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2"/>
  </p:notesMasterIdLst>
  <p:handoutMasterIdLst>
    <p:handoutMasterId r:id="rId133"/>
  </p:handoutMasterIdLst>
  <p:sldIdLst>
    <p:sldId id="802" r:id="rId2"/>
    <p:sldId id="628" r:id="rId3"/>
    <p:sldId id="978" r:id="rId4"/>
    <p:sldId id="901" r:id="rId5"/>
    <p:sldId id="804" r:id="rId6"/>
    <p:sldId id="805" r:id="rId7"/>
    <p:sldId id="806" r:id="rId8"/>
    <p:sldId id="807" r:id="rId9"/>
    <p:sldId id="808" r:id="rId10"/>
    <p:sldId id="812" r:id="rId11"/>
    <p:sldId id="813" r:id="rId12"/>
    <p:sldId id="814" r:id="rId13"/>
    <p:sldId id="815" r:id="rId14"/>
    <p:sldId id="816" r:id="rId15"/>
    <p:sldId id="818" r:id="rId16"/>
    <p:sldId id="819" r:id="rId17"/>
    <p:sldId id="820" r:id="rId18"/>
    <p:sldId id="821" r:id="rId19"/>
    <p:sldId id="822" r:id="rId20"/>
    <p:sldId id="823" r:id="rId21"/>
    <p:sldId id="824" r:id="rId22"/>
    <p:sldId id="826" r:id="rId23"/>
    <p:sldId id="827" r:id="rId24"/>
    <p:sldId id="829" r:id="rId25"/>
    <p:sldId id="831" r:id="rId26"/>
    <p:sldId id="832" r:id="rId27"/>
    <p:sldId id="833" r:id="rId28"/>
    <p:sldId id="834" r:id="rId29"/>
    <p:sldId id="835" r:id="rId30"/>
    <p:sldId id="836" r:id="rId31"/>
    <p:sldId id="837" r:id="rId32"/>
    <p:sldId id="838" r:id="rId33"/>
    <p:sldId id="839" r:id="rId34"/>
    <p:sldId id="841" r:id="rId35"/>
    <p:sldId id="842" r:id="rId36"/>
    <p:sldId id="843" r:id="rId37"/>
    <p:sldId id="844" r:id="rId38"/>
    <p:sldId id="846" r:id="rId39"/>
    <p:sldId id="847" r:id="rId40"/>
    <p:sldId id="848" r:id="rId41"/>
    <p:sldId id="849" r:id="rId42"/>
    <p:sldId id="850" r:id="rId43"/>
    <p:sldId id="852" r:id="rId44"/>
    <p:sldId id="853" r:id="rId45"/>
    <p:sldId id="854" r:id="rId46"/>
    <p:sldId id="855" r:id="rId47"/>
    <p:sldId id="857" r:id="rId48"/>
    <p:sldId id="858" r:id="rId49"/>
    <p:sldId id="859" r:id="rId50"/>
    <p:sldId id="860" r:id="rId51"/>
    <p:sldId id="862" r:id="rId52"/>
    <p:sldId id="863" r:id="rId53"/>
    <p:sldId id="864" r:id="rId54"/>
    <p:sldId id="865" r:id="rId55"/>
    <p:sldId id="866" r:id="rId56"/>
    <p:sldId id="867" r:id="rId57"/>
    <p:sldId id="868" r:id="rId58"/>
    <p:sldId id="869" r:id="rId59"/>
    <p:sldId id="870" r:id="rId60"/>
    <p:sldId id="871" r:id="rId61"/>
    <p:sldId id="872" r:id="rId62"/>
    <p:sldId id="874" r:id="rId63"/>
    <p:sldId id="877" r:id="rId64"/>
    <p:sldId id="881" r:id="rId65"/>
    <p:sldId id="882" r:id="rId66"/>
    <p:sldId id="884" r:id="rId67"/>
    <p:sldId id="887" r:id="rId68"/>
    <p:sldId id="888" r:id="rId69"/>
    <p:sldId id="892" r:id="rId70"/>
    <p:sldId id="893" r:id="rId71"/>
    <p:sldId id="895" r:id="rId72"/>
    <p:sldId id="897" r:id="rId73"/>
    <p:sldId id="899" r:id="rId74"/>
    <p:sldId id="979" r:id="rId75"/>
    <p:sldId id="903" r:id="rId76"/>
    <p:sldId id="904" r:id="rId77"/>
    <p:sldId id="906" r:id="rId78"/>
    <p:sldId id="907" r:id="rId79"/>
    <p:sldId id="908" r:id="rId80"/>
    <p:sldId id="909" r:id="rId81"/>
    <p:sldId id="910" r:id="rId82"/>
    <p:sldId id="911" r:id="rId83"/>
    <p:sldId id="912" r:id="rId84"/>
    <p:sldId id="913" r:id="rId85"/>
    <p:sldId id="914" r:id="rId86"/>
    <p:sldId id="917" r:id="rId87"/>
    <p:sldId id="918" r:id="rId88"/>
    <p:sldId id="920" r:id="rId89"/>
    <p:sldId id="922" r:id="rId90"/>
    <p:sldId id="923" r:id="rId91"/>
    <p:sldId id="924" r:id="rId92"/>
    <p:sldId id="925" r:id="rId93"/>
    <p:sldId id="926" r:id="rId94"/>
    <p:sldId id="927" r:id="rId95"/>
    <p:sldId id="928" r:id="rId96"/>
    <p:sldId id="929" r:id="rId97"/>
    <p:sldId id="930" r:id="rId98"/>
    <p:sldId id="931" r:id="rId99"/>
    <p:sldId id="932" r:id="rId100"/>
    <p:sldId id="933" r:id="rId101"/>
    <p:sldId id="934" r:id="rId102"/>
    <p:sldId id="935" r:id="rId103"/>
    <p:sldId id="936" r:id="rId104"/>
    <p:sldId id="937" r:id="rId105"/>
    <p:sldId id="938" r:id="rId106"/>
    <p:sldId id="939" r:id="rId107"/>
    <p:sldId id="940" r:id="rId108"/>
    <p:sldId id="941" r:id="rId109"/>
    <p:sldId id="942" r:id="rId110"/>
    <p:sldId id="943" r:id="rId111"/>
    <p:sldId id="944" r:id="rId112"/>
    <p:sldId id="945" r:id="rId113"/>
    <p:sldId id="946" r:id="rId114"/>
    <p:sldId id="951" r:id="rId115"/>
    <p:sldId id="952" r:id="rId116"/>
    <p:sldId id="954" r:id="rId117"/>
    <p:sldId id="956" r:id="rId118"/>
    <p:sldId id="958" r:id="rId119"/>
    <p:sldId id="959" r:id="rId120"/>
    <p:sldId id="961" r:id="rId121"/>
    <p:sldId id="962" r:id="rId122"/>
    <p:sldId id="965" r:id="rId123"/>
    <p:sldId id="966" r:id="rId124"/>
    <p:sldId id="967" r:id="rId125"/>
    <p:sldId id="968" r:id="rId126"/>
    <p:sldId id="970" r:id="rId127"/>
    <p:sldId id="971" r:id="rId128"/>
    <p:sldId id="973" r:id="rId129"/>
    <p:sldId id="974" r:id="rId130"/>
    <p:sldId id="976" r:id="rId131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CC00CC"/>
    <a:srgbClr val="DDDDDD"/>
    <a:srgbClr val="FF3300"/>
    <a:srgbClr val="FFCC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77" autoAdjust="0"/>
    <p:restoredTop sz="90962" autoAdjust="0"/>
  </p:normalViewPr>
  <p:slideViewPr>
    <p:cSldViewPr snapToGrid="0">
      <p:cViewPr varScale="1">
        <p:scale>
          <a:sx n="93" d="100"/>
          <a:sy n="93" d="100"/>
        </p:scale>
        <p:origin x="115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notesMaster" Target="notesMasters/notes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26E0C1B-AF3E-4DC1-8F9E-213A11FE1658}" type="slidenum">
              <a:rPr lang="en-US" altLang="zh-CN" sz="1200" smtClean="0">
                <a:latin typeface="Times New Roman" panose="02020603050405020304" pitchFamily="18" charset="0"/>
              </a:rPr>
              <a:pPr/>
              <a:t>3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234608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26E0C1B-AF3E-4DC1-8F9E-213A11FE1658}" type="slidenum">
              <a:rPr lang="en-US" altLang="zh-CN" sz="1200" smtClean="0">
                <a:latin typeface="Times New Roman" panose="02020603050405020304" pitchFamily="18" charset="0"/>
              </a:rPr>
              <a:pPr/>
              <a:t>129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419940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6289BB83-00FF-4CD8-97E1-DF003FE86EFC}" type="slidenum">
              <a:rPr lang="en-US" altLang="zh-CN" sz="1200" smtClean="0">
                <a:latin typeface="Times New Roman" panose="02020603050405020304" pitchFamily="18" charset="0"/>
              </a:rPr>
              <a:pPr/>
              <a:t>130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812748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276600" y="3048000"/>
            <a:ext cx="22161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342286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13: SQL – Constraints and triggers</a:t>
            </a:r>
          </a:p>
        </p:txBody>
      </p:sp>
    </p:spTree>
    <p:extLst>
      <p:ext uri="{BB962C8B-B14F-4D97-AF65-F5344CB8AC3E}">
        <p14:creationId xmlns:p14="http://schemas.microsoft.com/office/powerpoint/2010/main" val="1509180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722313"/>
          </a:xfrm>
        </p:spPr>
        <p:txBody>
          <a:bodyPr/>
          <a:lstStyle/>
          <a:p>
            <a:r>
              <a:rPr lang="en-US" altLang="zh-CN" sz="4000" dirty="0">
                <a:solidFill>
                  <a:srgbClr val="FFCC00"/>
                </a:solidFill>
                <a:ea typeface="宋体" panose="02010600030101010101" pitchFamily="2" charset="-122"/>
              </a:rPr>
              <a:t>SQL: Structured Query language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7688" y="1092200"/>
            <a:ext cx="7986712" cy="5124450"/>
          </a:xfrm>
        </p:spPr>
        <p:txBody>
          <a:bodyPr/>
          <a:lstStyle/>
          <a:p>
            <a:pPr marL="0" indent="-547688" defTabSz="54768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 very-high-level language.					* </a:t>
            </a:r>
            <a:r>
              <a:rPr lang="en-US" altLang="zh-CN" sz="2800" dirty="0">
                <a:ea typeface="宋体" panose="02010600030101010101" pitchFamily="2" charset="-122"/>
              </a:rPr>
              <a:t>say “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what to do</a:t>
            </a:r>
            <a:r>
              <a:rPr lang="en-US" altLang="zh-CN" sz="2800" dirty="0">
                <a:ea typeface="宋体" panose="02010600030101010101" pitchFamily="2" charset="-122"/>
              </a:rPr>
              <a:t>” rather than “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how to do it</a:t>
            </a:r>
            <a:r>
              <a:rPr lang="en-US" altLang="zh-CN" sz="2800" dirty="0">
                <a:ea typeface="宋体" panose="02010600030101010101" pitchFamily="2" charset="-122"/>
              </a:rPr>
              <a:t>.”	* avoid a </a:t>
            </a:r>
            <a:r>
              <a:rPr lang="en-US" altLang="en-US" sz="2800" dirty="0"/>
              <a:t>lot of data-manipulation details 	 		   needed in procedural languages like C++ 		   or Java.</a:t>
            </a:r>
            <a:r>
              <a:rPr lang="en-US" altLang="zh-CN" sz="2800" dirty="0">
                <a:ea typeface="宋体" panose="02010600030101010101" pitchFamily="2" charset="-122"/>
              </a:rPr>
              <a:t>	</a:t>
            </a:r>
          </a:p>
          <a:p>
            <a:pPr marL="0" indent="-547688" defTabSz="54768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Database management system figures 	out the “</a:t>
            </a: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best</a:t>
            </a:r>
            <a:r>
              <a:rPr lang="en-US" altLang="zh-CN" dirty="0">
                <a:ea typeface="宋体" panose="02010600030101010101" pitchFamily="2" charset="-122"/>
              </a:rPr>
              <a:t>” way to execute queries 		</a:t>
            </a:r>
            <a:r>
              <a:rPr lang="en-US" altLang="zh-CN" sz="2800" dirty="0">
                <a:ea typeface="宋体" panose="02010600030101010101" pitchFamily="2" charset="-122"/>
              </a:rPr>
              <a:t>* called “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query optimization</a:t>
            </a:r>
            <a:r>
              <a:rPr lang="en-US" altLang="zh-CN" sz="2800" dirty="0">
                <a:ea typeface="宋体" panose="02010600030101010101" pitchFamily="2" charset="-122"/>
              </a:rPr>
              <a:t>”</a:t>
            </a:r>
          </a:p>
          <a:p>
            <a:pPr marL="0" indent="-547688" defTabSz="54768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For both data definition and data 	manipulation.</a:t>
            </a:r>
          </a:p>
        </p:txBody>
      </p:sp>
    </p:spTree>
    <p:extLst>
      <p:ext uri="{BB962C8B-B14F-4D97-AF65-F5344CB8AC3E}">
        <p14:creationId xmlns:p14="http://schemas.microsoft.com/office/powerpoint/2010/main" val="1789262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1223963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Database is just another model  of information processing</a:t>
            </a:r>
          </a:p>
        </p:txBody>
      </p:sp>
      <p:sp>
        <p:nvSpPr>
          <p:cNvPr id="130052" name="Flowchart: Magnetic Disk 1"/>
          <p:cNvSpPr>
            <a:spLocks noChangeArrowheads="1"/>
          </p:cNvSpPr>
          <p:nvPr/>
        </p:nvSpPr>
        <p:spPr bwMode="auto">
          <a:xfrm>
            <a:off x="6173788" y="1773238"/>
            <a:ext cx="2663825" cy="4695825"/>
          </a:xfrm>
          <a:prstGeom prst="flowChartMagneticDisk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zh-CN" sz="280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6600">
                <a:solidFill>
                  <a:srgbClr val="FF0000"/>
                </a:solidFill>
                <a:ea typeface="宋体" panose="02010600030101010101" pitchFamily="2" charset="-122"/>
              </a:rPr>
              <a:t>Data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(in disks)</a:t>
            </a:r>
          </a:p>
        </p:txBody>
      </p:sp>
      <p:grpSp>
        <p:nvGrpSpPr>
          <p:cNvPr id="130053" name="Group 9"/>
          <p:cNvGrpSpPr>
            <a:grpSpLocks/>
          </p:cNvGrpSpPr>
          <p:nvPr/>
        </p:nvGrpSpPr>
        <p:grpSpPr bwMode="auto">
          <a:xfrm>
            <a:off x="4859338" y="5013325"/>
            <a:ext cx="1296987" cy="1238250"/>
            <a:chOff x="4067945" y="1387090"/>
            <a:chExt cx="4573506" cy="4814217"/>
          </a:xfrm>
        </p:grpSpPr>
        <p:pic>
          <p:nvPicPr>
            <p:cNvPr id="130058" name="Pictur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945" y="1387090"/>
              <a:ext cx="4573506" cy="481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0059" name="Rectangle 11"/>
            <p:cNvSpPr>
              <a:spLocks noChangeArrowheads="1"/>
            </p:cNvSpPr>
            <p:nvPr/>
          </p:nvSpPr>
          <p:spPr bwMode="auto">
            <a:xfrm>
              <a:off x="6045913" y="3573016"/>
              <a:ext cx="648072" cy="360040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000">
                <a:solidFill>
                  <a:srgbClr val="FF0000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30054" name="Rectangle 3"/>
          <p:cNvSpPr txBox="1">
            <a:spLocks noChangeArrowheads="1"/>
          </p:cNvSpPr>
          <p:nvPr/>
        </p:nvSpPr>
        <p:spPr bwMode="auto">
          <a:xfrm>
            <a:off x="468313" y="2020889"/>
            <a:ext cx="3816350" cy="4448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358775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358775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358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58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CN" sz="2200" dirty="0">
                <a:ea typeface="宋体" panose="02010600030101010101" pitchFamily="2" charset="-122"/>
              </a:rPr>
              <a:t>Then why study DB? 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 dirty="0">
                <a:ea typeface="宋体" panose="02010600030101010101" pitchFamily="2" charset="-122"/>
              </a:rPr>
              <a:t>Much more data, 	regular data techs would 	be very inefficient: How 	should data be stored?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 dirty="0">
                <a:ea typeface="宋体" panose="02010600030101010101" pitchFamily="2" charset="-122"/>
              </a:rPr>
              <a:t>Operations are simpler &amp; 	more specific: How do we 	take advantage of it?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 dirty="0">
                <a:ea typeface="宋体" panose="02010600030101010101" pitchFamily="2" charset="-122"/>
              </a:rPr>
              <a:t>New programming 	languages for the above.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 dirty="0">
                <a:solidFill>
                  <a:srgbClr val="FF0000"/>
                </a:solidFill>
                <a:ea typeface="宋体" panose="02010600030101010101" pitchFamily="2" charset="-122"/>
              </a:rPr>
              <a:t>(ACID) Reliability, security, 	consistency, currency</a:t>
            </a:r>
          </a:p>
        </p:txBody>
      </p:sp>
      <p:sp>
        <p:nvSpPr>
          <p:cNvPr id="130056" name="TextBox 13"/>
          <p:cNvSpPr txBox="1">
            <a:spLocks noChangeArrowheads="1"/>
          </p:cNvSpPr>
          <p:nvPr/>
        </p:nvSpPr>
        <p:spPr bwMode="auto">
          <a:xfrm>
            <a:off x="5351463" y="5110163"/>
            <a:ext cx="444500" cy="263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0057" name="TextBox 14"/>
          <p:cNvSpPr txBox="1">
            <a:spLocks noChangeArrowheads="1"/>
          </p:cNvSpPr>
          <p:nvPr/>
        </p:nvSpPr>
        <p:spPr bwMode="auto">
          <a:xfrm>
            <a:off x="5334000" y="5084763"/>
            <a:ext cx="6778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SQL</a:t>
            </a: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4861715" y="3394075"/>
            <a:ext cx="1174090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n-US" altLang="zh-CN" sz="20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zh-CN" sz="2000" dirty="0">
                <a:ea typeface="宋体" panose="02010600030101010101" pitchFamily="2" charset="-122"/>
              </a:rPr>
              <a:t> \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 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⋈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⋈</a:t>
            </a:r>
            <a:r>
              <a:rPr lang="en-US" altLang="en-US" sz="20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C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78185" y="5723088"/>
            <a:ext cx="3406477" cy="6697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368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548640"/>
            <a:ext cx="7772400" cy="65532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Constraints and Triggers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23236" y="1348339"/>
            <a:ext cx="7897528" cy="4859956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 constraint is a relationship among 	data elements that the DBMS is 	required to enforce.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-- e.g., key constraints.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 trigger is an action only executed 	when a specified condition occurs, e.g., 	insertion of a tuple.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-- easier to implement than complex 	 			   constraints. </a:t>
            </a:r>
          </a:p>
        </p:txBody>
      </p:sp>
    </p:spTree>
    <p:extLst>
      <p:ext uri="{BB962C8B-B14F-4D97-AF65-F5344CB8AC3E}">
        <p14:creationId xmlns:p14="http://schemas.microsoft.com/office/powerpoint/2010/main" val="2815897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548640"/>
            <a:ext cx="7772400" cy="65532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Constraints and Triggers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23236" y="1348339"/>
            <a:ext cx="7897528" cy="4859956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 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constraint </a:t>
            </a:r>
            <a:r>
              <a:rPr lang="en-US" altLang="zh-CN" dirty="0">
                <a:ea typeface="宋体" panose="02010600030101010101" pitchFamily="2" charset="-122"/>
              </a:rPr>
              <a:t>is a relationship among 	data elements that the DBMS is 	required to enforce.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-- e.g., key constraints.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A trigger is an action only executed 	when a specified condition occurs, e.g., 	insertion of a tuple.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-- easier to implement than complex 	 			   constraints. </a:t>
            </a:r>
          </a:p>
        </p:txBody>
      </p:sp>
    </p:spTree>
    <p:extLst>
      <p:ext uri="{BB962C8B-B14F-4D97-AF65-F5344CB8AC3E}">
        <p14:creationId xmlns:p14="http://schemas.microsoft.com/office/powerpoint/2010/main" val="3164684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35011" y="368968"/>
            <a:ext cx="7772400" cy="622434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Kinds of Constraints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399" y="1230429"/>
            <a:ext cx="8175625" cy="4862363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33CC33"/>
                </a:solidFill>
                <a:ea typeface="宋体" panose="02010600030101010101" pitchFamily="2" charset="-122"/>
              </a:rPr>
              <a:t>Keys </a:t>
            </a:r>
            <a:r>
              <a:rPr lang="en-US" altLang="zh-CN" dirty="0">
                <a:ea typeface="宋体" panose="02010600030101010101" pitchFamily="2" charset="-122"/>
              </a:rPr>
              <a:t>(unique, cannot be NULL).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33CC33"/>
                </a:solidFill>
                <a:ea typeface="宋体" panose="02010600030101010101" pitchFamily="2" charset="-122"/>
              </a:rPr>
              <a:t>Foreign-key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</a:p>
          <a:p>
            <a:pPr marL="0" indent="0" defTabSz="548640"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-- referential-integrity.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33CC33"/>
                </a:solidFill>
                <a:ea typeface="宋体" panose="02010600030101010101" pitchFamily="2" charset="-122"/>
              </a:rPr>
              <a:t>Value-based</a:t>
            </a:r>
            <a:r>
              <a:rPr lang="en-US" altLang="zh-CN" dirty="0">
                <a:ea typeface="宋体" panose="02010600030101010101" pitchFamily="2" charset="-122"/>
              </a:rPr>
              <a:t> constraints.</a:t>
            </a:r>
          </a:p>
          <a:p>
            <a:pPr marL="0" indent="0" defTabSz="548640"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-- constrain values of a particular attribute.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33CC33"/>
                </a:solidFill>
                <a:ea typeface="宋体" panose="02010600030101010101" pitchFamily="2" charset="-122"/>
              </a:rPr>
              <a:t>Tuple-based</a:t>
            </a:r>
            <a:r>
              <a:rPr lang="en-US" altLang="zh-CN" dirty="0">
                <a:ea typeface="宋体" panose="02010600030101010101" pitchFamily="2" charset="-122"/>
              </a:rPr>
              <a:t> constraints.</a:t>
            </a:r>
          </a:p>
          <a:p>
            <a:pPr marL="0" indent="0" defTabSz="548640"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-- relationship among components.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33CC33"/>
                </a:solidFill>
                <a:ea typeface="宋体" panose="02010600030101010101" pitchFamily="2" charset="-122"/>
              </a:rPr>
              <a:t>Assertions</a:t>
            </a:r>
            <a:r>
              <a:rPr lang="en-US" altLang="zh-CN" dirty="0">
                <a:ea typeface="宋体" panose="02010600030101010101" pitchFamily="2" charset="-122"/>
              </a:rPr>
              <a:t>.</a:t>
            </a:r>
          </a:p>
          <a:p>
            <a:pPr marL="0" indent="0" defTabSz="548640"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-- any SQL </a:t>
            </a:r>
            <a:r>
              <a:rPr lang="en-US" altLang="zh-CN" sz="2800" dirty="0" err="1">
                <a:ea typeface="宋体" panose="02010600030101010101" pitchFamily="2" charset="-122"/>
              </a:rPr>
              <a:t>boolean</a:t>
            </a:r>
            <a:r>
              <a:rPr lang="en-US" altLang="zh-CN" sz="2800" dirty="0">
                <a:ea typeface="宋体" panose="02010600030101010101" pitchFamily="2" charset="-122"/>
              </a:rPr>
              <a:t> expression.</a:t>
            </a:r>
          </a:p>
        </p:txBody>
      </p:sp>
    </p:spTree>
    <p:extLst>
      <p:ext uri="{BB962C8B-B14F-4D97-AF65-F5344CB8AC3E}">
        <p14:creationId xmlns:p14="http://schemas.microsoft.com/office/powerpoint/2010/main" val="1982797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35011" y="368968"/>
            <a:ext cx="7772400" cy="622434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Kinds of Constraints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399" y="1230429"/>
            <a:ext cx="8175625" cy="4862363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33CC33"/>
                </a:solidFill>
                <a:ea typeface="宋体" panose="02010600030101010101" pitchFamily="2" charset="-122"/>
              </a:rPr>
              <a:t>Keys </a:t>
            </a:r>
            <a:r>
              <a:rPr lang="en-US" altLang="zh-CN" dirty="0">
                <a:ea typeface="宋体" panose="02010600030101010101" pitchFamily="2" charset="-122"/>
              </a:rPr>
              <a:t>(unique, cannot be NULL).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Foreign-key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</a:p>
          <a:p>
            <a:pPr marL="0" indent="0" defTabSz="548640"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-- referential-integrity.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33CC33"/>
                </a:solidFill>
                <a:ea typeface="宋体" panose="02010600030101010101" pitchFamily="2" charset="-122"/>
              </a:rPr>
              <a:t>Value-based</a:t>
            </a:r>
            <a:r>
              <a:rPr lang="en-US" altLang="zh-CN" dirty="0">
                <a:ea typeface="宋体" panose="02010600030101010101" pitchFamily="2" charset="-122"/>
              </a:rPr>
              <a:t> constraints.</a:t>
            </a:r>
          </a:p>
          <a:p>
            <a:pPr marL="0" indent="0" defTabSz="548640"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-- constrain values of a particular attribute.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33CC33"/>
                </a:solidFill>
                <a:ea typeface="宋体" panose="02010600030101010101" pitchFamily="2" charset="-122"/>
              </a:rPr>
              <a:t>Tuple-based</a:t>
            </a:r>
            <a:r>
              <a:rPr lang="en-US" altLang="zh-CN" dirty="0">
                <a:ea typeface="宋体" panose="02010600030101010101" pitchFamily="2" charset="-122"/>
              </a:rPr>
              <a:t> constraints.</a:t>
            </a:r>
          </a:p>
          <a:p>
            <a:pPr marL="0" indent="0" defTabSz="548640"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-- relationship among components.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33CC33"/>
                </a:solidFill>
                <a:ea typeface="宋体" panose="02010600030101010101" pitchFamily="2" charset="-122"/>
              </a:rPr>
              <a:t>Assertions</a:t>
            </a:r>
            <a:r>
              <a:rPr lang="en-US" altLang="zh-CN" dirty="0">
                <a:ea typeface="宋体" panose="02010600030101010101" pitchFamily="2" charset="-122"/>
              </a:rPr>
              <a:t>.</a:t>
            </a:r>
          </a:p>
          <a:p>
            <a:pPr marL="0" indent="0" defTabSz="548640"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-- any SQL </a:t>
            </a:r>
            <a:r>
              <a:rPr lang="en-US" altLang="zh-CN" sz="2800" dirty="0" err="1">
                <a:ea typeface="宋体" panose="02010600030101010101" pitchFamily="2" charset="-122"/>
              </a:rPr>
              <a:t>boolean</a:t>
            </a:r>
            <a:r>
              <a:rPr lang="en-US" altLang="zh-CN" sz="2800" dirty="0">
                <a:ea typeface="宋体" panose="02010600030101010101" pitchFamily="2" charset="-122"/>
              </a:rPr>
              <a:t> expression.</a:t>
            </a:r>
          </a:p>
        </p:txBody>
      </p:sp>
    </p:spTree>
    <p:extLst>
      <p:ext uri="{BB962C8B-B14F-4D97-AF65-F5344CB8AC3E}">
        <p14:creationId xmlns:p14="http://schemas.microsoft.com/office/powerpoint/2010/main" val="868205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056AC-9438-4DC1-84F5-17FA9E4FC04D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62000"/>
          </a:xfrm>
        </p:spPr>
        <p:txBody>
          <a:bodyPr/>
          <a:lstStyle/>
          <a:p>
            <a:r>
              <a:rPr lang="en-US" altLang="en-US" dirty="0"/>
              <a:t>Foreign Keys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599" y="1752600"/>
            <a:ext cx="7697003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Consider the relation 				</a:t>
            </a:r>
            <a:r>
              <a:rPr lang="en-US" altLang="en-US" dirty="0">
                <a:solidFill>
                  <a:srgbClr val="00FF00"/>
                </a:solidFill>
              </a:rPr>
              <a:t>Sells(</a:t>
            </a:r>
            <a:r>
              <a:rPr lang="en-US" altLang="en-US" u="sng" dirty="0">
                <a:solidFill>
                  <a:srgbClr val="00FF00"/>
                </a:solidFill>
              </a:rPr>
              <a:t>bar</a:t>
            </a:r>
            <a:r>
              <a:rPr lang="en-US" altLang="en-US" dirty="0">
                <a:solidFill>
                  <a:srgbClr val="00FF00"/>
                </a:solidFill>
              </a:rPr>
              <a:t>, </a:t>
            </a:r>
            <a:r>
              <a:rPr lang="en-US" altLang="en-US" u="sng" dirty="0">
                <a:solidFill>
                  <a:srgbClr val="00FF00"/>
                </a:solidFill>
              </a:rPr>
              <a:t>beer</a:t>
            </a:r>
            <a:r>
              <a:rPr lang="en-US" altLang="en-US" dirty="0">
                <a:solidFill>
                  <a:srgbClr val="00FF00"/>
                </a:solidFill>
              </a:rPr>
              <a:t>, price)</a:t>
            </a:r>
            <a:r>
              <a:rPr lang="en-US" altLang="en-US" dirty="0"/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We might expect that a </a:t>
            </a:r>
            <a:r>
              <a:rPr lang="en-US" altLang="en-US" dirty="0">
                <a:solidFill>
                  <a:srgbClr val="00FF00"/>
                </a:solidFill>
              </a:rPr>
              <a:t>beer</a:t>
            </a:r>
            <a:r>
              <a:rPr lang="en-US" altLang="en-US" dirty="0"/>
              <a:t> value in 	</a:t>
            </a:r>
            <a:r>
              <a:rPr lang="en-US" altLang="en-US" dirty="0">
                <a:solidFill>
                  <a:srgbClr val="00FF00"/>
                </a:solidFill>
              </a:rPr>
              <a:t>Sells</a:t>
            </a:r>
            <a:r>
              <a:rPr lang="en-US" altLang="en-US" dirty="0"/>
              <a:t> is a real beer --- something 	appearing in </a:t>
            </a:r>
            <a:r>
              <a:rPr lang="en-US" altLang="en-US" dirty="0">
                <a:solidFill>
                  <a:srgbClr val="00FF00"/>
                </a:solidFill>
              </a:rPr>
              <a:t>Beers.name</a:t>
            </a:r>
            <a:r>
              <a:rPr lang="en-US" altLang="en-US" dirty="0"/>
              <a:t>.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72037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056AC-9438-4DC1-84F5-17FA9E4FC04D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62000"/>
          </a:xfrm>
        </p:spPr>
        <p:txBody>
          <a:bodyPr/>
          <a:lstStyle/>
          <a:p>
            <a:r>
              <a:rPr lang="en-US" altLang="en-US" dirty="0"/>
              <a:t>Foreign Keys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599" y="1752600"/>
            <a:ext cx="7697003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Consider the relation 				</a:t>
            </a:r>
            <a:r>
              <a:rPr lang="en-US" altLang="en-US" dirty="0">
                <a:solidFill>
                  <a:srgbClr val="00FF00"/>
                </a:solidFill>
              </a:rPr>
              <a:t>Sells(</a:t>
            </a:r>
            <a:r>
              <a:rPr lang="en-US" altLang="en-US" u="sng" dirty="0">
                <a:solidFill>
                  <a:srgbClr val="00FF00"/>
                </a:solidFill>
              </a:rPr>
              <a:t>bar</a:t>
            </a:r>
            <a:r>
              <a:rPr lang="en-US" altLang="en-US" dirty="0">
                <a:solidFill>
                  <a:srgbClr val="00FF00"/>
                </a:solidFill>
              </a:rPr>
              <a:t>, </a:t>
            </a:r>
            <a:r>
              <a:rPr lang="en-US" altLang="en-US" u="sng" dirty="0">
                <a:solidFill>
                  <a:srgbClr val="00FF00"/>
                </a:solidFill>
              </a:rPr>
              <a:t>beer</a:t>
            </a:r>
            <a:r>
              <a:rPr lang="en-US" altLang="en-US" dirty="0">
                <a:solidFill>
                  <a:srgbClr val="00FF00"/>
                </a:solidFill>
              </a:rPr>
              <a:t>, price)</a:t>
            </a:r>
            <a:r>
              <a:rPr lang="en-US" altLang="en-US" dirty="0"/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We might expect that a </a:t>
            </a:r>
            <a:r>
              <a:rPr lang="en-US" altLang="en-US" dirty="0">
                <a:solidFill>
                  <a:srgbClr val="00FF00"/>
                </a:solidFill>
              </a:rPr>
              <a:t>beer</a:t>
            </a:r>
            <a:r>
              <a:rPr lang="en-US" altLang="en-US" dirty="0"/>
              <a:t> value in 	</a:t>
            </a:r>
            <a:r>
              <a:rPr lang="en-US" altLang="en-US" dirty="0">
                <a:solidFill>
                  <a:srgbClr val="00FF00"/>
                </a:solidFill>
              </a:rPr>
              <a:t>Sells</a:t>
            </a:r>
            <a:r>
              <a:rPr lang="en-US" altLang="en-US" dirty="0"/>
              <a:t> is a real beer --- something 	appearing in </a:t>
            </a:r>
            <a:r>
              <a:rPr lang="en-US" altLang="en-US" dirty="0">
                <a:solidFill>
                  <a:srgbClr val="00FF00"/>
                </a:solidFill>
              </a:rPr>
              <a:t>Beers.name</a:t>
            </a:r>
            <a:r>
              <a:rPr lang="en-US" altLang="en-US" dirty="0"/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A constraint that requires a </a:t>
            </a:r>
            <a:r>
              <a:rPr lang="en-US" altLang="en-US" dirty="0">
                <a:solidFill>
                  <a:srgbClr val="00FF00"/>
                </a:solidFill>
              </a:rPr>
              <a:t>beer</a:t>
            </a:r>
            <a:r>
              <a:rPr lang="en-US" altLang="en-US" dirty="0"/>
              <a:t> in 	</a:t>
            </a:r>
            <a:r>
              <a:rPr lang="en-US" altLang="en-US" dirty="0">
                <a:solidFill>
                  <a:srgbClr val="00FF00"/>
                </a:solidFill>
              </a:rPr>
              <a:t>Sells</a:t>
            </a:r>
            <a:r>
              <a:rPr lang="en-US" altLang="en-US" dirty="0"/>
              <a:t> to be a </a:t>
            </a:r>
            <a:r>
              <a:rPr lang="en-US" altLang="en-US" dirty="0">
                <a:solidFill>
                  <a:srgbClr val="00FF00"/>
                </a:solidFill>
              </a:rPr>
              <a:t>beer</a:t>
            </a:r>
            <a:r>
              <a:rPr lang="en-US" altLang="en-US" dirty="0"/>
              <a:t> in </a:t>
            </a:r>
            <a:r>
              <a:rPr lang="en-US" altLang="en-US" dirty="0">
                <a:solidFill>
                  <a:srgbClr val="00FF00"/>
                </a:solidFill>
              </a:rPr>
              <a:t>Beers </a:t>
            </a:r>
            <a:r>
              <a:rPr lang="en-US" altLang="en-US" dirty="0"/>
              <a:t>is called a 	</a:t>
            </a:r>
            <a:r>
              <a:rPr lang="en-US" altLang="en-US" dirty="0">
                <a:solidFill>
                  <a:srgbClr val="FF0000"/>
                </a:solidFill>
              </a:rPr>
              <a:t>foreign-key </a:t>
            </a:r>
            <a:r>
              <a:rPr lang="en-US" altLang="en-US" dirty="0"/>
              <a:t>constraint.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64368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C7AB8-36E1-4BCE-AB77-827D76E85029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Expressing Foreign Keys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7147" y="1828800"/>
            <a:ext cx="8021053" cy="43434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Use the keyword </a:t>
            </a:r>
            <a:r>
              <a:rPr lang="en-US" altLang="en-US" dirty="0">
                <a:solidFill>
                  <a:srgbClr val="FFC000"/>
                </a:solidFill>
              </a:rPr>
              <a:t>REFERENCES</a:t>
            </a:r>
            <a:r>
              <a:rPr lang="en-US" altLang="en-US" dirty="0"/>
              <a:t>, either: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dirty="0"/>
              <a:t>	</a:t>
            </a:r>
            <a:r>
              <a:rPr lang="en-US" altLang="en-US" sz="2800" dirty="0"/>
              <a:t>-- Within the declaration of an attribute (only 	    for one-attribute keys).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sz="2800" dirty="0"/>
              <a:t>	-- As an element of the schema: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dirty="0"/>
              <a:t>	  </a:t>
            </a:r>
            <a:r>
              <a:rPr lang="en-US" altLang="en-US" sz="2800" dirty="0">
                <a:solidFill>
                  <a:srgbClr val="FFC000"/>
                </a:solidFill>
              </a:rPr>
              <a:t>FOREIGN KEY </a:t>
            </a:r>
            <a:r>
              <a:rPr lang="en-US" altLang="en-US" sz="2800" dirty="0">
                <a:solidFill>
                  <a:srgbClr val="00FF00"/>
                </a:solidFill>
              </a:rPr>
              <a:t>(&lt;attributes&gt;)</a:t>
            </a:r>
          </a:p>
          <a:p>
            <a:pPr marL="0" indent="0" defTabSz="548640"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altLang="en-US" sz="2800" dirty="0"/>
              <a:t>	     </a:t>
            </a:r>
            <a:r>
              <a:rPr lang="en-US" altLang="en-US" sz="2800" dirty="0">
                <a:solidFill>
                  <a:srgbClr val="FFC000"/>
                </a:solidFill>
              </a:rPr>
              <a:t>REFERENCES</a:t>
            </a:r>
            <a:r>
              <a:rPr lang="en-US" altLang="en-US" sz="2800" dirty="0"/>
              <a:t> </a:t>
            </a:r>
            <a:r>
              <a:rPr lang="en-US" altLang="en-US" sz="2800" dirty="0">
                <a:solidFill>
                  <a:srgbClr val="00FF00"/>
                </a:solidFill>
              </a:rPr>
              <a:t>&lt;relation&gt; (&lt;attributes&gt;)</a:t>
            </a:r>
          </a:p>
        </p:txBody>
      </p:sp>
    </p:spTree>
    <p:extLst>
      <p:ext uri="{BB962C8B-B14F-4D97-AF65-F5344CB8AC3E}">
        <p14:creationId xmlns:p14="http://schemas.microsoft.com/office/powerpoint/2010/main" val="613177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C7AB8-36E1-4BCE-AB77-827D76E85029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Expressing Foreign Keys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7147" y="1828800"/>
            <a:ext cx="8021053" cy="43434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Use the keyword </a:t>
            </a:r>
            <a:r>
              <a:rPr lang="en-US" altLang="en-US" dirty="0">
                <a:solidFill>
                  <a:srgbClr val="FFC000"/>
                </a:solidFill>
              </a:rPr>
              <a:t>REFERENCES</a:t>
            </a:r>
            <a:r>
              <a:rPr lang="en-US" altLang="en-US" dirty="0"/>
              <a:t>, either: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dirty="0"/>
              <a:t>	</a:t>
            </a:r>
            <a:r>
              <a:rPr lang="en-US" altLang="en-US" sz="2800" dirty="0"/>
              <a:t>-- Within the declaration of an attribute (only 	    for one-attribute keys).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sz="2800" dirty="0"/>
              <a:t>	-- As an element of the schema: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dirty="0"/>
              <a:t>	  </a:t>
            </a:r>
            <a:r>
              <a:rPr lang="en-US" altLang="en-US" sz="2800" dirty="0">
                <a:solidFill>
                  <a:srgbClr val="FFC000"/>
                </a:solidFill>
              </a:rPr>
              <a:t>FOREIGN KEY </a:t>
            </a:r>
            <a:r>
              <a:rPr lang="en-US" altLang="en-US" sz="2800" dirty="0">
                <a:solidFill>
                  <a:srgbClr val="00FF00"/>
                </a:solidFill>
              </a:rPr>
              <a:t>(&lt;attributes&gt;)</a:t>
            </a:r>
          </a:p>
          <a:p>
            <a:pPr marL="0" indent="0" defTabSz="548640"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altLang="en-US" sz="2800" dirty="0"/>
              <a:t>	     </a:t>
            </a:r>
            <a:r>
              <a:rPr lang="en-US" altLang="en-US" sz="2800" dirty="0">
                <a:solidFill>
                  <a:srgbClr val="FFC000"/>
                </a:solidFill>
              </a:rPr>
              <a:t>REFERENCES</a:t>
            </a:r>
            <a:r>
              <a:rPr lang="en-US" altLang="en-US" sz="2800" dirty="0"/>
              <a:t> </a:t>
            </a:r>
            <a:r>
              <a:rPr lang="en-US" altLang="en-US" sz="2800" dirty="0">
                <a:solidFill>
                  <a:srgbClr val="00FF00"/>
                </a:solidFill>
              </a:rPr>
              <a:t>&lt;relation&gt; (&lt;attributes&gt;)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Referenced attributes must be declared 	</a:t>
            </a:r>
            <a:r>
              <a:rPr lang="en-US" altLang="en-US" dirty="0">
                <a:solidFill>
                  <a:srgbClr val="FFC000"/>
                </a:solidFill>
              </a:rPr>
              <a:t>PRIMARY KEY </a:t>
            </a:r>
            <a:r>
              <a:rPr lang="en-US" altLang="en-US" dirty="0"/>
              <a:t>or </a:t>
            </a:r>
            <a:r>
              <a:rPr lang="en-US" altLang="en-US" dirty="0">
                <a:solidFill>
                  <a:srgbClr val="FFC000"/>
                </a:solidFill>
              </a:rPr>
              <a:t>UNIQUE</a:t>
            </a:r>
            <a:r>
              <a:rPr lang="en-US" altLang="en-US" dirty="0"/>
              <a:t> in </a:t>
            </a:r>
            <a:r>
              <a:rPr lang="en-US" altLang="en-US" dirty="0">
                <a:solidFill>
                  <a:srgbClr val="00FF00"/>
                </a:solidFill>
              </a:rPr>
              <a:t>&lt;relation&gt;</a:t>
            </a:r>
            <a:r>
              <a:rPr lang="en-US" alt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7267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07E34-AA21-4D01-9CD6-876778367FB3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28312"/>
          </a:xfrm>
        </p:spPr>
        <p:txBody>
          <a:bodyPr/>
          <a:lstStyle/>
          <a:p>
            <a:r>
              <a:rPr lang="en-US" altLang="en-US" dirty="0"/>
              <a:t>Example: With Attribute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6865" y="1548062"/>
            <a:ext cx="7288731" cy="4775735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en-US" sz="2800" dirty="0">
                <a:solidFill>
                  <a:srgbClr val="FFC000"/>
                </a:solidFill>
              </a:rPr>
              <a:t>CREATE TABLE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 (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00FF00"/>
                </a:solidFill>
              </a:rPr>
              <a:t>name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CHAR(20) PRIMARY KEY</a:t>
            </a:r>
            <a:r>
              <a:rPr lang="en-US" altLang="en-US" sz="2800" dirty="0"/>
              <a:t>,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 err="1">
                <a:solidFill>
                  <a:srgbClr val="00FF00"/>
                </a:solidFill>
              </a:rPr>
              <a:t>manf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CHAR(20)</a:t>
            </a:r>
            <a:r>
              <a:rPr lang="en-US" altLang="en-US" sz="2800" dirty="0"/>
              <a:t> );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67153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07E34-AA21-4D01-9CD6-876778367FB3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28312"/>
          </a:xfrm>
        </p:spPr>
        <p:txBody>
          <a:bodyPr/>
          <a:lstStyle/>
          <a:p>
            <a:r>
              <a:rPr lang="en-US" altLang="en-US" dirty="0"/>
              <a:t>Example: With Attribute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6865" y="1548062"/>
            <a:ext cx="7288731" cy="4775735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en-US" sz="2800" dirty="0">
                <a:solidFill>
                  <a:srgbClr val="FFC000"/>
                </a:solidFill>
              </a:rPr>
              <a:t>CREATE TABLE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 (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00FF00"/>
                </a:solidFill>
              </a:rPr>
              <a:t>name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CHAR(20) PRIMARY KEY</a:t>
            </a:r>
            <a:r>
              <a:rPr lang="en-US" altLang="en-US" sz="2800" dirty="0"/>
              <a:t>,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 err="1">
                <a:solidFill>
                  <a:srgbClr val="00FF00"/>
                </a:solidFill>
              </a:rPr>
              <a:t>manf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CHAR(20)</a:t>
            </a:r>
            <a:r>
              <a:rPr lang="en-US" altLang="en-US" sz="2800" dirty="0"/>
              <a:t> );</a:t>
            </a:r>
          </a:p>
          <a:p>
            <a:pPr>
              <a:buFont typeface="Monotype Sorts" pitchFamily="2" charset="2"/>
              <a:buNone/>
            </a:pPr>
            <a:endParaRPr lang="en-US" altLang="en-US" sz="2800" dirty="0"/>
          </a:p>
          <a:p>
            <a:pPr>
              <a:buFont typeface="Monotype Sorts" pitchFamily="2" charset="2"/>
              <a:buNone/>
            </a:pPr>
            <a:r>
              <a:rPr lang="en-US" altLang="en-US" sz="2800" dirty="0">
                <a:solidFill>
                  <a:srgbClr val="FFC000"/>
                </a:solidFill>
              </a:rPr>
              <a:t>CREATE TABLE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 (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00FF00"/>
                </a:solidFill>
              </a:rPr>
              <a:t>bar</a:t>
            </a:r>
            <a:r>
              <a:rPr lang="en-US" altLang="en-US" sz="2800" dirty="0"/>
              <a:t>		</a:t>
            </a:r>
            <a:r>
              <a:rPr lang="en-US" altLang="en-US" sz="2800" dirty="0">
                <a:solidFill>
                  <a:srgbClr val="FFC000"/>
                </a:solidFill>
              </a:rPr>
              <a:t>CHAR(20)</a:t>
            </a:r>
            <a:r>
              <a:rPr lang="en-US" altLang="en-US" sz="2800" dirty="0"/>
              <a:t>,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00FF00"/>
                </a:solidFill>
              </a:rPr>
              <a:t>beer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CHAR(20)</a:t>
            </a:r>
            <a:r>
              <a:rPr lang="en-US" altLang="en-US" sz="2800" dirty="0"/>
              <a:t> 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		</a:t>
            </a:r>
            <a:r>
              <a:rPr lang="en-US" altLang="en-US" sz="2800" dirty="0">
                <a:solidFill>
                  <a:srgbClr val="FFC000"/>
                </a:solidFill>
              </a:rPr>
              <a:t>REFERENCES</a:t>
            </a:r>
            <a:r>
              <a:rPr lang="en-US" altLang="en-US" sz="2800" dirty="0"/>
              <a:t> </a:t>
            </a:r>
            <a:r>
              <a:rPr lang="en-US" altLang="en-US" sz="2800" dirty="0">
                <a:solidFill>
                  <a:srgbClr val="00FF00"/>
                </a:solidFill>
              </a:rPr>
              <a:t>Beers(name)</a:t>
            </a:r>
            <a:r>
              <a:rPr lang="en-US" altLang="en-US" sz="2800" dirty="0"/>
              <a:t>,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00FF00"/>
                </a:solidFill>
              </a:rPr>
              <a:t>price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REAL</a:t>
            </a:r>
            <a:r>
              <a:rPr lang="en-US" altLang="en-US" sz="2800" dirty="0"/>
              <a:t> );</a:t>
            </a:r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592337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07E34-AA21-4D01-9CD6-876778367FB3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28312"/>
          </a:xfrm>
        </p:spPr>
        <p:txBody>
          <a:bodyPr/>
          <a:lstStyle/>
          <a:p>
            <a:r>
              <a:rPr lang="en-US" altLang="en-US" dirty="0"/>
              <a:t>Example: With Attribute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6865" y="1548062"/>
            <a:ext cx="7288731" cy="4775735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en-US" sz="2800" dirty="0">
                <a:solidFill>
                  <a:srgbClr val="FFC000"/>
                </a:solidFill>
              </a:rPr>
              <a:t>CREATE TABLE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 (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00FF00"/>
                </a:solidFill>
              </a:rPr>
              <a:t>name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CHAR(20) PRIMARY KEY</a:t>
            </a:r>
            <a:r>
              <a:rPr lang="en-US" altLang="en-US" sz="2800" dirty="0"/>
              <a:t>,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 err="1">
                <a:solidFill>
                  <a:srgbClr val="00FF00"/>
                </a:solidFill>
              </a:rPr>
              <a:t>manf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CHAR(20)</a:t>
            </a:r>
            <a:r>
              <a:rPr lang="en-US" altLang="en-US" sz="2800" dirty="0"/>
              <a:t> );</a:t>
            </a:r>
          </a:p>
          <a:p>
            <a:pPr>
              <a:buFont typeface="Monotype Sorts" pitchFamily="2" charset="2"/>
              <a:buNone/>
            </a:pPr>
            <a:endParaRPr lang="en-US" altLang="en-US" sz="2800" dirty="0"/>
          </a:p>
          <a:p>
            <a:pPr>
              <a:buFont typeface="Monotype Sorts" pitchFamily="2" charset="2"/>
              <a:buNone/>
            </a:pPr>
            <a:r>
              <a:rPr lang="en-US" altLang="en-US" sz="2800" dirty="0">
                <a:solidFill>
                  <a:srgbClr val="FFC000"/>
                </a:solidFill>
              </a:rPr>
              <a:t>CREATE TABLE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 (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00FF00"/>
                </a:solidFill>
              </a:rPr>
              <a:t>bar</a:t>
            </a:r>
            <a:r>
              <a:rPr lang="en-US" altLang="en-US" sz="2800" dirty="0"/>
              <a:t>		</a:t>
            </a:r>
            <a:r>
              <a:rPr lang="en-US" altLang="en-US" sz="2800" dirty="0">
                <a:solidFill>
                  <a:srgbClr val="FFC000"/>
                </a:solidFill>
              </a:rPr>
              <a:t>CHAR(20)</a:t>
            </a:r>
            <a:r>
              <a:rPr lang="en-US" altLang="en-US" sz="2800" dirty="0"/>
              <a:t>,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00FF00"/>
                </a:solidFill>
              </a:rPr>
              <a:t>beer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CHAR(20)</a:t>
            </a:r>
            <a:r>
              <a:rPr lang="en-US" altLang="en-US" sz="2800" dirty="0"/>
              <a:t> 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		</a:t>
            </a:r>
            <a:r>
              <a:rPr lang="en-US" altLang="en-US" sz="2800" dirty="0">
                <a:solidFill>
                  <a:srgbClr val="FFC000"/>
                </a:solidFill>
              </a:rPr>
              <a:t>REFERENCES</a:t>
            </a:r>
            <a:r>
              <a:rPr lang="en-US" altLang="en-US" sz="2800" dirty="0"/>
              <a:t> </a:t>
            </a:r>
            <a:r>
              <a:rPr lang="en-US" altLang="en-US" sz="2800" dirty="0">
                <a:solidFill>
                  <a:srgbClr val="00FF00"/>
                </a:solidFill>
              </a:rPr>
              <a:t>Beers(name)</a:t>
            </a:r>
            <a:r>
              <a:rPr lang="en-US" altLang="en-US" sz="2800" dirty="0"/>
              <a:t>,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00FF00"/>
                </a:solidFill>
              </a:rPr>
              <a:t>price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REAL</a:t>
            </a:r>
            <a:r>
              <a:rPr lang="en-US" altLang="en-US" sz="2800" dirty="0"/>
              <a:t> );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4851133" y="5130265"/>
            <a:ext cx="2088682" cy="53901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2136808" y="2512194"/>
            <a:ext cx="2733575" cy="262769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788730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07E34-AA21-4D01-9CD6-876778367FB3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28312"/>
          </a:xfrm>
        </p:spPr>
        <p:txBody>
          <a:bodyPr/>
          <a:lstStyle/>
          <a:p>
            <a:r>
              <a:rPr lang="en-US" altLang="en-US" dirty="0"/>
              <a:t>Example: As Element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6865" y="1548062"/>
            <a:ext cx="7288731" cy="4775735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en-US" sz="2800" dirty="0">
                <a:solidFill>
                  <a:srgbClr val="FFC000"/>
                </a:solidFill>
              </a:rPr>
              <a:t>CREATE TABLE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 (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00FF00"/>
                </a:solidFill>
              </a:rPr>
              <a:t>name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CHAR(20) PRIMARY KEY</a:t>
            </a:r>
            <a:r>
              <a:rPr lang="en-US" altLang="en-US" sz="2800" dirty="0"/>
              <a:t>,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 err="1">
                <a:solidFill>
                  <a:srgbClr val="00FF00"/>
                </a:solidFill>
              </a:rPr>
              <a:t>manf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CHAR(20)</a:t>
            </a:r>
            <a:r>
              <a:rPr lang="en-US" altLang="en-US" sz="2800" dirty="0"/>
              <a:t> );</a:t>
            </a:r>
          </a:p>
          <a:p>
            <a:pPr>
              <a:buFont typeface="Monotype Sorts" pitchFamily="2" charset="2"/>
              <a:buNone/>
            </a:pPr>
            <a:endParaRPr lang="en-US" altLang="en-US" sz="2800" dirty="0"/>
          </a:p>
          <a:p>
            <a:pPr>
              <a:buFont typeface="Monotype Sorts" pitchFamily="2" charset="2"/>
              <a:buNone/>
            </a:pPr>
            <a:r>
              <a:rPr lang="en-US" altLang="en-US" sz="2800" dirty="0">
                <a:solidFill>
                  <a:srgbClr val="FFC000"/>
                </a:solidFill>
              </a:rPr>
              <a:t>CREATE TABLE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 (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00FF00"/>
                </a:solidFill>
              </a:rPr>
              <a:t>bar</a:t>
            </a:r>
            <a:r>
              <a:rPr lang="en-US" altLang="en-US" sz="2800" dirty="0"/>
              <a:t>		</a:t>
            </a:r>
            <a:r>
              <a:rPr lang="en-US" altLang="en-US" sz="2800" dirty="0">
                <a:solidFill>
                  <a:srgbClr val="FFC000"/>
                </a:solidFill>
              </a:rPr>
              <a:t>CHAR(20)</a:t>
            </a:r>
            <a:r>
              <a:rPr lang="en-US" altLang="en-US" sz="2800" dirty="0"/>
              <a:t>,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>
                <a:solidFill>
                  <a:srgbClr val="00FF00"/>
                </a:solidFill>
              </a:rPr>
              <a:t>	price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REAL</a:t>
            </a:r>
            <a:r>
              <a:rPr lang="en-US" altLang="en-US" sz="2800" dirty="0"/>
              <a:t>,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FOREIGN KEY</a:t>
            </a:r>
            <a:r>
              <a:rPr lang="en-US" altLang="en-US" sz="2800" dirty="0">
                <a:solidFill>
                  <a:srgbClr val="00FF00"/>
                </a:solidFill>
              </a:rPr>
              <a:t>(beer)</a:t>
            </a:r>
            <a:r>
              <a:rPr lang="en-US" altLang="en-US" sz="2800" dirty="0"/>
              <a:t>	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	</a:t>
            </a:r>
            <a:r>
              <a:rPr lang="en-US" altLang="en-US" sz="2800" dirty="0">
                <a:solidFill>
                  <a:srgbClr val="FFC000"/>
                </a:solidFill>
              </a:rPr>
              <a:t>REFERENCES</a:t>
            </a:r>
            <a:r>
              <a:rPr lang="en-US" altLang="en-US" sz="2800" dirty="0"/>
              <a:t> </a:t>
            </a:r>
            <a:r>
              <a:rPr lang="en-US" altLang="en-US" sz="2800" dirty="0">
                <a:solidFill>
                  <a:srgbClr val="00FF00"/>
                </a:solidFill>
              </a:rPr>
              <a:t>Beers(name)</a:t>
            </a:r>
            <a:r>
              <a:rPr lang="en-US" altLang="en-US" sz="2800" dirty="0"/>
              <a:t>);</a:t>
            </a: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236560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07E34-AA21-4D01-9CD6-876778367FB3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28312"/>
          </a:xfrm>
        </p:spPr>
        <p:txBody>
          <a:bodyPr/>
          <a:lstStyle/>
          <a:p>
            <a:r>
              <a:rPr lang="en-US" altLang="en-US" dirty="0"/>
              <a:t>Example: As Element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6865" y="1548062"/>
            <a:ext cx="7288731" cy="4775735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en-US" sz="2800" dirty="0">
                <a:solidFill>
                  <a:srgbClr val="FFC000"/>
                </a:solidFill>
              </a:rPr>
              <a:t>CREATE TABLE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 (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00FF00"/>
                </a:solidFill>
              </a:rPr>
              <a:t>name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CHAR(20) PRIMARY KEY</a:t>
            </a:r>
            <a:r>
              <a:rPr lang="en-US" altLang="en-US" sz="2800" dirty="0"/>
              <a:t>,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 err="1">
                <a:solidFill>
                  <a:srgbClr val="00FF00"/>
                </a:solidFill>
              </a:rPr>
              <a:t>manf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CHAR(20)</a:t>
            </a:r>
            <a:r>
              <a:rPr lang="en-US" altLang="en-US" sz="2800" dirty="0"/>
              <a:t> );</a:t>
            </a:r>
          </a:p>
          <a:p>
            <a:pPr>
              <a:buFont typeface="Monotype Sorts" pitchFamily="2" charset="2"/>
              <a:buNone/>
            </a:pPr>
            <a:endParaRPr lang="en-US" altLang="en-US" sz="2800" dirty="0"/>
          </a:p>
          <a:p>
            <a:pPr>
              <a:buFont typeface="Monotype Sorts" pitchFamily="2" charset="2"/>
              <a:buNone/>
            </a:pPr>
            <a:r>
              <a:rPr lang="en-US" altLang="en-US" sz="2800" dirty="0">
                <a:solidFill>
                  <a:srgbClr val="FFC000"/>
                </a:solidFill>
              </a:rPr>
              <a:t>CREATE TABLE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 (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00FF00"/>
                </a:solidFill>
              </a:rPr>
              <a:t>bar</a:t>
            </a:r>
            <a:r>
              <a:rPr lang="en-US" altLang="en-US" sz="2800" dirty="0"/>
              <a:t>		</a:t>
            </a:r>
            <a:r>
              <a:rPr lang="en-US" altLang="en-US" sz="2800" dirty="0">
                <a:solidFill>
                  <a:srgbClr val="FFC000"/>
                </a:solidFill>
              </a:rPr>
              <a:t>CHAR(20)</a:t>
            </a:r>
            <a:r>
              <a:rPr lang="en-US" altLang="en-US" sz="2800" dirty="0"/>
              <a:t>,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>
                <a:solidFill>
                  <a:srgbClr val="00FF00"/>
                </a:solidFill>
              </a:rPr>
              <a:t>	price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REAL</a:t>
            </a:r>
            <a:r>
              <a:rPr lang="en-US" altLang="en-US" sz="2800" dirty="0"/>
              <a:t>,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FOREIGN KEY</a:t>
            </a:r>
            <a:r>
              <a:rPr lang="en-US" altLang="en-US" sz="2800" dirty="0">
                <a:solidFill>
                  <a:srgbClr val="00FF00"/>
                </a:solidFill>
              </a:rPr>
              <a:t>(beer)</a:t>
            </a:r>
            <a:r>
              <a:rPr lang="en-US" altLang="en-US" sz="2800" dirty="0"/>
              <a:t>	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	</a:t>
            </a:r>
            <a:r>
              <a:rPr lang="en-US" altLang="en-US" sz="2800" dirty="0">
                <a:solidFill>
                  <a:srgbClr val="FFC000"/>
                </a:solidFill>
              </a:rPr>
              <a:t>REFERENCES</a:t>
            </a:r>
            <a:r>
              <a:rPr lang="en-US" altLang="en-US" sz="2800" dirty="0"/>
              <a:t> </a:t>
            </a:r>
            <a:r>
              <a:rPr lang="en-US" altLang="en-US" sz="2800" dirty="0">
                <a:solidFill>
                  <a:srgbClr val="00FF00"/>
                </a:solidFill>
              </a:rPr>
              <a:t>Beers(name)</a:t>
            </a:r>
            <a:r>
              <a:rPr lang="en-US" altLang="en-US" sz="2800" dirty="0"/>
              <a:t>);</a:t>
            </a: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975234" y="5698156"/>
            <a:ext cx="2030930" cy="40586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2136809" y="2512195"/>
            <a:ext cx="2704698" cy="318596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83953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07E34-AA21-4D01-9CD6-876778367FB3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28312"/>
          </a:xfrm>
        </p:spPr>
        <p:txBody>
          <a:bodyPr/>
          <a:lstStyle/>
          <a:p>
            <a:r>
              <a:rPr lang="en-US" altLang="en-US" dirty="0"/>
              <a:t>Example: As Element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6865" y="1548062"/>
            <a:ext cx="7288731" cy="4775735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en-US" sz="2800" dirty="0">
                <a:solidFill>
                  <a:srgbClr val="FFC000"/>
                </a:solidFill>
              </a:rPr>
              <a:t>CREATE TABLE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 (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00FF00"/>
                </a:solidFill>
              </a:rPr>
              <a:t>name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CHAR(20) PRIMARY KEY</a:t>
            </a:r>
            <a:r>
              <a:rPr lang="en-US" altLang="en-US" sz="2800" dirty="0"/>
              <a:t>,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 err="1">
                <a:solidFill>
                  <a:srgbClr val="00FF00"/>
                </a:solidFill>
              </a:rPr>
              <a:t>manf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CHAR(20)</a:t>
            </a:r>
            <a:r>
              <a:rPr lang="en-US" altLang="en-US" sz="2800" dirty="0"/>
              <a:t> );</a:t>
            </a:r>
          </a:p>
          <a:p>
            <a:pPr>
              <a:buFont typeface="Monotype Sorts" pitchFamily="2" charset="2"/>
              <a:buNone/>
            </a:pPr>
            <a:endParaRPr lang="en-US" altLang="en-US" sz="2800" dirty="0"/>
          </a:p>
          <a:p>
            <a:pPr>
              <a:buFont typeface="Monotype Sorts" pitchFamily="2" charset="2"/>
              <a:buNone/>
            </a:pPr>
            <a:r>
              <a:rPr lang="en-US" altLang="en-US" sz="2800" dirty="0">
                <a:solidFill>
                  <a:srgbClr val="FFC000"/>
                </a:solidFill>
              </a:rPr>
              <a:t>CREATE TABLE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 (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00FF00"/>
                </a:solidFill>
              </a:rPr>
              <a:t>bar</a:t>
            </a:r>
            <a:r>
              <a:rPr lang="en-US" altLang="en-US" sz="2800" dirty="0"/>
              <a:t>		</a:t>
            </a:r>
            <a:r>
              <a:rPr lang="en-US" altLang="en-US" sz="2800" dirty="0">
                <a:solidFill>
                  <a:srgbClr val="FFC000"/>
                </a:solidFill>
              </a:rPr>
              <a:t>CHAR(20)</a:t>
            </a:r>
            <a:r>
              <a:rPr lang="en-US" altLang="en-US" sz="2800" dirty="0"/>
              <a:t>,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>
                <a:solidFill>
                  <a:srgbClr val="00FF00"/>
                </a:solidFill>
              </a:rPr>
              <a:t>	price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REAL</a:t>
            </a:r>
            <a:r>
              <a:rPr lang="en-US" altLang="en-US" sz="2800" dirty="0"/>
              <a:t>,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FOREIGN KEY</a:t>
            </a:r>
            <a:r>
              <a:rPr lang="en-US" altLang="en-US" sz="2800" dirty="0">
                <a:solidFill>
                  <a:srgbClr val="00FF00"/>
                </a:solidFill>
              </a:rPr>
              <a:t>(beer)</a:t>
            </a:r>
            <a:r>
              <a:rPr lang="en-US" altLang="en-US" sz="2800" dirty="0"/>
              <a:t>	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	</a:t>
            </a:r>
            <a:r>
              <a:rPr lang="en-US" altLang="en-US" sz="2800" dirty="0">
                <a:solidFill>
                  <a:srgbClr val="FFC000"/>
                </a:solidFill>
              </a:rPr>
              <a:t>REFERENCES</a:t>
            </a:r>
            <a:r>
              <a:rPr lang="en-US" altLang="en-US" sz="2800" dirty="0"/>
              <a:t> </a:t>
            </a:r>
            <a:r>
              <a:rPr lang="en-US" altLang="en-US" sz="2800" dirty="0">
                <a:solidFill>
                  <a:srgbClr val="00FF00"/>
                </a:solidFill>
              </a:rPr>
              <a:t>Beers(name)</a:t>
            </a:r>
            <a:r>
              <a:rPr lang="en-US" altLang="en-US" sz="2800" dirty="0"/>
              <a:t>);</a:t>
            </a: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975234" y="5698156"/>
            <a:ext cx="2030930" cy="40586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2136809" y="2512195"/>
            <a:ext cx="2704698" cy="318596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4957011" y="5775158"/>
            <a:ext cx="1126155" cy="40426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858275" y="5028692"/>
            <a:ext cx="1599925" cy="92333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/>
              <a:t>can be a list </a:t>
            </a:r>
          </a:p>
          <a:p>
            <a:r>
              <a:rPr lang="en-US" sz="1800" dirty="0"/>
              <a:t>of more than </a:t>
            </a:r>
          </a:p>
          <a:p>
            <a:r>
              <a:rPr lang="en-US" sz="1800" dirty="0"/>
              <a:t>one attributes</a:t>
            </a:r>
          </a:p>
        </p:txBody>
      </p:sp>
      <p:cxnSp>
        <p:nvCxnSpPr>
          <p:cNvPr id="11" name="Straight Arrow Connector 10"/>
          <p:cNvCxnSpPr>
            <a:endCxn id="9" idx="3"/>
          </p:cNvCxnSpPr>
          <p:nvPr/>
        </p:nvCxnSpPr>
        <p:spPr>
          <a:xfrm flipH="1">
            <a:off x="6083166" y="5822360"/>
            <a:ext cx="775109" cy="15492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3489158" y="5188820"/>
            <a:ext cx="797707" cy="40426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4286865" y="5264154"/>
            <a:ext cx="2571411" cy="12679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41191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07E34-AA21-4D01-9CD6-876778367FB3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28312"/>
          </a:xfrm>
        </p:spPr>
        <p:txBody>
          <a:bodyPr/>
          <a:lstStyle/>
          <a:p>
            <a:r>
              <a:rPr lang="en-US" altLang="en-US" dirty="0"/>
              <a:t>Example: As Element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6865" y="1548062"/>
            <a:ext cx="7288731" cy="4775735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en-US" sz="2800" dirty="0">
                <a:solidFill>
                  <a:srgbClr val="FFC000"/>
                </a:solidFill>
              </a:rPr>
              <a:t>CREATE TABLE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 (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00FF00"/>
                </a:solidFill>
              </a:rPr>
              <a:t>name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CHAR(20) PRIMARY KEY</a:t>
            </a:r>
            <a:r>
              <a:rPr lang="en-US" altLang="en-US" sz="2800" dirty="0"/>
              <a:t>,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 err="1">
                <a:solidFill>
                  <a:srgbClr val="00FF00"/>
                </a:solidFill>
              </a:rPr>
              <a:t>manf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CHAR(20)</a:t>
            </a:r>
            <a:r>
              <a:rPr lang="en-US" altLang="en-US" sz="2800" dirty="0"/>
              <a:t> );</a:t>
            </a:r>
          </a:p>
          <a:p>
            <a:pPr>
              <a:buFont typeface="Monotype Sorts" pitchFamily="2" charset="2"/>
              <a:buNone/>
            </a:pPr>
            <a:endParaRPr lang="en-US" altLang="en-US" sz="2800" dirty="0"/>
          </a:p>
          <a:p>
            <a:pPr>
              <a:buFont typeface="Monotype Sorts" pitchFamily="2" charset="2"/>
              <a:buNone/>
            </a:pPr>
            <a:r>
              <a:rPr lang="en-US" altLang="en-US" sz="2800" dirty="0">
                <a:solidFill>
                  <a:srgbClr val="FFC000"/>
                </a:solidFill>
              </a:rPr>
              <a:t>CREATE TABLE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 (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00FF00"/>
                </a:solidFill>
              </a:rPr>
              <a:t>bar</a:t>
            </a:r>
            <a:r>
              <a:rPr lang="en-US" altLang="en-US" sz="2800" dirty="0"/>
              <a:t>		</a:t>
            </a:r>
            <a:r>
              <a:rPr lang="en-US" altLang="en-US" sz="2800" dirty="0">
                <a:solidFill>
                  <a:srgbClr val="FFC000"/>
                </a:solidFill>
              </a:rPr>
              <a:t>CHAR(20)</a:t>
            </a:r>
            <a:r>
              <a:rPr lang="en-US" altLang="en-US" sz="2800" dirty="0"/>
              <a:t>,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>
                <a:solidFill>
                  <a:srgbClr val="00FF00"/>
                </a:solidFill>
              </a:rPr>
              <a:t>	price</a:t>
            </a: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REAL</a:t>
            </a:r>
            <a:r>
              <a:rPr lang="en-US" altLang="en-US" sz="2800" dirty="0"/>
              <a:t>,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FOREIGN KEY</a:t>
            </a:r>
            <a:r>
              <a:rPr lang="en-US" altLang="en-US" sz="2800" dirty="0">
                <a:solidFill>
                  <a:srgbClr val="00FF00"/>
                </a:solidFill>
              </a:rPr>
              <a:t>(beer)</a:t>
            </a:r>
            <a:r>
              <a:rPr lang="en-US" altLang="en-US" sz="2800" dirty="0"/>
              <a:t>	</a:t>
            </a:r>
          </a:p>
          <a:p>
            <a:pPr>
              <a:buFont typeface="Monotype Sorts" pitchFamily="2" charset="2"/>
              <a:buNone/>
            </a:pPr>
            <a:r>
              <a:rPr lang="en-US" altLang="en-US" sz="2800" dirty="0"/>
              <a:t>		</a:t>
            </a:r>
            <a:r>
              <a:rPr lang="en-US" altLang="en-US" sz="2800" dirty="0">
                <a:solidFill>
                  <a:srgbClr val="FFC000"/>
                </a:solidFill>
              </a:rPr>
              <a:t>REFERENCES</a:t>
            </a:r>
            <a:r>
              <a:rPr lang="en-US" altLang="en-US" sz="2800" dirty="0"/>
              <a:t> </a:t>
            </a:r>
            <a:r>
              <a:rPr lang="en-US" altLang="en-US" sz="2800" dirty="0">
                <a:solidFill>
                  <a:srgbClr val="00FF00"/>
                </a:solidFill>
              </a:rPr>
              <a:t>Beers(name)</a:t>
            </a:r>
            <a:r>
              <a:rPr lang="en-US" altLang="en-US" sz="2800" dirty="0"/>
              <a:t>);</a:t>
            </a: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975234" y="5698156"/>
            <a:ext cx="2030930" cy="40586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2136809" y="2512195"/>
            <a:ext cx="2704698" cy="318596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4957011" y="5775158"/>
            <a:ext cx="1126155" cy="40426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858275" y="5028692"/>
            <a:ext cx="1599925" cy="92333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/>
              <a:t>can be a list </a:t>
            </a:r>
          </a:p>
          <a:p>
            <a:r>
              <a:rPr lang="en-US" sz="1800" dirty="0"/>
              <a:t>of more than </a:t>
            </a:r>
          </a:p>
          <a:p>
            <a:r>
              <a:rPr lang="en-US" sz="1800" dirty="0"/>
              <a:t>one attributes</a:t>
            </a:r>
          </a:p>
        </p:txBody>
      </p:sp>
      <p:cxnSp>
        <p:nvCxnSpPr>
          <p:cNvPr id="11" name="Straight Arrow Connector 10"/>
          <p:cNvCxnSpPr>
            <a:endCxn id="9" idx="3"/>
          </p:cNvCxnSpPr>
          <p:nvPr/>
        </p:nvCxnSpPr>
        <p:spPr>
          <a:xfrm flipH="1">
            <a:off x="6083166" y="5822360"/>
            <a:ext cx="775109" cy="15492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3489158" y="5188820"/>
            <a:ext cx="797707" cy="40426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4286865" y="5264154"/>
            <a:ext cx="2571411" cy="12679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964515" y="2738703"/>
            <a:ext cx="2046586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FF0000"/>
                </a:solidFill>
              </a:rPr>
              <a:t>Remark.</a:t>
            </a:r>
            <a:r>
              <a:rPr lang="en-US" dirty="0"/>
              <a:t> </a:t>
            </a:r>
          </a:p>
          <a:p>
            <a:r>
              <a:rPr lang="en-US" dirty="0"/>
              <a:t>Attributes in </a:t>
            </a:r>
          </a:p>
          <a:p>
            <a:r>
              <a:rPr lang="en-US" dirty="0"/>
              <a:t>a foreign key </a:t>
            </a:r>
          </a:p>
          <a:p>
            <a:r>
              <a:rPr lang="en-US" dirty="0">
                <a:solidFill>
                  <a:srgbClr val="FF0000"/>
                </a:solidFill>
              </a:rPr>
              <a:t>MAY</a:t>
            </a:r>
            <a:r>
              <a:rPr lang="en-US" dirty="0"/>
              <a:t> have </a:t>
            </a:r>
          </a:p>
          <a:p>
            <a:r>
              <a:rPr lang="en-US" dirty="0"/>
              <a:t>value NULL</a:t>
            </a:r>
          </a:p>
        </p:txBody>
      </p:sp>
    </p:spTree>
    <p:extLst>
      <p:ext uri="{BB962C8B-B14F-4D97-AF65-F5344CB8AC3E}">
        <p14:creationId xmlns:p14="http://schemas.microsoft.com/office/powerpoint/2010/main" val="7165031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2B39F-2403-4DD1-A264-7B309658E27A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28847"/>
            <a:ext cx="8991600" cy="651309"/>
          </a:xfrm>
        </p:spPr>
        <p:txBody>
          <a:bodyPr/>
          <a:lstStyle/>
          <a:p>
            <a:r>
              <a:rPr lang="en-US" altLang="en-US" sz="4000" dirty="0"/>
              <a:t>Enforcing Foreign-Key Constraints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4847" y="1409722"/>
            <a:ext cx="8159014" cy="3495574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If there is a foreign-key constraint from 	attributes of relation </a:t>
            </a:r>
            <a:r>
              <a:rPr lang="en-US" altLang="en-US" dirty="0">
                <a:solidFill>
                  <a:srgbClr val="00FF00"/>
                </a:solidFill>
              </a:rPr>
              <a:t>R</a:t>
            </a:r>
            <a:r>
              <a:rPr lang="en-US" altLang="en-US" dirty="0"/>
              <a:t> to a key of 	relation </a:t>
            </a:r>
            <a:r>
              <a:rPr lang="en-US" altLang="en-US" dirty="0">
                <a:solidFill>
                  <a:srgbClr val="00FF00"/>
                </a:solidFill>
              </a:rPr>
              <a:t>S</a:t>
            </a:r>
            <a:r>
              <a:rPr lang="en-US" altLang="en-US" dirty="0"/>
              <a:t>, two violations are possible:</a:t>
            </a:r>
          </a:p>
        </p:txBody>
      </p:sp>
    </p:spTree>
    <p:extLst>
      <p:ext uri="{BB962C8B-B14F-4D97-AF65-F5344CB8AC3E}">
        <p14:creationId xmlns:p14="http://schemas.microsoft.com/office/powerpoint/2010/main" val="36791998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2B39F-2403-4DD1-A264-7B309658E27A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28847"/>
            <a:ext cx="8991600" cy="651309"/>
          </a:xfrm>
        </p:spPr>
        <p:txBody>
          <a:bodyPr/>
          <a:lstStyle/>
          <a:p>
            <a:r>
              <a:rPr lang="en-US" altLang="en-US" sz="4000" dirty="0"/>
              <a:t>Enforcing Foreign-Key Constraints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4847" y="1409722"/>
            <a:ext cx="8159014" cy="3495574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If there is a foreign-key constraint from 	attributes of relation </a:t>
            </a:r>
            <a:r>
              <a:rPr lang="en-US" altLang="en-US" dirty="0">
                <a:solidFill>
                  <a:srgbClr val="00FF00"/>
                </a:solidFill>
              </a:rPr>
              <a:t>R</a:t>
            </a:r>
            <a:r>
              <a:rPr lang="en-US" altLang="en-US" dirty="0"/>
              <a:t> to a key of 	relation </a:t>
            </a:r>
            <a:r>
              <a:rPr lang="en-US" altLang="en-US" dirty="0">
                <a:solidFill>
                  <a:srgbClr val="00FF00"/>
                </a:solidFill>
              </a:rPr>
              <a:t>S</a:t>
            </a:r>
            <a:r>
              <a:rPr lang="en-US" altLang="en-US" dirty="0"/>
              <a:t>, two violations are possible:</a:t>
            </a:r>
          </a:p>
          <a:p>
            <a:pPr marL="457200" lvl="1" indent="0">
              <a:buNone/>
            </a:pPr>
            <a:r>
              <a:rPr lang="en-US" altLang="en-US" dirty="0"/>
              <a:t>-- An insert or update to </a:t>
            </a:r>
            <a:r>
              <a:rPr lang="en-US" altLang="en-US" dirty="0">
                <a:solidFill>
                  <a:srgbClr val="00FF00"/>
                </a:solidFill>
              </a:rPr>
              <a:t>R</a:t>
            </a:r>
            <a:r>
              <a:rPr lang="en-US" altLang="en-US" dirty="0"/>
              <a:t> introduces values 	not found in </a:t>
            </a:r>
            <a:r>
              <a:rPr lang="en-US" altLang="en-US" dirty="0">
                <a:solidFill>
                  <a:srgbClr val="00FF00"/>
                </a:solidFill>
              </a:rPr>
              <a:t>S</a:t>
            </a:r>
            <a:r>
              <a:rPr lang="en-US" alt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714648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2B39F-2403-4DD1-A264-7B309658E27A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28847"/>
            <a:ext cx="8991600" cy="651309"/>
          </a:xfrm>
        </p:spPr>
        <p:txBody>
          <a:bodyPr/>
          <a:lstStyle/>
          <a:p>
            <a:r>
              <a:rPr lang="en-US" altLang="en-US" sz="4000" dirty="0"/>
              <a:t>Enforcing Foreign-Key Constraints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4847" y="1409722"/>
            <a:ext cx="8159014" cy="3495574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If there is a foreign-key constraint from 	attributes of relation </a:t>
            </a:r>
            <a:r>
              <a:rPr lang="en-US" altLang="en-US" dirty="0">
                <a:solidFill>
                  <a:srgbClr val="00FF00"/>
                </a:solidFill>
              </a:rPr>
              <a:t>R</a:t>
            </a:r>
            <a:r>
              <a:rPr lang="en-US" altLang="en-US" dirty="0"/>
              <a:t> to a key of 	relation </a:t>
            </a:r>
            <a:r>
              <a:rPr lang="en-US" altLang="en-US" dirty="0">
                <a:solidFill>
                  <a:srgbClr val="00FF00"/>
                </a:solidFill>
              </a:rPr>
              <a:t>S</a:t>
            </a:r>
            <a:r>
              <a:rPr lang="en-US" altLang="en-US" dirty="0"/>
              <a:t>, two violations are possible:</a:t>
            </a:r>
          </a:p>
          <a:p>
            <a:pPr marL="457200" lvl="1" indent="0">
              <a:buNone/>
            </a:pPr>
            <a:r>
              <a:rPr lang="en-US" altLang="en-US" dirty="0"/>
              <a:t>-- An insert or update to </a:t>
            </a:r>
            <a:r>
              <a:rPr lang="en-US" altLang="en-US" dirty="0">
                <a:solidFill>
                  <a:srgbClr val="00FF00"/>
                </a:solidFill>
              </a:rPr>
              <a:t>R</a:t>
            </a:r>
            <a:r>
              <a:rPr lang="en-US" altLang="en-US" dirty="0"/>
              <a:t> introduces values 	not found in </a:t>
            </a:r>
            <a:r>
              <a:rPr lang="en-US" altLang="en-US" dirty="0">
                <a:solidFill>
                  <a:srgbClr val="00FF00"/>
                </a:solidFill>
              </a:rPr>
              <a:t>S</a:t>
            </a:r>
            <a:r>
              <a:rPr lang="en-US" altLang="en-US" dirty="0"/>
              <a:t>.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24027" y="5263147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958165" y="5263147"/>
          <a:ext cx="1180700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13854" y="4955370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3943" y="4955370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</p:spTree>
    <p:extLst>
      <p:ext uri="{BB962C8B-B14F-4D97-AF65-F5344CB8AC3E}">
        <p14:creationId xmlns:p14="http://schemas.microsoft.com/office/powerpoint/2010/main" val="38833071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2B39F-2403-4DD1-A264-7B309658E27A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28847"/>
            <a:ext cx="8991600" cy="651309"/>
          </a:xfrm>
        </p:spPr>
        <p:txBody>
          <a:bodyPr/>
          <a:lstStyle/>
          <a:p>
            <a:r>
              <a:rPr lang="en-US" altLang="en-US" sz="4000" dirty="0"/>
              <a:t>Enforcing Foreign-Key Constraints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4847" y="1409722"/>
            <a:ext cx="8159014" cy="3495574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If there is a foreign-key constraint from 	attributes of relation </a:t>
            </a:r>
            <a:r>
              <a:rPr lang="en-US" altLang="en-US" dirty="0">
                <a:solidFill>
                  <a:srgbClr val="00FF00"/>
                </a:solidFill>
              </a:rPr>
              <a:t>R</a:t>
            </a:r>
            <a:r>
              <a:rPr lang="en-US" altLang="en-US" dirty="0"/>
              <a:t> to a key of 	relation </a:t>
            </a:r>
            <a:r>
              <a:rPr lang="en-US" altLang="en-US" dirty="0">
                <a:solidFill>
                  <a:srgbClr val="00FF00"/>
                </a:solidFill>
              </a:rPr>
              <a:t>S</a:t>
            </a:r>
            <a:r>
              <a:rPr lang="en-US" altLang="en-US" dirty="0"/>
              <a:t>, two violations are possible:</a:t>
            </a:r>
          </a:p>
          <a:p>
            <a:pPr marL="457200" lvl="1" indent="0">
              <a:buNone/>
            </a:pPr>
            <a:r>
              <a:rPr lang="en-US" altLang="en-US" dirty="0"/>
              <a:t>-- An insert or update to </a:t>
            </a:r>
            <a:r>
              <a:rPr lang="en-US" altLang="en-US" dirty="0">
                <a:solidFill>
                  <a:srgbClr val="00FF00"/>
                </a:solidFill>
              </a:rPr>
              <a:t>R</a:t>
            </a:r>
            <a:r>
              <a:rPr lang="en-US" altLang="en-US" dirty="0"/>
              <a:t> introduces values 	not found in </a:t>
            </a:r>
            <a:r>
              <a:rPr lang="en-US" altLang="en-US" dirty="0">
                <a:solidFill>
                  <a:srgbClr val="00FF00"/>
                </a:solidFill>
              </a:rPr>
              <a:t>S</a:t>
            </a:r>
            <a:r>
              <a:rPr lang="en-US" altLang="en-US" dirty="0"/>
              <a:t>.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24027" y="5263147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Bud Lite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3.20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958165" y="5263147"/>
          <a:ext cx="1180700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13854" y="4955370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3943" y="4955370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76789" y="6477000"/>
            <a:ext cx="976036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No Bud Lite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2752825" y="6248400"/>
            <a:ext cx="205340" cy="2286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75119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2B39F-2403-4DD1-A264-7B309658E27A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28847"/>
            <a:ext cx="8991600" cy="651309"/>
          </a:xfrm>
        </p:spPr>
        <p:txBody>
          <a:bodyPr/>
          <a:lstStyle/>
          <a:p>
            <a:r>
              <a:rPr lang="en-US" altLang="en-US" sz="4000" dirty="0"/>
              <a:t>Enforcing Foreign-Key Constraints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4847" y="1409722"/>
            <a:ext cx="8159014" cy="3495574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If there is a foreign-key constraint from 	attributes of relation </a:t>
            </a:r>
            <a:r>
              <a:rPr lang="en-US" altLang="en-US" dirty="0">
                <a:solidFill>
                  <a:srgbClr val="00FF00"/>
                </a:solidFill>
              </a:rPr>
              <a:t>R</a:t>
            </a:r>
            <a:r>
              <a:rPr lang="en-US" altLang="en-US" dirty="0"/>
              <a:t> to a key of 	relation </a:t>
            </a:r>
            <a:r>
              <a:rPr lang="en-US" altLang="en-US" dirty="0">
                <a:solidFill>
                  <a:srgbClr val="00FF00"/>
                </a:solidFill>
              </a:rPr>
              <a:t>S</a:t>
            </a:r>
            <a:r>
              <a:rPr lang="en-US" altLang="en-US" dirty="0"/>
              <a:t>, two violations are possible:</a:t>
            </a:r>
          </a:p>
          <a:p>
            <a:pPr marL="457200" lvl="1" indent="0">
              <a:buNone/>
            </a:pPr>
            <a:r>
              <a:rPr lang="en-US" altLang="en-US" dirty="0">
                <a:solidFill>
                  <a:schemeClr val="bg1">
                    <a:lumMod val="85000"/>
                  </a:schemeClr>
                </a:solidFill>
              </a:rPr>
              <a:t>-- An insert or update to R introduces values 	not found in S.</a:t>
            </a:r>
          </a:p>
          <a:p>
            <a:pPr marL="457200" lvl="1" indent="0">
              <a:buNone/>
            </a:pPr>
            <a:r>
              <a:rPr lang="en-US" altLang="en-US" dirty="0"/>
              <a:t>-- A deletion or update to </a:t>
            </a:r>
            <a:r>
              <a:rPr lang="en-US" altLang="en-US" dirty="0">
                <a:solidFill>
                  <a:srgbClr val="00FF00"/>
                </a:solidFill>
              </a:rPr>
              <a:t>S</a:t>
            </a:r>
            <a:r>
              <a:rPr lang="en-US" altLang="en-US" dirty="0"/>
              <a:t> causes some 	tuples of </a:t>
            </a:r>
            <a:r>
              <a:rPr lang="en-US" altLang="en-US" dirty="0">
                <a:solidFill>
                  <a:srgbClr val="00FF00"/>
                </a:solidFill>
              </a:rPr>
              <a:t>R</a:t>
            </a:r>
            <a:r>
              <a:rPr lang="en-US" altLang="en-US" dirty="0"/>
              <a:t> to “dangle.”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24027" y="5263147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Bud Lite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3.20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958165" y="5263147"/>
          <a:ext cx="1180700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13854" y="4955370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3943" y="4955370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922811" y="5263147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907678" y="5263147"/>
          <a:ext cx="1180700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412638" y="4955369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0220" y="4955368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76789" y="6477000"/>
            <a:ext cx="976036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No Bud Lite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2752825" y="6248400"/>
            <a:ext cx="205340" cy="2286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92329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2B39F-2403-4DD1-A264-7B309658E27A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28847"/>
            <a:ext cx="8991600" cy="651309"/>
          </a:xfrm>
        </p:spPr>
        <p:txBody>
          <a:bodyPr/>
          <a:lstStyle/>
          <a:p>
            <a:r>
              <a:rPr lang="en-US" altLang="en-US" sz="4000" dirty="0"/>
              <a:t>Enforcing Foreign-Key Constraints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4847" y="1409722"/>
            <a:ext cx="8159014" cy="3495574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If there is a foreign-key constraint from 	attributes of relation </a:t>
            </a:r>
            <a:r>
              <a:rPr lang="en-US" altLang="en-US" dirty="0">
                <a:solidFill>
                  <a:srgbClr val="00FF00"/>
                </a:solidFill>
              </a:rPr>
              <a:t>R</a:t>
            </a:r>
            <a:r>
              <a:rPr lang="en-US" altLang="en-US" dirty="0"/>
              <a:t> to a key of 	relation </a:t>
            </a:r>
            <a:r>
              <a:rPr lang="en-US" altLang="en-US" dirty="0">
                <a:solidFill>
                  <a:srgbClr val="00FF00"/>
                </a:solidFill>
              </a:rPr>
              <a:t>S</a:t>
            </a:r>
            <a:r>
              <a:rPr lang="en-US" altLang="en-US" dirty="0"/>
              <a:t>, two violations are possible:</a:t>
            </a:r>
          </a:p>
          <a:p>
            <a:pPr marL="457200" lvl="1" indent="0">
              <a:buNone/>
            </a:pPr>
            <a:r>
              <a:rPr lang="en-US" altLang="en-US" dirty="0">
                <a:solidFill>
                  <a:schemeClr val="bg1">
                    <a:lumMod val="85000"/>
                  </a:schemeClr>
                </a:solidFill>
              </a:rPr>
              <a:t>-- An insert or update to R introduces values 	not found in S.</a:t>
            </a:r>
          </a:p>
          <a:p>
            <a:pPr marL="457200" lvl="1" indent="0">
              <a:buNone/>
            </a:pPr>
            <a:r>
              <a:rPr lang="en-US" altLang="en-US" dirty="0"/>
              <a:t>-- A deletion or update to </a:t>
            </a:r>
            <a:r>
              <a:rPr lang="en-US" altLang="en-US" dirty="0">
                <a:solidFill>
                  <a:srgbClr val="00FF00"/>
                </a:solidFill>
              </a:rPr>
              <a:t>S</a:t>
            </a:r>
            <a:r>
              <a:rPr lang="en-US" altLang="en-US" dirty="0"/>
              <a:t> causes some 	tuples of </a:t>
            </a:r>
            <a:r>
              <a:rPr lang="en-US" altLang="en-US" dirty="0">
                <a:solidFill>
                  <a:srgbClr val="00FF00"/>
                </a:solidFill>
              </a:rPr>
              <a:t>R</a:t>
            </a:r>
            <a:r>
              <a:rPr lang="en-US" altLang="en-US" dirty="0"/>
              <a:t> to “dangle.”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24027" y="5263147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Bud Lite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3.20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958165" y="5263147"/>
          <a:ext cx="1180700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13854" y="4955370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3943" y="4955370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922811" y="5263147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907678" y="5263147"/>
          <a:ext cx="1180700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9" name="Straight Connector 8"/>
          <p:cNvCxnSpPr/>
          <p:nvPr/>
        </p:nvCxnSpPr>
        <p:spPr>
          <a:xfrm flipV="1">
            <a:off x="6971297" y="5659655"/>
            <a:ext cx="883981" cy="192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412638" y="4955369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0220" y="4955368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  <p:sp>
        <p:nvSpPr>
          <p:cNvPr id="13" name="Oval 12"/>
          <p:cNvSpPr/>
          <p:nvPr/>
        </p:nvSpPr>
        <p:spPr>
          <a:xfrm>
            <a:off x="5630780" y="5563402"/>
            <a:ext cx="404261" cy="2117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970259" y="5492280"/>
            <a:ext cx="2824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76789" y="6477000"/>
            <a:ext cx="976036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No Bud Lite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2752825" y="6248400"/>
            <a:ext cx="205340" cy="2286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40561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6DAFA-47C6-4536-A784-D7748241192D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45970"/>
            <a:ext cx="7772400" cy="478055"/>
          </a:xfrm>
        </p:spPr>
        <p:txBody>
          <a:bodyPr/>
          <a:lstStyle/>
          <a:p>
            <a:r>
              <a:rPr lang="en-US" altLang="en-US" sz="4000" dirty="0"/>
              <a:t>Actions Taken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72679"/>
            <a:ext cx="7659303" cy="5046846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Suppose </a:t>
            </a:r>
            <a:r>
              <a:rPr lang="en-US" altLang="en-US" sz="2800" dirty="0">
                <a:solidFill>
                  <a:srgbClr val="00FF00"/>
                </a:solidFill>
              </a:rPr>
              <a:t>R</a:t>
            </a:r>
            <a:r>
              <a:rPr lang="en-US" altLang="en-US" sz="2800" dirty="0"/>
              <a:t> =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, </a:t>
            </a:r>
            <a:r>
              <a:rPr lang="en-US" altLang="en-US" sz="2800" dirty="0">
                <a:solidFill>
                  <a:srgbClr val="00FF00"/>
                </a:solidFill>
              </a:rPr>
              <a:t>S</a:t>
            </a:r>
            <a:r>
              <a:rPr lang="en-US" altLang="en-US" sz="2800" dirty="0"/>
              <a:t> =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.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19740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6DAFA-47C6-4536-A784-D7748241192D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45970"/>
            <a:ext cx="7772400" cy="478055"/>
          </a:xfrm>
        </p:spPr>
        <p:txBody>
          <a:bodyPr/>
          <a:lstStyle/>
          <a:p>
            <a:r>
              <a:rPr lang="en-US" altLang="en-US" sz="4000" dirty="0"/>
              <a:t>Actions Taken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72679"/>
            <a:ext cx="7659303" cy="5046846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Suppose </a:t>
            </a:r>
            <a:r>
              <a:rPr lang="en-US" altLang="en-US" sz="2800" dirty="0">
                <a:solidFill>
                  <a:srgbClr val="00FF00"/>
                </a:solidFill>
              </a:rPr>
              <a:t>R</a:t>
            </a:r>
            <a:r>
              <a:rPr lang="en-US" altLang="en-US" sz="2800" dirty="0"/>
              <a:t> =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, </a:t>
            </a:r>
            <a:r>
              <a:rPr lang="en-US" altLang="en-US" sz="2800" dirty="0">
                <a:solidFill>
                  <a:srgbClr val="00FF00"/>
                </a:solidFill>
              </a:rPr>
              <a:t>S</a:t>
            </a:r>
            <a:r>
              <a:rPr lang="en-US" altLang="en-US" sz="2800" dirty="0"/>
              <a:t> =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An insert or update to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 that introduces 	a nonexistent beer </a:t>
            </a:r>
            <a:r>
              <a:rPr lang="en-US" altLang="en-US" sz="2800" dirty="0">
                <a:solidFill>
                  <a:srgbClr val="FF0000"/>
                </a:solidFill>
              </a:rPr>
              <a:t>must be </a:t>
            </a:r>
            <a:r>
              <a:rPr lang="en-US" altLang="en-US" sz="2800" dirty="0"/>
              <a:t>rejected.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073674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6DAFA-47C6-4536-A784-D7748241192D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45970"/>
            <a:ext cx="7772400" cy="478055"/>
          </a:xfrm>
        </p:spPr>
        <p:txBody>
          <a:bodyPr/>
          <a:lstStyle/>
          <a:p>
            <a:r>
              <a:rPr lang="en-US" altLang="en-US" sz="4000" dirty="0"/>
              <a:t>Actions Taken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72679"/>
            <a:ext cx="7659303" cy="5046846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Suppose </a:t>
            </a:r>
            <a:r>
              <a:rPr lang="en-US" altLang="en-US" sz="2800" dirty="0">
                <a:solidFill>
                  <a:srgbClr val="00FF00"/>
                </a:solidFill>
              </a:rPr>
              <a:t>R</a:t>
            </a:r>
            <a:r>
              <a:rPr lang="en-US" altLang="en-US" sz="2800" dirty="0"/>
              <a:t> =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, </a:t>
            </a:r>
            <a:r>
              <a:rPr lang="en-US" altLang="en-US" sz="2800" dirty="0">
                <a:solidFill>
                  <a:srgbClr val="00FF00"/>
                </a:solidFill>
              </a:rPr>
              <a:t>S</a:t>
            </a:r>
            <a:r>
              <a:rPr lang="en-US" altLang="en-US" sz="2800" dirty="0"/>
              <a:t> =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An insert or update to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 that introduces 	a nonexistent beer </a:t>
            </a:r>
            <a:r>
              <a:rPr lang="en-US" altLang="en-US" sz="2800" dirty="0">
                <a:solidFill>
                  <a:srgbClr val="FF0000"/>
                </a:solidFill>
              </a:rPr>
              <a:t>must be </a:t>
            </a:r>
            <a:r>
              <a:rPr lang="en-US" altLang="en-US" sz="2800" dirty="0"/>
              <a:t>rejected.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  <a:tabLst>
                <a:tab pos="0" algn="l"/>
              </a:tabLst>
            </a:pPr>
            <a:r>
              <a:rPr lang="en-US" altLang="en-US" sz="2800" dirty="0"/>
              <a:t>A deletion or update to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 that removes 	a beer value found in some tuples of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 	can be handled in three ways: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612888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6DAFA-47C6-4536-A784-D7748241192D}" type="slidenum">
              <a:rPr lang="en-US" altLang="en-US"/>
              <a:pPr/>
              <a:t>28</a:t>
            </a:fld>
            <a:endParaRPr lang="en-US" altLang="en-US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45970"/>
            <a:ext cx="7772400" cy="478055"/>
          </a:xfrm>
        </p:spPr>
        <p:txBody>
          <a:bodyPr/>
          <a:lstStyle/>
          <a:p>
            <a:r>
              <a:rPr lang="en-US" altLang="en-US" sz="4000" dirty="0"/>
              <a:t>Actions Taken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72679"/>
            <a:ext cx="7659303" cy="5046846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Suppose </a:t>
            </a:r>
            <a:r>
              <a:rPr lang="en-US" altLang="en-US" sz="2800" dirty="0">
                <a:solidFill>
                  <a:srgbClr val="00FF00"/>
                </a:solidFill>
              </a:rPr>
              <a:t>R</a:t>
            </a:r>
            <a:r>
              <a:rPr lang="en-US" altLang="en-US" sz="2800" dirty="0"/>
              <a:t> =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, </a:t>
            </a:r>
            <a:r>
              <a:rPr lang="en-US" altLang="en-US" sz="2800" dirty="0">
                <a:solidFill>
                  <a:srgbClr val="00FF00"/>
                </a:solidFill>
              </a:rPr>
              <a:t>S</a:t>
            </a:r>
            <a:r>
              <a:rPr lang="en-US" altLang="en-US" sz="2800" dirty="0"/>
              <a:t> =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An insert or update to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 that introduces 	a nonexistent beer </a:t>
            </a:r>
            <a:r>
              <a:rPr lang="en-US" altLang="en-US" sz="2800" dirty="0">
                <a:solidFill>
                  <a:srgbClr val="FF0000"/>
                </a:solidFill>
              </a:rPr>
              <a:t>must be </a:t>
            </a:r>
            <a:r>
              <a:rPr lang="en-US" altLang="en-US" sz="2800" dirty="0"/>
              <a:t>rejected.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  <a:tabLst>
                <a:tab pos="0" algn="l"/>
              </a:tabLst>
            </a:pPr>
            <a:r>
              <a:rPr lang="en-US" altLang="en-US" sz="2800" dirty="0"/>
              <a:t>A deletion or update to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 that removes 	a beer value found in some tuples of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 	can be handled in three ways:</a:t>
            </a:r>
          </a:p>
          <a:p>
            <a:pPr marL="0" indent="-548640" defTabSz="548640">
              <a:buNone/>
              <a:tabLst>
                <a:tab pos="0" algn="l"/>
              </a:tabLst>
            </a:pPr>
            <a:r>
              <a:rPr lang="en-US" altLang="en-US" sz="2400" dirty="0">
                <a:solidFill>
                  <a:srgbClr val="00B0F0"/>
                </a:solidFill>
              </a:rPr>
              <a:t>		</a:t>
            </a:r>
            <a:r>
              <a:rPr lang="en-US" altLang="en-US" sz="2400" dirty="0"/>
              <a:t>--</a:t>
            </a:r>
            <a:r>
              <a:rPr lang="en-US" altLang="en-US" sz="2400" dirty="0">
                <a:solidFill>
                  <a:srgbClr val="00B0F0"/>
                </a:solidFill>
              </a:rPr>
              <a:t> Default</a:t>
            </a:r>
            <a:r>
              <a:rPr lang="en-US" altLang="en-US" sz="2400" dirty="0"/>
              <a:t>: Reject the modification.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436469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6DAFA-47C6-4536-A784-D7748241192D}" type="slidenum">
              <a:rPr lang="en-US" altLang="en-US"/>
              <a:pPr/>
              <a:t>29</a:t>
            </a:fld>
            <a:endParaRPr lang="en-US" altLang="en-US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45970"/>
            <a:ext cx="7772400" cy="478055"/>
          </a:xfrm>
        </p:spPr>
        <p:txBody>
          <a:bodyPr/>
          <a:lstStyle/>
          <a:p>
            <a:r>
              <a:rPr lang="en-US" altLang="en-US" sz="4000" dirty="0"/>
              <a:t>Actions Taken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72679"/>
            <a:ext cx="7659303" cy="5046846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Suppose </a:t>
            </a:r>
            <a:r>
              <a:rPr lang="en-US" altLang="en-US" sz="2800" dirty="0">
                <a:solidFill>
                  <a:srgbClr val="00FF00"/>
                </a:solidFill>
              </a:rPr>
              <a:t>R</a:t>
            </a:r>
            <a:r>
              <a:rPr lang="en-US" altLang="en-US" sz="2800" dirty="0"/>
              <a:t> =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, </a:t>
            </a:r>
            <a:r>
              <a:rPr lang="en-US" altLang="en-US" sz="2800" dirty="0">
                <a:solidFill>
                  <a:srgbClr val="00FF00"/>
                </a:solidFill>
              </a:rPr>
              <a:t>S</a:t>
            </a:r>
            <a:r>
              <a:rPr lang="en-US" altLang="en-US" sz="2800" dirty="0"/>
              <a:t> =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An insert or update to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 that introduces 	a nonexistent beer </a:t>
            </a:r>
            <a:r>
              <a:rPr lang="en-US" altLang="en-US" sz="2800" dirty="0">
                <a:solidFill>
                  <a:srgbClr val="FF0000"/>
                </a:solidFill>
              </a:rPr>
              <a:t>must be </a:t>
            </a:r>
            <a:r>
              <a:rPr lang="en-US" altLang="en-US" sz="2800" dirty="0"/>
              <a:t>rejected.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  <a:tabLst>
                <a:tab pos="0" algn="l"/>
              </a:tabLst>
            </a:pPr>
            <a:r>
              <a:rPr lang="en-US" altLang="en-US" sz="2800" dirty="0"/>
              <a:t>A deletion or update to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 that removes 	a beer value found in some tuples of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 	can be handled in three ways:</a:t>
            </a:r>
          </a:p>
          <a:p>
            <a:pPr marL="0" indent="-548640" defTabSz="548640">
              <a:buNone/>
              <a:tabLst>
                <a:tab pos="0" algn="l"/>
              </a:tabLst>
            </a:pPr>
            <a:r>
              <a:rPr lang="en-US" altLang="en-US" sz="2400" dirty="0">
                <a:solidFill>
                  <a:srgbClr val="00B0F0"/>
                </a:solidFill>
              </a:rPr>
              <a:t>		</a:t>
            </a:r>
            <a:r>
              <a:rPr lang="en-US" altLang="en-US" sz="2400" dirty="0"/>
              <a:t>--</a:t>
            </a:r>
            <a:r>
              <a:rPr lang="en-US" altLang="en-US" sz="2400" dirty="0">
                <a:solidFill>
                  <a:srgbClr val="00B0F0"/>
                </a:solidFill>
              </a:rPr>
              <a:t> Default</a:t>
            </a:r>
            <a:r>
              <a:rPr lang="en-US" altLang="en-US" sz="2400" dirty="0"/>
              <a:t>: Reject the modification.</a:t>
            </a:r>
          </a:p>
          <a:p>
            <a:pPr marL="0" indent="-548640" defTabSz="548640">
              <a:buNone/>
              <a:tabLst>
                <a:tab pos="0" algn="l"/>
              </a:tabLst>
            </a:pPr>
            <a:r>
              <a:rPr lang="en-US" altLang="en-US" sz="2400" dirty="0">
                <a:solidFill>
                  <a:srgbClr val="00B0F0"/>
                </a:solidFill>
              </a:rPr>
              <a:t>		</a:t>
            </a:r>
            <a:r>
              <a:rPr lang="en-US" altLang="en-US" sz="2400" dirty="0"/>
              <a:t>--</a:t>
            </a:r>
            <a:r>
              <a:rPr lang="en-US" altLang="en-US" sz="2400" dirty="0">
                <a:solidFill>
                  <a:srgbClr val="00B0F0"/>
                </a:solidFill>
              </a:rPr>
              <a:t> Cascade</a:t>
            </a:r>
            <a:r>
              <a:rPr lang="en-US" altLang="en-US" sz="2400" dirty="0"/>
              <a:t>: Make the same changes in </a:t>
            </a:r>
            <a:r>
              <a:rPr lang="en-US" altLang="en-US" sz="2400" dirty="0">
                <a:solidFill>
                  <a:srgbClr val="00FF00"/>
                </a:solidFill>
              </a:rPr>
              <a:t>Sells</a:t>
            </a:r>
            <a:r>
              <a:rPr lang="en-US" altLang="en-US" sz="2400" dirty="0"/>
              <a:t>.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250813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6DAFA-47C6-4536-A784-D7748241192D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45970"/>
            <a:ext cx="7772400" cy="478055"/>
          </a:xfrm>
        </p:spPr>
        <p:txBody>
          <a:bodyPr/>
          <a:lstStyle/>
          <a:p>
            <a:r>
              <a:rPr lang="en-US" altLang="en-US" sz="4000" dirty="0"/>
              <a:t>Actions Taken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72679"/>
            <a:ext cx="7659303" cy="5046846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Suppose </a:t>
            </a:r>
            <a:r>
              <a:rPr lang="en-US" altLang="en-US" sz="2800" dirty="0">
                <a:solidFill>
                  <a:srgbClr val="00FF00"/>
                </a:solidFill>
              </a:rPr>
              <a:t>R</a:t>
            </a:r>
            <a:r>
              <a:rPr lang="en-US" altLang="en-US" sz="2800" dirty="0"/>
              <a:t> =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, </a:t>
            </a:r>
            <a:r>
              <a:rPr lang="en-US" altLang="en-US" sz="2800" dirty="0">
                <a:solidFill>
                  <a:srgbClr val="00FF00"/>
                </a:solidFill>
              </a:rPr>
              <a:t>S</a:t>
            </a:r>
            <a:r>
              <a:rPr lang="en-US" altLang="en-US" sz="2800" dirty="0"/>
              <a:t> =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An insert or update to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 that introduces 	a nonexistent beer </a:t>
            </a:r>
            <a:r>
              <a:rPr lang="en-US" altLang="en-US" sz="2800" dirty="0">
                <a:solidFill>
                  <a:srgbClr val="FF0000"/>
                </a:solidFill>
              </a:rPr>
              <a:t>must be </a:t>
            </a:r>
            <a:r>
              <a:rPr lang="en-US" altLang="en-US" sz="2800" dirty="0"/>
              <a:t>rejected.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  <a:tabLst>
                <a:tab pos="0" algn="l"/>
              </a:tabLst>
            </a:pPr>
            <a:r>
              <a:rPr lang="en-US" altLang="en-US" sz="2800" dirty="0"/>
              <a:t>A deletion or update to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 that removes 	a beer value found in some tuples of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 	can be handled in three ways:</a:t>
            </a:r>
          </a:p>
          <a:p>
            <a:pPr marL="0" indent="-548640" defTabSz="548640">
              <a:buNone/>
              <a:tabLst>
                <a:tab pos="0" algn="l"/>
              </a:tabLst>
            </a:pPr>
            <a:r>
              <a:rPr lang="en-US" altLang="en-US" sz="2400" dirty="0">
                <a:solidFill>
                  <a:srgbClr val="00B0F0"/>
                </a:solidFill>
              </a:rPr>
              <a:t>		</a:t>
            </a:r>
            <a:r>
              <a:rPr lang="en-US" altLang="en-US" sz="2400" dirty="0"/>
              <a:t>--</a:t>
            </a:r>
            <a:r>
              <a:rPr lang="en-US" altLang="en-US" sz="2400" dirty="0">
                <a:solidFill>
                  <a:srgbClr val="00B0F0"/>
                </a:solidFill>
              </a:rPr>
              <a:t> Default</a:t>
            </a:r>
            <a:r>
              <a:rPr lang="en-US" altLang="en-US" sz="2400" dirty="0"/>
              <a:t>: Reject the modification.</a:t>
            </a:r>
          </a:p>
          <a:p>
            <a:pPr marL="0" indent="-548640" defTabSz="548640">
              <a:buNone/>
              <a:tabLst>
                <a:tab pos="0" algn="l"/>
              </a:tabLst>
            </a:pPr>
            <a:r>
              <a:rPr lang="en-US" altLang="en-US" sz="2400" dirty="0">
                <a:solidFill>
                  <a:srgbClr val="00B0F0"/>
                </a:solidFill>
              </a:rPr>
              <a:t>		</a:t>
            </a:r>
            <a:r>
              <a:rPr lang="en-US" altLang="en-US" sz="2400" dirty="0"/>
              <a:t>--</a:t>
            </a:r>
            <a:r>
              <a:rPr lang="en-US" altLang="en-US" sz="2400" dirty="0">
                <a:solidFill>
                  <a:srgbClr val="00B0F0"/>
                </a:solidFill>
              </a:rPr>
              <a:t> Cascade</a:t>
            </a:r>
            <a:r>
              <a:rPr lang="en-US" altLang="en-US" sz="2400" dirty="0"/>
              <a:t>: Make the same changes in </a:t>
            </a:r>
            <a:r>
              <a:rPr lang="en-US" altLang="en-US" sz="2400" dirty="0">
                <a:solidFill>
                  <a:srgbClr val="00FF00"/>
                </a:solidFill>
              </a:rPr>
              <a:t>Sells</a:t>
            </a:r>
            <a:r>
              <a:rPr lang="en-US" altLang="en-US" sz="2400" dirty="0"/>
              <a:t>.</a:t>
            </a:r>
          </a:p>
          <a:p>
            <a:pPr marL="457200" lvl="1" indent="-548640" defTabSz="548640">
              <a:buNone/>
              <a:tabLst>
                <a:tab pos="0" algn="l"/>
              </a:tabLst>
            </a:pPr>
            <a:r>
              <a:rPr lang="en-US" altLang="en-US" sz="2000" dirty="0"/>
              <a:t>			    * Deleted beer: delete </a:t>
            </a:r>
            <a:r>
              <a:rPr lang="en-US" altLang="en-US" sz="2000" dirty="0">
                <a:solidFill>
                  <a:srgbClr val="00FF00"/>
                </a:solidFill>
              </a:rPr>
              <a:t>Sells</a:t>
            </a:r>
            <a:r>
              <a:rPr lang="en-US" altLang="en-US" sz="2000" dirty="0"/>
              <a:t> tuple.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41208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6DAFA-47C6-4536-A784-D7748241192D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45970"/>
            <a:ext cx="7772400" cy="478055"/>
          </a:xfrm>
        </p:spPr>
        <p:txBody>
          <a:bodyPr/>
          <a:lstStyle/>
          <a:p>
            <a:r>
              <a:rPr lang="en-US" altLang="en-US" sz="4000" dirty="0"/>
              <a:t>Actions Taken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72679"/>
            <a:ext cx="7659303" cy="5046846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Suppose </a:t>
            </a:r>
            <a:r>
              <a:rPr lang="en-US" altLang="en-US" sz="2800" dirty="0">
                <a:solidFill>
                  <a:srgbClr val="00FF00"/>
                </a:solidFill>
              </a:rPr>
              <a:t>R</a:t>
            </a:r>
            <a:r>
              <a:rPr lang="en-US" altLang="en-US" sz="2800" dirty="0"/>
              <a:t> =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, </a:t>
            </a:r>
            <a:r>
              <a:rPr lang="en-US" altLang="en-US" sz="2800" dirty="0">
                <a:solidFill>
                  <a:srgbClr val="00FF00"/>
                </a:solidFill>
              </a:rPr>
              <a:t>S</a:t>
            </a:r>
            <a:r>
              <a:rPr lang="en-US" altLang="en-US" sz="2800" dirty="0"/>
              <a:t> =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An insert or update to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 that introduces 	a nonexistent beer </a:t>
            </a:r>
            <a:r>
              <a:rPr lang="en-US" altLang="en-US" sz="2800" dirty="0">
                <a:solidFill>
                  <a:srgbClr val="FF0000"/>
                </a:solidFill>
              </a:rPr>
              <a:t>must be </a:t>
            </a:r>
            <a:r>
              <a:rPr lang="en-US" altLang="en-US" sz="2800" dirty="0"/>
              <a:t>rejected.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  <a:tabLst>
                <a:tab pos="0" algn="l"/>
              </a:tabLst>
            </a:pPr>
            <a:r>
              <a:rPr lang="en-US" altLang="en-US" sz="2800" dirty="0"/>
              <a:t>A deletion or update to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 that removes 	a beer value found in some tuples of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 	can be handled in three ways:</a:t>
            </a:r>
          </a:p>
          <a:p>
            <a:pPr marL="0" indent="-548640" defTabSz="548640">
              <a:buNone/>
              <a:tabLst>
                <a:tab pos="0" algn="l"/>
              </a:tabLst>
            </a:pPr>
            <a:r>
              <a:rPr lang="en-US" altLang="en-US" sz="2400" dirty="0">
                <a:solidFill>
                  <a:srgbClr val="00B0F0"/>
                </a:solidFill>
              </a:rPr>
              <a:t>		</a:t>
            </a:r>
            <a:r>
              <a:rPr lang="en-US" altLang="en-US" sz="2400" dirty="0"/>
              <a:t>--</a:t>
            </a:r>
            <a:r>
              <a:rPr lang="en-US" altLang="en-US" sz="2400" dirty="0">
                <a:solidFill>
                  <a:srgbClr val="00B0F0"/>
                </a:solidFill>
              </a:rPr>
              <a:t> Default</a:t>
            </a:r>
            <a:r>
              <a:rPr lang="en-US" altLang="en-US" sz="2400" dirty="0"/>
              <a:t>: Reject the modification.</a:t>
            </a:r>
          </a:p>
          <a:p>
            <a:pPr marL="0" indent="-548640" defTabSz="548640">
              <a:buNone/>
              <a:tabLst>
                <a:tab pos="0" algn="l"/>
              </a:tabLst>
            </a:pPr>
            <a:r>
              <a:rPr lang="en-US" altLang="en-US" sz="2400" dirty="0">
                <a:solidFill>
                  <a:srgbClr val="00B0F0"/>
                </a:solidFill>
              </a:rPr>
              <a:t>		</a:t>
            </a:r>
            <a:r>
              <a:rPr lang="en-US" altLang="en-US" sz="2400" dirty="0"/>
              <a:t>--</a:t>
            </a:r>
            <a:r>
              <a:rPr lang="en-US" altLang="en-US" sz="2400" dirty="0">
                <a:solidFill>
                  <a:srgbClr val="00B0F0"/>
                </a:solidFill>
              </a:rPr>
              <a:t> Cascade</a:t>
            </a:r>
            <a:r>
              <a:rPr lang="en-US" altLang="en-US" sz="2400" dirty="0"/>
              <a:t>: Make the same changes in </a:t>
            </a:r>
            <a:r>
              <a:rPr lang="en-US" altLang="en-US" sz="2400" dirty="0">
                <a:solidFill>
                  <a:srgbClr val="00FF00"/>
                </a:solidFill>
              </a:rPr>
              <a:t>Sells</a:t>
            </a:r>
            <a:r>
              <a:rPr lang="en-US" altLang="en-US" sz="2400" dirty="0"/>
              <a:t>.</a:t>
            </a:r>
          </a:p>
          <a:p>
            <a:pPr marL="457200" lvl="1" indent="-548640" defTabSz="548640">
              <a:buNone/>
              <a:tabLst>
                <a:tab pos="0" algn="l"/>
              </a:tabLst>
            </a:pPr>
            <a:r>
              <a:rPr lang="en-US" altLang="en-US" sz="2000" dirty="0"/>
              <a:t>			    * Deleted beer: delete </a:t>
            </a:r>
            <a:r>
              <a:rPr lang="en-US" altLang="en-US" sz="2000" dirty="0">
                <a:solidFill>
                  <a:srgbClr val="00FF00"/>
                </a:solidFill>
              </a:rPr>
              <a:t>Sells</a:t>
            </a:r>
            <a:r>
              <a:rPr lang="en-US" altLang="en-US" sz="2000" dirty="0"/>
              <a:t> tuple.</a:t>
            </a:r>
          </a:p>
          <a:p>
            <a:pPr marL="457200" lvl="1" indent="-548640" defTabSz="548640">
              <a:buNone/>
              <a:tabLst>
                <a:tab pos="0" algn="l"/>
              </a:tabLst>
            </a:pPr>
            <a:r>
              <a:rPr lang="en-US" altLang="en-US" sz="2000" dirty="0"/>
              <a:t>			    * Updated beer: change value in </a:t>
            </a:r>
            <a:r>
              <a:rPr lang="en-US" altLang="en-US" sz="2000" dirty="0">
                <a:solidFill>
                  <a:srgbClr val="00FF00"/>
                </a:solidFill>
              </a:rPr>
              <a:t>Sells</a:t>
            </a:r>
            <a:r>
              <a:rPr lang="en-US" altLang="en-US" sz="2000" dirty="0"/>
              <a:t>.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008110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6DAFA-47C6-4536-A784-D7748241192D}" type="slidenum">
              <a:rPr lang="en-US" altLang="en-US"/>
              <a:pPr/>
              <a:t>32</a:t>
            </a:fld>
            <a:endParaRPr lang="en-US" altLang="en-US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45970"/>
            <a:ext cx="7772400" cy="478055"/>
          </a:xfrm>
        </p:spPr>
        <p:txBody>
          <a:bodyPr/>
          <a:lstStyle/>
          <a:p>
            <a:r>
              <a:rPr lang="en-US" altLang="en-US" sz="4000" dirty="0"/>
              <a:t>Actions Taken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72679"/>
            <a:ext cx="7659303" cy="5046846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Suppose </a:t>
            </a:r>
            <a:r>
              <a:rPr lang="en-US" altLang="en-US" sz="2800" dirty="0">
                <a:solidFill>
                  <a:srgbClr val="00FF00"/>
                </a:solidFill>
              </a:rPr>
              <a:t>R</a:t>
            </a:r>
            <a:r>
              <a:rPr lang="en-US" altLang="en-US" sz="2800" dirty="0"/>
              <a:t> =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, </a:t>
            </a:r>
            <a:r>
              <a:rPr lang="en-US" altLang="en-US" sz="2800" dirty="0">
                <a:solidFill>
                  <a:srgbClr val="00FF00"/>
                </a:solidFill>
              </a:rPr>
              <a:t>S</a:t>
            </a:r>
            <a:r>
              <a:rPr lang="en-US" altLang="en-US" sz="2800" dirty="0"/>
              <a:t> =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An insert or update to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 that introduces 	a nonexistent beer </a:t>
            </a:r>
            <a:r>
              <a:rPr lang="en-US" altLang="en-US" sz="2800" dirty="0">
                <a:solidFill>
                  <a:srgbClr val="FF0000"/>
                </a:solidFill>
              </a:rPr>
              <a:t>must be </a:t>
            </a:r>
            <a:r>
              <a:rPr lang="en-US" altLang="en-US" sz="2800" dirty="0"/>
              <a:t>rejected.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  <a:tabLst>
                <a:tab pos="0" algn="l"/>
              </a:tabLst>
            </a:pPr>
            <a:r>
              <a:rPr lang="en-US" altLang="en-US" sz="2800" dirty="0"/>
              <a:t>A deletion or update to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 that removes 	a beer value found in some tuples of </a:t>
            </a:r>
            <a:r>
              <a:rPr lang="en-US" altLang="en-US" sz="2800" dirty="0">
                <a:solidFill>
                  <a:srgbClr val="00FF00"/>
                </a:solidFill>
              </a:rPr>
              <a:t>Sells</a:t>
            </a:r>
            <a:r>
              <a:rPr lang="en-US" altLang="en-US" sz="2800" dirty="0"/>
              <a:t> 	can be handled in three ways:</a:t>
            </a:r>
          </a:p>
          <a:p>
            <a:pPr marL="0" indent="-548640" defTabSz="548640">
              <a:buNone/>
              <a:tabLst>
                <a:tab pos="0" algn="l"/>
              </a:tabLst>
            </a:pPr>
            <a:r>
              <a:rPr lang="en-US" altLang="en-US" sz="2400" dirty="0">
                <a:solidFill>
                  <a:srgbClr val="00B0F0"/>
                </a:solidFill>
              </a:rPr>
              <a:t>		</a:t>
            </a:r>
            <a:r>
              <a:rPr lang="en-US" altLang="en-US" sz="2400" dirty="0"/>
              <a:t>--</a:t>
            </a:r>
            <a:r>
              <a:rPr lang="en-US" altLang="en-US" sz="2400" dirty="0">
                <a:solidFill>
                  <a:srgbClr val="00B0F0"/>
                </a:solidFill>
              </a:rPr>
              <a:t> Default</a:t>
            </a:r>
            <a:r>
              <a:rPr lang="en-US" altLang="en-US" sz="2400" dirty="0"/>
              <a:t>: Reject the modification.</a:t>
            </a:r>
          </a:p>
          <a:p>
            <a:pPr marL="0" indent="-548640" defTabSz="548640">
              <a:buNone/>
              <a:tabLst>
                <a:tab pos="0" algn="l"/>
              </a:tabLst>
            </a:pPr>
            <a:r>
              <a:rPr lang="en-US" altLang="en-US" sz="2400" dirty="0">
                <a:solidFill>
                  <a:srgbClr val="00B0F0"/>
                </a:solidFill>
              </a:rPr>
              <a:t>		</a:t>
            </a:r>
            <a:r>
              <a:rPr lang="en-US" altLang="en-US" sz="2400" dirty="0"/>
              <a:t>--</a:t>
            </a:r>
            <a:r>
              <a:rPr lang="en-US" altLang="en-US" sz="2400" dirty="0">
                <a:solidFill>
                  <a:srgbClr val="00B0F0"/>
                </a:solidFill>
              </a:rPr>
              <a:t> Cascade</a:t>
            </a:r>
            <a:r>
              <a:rPr lang="en-US" altLang="en-US" sz="2400" dirty="0"/>
              <a:t>: Make the same changes in </a:t>
            </a:r>
            <a:r>
              <a:rPr lang="en-US" altLang="en-US" sz="2400" dirty="0">
                <a:solidFill>
                  <a:srgbClr val="00FF00"/>
                </a:solidFill>
              </a:rPr>
              <a:t>Sells</a:t>
            </a:r>
            <a:r>
              <a:rPr lang="en-US" altLang="en-US" sz="2400" dirty="0"/>
              <a:t>.</a:t>
            </a:r>
          </a:p>
          <a:p>
            <a:pPr marL="457200" lvl="1" indent="-548640" defTabSz="548640">
              <a:buNone/>
              <a:tabLst>
                <a:tab pos="0" algn="l"/>
              </a:tabLst>
            </a:pPr>
            <a:r>
              <a:rPr lang="en-US" altLang="en-US" sz="2000" dirty="0"/>
              <a:t>			    * Deleted beer: delete </a:t>
            </a:r>
            <a:r>
              <a:rPr lang="en-US" altLang="en-US" sz="2000" dirty="0">
                <a:solidFill>
                  <a:srgbClr val="00FF00"/>
                </a:solidFill>
              </a:rPr>
              <a:t>Sells</a:t>
            </a:r>
            <a:r>
              <a:rPr lang="en-US" altLang="en-US" sz="2000" dirty="0"/>
              <a:t> tuple.</a:t>
            </a:r>
          </a:p>
          <a:p>
            <a:pPr marL="457200" lvl="1" indent="-548640" defTabSz="548640">
              <a:buNone/>
              <a:tabLst>
                <a:tab pos="0" algn="l"/>
              </a:tabLst>
            </a:pPr>
            <a:r>
              <a:rPr lang="en-US" altLang="en-US" sz="2000" dirty="0"/>
              <a:t>			    * Updated beer: change value in </a:t>
            </a:r>
            <a:r>
              <a:rPr lang="en-US" altLang="en-US" sz="2000" dirty="0">
                <a:solidFill>
                  <a:srgbClr val="00FF00"/>
                </a:solidFill>
              </a:rPr>
              <a:t>Sells</a:t>
            </a:r>
            <a:r>
              <a:rPr lang="en-US" altLang="en-US" sz="2000" dirty="0"/>
              <a:t>.</a:t>
            </a:r>
          </a:p>
          <a:p>
            <a:pPr marL="0" indent="-548640" defTabSz="548640">
              <a:buNone/>
              <a:tabLst>
                <a:tab pos="0" algn="l"/>
              </a:tabLst>
            </a:pPr>
            <a:r>
              <a:rPr lang="en-US" altLang="en-US" sz="2400" dirty="0">
                <a:solidFill>
                  <a:srgbClr val="00B0F0"/>
                </a:solidFill>
              </a:rPr>
              <a:t>		</a:t>
            </a:r>
            <a:r>
              <a:rPr lang="en-US" altLang="en-US" sz="2400" dirty="0"/>
              <a:t>--</a:t>
            </a:r>
            <a:r>
              <a:rPr lang="en-US" altLang="en-US" sz="2400" dirty="0">
                <a:solidFill>
                  <a:srgbClr val="00B0F0"/>
                </a:solidFill>
              </a:rPr>
              <a:t> Set NULL</a:t>
            </a:r>
            <a:r>
              <a:rPr lang="en-US" altLang="en-US" sz="2400" dirty="0"/>
              <a:t>: Change the beer (in </a:t>
            </a:r>
            <a:r>
              <a:rPr lang="en-US" altLang="en-US" sz="2400" dirty="0">
                <a:solidFill>
                  <a:srgbClr val="00FF00"/>
                </a:solidFill>
              </a:rPr>
              <a:t>Sells</a:t>
            </a:r>
            <a:r>
              <a:rPr lang="en-US" altLang="en-US" sz="2400" dirty="0"/>
              <a:t>) to NULL.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en-US" altLang="en-US" sz="2800" dirty="0"/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789253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D2A5C-3C10-4608-BB5D-EC45B9BE91E5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70560"/>
          </a:xfrm>
        </p:spPr>
        <p:txBody>
          <a:bodyPr/>
          <a:lstStyle/>
          <a:p>
            <a:r>
              <a:rPr lang="en-US" altLang="en-US" dirty="0"/>
              <a:t>Example: Cascade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020631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D2A5C-3C10-4608-BB5D-EC45B9BE91E5}" type="slidenum">
              <a:rPr lang="en-US" altLang="en-US"/>
              <a:pPr/>
              <a:t>34</a:t>
            </a:fld>
            <a:endParaRPr lang="en-US" altLang="en-US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70560"/>
          </a:xfrm>
        </p:spPr>
        <p:txBody>
          <a:bodyPr/>
          <a:lstStyle/>
          <a:p>
            <a:r>
              <a:rPr lang="en-US" altLang="en-US" dirty="0"/>
              <a:t>Example: Cascade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09294"/>
            <a:ext cx="7772400" cy="346916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Delete the Bud tuple from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sz="2800" dirty="0"/>
              <a:t>	-- </a:t>
            </a:r>
            <a:r>
              <a:rPr lang="en-US" altLang="en-US" sz="2400" dirty="0"/>
              <a:t>Then delete all tuples from </a:t>
            </a:r>
            <a:r>
              <a:rPr lang="en-US" altLang="en-US" sz="2400" dirty="0">
                <a:solidFill>
                  <a:srgbClr val="00FF00"/>
                </a:solidFill>
              </a:rPr>
              <a:t>Sells</a:t>
            </a:r>
            <a:r>
              <a:rPr lang="en-US" altLang="en-US" sz="2400" dirty="0"/>
              <a:t> that have </a:t>
            </a:r>
            <a:r>
              <a:rPr lang="en-US" altLang="en-US" sz="2400" dirty="0">
                <a:solidFill>
                  <a:srgbClr val="00FF00"/>
                </a:solidFill>
              </a:rPr>
              <a:t>beer</a:t>
            </a:r>
            <a:r>
              <a:rPr lang="en-US" altLang="en-US" sz="2400" dirty="0"/>
              <a:t> 	    = ’Bud’.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493968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D2A5C-3C10-4608-BB5D-EC45B9BE91E5}" type="slidenum">
              <a:rPr lang="en-US" altLang="en-US"/>
              <a:pPr/>
              <a:t>35</a:t>
            </a:fld>
            <a:endParaRPr lang="en-US" altLang="en-US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70560"/>
          </a:xfrm>
        </p:spPr>
        <p:txBody>
          <a:bodyPr/>
          <a:lstStyle/>
          <a:p>
            <a:r>
              <a:rPr lang="en-US" altLang="en-US" dirty="0"/>
              <a:t>Example: Cascade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09294"/>
            <a:ext cx="7772400" cy="346916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Delete the Bud tuple from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sz="2800" dirty="0"/>
              <a:t>	-- </a:t>
            </a:r>
            <a:r>
              <a:rPr lang="en-US" altLang="en-US" sz="2400" dirty="0"/>
              <a:t>Then delete all tuples from </a:t>
            </a:r>
            <a:r>
              <a:rPr lang="en-US" altLang="en-US" sz="2400" dirty="0">
                <a:solidFill>
                  <a:srgbClr val="00FF00"/>
                </a:solidFill>
              </a:rPr>
              <a:t>Sells</a:t>
            </a:r>
            <a:r>
              <a:rPr lang="en-US" altLang="en-US" sz="2400" dirty="0"/>
              <a:t> that have </a:t>
            </a:r>
            <a:r>
              <a:rPr lang="en-US" altLang="en-US" sz="2400" dirty="0">
                <a:solidFill>
                  <a:srgbClr val="00FF00"/>
                </a:solidFill>
              </a:rPr>
              <a:t>beer</a:t>
            </a:r>
            <a:r>
              <a:rPr lang="en-US" altLang="en-US" sz="2400" dirty="0"/>
              <a:t> 	    = ’Bud’.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035264" y="5270898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3.20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053618" y="5270898"/>
          <a:ext cx="1180700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312376" y="4963121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32990" y="4945005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</p:spTree>
    <p:extLst>
      <p:ext uri="{BB962C8B-B14F-4D97-AF65-F5344CB8AC3E}">
        <p14:creationId xmlns:p14="http://schemas.microsoft.com/office/powerpoint/2010/main" val="37783947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D2A5C-3C10-4608-BB5D-EC45B9BE91E5}" type="slidenum">
              <a:rPr lang="en-US" altLang="en-US"/>
              <a:pPr/>
              <a:t>36</a:t>
            </a:fld>
            <a:endParaRPr lang="en-US" altLang="en-US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70560"/>
          </a:xfrm>
        </p:spPr>
        <p:txBody>
          <a:bodyPr/>
          <a:lstStyle/>
          <a:p>
            <a:r>
              <a:rPr lang="en-US" altLang="en-US" dirty="0"/>
              <a:t>Example: Cascade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09294"/>
            <a:ext cx="7772400" cy="346916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Delete the Bud tuple from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sz="2800" dirty="0"/>
              <a:t>	-- </a:t>
            </a:r>
            <a:r>
              <a:rPr lang="en-US" altLang="en-US" sz="2400" dirty="0"/>
              <a:t>Then delete all tuples from </a:t>
            </a:r>
            <a:r>
              <a:rPr lang="en-US" altLang="en-US" sz="2400" dirty="0">
                <a:solidFill>
                  <a:srgbClr val="00FF00"/>
                </a:solidFill>
              </a:rPr>
              <a:t>Sells</a:t>
            </a:r>
            <a:r>
              <a:rPr lang="en-US" altLang="en-US" sz="2400" dirty="0"/>
              <a:t> that have </a:t>
            </a:r>
            <a:r>
              <a:rPr lang="en-US" altLang="en-US" sz="2400" dirty="0">
                <a:solidFill>
                  <a:srgbClr val="00FF00"/>
                </a:solidFill>
              </a:rPr>
              <a:t>beer</a:t>
            </a:r>
            <a:r>
              <a:rPr lang="en-US" altLang="en-US" sz="2400" dirty="0"/>
              <a:t> 	    = ’Bud’.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035264" y="5270898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3.20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053618" y="5270898"/>
          <a:ext cx="1180700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 flipV="1">
            <a:off x="3159694" y="5659656"/>
            <a:ext cx="883981" cy="192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312376" y="4963121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32990" y="4945005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</p:spTree>
    <p:extLst>
      <p:ext uri="{BB962C8B-B14F-4D97-AF65-F5344CB8AC3E}">
        <p14:creationId xmlns:p14="http://schemas.microsoft.com/office/powerpoint/2010/main" val="11008345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D2A5C-3C10-4608-BB5D-EC45B9BE91E5}" type="slidenum">
              <a:rPr lang="en-US" altLang="en-US"/>
              <a:pPr/>
              <a:t>37</a:t>
            </a:fld>
            <a:endParaRPr lang="en-US" altLang="en-US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70560"/>
          </a:xfrm>
        </p:spPr>
        <p:txBody>
          <a:bodyPr/>
          <a:lstStyle/>
          <a:p>
            <a:r>
              <a:rPr lang="en-US" altLang="en-US" dirty="0"/>
              <a:t>Example: Cascade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09294"/>
            <a:ext cx="7772400" cy="346916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Delete the Bud tuple from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sz="2800" dirty="0"/>
              <a:t>	-- </a:t>
            </a:r>
            <a:r>
              <a:rPr lang="en-US" altLang="en-US" sz="2400" dirty="0"/>
              <a:t>Then delete all tuples from </a:t>
            </a:r>
            <a:r>
              <a:rPr lang="en-US" altLang="en-US" sz="2400" dirty="0">
                <a:solidFill>
                  <a:srgbClr val="00FF00"/>
                </a:solidFill>
              </a:rPr>
              <a:t>Sells</a:t>
            </a:r>
            <a:r>
              <a:rPr lang="en-US" altLang="en-US" sz="2400" dirty="0"/>
              <a:t> that have </a:t>
            </a:r>
            <a:r>
              <a:rPr lang="en-US" altLang="en-US" sz="2400" dirty="0">
                <a:solidFill>
                  <a:srgbClr val="00FF00"/>
                </a:solidFill>
              </a:rPr>
              <a:t>beer</a:t>
            </a:r>
            <a:r>
              <a:rPr lang="en-US" altLang="en-US" sz="2400" dirty="0"/>
              <a:t> 	    = ’Bud’.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035264" y="5270898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3.20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053618" y="5270898"/>
          <a:ext cx="1180700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 flipV="1">
            <a:off x="3159694" y="5659656"/>
            <a:ext cx="883981" cy="192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312376" y="4963121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1124606" y="6227546"/>
            <a:ext cx="1620253" cy="160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170265" y="5672958"/>
            <a:ext cx="1574594" cy="59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532990" y="4945005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</p:spTree>
    <p:extLst>
      <p:ext uri="{BB962C8B-B14F-4D97-AF65-F5344CB8AC3E}">
        <p14:creationId xmlns:p14="http://schemas.microsoft.com/office/powerpoint/2010/main" val="5930936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D2A5C-3C10-4608-BB5D-EC45B9BE91E5}" type="slidenum">
              <a:rPr lang="en-US" altLang="en-US"/>
              <a:pPr/>
              <a:t>38</a:t>
            </a:fld>
            <a:endParaRPr lang="en-US" altLang="en-US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70560"/>
          </a:xfrm>
        </p:spPr>
        <p:txBody>
          <a:bodyPr/>
          <a:lstStyle/>
          <a:p>
            <a:r>
              <a:rPr lang="en-US" altLang="en-US" dirty="0"/>
              <a:t>Example: Cascade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09294"/>
            <a:ext cx="7772400" cy="346916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Delete the Bud tuple from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sz="2800" dirty="0"/>
              <a:t>	-- </a:t>
            </a:r>
            <a:r>
              <a:rPr lang="en-US" altLang="en-US" sz="2400" dirty="0"/>
              <a:t>Then delete all tuples from </a:t>
            </a:r>
            <a:r>
              <a:rPr lang="en-US" altLang="en-US" sz="2400" dirty="0">
                <a:solidFill>
                  <a:srgbClr val="00FF00"/>
                </a:solidFill>
              </a:rPr>
              <a:t>Sells</a:t>
            </a:r>
            <a:r>
              <a:rPr lang="en-US" altLang="en-US" sz="2400" dirty="0"/>
              <a:t> that have </a:t>
            </a:r>
            <a:r>
              <a:rPr lang="en-US" altLang="en-US" sz="2400" dirty="0">
                <a:solidFill>
                  <a:srgbClr val="00FF00"/>
                </a:solidFill>
              </a:rPr>
              <a:t>beer</a:t>
            </a:r>
            <a:r>
              <a:rPr lang="en-US" altLang="en-US" sz="2400" dirty="0"/>
              <a:t> 	    = ’Bud’.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Update the Bud tuple by changing ’Bud’ to 	’Budweiser’: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sz="2400" dirty="0"/>
              <a:t>	-- Then change all </a:t>
            </a:r>
            <a:r>
              <a:rPr lang="en-US" altLang="en-US" sz="2400" dirty="0">
                <a:solidFill>
                  <a:srgbClr val="00FF00"/>
                </a:solidFill>
              </a:rPr>
              <a:t>Sells</a:t>
            </a:r>
            <a:r>
              <a:rPr lang="en-US" altLang="en-US" sz="2400" dirty="0"/>
              <a:t> tuples with </a:t>
            </a:r>
            <a:r>
              <a:rPr lang="en-US" altLang="en-US" sz="2400" dirty="0">
                <a:solidFill>
                  <a:srgbClr val="00FF00"/>
                </a:solidFill>
              </a:rPr>
              <a:t>beer</a:t>
            </a:r>
            <a:r>
              <a:rPr lang="en-US" altLang="en-US" sz="2400" dirty="0"/>
              <a:t> = ’Bud’ so 	   that </a:t>
            </a:r>
            <a:r>
              <a:rPr lang="en-US" altLang="en-US" sz="2400" dirty="0">
                <a:solidFill>
                  <a:srgbClr val="00FF00"/>
                </a:solidFill>
              </a:rPr>
              <a:t>beer</a:t>
            </a:r>
            <a:r>
              <a:rPr lang="en-US" altLang="en-US" sz="2400" dirty="0"/>
              <a:t> = ’Budweiser’. 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035264" y="5270898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3.20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053618" y="5270898"/>
          <a:ext cx="1180700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 flipV="1">
            <a:off x="3159694" y="5659656"/>
            <a:ext cx="883981" cy="192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312376" y="4963121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1124606" y="6227546"/>
            <a:ext cx="1620253" cy="160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170265" y="5672958"/>
            <a:ext cx="1574594" cy="59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532990" y="4945005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</p:spTree>
    <p:extLst>
      <p:ext uri="{BB962C8B-B14F-4D97-AF65-F5344CB8AC3E}">
        <p14:creationId xmlns:p14="http://schemas.microsoft.com/office/powerpoint/2010/main" val="8087300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D2A5C-3C10-4608-BB5D-EC45B9BE91E5}" type="slidenum">
              <a:rPr lang="en-US" altLang="en-US"/>
              <a:pPr/>
              <a:t>39</a:t>
            </a:fld>
            <a:endParaRPr lang="en-US" altLang="en-US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70560"/>
          </a:xfrm>
        </p:spPr>
        <p:txBody>
          <a:bodyPr/>
          <a:lstStyle/>
          <a:p>
            <a:r>
              <a:rPr lang="en-US" altLang="en-US" dirty="0"/>
              <a:t>Example: Cascade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09294"/>
            <a:ext cx="7772400" cy="346916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Delete the Bud tuple from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sz="2800" dirty="0"/>
              <a:t>	-- </a:t>
            </a:r>
            <a:r>
              <a:rPr lang="en-US" altLang="en-US" sz="2400" dirty="0"/>
              <a:t>Then delete all tuples from </a:t>
            </a:r>
            <a:r>
              <a:rPr lang="en-US" altLang="en-US" sz="2400" dirty="0">
                <a:solidFill>
                  <a:srgbClr val="00FF00"/>
                </a:solidFill>
              </a:rPr>
              <a:t>Sells</a:t>
            </a:r>
            <a:r>
              <a:rPr lang="en-US" altLang="en-US" sz="2400" dirty="0"/>
              <a:t> that have </a:t>
            </a:r>
            <a:r>
              <a:rPr lang="en-US" altLang="en-US" sz="2400" dirty="0">
                <a:solidFill>
                  <a:srgbClr val="00FF00"/>
                </a:solidFill>
              </a:rPr>
              <a:t>beer</a:t>
            </a:r>
            <a:r>
              <a:rPr lang="en-US" altLang="en-US" sz="2400" dirty="0"/>
              <a:t> 	    = ’Bud’.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Update the Bud tuple by changing ’Bud’ to 	’Budweiser’: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sz="2400" dirty="0"/>
              <a:t>	-- Then change all </a:t>
            </a:r>
            <a:r>
              <a:rPr lang="en-US" altLang="en-US" sz="2400" dirty="0">
                <a:solidFill>
                  <a:srgbClr val="00FF00"/>
                </a:solidFill>
              </a:rPr>
              <a:t>Sells</a:t>
            </a:r>
            <a:r>
              <a:rPr lang="en-US" altLang="en-US" sz="2400" dirty="0"/>
              <a:t> tuples with </a:t>
            </a:r>
            <a:r>
              <a:rPr lang="en-US" altLang="en-US" sz="2400" dirty="0">
                <a:solidFill>
                  <a:srgbClr val="00FF00"/>
                </a:solidFill>
              </a:rPr>
              <a:t>beer</a:t>
            </a:r>
            <a:r>
              <a:rPr lang="en-US" altLang="en-US" sz="2400" dirty="0"/>
              <a:t> = ’Bud’ so 	   that </a:t>
            </a:r>
            <a:r>
              <a:rPr lang="en-US" altLang="en-US" sz="2400" dirty="0">
                <a:solidFill>
                  <a:srgbClr val="00FF00"/>
                </a:solidFill>
              </a:rPr>
              <a:t>beer</a:t>
            </a:r>
            <a:r>
              <a:rPr lang="en-US" altLang="en-US" sz="2400" dirty="0"/>
              <a:t> = ’Budweiser’. 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035264" y="5270898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3.20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053618" y="5270898"/>
          <a:ext cx="1180700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 flipV="1">
            <a:off x="3159694" y="5659656"/>
            <a:ext cx="883981" cy="192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26211" y="4960810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12376" y="4963121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1124606" y="6227546"/>
            <a:ext cx="1620253" cy="160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170265" y="5672958"/>
            <a:ext cx="1574594" cy="59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826552" y="5281538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3.20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6860893" y="5270898"/>
          <a:ext cx="1286232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9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6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7038529" y="4976112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32990" y="4945005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</p:spTree>
    <p:extLst>
      <p:ext uri="{BB962C8B-B14F-4D97-AF65-F5344CB8AC3E}">
        <p14:creationId xmlns:p14="http://schemas.microsoft.com/office/powerpoint/2010/main" val="40779965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D2A5C-3C10-4608-BB5D-EC45B9BE91E5}" type="slidenum">
              <a:rPr lang="en-US" altLang="en-US"/>
              <a:pPr/>
              <a:t>40</a:t>
            </a:fld>
            <a:endParaRPr lang="en-US" altLang="en-US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70560"/>
          </a:xfrm>
        </p:spPr>
        <p:txBody>
          <a:bodyPr/>
          <a:lstStyle/>
          <a:p>
            <a:r>
              <a:rPr lang="en-US" altLang="en-US" dirty="0"/>
              <a:t>Example: Cascade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09294"/>
            <a:ext cx="7772400" cy="346916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Delete the Bud tuple from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sz="2800" dirty="0"/>
              <a:t>	-- </a:t>
            </a:r>
            <a:r>
              <a:rPr lang="en-US" altLang="en-US" sz="2400" dirty="0"/>
              <a:t>Then delete all tuples from </a:t>
            </a:r>
            <a:r>
              <a:rPr lang="en-US" altLang="en-US" sz="2400" dirty="0">
                <a:solidFill>
                  <a:srgbClr val="00FF00"/>
                </a:solidFill>
              </a:rPr>
              <a:t>Sells</a:t>
            </a:r>
            <a:r>
              <a:rPr lang="en-US" altLang="en-US" sz="2400" dirty="0"/>
              <a:t> that have </a:t>
            </a:r>
            <a:r>
              <a:rPr lang="en-US" altLang="en-US" sz="2400" dirty="0">
                <a:solidFill>
                  <a:srgbClr val="00FF00"/>
                </a:solidFill>
              </a:rPr>
              <a:t>beer</a:t>
            </a:r>
            <a:r>
              <a:rPr lang="en-US" altLang="en-US" sz="2400" dirty="0"/>
              <a:t> 	    = ’Bud’.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Update the Bud tuple by changing ’Bud’ to 	’Budweiser’: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sz="2400" dirty="0"/>
              <a:t>	-- Then change all </a:t>
            </a:r>
            <a:r>
              <a:rPr lang="en-US" altLang="en-US" sz="2400" dirty="0">
                <a:solidFill>
                  <a:srgbClr val="00FF00"/>
                </a:solidFill>
              </a:rPr>
              <a:t>Sells</a:t>
            </a:r>
            <a:r>
              <a:rPr lang="en-US" altLang="en-US" sz="2400" dirty="0"/>
              <a:t> tuples with </a:t>
            </a:r>
            <a:r>
              <a:rPr lang="en-US" altLang="en-US" sz="2400" dirty="0">
                <a:solidFill>
                  <a:srgbClr val="00FF00"/>
                </a:solidFill>
              </a:rPr>
              <a:t>beer</a:t>
            </a:r>
            <a:r>
              <a:rPr lang="en-US" altLang="en-US" sz="2400" dirty="0"/>
              <a:t> = ’Bud’ so 	   that </a:t>
            </a:r>
            <a:r>
              <a:rPr lang="en-US" altLang="en-US" sz="2400" dirty="0">
                <a:solidFill>
                  <a:srgbClr val="00FF00"/>
                </a:solidFill>
              </a:rPr>
              <a:t>beer</a:t>
            </a:r>
            <a:r>
              <a:rPr lang="en-US" altLang="en-US" sz="2400" dirty="0"/>
              <a:t> = ’Budweiser’. 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035264" y="5270898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3.20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053618" y="5270898"/>
          <a:ext cx="1180700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 flipV="1">
            <a:off x="3159694" y="5659656"/>
            <a:ext cx="883981" cy="192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26211" y="4960810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12376" y="4963121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1124606" y="6227546"/>
            <a:ext cx="1620253" cy="160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170265" y="5672958"/>
            <a:ext cx="1574594" cy="59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826552" y="5281538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3.20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6860893" y="5270898"/>
          <a:ext cx="1286232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9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6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836253" y="5482626"/>
            <a:ext cx="8226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Budweiser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38529" y="4976112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32990" y="4945005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</p:spTree>
    <p:extLst>
      <p:ext uri="{BB962C8B-B14F-4D97-AF65-F5344CB8AC3E}">
        <p14:creationId xmlns:p14="http://schemas.microsoft.com/office/powerpoint/2010/main" val="11321892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D2A5C-3C10-4608-BB5D-EC45B9BE91E5}" type="slidenum">
              <a:rPr lang="en-US" altLang="en-US"/>
              <a:pPr/>
              <a:t>41</a:t>
            </a:fld>
            <a:endParaRPr lang="en-US" altLang="en-US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70560"/>
          </a:xfrm>
        </p:spPr>
        <p:txBody>
          <a:bodyPr/>
          <a:lstStyle/>
          <a:p>
            <a:r>
              <a:rPr lang="en-US" altLang="en-US" dirty="0"/>
              <a:t>Example: Cascade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09294"/>
            <a:ext cx="7772400" cy="346916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Delete the Bud tuple from </a:t>
            </a:r>
            <a:r>
              <a:rPr lang="en-US" altLang="en-US" sz="2800" dirty="0">
                <a:solidFill>
                  <a:srgbClr val="00FF00"/>
                </a:solidFill>
              </a:rPr>
              <a:t>Beers</a:t>
            </a:r>
            <a:r>
              <a:rPr lang="en-US" altLang="en-US" sz="2800" dirty="0"/>
              <a:t>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sz="2800" dirty="0"/>
              <a:t>	-- </a:t>
            </a:r>
            <a:r>
              <a:rPr lang="en-US" altLang="en-US" sz="2400" dirty="0"/>
              <a:t>Then delete all tuples from </a:t>
            </a:r>
            <a:r>
              <a:rPr lang="en-US" altLang="en-US" sz="2400" dirty="0">
                <a:solidFill>
                  <a:srgbClr val="00FF00"/>
                </a:solidFill>
              </a:rPr>
              <a:t>Sells</a:t>
            </a:r>
            <a:r>
              <a:rPr lang="en-US" altLang="en-US" sz="2400" dirty="0"/>
              <a:t> that have </a:t>
            </a:r>
            <a:r>
              <a:rPr lang="en-US" altLang="en-US" sz="2400" dirty="0">
                <a:solidFill>
                  <a:srgbClr val="00FF00"/>
                </a:solidFill>
              </a:rPr>
              <a:t>beer</a:t>
            </a:r>
            <a:r>
              <a:rPr lang="en-US" altLang="en-US" sz="2400" dirty="0"/>
              <a:t> 	    = ’Bud’.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Update the Bud tuple by changing ’Bud’ to 	’Budweiser’: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sz="2400" dirty="0"/>
              <a:t>	-- Then change all </a:t>
            </a:r>
            <a:r>
              <a:rPr lang="en-US" altLang="en-US" sz="2400" dirty="0">
                <a:solidFill>
                  <a:srgbClr val="00FF00"/>
                </a:solidFill>
              </a:rPr>
              <a:t>Sells</a:t>
            </a:r>
            <a:r>
              <a:rPr lang="en-US" altLang="en-US" sz="2400" dirty="0"/>
              <a:t> tuples with </a:t>
            </a:r>
            <a:r>
              <a:rPr lang="en-US" altLang="en-US" sz="2400" dirty="0">
                <a:solidFill>
                  <a:srgbClr val="00FF00"/>
                </a:solidFill>
              </a:rPr>
              <a:t>beer</a:t>
            </a:r>
            <a:r>
              <a:rPr lang="en-US" altLang="en-US" sz="2400" dirty="0"/>
              <a:t> = ’Bud’ so 	   that </a:t>
            </a:r>
            <a:r>
              <a:rPr lang="en-US" altLang="en-US" sz="2400" dirty="0">
                <a:solidFill>
                  <a:srgbClr val="00FF00"/>
                </a:solidFill>
              </a:rPr>
              <a:t>beer</a:t>
            </a:r>
            <a:r>
              <a:rPr lang="en-US" altLang="en-US" sz="2400" dirty="0"/>
              <a:t> = ’Budweiser’. 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035264" y="5270898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3.20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053618" y="5270898"/>
          <a:ext cx="1180700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 flipV="1">
            <a:off x="3159694" y="5659656"/>
            <a:ext cx="883981" cy="192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26211" y="4960810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12376" y="4963121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1124606" y="6227546"/>
            <a:ext cx="1620253" cy="160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170265" y="5672958"/>
            <a:ext cx="1574594" cy="59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826552" y="5281538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3.20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6860893" y="5270898"/>
          <a:ext cx="1286232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9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6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836253" y="5482626"/>
            <a:ext cx="8226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Budweiser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62416" y="6049078"/>
            <a:ext cx="8226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Budweiser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71434" y="5514839"/>
            <a:ext cx="8226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Budweiser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38529" y="4976112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32990" y="4945005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</p:spTree>
    <p:extLst>
      <p:ext uri="{BB962C8B-B14F-4D97-AF65-F5344CB8AC3E}">
        <p14:creationId xmlns:p14="http://schemas.microsoft.com/office/powerpoint/2010/main" val="41140656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560D-FADD-4C57-B493-23D07FEAE774}" type="slidenum">
              <a:rPr lang="en-US" altLang="en-US"/>
              <a:pPr/>
              <a:t>42</a:t>
            </a:fld>
            <a:endParaRPr lang="en-US" altLang="en-US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70560"/>
          </a:xfrm>
        </p:spPr>
        <p:txBody>
          <a:bodyPr/>
          <a:lstStyle/>
          <a:p>
            <a:r>
              <a:rPr lang="en-US" altLang="en-US" dirty="0"/>
              <a:t>Example: Set NULL</a:t>
            </a: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545902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560D-FADD-4C57-B493-23D07FEAE774}" type="slidenum">
              <a:rPr lang="en-US" altLang="en-US"/>
              <a:pPr/>
              <a:t>43</a:t>
            </a:fld>
            <a:endParaRPr lang="en-US" altLang="en-US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70560"/>
          </a:xfrm>
        </p:spPr>
        <p:txBody>
          <a:bodyPr/>
          <a:lstStyle/>
          <a:p>
            <a:r>
              <a:rPr lang="en-US" altLang="en-US" dirty="0"/>
              <a:t>Example: Set NULL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86564"/>
            <a:ext cx="7772400" cy="2927684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Delete the Bud tuple from Beers: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sz="2800" dirty="0"/>
              <a:t>	</a:t>
            </a:r>
            <a:r>
              <a:rPr lang="en-US" altLang="en-US" sz="2400" dirty="0"/>
              <a:t>-- Change all tuples of </a:t>
            </a:r>
            <a:r>
              <a:rPr lang="en-US" altLang="en-US" sz="2400" dirty="0">
                <a:solidFill>
                  <a:srgbClr val="00FF00"/>
                </a:solidFill>
              </a:rPr>
              <a:t>Sells</a:t>
            </a:r>
            <a:r>
              <a:rPr lang="en-US" altLang="en-US" sz="2400" dirty="0"/>
              <a:t> that have </a:t>
            </a:r>
            <a:r>
              <a:rPr lang="en-US" altLang="en-US" sz="2400" dirty="0">
                <a:solidFill>
                  <a:srgbClr val="00FF00"/>
                </a:solidFill>
              </a:rPr>
              <a:t>beer</a:t>
            </a:r>
            <a:r>
              <a:rPr lang="en-US" altLang="en-US" sz="2400" dirty="0"/>
              <a:t> = ’Bud’ 	    to have </a:t>
            </a:r>
            <a:r>
              <a:rPr lang="en-US" altLang="en-US" sz="2400" dirty="0">
                <a:solidFill>
                  <a:srgbClr val="00FF00"/>
                </a:solidFill>
              </a:rPr>
              <a:t>beer</a:t>
            </a:r>
            <a:r>
              <a:rPr lang="en-US" altLang="en-US" sz="2400" dirty="0"/>
              <a:t> = NULL.</a:t>
            </a: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845051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560D-FADD-4C57-B493-23D07FEAE774}" type="slidenum">
              <a:rPr lang="en-US" altLang="en-US"/>
              <a:pPr/>
              <a:t>44</a:t>
            </a:fld>
            <a:endParaRPr lang="en-US" altLang="en-US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70560"/>
          </a:xfrm>
        </p:spPr>
        <p:txBody>
          <a:bodyPr/>
          <a:lstStyle/>
          <a:p>
            <a:r>
              <a:rPr lang="en-US" altLang="en-US" dirty="0"/>
              <a:t>Example: Set NULL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86564"/>
            <a:ext cx="7772400" cy="2927684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Delete the Bud tuple from Beers: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sz="2800" dirty="0"/>
              <a:t>	</a:t>
            </a:r>
            <a:r>
              <a:rPr lang="en-US" altLang="en-US" sz="2400" dirty="0"/>
              <a:t>-- Change all tuples of </a:t>
            </a:r>
            <a:r>
              <a:rPr lang="en-US" altLang="en-US" sz="2400" dirty="0">
                <a:solidFill>
                  <a:srgbClr val="00FF00"/>
                </a:solidFill>
              </a:rPr>
              <a:t>Sells</a:t>
            </a:r>
            <a:r>
              <a:rPr lang="en-US" altLang="en-US" sz="2400" dirty="0"/>
              <a:t> that have </a:t>
            </a:r>
            <a:r>
              <a:rPr lang="en-US" altLang="en-US" sz="2400" dirty="0">
                <a:solidFill>
                  <a:srgbClr val="00FF00"/>
                </a:solidFill>
              </a:rPr>
              <a:t>beer</a:t>
            </a:r>
            <a:r>
              <a:rPr lang="en-US" altLang="en-US" sz="2400" dirty="0"/>
              <a:t> = ’Bud’ 	    to have </a:t>
            </a:r>
            <a:r>
              <a:rPr lang="en-US" altLang="en-US" sz="2400" dirty="0">
                <a:solidFill>
                  <a:srgbClr val="00FF00"/>
                </a:solidFill>
              </a:rPr>
              <a:t>beer</a:t>
            </a:r>
            <a:r>
              <a:rPr lang="en-US" altLang="en-US" sz="2400" dirty="0"/>
              <a:t> = NULL.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35264" y="4991773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3.20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053618" y="4991773"/>
          <a:ext cx="1180700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312376" y="4683996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32990" y="4665880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161493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560D-FADD-4C57-B493-23D07FEAE774}" type="slidenum">
              <a:rPr lang="en-US" altLang="en-US"/>
              <a:pPr/>
              <a:t>45</a:t>
            </a:fld>
            <a:endParaRPr lang="en-US" altLang="en-US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70560"/>
          </a:xfrm>
        </p:spPr>
        <p:txBody>
          <a:bodyPr/>
          <a:lstStyle/>
          <a:p>
            <a:r>
              <a:rPr lang="en-US" altLang="en-US" dirty="0"/>
              <a:t>Example: Set NULL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86564"/>
            <a:ext cx="7772400" cy="2927684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Delete the Bud tuple from Beers: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sz="2800" dirty="0"/>
              <a:t>	</a:t>
            </a:r>
            <a:r>
              <a:rPr lang="en-US" altLang="en-US" sz="2400" dirty="0"/>
              <a:t>-- Change all tuples of </a:t>
            </a:r>
            <a:r>
              <a:rPr lang="en-US" altLang="en-US" sz="2400" dirty="0">
                <a:solidFill>
                  <a:srgbClr val="00FF00"/>
                </a:solidFill>
              </a:rPr>
              <a:t>Sells</a:t>
            </a:r>
            <a:r>
              <a:rPr lang="en-US" altLang="en-US" sz="2400" dirty="0"/>
              <a:t> that have </a:t>
            </a:r>
            <a:r>
              <a:rPr lang="en-US" altLang="en-US" sz="2400" dirty="0">
                <a:solidFill>
                  <a:srgbClr val="00FF00"/>
                </a:solidFill>
              </a:rPr>
              <a:t>beer</a:t>
            </a:r>
            <a:r>
              <a:rPr lang="en-US" altLang="en-US" sz="2400" dirty="0"/>
              <a:t> = ’Bud’ 	    to have </a:t>
            </a:r>
            <a:r>
              <a:rPr lang="en-US" altLang="en-US" sz="2400" dirty="0">
                <a:solidFill>
                  <a:srgbClr val="00FF00"/>
                </a:solidFill>
              </a:rPr>
              <a:t>beer</a:t>
            </a:r>
            <a:r>
              <a:rPr lang="en-US" altLang="en-US" sz="2400" dirty="0"/>
              <a:t> = NULL.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35264" y="4991773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3.20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053618" y="4991773"/>
          <a:ext cx="1180700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 flipV="1">
            <a:off x="3159694" y="5380531"/>
            <a:ext cx="883981" cy="192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312376" y="4683996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32990" y="4665880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464361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560D-FADD-4C57-B493-23D07FEAE774}" type="slidenum">
              <a:rPr lang="en-US" altLang="en-US"/>
              <a:pPr/>
              <a:t>46</a:t>
            </a:fld>
            <a:endParaRPr lang="en-US" altLang="en-US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70560"/>
          </a:xfrm>
        </p:spPr>
        <p:txBody>
          <a:bodyPr/>
          <a:lstStyle/>
          <a:p>
            <a:r>
              <a:rPr lang="en-US" altLang="en-US" dirty="0"/>
              <a:t>Example: Set NULL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86564"/>
            <a:ext cx="7772400" cy="2927684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Delete the Bud tuple from Beers: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sz="2800" dirty="0"/>
              <a:t>	</a:t>
            </a:r>
            <a:r>
              <a:rPr lang="en-US" altLang="en-US" sz="2400" dirty="0"/>
              <a:t>-- Change all tuples of </a:t>
            </a:r>
            <a:r>
              <a:rPr lang="en-US" altLang="en-US" sz="2400" dirty="0">
                <a:solidFill>
                  <a:srgbClr val="00FF00"/>
                </a:solidFill>
              </a:rPr>
              <a:t>Sells</a:t>
            </a:r>
            <a:r>
              <a:rPr lang="en-US" altLang="en-US" sz="2400" dirty="0"/>
              <a:t> that have </a:t>
            </a:r>
            <a:r>
              <a:rPr lang="en-US" altLang="en-US" sz="2400" dirty="0">
                <a:solidFill>
                  <a:srgbClr val="00FF00"/>
                </a:solidFill>
              </a:rPr>
              <a:t>beer</a:t>
            </a:r>
            <a:r>
              <a:rPr lang="en-US" altLang="en-US" sz="2400" dirty="0"/>
              <a:t> = ’Bud’ 	    to have </a:t>
            </a:r>
            <a:r>
              <a:rPr lang="en-US" altLang="en-US" sz="2400" dirty="0">
                <a:solidFill>
                  <a:srgbClr val="00FF00"/>
                </a:solidFill>
              </a:rPr>
              <a:t>beer</a:t>
            </a:r>
            <a:r>
              <a:rPr lang="en-US" altLang="en-US" sz="2400" dirty="0"/>
              <a:t> = NULL.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35264" y="4991773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3.20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053618" y="4991773"/>
          <a:ext cx="1180700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 flipV="1">
            <a:off x="3159694" y="5380531"/>
            <a:ext cx="883981" cy="192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312376" y="4683996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32990" y="4665880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21897" y="5770425"/>
            <a:ext cx="5132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NULL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10545" y="5232376"/>
            <a:ext cx="5132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NULL</a:t>
            </a:r>
          </a:p>
        </p:txBody>
      </p:sp>
    </p:spTree>
    <p:extLst>
      <p:ext uri="{BB962C8B-B14F-4D97-AF65-F5344CB8AC3E}">
        <p14:creationId xmlns:p14="http://schemas.microsoft.com/office/powerpoint/2010/main" val="34406255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560D-FADD-4C57-B493-23D07FEAE774}" type="slidenum">
              <a:rPr lang="en-US" altLang="en-US"/>
              <a:pPr/>
              <a:t>47</a:t>
            </a:fld>
            <a:endParaRPr lang="en-US" altLang="en-US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70560"/>
          </a:xfrm>
        </p:spPr>
        <p:txBody>
          <a:bodyPr/>
          <a:lstStyle/>
          <a:p>
            <a:r>
              <a:rPr lang="en-US" altLang="en-US" dirty="0"/>
              <a:t>Example: Set NULL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86564"/>
            <a:ext cx="7772400" cy="2927684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</a:rPr>
              <a:t>Delete the Bud tuple from Beers: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</a:rPr>
              <a:t>	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</a:rPr>
              <a:t>-- Change all tuples of Sells that have beer = ’Bud’ 	    to have beer = NULL.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Update the Bud tuple by changing ’Bud’ to 	’Budweiser’: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sz="2800" dirty="0"/>
              <a:t>	</a:t>
            </a:r>
            <a:r>
              <a:rPr lang="en-US" altLang="en-US" sz="2400" dirty="0"/>
              <a:t>-- the same change as above.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35264" y="4991773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3.20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053618" y="4991773"/>
          <a:ext cx="1180700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 flipV="1">
            <a:off x="3159694" y="5380531"/>
            <a:ext cx="883981" cy="192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312376" y="4683996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32990" y="4665880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21897" y="5770425"/>
            <a:ext cx="5132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NULL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10545" y="5232376"/>
            <a:ext cx="5132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NULL</a:t>
            </a:r>
          </a:p>
        </p:txBody>
      </p:sp>
    </p:spTree>
    <p:extLst>
      <p:ext uri="{BB962C8B-B14F-4D97-AF65-F5344CB8AC3E}">
        <p14:creationId xmlns:p14="http://schemas.microsoft.com/office/powerpoint/2010/main" val="16169364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560D-FADD-4C57-B493-23D07FEAE774}" type="slidenum">
              <a:rPr lang="en-US" altLang="en-US"/>
              <a:pPr/>
              <a:t>48</a:t>
            </a:fld>
            <a:endParaRPr lang="en-US" altLang="en-US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70560"/>
          </a:xfrm>
        </p:spPr>
        <p:txBody>
          <a:bodyPr/>
          <a:lstStyle/>
          <a:p>
            <a:r>
              <a:rPr lang="en-US" altLang="en-US" dirty="0"/>
              <a:t>Example: Set NULL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86564"/>
            <a:ext cx="7772400" cy="2927684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</a:rPr>
              <a:t>Delete the Bud tuple from Beers: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</a:rPr>
              <a:t>	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</a:rPr>
              <a:t>-- Change all tuples of Sells that have beer = ’Bud’ 	    to have beer = NULL.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Update the Bud tuple by changing ’Bud’ to 	’Budweiser’: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sz="2800" dirty="0"/>
              <a:t>	</a:t>
            </a:r>
            <a:r>
              <a:rPr lang="en-US" altLang="en-US" sz="2400" dirty="0"/>
              <a:t>-- the same change as above.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35264" y="4991773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3.20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053618" y="4991773"/>
          <a:ext cx="1180700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 flipV="1">
            <a:off x="3159694" y="5380531"/>
            <a:ext cx="883981" cy="192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326211" y="4681685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12376" y="4683996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826552" y="5002413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3.20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860893" y="4991773"/>
          <a:ext cx="1286232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9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6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7038529" y="4696987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32990" y="4665880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21897" y="5770425"/>
            <a:ext cx="5132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NULL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10545" y="5232376"/>
            <a:ext cx="5132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NULL</a:t>
            </a:r>
          </a:p>
        </p:txBody>
      </p:sp>
    </p:spTree>
    <p:extLst>
      <p:ext uri="{BB962C8B-B14F-4D97-AF65-F5344CB8AC3E}">
        <p14:creationId xmlns:p14="http://schemas.microsoft.com/office/powerpoint/2010/main" val="11031986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560D-FADD-4C57-B493-23D07FEAE774}" type="slidenum">
              <a:rPr lang="en-US" altLang="en-US"/>
              <a:pPr/>
              <a:t>49</a:t>
            </a:fld>
            <a:endParaRPr lang="en-US" altLang="en-US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70560"/>
          </a:xfrm>
        </p:spPr>
        <p:txBody>
          <a:bodyPr/>
          <a:lstStyle/>
          <a:p>
            <a:r>
              <a:rPr lang="en-US" altLang="en-US" dirty="0"/>
              <a:t>Example: Set NULL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86564"/>
            <a:ext cx="7772400" cy="2927684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</a:rPr>
              <a:t>Delete the Bud tuple from Beers: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</a:rPr>
              <a:t>	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</a:rPr>
              <a:t>-- Change all tuples of Sells that have beer = ’Bud’ 	    to have beer = NULL.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Update the Bud tuple by changing ’Bud’ to 	’Budweiser’: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sz="2800" dirty="0"/>
              <a:t>	</a:t>
            </a:r>
            <a:r>
              <a:rPr lang="en-US" altLang="en-US" sz="2400" dirty="0"/>
              <a:t>-- the same change as above.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35264" y="4991773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3.20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053618" y="4991773"/>
          <a:ext cx="1180700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 flipV="1">
            <a:off x="3159694" y="5380531"/>
            <a:ext cx="883981" cy="192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326211" y="4681685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12376" y="4683996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826552" y="5002413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3.20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860893" y="4991773"/>
          <a:ext cx="1286232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9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6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836253" y="5203501"/>
            <a:ext cx="8226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Budweiser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38529" y="4696987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32990" y="4665880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21897" y="5770425"/>
            <a:ext cx="5132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NULL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10545" y="5232376"/>
            <a:ext cx="5132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NULL</a:t>
            </a:r>
          </a:p>
        </p:txBody>
      </p:sp>
    </p:spTree>
    <p:extLst>
      <p:ext uri="{BB962C8B-B14F-4D97-AF65-F5344CB8AC3E}">
        <p14:creationId xmlns:p14="http://schemas.microsoft.com/office/powerpoint/2010/main" val="115592639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560D-FADD-4C57-B493-23D07FEAE774}" type="slidenum">
              <a:rPr lang="en-US" altLang="en-US"/>
              <a:pPr/>
              <a:t>50</a:t>
            </a:fld>
            <a:endParaRPr lang="en-US" altLang="en-US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70560"/>
          </a:xfrm>
        </p:spPr>
        <p:txBody>
          <a:bodyPr/>
          <a:lstStyle/>
          <a:p>
            <a:r>
              <a:rPr lang="en-US" altLang="en-US" dirty="0"/>
              <a:t>Example: Set NULL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86564"/>
            <a:ext cx="7772400" cy="2927684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</a:rPr>
              <a:t>Delete the Bud tuple from Beers: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</a:rPr>
              <a:t>	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</a:rPr>
              <a:t>-- Change all tuples of Sells that have beer = ’Bud’ 	    to have beer = NULL.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Update the Bud tuple by changing ’Bud’ to 	’Budweiser’: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sz="2800" dirty="0"/>
              <a:t>	</a:t>
            </a:r>
            <a:r>
              <a:rPr lang="en-US" altLang="en-US" sz="2400" dirty="0"/>
              <a:t>-- the same change as above.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35264" y="4991773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3.20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053618" y="4991773"/>
          <a:ext cx="1180700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 flipV="1">
            <a:off x="3159694" y="5380531"/>
            <a:ext cx="883981" cy="192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326211" y="4681685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12376" y="4683996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826552" y="5002413"/>
          <a:ext cx="1828798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Joe’s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Sue’s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3.20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860893" y="4991773"/>
          <a:ext cx="1286232" cy="108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9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6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manf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A.B.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76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836253" y="5203501"/>
            <a:ext cx="8226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Budweiser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16416" y="5769953"/>
            <a:ext cx="5132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NULL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96559" y="5235714"/>
            <a:ext cx="5132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NULL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38529" y="4696987"/>
            <a:ext cx="93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Beers (S)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32990" y="4665880"/>
            <a:ext cx="84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Sells (R)</a:t>
            </a: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21897" y="5770425"/>
            <a:ext cx="5132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NULL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10545" y="5232376"/>
            <a:ext cx="5132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NULL</a:t>
            </a:r>
          </a:p>
        </p:txBody>
      </p:sp>
    </p:spTree>
    <p:extLst>
      <p:ext uri="{BB962C8B-B14F-4D97-AF65-F5344CB8AC3E}">
        <p14:creationId xmlns:p14="http://schemas.microsoft.com/office/powerpoint/2010/main" val="40604920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140DE-C9DB-49E7-B955-445AED382416}" type="slidenum">
              <a:rPr lang="en-US" altLang="en-US"/>
              <a:pPr/>
              <a:t>51</a:t>
            </a:fld>
            <a:endParaRPr lang="en-US" altLang="en-US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66813"/>
          </a:xfrm>
        </p:spPr>
        <p:txBody>
          <a:bodyPr/>
          <a:lstStyle/>
          <a:p>
            <a:r>
              <a:rPr lang="en-US" altLang="en-US" dirty="0"/>
              <a:t>Choosing a Policy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0671" y="1586564"/>
            <a:ext cx="8111691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When we declare a foreign key, we may 	choose policies </a:t>
            </a:r>
            <a:r>
              <a:rPr lang="en-US" altLang="en-US" dirty="0">
                <a:solidFill>
                  <a:srgbClr val="FFC000"/>
                </a:solidFill>
              </a:rPr>
              <a:t>SET NULL </a:t>
            </a:r>
            <a:r>
              <a:rPr lang="en-US" altLang="en-US" dirty="0"/>
              <a:t>or </a:t>
            </a:r>
            <a:r>
              <a:rPr lang="en-US" altLang="en-US" dirty="0">
                <a:solidFill>
                  <a:srgbClr val="FFC000"/>
                </a:solidFill>
              </a:rPr>
              <a:t>CASCADE</a:t>
            </a:r>
            <a:r>
              <a:rPr lang="en-US" altLang="en-US" dirty="0"/>
              <a:t> 	independently for deletions and updates.</a:t>
            </a:r>
          </a:p>
        </p:txBody>
      </p:sp>
    </p:spTree>
    <p:extLst>
      <p:ext uri="{BB962C8B-B14F-4D97-AF65-F5344CB8AC3E}">
        <p14:creationId xmlns:p14="http://schemas.microsoft.com/office/powerpoint/2010/main" val="32662925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140DE-C9DB-49E7-B955-445AED382416}" type="slidenum">
              <a:rPr lang="en-US" altLang="en-US"/>
              <a:pPr/>
              <a:t>52</a:t>
            </a:fld>
            <a:endParaRPr lang="en-US" altLang="en-US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66813"/>
          </a:xfrm>
        </p:spPr>
        <p:txBody>
          <a:bodyPr/>
          <a:lstStyle/>
          <a:p>
            <a:r>
              <a:rPr lang="en-US" altLang="en-US" dirty="0"/>
              <a:t>Choosing a Policy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0671" y="1586564"/>
            <a:ext cx="8111691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When we declare a foreign key, we may 	choose policies </a:t>
            </a:r>
            <a:r>
              <a:rPr lang="en-US" altLang="en-US" dirty="0">
                <a:solidFill>
                  <a:srgbClr val="FFC000"/>
                </a:solidFill>
              </a:rPr>
              <a:t>SET NULL </a:t>
            </a:r>
            <a:r>
              <a:rPr lang="en-US" altLang="en-US" dirty="0"/>
              <a:t>or </a:t>
            </a:r>
            <a:r>
              <a:rPr lang="en-US" altLang="en-US" dirty="0">
                <a:solidFill>
                  <a:srgbClr val="FFC000"/>
                </a:solidFill>
              </a:rPr>
              <a:t>CASCADE</a:t>
            </a:r>
            <a:r>
              <a:rPr lang="en-US" altLang="en-US" dirty="0"/>
              <a:t> 	independently for deletions and updates.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Follow the foreign-key declaration by: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ON [UPDATE, DELETE][SET NULL, CASCADE]</a:t>
            </a:r>
          </a:p>
        </p:txBody>
      </p:sp>
    </p:spTree>
    <p:extLst>
      <p:ext uri="{BB962C8B-B14F-4D97-AF65-F5344CB8AC3E}">
        <p14:creationId xmlns:p14="http://schemas.microsoft.com/office/powerpoint/2010/main" val="2697453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140DE-C9DB-49E7-B955-445AED382416}" type="slidenum">
              <a:rPr lang="en-US" altLang="en-US"/>
              <a:pPr/>
              <a:t>53</a:t>
            </a:fld>
            <a:endParaRPr lang="en-US" altLang="en-US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66813"/>
          </a:xfrm>
        </p:spPr>
        <p:txBody>
          <a:bodyPr/>
          <a:lstStyle/>
          <a:p>
            <a:r>
              <a:rPr lang="en-US" altLang="en-US" dirty="0"/>
              <a:t>Choosing a Policy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0671" y="1586564"/>
            <a:ext cx="8111691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When we declare a foreign key, we may 	choose policies </a:t>
            </a:r>
            <a:r>
              <a:rPr lang="en-US" altLang="en-US" dirty="0">
                <a:solidFill>
                  <a:srgbClr val="FFC000"/>
                </a:solidFill>
              </a:rPr>
              <a:t>SET NULL </a:t>
            </a:r>
            <a:r>
              <a:rPr lang="en-US" altLang="en-US" dirty="0"/>
              <a:t>or </a:t>
            </a:r>
            <a:r>
              <a:rPr lang="en-US" altLang="en-US" dirty="0">
                <a:solidFill>
                  <a:srgbClr val="FFC000"/>
                </a:solidFill>
              </a:rPr>
              <a:t>CASCADE</a:t>
            </a:r>
            <a:r>
              <a:rPr lang="en-US" altLang="en-US" dirty="0"/>
              <a:t> 	independently for deletions and updates.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Follow the foreign-key declaration by: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ON [UPDATE, DELETE][SET NULL, CASCADE]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Two such clauses may be used.</a:t>
            </a:r>
          </a:p>
        </p:txBody>
      </p:sp>
    </p:spTree>
    <p:extLst>
      <p:ext uri="{BB962C8B-B14F-4D97-AF65-F5344CB8AC3E}">
        <p14:creationId xmlns:p14="http://schemas.microsoft.com/office/powerpoint/2010/main" val="226823851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140DE-C9DB-49E7-B955-445AED382416}" type="slidenum">
              <a:rPr lang="en-US" altLang="en-US"/>
              <a:pPr/>
              <a:t>54</a:t>
            </a:fld>
            <a:endParaRPr lang="en-US" altLang="en-US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66813"/>
          </a:xfrm>
        </p:spPr>
        <p:txBody>
          <a:bodyPr/>
          <a:lstStyle/>
          <a:p>
            <a:r>
              <a:rPr lang="en-US" altLang="en-US" dirty="0"/>
              <a:t>Choosing a Policy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0671" y="1586564"/>
            <a:ext cx="8111691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When we declare a foreign key, we may 	choose policies </a:t>
            </a:r>
            <a:r>
              <a:rPr lang="en-US" altLang="en-US" dirty="0">
                <a:solidFill>
                  <a:srgbClr val="FFC000"/>
                </a:solidFill>
              </a:rPr>
              <a:t>SET NULL </a:t>
            </a:r>
            <a:r>
              <a:rPr lang="en-US" altLang="en-US" dirty="0"/>
              <a:t>or </a:t>
            </a:r>
            <a:r>
              <a:rPr lang="en-US" altLang="en-US" dirty="0">
                <a:solidFill>
                  <a:srgbClr val="FFC000"/>
                </a:solidFill>
              </a:rPr>
              <a:t>CASCADE</a:t>
            </a:r>
            <a:r>
              <a:rPr lang="en-US" altLang="en-US" dirty="0"/>
              <a:t> 	independently for deletions and updates.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Follow the foreign-key declaration by: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dirty="0"/>
              <a:t>	</a:t>
            </a:r>
            <a:r>
              <a:rPr lang="en-US" altLang="en-US" sz="2800" dirty="0">
                <a:solidFill>
                  <a:srgbClr val="FFC000"/>
                </a:solidFill>
              </a:rPr>
              <a:t>ON [UPDATE, DELETE][SET NULL, CASCADE]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Two such clauses may be used.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Otherwise, the default (reject) is used.</a:t>
            </a:r>
          </a:p>
        </p:txBody>
      </p:sp>
    </p:spTree>
    <p:extLst>
      <p:ext uri="{BB962C8B-B14F-4D97-AF65-F5344CB8AC3E}">
        <p14:creationId xmlns:p14="http://schemas.microsoft.com/office/powerpoint/2010/main" val="331126520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8FD85-0149-483D-8A65-10B2089D0236}" type="slidenum">
              <a:rPr lang="en-US" altLang="en-US"/>
              <a:pPr/>
              <a:t>55</a:t>
            </a:fld>
            <a:endParaRPr lang="en-US" altLang="en-US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72400" cy="830981"/>
          </a:xfrm>
        </p:spPr>
        <p:txBody>
          <a:bodyPr/>
          <a:lstStyle/>
          <a:p>
            <a:r>
              <a:rPr lang="en-US" altLang="en-US" dirty="0"/>
              <a:t>Example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524000"/>
            <a:ext cx="7848600" cy="5105400"/>
          </a:xfrm>
        </p:spPr>
        <p:txBody>
          <a:bodyPr/>
          <a:lstStyle/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dirty="0">
                <a:solidFill>
                  <a:srgbClr val="FFC000"/>
                </a:solidFill>
              </a:rPr>
              <a:t>CREATE TABLE </a:t>
            </a:r>
            <a:r>
              <a:rPr lang="en-US" altLang="en-US" dirty="0">
                <a:solidFill>
                  <a:srgbClr val="00FF00"/>
                </a:solidFill>
              </a:rPr>
              <a:t>Sells</a:t>
            </a:r>
            <a:r>
              <a:rPr lang="en-US" altLang="en-US" dirty="0"/>
              <a:t> (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dirty="0"/>
              <a:t>	</a:t>
            </a:r>
            <a:r>
              <a:rPr lang="en-US" altLang="en-US" dirty="0">
                <a:solidFill>
                  <a:srgbClr val="00FF00"/>
                </a:solidFill>
              </a:rPr>
              <a:t>bar</a:t>
            </a:r>
            <a:r>
              <a:rPr lang="en-US" altLang="en-US" dirty="0"/>
              <a:t>	</a:t>
            </a:r>
            <a:r>
              <a:rPr lang="en-US" altLang="en-US" dirty="0">
                <a:solidFill>
                  <a:srgbClr val="FFC000"/>
                </a:solidFill>
              </a:rPr>
              <a:t>CHAR</a:t>
            </a:r>
            <a:r>
              <a:rPr lang="en-US" altLang="en-US" dirty="0"/>
              <a:t>(20),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dirty="0"/>
              <a:t>	</a:t>
            </a:r>
            <a:r>
              <a:rPr lang="en-US" altLang="en-US" dirty="0">
                <a:solidFill>
                  <a:srgbClr val="00FF00"/>
                </a:solidFill>
              </a:rPr>
              <a:t>beer</a:t>
            </a:r>
            <a:r>
              <a:rPr lang="en-US" altLang="en-US" dirty="0"/>
              <a:t>	</a:t>
            </a:r>
            <a:r>
              <a:rPr lang="en-US" altLang="en-US" dirty="0">
                <a:solidFill>
                  <a:srgbClr val="FFC000"/>
                </a:solidFill>
              </a:rPr>
              <a:t>CHAR</a:t>
            </a:r>
            <a:r>
              <a:rPr lang="en-US" altLang="en-US" dirty="0"/>
              <a:t>(20),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dirty="0"/>
              <a:t>	</a:t>
            </a:r>
            <a:r>
              <a:rPr lang="en-US" altLang="en-US" dirty="0">
                <a:solidFill>
                  <a:srgbClr val="00FF00"/>
                </a:solidFill>
              </a:rPr>
              <a:t>price</a:t>
            </a:r>
            <a:r>
              <a:rPr lang="en-US" altLang="en-US" dirty="0"/>
              <a:t>	</a:t>
            </a:r>
            <a:r>
              <a:rPr lang="en-US" altLang="en-US" dirty="0">
                <a:solidFill>
                  <a:srgbClr val="FFC000"/>
                </a:solidFill>
              </a:rPr>
              <a:t>REAL</a:t>
            </a:r>
            <a:r>
              <a:rPr lang="en-US" altLang="en-US" dirty="0"/>
              <a:t>,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dirty="0"/>
              <a:t>	</a:t>
            </a:r>
            <a:r>
              <a:rPr lang="en-US" altLang="en-US" dirty="0">
                <a:solidFill>
                  <a:srgbClr val="FFC000"/>
                </a:solidFill>
              </a:rPr>
              <a:t>FOREIGN KEY</a:t>
            </a:r>
            <a:r>
              <a:rPr lang="en-US" altLang="en-US" dirty="0"/>
              <a:t>(</a:t>
            </a:r>
            <a:r>
              <a:rPr lang="en-US" altLang="en-US" dirty="0">
                <a:solidFill>
                  <a:srgbClr val="00FF00"/>
                </a:solidFill>
              </a:rPr>
              <a:t>beer</a:t>
            </a:r>
            <a:r>
              <a:rPr lang="en-US" altLang="en-US" dirty="0"/>
              <a:t>)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dirty="0"/>
              <a:t>		</a:t>
            </a:r>
            <a:r>
              <a:rPr lang="en-US" altLang="en-US" dirty="0">
                <a:solidFill>
                  <a:srgbClr val="FFC000"/>
                </a:solidFill>
              </a:rPr>
              <a:t>REFERENCES</a:t>
            </a:r>
            <a:r>
              <a:rPr lang="en-US" altLang="en-US" dirty="0"/>
              <a:t> </a:t>
            </a:r>
            <a:r>
              <a:rPr lang="en-US" altLang="en-US" dirty="0">
                <a:solidFill>
                  <a:srgbClr val="00FF00"/>
                </a:solidFill>
              </a:rPr>
              <a:t>Beers</a:t>
            </a:r>
            <a:r>
              <a:rPr lang="en-US" altLang="en-US" dirty="0"/>
              <a:t>(</a:t>
            </a:r>
            <a:r>
              <a:rPr lang="en-US" altLang="en-US" dirty="0">
                <a:solidFill>
                  <a:srgbClr val="00FF00"/>
                </a:solidFill>
              </a:rPr>
              <a:t>name</a:t>
            </a:r>
            <a:r>
              <a:rPr lang="en-US" altLang="en-US" dirty="0"/>
              <a:t>)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dirty="0"/>
              <a:t>		</a:t>
            </a:r>
            <a:r>
              <a:rPr lang="en-US" altLang="en-US" dirty="0">
                <a:solidFill>
                  <a:srgbClr val="FFC000"/>
                </a:solidFill>
              </a:rPr>
              <a:t>ON DELETE SET NULL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dirty="0"/>
              <a:t>		</a:t>
            </a:r>
            <a:r>
              <a:rPr lang="en-US" altLang="en-US" dirty="0">
                <a:solidFill>
                  <a:srgbClr val="FFC000"/>
                </a:solidFill>
              </a:rPr>
              <a:t>ON UPDATE CASCADE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dirty="0"/>
              <a:t>);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971297" y="88612"/>
            <a:ext cx="2079608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B05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917633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Attribute-Based Checks</a:t>
            </a:r>
          </a:p>
        </p:txBody>
      </p:sp>
    </p:spTree>
    <p:extLst>
      <p:ext uri="{BB962C8B-B14F-4D97-AF65-F5344CB8AC3E}">
        <p14:creationId xmlns:p14="http://schemas.microsoft.com/office/powerpoint/2010/main" val="75934194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Attribute-Based Checks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981200"/>
            <a:ext cx="7611177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Constraints on the value of an 	attribute.</a:t>
            </a:r>
          </a:p>
        </p:txBody>
      </p:sp>
    </p:spTree>
    <p:extLst>
      <p:ext uri="{BB962C8B-B14F-4D97-AF65-F5344CB8AC3E}">
        <p14:creationId xmlns:p14="http://schemas.microsoft.com/office/powerpoint/2010/main" val="4887134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Attribute-Based Checks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981200"/>
            <a:ext cx="7611177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Constraints on the value of an 	attribute.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Add: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CHECK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(&lt;condition&gt;)</a:t>
            </a:r>
            <a:r>
              <a:rPr lang="en-US" altLang="zh-CN" dirty="0">
                <a:ea typeface="宋体" panose="02010600030101010101" pitchFamily="2" charset="-122"/>
              </a:rPr>
              <a:t> to the 	declaration for the attribute.</a:t>
            </a:r>
          </a:p>
        </p:txBody>
      </p:sp>
    </p:spTree>
    <p:extLst>
      <p:ext uri="{BB962C8B-B14F-4D97-AF65-F5344CB8AC3E}">
        <p14:creationId xmlns:p14="http://schemas.microsoft.com/office/powerpoint/2010/main" val="333222473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Attribute-Based Checks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981200"/>
            <a:ext cx="7611177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Constraints on the value of an 	attribute.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Add: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CHECK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(&lt;condition&gt;)</a:t>
            </a:r>
            <a:r>
              <a:rPr lang="en-US" altLang="zh-CN" dirty="0">
                <a:ea typeface="宋体" panose="02010600030101010101" pitchFamily="2" charset="-122"/>
              </a:rPr>
              <a:t> to the 	declaration for the attribute.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The condition may use the name of 	the attribute, but any other relation 	or attribute name must be in a 	subquery.</a:t>
            </a:r>
          </a:p>
        </p:txBody>
      </p:sp>
    </p:spTree>
    <p:extLst>
      <p:ext uri="{BB962C8B-B14F-4D97-AF65-F5344CB8AC3E}">
        <p14:creationId xmlns:p14="http://schemas.microsoft.com/office/powerpoint/2010/main" val="99373297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sz="4000" dirty="0">
                <a:solidFill>
                  <a:srgbClr val="00B0F0"/>
                </a:solidFill>
                <a:ea typeface="宋体" panose="02010600030101010101" pitchFamily="2" charset="-122"/>
              </a:rPr>
              <a:t>Example: </a:t>
            </a:r>
            <a:r>
              <a:rPr lang="en-US" altLang="zh-CN" sz="4000" dirty="0">
                <a:solidFill>
                  <a:schemeClr val="tx1"/>
                </a:solidFill>
                <a:ea typeface="宋体" panose="02010600030101010101" pitchFamily="2" charset="-122"/>
              </a:rPr>
              <a:t>Attribute-Based Check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28036" y="1827196"/>
            <a:ext cx="7287928" cy="4114800"/>
          </a:xfrm>
        </p:spPr>
        <p:txBody>
          <a:bodyPr/>
          <a:lstStyle/>
          <a:p>
            <a:pPr indent="-548640" defTabSz="548640"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</a:rPr>
              <a:t>CREATE TABLE</a:t>
            </a:r>
            <a:r>
              <a:rPr lang="en-US" altLang="zh-CN" sz="2800" dirty="0">
                <a:solidFill>
                  <a:srgbClr val="00FF00"/>
                </a:solidFill>
              </a:rPr>
              <a:t> Sells (</a:t>
            </a:r>
          </a:p>
          <a:p>
            <a:pPr indent="-548640" defTabSz="548640"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</a:rPr>
              <a:t>	bar		</a:t>
            </a:r>
            <a:r>
              <a:rPr lang="en-US" altLang="zh-CN" sz="2800" dirty="0">
                <a:solidFill>
                  <a:srgbClr val="FFCC00"/>
                </a:solidFill>
              </a:rPr>
              <a:t>CHAR</a:t>
            </a:r>
            <a:r>
              <a:rPr lang="en-US" altLang="zh-CN" sz="2800" dirty="0">
                <a:solidFill>
                  <a:srgbClr val="00FF00"/>
                </a:solidFill>
              </a:rPr>
              <a:t>(20),</a:t>
            </a:r>
          </a:p>
          <a:p>
            <a:pPr indent="-548640" defTabSz="548640"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</a:rPr>
              <a:t>	beer		</a:t>
            </a:r>
            <a:r>
              <a:rPr lang="en-US" altLang="zh-CN" sz="2800" dirty="0">
                <a:solidFill>
                  <a:srgbClr val="FFCC00"/>
                </a:solidFill>
              </a:rPr>
              <a:t>CHAR</a:t>
            </a:r>
            <a:r>
              <a:rPr lang="en-US" altLang="zh-CN" sz="2800" dirty="0">
                <a:solidFill>
                  <a:srgbClr val="00FF00"/>
                </a:solidFill>
              </a:rPr>
              <a:t>(20)	</a:t>
            </a:r>
          </a:p>
          <a:p>
            <a:pPr indent="-548640" defTabSz="548640"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</a:rPr>
              <a:t>			</a:t>
            </a:r>
            <a:r>
              <a:rPr lang="en-US" altLang="zh-CN" sz="2800" dirty="0">
                <a:solidFill>
                  <a:srgbClr val="FFCC00"/>
                </a:solidFill>
              </a:rPr>
              <a:t>CHECK</a:t>
            </a:r>
            <a:r>
              <a:rPr lang="en-US" altLang="zh-CN" sz="2800" dirty="0">
                <a:solidFill>
                  <a:srgbClr val="00FF00"/>
                </a:solidFill>
              </a:rPr>
              <a:t> ( beer </a:t>
            </a:r>
            <a:r>
              <a:rPr lang="en-US" altLang="zh-CN" sz="2800" dirty="0">
                <a:solidFill>
                  <a:srgbClr val="FFC000"/>
                </a:solidFill>
              </a:rPr>
              <a:t>IN</a:t>
            </a:r>
          </a:p>
          <a:p>
            <a:pPr indent="-548640" defTabSz="548640"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</a:rPr>
              <a:t>				(</a:t>
            </a:r>
            <a:r>
              <a:rPr lang="en-US" altLang="zh-CN" sz="2800" dirty="0">
                <a:solidFill>
                  <a:srgbClr val="FFCC00"/>
                </a:solidFill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</a:rPr>
              <a:t> name </a:t>
            </a:r>
            <a:r>
              <a:rPr lang="en-US" altLang="zh-CN" sz="2800" dirty="0">
                <a:solidFill>
                  <a:srgbClr val="FFCC00"/>
                </a:solidFill>
              </a:rPr>
              <a:t>FROM</a:t>
            </a:r>
            <a:r>
              <a:rPr lang="en-US" altLang="zh-CN" sz="2800" dirty="0">
                <a:solidFill>
                  <a:srgbClr val="00FF00"/>
                </a:solidFill>
              </a:rPr>
              <a:t> Beers)),</a:t>
            </a:r>
          </a:p>
          <a:p>
            <a:pPr indent="-548640" defTabSz="548640"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</a:rPr>
              <a:t>	price	</a:t>
            </a:r>
            <a:r>
              <a:rPr lang="en-US" altLang="zh-CN" sz="2800" dirty="0">
                <a:solidFill>
                  <a:srgbClr val="FFCC00"/>
                </a:solidFill>
              </a:rPr>
              <a:t>REAL </a:t>
            </a:r>
          </a:p>
          <a:p>
            <a:pPr indent="-548640" defTabSz="548640"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</a:rPr>
              <a:t>			CHECK</a:t>
            </a:r>
            <a:r>
              <a:rPr lang="en-US" altLang="zh-CN" sz="2800" dirty="0">
                <a:solidFill>
                  <a:srgbClr val="00FF00"/>
                </a:solidFill>
              </a:rPr>
              <a:t> ( price &lt;= 5.00 )</a:t>
            </a:r>
          </a:p>
          <a:p>
            <a:pPr indent="-548640" defTabSz="548640"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</a:rPr>
              <a:t>);</a:t>
            </a:r>
          </a:p>
        </p:txBody>
      </p:sp>
      <p:sp>
        <p:nvSpPr>
          <p:cNvPr id="27652" name="TextBox 3"/>
          <p:cNvSpPr txBox="1">
            <a:spLocks noChangeArrowheads="1"/>
          </p:cNvSpPr>
          <p:nvPr/>
        </p:nvSpPr>
        <p:spPr bwMode="auto">
          <a:xfrm>
            <a:off x="6978650" y="73025"/>
            <a:ext cx="2079625" cy="5349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</p:txBody>
      </p:sp>
    </p:spTree>
    <p:extLst>
      <p:ext uri="{BB962C8B-B14F-4D97-AF65-F5344CB8AC3E}">
        <p14:creationId xmlns:p14="http://schemas.microsoft.com/office/powerpoint/2010/main" val="261577020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17C32-7066-47DC-88E1-6448BAC2CB24}" type="slidenum">
              <a:rPr lang="en-US" altLang="en-US"/>
              <a:pPr/>
              <a:t>61</a:t>
            </a:fld>
            <a:endParaRPr lang="en-US" altLang="en-US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853440"/>
          </a:xfrm>
        </p:spPr>
        <p:txBody>
          <a:bodyPr/>
          <a:lstStyle/>
          <a:p>
            <a:r>
              <a:rPr lang="en-US" altLang="en-US" sz="4000" dirty="0"/>
              <a:t>Timing of Attribute-based Checks</a:t>
            </a:r>
          </a:p>
        </p:txBody>
      </p:sp>
    </p:spTree>
    <p:extLst>
      <p:ext uri="{BB962C8B-B14F-4D97-AF65-F5344CB8AC3E}">
        <p14:creationId xmlns:p14="http://schemas.microsoft.com/office/powerpoint/2010/main" val="217460842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17C32-7066-47DC-88E1-6448BAC2CB24}" type="slidenum">
              <a:rPr lang="en-US" altLang="en-US"/>
              <a:pPr/>
              <a:t>62</a:t>
            </a:fld>
            <a:endParaRPr lang="en-US" alt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45919"/>
            <a:ext cx="7877476" cy="4793381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Attribute-based checks performed only 	when a value for that attribute is 	inserted or updated.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dirty="0">
                <a:solidFill>
                  <a:srgbClr val="33CC33"/>
                </a:solidFill>
              </a:rPr>
              <a:t>	</a:t>
            </a:r>
            <a:r>
              <a:rPr lang="en-US" altLang="en-US" sz="2400" dirty="0"/>
              <a:t>--</a:t>
            </a:r>
            <a:r>
              <a:rPr lang="en-US" altLang="en-US" dirty="0">
                <a:solidFill>
                  <a:srgbClr val="33CC33"/>
                </a:solidFill>
              </a:rPr>
              <a:t> </a:t>
            </a:r>
            <a:r>
              <a:rPr lang="en-US" altLang="en-US" sz="2400" dirty="0">
                <a:solidFill>
                  <a:srgbClr val="00B0F0"/>
                </a:solidFill>
              </a:rPr>
              <a:t>Example: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FFC000"/>
                </a:solidFill>
              </a:rPr>
              <a:t>CHECK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00FF00"/>
                </a:solidFill>
              </a:rPr>
              <a:t>(price &lt;= 5.00) </a:t>
            </a:r>
            <a:r>
              <a:rPr lang="en-US" altLang="en-US" sz="2400" dirty="0"/>
              <a:t>checks every 		    new price and rejects the modification (for that 		    tuple) if the price is more than $5.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853440"/>
          </a:xfrm>
        </p:spPr>
        <p:txBody>
          <a:bodyPr/>
          <a:lstStyle/>
          <a:p>
            <a:r>
              <a:rPr lang="en-US" altLang="en-US" sz="4000" dirty="0"/>
              <a:t>Timing of Attribute-based Checks</a:t>
            </a:r>
          </a:p>
        </p:txBody>
      </p:sp>
    </p:spTree>
    <p:extLst>
      <p:ext uri="{BB962C8B-B14F-4D97-AF65-F5344CB8AC3E}">
        <p14:creationId xmlns:p14="http://schemas.microsoft.com/office/powerpoint/2010/main" val="385051431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17C32-7066-47DC-88E1-6448BAC2CB24}" type="slidenum">
              <a:rPr lang="en-US" altLang="en-US"/>
              <a:pPr/>
              <a:t>63</a:t>
            </a:fld>
            <a:endParaRPr lang="en-US" alt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45919"/>
            <a:ext cx="7877476" cy="4793381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Attribute-based checks performed only 	when a value for that attribute is 	inserted or updated.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dirty="0">
                <a:solidFill>
                  <a:srgbClr val="33CC33"/>
                </a:solidFill>
              </a:rPr>
              <a:t>	</a:t>
            </a:r>
            <a:r>
              <a:rPr lang="en-US" altLang="en-US" sz="2400" dirty="0"/>
              <a:t>--</a:t>
            </a:r>
            <a:r>
              <a:rPr lang="en-US" altLang="en-US" dirty="0">
                <a:solidFill>
                  <a:srgbClr val="33CC33"/>
                </a:solidFill>
              </a:rPr>
              <a:t> </a:t>
            </a:r>
            <a:r>
              <a:rPr lang="en-US" altLang="en-US" sz="2400" dirty="0">
                <a:solidFill>
                  <a:srgbClr val="00B0F0"/>
                </a:solidFill>
              </a:rPr>
              <a:t>Example: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FFC000"/>
                </a:solidFill>
              </a:rPr>
              <a:t>CHECK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00FF00"/>
                </a:solidFill>
              </a:rPr>
              <a:t>(price &lt;= 5.00) </a:t>
            </a:r>
            <a:r>
              <a:rPr lang="en-US" altLang="en-US" sz="2400" dirty="0"/>
              <a:t>checks every 		    new price and rejects the modification (for that 		    tuple) if the price is more than $5.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en-US" sz="2400" dirty="0">
                <a:solidFill>
                  <a:srgbClr val="33CC33"/>
                </a:solidFill>
              </a:rPr>
              <a:t>	</a:t>
            </a:r>
            <a:r>
              <a:rPr lang="en-US" altLang="en-US" sz="2400" dirty="0"/>
              <a:t>--</a:t>
            </a:r>
            <a:r>
              <a:rPr lang="en-US" altLang="en-US" sz="2400" dirty="0">
                <a:solidFill>
                  <a:srgbClr val="33CC33"/>
                </a:solidFill>
              </a:rPr>
              <a:t> </a:t>
            </a:r>
            <a:r>
              <a:rPr lang="en-US" altLang="en-US" sz="2400" dirty="0">
                <a:solidFill>
                  <a:srgbClr val="00B0F0"/>
                </a:solidFill>
              </a:rPr>
              <a:t>Example: </a:t>
            </a:r>
            <a:r>
              <a:rPr lang="en-US" altLang="en-US" sz="2400" dirty="0"/>
              <a:t>(in the relation </a:t>
            </a:r>
            <a:r>
              <a:rPr lang="en-US" altLang="en-US" sz="2400" dirty="0">
                <a:solidFill>
                  <a:srgbClr val="00FF00"/>
                </a:solidFill>
              </a:rPr>
              <a:t>Sells(</a:t>
            </a:r>
            <a:r>
              <a:rPr lang="en-US" altLang="en-US" sz="2400" u="sng" dirty="0">
                <a:solidFill>
                  <a:srgbClr val="00FF00"/>
                </a:solidFill>
              </a:rPr>
              <a:t>bar</a:t>
            </a:r>
            <a:r>
              <a:rPr lang="en-US" altLang="en-US" sz="2400" dirty="0">
                <a:solidFill>
                  <a:srgbClr val="00FF00"/>
                </a:solidFill>
              </a:rPr>
              <a:t>, </a:t>
            </a:r>
            <a:r>
              <a:rPr lang="en-US" altLang="en-US" sz="2400" u="sng" dirty="0">
                <a:solidFill>
                  <a:srgbClr val="00FF00"/>
                </a:solidFill>
              </a:rPr>
              <a:t>beer</a:t>
            </a:r>
            <a:r>
              <a:rPr lang="en-US" altLang="en-US" sz="2400" dirty="0">
                <a:solidFill>
                  <a:srgbClr val="00FF00"/>
                </a:solidFill>
              </a:rPr>
              <a:t>, price)</a:t>
            </a:r>
            <a:r>
              <a:rPr lang="en-US" altLang="en-US" sz="2400" dirty="0"/>
              <a:t>)</a:t>
            </a:r>
          </a:p>
          <a:p>
            <a:pPr marL="0" indent="0" defTabSz="548640">
              <a:spcBef>
                <a:spcPts val="600"/>
              </a:spcBef>
              <a:buClr>
                <a:schemeClr val="accent2"/>
              </a:buClr>
              <a:buNone/>
            </a:pPr>
            <a:r>
              <a:rPr lang="en-US" altLang="en-US" sz="2400" dirty="0">
                <a:solidFill>
                  <a:srgbClr val="00B0F0"/>
                </a:solidFill>
              </a:rPr>
              <a:t>		</a:t>
            </a:r>
            <a:r>
              <a:rPr lang="en-US" altLang="en-US" sz="2400" dirty="0">
                <a:solidFill>
                  <a:srgbClr val="FFC000"/>
                </a:solidFill>
              </a:rPr>
              <a:t>CHECK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00FF00"/>
                </a:solidFill>
              </a:rPr>
              <a:t>(beer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FFC000"/>
                </a:solidFill>
              </a:rPr>
              <a:t>IN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00FF00"/>
                </a:solidFill>
              </a:rPr>
              <a:t>(</a:t>
            </a:r>
            <a:r>
              <a:rPr lang="en-US" altLang="en-US" sz="2400" dirty="0">
                <a:solidFill>
                  <a:srgbClr val="FFC000"/>
                </a:solidFill>
              </a:rPr>
              <a:t>SELECT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00FF00"/>
                </a:solidFill>
              </a:rPr>
              <a:t>name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FFC000"/>
                </a:solidFill>
              </a:rPr>
              <a:t>FROM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00FF00"/>
                </a:solidFill>
              </a:rPr>
              <a:t>Beers))</a:t>
            </a:r>
            <a:r>
              <a:rPr lang="en-US" altLang="en-US" sz="2400" dirty="0"/>
              <a:t> </a:t>
            </a:r>
          </a:p>
          <a:p>
            <a:pPr marL="0" indent="0" defTabSz="548640">
              <a:spcBef>
                <a:spcPts val="600"/>
              </a:spcBef>
              <a:buClr>
                <a:schemeClr val="accent2"/>
              </a:buClr>
              <a:buNone/>
            </a:pPr>
            <a:r>
              <a:rPr lang="en-US" altLang="en-US" sz="2400" dirty="0"/>
              <a:t>	    is </a:t>
            </a:r>
            <a:r>
              <a:rPr lang="en-US" altLang="en-US" sz="2400" dirty="0">
                <a:solidFill>
                  <a:srgbClr val="FF0000"/>
                </a:solidFill>
              </a:rPr>
              <a:t>not </a:t>
            </a:r>
            <a:r>
              <a:rPr lang="en-US" altLang="en-US" sz="2400" dirty="0"/>
              <a:t>checked if a beer is deleted from </a:t>
            </a:r>
            <a:r>
              <a:rPr lang="en-US" altLang="en-US" sz="2400" dirty="0">
                <a:solidFill>
                  <a:srgbClr val="00FF00"/>
                </a:solidFill>
              </a:rPr>
              <a:t>Beers</a:t>
            </a:r>
            <a:r>
              <a:rPr lang="en-US" altLang="en-US" sz="2400" dirty="0"/>
              <a:t> -- 		    it is only checked for </a:t>
            </a:r>
            <a:r>
              <a:rPr lang="en-US" altLang="en-US" sz="2400" dirty="0">
                <a:solidFill>
                  <a:srgbClr val="00FF00"/>
                </a:solidFill>
              </a:rPr>
              <a:t>Sells</a:t>
            </a:r>
            <a:r>
              <a:rPr lang="en-US" altLang="en-US" sz="2400" dirty="0"/>
              <a:t> (unlike foreign-keys).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853440"/>
          </a:xfrm>
        </p:spPr>
        <p:txBody>
          <a:bodyPr/>
          <a:lstStyle/>
          <a:p>
            <a:r>
              <a:rPr lang="en-US" altLang="en-US" sz="4000" dirty="0"/>
              <a:t>Timing of Attribute-based Checks</a:t>
            </a:r>
          </a:p>
        </p:txBody>
      </p:sp>
    </p:spTree>
    <p:extLst>
      <p:ext uri="{BB962C8B-B14F-4D97-AF65-F5344CB8AC3E}">
        <p14:creationId xmlns:p14="http://schemas.microsoft.com/office/powerpoint/2010/main" val="242930396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Tuple-Based Checks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981200"/>
            <a:ext cx="7772400" cy="44196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CHECK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(&lt;condition&gt;)</a:t>
            </a:r>
            <a:r>
              <a:rPr lang="en-US" altLang="zh-CN" dirty="0">
                <a:ea typeface="宋体" panose="02010600030101010101" pitchFamily="2" charset="-122"/>
              </a:rPr>
              <a:t> may be added 	as a relation-schema element.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The condition may refer to any 	attribute of the relation (but any other 	attributes or relations require a 	subquery).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Checked on insert or update only.</a:t>
            </a:r>
          </a:p>
        </p:txBody>
      </p:sp>
    </p:spTree>
    <p:extLst>
      <p:ext uri="{BB962C8B-B14F-4D97-AF65-F5344CB8AC3E}">
        <p14:creationId xmlns:p14="http://schemas.microsoft.com/office/powerpoint/2010/main" val="81580037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B0F0"/>
                </a:solidFill>
                <a:ea typeface="宋体" panose="02010600030101010101" pitchFamily="2" charset="-122"/>
              </a:rPr>
              <a:t>Example: </a:t>
            </a:r>
            <a:r>
              <a:rPr lang="en-US" altLang="zh-CN" dirty="0">
                <a:ea typeface="宋体" panose="02010600030101010101" pitchFamily="2" charset="-122"/>
              </a:rPr>
              <a:t>Tuple-Based Check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81525" y="1848853"/>
            <a:ext cx="7980950" cy="4343400"/>
          </a:xfrm>
        </p:spPr>
        <p:txBody>
          <a:bodyPr/>
          <a:lstStyle/>
          <a:p>
            <a:pPr indent="-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Only Joe’s Bar can sell beer for more than $5</a:t>
            </a:r>
          </a:p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CREATE TABLE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Sells (</a:t>
            </a:r>
          </a:p>
          <a:p>
            <a:pPr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bar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CHAR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(20),</a:t>
            </a:r>
          </a:p>
          <a:p>
            <a:pPr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beer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CHAR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(20),</a:t>
            </a:r>
          </a:p>
          <a:p>
            <a:pPr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price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REAL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,</a:t>
            </a:r>
          </a:p>
          <a:p>
            <a:pPr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CHECK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(bar = ’</a:t>
            </a:r>
            <a:r>
              <a:rPr lang="en-US" altLang="zh-CN" sz="2800" dirty="0" err="1">
                <a:solidFill>
                  <a:srgbClr val="00FF00"/>
                </a:solidFill>
                <a:ea typeface="宋体" panose="02010600030101010101" pitchFamily="2" charset="-122"/>
              </a:rPr>
              <a:t>Joe’’s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Bar’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OR</a:t>
            </a:r>
          </a:p>
          <a:p>
            <a:pPr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			price &lt;= 5.00)</a:t>
            </a:r>
          </a:p>
          <a:p>
            <a:pPr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);</a:t>
            </a:r>
          </a:p>
          <a:p>
            <a:pPr>
              <a:buFontTx/>
              <a:buNone/>
            </a:pPr>
            <a:endParaRPr lang="zh-CN" altLang="en-US" sz="2800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29700" name="TextBox 3"/>
          <p:cNvSpPr txBox="1">
            <a:spLocks noChangeArrowheads="1"/>
          </p:cNvSpPr>
          <p:nvPr/>
        </p:nvSpPr>
        <p:spPr bwMode="auto">
          <a:xfrm>
            <a:off x="6978650" y="73025"/>
            <a:ext cx="20796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</p:txBody>
      </p:sp>
    </p:spTree>
    <p:extLst>
      <p:ext uri="{BB962C8B-B14F-4D97-AF65-F5344CB8AC3E}">
        <p14:creationId xmlns:p14="http://schemas.microsoft.com/office/powerpoint/2010/main" val="337735033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522972"/>
            <a:ext cx="7772400" cy="651309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Cross-Relation Constraints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451809"/>
            <a:ext cx="7772400" cy="4881613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Remark.</a:t>
            </a:r>
            <a:r>
              <a:rPr lang="en-US" altLang="zh-CN" sz="2800" dirty="0">
                <a:ea typeface="宋体" panose="02010600030101010101" pitchFamily="2" charset="-122"/>
              </a:rPr>
              <a:t> All constraints we discussed so far 	are given in the declaration of a relation, 	i.e., in a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CREATE TABLE </a:t>
            </a:r>
            <a:r>
              <a:rPr lang="en-US" altLang="zh-CN" sz="2800" dirty="0">
                <a:ea typeface="宋体" panose="02010600030101010101" pitchFamily="2" charset="-122"/>
              </a:rPr>
              <a:t>statement.</a:t>
            </a:r>
          </a:p>
        </p:txBody>
      </p:sp>
    </p:spTree>
    <p:extLst>
      <p:ext uri="{BB962C8B-B14F-4D97-AF65-F5344CB8AC3E}">
        <p14:creationId xmlns:p14="http://schemas.microsoft.com/office/powerpoint/2010/main" val="303694969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522972"/>
            <a:ext cx="7772400" cy="651309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Cross-Relation Constraints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451809"/>
            <a:ext cx="7772400" cy="4881613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Remark.</a:t>
            </a:r>
            <a:r>
              <a:rPr lang="en-US" altLang="zh-CN" sz="2800" dirty="0">
                <a:ea typeface="宋体" panose="02010600030101010101" pitchFamily="2" charset="-122"/>
              </a:rPr>
              <a:t> All constraints we discussed so far 	are given in the declaration of a relation, 	i.e., in a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CREATE TABLE </a:t>
            </a:r>
            <a:r>
              <a:rPr lang="en-US" altLang="zh-CN" sz="2800" dirty="0">
                <a:ea typeface="宋体" panose="02010600030101010101" pitchFamily="2" charset="-122"/>
              </a:rPr>
              <a:t>statement.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Constraints can also be given as database-	schema elements, like relations or views.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Assertions:</a:t>
            </a:r>
          </a:p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CREATE ASSERTION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&lt;name&gt;</a:t>
            </a:r>
          </a:p>
          <a:p>
            <a:pPr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CHECK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(&lt;condition&gt;);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Condition may refer to any relation or 	attribute in the database schema.</a:t>
            </a:r>
          </a:p>
        </p:txBody>
      </p:sp>
    </p:spTree>
    <p:extLst>
      <p:ext uri="{BB962C8B-B14F-4D97-AF65-F5344CB8AC3E}">
        <p14:creationId xmlns:p14="http://schemas.microsoft.com/office/powerpoint/2010/main" val="42929281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773113"/>
          </a:xfrm>
        </p:spPr>
        <p:txBody>
          <a:bodyPr/>
          <a:lstStyle/>
          <a:p>
            <a:r>
              <a:rPr lang="en-US" altLang="zh-CN" dirty="0">
                <a:solidFill>
                  <a:srgbClr val="00B0F0"/>
                </a:solidFill>
                <a:ea typeface="宋体" panose="02010600030101010101" pitchFamily="2" charset="-122"/>
              </a:rPr>
              <a:t>Example 1:</a:t>
            </a:r>
            <a:r>
              <a:rPr lang="en-US" altLang="zh-CN" dirty="0">
                <a:ea typeface="宋体" panose="02010600030101010101" pitchFamily="2" charset="-122"/>
              </a:rPr>
              <a:t> Assertion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30250" y="1479550"/>
            <a:ext cx="8001000" cy="4343400"/>
          </a:xfrm>
        </p:spPr>
        <p:txBody>
          <a:bodyPr/>
          <a:lstStyle/>
          <a:p>
            <a:pPr indent="-548640" defTabSz="548640">
              <a:lnSpc>
                <a:spcPct val="8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In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price),</a:t>
            </a:r>
            <a:r>
              <a:rPr lang="en-US" altLang="zh-CN" sz="2800" dirty="0">
                <a:ea typeface="宋体" panose="02010600030101010101" pitchFamily="2" charset="-122"/>
              </a:rPr>
              <a:t> no bar may charge 	an average of more than $5.</a:t>
            </a:r>
          </a:p>
        </p:txBody>
      </p:sp>
      <p:sp>
        <p:nvSpPr>
          <p:cNvPr id="32772" name="TextBox 3"/>
          <p:cNvSpPr txBox="1">
            <a:spLocks noChangeArrowheads="1"/>
          </p:cNvSpPr>
          <p:nvPr/>
        </p:nvSpPr>
        <p:spPr bwMode="auto">
          <a:xfrm>
            <a:off x="6978650" y="73025"/>
            <a:ext cx="20796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</p:txBody>
      </p:sp>
    </p:spTree>
    <p:extLst>
      <p:ext uri="{BB962C8B-B14F-4D97-AF65-F5344CB8AC3E}">
        <p14:creationId xmlns:p14="http://schemas.microsoft.com/office/powerpoint/2010/main" val="93953025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773113"/>
          </a:xfrm>
        </p:spPr>
        <p:txBody>
          <a:bodyPr/>
          <a:lstStyle/>
          <a:p>
            <a:r>
              <a:rPr lang="en-US" altLang="zh-CN" dirty="0">
                <a:solidFill>
                  <a:srgbClr val="00B0F0"/>
                </a:solidFill>
                <a:ea typeface="宋体" panose="02010600030101010101" pitchFamily="2" charset="-122"/>
              </a:rPr>
              <a:t>Example 1:</a:t>
            </a:r>
            <a:r>
              <a:rPr lang="en-US" altLang="zh-CN" dirty="0">
                <a:ea typeface="宋体" panose="02010600030101010101" pitchFamily="2" charset="-122"/>
              </a:rPr>
              <a:t> Assertion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30250" y="1479550"/>
            <a:ext cx="8001000" cy="4343400"/>
          </a:xfrm>
        </p:spPr>
        <p:txBody>
          <a:bodyPr/>
          <a:lstStyle/>
          <a:p>
            <a:pPr indent="-548640" defTabSz="548640">
              <a:lnSpc>
                <a:spcPct val="8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In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price),</a:t>
            </a:r>
            <a:r>
              <a:rPr lang="en-US" altLang="zh-CN" sz="2800" dirty="0">
                <a:ea typeface="宋体" panose="02010600030101010101" pitchFamily="2" charset="-122"/>
              </a:rPr>
              <a:t> no bar may charge 	an average of more than $5.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zh-CN" sz="2800" dirty="0">
              <a:ea typeface="宋体" panose="02010600030101010101" pitchFamily="2" charset="-122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CREATE ASSERTION </a:t>
            </a:r>
            <a:r>
              <a:rPr lang="en-US" altLang="zh-CN" sz="2800" dirty="0" err="1">
                <a:solidFill>
                  <a:srgbClr val="00FF00"/>
                </a:solidFill>
                <a:ea typeface="宋体" panose="02010600030101010101" pitchFamily="2" charset="-122"/>
              </a:rPr>
              <a:t>NoRipoffBars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CHECK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NOT EXISTS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bar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GROUP BY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bar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HAVING 5.00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&lt;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AVG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(price))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32772" name="TextBox 3"/>
          <p:cNvSpPr txBox="1">
            <a:spLocks noChangeArrowheads="1"/>
          </p:cNvSpPr>
          <p:nvPr/>
        </p:nvSpPr>
        <p:spPr bwMode="auto">
          <a:xfrm>
            <a:off x="6978650" y="73025"/>
            <a:ext cx="20796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2502568" y="3946358"/>
            <a:ext cx="4408371" cy="132828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287396" y="5668945"/>
            <a:ext cx="1462132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bars with an </a:t>
            </a:r>
          </a:p>
          <a:p>
            <a:r>
              <a:rPr lang="en-US" sz="1600" dirty="0"/>
              <a:t>average price </a:t>
            </a:r>
          </a:p>
          <a:p>
            <a:r>
              <a:rPr lang="en-US" sz="1600" dirty="0"/>
              <a:t>above $5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6699183" y="5284269"/>
            <a:ext cx="577515" cy="39463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1549667" y="3484345"/>
            <a:ext cx="5515276" cy="187692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144729" y="2227973"/>
            <a:ext cx="1747466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no bar can have </a:t>
            </a:r>
          </a:p>
          <a:p>
            <a:r>
              <a:rPr lang="en-US" sz="1600" dirty="0"/>
              <a:t>an average price </a:t>
            </a:r>
          </a:p>
          <a:p>
            <a:r>
              <a:rPr lang="en-US" sz="1600" dirty="0"/>
              <a:t>larger than $5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6699183" y="3060834"/>
            <a:ext cx="442762" cy="42351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/>
          <p:cNvSpPr/>
          <p:nvPr/>
        </p:nvSpPr>
        <p:spPr>
          <a:xfrm>
            <a:off x="685800" y="2531444"/>
            <a:ext cx="6456145" cy="3147461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24691" y="6084443"/>
            <a:ext cx="3382529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An constraint that no bar can have </a:t>
            </a:r>
          </a:p>
          <a:p>
            <a:r>
              <a:rPr lang="en-US" sz="1600" dirty="0"/>
              <a:t>an average price larger than $5</a:t>
            </a:r>
          </a:p>
        </p:txBody>
      </p:sp>
      <p:cxnSp>
        <p:nvCxnSpPr>
          <p:cNvPr id="9" name="Straight Arrow Connector 8"/>
          <p:cNvCxnSpPr>
            <a:stCxn id="12" idx="0"/>
          </p:cNvCxnSpPr>
          <p:nvPr/>
        </p:nvCxnSpPr>
        <p:spPr>
          <a:xfrm flipH="1" flipV="1">
            <a:off x="1982804" y="5689379"/>
            <a:ext cx="133152" cy="395064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328074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773113"/>
          </a:xfrm>
        </p:spPr>
        <p:txBody>
          <a:bodyPr/>
          <a:lstStyle/>
          <a:p>
            <a:r>
              <a:rPr lang="en-US" altLang="zh-CN" dirty="0">
                <a:solidFill>
                  <a:srgbClr val="00B0F0"/>
                </a:solidFill>
                <a:ea typeface="宋体" panose="02010600030101010101" pitchFamily="2" charset="-122"/>
              </a:rPr>
              <a:t>Example 1:</a:t>
            </a:r>
            <a:r>
              <a:rPr lang="en-US" altLang="zh-CN" dirty="0">
                <a:ea typeface="宋体" panose="02010600030101010101" pitchFamily="2" charset="-122"/>
              </a:rPr>
              <a:t> Assertion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30250" y="1479550"/>
            <a:ext cx="8001000" cy="4343400"/>
          </a:xfrm>
        </p:spPr>
        <p:txBody>
          <a:bodyPr/>
          <a:lstStyle/>
          <a:p>
            <a:pPr indent="-548640" defTabSz="548640">
              <a:lnSpc>
                <a:spcPct val="8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In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price),</a:t>
            </a:r>
            <a:r>
              <a:rPr lang="en-US" altLang="zh-CN" sz="2800" dirty="0">
                <a:ea typeface="宋体" panose="02010600030101010101" pitchFamily="2" charset="-122"/>
              </a:rPr>
              <a:t> no bar may charge 	an average of more than $5.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zh-CN" sz="2800" dirty="0">
              <a:ea typeface="宋体" panose="02010600030101010101" pitchFamily="2" charset="-122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CREATE ASSERTION </a:t>
            </a:r>
            <a:r>
              <a:rPr lang="en-US" altLang="zh-CN" sz="2800" dirty="0" err="1">
                <a:solidFill>
                  <a:srgbClr val="00FF00"/>
                </a:solidFill>
                <a:ea typeface="宋体" panose="02010600030101010101" pitchFamily="2" charset="-122"/>
              </a:rPr>
              <a:t>NoRipoffBars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CHECK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NOT EXISTS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bar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GROUP BY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bar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HAVING 5.00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&lt;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AVG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(price))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32772" name="TextBox 3"/>
          <p:cNvSpPr txBox="1">
            <a:spLocks noChangeArrowheads="1"/>
          </p:cNvSpPr>
          <p:nvPr/>
        </p:nvSpPr>
        <p:spPr bwMode="auto">
          <a:xfrm>
            <a:off x="6978650" y="73025"/>
            <a:ext cx="20796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2531444"/>
            <a:ext cx="6456145" cy="3147461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24691" y="6084443"/>
            <a:ext cx="3382529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An constraint that no bar can have </a:t>
            </a:r>
          </a:p>
          <a:p>
            <a:r>
              <a:rPr lang="en-US" sz="1600" dirty="0"/>
              <a:t>an average price larger than $5</a:t>
            </a:r>
          </a:p>
        </p:txBody>
      </p:sp>
      <p:cxnSp>
        <p:nvCxnSpPr>
          <p:cNvPr id="9" name="Straight Arrow Connector 8"/>
          <p:cNvCxnSpPr>
            <a:stCxn id="12" idx="0"/>
          </p:cNvCxnSpPr>
          <p:nvPr/>
        </p:nvCxnSpPr>
        <p:spPr>
          <a:xfrm flipH="1" flipV="1">
            <a:off x="1982804" y="5689379"/>
            <a:ext cx="133152" cy="395064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467786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D60FF-79C8-4BDC-8265-402F7182D71A}" type="slidenum">
              <a:rPr lang="en-US" altLang="en-US"/>
              <a:pPr/>
              <a:t>71</a:t>
            </a:fld>
            <a:endParaRPr lang="en-US" altLang="en-US"/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00B0F0"/>
                </a:solidFill>
              </a:rPr>
              <a:t>Example 2:</a:t>
            </a:r>
            <a:r>
              <a:rPr lang="en-US" altLang="en-US" dirty="0"/>
              <a:t> Assertion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64167"/>
            <a:ext cx="7772400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In </a:t>
            </a:r>
            <a:r>
              <a:rPr lang="en-US" altLang="en-US" sz="2800" dirty="0">
                <a:solidFill>
                  <a:srgbClr val="00FF00"/>
                </a:solidFill>
              </a:rPr>
              <a:t>Drinkers(name, </a:t>
            </a:r>
            <a:r>
              <a:rPr lang="en-US" altLang="en-US" sz="2800" dirty="0" err="1">
                <a:solidFill>
                  <a:srgbClr val="00FF00"/>
                </a:solidFill>
              </a:rPr>
              <a:t>addr</a:t>
            </a:r>
            <a:r>
              <a:rPr lang="en-US" altLang="en-US" sz="2800" dirty="0">
                <a:solidFill>
                  <a:srgbClr val="00FF00"/>
                </a:solidFill>
              </a:rPr>
              <a:t>, phone) </a:t>
            </a:r>
            <a:r>
              <a:rPr lang="en-US" altLang="en-US" sz="2800" dirty="0"/>
              <a:t>and 	</a:t>
            </a:r>
            <a:r>
              <a:rPr lang="en-US" altLang="en-US" sz="2800" dirty="0">
                <a:solidFill>
                  <a:srgbClr val="00FF00"/>
                </a:solidFill>
              </a:rPr>
              <a:t>Bars(name, </a:t>
            </a:r>
            <a:r>
              <a:rPr lang="en-US" altLang="en-US" sz="2800" dirty="0" err="1">
                <a:solidFill>
                  <a:srgbClr val="00FF00"/>
                </a:solidFill>
              </a:rPr>
              <a:t>addr</a:t>
            </a:r>
            <a:r>
              <a:rPr lang="en-US" altLang="en-US" sz="2800" dirty="0">
                <a:solidFill>
                  <a:srgbClr val="00FF00"/>
                </a:solidFill>
              </a:rPr>
              <a:t>, license), </a:t>
            </a:r>
            <a:r>
              <a:rPr lang="en-US" altLang="en-US" sz="2800" dirty="0"/>
              <a:t>there cannot be 	more bars than drinkers.</a:t>
            </a:r>
          </a:p>
          <a:p>
            <a:pPr>
              <a:buFont typeface="Monotype Sorts" pitchFamily="2" charset="2"/>
              <a:buNone/>
            </a:pPr>
            <a:endParaRPr lang="en-US" altLang="en-US" sz="1400" dirty="0"/>
          </a:p>
          <a:p>
            <a:pPr indent="-548640" defTabSz="548640">
              <a:buFont typeface="Monotype Sorts" pitchFamily="2" charset="2"/>
              <a:buNone/>
            </a:pPr>
            <a:r>
              <a:rPr lang="en-US" altLang="en-US" sz="2800" dirty="0"/>
              <a:t>		</a:t>
            </a:r>
            <a:r>
              <a:rPr lang="en-US" altLang="en-US" sz="2800" dirty="0">
                <a:solidFill>
                  <a:srgbClr val="FFC000"/>
                </a:solidFill>
              </a:rPr>
              <a:t>CREATE ASSERTION </a:t>
            </a:r>
            <a:r>
              <a:rPr lang="en-US" altLang="en-US" sz="2800" dirty="0" err="1">
                <a:solidFill>
                  <a:srgbClr val="00FF00"/>
                </a:solidFill>
              </a:rPr>
              <a:t>FewBar</a:t>
            </a:r>
            <a:r>
              <a:rPr lang="en-US" altLang="en-US" sz="2800" dirty="0"/>
              <a:t> </a:t>
            </a:r>
            <a:r>
              <a:rPr lang="en-US" altLang="en-US" sz="2800" dirty="0">
                <a:solidFill>
                  <a:srgbClr val="FFC000"/>
                </a:solidFill>
              </a:rPr>
              <a:t>CHECK</a:t>
            </a:r>
            <a:r>
              <a:rPr lang="en-US" altLang="en-US" sz="2800" dirty="0"/>
              <a:t> </a:t>
            </a:r>
            <a:r>
              <a:rPr lang="en-US" altLang="en-US" sz="2800" dirty="0">
                <a:solidFill>
                  <a:srgbClr val="00FF00"/>
                </a:solidFill>
              </a:rPr>
              <a:t>(</a:t>
            </a:r>
          </a:p>
          <a:p>
            <a:pPr indent="-548640" defTabSz="548640">
              <a:buFont typeface="Monotype Sorts" pitchFamily="2" charset="2"/>
              <a:buNone/>
            </a:pPr>
            <a:r>
              <a:rPr lang="en-US" altLang="en-US" sz="2800" dirty="0"/>
              <a:t>			</a:t>
            </a:r>
            <a:r>
              <a:rPr lang="en-US" altLang="en-US" sz="2800" dirty="0">
                <a:solidFill>
                  <a:srgbClr val="00FF00"/>
                </a:solidFill>
              </a:rPr>
              <a:t>(</a:t>
            </a:r>
            <a:r>
              <a:rPr lang="en-US" altLang="en-US" sz="2800" dirty="0">
                <a:solidFill>
                  <a:srgbClr val="FFC000"/>
                </a:solidFill>
              </a:rPr>
              <a:t>SELECT</a:t>
            </a:r>
            <a:r>
              <a:rPr lang="en-US" altLang="en-US" sz="2800" dirty="0"/>
              <a:t> </a:t>
            </a:r>
            <a:r>
              <a:rPr lang="en-US" altLang="en-US" sz="2800" dirty="0">
                <a:solidFill>
                  <a:srgbClr val="FFC000"/>
                </a:solidFill>
              </a:rPr>
              <a:t>COUNT</a:t>
            </a:r>
            <a:r>
              <a:rPr lang="en-US" altLang="en-US" sz="2800" dirty="0">
                <a:solidFill>
                  <a:srgbClr val="00FF00"/>
                </a:solidFill>
              </a:rPr>
              <a:t>(*)</a:t>
            </a:r>
            <a:r>
              <a:rPr lang="en-US" altLang="en-US" sz="2800" dirty="0"/>
              <a:t> </a:t>
            </a:r>
            <a:r>
              <a:rPr lang="en-US" altLang="en-US" sz="2800" dirty="0">
                <a:solidFill>
                  <a:srgbClr val="FFC000"/>
                </a:solidFill>
              </a:rPr>
              <a:t>FROM</a:t>
            </a:r>
            <a:r>
              <a:rPr lang="en-US" altLang="en-US" sz="2800" dirty="0"/>
              <a:t> </a:t>
            </a:r>
            <a:r>
              <a:rPr lang="en-US" altLang="en-US" sz="2800" dirty="0">
                <a:solidFill>
                  <a:srgbClr val="00FF00"/>
                </a:solidFill>
              </a:rPr>
              <a:t>Bars) &lt;=</a:t>
            </a:r>
          </a:p>
          <a:p>
            <a:pPr indent="-548640" defTabSz="548640">
              <a:buFont typeface="Monotype Sorts" pitchFamily="2" charset="2"/>
              <a:buNone/>
            </a:pPr>
            <a:r>
              <a:rPr lang="en-US" altLang="en-US" sz="2800" dirty="0"/>
              <a:t>			</a:t>
            </a:r>
            <a:r>
              <a:rPr lang="en-US" altLang="en-US" sz="2800" dirty="0">
                <a:solidFill>
                  <a:srgbClr val="00FF00"/>
                </a:solidFill>
              </a:rPr>
              <a:t>(</a:t>
            </a:r>
            <a:r>
              <a:rPr lang="en-US" altLang="en-US" sz="2800" dirty="0">
                <a:solidFill>
                  <a:srgbClr val="FFC000"/>
                </a:solidFill>
              </a:rPr>
              <a:t>SELECT COUNT</a:t>
            </a:r>
            <a:r>
              <a:rPr lang="en-US" altLang="en-US" sz="2800" dirty="0">
                <a:solidFill>
                  <a:srgbClr val="00FF00"/>
                </a:solidFill>
              </a:rPr>
              <a:t>(*)</a:t>
            </a:r>
            <a:r>
              <a:rPr lang="en-US" altLang="en-US" sz="2800" dirty="0"/>
              <a:t> </a:t>
            </a:r>
            <a:r>
              <a:rPr lang="en-US" altLang="en-US" sz="2800" dirty="0">
                <a:solidFill>
                  <a:srgbClr val="FFC000"/>
                </a:solidFill>
              </a:rPr>
              <a:t>FROM</a:t>
            </a:r>
            <a:r>
              <a:rPr lang="en-US" altLang="en-US" sz="2800" dirty="0"/>
              <a:t> </a:t>
            </a:r>
            <a:r>
              <a:rPr lang="en-US" altLang="en-US" sz="2800" dirty="0">
                <a:solidFill>
                  <a:srgbClr val="00FF00"/>
                </a:solidFill>
              </a:rPr>
              <a:t>Drinkers)</a:t>
            </a:r>
          </a:p>
          <a:p>
            <a:pPr indent="-548640" defTabSz="548640">
              <a:buFont typeface="Monotype Sorts" pitchFamily="2" charset="2"/>
              <a:buNone/>
            </a:pPr>
            <a:r>
              <a:rPr lang="en-US" altLang="en-US" sz="2800" dirty="0">
                <a:solidFill>
                  <a:srgbClr val="00FF00"/>
                </a:solidFill>
              </a:rPr>
              <a:t>		);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247130" y="62502"/>
            <a:ext cx="2785763" cy="5355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Drinkers(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addr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phone)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Bars(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addr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license)</a:t>
            </a:r>
          </a:p>
        </p:txBody>
      </p:sp>
    </p:spTree>
    <p:extLst>
      <p:ext uri="{BB962C8B-B14F-4D97-AF65-F5344CB8AC3E}">
        <p14:creationId xmlns:p14="http://schemas.microsoft.com/office/powerpoint/2010/main" val="239536758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A5275-4365-4F84-B904-3AF3BA6A8892}" type="slidenum">
              <a:rPr lang="en-US" altLang="en-US"/>
              <a:pPr/>
              <a:t>72</a:t>
            </a:fld>
            <a:endParaRPr lang="en-US" altLang="en-US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21109"/>
            <a:ext cx="7772400" cy="589935"/>
          </a:xfrm>
        </p:spPr>
        <p:txBody>
          <a:bodyPr/>
          <a:lstStyle/>
          <a:p>
            <a:r>
              <a:rPr lang="en-US" altLang="en-US" dirty="0"/>
              <a:t>Timing of Assertion Checks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32271"/>
            <a:ext cx="7957686" cy="3730113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In principle, we must check every assertion 	after every modification to any relation of the 	database.</a:t>
            </a:r>
          </a:p>
        </p:txBody>
      </p:sp>
    </p:spTree>
    <p:extLst>
      <p:ext uri="{BB962C8B-B14F-4D97-AF65-F5344CB8AC3E}">
        <p14:creationId xmlns:p14="http://schemas.microsoft.com/office/powerpoint/2010/main" val="224342053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A5275-4365-4F84-B904-3AF3BA6A8892}" type="slidenum">
              <a:rPr lang="en-US" altLang="en-US"/>
              <a:pPr/>
              <a:t>73</a:t>
            </a:fld>
            <a:endParaRPr lang="en-US" altLang="en-US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21109"/>
            <a:ext cx="7772400" cy="589935"/>
          </a:xfrm>
        </p:spPr>
        <p:txBody>
          <a:bodyPr/>
          <a:lstStyle/>
          <a:p>
            <a:r>
              <a:rPr lang="en-US" altLang="en-US" dirty="0"/>
              <a:t>Timing of Assertion Checks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32271"/>
            <a:ext cx="7957686" cy="3730113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In principle, we must check every assertion 	after every modification to any relation of the 	database.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A clever system can observe that only certain 	changes could cause a given assertion to be 	violated.</a:t>
            </a:r>
          </a:p>
          <a:p>
            <a:pPr marL="0" indent="0" defTabSz="548640"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altLang="en-US" dirty="0">
                <a:solidFill>
                  <a:srgbClr val="33CC33"/>
                </a:solidFill>
              </a:rPr>
              <a:t>	</a:t>
            </a:r>
            <a:r>
              <a:rPr lang="en-US" altLang="en-US" sz="2400" dirty="0">
                <a:solidFill>
                  <a:srgbClr val="00B0F0"/>
                </a:solidFill>
              </a:rPr>
              <a:t>-- Example: </a:t>
            </a:r>
            <a:r>
              <a:rPr lang="en-US" altLang="en-US" sz="2400" dirty="0"/>
              <a:t>No change to </a:t>
            </a:r>
            <a:r>
              <a:rPr lang="en-US" altLang="en-US" sz="2400" dirty="0">
                <a:solidFill>
                  <a:srgbClr val="00FF00"/>
                </a:solidFill>
              </a:rPr>
              <a:t>Beers</a:t>
            </a:r>
            <a:r>
              <a:rPr lang="en-US" altLang="en-US" sz="2400" dirty="0"/>
              <a:t> can affect </a:t>
            </a:r>
            <a:r>
              <a:rPr lang="en-US" altLang="en-US" sz="2400" dirty="0" err="1">
                <a:solidFill>
                  <a:srgbClr val="00FF00"/>
                </a:solidFill>
              </a:rPr>
              <a:t>FewBar</a:t>
            </a:r>
            <a:r>
              <a:rPr lang="en-US" altLang="en-US" sz="2400" dirty="0"/>
              <a:t>.  		   Neither can an insertion to </a:t>
            </a:r>
            <a:r>
              <a:rPr lang="en-US" altLang="en-US" sz="2400" dirty="0">
                <a:solidFill>
                  <a:srgbClr val="00FF00"/>
                </a:solidFill>
              </a:rPr>
              <a:t>Drinkers</a:t>
            </a:r>
            <a:r>
              <a:rPr lang="en-US" altLang="en-US" sz="2400" dirty="0"/>
              <a:t>.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032489" y="5118920"/>
            <a:ext cx="3433916" cy="114791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indent="-548640" defTabSz="548640">
              <a:buFont typeface="Monotype Sorts" pitchFamily="2" charset="2"/>
              <a:buNone/>
            </a:pPr>
            <a:r>
              <a:rPr lang="en-US" altLang="en-US" sz="1400" kern="0" dirty="0">
                <a:solidFill>
                  <a:srgbClr val="FFC000"/>
                </a:solidFill>
              </a:rPr>
              <a:t>CREATE ASSERTION </a:t>
            </a:r>
            <a:r>
              <a:rPr lang="en-US" altLang="en-US" sz="1400" kern="0" dirty="0" err="1">
                <a:solidFill>
                  <a:srgbClr val="00FF00"/>
                </a:solidFill>
              </a:rPr>
              <a:t>FewBar</a:t>
            </a:r>
            <a:r>
              <a:rPr lang="en-US" altLang="en-US" sz="1400" kern="0" dirty="0"/>
              <a:t> </a:t>
            </a:r>
            <a:r>
              <a:rPr lang="en-US" altLang="en-US" sz="1400" kern="0" dirty="0">
                <a:solidFill>
                  <a:srgbClr val="FFC000"/>
                </a:solidFill>
              </a:rPr>
              <a:t>CHECK</a:t>
            </a:r>
            <a:r>
              <a:rPr lang="en-US" altLang="en-US" sz="1400" kern="0" dirty="0"/>
              <a:t> </a:t>
            </a:r>
            <a:r>
              <a:rPr lang="en-US" altLang="en-US" sz="1400" kern="0" dirty="0">
                <a:solidFill>
                  <a:srgbClr val="00FF00"/>
                </a:solidFill>
              </a:rPr>
              <a:t>(</a:t>
            </a:r>
          </a:p>
          <a:p>
            <a:pPr indent="-548640" defTabSz="548640">
              <a:buFont typeface="Monotype Sorts" pitchFamily="2" charset="2"/>
              <a:buNone/>
            </a:pPr>
            <a:r>
              <a:rPr lang="en-US" altLang="en-US" sz="1400" kern="0" dirty="0"/>
              <a:t>	</a:t>
            </a:r>
            <a:r>
              <a:rPr lang="en-US" altLang="en-US" sz="1400" kern="0" dirty="0">
                <a:solidFill>
                  <a:srgbClr val="00FF00"/>
                </a:solidFill>
              </a:rPr>
              <a:t>(</a:t>
            </a:r>
            <a:r>
              <a:rPr lang="en-US" altLang="en-US" sz="1400" kern="0" dirty="0">
                <a:solidFill>
                  <a:srgbClr val="FFC000"/>
                </a:solidFill>
              </a:rPr>
              <a:t>SELECT</a:t>
            </a:r>
            <a:r>
              <a:rPr lang="en-US" altLang="en-US" sz="1400" kern="0" dirty="0"/>
              <a:t> </a:t>
            </a:r>
            <a:r>
              <a:rPr lang="en-US" altLang="en-US" sz="1400" kern="0" dirty="0">
                <a:solidFill>
                  <a:srgbClr val="FFC000"/>
                </a:solidFill>
              </a:rPr>
              <a:t>COUNT</a:t>
            </a:r>
            <a:r>
              <a:rPr lang="en-US" altLang="en-US" sz="1400" kern="0" dirty="0">
                <a:solidFill>
                  <a:srgbClr val="00FF00"/>
                </a:solidFill>
              </a:rPr>
              <a:t>(*)</a:t>
            </a:r>
            <a:r>
              <a:rPr lang="en-US" altLang="en-US" sz="1400" kern="0" dirty="0"/>
              <a:t> </a:t>
            </a:r>
            <a:r>
              <a:rPr lang="en-US" altLang="en-US" sz="1400" kern="0" dirty="0">
                <a:solidFill>
                  <a:srgbClr val="FFC000"/>
                </a:solidFill>
              </a:rPr>
              <a:t>FROM</a:t>
            </a:r>
            <a:r>
              <a:rPr lang="en-US" altLang="en-US" sz="1400" kern="0" dirty="0"/>
              <a:t> </a:t>
            </a:r>
            <a:r>
              <a:rPr lang="en-US" altLang="en-US" sz="1400" kern="0" dirty="0">
                <a:solidFill>
                  <a:srgbClr val="00FF00"/>
                </a:solidFill>
              </a:rPr>
              <a:t>Bars) &lt;=</a:t>
            </a:r>
          </a:p>
          <a:p>
            <a:pPr indent="-548640" defTabSz="548640">
              <a:buFont typeface="Monotype Sorts" pitchFamily="2" charset="2"/>
              <a:buNone/>
            </a:pPr>
            <a:r>
              <a:rPr lang="en-US" altLang="en-US" sz="1400" kern="0" dirty="0"/>
              <a:t>	</a:t>
            </a:r>
            <a:r>
              <a:rPr lang="en-US" altLang="en-US" sz="1400" kern="0" dirty="0">
                <a:solidFill>
                  <a:srgbClr val="00FF00"/>
                </a:solidFill>
              </a:rPr>
              <a:t>(</a:t>
            </a:r>
            <a:r>
              <a:rPr lang="en-US" altLang="en-US" sz="1400" kern="0" dirty="0">
                <a:solidFill>
                  <a:srgbClr val="FFC000"/>
                </a:solidFill>
              </a:rPr>
              <a:t>SELECT COUNT</a:t>
            </a:r>
            <a:r>
              <a:rPr lang="en-US" altLang="en-US" sz="1400" kern="0" dirty="0">
                <a:solidFill>
                  <a:srgbClr val="00FF00"/>
                </a:solidFill>
              </a:rPr>
              <a:t>(*)</a:t>
            </a:r>
            <a:r>
              <a:rPr lang="en-US" altLang="en-US" sz="1400" kern="0" dirty="0"/>
              <a:t> </a:t>
            </a:r>
            <a:r>
              <a:rPr lang="en-US" altLang="en-US" sz="1400" kern="0" dirty="0">
                <a:solidFill>
                  <a:srgbClr val="FFC000"/>
                </a:solidFill>
              </a:rPr>
              <a:t>FROM</a:t>
            </a:r>
            <a:r>
              <a:rPr lang="en-US" altLang="en-US" sz="1400" kern="0" dirty="0"/>
              <a:t> </a:t>
            </a:r>
            <a:r>
              <a:rPr lang="en-US" altLang="en-US" sz="1400" kern="0" dirty="0">
                <a:solidFill>
                  <a:srgbClr val="00FF00"/>
                </a:solidFill>
              </a:rPr>
              <a:t>Drinkers)</a:t>
            </a:r>
          </a:p>
          <a:p>
            <a:pPr indent="-548640" defTabSz="548640">
              <a:buFont typeface="Monotype Sorts" pitchFamily="2" charset="2"/>
              <a:buNone/>
            </a:pPr>
            <a:r>
              <a:rPr lang="en-US" altLang="en-US" sz="1400" kern="0" dirty="0">
                <a:solidFill>
                  <a:srgbClr val="00FF00"/>
                </a:solidFill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34179954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548640"/>
            <a:ext cx="7772400" cy="65532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Constraints and Triggers</a:t>
            </a:r>
          </a:p>
        </p:txBody>
      </p:sp>
    </p:spTree>
    <p:extLst>
      <p:ext uri="{BB962C8B-B14F-4D97-AF65-F5344CB8AC3E}">
        <p14:creationId xmlns:p14="http://schemas.microsoft.com/office/powerpoint/2010/main" val="212914552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548640"/>
            <a:ext cx="7772400" cy="65532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Constraints and Triggers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23236" y="1348339"/>
            <a:ext cx="7897528" cy="4859956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 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constraint </a:t>
            </a:r>
            <a:r>
              <a:rPr lang="en-US" altLang="zh-CN" dirty="0">
                <a:ea typeface="宋体" panose="02010600030101010101" pitchFamily="2" charset="-122"/>
              </a:rPr>
              <a:t>is a relationship among 	data elements that the DBMS is 	required to enforce.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-- e.g., key constraints.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A trigger is an action only executed 	when a specified condition occurs, e.g., 	insertion of a tuple.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-- easier to implement than complex 	 			   constraints. </a:t>
            </a:r>
          </a:p>
        </p:txBody>
      </p:sp>
    </p:spTree>
    <p:extLst>
      <p:ext uri="{BB962C8B-B14F-4D97-AF65-F5344CB8AC3E}">
        <p14:creationId xmlns:p14="http://schemas.microsoft.com/office/powerpoint/2010/main" val="220721883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548640"/>
            <a:ext cx="7772400" cy="65532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Constraints and Triggers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23236" y="1348339"/>
            <a:ext cx="7897528" cy="4859956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A constraint is a relationship among 	data elements that the DBMS is 	required to enforce.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-- e.g., key constraints.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 trigger</a:t>
            </a:r>
            <a:r>
              <a:rPr lang="en-US" altLang="zh-CN" dirty="0">
                <a:ea typeface="宋体" panose="02010600030101010101" pitchFamily="2" charset="-122"/>
              </a:rPr>
              <a:t> is an action only executed 	when a specified condition occurs, e.g., 	insertion of a tuple.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-- easier to implement than complex 	 			   constraints. </a:t>
            </a:r>
          </a:p>
        </p:txBody>
      </p:sp>
    </p:spTree>
    <p:extLst>
      <p:ext uri="{BB962C8B-B14F-4D97-AF65-F5344CB8AC3E}">
        <p14:creationId xmlns:p14="http://schemas.microsoft.com/office/powerpoint/2010/main" val="306003312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Triggers:</a:t>
            </a:r>
            <a:r>
              <a:rPr lang="en-US" altLang="zh-CN" dirty="0">
                <a:ea typeface="宋体" panose="02010600030101010101" pitchFamily="2" charset="-122"/>
              </a:rPr>
              <a:t> Motivation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836821"/>
            <a:ext cx="7772400" cy="44196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Assertions</a:t>
            </a:r>
            <a:r>
              <a:rPr lang="en-US" altLang="zh-CN" dirty="0">
                <a:ea typeface="宋体" panose="02010600030101010101" pitchFamily="2" charset="-122"/>
              </a:rPr>
              <a:t> are powerful, but the DBMS 	often can’t tell when they need to be 	checked.</a:t>
            </a:r>
          </a:p>
        </p:txBody>
      </p:sp>
    </p:spTree>
    <p:extLst>
      <p:ext uri="{BB962C8B-B14F-4D97-AF65-F5344CB8AC3E}">
        <p14:creationId xmlns:p14="http://schemas.microsoft.com/office/powerpoint/2010/main" val="273793818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Triggers:</a:t>
            </a:r>
            <a:r>
              <a:rPr lang="en-US" altLang="zh-CN" dirty="0">
                <a:ea typeface="宋体" panose="02010600030101010101" pitchFamily="2" charset="-122"/>
              </a:rPr>
              <a:t> Motivation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836821"/>
            <a:ext cx="7772400" cy="44196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Assertions</a:t>
            </a:r>
            <a:r>
              <a:rPr lang="en-US" altLang="zh-CN" dirty="0">
                <a:ea typeface="宋体" panose="02010600030101010101" pitchFamily="2" charset="-122"/>
              </a:rPr>
              <a:t> are powerful, but the DBMS 	often can’t tell when they need to be 	checked.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Attribute-</a:t>
            </a:r>
            <a:r>
              <a:rPr lang="en-US" altLang="zh-CN" dirty="0">
                <a:ea typeface="宋体" panose="02010600030101010101" pitchFamily="2" charset="-122"/>
              </a:rPr>
              <a:t> and </a:t>
            </a: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tuple-based</a:t>
            </a:r>
            <a:r>
              <a:rPr lang="en-US" altLang="zh-CN" dirty="0">
                <a:ea typeface="宋体" panose="02010600030101010101" pitchFamily="2" charset="-122"/>
              </a:rPr>
              <a:t> checks are 	checked at known times, but are not 	powerful.</a:t>
            </a:r>
          </a:p>
        </p:txBody>
      </p:sp>
    </p:spTree>
    <p:extLst>
      <p:ext uri="{BB962C8B-B14F-4D97-AF65-F5344CB8AC3E}">
        <p14:creationId xmlns:p14="http://schemas.microsoft.com/office/powerpoint/2010/main" val="12425841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Triggers:</a:t>
            </a:r>
            <a:r>
              <a:rPr lang="en-US" altLang="zh-CN" dirty="0">
                <a:ea typeface="宋体" panose="02010600030101010101" pitchFamily="2" charset="-122"/>
              </a:rPr>
              <a:t> Motivation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836821"/>
            <a:ext cx="7772400" cy="44196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Assertions</a:t>
            </a:r>
            <a:r>
              <a:rPr lang="en-US" altLang="zh-CN" dirty="0">
                <a:ea typeface="宋体" panose="02010600030101010101" pitchFamily="2" charset="-122"/>
              </a:rPr>
              <a:t> are powerful, but the DBMS 	often can’t tell when they need to be 	checked.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Attribute-</a:t>
            </a:r>
            <a:r>
              <a:rPr lang="en-US" altLang="zh-CN" dirty="0">
                <a:ea typeface="宋体" panose="02010600030101010101" pitchFamily="2" charset="-122"/>
              </a:rPr>
              <a:t> and </a:t>
            </a: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tuple-based</a:t>
            </a:r>
            <a:r>
              <a:rPr lang="en-US" altLang="zh-CN" dirty="0">
                <a:ea typeface="宋体" panose="02010600030101010101" pitchFamily="2" charset="-122"/>
              </a:rPr>
              <a:t> checks are 	checked at known times, but are not 	powerful.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Triggers</a:t>
            </a:r>
            <a:r>
              <a:rPr lang="en-US" altLang="zh-CN" dirty="0">
                <a:ea typeface="宋体" panose="02010600030101010101" pitchFamily="2" charset="-122"/>
              </a:rPr>
              <a:t> let the user decide when to 	check for a powerful condition.</a:t>
            </a:r>
          </a:p>
        </p:txBody>
      </p:sp>
    </p:spTree>
    <p:extLst>
      <p:ext uri="{BB962C8B-B14F-4D97-AF65-F5344CB8AC3E}">
        <p14:creationId xmlns:p14="http://schemas.microsoft.com/office/powerpoint/2010/main" val="227848380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Event-Condition-Action Rules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1828800"/>
            <a:ext cx="7848600" cy="43434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Another name for </a:t>
            </a: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trigger</a:t>
            </a:r>
            <a:r>
              <a:rPr lang="en-US" altLang="zh-CN" dirty="0">
                <a:ea typeface="宋体" panose="02010600030101010101" pitchFamily="2" charset="-122"/>
              </a:rPr>
              <a:t> is 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ECA rule</a:t>
            </a:r>
            <a:r>
              <a:rPr lang="en-US" altLang="zh-CN" dirty="0">
                <a:ea typeface="宋体" panose="02010600030101010101" pitchFamily="2" charset="-122"/>
              </a:rPr>
              <a:t>, or </a:t>
            </a:r>
            <a:r>
              <a:rPr lang="en-US" altLang="zh-CN" dirty="0">
                <a:solidFill>
                  <a:srgbClr val="FF3300"/>
                </a:solidFill>
                <a:ea typeface="宋体" panose="02010600030101010101" pitchFamily="2" charset="-122"/>
              </a:rPr>
              <a:t>event-condition-action </a:t>
            </a:r>
            <a:r>
              <a:rPr lang="en-US" altLang="zh-CN" dirty="0">
                <a:ea typeface="宋体" panose="02010600030101010101" pitchFamily="2" charset="-122"/>
              </a:rPr>
              <a:t>rule.</a:t>
            </a:r>
          </a:p>
        </p:txBody>
      </p:sp>
    </p:spTree>
    <p:extLst>
      <p:ext uri="{BB962C8B-B14F-4D97-AF65-F5344CB8AC3E}">
        <p14:creationId xmlns:p14="http://schemas.microsoft.com/office/powerpoint/2010/main" val="293252988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Event-Condition-Action Rules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1828800"/>
            <a:ext cx="7848600" cy="43434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Another name for </a:t>
            </a: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trigger</a:t>
            </a:r>
            <a:r>
              <a:rPr lang="en-US" altLang="zh-CN" dirty="0">
                <a:ea typeface="宋体" panose="02010600030101010101" pitchFamily="2" charset="-122"/>
              </a:rPr>
              <a:t> is 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ECA rule</a:t>
            </a:r>
            <a:r>
              <a:rPr lang="en-US" altLang="zh-CN" dirty="0">
                <a:ea typeface="宋体" panose="02010600030101010101" pitchFamily="2" charset="-122"/>
              </a:rPr>
              <a:t>, or </a:t>
            </a:r>
            <a:r>
              <a:rPr lang="en-US" altLang="zh-CN" dirty="0">
                <a:solidFill>
                  <a:srgbClr val="FF3300"/>
                </a:solidFill>
                <a:ea typeface="宋体" panose="02010600030101010101" pitchFamily="2" charset="-122"/>
              </a:rPr>
              <a:t>event-condition-action </a:t>
            </a:r>
            <a:r>
              <a:rPr lang="en-US" altLang="zh-CN" dirty="0">
                <a:ea typeface="宋体" panose="02010600030101010101" pitchFamily="2" charset="-122"/>
              </a:rPr>
              <a:t>rule.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Event:</a:t>
            </a:r>
            <a:r>
              <a:rPr lang="en-US" altLang="zh-CN" dirty="0">
                <a:ea typeface="宋体" panose="02010600030101010101" pitchFamily="2" charset="-122"/>
              </a:rPr>
              <a:t>  typically a type of database 	modification, e.g., “insert on Sells.”</a:t>
            </a:r>
          </a:p>
        </p:txBody>
      </p:sp>
    </p:spTree>
    <p:extLst>
      <p:ext uri="{BB962C8B-B14F-4D97-AF65-F5344CB8AC3E}">
        <p14:creationId xmlns:p14="http://schemas.microsoft.com/office/powerpoint/2010/main" val="63750364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Event-Condition-Action Rules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1828800"/>
            <a:ext cx="7848600" cy="43434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Another name for </a:t>
            </a: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trigger</a:t>
            </a:r>
            <a:r>
              <a:rPr lang="en-US" altLang="zh-CN" dirty="0">
                <a:ea typeface="宋体" panose="02010600030101010101" pitchFamily="2" charset="-122"/>
              </a:rPr>
              <a:t> is 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ECA rule</a:t>
            </a:r>
            <a:r>
              <a:rPr lang="en-US" altLang="zh-CN" dirty="0">
                <a:ea typeface="宋体" panose="02010600030101010101" pitchFamily="2" charset="-122"/>
              </a:rPr>
              <a:t>, or </a:t>
            </a:r>
            <a:r>
              <a:rPr lang="en-US" altLang="zh-CN" dirty="0">
                <a:solidFill>
                  <a:srgbClr val="FF3300"/>
                </a:solidFill>
                <a:ea typeface="宋体" panose="02010600030101010101" pitchFamily="2" charset="-122"/>
              </a:rPr>
              <a:t>event-condition-action </a:t>
            </a:r>
            <a:r>
              <a:rPr lang="en-US" altLang="zh-CN" dirty="0">
                <a:ea typeface="宋体" panose="02010600030101010101" pitchFamily="2" charset="-122"/>
              </a:rPr>
              <a:t>rule.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Event:</a:t>
            </a:r>
            <a:r>
              <a:rPr lang="en-US" altLang="zh-CN" dirty="0">
                <a:ea typeface="宋体" panose="02010600030101010101" pitchFamily="2" charset="-122"/>
              </a:rPr>
              <a:t>  typically a type of database 	modification, e.g., “insert on Sells.”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Condition:</a:t>
            </a:r>
            <a:r>
              <a:rPr lang="en-US" altLang="zh-CN" dirty="0">
                <a:ea typeface="宋体" panose="02010600030101010101" pitchFamily="2" charset="-122"/>
              </a:rPr>
              <a:t> Any SQL </a:t>
            </a:r>
            <a:r>
              <a:rPr lang="en-US" altLang="zh-CN" dirty="0" err="1">
                <a:ea typeface="宋体" panose="02010600030101010101" pitchFamily="2" charset="-122"/>
              </a:rPr>
              <a:t>boolean</a:t>
            </a:r>
            <a:r>
              <a:rPr lang="en-US" altLang="zh-CN" dirty="0">
                <a:ea typeface="宋体" panose="02010600030101010101" pitchFamily="2" charset="-122"/>
              </a:rPr>
              <a:t>-valued 	expression.</a:t>
            </a:r>
          </a:p>
        </p:txBody>
      </p:sp>
    </p:spTree>
    <p:extLst>
      <p:ext uri="{BB962C8B-B14F-4D97-AF65-F5344CB8AC3E}">
        <p14:creationId xmlns:p14="http://schemas.microsoft.com/office/powerpoint/2010/main" val="417827621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Event-Condition-Action Rules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1828800"/>
            <a:ext cx="7848600" cy="43434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Another name for </a:t>
            </a: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trigger</a:t>
            </a:r>
            <a:r>
              <a:rPr lang="en-US" altLang="zh-CN" dirty="0">
                <a:ea typeface="宋体" panose="02010600030101010101" pitchFamily="2" charset="-122"/>
              </a:rPr>
              <a:t> is 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ECA rule</a:t>
            </a:r>
            <a:r>
              <a:rPr lang="en-US" altLang="zh-CN" dirty="0">
                <a:ea typeface="宋体" panose="02010600030101010101" pitchFamily="2" charset="-122"/>
              </a:rPr>
              <a:t>, or </a:t>
            </a:r>
            <a:r>
              <a:rPr lang="en-US" altLang="zh-CN" dirty="0">
                <a:solidFill>
                  <a:srgbClr val="FF3300"/>
                </a:solidFill>
                <a:ea typeface="宋体" panose="02010600030101010101" pitchFamily="2" charset="-122"/>
              </a:rPr>
              <a:t>event-condition-action </a:t>
            </a:r>
            <a:r>
              <a:rPr lang="en-US" altLang="zh-CN" dirty="0">
                <a:ea typeface="宋体" panose="02010600030101010101" pitchFamily="2" charset="-122"/>
              </a:rPr>
              <a:t>rule.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Event:</a:t>
            </a:r>
            <a:r>
              <a:rPr lang="en-US" altLang="zh-CN" dirty="0">
                <a:ea typeface="宋体" panose="02010600030101010101" pitchFamily="2" charset="-122"/>
              </a:rPr>
              <a:t>  typically a type of database 	modification, e.g., “insert on Sells.”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Condition:</a:t>
            </a:r>
            <a:r>
              <a:rPr lang="en-US" altLang="zh-CN" dirty="0">
                <a:ea typeface="宋体" panose="02010600030101010101" pitchFamily="2" charset="-122"/>
              </a:rPr>
              <a:t> Any SQL </a:t>
            </a:r>
            <a:r>
              <a:rPr lang="en-US" altLang="zh-CN" dirty="0" err="1">
                <a:ea typeface="宋体" panose="02010600030101010101" pitchFamily="2" charset="-122"/>
              </a:rPr>
              <a:t>boolean</a:t>
            </a:r>
            <a:r>
              <a:rPr lang="en-US" altLang="zh-CN" dirty="0">
                <a:ea typeface="宋体" panose="02010600030101010101" pitchFamily="2" charset="-122"/>
              </a:rPr>
              <a:t>-valued 	expression.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Action:</a:t>
            </a:r>
            <a:r>
              <a:rPr lang="en-US" altLang="zh-CN" dirty="0">
                <a:ea typeface="宋体" panose="02010600030101010101" pitchFamily="2" charset="-122"/>
              </a:rPr>
              <a:t> Any SQL statements.</a:t>
            </a:r>
          </a:p>
        </p:txBody>
      </p:sp>
    </p:spTree>
    <p:extLst>
      <p:ext uri="{BB962C8B-B14F-4D97-AF65-F5344CB8AC3E}">
        <p14:creationId xmlns:p14="http://schemas.microsoft.com/office/powerpoint/2010/main" val="76751769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78594"/>
            <a:ext cx="9144000" cy="670560"/>
          </a:xfrm>
        </p:spPr>
        <p:txBody>
          <a:bodyPr/>
          <a:lstStyle/>
          <a:p>
            <a:r>
              <a:rPr lang="en-US" altLang="zh-CN" sz="4000" dirty="0">
                <a:solidFill>
                  <a:srgbClr val="00B0F0"/>
                </a:solidFill>
                <a:ea typeface="宋体" panose="02010600030101010101" pitchFamily="2" charset="-122"/>
              </a:rPr>
              <a:t>Example: </a:t>
            </a:r>
            <a:r>
              <a:rPr lang="en-US" altLang="zh-CN" sz="4000" dirty="0">
                <a:ea typeface="宋体" panose="02010600030101010101" pitchFamily="2" charset="-122"/>
              </a:rPr>
              <a:t>A Trigger 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12544" y="1143803"/>
            <a:ext cx="7919186" cy="185927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Instead of using a foreign-key constraint and 	rejecting insertions into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</a:t>
            </a:r>
            <a:r>
              <a:rPr lang="en-US" altLang="zh-CN" sz="2800" dirty="0">
                <a:ea typeface="宋体" panose="02010600030101010101" pitchFamily="2" charset="-122"/>
              </a:rPr>
              <a:t> 	with unknown beers, a trigger can add that 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2800" dirty="0">
                <a:ea typeface="宋体" panose="02010600030101010101" pitchFamily="2" charset="-122"/>
              </a:rPr>
              <a:t> to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Beers</a:t>
            </a:r>
            <a:r>
              <a:rPr lang="en-US" altLang="zh-CN" sz="2800" dirty="0">
                <a:ea typeface="宋体" panose="02010600030101010101" pitchFamily="2" charset="-122"/>
              </a:rPr>
              <a:t>, with a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NULL</a:t>
            </a:r>
            <a:r>
              <a:rPr lang="en-US" altLang="zh-CN" sz="2800" dirty="0">
                <a:ea typeface="宋体" panose="02010600030101010101" pitchFamily="2" charset="-122"/>
              </a:rPr>
              <a:t> manufacturer.</a:t>
            </a:r>
          </a:p>
        </p:txBody>
      </p:sp>
      <p:sp>
        <p:nvSpPr>
          <p:cNvPr id="36868" name="TextBox 3"/>
          <p:cNvSpPr txBox="1">
            <a:spLocks noChangeArrowheads="1"/>
          </p:cNvSpPr>
          <p:nvPr/>
        </p:nvSpPr>
        <p:spPr bwMode="auto">
          <a:xfrm>
            <a:off x="7064943" y="73025"/>
            <a:ext cx="1993332" cy="5349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</p:txBody>
      </p:sp>
    </p:spTree>
    <p:extLst>
      <p:ext uri="{BB962C8B-B14F-4D97-AF65-F5344CB8AC3E}">
        <p14:creationId xmlns:p14="http://schemas.microsoft.com/office/powerpoint/2010/main" val="29454305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78594"/>
            <a:ext cx="9144000" cy="670560"/>
          </a:xfrm>
        </p:spPr>
        <p:txBody>
          <a:bodyPr/>
          <a:lstStyle/>
          <a:p>
            <a:r>
              <a:rPr lang="en-US" altLang="zh-CN" sz="4000" dirty="0">
                <a:solidFill>
                  <a:srgbClr val="00B0F0"/>
                </a:solidFill>
                <a:ea typeface="宋体" panose="02010600030101010101" pitchFamily="2" charset="-122"/>
              </a:rPr>
              <a:t>Example: </a:t>
            </a:r>
            <a:r>
              <a:rPr lang="en-US" altLang="zh-CN" sz="4000" dirty="0">
                <a:ea typeface="宋体" panose="02010600030101010101" pitchFamily="2" charset="-122"/>
              </a:rPr>
              <a:t>A Trigger 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12544" y="1143803"/>
            <a:ext cx="7919186" cy="185927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Instead of using a foreign-key constraint and 	rejecting insertions into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</a:t>
            </a:r>
            <a:r>
              <a:rPr lang="en-US" altLang="zh-CN" sz="2800" dirty="0">
                <a:ea typeface="宋体" panose="02010600030101010101" pitchFamily="2" charset="-122"/>
              </a:rPr>
              <a:t> 	with unknown beers, a trigger can add that 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2800" dirty="0">
                <a:ea typeface="宋体" panose="02010600030101010101" pitchFamily="2" charset="-122"/>
              </a:rPr>
              <a:t> to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Beers</a:t>
            </a:r>
            <a:r>
              <a:rPr lang="en-US" altLang="zh-CN" sz="2800" dirty="0">
                <a:ea typeface="宋体" panose="02010600030101010101" pitchFamily="2" charset="-122"/>
              </a:rPr>
              <a:t>, with a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NULL</a:t>
            </a:r>
            <a:r>
              <a:rPr lang="en-US" altLang="zh-CN" sz="2800" dirty="0">
                <a:ea typeface="宋体" panose="02010600030101010101" pitchFamily="2" charset="-122"/>
              </a:rPr>
              <a:t> manufacturer.</a:t>
            </a:r>
          </a:p>
        </p:txBody>
      </p:sp>
      <p:sp>
        <p:nvSpPr>
          <p:cNvPr id="36868" name="TextBox 3"/>
          <p:cNvSpPr txBox="1">
            <a:spLocks noChangeArrowheads="1"/>
          </p:cNvSpPr>
          <p:nvPr/>
        </p:nvSpPr>
        <p:spPr bwMode="auto">
          <a:xfrm>
            <a:off x="7064943" y="73025"/>
            <a:ext cx="1993332" cy="5349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282567" y="3222860"/>
            <a:ext cx="5994132" cy="2993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24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24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	   (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	    </a:t>
            </a:r>
            <a:r>
              <a:rPr lang="en-US" altLang="zh-CN" sz="2400" kern="0" dirty="0">
                <a:solidFill>
                  <a:srgbClr val="FFC000"/>
                </a:solidFill>
                <a:ea typeface="宋体" panose="02010600030101010101" pitchFamily="2" charset="-122"/>
              </a:rPr>
              <a:t>VALUES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13342555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78594"/>
            <a:ext cx="9144000" cy="670560"/>
          </a:xfrm>
        </p:spPr>
        <p:txBody>
          <a:bodyPr/>
          <a:lstStyle/>
          <a:p>
            <a:r>
              <a:rPr lang="en-US" altLang="zh-CN" sz="4000" dirty="0">
                <a:solidFill>
                  <a:srgbClr val="00B0F0"/>
                </a:solidFill>
                <a:ea typeface="宋体" panose="02010600030101010101" pitchFamily="2" charset="-122"/>
              </a:rPr>
              <a:t>Example: </a:t>
            </a:r>
            <a:r>
              <a:rPr lang="en-US" altLang="zh-CN" sz="4000" dirty="0">
                <a:ea typeface="宋体" panose="02010600030101010101" pitchFamily="2" charset="-122"/>
              </a:rPr>
              <a:t>A Trigger 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12544" y="1143803"/>
            <a:ext cx="7919186" cy="185927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Instead of using a foreign-key constraint and 	rejecting insertions into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</a:t>
            </a:r>
            <a:r>
              <a:rPr lang="en-US" altLang="zh-CN" sz="2800" dirty="0">
                <a:ea typeface="宋体" panose="02010600030101010101" pitchFamily="2" charset="-122"/>
              </a:rPr>
              <a:t> 	with unknown beers, a trigger can add that 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2800" dirty="0">
                <a:ea typeface="宋体" panose="02010600030101010101" pitchFamily="2" charset="-122"/>
              </a:rPr>
              <a:t> to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Beers</a:t>
            </a:r>
            <a:r>
              <a:rPr lang="en-US" altLang="zh-CN" sz="2800" dirty="0">
                <a:ea typeface="宋体" panose="02010600030101010101" pitchFamily="2" charset="-122"/>
              </a:rPr>
              <a:t>, with a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NULL</a:t>
            </a:r>
            <a:r>
              <a:rPr lang="en-US" altLang="zh-CN" sz="2800" dirty="0">
                <a:ea typeface="宋体" panose="02010600030101010101" pitchFamily="2" charset="-122"/>
              </a:rPr>
              <a:t> manufacturer.</a:t>
            </a:r>
          </a:p>
        </p:txBody>
      </p:sp>
      <p:sp>
        <p:nvSpPr>
          <p:cNvPr id="36868" name="TextBox 3"/>
          <p:cNvSpPr txBox="1">
            <a:spLocks noChangeArrowheads="1"/>
          </p:cNvSpPr>
          <p:nvPr/>
        </p:nvSpPr>
        <p:spPr bwMode="auto">
          <a:xfrm>
            <a:off x="7064943" y="73025"/>
            <a:ext cx="1993332" cy="5349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282567" y="3222860"/>
            <a:ext cx="5994132" cy="2993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24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24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	   (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	    VALUES(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673192" y="3650381"/>
            <a:ext cx="3341570" cy="372979"/>
          </a:xfrm>
          <a:prstGeom prst="rect">
            <a:avLst/>
          </a:prstGeom>
          <a:solidFill>
            <a:srgbClr val="99FF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1673192" y="4719588"/>
            <a:ext cx="4920113" cy="795688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zh-CN" altLang="en-US" sz="200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1673192" y="5515276"/>
            <a:ext cx="4525477" cy="789271"/>
          </a:xfrm>
          <a:prstGeom prst="rect">
            <a:avLst/>
          </a:prstGeom>
          <a:solidFill>
            <a:srgbClr val="FF99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zh-CN" altLang="en-US" sz="200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064943" y="3134630"/>
            <a:ext cx="1037463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the event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5014762" y="3455469"/>
            <a:ext cx="2050181" cy="3080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394267" y="4668289"/>
            <a:ext cx="1361655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the condition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6198669" y="5854501"/>
            <a:ext cx="1195598" cy="108452"/>
          </a:xfrm>
          <a:prstGeom prst="straightConnector1">
            <a:avLst/>
          </a:prstGeom>
          <a:ln w="28575">
            <a:solidFill>
              <a:srgbClr val="FF6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394266" y="5571357"/>
            <a:ext cx="1082348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the action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6593305" y="4837566"/>
            <a:ext cx="800961" cy="121017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425816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solidFill>
                  <a:schemeClr val="tx1"/>
                </a:solidFill>
                <a:ea typeface="宋体" panose="02010600030101010101" pitchFamily="2" charset="-122"/>
              </a:rPr>
              <a:t>Trigger: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 CREATE TRIGGER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&lt;name&gt;</a:t>
            </a:r>
          </a:p>
        </p:txBody>
      </p:sp>
    </p:spTree>
    <p:extLst>
      <p:ext uri="{BB962C8B-B14F-4D97-AF65-F5344CB8AC3E}">
        <p14:creationId xmlns:p14="http://schemas.microsoft.com/office/powerpoint/2010/main" val="207062513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solidFill>
                  <a:schemeClr val="tx1"/>
                </a:solidFill>
                <a:ea typeface="宋体" panose="02010600030101010101" pitchFamily="2" charset="-122"/>
              </a:rPr>
              <a:t>Trigger: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 CREATE TRIGGER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&lt;name&gt;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Option: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	  CREATE OR REPLACE TRIGGER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&lt;name&gt;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 dirty="0">
                <a:ea typeface="宋体" panose="02010600030101010101" pitchFamily="2" charset="-122"/>
              </a:rPr>
              <a:t>-- Useful if there is a trigger with that name 	   and you want to modify the trigger.</a:t>
            </a:r>
          </a:p>
        </p:txBody>
      </p:sp>
    </p:spTree>
    <p:extLst>
      <p:ext uri="{BB962C8B-B14F-4D97-AF65-F5344CB8AC3E}">
        <p14:creationId xmlns:p14="http://schemas.microsoft.com/office/powerpoint/2010/main" val="311536781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31" y="962528"/>
            <a:ext cx="4608095" cy="718686"/>
          </a:xfrm>
        </p:spPr>
        <p:txBody>
          <a:bodyPr/>
          <a:lstStyle/>
          <a:p>
            <a:r>
              <a:rPr lang="en-US" altLang="zh-CN" sz="3600" dirty="0">
                <a:solidFill>
                  <a:srgbClr val="FFC000"/>
                </a:solidFill>
                <a:ea typeface="宋体" panose="02010600030101010101" pitchFamily="2" charset="-122"/>
              </a:rPr>
              <a:t>Trigger:</a:t>
            </a:r>
            <a:r>
              <a:rPr lang="en-US" altLang="zh-CN" sz="3600" dirty="0">
                <a:ea typeface="宋体" panose="02010600030101010101" pitchFamily="2" charset="-122"/>
              </a:rPr>
              <a:t> The Event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963026" y="257478"/>
            <a:ext cx="3911466" cy="21287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(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	VALUES(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136221" y="524032"/>
            <a:ext cx="2215413" cy="276728"/>
          </a:xfrm>
          <a:prstGeom prst="rect">
            <a:avLst/>
          </a:prstGeom>
          <a:solidFill>
            <a:srgbClr val="99FF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106998117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66550" y="2693469"/>
            <a:ext cx="7772400" cy="3437824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AFTER</a:t>
            </a:r>
            <a:r>
              <a:rPr lang="en-US" altLang="zh-CN" sz="2800" dirty="0">
                <a:ea typeface="宋体" panose="02010600030101010101" pitchFamily="2" charset="-122"/>
              </a:rPr>
              <a:t> can be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BEFORE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31" y="962528"/>
            <a:ext cx="4608095" cy="718686"/>
          </a:xfrm>
        </p:spPr>
        <p:txBody>
          <a:bodyPr/>
          <a:lstStyle/>
          <a:p>
            <a:r>
              <a:rPr lang="en-US" altLang="zh-CN" sz="3600" dirty="0">
                <a:solidFill>
                  <a:srgbClr val="FFC000"/>
                </a:solidFill>
                <a:ea typeface="宋体" panose="02010600030101010101" pitchFamily="2" charset="-122"/>
              </a:rPr>
              <a:t>Trigger:</a:t>
            </a:r>
            <a:r>
              <a:rPr lang="en-US" altLang="zh-CN" sz="3600" dirty="0">
                <a:ea typeface="宋体" panose="02010600030101010101" pitchFamily="2" charset="-122"/>
              </a:rPr>
              <a:t> The Event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963026" y="257478"/>
            <a:ext cx="3911466" cy="21287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(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	VALUES(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136221" y="524032"/>
            <a:ext cx="2215413" cy="276728"/>
          </a:xfrm>
          <a:prstGeom prst="rect">
            <a:avLst/>
          </a:prstGeom>
          <a:solidFill>
            <a:srgbClr val="99FF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252669829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31" y="962528"/>
            <a:ext cx="4608095" cy="718686"/>
          </a:xfrm>
        </p:spPr>
        <p:txBody>
          <a:bodyPr/>
          <a:lstStyle/>
          <a:p>
            <a:r>
              <a:rPr lang="en-US" altLang="zh-CN" sz="3600" dirty="0">
                <a:solidFill>
                  <a:srgbClr val="FFC000"/>
                </a:solidFill>
                <a:ea typeface="宋体" panose="02010600030101010101" pitchFamily="2" charset="-122"/>
              </a:rPr>
              <a:t>Trigger:</a:t>
            </a:r>
            <a:r>
              <a:rPr lang="en-US" altLang="zh-CN" sz="3600" dirty="0">
                <a:ea typeface="宋体" panose="02010600030101010101" pitchFamily="2" charset="-122"/>
              </a:rPr>
              <a:t> The Event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66550" y="2693469"/>
            <a:ext cx="7772400" cy="3437824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AFTER</a:t>
            </a:r>
            <a:r>
              <a:rPr lang="en-US" altLang="zh-CN" sz="2800" dirty="0">
                <a:ea typeface="宋体" panose="02010600030101010101" pitchFamily="2" charset="-122"/>
              </a:rPr>
              <a:t> can be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BEFORE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marL="0" indent="0" defTabSz="548640"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ea typeface="宋体" panose="02010600030101010101" pitchFamily="2" charset="-122"/>
              </a:rPr>
              <a:t>-- also, can be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INSTEAD OF</a:t>
            </a:r>
            <a:r>
              <a:rPr lang="en-US" altLang="zh-CN" sz="2400" dirty="0">
                <a:ea typeface="宋体" panose="02010600030101010101" pitchFamily="2" charset="-122"/>
              </a:rPr>
              <a:t> if the relation is a </a:t>
            </a: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view</a:t>
            </a:r>
            <a:r>
              <a:rPr lang="en-US" altLang="zh-CN" sz="2400" dirty="0">
                <a:ea typeface="宋体" panose="02010600030101010101" pitchFamily="2" charset="-122"/>
              </a:rPr>
              <a:t> 	   (to be discussed later). 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963026" y="257478"/>
            <a:ext cx="3911466" cy="21287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(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	VALUES(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136221" y="524032"/>
            <a:ext cx="2215413" cy="276728"/>
          </a:xfrm>
          <a:prstGeom prst="rect">
            <a:avLst/>
          </a:prstGeom>
          <a:solidFill>
            <a:srgbClr val="99FF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328291105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31" y="962528"/>
            <a:ext cx="4608095" cy="718686"/>
          </a:xfrm>
        </p:spPr>
        <p:txBody>
          <a:bodyPr/>
          <a:lstStyle/>
          <a:p>
            <a:r>
              <a:rPr lang="en-US" altLang="zh-CN" sz="3600" dirty="0">
                <a:solidFill>
                  <a:srgbClr val="FFC000"/>
                </a:solidFill>
                <a:ea typeface="宋体" panose="02010600030101010101" pitchFamily="2" charset="-122"/>
              </a:rPr>
              <a:t>Trigger:</a:t>
            </a:r>
            <a:r>
              <a:rPr lang="en-US" altLang="zh-CN" sz="3600" dirty="0">
                <a:ea typeface="宋体" panose="02010600030101010101" pitchFamily="2" charset="-122"/>
              </a:rPr>
              <a:t> The Event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66550" y="2693469"/>
            <a:ext cx="7772400" cy="3437824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AFTER</a:t>
            </a:r>
            <a:r>
              <a:rPr lang="en-US" altLang="zh-CN" sz="2800" dirty="0">
                <a:ea typeface="宋体" panose="02010600030101010101" pitchFamily="2" charset="-122"/>
              </a:rPr>
              <a:t> can be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BEFORE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marL="0" indent="0" defTabSz="548640"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ea typeface="宋体" panose="02010600030101010101" pitchFamily="2" charset="-122"/>
              </a:rPr>
              <a:t>-- also, can be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INSTEAD OF</a:t>
            </a:r>
            <a:r>
              <a:rPr lang="en-US" altLang="zh-CN" sz="2400" dirty="0">
                <a:ea typeface="宋体" panose="02010600030101010101" pitchFamily="2" charset="-122"/>
              </a:rPr>
              <a:t> if the relation is a </a:t>
            </a: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view 	   </a:t>
            </a:r>
            <a:r>
              <a:rPr lang="en-US" altLang="zh-CN" sz="2400" dirty="0">
                <a:ea typeface="宋体" panose="02010600030101010101" pitchFamily="2" charset="-122"/>
              </a:rPr>
              <a:t>(to be discussed later).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INSERT</a:t>
            </a:r>
            <a:r>
              <a:rPr lang="en-US" altLang="zh-CN" sz="2800" dirty="0">
                <a:ea typeface="宋体" panose="02010600030101010101" pitchFamily="2" charset="-122"/>
              </a:rPr>
              <a:t> can be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DELETE</a:t>
            </a:r>
            <a:r>
              <a:rPr lang="en-US" altLang="zh-CN" sz="2800" dirty="0">
                <a:ea typeface="宋体" panose="02010600030101010101" pitchFamily="2" charset="-122"/>
              </a:rPr>
              <a:t> or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UPDATE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marL="0" indent="0" defTabSz="548640"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963026" y="257478"/>
            <a:ext cx="3911466" cy="21287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(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	VALUES(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136221" y="524032"/>
            <a:ext cx="2215413" cy="276728"/>
          </a:xfrm>
          <a:prstGeom prst="rect">
            <a:avLst/>
          </a:prstGeom>
          <a:solidFill>
            <a:srgbClr val="99FF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375406624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31" y="962528"/>
            <a:ext cx="4608095" cy="718686"/>
          </a:xfrm>
        </p:spPr>
        <p:txBody>
          <a:bodyPr/>
          <a:lstStyle/>
          <a:p>
            <a:r>
              <a:rPr lang="en-US" altLang="zh-CN" sz="3600" dirty="0">
                <a:solidFill>
                  <a:srgbClr val="FFC000"/>
                </a:solidFill>
                <a:ea typeface="宋体" panose="02010600030101010101" pitchFamily="2" charset="-122"/>
              </a:rPr>
              <a:t>Trigger:</a:t>
            </a:r>
            <a:r>
              <a:rPr lang="en-US" altLang="zh-CN" sz="3600" dirty="0">
                <a:ea typeface="宋体" panose="02010600030101010101" pitchFamily="2" charset="-122"/>
              </a:rPr>
              <a:t> The Event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66550" y="2693469"/>
            <a:ext cx="7772400" cy="3437824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AFTER</a:t>
            </a:r>
            <a:r>
              <a:rPr lang="en-US" altLang="zh-CN" sz="2800" dirty="0">
                <a:ea typeface="宋体" panose="02010600030101010101" pitchFamily="2" charset="-122"/>
              </a:rPr>
              <a:t> can be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BEFORE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marL="0" indent="0" defTabSz="548640"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ea typeface="宋体" panose="02010600030101010101" pitchFamily="2" charset="-122"/>
              </a:rPr>
              <a:t>-- also, can be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INSTEAD OF</a:t>
            </a:r>
            <a:r>
              <a:rPr lang="en-US" altLang="zh-CN" sz="2400" dirty="0">
                <a:ea typeface="宋体" panose="02010600030101010101" pitchFamily="2" charset="-122"/>
              </a:rPr>
              <a:t> if the relation is a </a:t>
            </a: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view 	   </a:t>
            </a:r>
            <a:r>
              <a:rPr lang="en-US" altLang="zh-CN" sz="2400" dirty="0">
                <a:ea typeface="宋体" panose="02010600030101010101" pitchFamily="2" charset="-122"/>
              </a:rPr>
              <a:t>(to be discussed later).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INSERT</a:t>
            </a:r>
            <a:r>
              <a:rPr lang="en-US" altLang="zh-CN" sz="2800" dirty="0">
                <a:ea typeface="宋体" panose="02010600030101010101" pitchFamily="2" charset="-122"/>
              </a:rPr>
              <a:t> can be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DELETE</a:t>
            </a:r>
            <a:r>
              <a:rPr lang="en-US" altLang="zh-CN" sz="2800" dirty="0">
                <a:ea typeface="宋体" panose="02010600030101010101" pitchFamily="2" charset="-122"/>
              </a:rPr>
              <a:t> or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UPDATE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marL="0" indent="0" defTabSz="548640"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ea typeface="宋体" panose="02010600030101010101" pitchFamily="2" charset="-122"/>
              </a:rPr>
              <a:t>--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UPDATE ON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&lt;relation&gt; </a:t>
            </a:r>
            <a:r>
              <a:rPr lang="en-US" altLang="zh-CN" sz="2400" dirty="0">
                <a:ea typeface="宋体" panose="02010600030101010101" pitchFamily="2" charset="-122"/>
              </a:rPr>
              <a:t>can be 					   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UPDATE OF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&lt;attribute&gt; </a:t>
            </a:r>
            <a:r>
              <a:rPr lang="en-US" altLang="zh-CN" sz="2400" dirty="0">
                <a:solidFill>
                  <a:srgbClr val="FFC000"/>
                </a:solidFill>
                <a:ea typeface="宋体" panose="02010600030101010101" pitchFamily="2" charset="-122"/>
              </a:rPr>
              <a:t>ON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&lt;relation&gt; </a:t>
            </a:r>
            <a:r>
              <a:rPr lang="en-US" altLang="zh-CN" sz="2400" dirty="0">
                <a:ea typeface="宋体" panose="02010600030101010101" pitchFamily="2" charset="-122"/>
              </a:rPr>
              <a:t>for a  	    particular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&lt;attribute&gt; </a:t>
            </a:r>
            <a:r>
              <a:rPr lang="en-US" altLang="zh-CN" sz="2400" dirty="0">
                <a:ea typeface="宋体" panose="02010600030101010101" pitchFamily="2" charset="-122"/>
              </a:rPr>
              <a:t>of the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&lt;relation&gt;</a:t>
            </a:r>
            <a:r>
              <a:rPr lang="en-US" altLang="zh-CN" sz="2400" dirty="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963026" y="257478"/>
            <a:ext cx="3911466" cy="21287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(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	VALUES(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136221" y="524032"/>
            <a:ext cx="2215413" cy="276728"/>
          </a:xfrm>
          <a:prstGeom prst="rect">
            <a:avLst/>
          </a:prstGeom>
          <a:solidFill>
            <a:srgbClr val="99FF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247832454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31" y="962528"/>
            <a:ext cx="4608095" cy="718686"/>
          </a:xfrm>
        </p:spPr>
        <p:txBody>
          <a:bodyPr/>
          <a:lstStyle/>
          <a:p>
            <a:r>
              <a:rPr lang="en-US" altLang="zh-CN" sz="3600" dirty="0">
                <a:solidFill>
                  <a:srgbClr val="FFC000"/>
                </a:solidFill>
                <a:ea typeface="宋体" panose="02010600030101010101" pitchFamily="2" charset="-122"/>
              </a:rPr>
              <a:t>Trigger:</a:t>
            </a:r>
            <a:r>
              <a:rPr lang="en-US" altLang="zh-CN" sz="3600" dirty="0">
                <a:ea typeface="宋体" panose="02010600030101010101" pitchFamily="2" charset="-122"/>
              </a:rPr>
              <a:t> </a:t>
            </a:r>
            <a:br>
              <a:rPr lang="en-US" altLang="zh-CN" sz="3600" dirty="0">
                <a:ea typeface="宋体" panose="02010600030101010101" pitchFamily="2" charset="-122"/>
              </a:rPr>
            </a:br>
            <a:r>
              <a:rPr lang="en-US" altLang="zh-CN" sz="3600" dirty="0">
                <a:ea typeface="宋体" panose="02010600030101010101" pitchFamily="2" charset="-122"/>
              </a:rPr>
              <a:t>Row-Level and </a:t>
            </a:r>
            <a:br>
              <a:rPr lang="en-US" altLang="zh-CN" sz="3600" dirty="0">
                <a:ea typeface="宋体" panose="02010600030101010101" pitchFamily="2" charset="-122"/>
              </a:rPr>
            </a:br>
            <a:r>
              <a:rPr lang="en-US" altLang="zh-CN" sz="3600" dirty="0">
                <a:ea typeface="宋体" panose="02010600030101010101" pitchFamily="2" charset="-122"/>
              </a:rPr>
              <a:t>Statement-Level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963026" y="257478"/>
            <a:ext cx="3911466" cy="21287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(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	VALUES(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96892" y="992024"/>
            <a:ext cx="1608708" cy="276728"/>
          </a:xfrm>
          <a:prstGeom prst="rect">
            <a:avLst/>
          </a:prstGeom>
          <a:solidFill>
            <a:srgbClr val="99FF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8732884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31" y="962528"/>
            <a:ext cx="4608095" cy="718686"/>
          </a:xfrm>
        </p:spPr>
        <p:txBody>
          <a:bodyPr/>
          <a:lstStyle/>
          <a:p>
            <a:r>
              <a:rPr lang="en-US" altLang="zh-CN" sz="3600" dirty="0">
                <a:solidFill>
                  <a:srgbClr val="FFC000"/>
                </a:solidFill>
                <a:ea typeface="宋体" panose="02010600030101010101" pitchFamily="2" charset="-122"/>
              </a:rPr>
              <a:t>Trigger:</a:t>
            </a:r>
            <a:r>
              <a:rPr lang="en-US" altLang="zh-CN" sz="3600" dirty="0">
                <a:ea typeface="宋体" panose="02010600030101010101" pitchFamily="2" charset="-122"/>
              </a:rPr>
              <a:t> </a:t>
            </a:r>
            <a:br>
              <a:rPr lang="en-US" altLang="zh-CN" sz="3600" dirty="0">
                <a:ea typeface="宋体" panose="02010600030101010101" pitchFamily="2" charset="-122"/>
              </a:rPr>
            </a:br>
            <a:r>
              <a:rPr lang="en-US" altLang="zh-CN" sz="3600" dirty="0">
                <a:ea typeface="宋体" panose="02010600030101010101" pitchFamily="2" charset="-122"/>
              </a:rPr>
              <a:t>Row-Level and </a:t>
            </a:r>
            <a:br>
              <a:rPr lang="en-US" altLang="zh-CN" sz="3600" dirty="0">
                <a:ea typeface="宋体" panose="02010600030101010101" pitchFamily="2" charset="-122"/>
              </a:rPr>
            </a:br>
            <a:r>
              <a:rPr lang="en-US" altLang="zh-CN" sz="3600" dirty="0">
                <a:ea typeface="宋体" panose="02010600030101010101" pitchFamily="2" charset="-122"/>
              </a:rPr>
              <a:t>Statement-Level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6046" y="2536152"/>
            <a:ext cx="7504057" cy="3628673"/>
          </a:xfrm>
        </p:spPr>
        <p:txBody>
          <a:bodyPr/>
          <a:lstStyle/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600" dirty="0">
                <a:ea typeface="宋体" panose="02010600030101010101" pitchFamily="2" charset="-122"/>
              </a:rPr>
              <a:t>Triggers are either “</a:t>
            </a:r>
            <a:r>
              <a:rPr lang="en-US" altLang="zh-CN" sz="2600" dirty="0">
                <a:solidFill>
                  <a:srgbClr val="00B0F0"/>
                </a:solidFill>
                <a:ea typeface="宋体" panose="02010600030101010101" pitchFamily="2" charset="-122"/>
              </a:rPr>
              <a:t>row-level</a:t>
            </a:r>
            <a:r>
              <a:rPr lang="en-US" altLang="zh-CN" sz="2600" dirty="0">
                <a:ea typeface="宋体" panose="02010600030101010101" pitchFamily="2" charset="-122"/>
              </a:rPr>
              <a:t>” or “</a:t>
            </a:r>
            <a:r>
              <a:rPr lang="en-US" altLang="zh-CN" sz="2600" dirty="0">
                <a:solidFill>
                  <a:srgbClr val="00B0F0"/>
                </a:solidFill>
                <a:ea typeface="宋体" panose="02010600030101010101" pitchFamily="2" charset="-122"/>
              </a:rPr>
              <a:t>statement-	level</a:t>
            </a:r>
            <a:r>
              <a:rPr lang="en-US" altLang="zh-CN" sz="2600" dirty="0">
                <a:ea typeface="宋体" panose="02010600030101010101" pitchFamily="2" charset="-122"/>
              </a:rPr>
              <a:t>.”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963026" y="257478"/>
            <a:ext cx="3911466" cy="21287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(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	VALUES(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96892" y="992024"/>
            <a:ext cx="1608708" cy="276728"/>
          </a:xfrm>
          <a:prstGeom prst="rect">
            <a:avLst/>
          </a:prstGeom>
          <a:solidFill>
            <a:srgbClr val="99FF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142952701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31" y="962528"/>
            <a:ext cx="4608095" cy="718686"/>
          </a:xfrm>
        </p:spPr>
        <p:txBody>
          <a:bodyPr/>
          <a:lstStyle/>
          <a:p>
            <a:r>
              <a:rPr lang="en-US" altLang="zh-CN" sz="3600" dirty="0">
                <a:solidFill>
                  <a:srgbClr val="FFC000"/>
                </a:solidFill>
                <a:ea typeface="宋体" panose="02010600030101010101" pitchFamily="2" charset="-122"/>
              </a:rPr>
              <a:t>Trigger:</a:t>
            </a:r>
            <a:r>
              <a:rPr lang="en-US" altLang="zh-CN" sz="3600" dirty="0">
                <a:ea typeface="宋体" panose="02010600030101010101" pitchFamily="2" charset="-122"/>
              </a:rPr>
              <a:t> </a:t>
            </a:r>
            <a:br>
              <a:rPr lang="en-US" altLang="zh-CN" sz="3600" dirty="0">
                <a:ea typeface="宋体" panose="02010600030101010101" pitchFamily="2" charset="-122"/>
              </a:rPr>
            </a:br>
            <a:r>
              <a:rPr lang="en-US" altLang="zh-CN" sz="3600" dirty="0">
                <a:ea typeface="宋体" panose="02010600030101010101" pitchFamily="2" charset="-122"/>
              </a:rPr>
              <a:t>Row-Level and </a:t>
            </a:r>
            <a:br>
              <a:rPr lang="en-US" altLang="zh-CN" sz="3600" dirty="0">
                <a:ea typeface="宋体" panose="02010600030101010101" pitchFamily="2" charset="-122"/>
              </a:rPr>
            </a:br>
            <a:r>
              <a:rPr lang="en-US" altLang="zh-CN" sz="3600" dirty="0">
                <a:ea typeface="宋体" panose="02010600030101010101" pitchFamily="2" charset="-122"/>
              </a:rPr>
              <a:t>Statement-Level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6046" y="2536152"/>
            <a:ext cx="7504057" cy="3628673"/>
          </a:xfrm>
        </p:spPr>
        <p:txBody>
          <a:bodyPr/>
          <a:lstStyle/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600" dirty="0">
                <a:ea typeface="宋体" panose="02010600030101010101" pitchFamily="2" charset="-122"/>
              </a:rPr>
              <a:t>Triggers are either “</a:t>
            </a:r>
            <a:r>
              <a:rPr lang="en-US" altLang="zh-CN" sz="2600" dirty="0">
                <a:solidFill>
                  <a:srgbClr val="00B0F0"/>
                </a:solidFill>
                <a:ea typeface="宋体" panose="02010600030101010101" pitchFamily="2" charset="-122"/>
              </a:rPr>
              <a:t>row-level</a:t>
            </a:r>
            <a:r>
              <a:rPr lang="en-US" altLang="zh-CN" sz="2600" dirty="0">
                <a:ea typeface="宋体" panose="02010600030101010101" pitchFamily="2" charset="-122"/>
              </a:rPr>
              <a:t>” or “</a:t>
            </a:r>
            <a:r>
              <a:rPr lang="en-US" altLang="zh-CN" sz="2600" dirty="0">
                <a:solidFill>
                  <a:srgbClr val="00B0F0"/>
                </a:solidFill>
                <a:ea typeface="宋体" panose="02010600030101010101" pitchFamily="2" charset="-122"/>
              </a:rPr>
              <a:t>statement-	level</a:t>
            </a:r>
            <a:r>
              <a:rPr lang="en-US" altLang="zh-CN" sz="2600" dirty="0">
                <a:ea typeface="宋体" panose="02010600030101010101" pitchFamily="2" charset="-122"/>
              </a:rPr>
              <a:t>.”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60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  <a:r>
              <a:rPr lang="en-US" altLang="zh-CN" sz="2600" dirty="0">
                <a:ea typeface="宋体" panose="02010600030101010101" pitchFamily="2" charset="-122"/>
              </a:rPr>
              <a:t> indicates row-level; its 	absence indicates statement-level (can also 	be </a:t>
            </a:r>
            <a:r>
              <a:rPr lang="en-US" altLang="zh-CN" sz="2600" dirty="0">
                <a:solidFill>
                  <a:srgbClr val="FFC000"/>
                </a:solidFill>
                <a:ea typeface="宋体" panose="02010600030101010101" pitchFamily="2" charset="-122"/>
              </a:rPr>
              <a:t>FOR EACH STATEMENT</a:t>
            </a:r>
            <a:r>
              <a:rPr lang="en-US" altLang="zh-CN" sz="2600" dirty="0">
                <a:ea typeface="宋体" panose="02010600030101010101" pitchFamily="2" charset="-122"/>
              </a:rPr>
              <a:t>).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963026" y="257478"/>
            <a:ext cx="3911466" cy="21287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(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	VALUES(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96892" y="992024"/>
            <a:ext cx="1608708" cy="276728"/>
          </a:xfrm>
          <a:prstGeom prst="rect">
            <a:avLst/>
          </a:prstGeom>
          <a:solidFill>
            <a:srgbClr val="99FF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78253377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31" y="962528"/>
            <a:ext cx="4608095" cy="718686"/>
          </a:xfrm>
        </p:spPr>
        <p:txBody>
          <a:bodyPr/>
          <a:lstStyle/>
          <a:p>
            <a:r>
              <a:rPr lang="en-US" altLang="zh-CN" sz="3600" dirty="0">
                <a:solidFill>
                  <a:srgbClr val="FFC000"/>
                </a:solidFill>
                <a:ea typeface="宋体" panose="02010600030101010101" pitchFamily="2" charset="-122"/>
              </a:rPr>
              <a:t>Trigger:</a:t>
            </a:r>
            <a:r>
              <a:rPr lang="en-US" altLang="zh-CN" sz="3600" dirty="0">
                <a:ea typeface="宋体" panose="02010600030101010101" pitchFamily="2" charset="-122"/>
              </a:rPr>
              <a:t> </a:t>
            </a:r>
            <a:br>
              <a:rPr lang="en-US" altLang="zh-CN" sz="3600" dirty="0">
                <a:ea typeface="宋体" panose="02010600030101010101" pitchFamily="2" charset="-122"/>
              </a:rPr>
            </a:br>
            <a:r>
              <a:rPr lang="en-US" altLang="zh-CN" sz="3600" dirty="0">
                <a:ea typeface="宋体" panose="02010600030101010101" pitchFamily="2" charset="-122"/>
              </a:rPr>
              <a:t>Row-Level and </a:t>
            </a:r>
            <a:br>
              <a:rPr lang="en-US" altLang="zh-CN" sz="3600" dirty="0">
                <a:ea typeface="宋体" panose="02010600030101010101" pitchFamily="2" charset="-122"/>
              </a:rPr>
            </a:br>
            <a:r>
              <a:rPr lang="en-US" altLang="zh-CN" sz="3600" dirty="0">
                <a:ea typeface="宋体" panose="02010600030101010101" pitchFamily="2" charset="-122"/>
              </a:rPr>
              <a:t>Statement-Level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6046" y="2536152"/>
            <a:ext cx="7504057" cy="3628673"/>
          </a:xfrm>
        </p:spPr>
        <p:txBody>
          <a:bodyPr/>
          <a:lstStyle/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600" dirty="0">
                <a:ea typeface="宋体" panose="02010600030101010101" pitchFamily="2" charset="-122"/>
              </a:rPr>
              <a:t>Triggers are either “</a:t>
            </a:r>
            <a:r>
              <a:rPr lang="en-US" altLang="zh-CN" sz="2600" dirty="0">
                <a:solidFill>
                  <a:srgbClr val="00B0F0"/>
                </a:solidFill>
                <a:ea typeface="宋体" panose="02010600030101010101" pitchFamily="2" charset="-122"/>
              </a:rPr>
              <a:t>row-level</a:t>
            </a:r>
            <a:r>
              <a:rPr lang="en-US" altLang="zh-CN" sz="2600" dirty="0">
                <a:ea typeface="宋体" panose="02010600030101010101" pitchFamily="2" charset="-122"/>
              </a:rPr>
              <a:t>” or “</a:t>
            </a:r>
            <a:r>
              <a:rPr lang="en-US" altLang="zh-CN" sz="2600" dirty="0">
                <a:solidFill>
                  <a:srgbClr val="00B0F0"/>
                </a:solidFill>
                <a:ea typeface="宋体" panose="02010600030101010101" pitchFamily="2" charset="-122"/>
              </a:rPr>
              <a:t>statement-	level</a:t>
            </a:r>
            <a:r>
              <a:rPr lang="en-US" altLang="zh-CN" sz="2600" dirty="0">
                <a:ea typeface="宋体" panose="02010600030101010101" pitchFamily="2" charset="-122"/>
              </a:rPr>
              <a:t>.”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60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  <a:r>
              <a:rPr lang="en-US" altLang="zh-CN" sz="2600" dirty="0">
                <a:ea typeface="宋体" panose="02010600030101010101" pitchFamily="2" charset="-122"/>
              </a:rPr>
              <a:t> indicates row-level; its 	absence indicates statement-level (can also 	be </a:t>
            </a:r>
            <a:r>
              <a:rPr lang="en-US" altLang="zh-CN" sz="2600" dirty="0">
                <a:solidFill>
                  <a:srgbClr val="FFC000"/>
                </a:solidFill>
                <a:ea typeface="宋体" panose="02010600030101010101" pitchFamily="2" charset="-122"/>
              </a:rPr>
              <a:t>FOR EACH STATEMENT</a:t>
            </a:r>
            <a:r>
              <a:rPr lang="en-US" altLang="zh-CN" sz="2600" dirty="0">
                <a:ea typeface="宋体" panose="02010600030101010101" pitchFamily="2" charset="-122"/>
              </a:rPr>
              <a:t>).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600" dirty="0">
                <a:solidFill>
                  <a:srgbClr val="00B0F0"/>
                </a:solidFill>
                <a:ea typeface="宋体" panose="02010600030101010101" pitchFamily="2" charset="-122"/>
              </a:rPr>
              <a:t>Row-level triggers: </a:t>
            </a:r>
            <a:r>
              <a:rPr lang="en-US" altLang="zh-CN" sz="2600" dirty="0">
                <a:ea typeface="宋体" panose="02010600030101010101" pitchFamily="2" charset="-122"/>
              </a:rPr>
              <a:t>execute once for each 	modified tuple.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963026" y="257478"/>
            <a:ext cx="3911466" cy="21287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(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	VALUES(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96892" y="992024"/>
            <a:ext cx="1608708" cy="276728"/>
          </a:xfrm>
          <a:prstGeom prst="rect">
            <a:avLst/>
          </a:prstGeom>
          <a:solidFill>
            <a:srgbClr val="99FF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51732481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31" y="962528"/>
            <a:ext cx="4608095" cy="718686"/>
          </a:xfrm>
        </p:spPr>
        <p:txBody>
          <a:bodyPr/>
          <a:lstStyle/>
          <a:p>
            <a:r>
              <a:rPr lang="en-US" altLang="zh-CN" sz="3600" dirty="0">
                <a:solidFill>
                  <a:srgbClr val="FFC000"/>
                </a:solidFill>
                <a:ea typeface="宋体" panose="02010600030101010101" pitchFamily="2" charset="-122"/>
              </a:rPr>
              <a:t>Trigger:</a:t>
            </a:r>
            <a:r>
              <a:rPr lang="en-US" altLang="zh-CN" sz="3600" dirty="0">
                <a:ea typeface="宋体" panose="02010600030101010101" pitchFamily="2" charset="-122"/>
              </a:rPr>
              <a:t> </a:t>
            </a:r>
            <a:br>
              <a:rPr lang="en-US" altLang="zh-CN" sz="3600" dirty="0">
                <a:ea typeface="宋体" panose="02010600030101010101" pitchFamily="2" charset="-122"/>
              </a:rPr>
            </a:br>
            <a:r>
              <a:rPr lang="en-US" altLang="zh-CN" sz="3600" dirty="0">
                <a:ea typeface="宋体" panose="02010600030101010101" pitchFamily="2" charset="-122"/>
              </a:rPr>
              <a:t>Row-Level and </a:t>
            </a:r>
            <a:br>
              <a:rPr lang="en-US" altLang="zh-CN" sz="3600" dirty="0">
                <a:ea typeface="宋体" panose="02010600030101010101" pitchFamily="2" charset="-122"/>
              </a:rPr>
            </a:br>
            <a:r>
              <a:rPr lang="en-US" altLang="zh-CN" sz="3600" dirty="0">
                <a:ea typeface="宋体" panose="02010600030101010101" pitchFamily="2" charset="-122"/>
              </a:rPr>
              <a:t>Statement-Level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6046" y="2536152"/>
            <a:ext cx="7504057" cy="3628673"/>
          </a:xfrm>
        </p:spPr>
        <p:txBody>
          <a:bodyPr/>
          <a:lstStyle/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600" dirty="0">
                <a:ea typeface="宋体" panose="02010600030101010101" pitchFamily="2" charset="-122"/>
              </a:rPr>
              <a:t>Triggers are either “</a:t>
            </a:r>
            <a:r>
              <a:rPr lang="en-US" altLang="zh-CN" sz="2600" dirty="0">
                <a:solidFill>
                  <a:srgbClr val="00B0F0"/>
                </a:solidFill>
                <a:ea typeface="宋体" panose="02010600030101010101" pitchFamily="2" charset="-122"/>
              </a:rPr>
              <a:t>row-level</a:t>
            </a:r>
            <a:r>
              <a:rPr lang="en-US" altLang="zh-CN" sz="2600" dirty="0">
                <a:ea typeface="宋体" panose="02010600030101010101" pitchFamily="2" charset="-122"/>
              </a:rPr>
              <a:t>” or “</a:t>
            </a:r>
            <a:r>
              <a:rPr lang="en-US" altLang="zh-CN" sz="2600" dirty="0">
                <a:solidFill>
                  <a:srgbClr val="00B0F0"/>
                </a:solidFill>
                <a:ea typeface="宋体" panose="02010600030101010101" pitchFamily="2" charset="-122"/>
              </a:rPr>
              <a:t>statement-	level</a:t>
            </a:r>
            <a:r>
              <a:rPr lang="en-US" altLang="zh-CN" sz="2600" dirty="0">
                <a:ea typeface="宋体" panose="02010600030101010101" pitchFamily="2" charset="-122"/>
              </a:rPr>
              <a:t>.”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60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  <a:r>
              <a:rPr lang="en-US" altLang="zh-CN" sz="2600" dirty="0">
                <a:ea typeface="宋体" panose="02010600030101010101" pitchFamily="2" charset="-122"/>
              </a:rPr>
              <a:t> indicates row-level; its 	absence indicates statement-level (can also 	be </a:t>
            </a:r>
            <a:r>
              <a:rPr lang="en-US" altLang="zh-CN" sz="2600" dirty="0">
                <a:solidFill>
                  <a:srgbClr val="FFC000"/>
                </a:solidFill>
                <a:ea typeface="宋体" panose="02010600030101010101" pitchFamily="2" charset="-122"/>
              </a:rPr>
              <a:t>FOR EACH STATEMENT</a:t>
            </a:r>
            <a:r>
              <a:rPr lang="en-US" altLang="zh-CN" sz="2600" dirty="0">
                <a:ea typeface="宋体" panose="02010600030101010101" pitchFamily="2" charset="-122"/>
              </a:rPr>
              <a:t>).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600" dirty="0">
                <a:solidFill>
                  <a:srgbClr val="00B0F0"/>
                </a:solidFill>
                <a:ea typeface="宋体" panose="02010600030101010101" pitchFamily="2" charset="-122"/>
              </a:rPr>
              <a:t>Row-level triggers: </a:t>
            </a:r>
            <a:r>
              <a:rPr lang="en-US" altLang="zh-CN" sz="2600" dirty="0">
                <a:ea typeface="宋体" panose="02010600030101010101" pitchFamily="2" charset="-122"/>
              </a:rPr>
              <a:t>execute once for each 	modified tuple.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600" dirty="0">
                <a:solidFill>
                  <a:srgbClr val="00B0F0"/>
                </a:solidFill>
                <a:ea typeface="宋体" panose="02010600030101010101" pitchFamily="2" charset="-122"/>
              </a:rPr>
              <a:t>Statement-level triggers: </a:t>
            </a:r>
            <a:r>
              <a:rPr lang="en-US" altLang="zh-CN" sz="2600" dirty="0">
                <a:ea typeface="宋体" panose="02010600030101010101" pitchFamily="2" charset="-122"/>
              </a:rPr>
              <a:t>execute once for an 	SQL statement (many tuples can be modified)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963026" y="257478"/>
            <a:ext cx="3911466" cy="21287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(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	VALUES(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96892" y="992024"/>
            <a:ext cx="1608708" cy="276728"/>
          </a:xfrm>
          <a:prstGeom prst="rect">
            <a:avLst/>
          </a:prstGeom>
          <a:solidFill>
            <a:srgbClr val="99FF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72916658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31" y="732945"/>
            <a:ext cx="4608095" cy="1071614"/>
          </a:xfrm>
        </p:spPr>
        <p:txBody>
          <a:bodyPr/>
          <a:lstStyle/>
          <a:p>
            <a:r>
              <a:rPr lang="en-US" altLang="zh-CN" sz="3600" dirty="0">
                <a:solidFill>
                  <a:srgbClr val="FFC000"/>
                </a:solidFill>
                <a:ea typeface="宋体" panose="02010600030101010101" pitchFamily="2" charset="-122"/>
              </a:rPr>
              <a:t>Trigger:</a:t>
            </a:r>
            <a:r>
              <a:rPr lang="en-US" altLang="zh-CN" sz="3600" dirty="0">
                <a:ea typeface="宋体" panose="02010600030101010101" pitchFamily="2" charset="-122"/>
              </a:rPr>
              <a:t> </a:t>
            </a:r>
            <a:br>
              <a:rPr lang="en-US" altLang="zh-CN" sz="3600" dirty="0">
                <a:ea typeface="宋体" panose="02010600030101010101" pitchFamily="2" charset="-122"/>
              </a:rPr>
            </a:br>
            <a:r>
              <a:rPr lang="en-US" altLang="zh-CN" sz="3600" dirty="0">
                <a:ea typeface="宋体" panose="02010600030101010101" pitchFamily="2" charset="-122"/>
              </a:rPr>
              <a:t>REFERENCING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963026" y="257478"/>
            <a:ext cx="3911466" cy="21287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(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	VALUES(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126389" y="732944"/>
            <a:ext cx="3663650" cy="319107"/>
          </a:xfrm>
          <a:prstGeom prst="rect">
            <a:avLst/>
          </a:prstGeom>
          <a:solidFill>
            <a:srgbClr val="99FF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323991137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31" y="732945"/>
            <a:ext cx="4608095" cy="1071614"/>
          </a:xfrm>
        </p:spPr>
        <p:txBody>
          <a:bodyPr/>
          <a:lstStyle/>
          <a:p>
            <a:r>
              <a:rPr lang="en-US" altLang="zh-CN" sz="3600" dirty="0">
                <a:solidFill>
                  <a:srgbClr val="FFC000"/>
                </a:solidFill>
                <a:ea typeface="宋体" panose="02010600030101010101" pitchFamily="2" charset="-122"/>
              </a:rPr>
              <a:t>Trigger:</a:t>
            </a:r>
            <a:r>
              <a:rPr lang="en-US" altLang="zh-CN" sz="3600" dirty="0">
                <a:ea typeface="宋体" panose="02010600030101010101" pitchFamily="2" charset="-122"/>
              </a:rPr>
              <a:t> </a:t>
            </a:r>
            <a:br>
              <a:rPr lang="en-US" altLang="zh-CN" sz="3600" dirty="0">
                <a:ea typeface="宋体" panose="02010600030101010101" pitchFamily="2" charset="-122"/>
              </a:rPr>
            </a:br>
            <a:r>
              <a:rPr lang="en-US" altLang="zh-CN" sz="3600" dirty="0">
                <a:ea typeface="宋体" panose="02010600030101010101" pitchFamily="2" charset="-122"/>
              </a:rPr>
              <a:t>REFERENCING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25543" y="2555818"/>
            <a:ext cx="7838354" cy="3437824"/>
          </a:xfrm>
        </p:spPr>
        <p:txBody>
          <a:bodyPr/>
          <a:lstStyle/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INSERT</a:t>
            </a:r>
            <a:r>
              <a:rPr lang="en-US" altLang="zh-CN" sz="2800" dirty="0">
                <a:ea typeface="宋体" panose="02010600030101010101" pitchFamily="2" charset="-122"/>
              </a:rPr>
              <a:t> implies a new row (tuple) (for row-	level) or a new table (for statement-level).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963026" y="257478"/>
            <a:ext cx="3911466" cy="21287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(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	VALUES(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126389" y="732944"/>
            <a:ext cx="3663650" cy="319107"/>
          </a:xfrm>
          <a:prstGeom prst="rect">
            <a:avLst/>
          </a:prstGeom>
          <a:solidFill>
            <a:srgbClr val="99FF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179083197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31" y="732945"/>
            <a:ext cx="4608095" cy="1071614"/>
          </a:xfrm>
        </p:spPr>
        <p:txBody>
          <a:bodyPr/>
          <a:lstStyle/>
          <a:p>
            <a:r>
              <a:rPr lang="en-US" altLang="zh-CN" sz="3600" dirty="0">
                <a:solidFill>
                  <a:srgbClr val="FFC000"/>
                </a:solidFill>
                <a:ea typeface="宋体" panose="02010600030101010101" pitchFamily="2" charset="-122"/>
              </a:rPr>
              <a:t>Trigger:</a:t>
            </a:r>
            <a:r>
              <a:rPr lang="en-US" altLang="zh-CN" sz="3600" dirty="0">
                <a:ea typeface="宋体" panose="02010600030101010101" pitchFamily="2" charset="-122"/>
              </a:rPr>
              <a:t> </a:t>
            </a:r>
            <a:br>
              <a:rPr lang="en-US" altLang="zh-CN" sz="3600" dirty="0">
                <a:ea typeface="宋体" panose="02010600030101010101" pitchFamily="2" charset="-122"/>
              </a:rPr>
            </a:br>
            <a:r>
              <a:rPr lang="en-US" altLang="zh-CN" sz="3600" dirty="0">
                <a:ea typeface="宋体" panose="02010600030101010101" pitchFamily="2" charset="-122"/>
              </a:rPr>
              <a:t>REFERENCING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25543" y="2555818"/>
            <a:ext cx="7838354" cy="3437824"/>
          </a:xfrm>
        </p:spPr>
        <p:txBody>
          <a:bodyPr/>
          <a:lstStyle/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INSERT</a:t>
            </a:r>
            <a:r>
              <a:rPr lang="en-US" altLang="zh-CN" sz="2800" dirty="0">
                <a:ea typeface="宋体" panose="02010600030101010101" pitchFamily="2" charset="-122"/>
              </a:rPr>
              <a:t> implies a new row (tuple) (for row-	level) or a new table (for statement-level).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DELETE</a:t>
            </a:r>
            <a:r>
              <a:rPr lang="en-US" altLang="zh-CN" sz="2800" dirty="0">
                <a:ea typeface="宋体" panose="02010600030101010101" pitchFamily="2" charset="-122"/>
              </a:rPr>
              <a:t> implies an old tuple or table.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963026" y="257478"/>
            <a:ext cx="3911466" cy="21287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(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	VALUES(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126389" y="732944"/>
            <a:ext cx="3663650" cy="319107"/>
          </a:xfrm>
          <a:prstGeom prst="rect">
            <a:avLst/>
          </a:prstGeom>
          <a:solidFill>
            <a:srgbClr val="99FF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198998307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31" y="732945"/>
            <a:ext cx="4608095" cy="1071614"/>
          </a:xfrm>
        </p:spPr>
        <p:txBody>
          <a:bodyPr/>
          <a:lstStyle/>
          <a:p>
            <a:r>
              <a:rPr lang="en-US" altLang="zh-CN" sz="3600" dirty="0">
                <a:solidFill>
                  <a:srgbClr val="FFC000"/>
                </a:solidFill>
                <a:ea typeface="宋体" panose="02010600030101010101" pitchFamily="2" charset="-122"/>
              </a:rPr>
              <a:t>Trigger:</a:t>
            </a:r>
            <a:r>
              <a:rPr lang="en-US" altLang="zh-CN" sz="3600" dirty="0">
                <a:ea typeface="宋体" panose="02010600030101010101" pitchFamily="2" charset="-122"/>
              </a:rPr>
              <a:t> </a:t>
            </a:r>
            <a:br>
              <a:rPr lang="en-US" altLang="zh-CN" sz="3600" dirty="0">
                <a:ea typeface="宋体" panose="02010600030101010101" pitchFamily="2" charset="-122"/>
              </a:rPr>
            </a:br>
            <a:r>
              <a:rPr lang="en-US" altLang="zh-CN" sz="3600" dirty="0">
                <a:ea typeface="宋体" panose="02010600030101010101" pitchFamily="2" charset="-122"/>
              </a:rPr>
              <a:t>REFERENCING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25543" y="2555818"/>
            <a:ext cx="7838354" cy="3437824"/>
          </a:xfrm>
        </p:spPr>
        <p:txBody>
          <a:bodyPr/>
          <a:lstStyle/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INSERT</a:t>
            </a:r>
            <a:r>
              <a:rPr lang="en-US" altLang="zh-CN" sz="2800" dirty="0">
                <a:ea typeface="宋体" panose="02010600030101010101" pitchFamily="2" charset="-122"/>
              </a:rPr>
              <a:t> implies a new row (tuple) (for row-	level) or a new table (for statement-level).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DELETE</a:t>
            </a:r>
            <a:r>
              <a:rPr lang="en-US" altLang="zh-CN" sz="2800" dirty="0">
                <a:ea typeface="宋体" panose="02010600030101010101" pitchFamily="2" charset="-122"/>
              </a:rPr>
              <a:t> implies an old tuple or table.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UPDATE</a:t>
            </a:r>
            <a:r>
              <a:rPr lang="en-US" altLang="zh-CN" sz="2800" dirty="0">
                <a:ea typeface="宋体" panose="02010600030101010101" pitchFamily="2" charset="-122"/>
              </a:rPr>
              <a:t> implies both.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963026" y="257478"/>
            <a:ext cx="3911466" cy="21287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(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	VALUES(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126389" y="732944"/>
            <a:ext cx="3663650" cy="319107"/>
          </a:xfrm>
          <a:prstGeom prst="rect">
            <a:avLst/>
          </a:prstGeom>
          <a:solidFill>
            <a:srgbClr val="99FF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121131691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31" y="732945"/>
            <a:ext cx="4608095" cy="1071614"/>
          </a:xfrm>
        </p:spPr>
        <p:txBody>
          <a:bodyPr/>
          <a:lstStyle/>
          <a:p>
            <a:r>
              <a:rPr lang="en-US" altLang="zh-CN" sz="3600" dirty="0">
                <a:solidFill>
                  <a:srgbClr val="FFC000"/>
                </a:solidFill>
                <a:ea typeface="宋体" panose="02010600030101010101" pitchFamily="2" charset="-122"/>
              </a:rPr>
              <a:t>Trigger:</a:t>
            </a:r>
            <a:r>
              <a:rPr lang="en-US" altLang="zh-CN" sz="3600" dirty="0">
                <a:ea typeface="宋体" panose="02010600030101010101" pitchFamily="2" charset="-122"/>
              </a:rPr>
              <a:t> </a:t>
            </a:r>
            <a:br>
              <a:rPr lang="en-US" altLang="zh-CN" sz="3600" dirty="0">
                <a:ea typeface="宋体" panose="02010600030101010101" pitchFamily="2" charset="-122"/>
              </a:rPr>
            </a:br>
            <a:r>
              <a:rPr lang="en-US" altLang="zh-CN" sz="3600" dirty="0">
                <a:ea typeface="宋体" panose="02010600030101010101" pitchFamily="2" charset="-122"/>
              </a:rPr>
              <a:t>REFERENCING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25543" y="2555818"/>
            <a:ext cx="7838354" cy="3437824"/>
          </a:xfrm>
        </p:spPr>
        <p:txBody>
          <a:bodyPr/>
          <a:lstStyle/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INSERT</a:t>
            </a:r>
            <a:r>
              <a:rPr lang="en-US" altLang="zh-CN" sz="2800" dirty="0">
                <a:ea typeface="宋体" panose="02010600030101010101" pitchFamily="2" charset="-122"/>
              </a:rPr>
              <a:t> implies a new row (tuple) (for row-	level) or a new table (for statement-level).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DELETE</a:t>
            </a:r>
            <a:r>
              <a:rPr lang="en-US" altLang="zh-CN" sz="2800" dirty="0">
                <a:ea typeface="宋体" panose="02010600030101010101" pitchFamily="2" charset="-122"/>
              </a:rPr>
              <a:t> implies an old tuple or table.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UPDATE</a:t>
            </a:r>
            <a:r>
              <a:rPr lang="en-US" altLang="zh-CN" sz="2800" dirty="0">
                <a:ea typeface="宋体" panose="02010600030101010101" pitchFamily="2" charset="-122"/>
              </a:rPr>
              <a:t> implies both.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Refer to these by</a:t>
            </a:r>
          </a:p>
          <a:p>
            <a:pPr marL="0" indent="0" defTabSz="548640">
              <a:lnSpc>
                <a:spcPct val="90000"/>
              </a:lnSpc>
              <a:buClr>
                <a:schemeClr val="accent2"/>
              </a:buClr>
              <a:buNone/>
            </a:pPr>
            <a:r>
              <a:rPr lang="en-US" altLang="zh-CN" sz="2400" dirty="0">
                <a:solidFill>
                  <a:srgbClr val="FFC000"/>
                </a:solidFill>
                <a:ea typeface="宋体" panose="02010600030101010101" pitchFamily="2" charset="-122"/>
              </a:rPr>
              <a:t>   REFERENCING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[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NEW OLD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] [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ROW TABLE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]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AS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&lt;name&gt;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963026" y="257478"/>
            <a:ext cx="3911466" cy="21287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(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	VALUES(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126389" y="732944"/>
            <a:ext cx="3663650" cy="319107"/>
          </a:xfrm>
          <a:prstGeom prst="rect">
            <a:avLst/>
          </a:prstGeom>
          <a:solidFill>
            <a:srgbClr val="99FF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320623427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31" y="732945"/>
            <a:ext cx="4608095" cy="1071614"/>
          </a:xfrm>
        </p:spPr>
        <p:txBody>
          <a:bodyPr/>
          <a:lstStyle/>
          <a:p>
            <a:r>
              <a:rPr lang="en-US" altLang="zh-CN" sz="3600" dirty="0">
                <a:solidFill>
                  <a:srgbClr val="FFC000"/>
                </a:solidFill>
                <a:ea typeface="宋体" panose="02010600030101010101" pitchFamily="2" charset="-122"/>
              </a:rPr>
              <a:t>Trigger:</a:t>
            </a:r>
            <a:r>
              <a:rPr lang="en-US" altLang="zh-CN" sz="3600" dirty="0">
                <a:ea typeface="宋体" panose="02010600030101010101" pitchFamily="2" charset="-122"/>
              </a:rPr>
              <a:t> </a:t>
            </a:r>
            <a:br>
              <a:rPr lang="en-US" altLang="zh-CN" sz="3600" dirty="0">
                <a:ea typeface="宋体" panose="02010600030101010101" pitchFamily="2" charset="-122"/>
              </a:rPr>
            </a:br>
            <a:r>
              <a:rPr lang="en-US" altLang="zh-CN" sz="3600" dirty="0">
                <a:ea typeface="宋体" panose="02010600030101010101" pitchFamily="2" charset="-122"/>
              </a:rPr>
              <a:t>REFERENCING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25543" y="2555818"/>
            <a:ext cx="7838354" cy="3437824"/>
          </a:xfrm>
        </p:spPr>
        <p:txBody>
          <a:bodyPr/>
          <a:lstStyle/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INSERT</a:t>
            </a:r>
            <a:r>
              <a:rPr lang="en-US" altLang="zh-CN" sz="2800" dirty="0">
                <a:ea typeface="宋体" panose="02010600030101010101" pitchFamily="2" charset="-122"/>
              </a:rPr>
              <a:t> implies a new row (tuple) (for row-	level) or a new table (for statement-level).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DELETE</a:t>
            </a:r>
            <a:r>
              <a:rPr lang="en-US" altLang="zh-CN" sz="2800" dirty="0">
                <a:ea typeface="宋体" panose="02010600030101010101" pitchFamily="2" charset="-122"/>
              </a:rPr>
              <a:t> implies an old tuple or table.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UPDATE</a:t>
            </a:r>
            <a:r>
              <a:rPr lang="en-US" altLang="zh-CN" sz="2800" dirty="0">
                <a:ea typeface="宋体" panose="02010600030101010101" pitchFamily="2" charset="-122"/>
              </a:rPr>
              <a:t> implies both.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Refer to these by</a:t>
            </a:r>
          </a:p>
          <a:p>
            <a:pPr marL="0" indent="0" defTabSz="548640">
              <a:lnSpc>
                <a:spcPct val="90000"/>
              </a:lnSpc>
              <a:buClr>
                <a:schemeClr val="accent2"/>
              </a:buClr>
              <a:buNone/>
            </a:pPr>
            <a:r>
              <a:rPr lang="en-US" altLang="zh-CN" sz="2400" dirty="0">
                <a:solidFill>
                  <a:srgbClr val="FFC000"/>
                </a:solidFill>
                <a:ea typeface="宋体" panose="02010600030101010101" pitchFamily="2" charset="-122"/>
              </a:rPr>
              <a:t>   REFERENCING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[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NEW OLD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] [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ROW TABLE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]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AS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&lt;name&gt;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For statement-level trigger, the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&lt;name&gt; 	</a:t>
            </a:r>
            <a:r>
              <a:rPr lang="en-US" altLang="zh-CN" sz="2800" dirty="0">
                <a:ea typeface="宋体" panose="02010600030101010101" pitchFamily="2" charset="-122"/>
              </a:rPr>
              <a:t>above is used as a relation (table)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963026" y="257478"/>
            <a:ext cx="3911466" cy="21287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(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	VALUES(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126389" y="732944"/>
            <a:ext cx="3663650" cy="319107"/>
          </a:xfrm>
          <a:prstGeom prst="rect">
            <a:avLst/>
          </a:prstGeom>
          <a:solidFill>
            <a:srgbClr val="99FF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385571211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31" y="732945"/>
            <a:ext cx="4608095" cy="1071614"/>
          </a:xfrm>
        </p:spPr>
        <p:txBody>
          <a:bodyPr/>
          <a:lstStyle/>
          <a:p>
            <a:r>
              <a:rPr lang="en-US" altLang="zh-CN" sz="3600" dirty="0">
                <a:solidFill>
                  <a:srgbClr val="FFC000"/>
                </a:solidFill>
                <a:ea typeface="宋体" panose="02010600030101010101" pitchFamily="2" charset="-122"/>
              </a:rPr>
              <a:t>Trigger:</a:t>
            </a:r>
            <a:r>
              <a:rPr lang="en-US" altLang="zh-CN" sz="3600" dirty="0">
                <a:ea typeface="宋体" panose="02010600030101010101" pitchFamily="2" charset="-122"/>
              </a:rPr>
              <a:t> </a:t>
            </a:r>
            <a:br>
              <a:rPr lang="en-US" altLang="zh-CN" sz="3600" dirty="0">
                <a:ea typeface="宋体" panose="02010600030101010101" pitchFamily="2" charset="-122"/>
              </a:rPr>
            </a:br>
            <a:r>
              <a:rPr lang="en-US" altLang="zh-CN" sz="3600" dirty="0">
                <a:ea typeface="宋体" panose="02010600030101010101" pitchFamily="2" charset="-122"/>
              </a:rPr>
              <a:t>The Condition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963026" y="257478"/>
            <a:ext cx="3911466" cy="21287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(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	VALUES(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116430" y="1268752"/>
            <a:ext cx="3034511" cy="535807"/>
          </a:xfrm>
          <a:prstGeom prst="rect">
            <a:avLst/>
          </a:prstGeom>
          <a:solidFill>
            <a:srgbClr val="99FF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105833959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31" y="732945"/>
            <a:ext cx="4608095" cy="1071614"/>
          </a:xfrm>
        </p:spPr>
        <p:txBody>
          <a:bodyPr/>
          <a:lstStyle/>
          <a:p>
            <a:r>
              <a:rPr lang="en-US" altLang="zh-CN" sz="3600" dirty="0">
                <a:solidFill>
                  <a:srgbClr val="FFC000"/>
                </a:solidFill>
                <a:ea typeface="宋体" panose="02010600030101010101" pitchFamily="2" charset="-122"/>
              </a:rPr>
              <a:t>Trigger:</a:t>
            </a:r>
            <a:r>
              <a:rPr lang="en-US" altLang="zh-CN" sz="3600" dirty="0">
                <a:ea typeface="宋体" panose="02010600030101010101" pitchFamily="2" charset="-122"/>
              </a:rPr>
              <a:t> </a:t>
            </a:r>
            <a:br>
              <a:rPr lang="en-US" altLang="zh-CN" sz="3600" dirty="0">
                <a:ea typeface="宋体" panose="02010600030101010101" pitchFamily="2" charset="-122"/>
              </a:rPr>
            </a:br>
            <a:r>
              <a:rPr lang="en-US" altLang="zh-CN" sz="3600" dirty="0">
                <a:ea typeface="宋体" panose="02010600030101010101" pitchFamily="2" charset="-122"/>
              </a:rPr>
              <a:t>The Condition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35376" y="2457495"/>
            <a:ext cx="7838354" cy="3437824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Any </a:t>
            </a:r>
            <a:r>
              <a:rPr lang="en-US" altLang="zh-CN" sz="2800" dirty="0" err="1">
                <a:ea typeface="宋体" panose="02010600030101010101" pitchFamily="2" charset="-122"/>
              </a:rPr>
              <a:t>boolean</a:t>
            </a:r>
            <a:r>
              <a:rPr lang="en-US" altLang="zh-CN" sz="2800" dirty="0">
                <a:ea typeface="宋体" panose="02010600030101010101" pitchFamily="2" charset="-122"/>
              </a:rPr>
              <a:t>-valued condition is appropriate.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963026" y="257478"/>
            <a:ext cx="3911466" cy="21287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(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	VALUES(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116430" y="1268752"/>
            <a:ext cx="3034511" cy="535807"/>
          </a:xfrm>
          <a:prstGeom prst="rect">
            <a:avLst/>
          </a:prstGeom>
          <a:solidFill>
            <a:srgbClr val="99FF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45721624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31" y="732945"/>
            <a:ext cx="4608095" cy="1071614"/>
          </a:xfrm>
        </p:spPr>
        <p:txBody>
          <a:bodyPr/>
          <a:lstStyle/>
          <a:p>
            <a:r>
              <a:rPr lang="en-US" altLang="zh-CN" sz="3600" dirty="0">
                <a:solidFill>
                  <a:srgbClr val="FFC000"/>
                </a:solidFill>
                <a:ea typeface="宋体" panose="02010600030101010101" pitchFamily="2" charset="-122"/>
              </a:rPr>
              <a:t>Trigger:</a:t>
            </a:r>
            <a:r>
              <a:rPr lang="en-US" altLang="zh-CN" sz="3600" dirty="0">
                <a:ea typeface="宋体" panose="02010600030101010101" pitchFamily="2" charset="-122"/>
              </a:rPr>
              <a:t> </a:t>
            </a:r>
            <a:br>
              <a:rPr lang="en-US" altLang="zh-CN" sz="3600" dirty="0">
                <a:ea typeface="宋体" panose="02010600030101010101" pitchFamily="2" charset="-122"/>
              </a:rPr>
            </a:br>
            <a:r>
              <a:rPr lang="en-US" altLang="zh-CN" sz="3600" dirty="0">
                <a:ea typeface="宋体" panose="02010600030101010101" pitchFamily="2" charset="-122"/>
              </a:rPr>
              <a:t>The Condition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35376" y="2457495"/>
            <a:ext cx="7838354" cy="3437824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Any </a:t>
            </a:r>
            <a:r>
              <a:rPr lang="en-US" altLang="zh-CN" sz="2800" dirty="0" err="1">
                <a:ea typeface="宋体" panose="02010600030101010101" pitchFamily="2" charset="-122"/>
              </a:rPr>
              <a:t>boolean</a:t>
            </a:r>
            <a:r>
              <a:rPr lang="en-US" altLang="zh-CN" sz="2800" dirty="0">
                <a:ea typeface="宋体" panose="02010600030101010101" pitchFamily="2" charset="-122"/>
              </a:rPr>
              <a:t>-valued condition is appropriate.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It is evaluated before or after the triggering 	event, depending on whether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BEFORE</a:t>
            </a:r>
            <a:r>
              <a:rPr lang="en-US" altLang="zh-CN" sz="2800" dirty="0">
                <a:ea typeface="宋体" panose="02010600030101010101" pitchFamily="2" charset="-122"/>
              </a:rPr>
              <a:t> or 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AFTER</a:t>
            </a:r>
            <a:r>
              <a:rPr lang="en-US" altLang="zh-CN" sz="2800" dirty="0">
                <a:ea typeface="宋体" panose="02010600030101010101" pitchFamily="2" charset="-122"/>
              </a:rPr>
              <a:t> is used in the event.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963026" y="257478"/>
            <a:ext cx="3911466" cy="21287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(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	VALUES(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116430" y="1268752"/>
            <a:ext cx="3034511" cy="535807"/>
          </a:xfrm>
          <a:prstGeom prst="rect">
            <a:avLst/>
          </a:prstGeom>
          <a:solidFill>
            <a:srgbClr val="99FF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394113587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31" y="732945"/>
            <a:ext cx="4608095" cy="1071614"/>
          </a:xfrm>
        </p:spPr>
        <p:txBody>
          <a:bodyPr/>
          <a:lstStyle/>
          <a:p>
            <a:r>
              <a:rPr lang="en-US" altLang="zh-CN" sz="3600" dirty="0">
                <a:solidFill>
                  <a:srgbClr val="FFC000"/>
                </a:solidFill>
                <a:ea typeface="宋体" panose="02010600030101010101" pitchFamily="2" charset="-122"/>
              </a:rPr>
              <a:t>Trigger:</a:t>
            </a:r>
            <a:r>
              <a:rPr lang="en-US" altLang="zh-CN" sz="3600" dirty="0">
                <a:ea typeface="宋体" panose="02010600030101010101" pitchFamily="2" charset="-122"/>
              </a:rPr>
              <a:t> </a:t>
            </a:r>
            <a:br>
              <a:rPr lang="en-US" altLang="zh-CN" sz="3600" dirty="0">
                <a:ea typeface="宋体" panose="02010600030101010101" pitchFamily="2" charset="-122"/>
              </a:rPr>
            </a:br>
            <a:r>
              <a:rPr lang="en-US" altLang="zh-CN" sz="3600" dirty="0">
                <a:ea typeface="宋体" panose="02010600030101010101" pitchFamily="2" charset="-122"/>
              </a:rPr>
              <a:t>The Condition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35376" y="2457495"/>
            <a:ext cx="7838354" cy="3437824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Any </a:t>
            </a:r>
            <a:r>
              <a:rPr lang="en-US" altLang="zh-CN" sz="2800" dirty="0" err="1">
                <a:ea typeface="宋体" panose="02010600030101010101" pitchFamily="2" charset="-122"/>
              </a:rPr>
              <a:t>boolean</a:t>
            </a:r>
            <a:r>
              <a:rPr lang="en-US" altLang="zh-CN" sz="2800" dirty="0">
                <a:ea typeface="宋体" panose="02010600030101010101" pitchFamily="2" charset="-122"/>
              </a:rPr>
              <a:t>-valued condition is appropriate.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It is evaluated before or after the triggering 	event, depending on whether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BEFORE</a:t>
            </a:r>
            <a:r>
              <a:rPr lang="en-US" altLang="zh-CN" sz="2800" dirty="0">
                <a:ea typeface="宋体" panose="02010600030101010101" pitchFamily="2" charset="-122"/>
              </a:rPr>
              <a:t> or 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AFTER</a:t>
            </a:r>
            <a:r>
              <a:rPr lang="en-US" altLang="zh-CN" sz="2800" dirty="0">
                <a:ea typeface="宋体" panose="02010600030101010101" pitchFamily="2" charset="-122"/>
              </a:rPr>
              <a:t> is used in the event.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Access the new/old tuple or set of tuples 	(i.e., the table) through the names declared 	in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REFERENCING</a:t>
            </a:r>
            <a:r>
              <a:rPr lang="en-US" altLang="zh-CN" sz="2800" dirty="0">
                <a:ea typeface="宋体" panose="02010600030101010101" pitchFamily="2" charset="-122"/>
              </a:rPr>
              <a:t> clause.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963026" y="257478"/>
            <a:ext cx="3911466" cy="21287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(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	VALUES(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116430" y="1268752"/>
            <a:ext cx="3034511" cy="535807"/>
          </a:xfrm>
          <a:prstGeom prst="rect">
            <a:avLst/>
          </a:prstGeom>
          <a:solidFill>
            <a:srgbClr val="99FF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113106886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31" y="732945"/>
            <a:ext cx="4608095" cy="1071614"/>
          </a:xfrm>
        </p:spPr>
        <p:txBody>
          <a:bodyPr/>
          <a:lstStyle/>
          <a:p>
            <a:r>
              <a:rPr lang="en-US" altLang="zh-CN" sz="3600" dirty="0">
                <a:solidFill>
                  <a:srgbClr val="FFC000"/>
                </a:solidFill>
                <a:ea typeface="宋体" panose="02010600030101010101" pitchFamily="2" charset="-122"/>
              </a:rPr>
              <a:t>Trigger:</a:t>
            </a:r>
            <a:r>
              <a:rPr lang="en-US" altLang="zh-CN" sz="3600" dirty="0">
                <a:ea typeface="宋体" panose="02010600030101010101" pitchFamily="2" charset="-122"/>
              </a:rPr>
              <a:t> </a:t>
            </a:r>
            <a:br>
              <a:rPr lang="en-US" altLang="zh-CN" sz="3600" dirty="0">
                <a:ea typeface="宋体" panose="02010600030101010101" pitchFamily="2" charset="-122"/>
              </a:rPr>
            </a:br>
            <a:r>
              <a:rPr lang="en-US" altLang="zh-CN" sz="3600" dirty="0">
                <a:ea typeface="宋体" panose="02010600030101010101" pitchFamily="2" charset="-122"/>
              </a:rPr>
              <a:t>The Action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963026" y="257478"/>
            <a:ext cx="3911466" cy="21287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(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	VALUES(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42511" y="1750531"/>
            <a:ext cx="2995245" cy="535807"/>
          </a:xfrm>
          <a:prstGeom prst="rect">
            <a:avLst/>
          </a:prstGeom>
          <a:solidFill>
            <a:srgbClr val="99FF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332509384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31" y="732945"/>
            <a:ext cx="4608095" cy="1071614"/>
          </a:xfrm>
        </p:spPr>
        <p:txBody>
          <a:bodyPr/>
          <a:lstStyle/>
          <a:p>
            <a:r>
              <a:rPr lang="en-US" altLang="zh-CN" sz="3600" dirty="0">
                <a:solidFill>
                  <a:srgbClr val="FFC000"/>
                </a:solidFill>
                <a:ea typeface="宋体" panose="02010600030101010101" pitchFamily="2" charset="-122"/>
              </a:rPr>
              <a:t>Trigger:</a:t>
            </a:r>
            <a:r>
              <a:rPr lang="en-US" altLang="zh-CN" sz="3600" dirty="0">
                <a:ea typeface="宋体" panose="02010600030101010101" pitchFamily="2" charset="-122"/>
              </a:rPr>
              <a:t> </a:t>
            </a:r>
            <a:br>
              <a:rPr lang="en-US" altLang="zh-CN" sz="3600" dirty="0">
                <a:ea typeface="宋体" panose="02010600030101010101" pitchFamily="2" charset="-122"/>
              </a:rPr>
            </a:br>
            <a:r>
              <a:rPr lang="en-US" altLang="zh-CN" sz="3600" dirty="0">
                <a:ea typeface="宋体" panose="02010600030101010101" pitchFamily="2" charset="-122"/>
              </a:rPr>
              <a:t>The Action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45208" y="2604979"/>
            <a:ext cx="7838354" cy="3437824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3000" dirty="0">
                <a:ea typeface="宋体" panose="02010600030101010101" pitchFamily="2" charset="-122"/>
              </a:rPr>
              <a:t>There can be more than one SQL 	statement in the action (surround by 	</a:t>
            </a:r>
            <a:r>
              <a:rPr lang="en-US" altLang="zh-CN" sz="3000" dirty="0">
                <a:solidFill>
                  <a:srgbClr val="FFCC00"/>
                </a:solidFill>
                <a:ea typeface="宋体" panose="02010600030101010101" pitchFamily="2" charset="-122"/>
              </a:rPr>
              <a:t>BEGIN </a:t>
            </a:r>
            <a:r>
              <a:rPr lang="en-US" altLang="zh-CN" sz="3000" dirty="0">
                <a:solidFill>
                  <a:srgbClr val="00FF00"/>
                </a:solidFill>
                <a:ea typeface="宋体" panose="02010600030101010101" pitchFamily="2" charset="-122"/>
              </a:rPr>
              <a:t>. . .</a:t>
            </a:r>
            <a:r>
              <a:rPr lang="en-US" altLang="zh-CN" sz="3000" dirty="0">
                <a:solidFill>
                  <a:srgbClr val="FFCC00"/>
                </a:solidFill>
                <a:ea typeface="宋体" panose="02010600030101010101" pitchFamily="2" charset="-122"/>
              </a:rPr>
              <a:t> END</a:t>
            </a:r>
            <a:r>
              <a:rPr lang="en-US" altLang="zh-CN" sz="3000" dirty="0">
                <a:ea typeface="宋体" panose="02010600030101010101" pitchFamily="2" charset="-122"/>
              </a:rPr>
              <a:t> if there are more than 	one statements).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963026" y="257478"/>
            <a:ext cx="3911466" cy="21287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(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	VALUES(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42511" y="1750531"/>
            <a:ext cx="2995245" cy="535807"/>
          </a:xfrm>
          <a:prstGeom prst="rect">
            <a:avLst/>
          </a:prstGeom>
          <a:solidFill>
            <a:srgbClr val="99FF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422344606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31" y="732945"/>
            <a:ext cx="4608095" cy="1071614"/>
          </a:xfrm>
        </p:spPr>
        <p:txBody>
          <a:bodyPr/>
          <a:lstStyle/>
          <a:p>
            <a:r>
              <a:rPr lang="en-US" altLang="zh-CN" sz="3600" dirty="0">
                <a:solidFill>
                  <a:srgbClr val="FFC000"/>
                </a:solidFill>
                <a:ea typeface="宋体" panose="02010600030101010101" pitchFamily="2" charset="-122"/>
              </a:rPr>
              <a:t>Trigger:</a:t>
            </a:r>
            <a:r>
              <a:rPr lang="en-US" altLang="zh-CN" sz="3600" dirty="0">
                <a:ea typeface="宋体" panose="02010600030101010101" pitchFamily="2" charset="-122"/>
              </a:rPr>
              <a:t> </a:t>
            </a:r>
            <a:br>
              <a:rPr lang="en-US" altLang="zh-CN" sz="3600" dirty="0">
                <a:ea typeface="宋体" panose="02010600030101010101" pitchFamily="2" charset="-122"/>
              </a:rPr>
            </a:br>
            <a:r>
              <a:rPr lang="en-US" altLang="zh-CN" sz="3600" dirty="0">
                <a:ea typeface="宋体" panose="02010600030101010101" pitchFamily="2" charset="-122"/>
              </a:rPr>
              <a:t>The Action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45208" y="2604979"/>
            <a:ext cx="7838354" cy="3437824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3000" dirty="0">
                <a:ea typeface="宋体" panose="02010600030101010101" pitchFamily="2" charset="-122"/>
              </a:rPr>
              <a:t>There can be more than one SQL 	statement in the action (surround by 	</a:t>
            </a:r>
            <a:r>
              <a:rPr lang="en-US" altLang="zh-CN" sz="3000" dirty="0">
                <a:solidFill>
                  <a:srgbClr val="FFCC00"/>
                </a:solidFill>
                <a:ea typeface="宋体" panose="02010600030101010101" pitchFamily="2" charset="-122"/>
              </a:rPr>
              <a:t>BEGIN </a:t>
            </a:r>
            <a:r>
              <a:rPr lang="en-US" altLang="zh-CN" sz="3000" dirty="0">
                <a:solidFill>
                  <a:srgbClr val="00FF00"/>
                </a:solidFill>
                <a:ea typeface="宋体" panose="02010600030101010101" pitchFamily="2" charset="-122"/>
              </a:rPr>
              <a:t>. . .</a:t>
            </a:r>
            <a:r>
              <a:rPr lang="en-US" altLang="zh-CN" sz="3000" dirty="0">
                <a:solidFill>
                  <a:srgbClr val="FFCC00"/>
                </a:solidFill>
                <a:ea typeface="宋体" panose="02010600030101010101" pitchFamily="2" charset="-122"/>
              </a:rPr>
              <a:t> END</a:t>
            </a:r>
            <a:r>
              <a:rPr lang="en-US" altLang="zh-CN" sz="3000" dirty="0">
                <a:ea typeface="宋体" panose="02010600030101010101" pitchFamily="2" charset="-122"/>
              </a:rPr>
              <a:t> if there are more than 	one statements).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3000" dirty="0">
                <a:ea typeface="宋体" panose="02010600030101010101" pitchFamily="2" charset="-122"/>
              </a:rPr>
              <a:t>But queries make no sense in an action, 	so we are really limited to modifications.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963026" y="257478"/>
            <a:ext cx="3911466" cy="21287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BeerTrig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AFTER INSERT ON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</a:t>
            </a:r>
            <a:endParaRPr lang="en-US" altLang="zh-CN" sz="16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WHEN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NOT 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(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Beers))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Beers(name)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	 	VALUES(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NewTuple.beer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42511" y="1750531"/>
            <a:ext cx="2995245" cy="535807"/>
          </a:xfrm>
          <a:prstGeom prst="rect">
            <a:avLst/>
          </a:prstGeom>
          <a:solidFill>
            <a:srgbClr val="99FF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284565507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04800"/>
            <a:ext cx="7772400" cy="550606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Another Example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855406"/>
            <a:ext cx="7772400" cy="1833716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Using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 </a:t>
            </a:r>
            <a:r>
              <a:rPr lang="en-US" altLang="zh-CN" sz="2800" dirty="0">
                <a:ea typeface="宋体" panose="02010600030101010101" pitchFamily="2" charset="-122"/>
              </a:rPr>
              <a:t>and a unary relation </a:t>
            </a:r>
            <a:r>
              <a:rPr lang="en-US" altLang="zh-CN" sz="2800" dirty="0" err="1">
                <a:solidFill>
                  <a:srgbClr val="00FF00"/>
                </a:solidFill>
                <a:ea typeface="宋体" panose="02010600030101010101" pitchFamily="2" charset="-122"/>
              </a:rPr>
              <a:t>RipoffBars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(bar)</a:t>
            </a:r>
            <a:r>
              <a:rPr lang="en-US" altLang="zh-CN" sz="2800" dirty="0">
                <a:ea typeface="宋体" panose="02010600030101010101" pitchFamily="2" charset="-122"/>
              </a:rPr>
              <a:t> created for the purpose, maintain a list of bars that raise the price of any beer by more than $1.</a:t>
            </a:r>
          </a:p>
        </p:txBody>
      </p:sp>
    </p:spTree>
    <p:extLst>
      <p:ext uri="{BB962C8B-B14F-4D97-AF65-F5344CB8AC3E}">
        <p14:creationId xmlns:p14="http://schemas.microsoft.com/office/powerpoint/2010/main" val="168414066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04800"/>
            <a:ext cx="7772400" cy="550606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Another Example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855406"/>
            <a:ext cx="7772400" cy="1833716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Using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 </a:t>
            </a:r>
            <a:r>
              <a:rPr lang="en-US" altLang="zh-CN" sz="2800" dirty="0">
                <a:ea typeface="宋体" panose="02010600030101010101" pitchFamily="2" charset="-122"/>
              </a:rPr>
              <a:t>and a unary relation </a:t>
            </a:r>
            <a:r>
              <a:rPr lang="en-US" altLang="zh-CN" sz="2800" dirty="0" err="1">
                <a:solidFill>
                  <a:srgbClr val="00FF00"/>
                </a:solidFill>
                <a:ea typeface="宋体" panose="02010600030101010101" pitchFamily="2" charset="-122"/>
              </a:rPr>
              <a:t>RipoffBars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(bar)</a:t>
            </a:r>
            <a:r>
              <a:rPr lang="en-US" altLang="zh-CN" sz="2800" dirty="0">
                <a:ea typeface="宋体" panose="02010600030101010101" pitchFamily="2" charset="-122"/>
              </a:rPr>
              <a:t> created for the purpose, maintain a list of bars that raise the price of any beer by more than $1.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911942" y="2841523"/>
            <a:ext cx="5675671" cy="3588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spcBef>
                <a:spcPts val="40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PriceTrig</a:t>
            </a:r>
            <a:endParaRPr lang="en-US" altLang="zh-CN" sz="24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spcBef>
                <a:spcPts val="40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	AFTER UPDATE OF 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price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 ON 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</a:p>
          <a:p>
            <a:pPr>
              <a:lnSpc>
                <a:spcPct val="90000"/>
              </a:lnSpc>
              <a:spcBef>
                <a:spcPts val="40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	REFERENCING</a:t>
            </a:r>
          </a:p>
          <a:p>
            <a:pPr>
              <a:lnSpc>
                <a:spcPct val="90000"/>
              </a:lnSpc>
              <a:spcBef>
                <a:spcPts val="40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		OLD ROW AS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ooo</a:t>
            </a:r>
            <a:endParaRPr lang="en-US" altLang="zh-CN" sz="24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spcBef>
                <a:spcPts val="40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		NEW ROW AS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nnn</a:t>
            </a:r>
            <a:endParaRPr lang="en-US" altLang="zh-CN" sz="24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spcBef>
                <a:spcPts val="40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	FOR EACH ROW</a:t>
            </a:r>
          </a:p>
          <a:p>
            <a:pPr>
              <a:lnSpc>
                <a:spcPct val="90000"/>
              </a:lnSpc>
              <a:spcBef>
                <a:spcPts val="40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	WHEN 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nnn.price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&gt;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ooo.price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+ 1.00)</a:t>
            </a:r>
          </a:p>
          <a:p>
            <a:pPr>
              <a:lnSpc>
                <a:spcPct val="90000"/>
              </a:lnSpc>
              <a:spcBef>
                <a:spcPts val="40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	INSERT INTO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RipoffBars</a:t>
            </a:r>
            <a:endParaRPr lang="en-US" altLang="zh-CN" sz="24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spcBef>
                <a:spcPts val="40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		VALUES 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nnn.bar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95641077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04800"/>
            <a:ext cx="7772400" cy="550606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Another Example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855406"/>
            <a:ext cx="7772400" cy="1833716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Using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 </a:t>
            </a:r>
            <a:r>
              <a:rPr lang="en-US" altLang="zh-CN" sz="2800" dirty="0">
                <a:ea typeface="宋体" panose="02010600030101010101" pitchFamily="2" charset="-122"/>
              </a:rPr>
              <a:t>and a unary relation </a:t>
            </a:r>
            <a:r>
              <a:rPr lang="en-US" altLang="zh-CN" sz="2800" dirty="0" err="1">
                <a:solidFill>
                  <a:srgbClr val="00FF00"/>
                </a:solidFill>
                <a:ea typeface="宋体" panose="02010600030101010101" pitchFamily="2" charset="-122"/>
              </a:rPr>
              <a:t>RipoffBars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(bar)</a:t>
            </a:r>
            <a:r>
              <a:rPr lang="en-US" altLang="zh-CN" sz="2800" dirty="0">
                <a:ea typeface="宋体" panose="02010600030101010101" pitchFamily="2" charset="-122"/>
              </a:rPr>
              <a:t> created for the purpose, maintain a list of bars that raise the price of any beer by more than $1.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911942" y="2841523"/>
            <a:ext cx="5675671" cy="3588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spcBef>
                <a:spcPts val="40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TRIGGER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PriceTrig</a:t>
            </a:r>
            <a:endParaRPr lang="en-US" altLang="zh-CN" sz="24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spcBef>
                <a:spcPts val="40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	AFTER UPDATE OF 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price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 ON 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</a:p>
          <a:p>
            <a:pPr>
              <a:lnSpc>
                <a:spcPct val="90000"/>
              </a:lnSpc>
              <a:spcBef>
                <a:spcPts val="40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	REFERENCING</a:t>
            </a:r>
          </a:p>
          <a:p>
            <a:pPr>
              <a:lnSpc>
                <a:spcPct val="90000"/>
              </a:lnSpc>
              <a:spcBef>
                <a:spcPts val="40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		OLD ROW AS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ooo</a:t>
            </a:r>
            <a:endParaRPr lang="en-US" altLang="zh-CN" sz="24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spcBef>
                <a:spcPts val="40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		NEW ROW AS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nnn</a:t>
            </a:r>
            <a:endParaRPr lang="en-US" altLang="zh-CN" sz="24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spcBef>
                <a:spcPts val="40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	FOR EACH ROW</a:t>
            </a:r>
          </a:p>
          <a:p>
            <a:pPr>
              <a:lnSpc>
                <a:spcPct val="90000"/>
              </a:lnSpc>
              <a:spcBef>
                <a:spcPts val="40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	WHEN 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nnn.price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&gt;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ooo.price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+ 1.00)</a:t>
            </a:r>
          </a:p>
          <a:p>
            <a:pPr>
              <a:lnSpc>
                <a:spcPct val="90000"/>
              </a:lnSpc>
              <a:spcBef>
                <a:spcPts val="40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	INSERT INTO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RipoffBars</a:t>
            </a:r>
            <a:endParaRPr lang="en-US" altLang="zh-CN" sz="24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spcBef>
                <a:spcPts val="400"/>
              </a:spcBef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		VALUES 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nnn.bar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1278194" y="3244645"/>
            <a:ext cx="4660490" cy="35396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587613" y="2666999"/>
            <a:ext cx="1769806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event: only when 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price</a:t>
            </a:r>
            <a:r>
              <a:rPr lang="en-US" altLang="zh-CN" sz="1600" dirty="0">
                <a:ea typeface="宋体" panose="02010600030101010101" pitchFamily="2" charset="-122"/>
              </a:rPr>
              <a:t> is changed</a:t>
            </a:r>
          </a:p>
        </p:txBody>
      </p:sp>
      <p:cxnSp>
        <p:nvCxnSpPr>
          <p:cNvPr id="5" name="Straight Arrow Connector 4"/>
          <p:cNvCxnSpPr>
            <a:stCxn id="6" idx="1"/>
          </p:cNvCxnSpPr>
          <p:nvPr/>
        </p:nvCxnSpPr>
        <p:spPr>
          <a:xfrm flipH="1">
            <a:off x="5938685" y="2959387"/>
            <a:ext cx="648928" cy="28525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1278194" y="3657600"/>
            <a:ext cx="3313471" cy="1101213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4591665" y="3556431"/>
            <a:ext cx="2315495" cy="219888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1278194" y="4795771"/>
            <a:ext cx="2330245" cy="307589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>
            <a:endCxn id="12" idx="3"/>
          </p:cNvCxnSpPr>
          <p:nvPr/>
        </p:nvCxnSpPr>
        <p:spPr>
          <a:xfrm flipH="1">
            <a:off x="3608439" y="4817807"/>
            <a:ext cx="1263444" cy="131759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1278194" y="5132856"/>
            <a:ext cx="5220929" cy="40270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7140675" y="4548082"/>
            <a:ext cx="1755059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condition: 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price</a:t>
            </a:r>
            <a:r>
              <a:rPr lang="en-US" altLang="zh-CN" sz="1600" dirty="0">
                <a:ea typeface="宋体" panose="02010600030101010101" pitchFamily="2" charset="-122"/>
              </a:rPr>
              <a:t> is raised by &gt; $1</a:t>
            </a:r>
          </a:p>
        </p:txBody>
      </p:sp>
      <p:cxnSp>
        <p:nvCxnSpPr>
          <p:cNvPr id="22" name="Straight Arrow Connector 21"/>
          <p:cNvCxnSpPr>
            <a:endCxn id="16" idx="3"/>
          </p:cNvCxnSpPr>
          <p:nvPr/>
        </p:nvCxnSpPr>
        <p:spPr>
          <a:xfrm flipH="1">
            <a:off x="6499123" y="4991923"/>
            <a:ext cx="623119" cy="34228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1278194" y="5574889"/>
            <a:ext cx="3500283" cy="698092"/>
          </a:xfrm>
          <a:prstGeom prst="roundRect">
            <a:avLst/>
          </a:prstGeom>
          <a:noFill/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6703141" y="5720434"/>
            <a:ext cx="1841091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action: record the bar in </a:t>
            </a:r>
            <a:r>
              <a:rPr lang="en-US" altLang="zh-CN" sz="1600" dirty="0" err="1">
                <a:solidFill>
                  <a:srgbClr val="00FF00"/>
                </a:solidFill>
                <a:ea typeface="宋体" panose="02010600030101010101" pitchFamily="2" charset="-122"/>
              </a:rPr>
              <a:t>RipoffBars</a:t>
            </a:r>
            <a:r>
              <a:rPr lang="en-US" altLang="zh-CN" sz="1600" dirty="0">
                <a:ea typeface="宋体" panose="02010600030101010101" pitchFamily="2" charset="-122"/>
              </a:rPr>
              <a:t>. </a:t>
            </a:r>
          </a:p>
        </p:txBody>
      </p:sp>
      <p:cxnSp>
        <p:nvCxnSpPr>
          <p:cNvPr id="26" name="Straight Arrow Connector 25"/>
          <p:cNvCxnSpPr>
            <a:stCxn id="27" idx="1"/>
          </p:cNvCxnSpPr>
          <p:nvPr/>
        </p:nvCxnSpPr>
        <p:spPr>
          <a:xfrm flipH="1" flipV="1">
            <a:off x="4778477" y="6007510"/>
            <a:ext cx="1924664" cy="5312"/>
          </a:xfrm>
          <a:prstGeom prst="straightConnector1">
            <a:avLst/>
          </a:prstGeom>
          <a:ln w="28575"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4871883" y="3914705"/>
            <a:ext cx="1882878" cy="107721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row-level trigger: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process whenever 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price</a:t>
            </a:r>
            <a:r>
              <a:rPr lang="en-US" altLang="zh-CN" sz="1600" dirty="0">
                <a:ea typeface="宋体" panose="02010600030101010101" pitchFamily="2" charset="-122"/>
              </a:rPr>
              <a:t> for a tuple in 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  <a:r>
              <a:rPr lang="en-US" altLang="zh-CN" sz="1600" dirty="0">
                <a:ea typeface="宋体" panose="02010600030101010101" pitchFamily="2" charset="-122"/>
              </a:rPr>
              <a:t> is updated</a:t>
            </a:r>
          </a:p>
        </p:txBody>
      </p: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6867831" y="3324066"/>
            <a:ext cx="1966452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FFC000"/>
                </a:solidFill>
                <a:ea typeface="宋体" panose="02010600030101010101" pitchFamily="2" charset="-122"/>
              </a:rPr>
              <a:t>UPDATE</a:t>
            </a:r>
            <a:r>
              <a:rPr lang="en-US" altLang="zh-CN" sz="1600" dirty="0">
                <a:ea typeface="宋体" panose="02010600030101010101" pitchFamily="2" charset="-122"/>
              </a:rPr>
              <a:t> let us talk about new and old tuples (rows). </a:t>
            </a:r>
          </a:p>
        </p:txBody>
      </p:sp>
    </p:spTree>
    <p:extLst>
      <p:ext uri="{BB962C8B-B14F-4D97-AF65-F5344CB8AC3E}">
        <p14:creationId xmlns:p14="http://schemas.microsoft.com/office/powerpoint/2010/main" val="329584747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78185"/>
            <a:ext cx="7772400" cy="437893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Views</a:t>
            </a:r>
          </a:p>
        </p:txBody>
      </p:sp>
    </p:spTree>
    <p:extLst>
      <p:ext uri="{BB962C8B-B14F-4D97-AF65-F5344CB8AC3E}">
        <p14:creationId xmlns:p14="http://schemas.microsoft.com/office/powerpoint/2010/main" val="68644464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024030"/>
            <a:ext cx="7772400" cy="2525415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view</a:t>
            </a:r>
            <a:r>
              <a:rPr lang="en-US" altLang="zh-CN" sz="2800" dirty="0">
                <a:ea typeface="宋体" panose="02010600030101010101" pitchFamily="2" charset="-122"/>
              </a:rPr>
              <a:t> is a “virtual table” = a relation 	defined in terms of other tables and views.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Declare by:</a:t>
            </a:r>
          </a:p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 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CREATE VIEW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&lt;name&gt;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AS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&lt;subquery&gt;</a:t>
            </a:r>
            <a:r>
              <a:rPr lang="en-US" altLang="zh-CN" sz="2400" dirty="0">
                <a:ea typeface="宋体" panose="02010600030101010101" pitchFamily="2" charset="-122"/>
              </a:rPr>
              <a:t>;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78185"/>
            <a:ext cx="7772400" cy="437893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Views</a:t>
            </a:r>
          </a:p>
        </p:txBody>
      </p:sp>
    </p:spTree>
    <p:extLst>
      <p:ext uri="{BB962C8B-B14F-4D97-AF65-F5344CB8AC3E}">
        <p14:creationId xmlns:p14="http://schemas.microsoft.com/office/powerpoint/2010/main" val="270090320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024030"/>
            <a:ext cx="7772400" cy="2525415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view</a:t>
            </a:r>
            <a:r>
              <a:rPr lang="en-US" altLang="zh-CN" sz="2800" dirty="0">
                <a:ea typeface="宋体" panose="02010600030101010101" pitchFamily="2" charset="-122"/>
              </a:rPr>
              <a:t> is a “virtual table” = a relation 	defined in terms of other tables and views.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Declare by:</a:t>
            </a:r>
          </a:p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 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CREATE VIEW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&lt;name&gt;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AS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&lt;subquery&gt;</a:t>
            </a:r>
            <a:r>
              <a:rPr lang="en-US" altLang="zh-CN" sz="2400" dirty="0">
                <a:ea typeface="宋体" panose="02010600030101010101" pitchFamily="2" charset="-122"/>
              </a:rPr>
              <a:t>;</a:t>
            </a:r>
          </a:p>
          <a:p>
            <a:pPr indent="-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Example:</a:t>
            </a:r>
          </a:p>
        </p:txBody>
      </p:sp>
      <p:sp>
        <p:nvSpPr>
          <p:cNvPr id="6" name="Rectangle 5"/>
          <p:cNvSpPr>
            <a:spLocks noGrp="1" noChangeArrowheads="1"/>
          </p:cNvSpPr>
          <p:nvPr/>
        </p:nvSpPr>
        <p:spPr bwMode="auto">
          <a:xfrm>
            <a:off x="1094453" y="3460955"/>
            <a:ext cx="7469444" cy="306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CanDrink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(drinker, beer) </a:t>
            </a:r>
            <a:r>
              <a:rPr lang="en-US" altLang="zh-CN" sz="2400" dirty="0">
                <a:ea typeface="宋体" panose="02010600030101010101" pitchFamily="2" charset="-122"/>
              </a:rPr>
              <a:t>is a view made from relations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24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4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, price) </a:t>
            </a:r>
            <a:r>
              <a:rPr lang="en-US" altLang="zh-CN" sz="2400" dirty="0">
                <a:ea typeface="宋体" panose="02010600030101010101" pitchFamily="2" charset="-122"/>
              </a:rPr>
              <a:t>and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24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4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400" dirty="0">
                <a:ea typeface="宋体" panose="02010600030101010101" pitchFamily="2" charset="-122"/>
              </a:rPr>
              <a:t> that “contains” the drinker-beer pairs such that the drinker frequents at least one bar that serves the beer: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	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</a:t>
            </a:r>
            <a:r>
              <a:rPr lang="en-US" altLang="zh-CN" sz="2000" dirty="0">
                <a:solidFill>
                  <a:srgbClr val="FFCC00"/>
                </a:solidFill>
              </a:rPr>
              <a:t>CREATE VIEW</a:t>
            </a:r>
            <a:r>
              <a:rPr lang="en-US" altLang="zh-CN" sz="2000" dirty="0">
                <a:solidFill>
                  <a:srgbClr val="00FF00"/>
                </a:solidFill>
              </a:rPr>
              <a:t> </a:t>
            </a:r>
            <a:r>
              <a:rPr lang="en-US" altLang="zh-CN" sz="2000" dirty="0" err="1">
                <a:solidFill>
                  <a:srgbClr val="00FF00"/>
                </a:solidFill>
              </a:rPr>
              <a:t>CanDrink</a:t>
            </a:r>
            <a:r>
              <a:rPr lang="en-US" altLang="zh-CN" sz="2000" b="1" dirty="0">
                <a:solidFill>
                  <a:srgbClr val="00FF00"/>
                </a:solidFill>
              </a:rPr>
              <a:t> </a:t>
            </a:r>
            <a:r>
              <a:rPr lang="en-US" altLang="zh-CN" sz="2000" dirty="0">
                <a:solidFill>
                  <a:srgbClr val="FFCC00"/>
                </a:solidFill>
              </a:rPr>
              <a:t>AS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</a:rPr>
              <a:t>		</a:t>
            </a:r>
            <a:r>
              <a:rPr lang="en-US" altLang="zh-CN" sz="2000" dirty="0">
                <a:solidFill>
                  <a:srgbClr val="FFC000"/>
                </a:solidFill>
              </a:rPr>
              <a:t>SELECT</a:t>
            </a:r>
            <a:r>
              <a:rPr lang="en-US" altLang="zh-CN" sz="2000" dirty="0"/>
              <a:t> </a:t>
            </a:r>
            <a:r>
              <a:rPr lang="en-US" altLang="zh-CN" sz="2000" dirty="0">
                <a:solidFill>
                  <a:srgbClr val="00FF00"/>
                </a:solidFill>
              </a:rPr>
              <a:t>drinker, beer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/>
              <a:t>		</a:t>
            </a:r>
            <a:r>
              <a:rPr lang="en-US" altLang="zh-CN" sz="2000" dirty="0">
                <a:solidFill>
                  <a:srgbClr val="FFC000"/>
                </a:solidFill>
              </a:rPr>
              <a:t>FROM</a:t>
            </a:r>
            <a:r>
              <a:rPr lang="en-US" altLang="zh-CN" sz="2000" dirty="0"/>
              <a:t> </a:t>
            </a:r>
            <a:r>
              <a:rPr lang="en-US" altLang="zh-CN" sz="2000" dirty="0">
                <a:solidFill>
                  <a:srgbClr val="00FF00"/>
                </a:solidFill>
              </a:rPr>
              <a:t>Frequents,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/>
              <a:t>		</a:t>
            </a:r>
            <a:r>
              <a:rPr lang="en-US" altLang="zh-CN" sz="2000" dirty="0">
                <a:solidFill>
                  <a:srgbClr val="FFC000"/>
                </a:solidFill>
              </a:rPr>
              <a:t>WHERE</a:t>
            </a:r>
            <a:r>
              <a:rPr lang="en-US" altLang="zh-CN" sz="2000" dirty="0"/>
              <a:t> </a:t>
            </a:r>
            <a:r>
              <a:rPr lang="en-US" altLang="zh-CN" sz="2000" dirty="0" err="1">
                <a:solidFill>
                  <a:srgbClr val="00FF00"/>
                </a:solidFill>
              </a:rPr>
              <a:t>Frequents.bar</a:t>
            </a:r>
            <a:r>
              <a:rPr lang="en-US" altLang="zh-CN" sz="2000" dirty="0">
                <a:solidFill>
                  <a:srgbClr val="00FF00"/>
                </a:solidFill>
              </a:rPr>
              <a:t> = </a:t>
            </a:r>
            <a:r>
              <a:rPr lang="en-US" altLang="zh-CN" sz="2000" dirty="0" err="1">
                <a:solidFill>
                  <a:srgbClr val="00FF00"/>
                </a:solidFill>
              </a:rPr>
              <a:t>Sells.bar</a:t>
            </a:r>
            <a:r>
              <a:rPr lang="en-US" altLang="zh-CN" sz="2000" dirty="0">
                <a:solidFill>
                  <a:srgbClr val="00FF00"/>
                </a:solidFill>
              </a:rPr>
              <a:t>;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78185"/>
            <a:ext cx="7772400" cy="437893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Views</a:t>
            </a:r>
          </a:p>
        </p:txBody>
      </p:sp>
    </p:spTree>
    <p:extLst>
      <p:ext uri="{BB962C8B-B14F-4D97-AF65-F5344CB8AC3E}">
        <p14:creationId xmlns:p14="http://schemas.microsoft.com/office/powerpoint/2010/main" val="3784270972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4629" y="1066492"/>
            <a:ext cx="8074742" cy="3367856"/>
          </a:xfrm>
        </p:spPr>
        <p:txBody>
          <a:bodyPr/>
          <a:lstStyle/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In general, it is impossible to modify a view, 	because it doesn’t exist.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78185"/>
            <a:ext cx="7772400" cy="437893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Triggers on Views</a:t>
            </a: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6863325" y="58840"/>
            <a:ext cx="2211848" cy="75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Likes(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7149465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4629" y="1066492"/>
            <a:ext cx="8074742" cy="3367856"/>
          </a:xfrm>
        </p:spPr>
        <p:txBody>
          <a:bodyPr/>
          <a:lstStyle/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In general, it is impossible to modify a view, 	because it doesn’t exist.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But an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INSTEAD OF</a:t>
            </a:r>
            <a:r>
              <a:rPr lang="en-US" altLang="zh-CN" sz="2800" dirty="0">
                <a:ea typeface="宋体" panose="02010600030101010101" pitchFamily="2" charset="-122"/>
              </a:rPr>
              <a:t> trigger let us interpret 	view modifications in a way that makes sense.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78185"/>
            <a:ext cx="7772400" cy="437893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Triggers on Views</a:t>
            </a: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6863325" y="58840"/>
            <a:ext cx="2211848" cy="75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Likes(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8156986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4629" y="1066492"/>
            <a:ext cx="8074742" cy="3367856"/>
          </a:xfrm>
        </p:spPr>
        <p:txBody>
          <a:bodyPr/>
          <a:lstStyle/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In general, it is impossible to modify a view, 	because it doesn’t exist.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But an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INSTEAD OF</a:t>
            </a:r>
            <a:r>
              <a:rPr lang="en-US" altLang="zh-CN" sz="2800" dirty="0">
                <a:ea typeface="宋体" panose="02010600030101010101" pitchFamily="2" charset="-122"/>
              </a:rPr>
              <a:t> trigger let us interpret 	view modifications in a way that makes sense.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Example: we design a view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Synergy</a:t>
            </a:r>
            <a:r>
              <a:rPr lang="en-US" altLang="zh-CN" sz="2800" dirty="0">
                <a:ea typeface="宋体" panose="02010600030101010101" pitchFamily="2" charset="-122"/>
              </a:rPr>
              <a:t> with 	tuples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(drinker, beer, bar)</a:t>
            </a:r>
            <a:r>
              <a:rPr lang="en-US" altLang="zh-CN" sz="2800" dirty="0">
                <a:ea typeface="宋体" panose="02010600030101010101" pitchFamily="2" charset="-122"/>
              </a:rPr>
              <a:t> such that the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2800" dirty="0">
                <a:ea typeface="宋体" panose="02010600030101010101" pitchFamily="2" charset="-122"/>
              </a:rPr>
              <a:t> 	serves the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2800" dirty="0">
                <a:ea typeface="宋体" panose="02010600030101010101" pitchFamily="2" charset="-122"/>
              </a:rPr>
              <a:t>, the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2800" dirty="0">
                <a:ea typeface="宋体" panose="02010600030101010101" pitchFamily="2" charset="-122"/>
              </a:rPr>
              <a:t> frequents the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2800" dirty="0">
                <a:ea typeface="宋体" panose="02010600030101010101" pitchFamily="2" charset="-122"/>
              </a:rPr>
              <a:t> 	and likes the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78185"/>
            <a:ext cx="7772400" cy="437893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Triggers on Views</a:t>
            </a: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6863325" y="58840"/>
            <a:ext cx="2211848" cy="75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Likes(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370372" y="4512390"/>
            <a:ext cx="5492954" cy="194187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VIEW 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Synergy</a:t>
            </a: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 AS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SELECT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Likes.drinker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Likes.beer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Sells.bar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FROM 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Likes, Sells, Frequents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WHERE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Likes.drinker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Frequents.drinker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	AND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Likes.beer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Sells.beer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	AND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Sells.bar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Frequents.bar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94644234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4629" y="1066492"/>
            <a:ext cx="8074742" cy="3367856"/>
          </a:xfrm>
        </p:spPr>
        <p:txBody>
          <a:bodyPr/>
          <a:lstStyle/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In general, it is impossible to modify a view, 	because it doesn’t exist.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But an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INSTEAD OF</a:t>
            </a:r>
            <a:r>
              <a:rPr lang="en-US" altLang="zh-CN" sz="2800" dirty="0">
                <a:ea typeface="宋体" panose="02010600030101010101" pitchFamily="2" charset="-122"/>
              </a:rPr>
              <a:t> trigger let us interpret 	view modifications in a way that makes sense.</a:t>
            </a:r>
          </a:p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Example: we design a view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Synergy</a:t>
            </a:r>
            <a:r>
              <a:rPr lang="en-US" altLang="zh-CN" sz="2800" dirty="0">
                <a:ea typeface="宋体" panose="02010600030101010101" pitchFamily="2" charset="-122"/>
              </a:rPr>
              <a:t> with 	tuples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(drinker, beer, bar)</a:t>
            </a:r>
            <a:r>
              <a:rPr lang="en-US" altLang="zh-CN" sz="2800" dirty="0">
                <a:ea typeface="宋体" panose="02010600030101010101" pitchFamily="2" charset="-122"/>
              </a:rPr>
              <a:t> such that the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2800" dirty="0">
                <a:ea typeface="宋体" panose="02010600030101010101" pitchFamily="2" charset="-122"/>
              </a:rPr>
              <a:t> 	serves the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2800" dirty="0">
                <a:ea typeface="宋体" panose="02010600030101010101" pitchFamily="2" charset="-122"/>
              </a:rPr>
              <a:t>, the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2800" dirty="0">
                <a:ea typeface="宋体" panose="02010600030101010101" pitchFamily="2" charset="-122"/>
              </a:rPr>
              <a:t> frequents the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2800" dirty="0">
                <a:ea typeface="宋体" panose="02010600030101010101" pitchFamily="2" charset="-122"/>
              </a:rPr>
              <a:t> 	and likes the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78185"/>
            <a:ext cx="7772400" cy="437893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Triggers on Views</a:t>
            </a: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6863325" y="58840"/>
            <a:ext cx="2211848" cy="75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Likes(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370372" y="4512390"/>
            <a:ext cx="5492954" cy="194187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VIEW 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Synergy</a:t>
            </a: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 AS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SELECT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Likes.drinker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Likes.beer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Sells.bar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FROM 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Likes, Sells, Frequents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WHERE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Likes.drinker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Frequents.drinker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	AND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Likes.beer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Sells.beer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	AND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Sells.bar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Frequents.bar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;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7167407" y="4512390"/>
            <a:ext cx="1524309" cy="147732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Actually, a natural join of 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Likes</a:t>
            </a:r>
            <a:r>
              <a:rPr lang="en-US" altLang="zh-CN" sz="1800" dirty="0">
                <a:ea typeface="宋体" panose="02010600030101010101" pitchFamily="2" charset="-122"/>
              </a:rPr>
              <a:t>, 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  <a:r>
              <a:rPr lang="en-US" altLang="zh-CN" sz="1800" dirty="0">
                <a:ea typeface="宋体" panose="02010600030101010101" pitchFamily="2" charset="-122"/>
              </a:rPr>
              <a:t>, and 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Frequents</a:t>
            </a:r>
          </a:p>
        </p:txBody>
      </p:sp>
    </p:spTree>
    <p:extLst>
      <p:ext uri="{BB962C8B-B14F-4D97-AF65-F5344CB8AC3E}">
        <p14:creationId xmlns:p14="http://schemas.microsoft.com/office/powerpoint/2010/main" val="62334435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66136" y="437459"/>
            <a:ext cx="7772400" cy="530942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Inserting on a View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87479" y="1194697"/>
            <a:ext cx="7887929" cy="316352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We cannot insert into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Synergy</a:t>
            </a:r>
            <a:r>
              <a:rPr lang="en-US" altLang="zh-CN" dirty="0">
                <a:ea typeface="宋体" panose="02010600030101010101" pitchFamily="2" charset="-122"/>
              </a:rPr>
              <a:t>: it is 	a 	view made from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  <a:r>
              <a:rPr lang="en-US" altLang="zh-CN" dirty="0">
                <a:ea typeface="宋体" panose="02010600030101010101" pitchFamily="2" charset="-122"/>
              </a:rPr>
              <a:t>,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Likes</a:t>
            </a:r>
            <a:r>
              <a:rPr lang="en-US" altLang="zh-CN" dirty="0">
                <a:ea typeface="宋体" panose="02010600030101010101" pitchFamily="2" charset="-122"/>
              </a:rPr>
              <a:t>,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Frequents</a:t>
            </a:r>
            <a:r>
              <a:rPr lang="en-US" altLang="zh-CN" dirty="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6863325" y="58840"/>
            <a:ext cx="2211848" cy="75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Likes(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805859" y="4453396"/>
            <a:ext cx="5492954" cy="194187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VIEW 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Synergy</a:t>
            </a: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 AS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SELECT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Likes.drinker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Likes.beer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Sells.bar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FROM 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Likes, Sells, Frequents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WHERE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Likes.drinker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Frequents.drinker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	AND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Likes.beer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Sells.beer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	AND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Sells.bar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Frequents.bar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34663945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66136" y="437459"/>
            <a:ext cx="7772400" cy="530942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Inserting on a View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87479" y="1194697"/>
            <a:ext cx="7887929" cy="316352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We cannot insert into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Synergy</a:t>
            </a:r>
            <a:r>
              <a:rPr lang="en-US" altLang="zh-CN" dirty="0">
                <a:ea typeface="宋体" panose="02010600030101010101" pitchFamily="2" charset="-122"/>
              </a:rPr>
              <a:t>: it is 	a 	view made from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  <a:r>
              <a:rPr lang="en-US" altLang="zh-CN" dirty="0">
                <a:ea typeface="宋体" panose="02010600030101010101" pitchFamily="2" charset="-122"/>
              </a:rPr>
              <a:t>,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Likes</a:t>
            </a:r>
            <a:r>
              <a:rPr lang="en-US" altLang="zh-CN" dirty="0">
                <a:ea typeface="宋体" panose="02010600030101010101" pitchFamily="2" charset="-122"/>
              </a:rPr>
              <a:t>,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Frequents</a:t>
            </a:r>
            <a:r>
              <a:rPr lang="en-US" altLang="zh-CN" dirty="0">
                <a:ea typeface="宋体" panose="02010600030101010101" pitchFamily="2" charset="-122"/>
              </a:rPr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But we can use an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INSTEAD OF</a:t>
            </a:r>
            <a:r>
              <a:rPr lang="en-US" altLang="zh-CN" dirty="0">
                <a:ea typeface="宋体" panose="02010600030101010101" pitchFamily="2" charset="-122"/>
              </a:rPr>
              <a:t> trigger 	to turn a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(drinker, beer, bar)</a:t>
            </a:r>
            <a:r>
              <a:rPr lang="en-US" altLang="zh-CN" dirty="0">
                <a:ea typeface="宋体" panose="02010600030101010101" pitchFamily="2" charset="-122"/>
              </a:rPr>
              <a:t> triple into 	three insertions of projected pairs, one 	for each of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Likes</a:t>
            </a:r>
            <a:r>
              <a:rPr lang="en-US" altLang="zh-CN" dirty="0">
                <a:ea typeface="宋体" panose="02010600030101010101" pitchFamily="2" charset="-122"/>
              </a:rPr>
              <a:t>,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Sells</a:t>
            </a:r>
            <a:r>
              <a:rPr lang="en-US" altLang="zh-CN" dirty="0">
                <a:ea typeface="宋体" panose="02010600030101010101" pitchFamily="2" charset="-122"/>
              </a:rPr>
              <a:t>, and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Frequents</a:t>
            </a:r>
            <a:r>
              <a:rPr lang="en-US" altLang="zh-CN" dirty="0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6863325" y="58840"/>
            <a:ext cx="2211848" cy="75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Likes(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805859" y="4453396"/>
            <a:ext cx="5492954" cy="194187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VIEW 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Synergy</a:t>
            </a: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 AS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SELECT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Likes.drinker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Likes.beer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Sells.bar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FROM 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Likes, Sells, Frequents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WHERE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Likes.drinker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Frequents.drinker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	AND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Likes.beer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Sells.beer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	AND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Sells.bar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Frequents.bar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99219802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66136" y="437459"/>
            <a:ext cx="7772400" cy="530942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Inserting on a View</a:t>
            </a:r>
          </a:p>
        </p:txBody>
      </p:sp>
      <p:sp>
        <p:nvSpPr>
          <p:cNvPr id="8" name="TextBox 11"/>
          <p:cNvSpPr txBox="1">
            <a:spLocks noChangeArrowheads="1"/>
          </p:cNvSpPr>
          <p:nvPr/>
        </p:nvSpPr>
        <p:spPr bwMode="auto">
          <a:xfrm>
            <a:off x="6863325" y="58840"/>
            <a:ext cx="2211848" cy="75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Likes(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805859" y="4453396"/>
            <a:ext cx="5492954" cy="194187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VIEW 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Synergy</a:t>
            </a: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 AS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SELECT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Likes.drinker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Likes.beer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Sells.bar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FROM 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Likes, Sells, Frequents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WHERE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Likes.drinker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Frequents.drinker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	AND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Likes.beer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Sells.beer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	AND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Sells.bar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Frequents.bar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46452884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76417" y="1043140"/>
            <a:ext cx="8351838" cy="3420705"/>
          </a:xfrm>
        </p:spPr>
        <p:txBody>
          <a:bodyPr/>
          <a:lstStyle/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ViewTrig</a:t>
            </a:r>
            <a:endParaRPr lang="en-US" altLang="zh-CN" sz="24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INSTEAD OF INSERT ON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Synergy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BEGIN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	 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INSERT INTO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Likes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 VALUES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n.drinker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n.beer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	 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Sells(bar, beer)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VALUES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n.bar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n.beer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	 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Frequents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VALUES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n.drinker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n.bar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END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;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66136" y="437459"/>
            <a:ext cx="7772400" cy="530942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Inserting on a View</a:t>
            </a:r>
          </a:p>
        </p:txBody>
      </p:sp>
      <p:sp>
        <p:nvSpPr>
          <p:cNvPr id="9" name="TextBox 11"/>
          <p:cNvSpPr txBox="1">
            <a:spLocks noChangeArrowheads="1"/>
          </p:cNvSpPr>
          <p:nvPr/>
        </p:nvSpPr>
        <p:spPr bwMode="auto">
          <a:xfrm>
            <a:off x="6863325" y="58840"/>
            <a:ext cx="2211848" cy="75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Likes(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805859" y="4453396"/>
            <a:ext cx="5492954" cy="194187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VIEW 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Synergy</a:t>
            </a: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 AS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SELECT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Likes.drinker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Likes.beer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Sells.bar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FROM 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Likes, Sells, Frequents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WHERE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Likes.drinker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Frequents.drinker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	AND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Likes.beer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Sells.beer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	AND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Sells.bar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Frequents.bar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65845998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76417" y="1043140"/>
            <a:ext cx="8351838" cy="3420705"/>
          </a:xfrm>
        </p:spPr>
        <p:txBody>
          <a:bodyPr/>
          <a:lstStyle/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ViewTrig</a:t>
            </a:r>
            <a:endParaRPr lang="en-US" altLang="zh-CN" sz="24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INSTEAD OF INSERT ON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Synergy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BEGIN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	 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INSERT INTO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Likes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 VALUES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n.drinker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n.beer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	 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Sells(bar, beer)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VALUES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n.bar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n.beer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	 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Frequents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VALUES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n.drinker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n.bar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END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;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66136" y="437459"/>
            <a:ext cx="7772400" cy="530942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Inserting on a View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786581" y="1455174"/>
            <a:ext cx="1789471" cy="38345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14185" y="130418"/>
            <a:ext cx="1344792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/>
              <a:t>specifically </a:t>
            </a:r>
          </a:p>
          <a:p>
            <a:r>
              <a:rPr lang="en-US" sz="1800" dirty="0"/>
              <a:t>for views</a:t>
            </a:r>
          </a:p>
        </p:txBody>
      </p:sp>
      <p:cxnSp>
        <p:nvCxnSpPr>
          <p:cNvPr id="8" name="Straight Arrow Connector 7"/>
          <p:cNvCxnSpPr>
            <a:stCxn id="3" idx="2"/>
          </p:cNvCxnSpPr>
          <p:nvPr/>
        </p:nvCxnSpPr>
        <p:spPr>
          <a:xfrm>
            <a:off x="786581" y="776749"/>
            <a:ext cx="186813" cy="6784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3608445" y="3298722"/>
            <a:ext cx="1283110" cy="38345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852646" y="1435509"/>
            <a:ext cx="1610249" cy="92333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/>
              <a:t>The value for </a:t>
            </a:r>
          </a:p>
          <a:p>
            <a:r>
              <a:rPr lang="en-US" sz="1800" dirty="0" err="1">
                <a:solidFill>
                  <a:srgbClr val="00FF00"/>
                </a:solidFill>
              </a:rPr>
              <a:t>Sells.price</a:t>
            </a:r>
            <a:r>
              <a:rPr lang="en-US" sz="1800" dirty="0"/>
              <a:t> will</a:t>
            </a:r>
          </a:p>
          <a:p>
            <a:r>
              <a:rPr lang="en-US" sz="1800" dirty="0"/>
              <a:t>be the default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4552336" y="2358839"/>
            <a:ext cx="1300310" cy="91922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1"/>
          <p:cNvSpPr txBox="1">
            <a:spLocks noChangeArrowheads="1"/>
          </p:cNvSpPr>
          <p:nvPr/>
        </p:nvSpPr>
        <p:spPr bwMode="auto">
          <a:xfrm>
            <a:off x="6863325" y="58840"/>
            <a:ext cx="2211848" cy="75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Likes(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1805859" y="4453396"/>
            <a:ext cx="5492954" cy="194187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VIEW 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Synergy</a:t>
            </a: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 AS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SELECT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Likes.drinker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Likes.beer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Sells.bar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FROM 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Likes, Sells, Frequents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WHERE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Likes.drinker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Frequents.drinker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	AND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Likes.beer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Sells.beer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	AND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Sells.bar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Frequents.bar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52316044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76417" y="1043140"/>
            <a:ext cx="8351838" cy="3420705"/>
          </a:xfrm>
        </p:spPr>
        <p:txBody>
          <a:bodyPr/>
          <a:lstStyle/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ViewTrig</a:t>
            </a:r>
            <a:endParaRPr lang="en-US" altLang="zh-CN" sz="24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INSTEAD OF INSERT ON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Synergy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BEGIN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	 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INSERT INTO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Likes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 VALUES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n.drinker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n.beer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	 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Sells(bar, beer)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VALUES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n.bar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n.beer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	 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Frequents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VALUES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n.drinker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400" dirty="0" err="1">
                <a:solidFill>
                  <a:srgbClr val="00FF00"/>
                </a:solidFill>
                <a:ea typeface="宋体" panose="02010600030101010101" pitchFamily="2" charset="-122"/>
              </a:rPr>
              <a:t>n.bar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END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;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66136" y="437459"/>
            <a:ext cx="7772400" cy="530942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Inserting on a View</a:t>
            </a:r>
          </a:p>
        </p:txBody>
      </p:sp>
      <p:sp>
        <p:nvSpPr>
          <p:cNvPr id="17" name="TextBox 11"/>
          <p:cNvSpPr txBox="1">
            <a:spLocks noChangeArrowheads="1"/>
          </p:cNvSpPr>
          <p:nvPr/>
        </p:nvSpPr>
        <p:spPr bwMode="auto">
          <a:xfrm>
            <a:off x="6863325" y="58840"/>
            <a:ext cx="2211848" cy="75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Likes(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1805859" y="4453396"/>
            <a:ext cx="5492954" cy="194187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VIEW 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Synergy</a:t>
            </a: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 AS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SELECT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Likes.drinker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Likes.beer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Sells.bar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FROM 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Likes, Sells, Frequents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WHERE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Likes.drinker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Frequents.drinker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	AND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Likes.beer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Sells.beer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	AND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Sells.bar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Frequents.bar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;</a:t>
            </a:r>
          </a:p>
        </p:txBody>
      </p:sp>
      <p:sp>
        <p:nvSpPr>
          <p:cNvPr id="4" name="Rectangle 3"/>
          <p:cNvSpPr/>
          <p:nvPr/>
        </p:nvSpPr>
        <p:spPr>
          <a:xfrm>
            <a:off x="376417" y="1043140"/>
            <a:ext cx="8148151" cy="33125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32959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31659" y="3218185"/>
            <a:ext cx="6928951" cy="3231776"/>
          </a:xfrm>
        </p:spPr>
        <p:txBody>
          <a:bodyPr/>
          <a:lstStyle/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CREATE TRIGGER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 err="1">
                <a:solidFill>
                  <a:srgbClr val="00FF00"/>
                </a:solidFill>
                <a:ea typeface="宋体" panose="02010600030101010101" pitchFamily="2" charset="-122"/>
              </a:rPr>
              <a:t>ViewTrig</a:t>
            </a:r>
            <a:endParaRPr lang="en-US" altLang="zh-CN" sz="20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INSTEAD OF INSERT ON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Synergy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REFERENCING NEW ROW AS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FOR EACH ROW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BEGIN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  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INSERT INTO 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Likes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 VALUES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2000" dirty="0" err="1">
                <a:solidFill>
                  <a:srgbClr val="00FF00"/>
                </a:solidFill>
                <a:ea typeface="宋体" panose="02010600030101010101" pitchFamily="2" charset="-122"/>
              </a:rPr>
              <a:t>n.drinker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000" dirty="0" err="1">
                <a:solidFill>
                  <a:srgbClr val="00FF00"/>
                </a:solidFill>
                <a:ea typeface="宋体" panose="02010600030101010101" pitchFamily="2" charset="-122"/>
              </a:rPr>
              <a:t>n.beer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  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Sells(bar, beer) 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VALUES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000" dirty="0" err="1">
                <a:solidFill>
                  <a:srgbClr val="00FF00"/>
                </a:solidFill>
                <a:ea typeface="宋体" panose="02010600030101010101" pitchFamily="2" charset="-122"/>
              </a:rPr>
              <a:t>n.bar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000" dirty="0" err="1">
                <a:solidFill>
                  <a:srgbClr val="00FF00"/>
                </a:solidFill>
                <a:ea typeface="宋体" panose="02010600030101010101" pitchFamily="2" charset="-122"/>
              </a:rPr>
              <a:t>n.beer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  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Frequents 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VALUES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000" dirty="0" err="1">
                <a:solidFill>
                  <a:srgbClr val="00FF00"/>
                </a:solidFill>
                <a:ea typeface="宋体" panose="02010600030101010101" pitchFamily="2" charset="-122"/>
              </a:rPr>
              <a:t>n.drinker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000" dirty="0" err="1">
                <a:solidFill>
                  <a:srgbClr val="00FF00"/>
                </a:solidFill>
                <a:ea typeface="宋体" panose="02010600030101010101" pitchFamily="2" charset="-122"/>
              </a:rPr>
              <a:t>n.bar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);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END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2000" dirty="0">
                <a:solidFill>
                  <a:srgbClr val="FFC000"/>
                </a:solidFill>
                <a:ea typeface="宋体" panose="02010600030101010101" pitchFamily="2" charset="-122"/>
              </a:rPr>
              <a:t>……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66136" y="437459"/>
            <a:ext cx="7772400" cy="530942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Inserting on a View</a:t>
            </a:r>
          </a:p>
        </p:txBody>
      </p:sp>
      <p:sp>
        <p:nvSpPr>
          <p:cNvPr id="17" name="TextBox 11"/>
          <p:cNvSpPr txBox="1">
            <a:spLocks noChangeArrowheads="1"/>
          </p:cNvSpPr>
          <p:nvPr/>
        </p:nvSpPr>
        <p:spPr bwMode="auto">
          <a:xfrm>
            <a:off x="6863325" y="58840"/>
            <a:ext cx="2211848" cy="75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Likes(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6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6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1005687" y="1195463"/>
            <a:ext cx="5492954" cy="1941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CREATE VIEW 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Synergy</a:t>
            </a: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 AS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SELECT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Likes.drinker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Likes.beer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Sells.bar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FROM 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Likes, Sells, Frequents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WHERE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Likes.drinker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Frequents.drinker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	AND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Likes.beer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Sells.beer</a:t>
            </a:r>
            <a:endParaRPr lang="en-US" altLang="zh-CN" sz="20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kern="0" dirty="0">
                <a:solidFill>
                  <a:srgbClr val="FFCC00"/>
                </a:solidFill>
                <a:ea typeface="宋体" panose="02010600030101010101" pitchFamily="2" charset="-122"/>
              </a:rPr>
              <a:t>		AND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Sells.bar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0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Frequents.bar</a:t>
            </a:r>
            <a:r>
              <a:rPr lang="en-US" altLang="zh-CN" sz="2000" kern="0" dirty="0">
                <a:solidFill>
                  <a:srgbClr val="00FF00"/>
                </a:solidFill>
                <a:ea typeface="宋体" panose="02010600030101010101" pitchFamily="2" charset="-122"/>
              </a:rPr>
              <a:t>;</a:t>
            </a:r>
          </a:p>
        </p:txBody>
      </p:sp>
      <p:sp>
        <p:nvSpPr>
          <p:cNvPr id="4" name="Rectangle 3"/>
          <p:cNvSpPr/>
          <p:nvPr/>
        </p:nvSpPr>
        <p:spPr>
          <a:xfrm>
            <a:off x="943164" y="1194697"/>
            <a:ext cx="7273080" cy="53281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163628" y="2991889"/>
            <a:ext cx="1805621" cy="120032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 the same</a:t>
            </a:r>
          </a:p>
          <a:p>
            <a:r>
              <a:rPr lang="en-US" dirty="0"/>
              <a:t>database schema</a:t>
            </a:r>
          </a:p>
        </p:txBody>
      </p:sp>
    </p:spTree>
    <p:extLst>
      <p:ext uri="{BB962C8B-B14F-4D97-AF65-F5344CB8AC3E}">
        <p14:creationId xmlns:p14="http://schemas.microsoft.com/office/powerpoint/2010/main" val="116719581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582E83F-514B-4897-B01D-845D4508E195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129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3005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1223963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Database is just another model  of information processing</a:t>
            </a:r>
          </a:p>
        </p:txBody>
      </p:sp>
      <p:sp>
        <p:nvSpPr>
          <p:cNvPr id="130052" name="Flowchart: Magnetic Disk 1"/>
          <p:cNvSpPr>
            <a:spLocks noChangeArrowheads="1"/>
          </p:cNvSpPr>
          <p:nvPr/>
        </p:nvSpPr>
        <p:spPr bwMode="auto">
          <a:xfrm>
            <a:off x="6173788" y="1773238"/>
            <a:ext cx="2663825" cy="4695825"/>
          </a:xfrm>
          <a:prstGeom prst="flowChartMagneticDisk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zh-CN" sz="280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6600">
                <a:solidFill>
                  <a:srgbClr val="FF0000"/>
                </a:solidFill>
                <a:ea typeface="宋体" panose="02010600030101010101" pitchFamily="2" charset="-122"/>
              </a:rPr>
              <a:t>Data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(in disks)</a:t>
            </a:r>
          </a:p>
        </p:txBody>
      </p:sp>
      <p:grpSp>
        <p:nvGrpSpPr>
          <p:cNvPr id="130053" name="Group 9"/>
          <p:cNvGrpSpPr>
            <a:grpSpLocks/>
          </p:cNvGrpSpPr>
          <p:nvPr/>
        </p:nvGrpSpPr>
        <p:grpSpPr bwMode="auto">
          <a:xfrm>
            <a:off x="4859338" y="5013325"/>
            <a:ext cx="1296987" cy="1238250"/>
            <a:chOff x="4067945" y="1387090"/>
            <a:chExt cx="4573506" cy="4814217"/>
          </a:xfrm>
        </p:grpSpPr>
        <p:pic>
          <p:nvPicPr>
            <p:cNvPr id="130058" name="Pictur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945" y="1387090"/>
              <a:ext cx="4573506" cy="481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0059" name="Rectangle 11"/>
            <p:cNvSpPr>
              <a:spLocks noChangeArrowheads="1"/>
            </p:cNvSpPr>
            <p:nvPr/>
          </p:nvSpPr>
          <p:spPr bwMode="auto">
            <a:xfrm>
              <a:off x="6045913" y="3573016"/>
              <a:ext cx="648072" cy="360040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000">
                <a:solidFill>
                  <a:srgbClr val="FF0000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30054" name="Rectangle 3"/>
          <p:cNvSpPr txBox="1">
            <a:spLocks noChangeArrowheads="1"/>
          </p:cNvSpPr>
          <p:nvPr/>
        </p:nvSpPr>
        <p:spPr bwMode="auto">
          <a:xfrm>
            <a:off x="468313" y="2020888"/>
            <a:ext cx="3816350" cy="444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358775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358775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358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58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CN" sz="2200" dirty="0">
                <a:ea typeface="宋体" panose="02010600030101010101" pitchFamily="2" charset="-122"/>
              </a:rPr>
              <a:t>Then why study DB? 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 dirty="0">
                <a:ea typeface="宋体" panose="02010600030101010101" pitchFamily="2" charset="-122"/>
              </a:rPr>
              <a:t>Much more data, 	regular data techs would 	be very inefficient: How 	should data be stored?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 dirty="0">
                <a:ea typeface="宋体" panose="02010600030101010101" pitchFamily="2" charset="-122"/>
              </a:rPr>
              <a:t>Operations are simpler &amp; 	more specific: How do we 	take advantage of it?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 dirty="0">
                <a:solidFill>
                  <a:srgbClr val="FF0000"/>
                </a:solidFill>
                <a:ea typeface="宋体" panose="02010600030101010101" pitchFamily="2" charset="-122"/>
              </a:rPr>
              <a:t>New programming 	languages for the above.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 dirty="0">
                <a:solidFill>
                  <a:srgbClr val="FF0000"/>
                </a:solidFill>
                <a:ea typeface="宋体" panose="02010600030101010101" pitchFamily="2" charset="-122"/>
              </a:rPr>
              <a:t>(ACID) Reliability, security, 	consistency, currency</a:t>
            </a:r>
          </a:p>
        </p:txBody>
      </p:sp>
      <p:sp>
        <p:nvSpPr>
          <p:cNvPr id="130056" name="TextBox 13"/>
          <p:cNvSpPr txBox="1">
            <a:spLocks noChangeArrowheads="1"/>
          </p:cNvSpPr>
          <p:nvPr/>
        </p:nvSpPr>
        <p:spPr bwMode="auto">
          <a:xfrm>
            <a:off x="5351463" y="5110163"/>
            <a:ext cx="444500" cy="263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0057" name="TextBox 14"/>
          <p:cNvSpPr txBox="1">
            <a:spLocks noChangeArrowheads="1"/>
          </p:cNvSpPr>
          <p:nvPr/>
        </p:nvSpPr>
        <p:spPr bwMode="auto">
          <a:xfrm>
            <a:off x="5334000" y="5084763"/>
            <a:ext cx="6778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SQL</a:t>
            </a: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4861715" y="3394075"/>
            <a:ext cx="1174090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n-US" altLang="zh-CN" sz="20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zh-CN" sz="2000" dirty="0">
                <a:ea typeface="宋体" panose="02010600030101010101" pitchFamily="2" charset="-122"/>
              </a:rPr>
              <a:t> \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 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⋈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⋈</a:t>
            </a:r>
            <a:r>
              <a:rPr lang="en-US" altLang="en-US" sz="20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C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029836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7C26799-88C4-4485-A453-907BD7E568AC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130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4848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1223963"/>
          </a:xfrm>
        </p:spPr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Database is just another model  of information processing</a:t>
            </a:r>
          </a:p>
        </p:txBody>
      </p:sp>
      <p:sp>
        <p:nvSpPr>
          <p:cNvPr id="148484" name="Flowchart: Magnetic Disk 1"/>
          <p:cNvSpPr>
            <a:spLocks noChangeArrowheads="1"/>
          </p:cNvSpPr>
          <p:nvPr/>
        </p:nvSpPr>
        <p:spPr bwMode="auto">
          <a:xfrm>
            <a:off x="6173788" y="1773238"/>
            <a:ext cx="2663825" cy="4695825"/>
          </a:xfrm>
          <a:prstGeom prst="flowChartMagneticDisk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zh-CN" sz="280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6600">
                <a:solidFill>
                  <a:srgbClr val="FF0000"/>
                </a:solidFill>
                <a:ea typeface="宋体" panose="02010600030101010101" pitchFamily="2" charset="-122"/>
              </a:rPr>
              <a:t>Data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(in disks)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4859338" y="5013325"/>
            <a:ext cx="1296987" cy="1238250"/>
            <a:chOff x="4067945" y="1387090"/>
            <a:chExt cx="4573506" cy="4814217"/>
          </a:xfrm>
        </p:grpSpPr>
        <p:pic>
          <p:nvPicPr>
            <p:cNvPr id="148490" name="Pictur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945" y="1387090"/>
              <a:ext cx="4573506" cy="481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8491" name="Rectangle 11"/>
            <p:cNvSpPr>
              <a:spLocks noChangeArrowheads="1"/>
            </p:cNvSpPr>
            <p:nvPr/>
          </p:nvSpPr>
          <p:spPr bwMode="auto">
            <a:xfrm>
              <a:off x="6045913" y="3573016"/>
              <a:ext cx="648072" cy="360040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u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C00CC"/>
                </a:buClr>
                <a:buFont typeface="Monotype Sorts" pitchFamily="8" charset="2"/>
                <a:buChar char="w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CC"/>
                </a:buClr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2000">
                <a:solidFill>
                  <a:srgbClr val="FF0000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48486" name="Rectangle 3"/>
          <p:cNvSpPr txBox="1">
            <a:spLocks noChangeArrowheads="1"/>
          </p:cNvSpPr>
          <p:nvPr/>
        </p:nvSpPr>
        <p:spPr bwMode="auto">
          <a:xfrm>
            <a:off x="468313" y="2020888"/>
            <a:ext cx="3816350" cy="444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358775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358775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358775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358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58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58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CN" sz="2200" dirty="0">
                <a:solidFill>
                  <a:srgbClr val="FF66FF"/>
                </a:solidFill>
                <a:ea typeface="宋体" panose="02010600030101010101" pitchFamily="2" charset="-122"/>
              </a:rPr>
              <a:t>Then why study DB? 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 dirty="0">
                <a:solidFill>
                  <a:srgbClr val="FF66FF"/>
                </a:solidFill>
                <a:ea typeface="宋体" panose="02010600030101010101" pitchFamily="2" charset="-122"/>
              </a:rPr>
              <a:t>Much more data, 	regular data techs would 	be very inefficient: How 	should data be stored?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 dirty="0">
                <a:solidFill>
                  <a:srgbClr val="FF66FF"/>
                </a:solidFill>
                <a:ea typeface="宋体" panose="02010600030101010101" pitchFamily="2" charset="-122"/>
              </a:rPr>
              <a:t>Operations are simpler &amp; 	more specific: How do we 	take advantage of it?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 dirty="0">
                <a:solidFill>
                  <a:srgbClr val="FF66FF"/>
                </a:solidFill>
                <a:ea typeface="宋体" panose="02010600030101010101" pitchFamily="2" charset="-122"/>
              </a:rPr>
              <a:t>New programming 	languages for the above.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200" dirty="0">
                <a:solidFill>
                  <a:srgbClr val="FF0000"/>
                </a:solidFill>
                <a:ea typeface="宋体" panose="02010600030101010101" pitchFamily="2" charset="-122"/>
              </a:rPr>
              <a:t>(ACID) Reliability, security, 	consistency, currency</a:t>
            </a:r>
          </a:p>
        </p:txBody>
      </p:sp>
      <p:sp>
        <p:nvSpPr>
          <p:cNvPr id="148488" name="TextBox 13"/>
          <p:cNvSpPr txBox="1">
            <a:spLocks noChangeArrowheads="1"/>
          </p:cNvSpPr>
          <p:nvPr/>
        </p:nvSpPr>
        <p:spPr bwMode="auto">
          <a:xfrm>
            <a:off x="5351463" y="5110163"/>
            <a:ext cx="444500" cy="263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6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8489" name="TextBox 14"/>
          <p:cNvSpPr txBox="1">
            <a:spLocks noChangeArrowheads="1"/>
          </p:cNvSpPr>
          <p:nvPr/>
        </p:nvSpPr>
        <p:spPr bwMode="auto">
          <a:xfrm>
            <a:off x="5334000" y="5084763"/>
            <a:ext cx="6778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SQL</a:t>
            </a: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4861715" y="3394075"/>
            <a:ext cx="1174090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u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CC"/>
              </a:buClr>
              <a:buFont typeface="Monotype Sorts" pitchFamily="8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CC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l-GR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∩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n-US" altLang="zh-CN" sz="2000" dirty="0">
                <a:latin typeface="Cambria Math" panose="02040503050406030204" pitchFamily="18" charset="0"/>
                <a:ea typeface="宋体" panose="02010600030101010101" pitchFamily="2" charset="-122"/>
              </a:rPr>
              <a:t>⋃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zh-CN" sz="2000" dirty="0">
                <a:ea typeface="宋体" panose="02010600030101010101" pitchFamily="2" charset="-122"/>
              </a:rPr>
              <a:t> \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 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⋈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en-US" altLang="en-US"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⋈</a:t>
            </a:r>
            <a:r>
              <a:rPr lang="en-US" altLang="en-US" sz="2000" baseline="-25000" dirty="0">
                <a:ea typeface="Cambria Math" panose="02040503050406030204" pitchFamily="18" charset="0"/>
                <a:cs typeface="Cambria Math" panose="02040503050406030204" pitchFamily="18" charset="0"/>
              </a:rPr>
              <a:t>C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494918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2531</TotalTime>
  <Words>9766</Words>
  <Application>Microsoft Office PowerPoint</Application>
  <PresentationFormat>On-screen Show (4:3)</PresentationFormat>
  <Paragraphs>1638</Paragraphs>
  <Slides>130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130</vt:i4>
      </vt:variant>
    </vt:vector>
  </HeadingPairs>
  <TitlesOfParts>
    <vt:vector size="139" baseType="lpstr">
      <vt:lpstr>Microsoft YaHei</vt:lpstr>
      <vt:lpstr>Monotype Sorts</vt:lpstr>
      <vt:lpstr>Arial</vt:lpstr>
      <vt:lpstr>Cambria Math</vt:lpstr>
      <vt:lpstr>Courier New</vt:lpstr>
      <vt:lpstr>Tahoma</vt:lpstr>
      <vt:lpstr>Times New Roman</vt:lpstr>
      <vt:lpstr>Wingdings</vt:lpstr>
      <vt:lpstr>Default Design</vt:lpstr>
      <vt:lpstr>PowerPoint Presentation</vt:lpstr>
      <vt:lpstr>SQL: Structured Query language</vt:lpstr>
      <vt:lpstr>Database is just another model  of information processing</vt:lpstr>
      <vt:lpstr>Constraints and Triggers</vt:lpstr>
      <vt:lpstr>Constraints and Triggers</vt:lpstr>
      <vt:lpstr>Kinds of Constraints</vt:lpstr>
      <vt:lpstr>Kinds of Constraints</vt:lpstr>
      <vt:lpstr>Foreign Keys</vt:lpstr>
      <vt:lpstr>Foreign Keys</vt:lpstr>
      <vt:lpstr>Expressing Foreign Keys</vt:lpstr>
      <vt:lpstr>Expressing Foreign Keys</vt:lpstr>
      <vt:lpstr>Example: With Attribute</vt:lpstr>
      <vt:lpstr>Example: With Attribute</vt:lpstr>
      <vt:lpstr>Example: With Attribute</vt:lpstr>
      <vt:lpstr>Example: As Element</vt:lpstr>
      <vt:lpstr>Example: As Element</vt:lpstr>
      <vt:lpstr>Example: As Element</vt:lpstr>
      <vt:lpstr>Example: As Element</vt:lpstr>
      <vt:lpstr>Enforcing Foreign-Key Constraints</vt:lpstr>
      <vt:lpstr>Enforcing Foreign-Key Constraints</vt:lpstr>
      <vt:lpstr>Enforcing Foreign-Key Constraints</vt:lpstr>
      <vt:lpstr>Enforcing Foreign-Key Constraints</vt:lpstr>
      <vt:lpstr>Enforcing Foreign-Key Constraints</vt:lpstr>
      <vt:lpstr>Enforcing Foreign-Key Constraints</vt:lpstr>
      <vt:lpstr>Actions Taken</vt:lpstr>
      <vt:lpstr>Actions Taken</vt:lpstr>
      <vt:lpstr>Actions Taken</vt:lpstr>
      <vt:lpstr>Actions Taken</vt:lpstr>
      <vt:lpstr>Actions Taken</vt:lpstr>
      <vt:lpstr>Actions Taken</vt:lpstr>
      <vt:lpstr>Actions Taken</vt:lpstr>
      <vt:lpstr>Actions Taken</vt:lpstr>
      <vt:lpstr>Example: Cascade</vt:lpstr>
      <vt:lpstr>Example: Cascade</vt:lpstr>
      <vt:lpstr>Example: Cascade</vt:lpstr>
      <vt:lpstr>Example: Cascade</vt:lpstr>
      <vt:lpstr>Example: Cascade</vt:lpstr>
      <vt:lpstr>Example: Cascade</vt:lpstr>
      <vt:lpstr>Example: Cascade</vt:lpstr>
      <vt:lpstr>Example: Cascade</vt:lpstr>
      <vt:lpstr>Example: Cascade</vt:lpstr>
      <vt:lpstr>Example: Set NULL</vt:lpstr>
      <vt:lpstr>Example: Set NULL</vt:lpstr>
      <vt:lpstr>Example: Set NULL</vt:lpstr>
      <vt:lpstr>Example: Set NULL</vt:lpstr>
      <vt:lpstr>Example: Set NULL</vt:lpstr>
      <vt:lpstr>Example: Set NULL</vt:lpstr>
      <vt:lpstr>Example: Set NULL</vt:lpstr>
      <vt:lpstr>Example: Set NULL</vt:lpstr>
      <vt:lpstr>Example: Set NULL</vt:lpstr>
      <vt:lpstr>Choosing a Policy</vt:lpstr>
      <vt:lpstr>Choosing a Policy</vt:lpstr>
      <vt:lpstr>Choosing a Policy</vt:lpstr>
      <vt:lpstr>Choosing a Policy</vt:lpstr>
      <vt:lpstr>Example</vt:lpstr>
      <vt:lpstr>Attribute-Based Checks</vt:lpstr>
      <vt:lpstr>Attribute-Based Checks</vt:lpstr>
      <vt:lpstr>Attribute-Based Checks</vt:lpstr>
      <vt:lpstr>Attribute-Based Checks</vt:lpstr>
      <vt:lpstr>Example: Attribute-Based Check</vt:lpstr>
      <vt:lpstr>Timing of Attribute-based Checks</vt:lpstr>
      <vt:lpstr>Timing of Attribute-based Checks</vt:lpstr>
      <vt:lpstr>Timing of Attribute-based Checks</vt:lpstr>
      <vt:lpstr>Tuple-Based Checks</vt:lpstr>
      <vt:lpstr>Example: Tuple-Based Check</vt:lpstr>
      <vt:lpstr>Cross-Relation Constraints</vt:lpstr>
      <vt:lpstr>Cross-Relation Constraints</vt:lpstr>
      <vt:lpstr>Example 1: Assertion</vt:lpstr>
      <vt:lpstr>Example 1: Assertion</vt:lpstr>
      <vt:lpstr>Example 1: Assertion</vt:lpstr>
      <vt:lpstr>Example 2: Assertion</vt:lpstr>
      <vt:lpstr>Timing of Assertion Checks</vt:lpstr>
      <vt:lpstr>Timing of Assertion Checks</vt:lpstr>
      <vt:lpstr>Constraints and Triggers</vt:lpstr>
      <vt:lpstr>Constraints and Triggers</vt:lpstr>
      <vt:lpstr>Constraints and Triggers</vt:lpstr>
      <vt:lpstr>Triggers: Motivation</vt:lpstr>
      <vt:lpstr>Triggers: Motivation</vt:lpstr>
      <vt:lpstr>Triggers: Motivation</vt:lpstr>
      <vt:lpstr>Event-Condition-Action Rules</vt:lpstr>
      <vt:lpstr>Event-Condition-Action Rules</vt:lpstr>
      <vt:lpstr>Event-Condition-Action Rules</vt:lpstr>
      <vt:lpstr>Event-Condition-Action Rules</vt:lpstr>
      <vt:lpstr>Example: A Trigger </vt:lpstr>
      <vt:lpstr>Example: A Trigger </vt:lpstr>
      <vt:lpstr>Example: A Trigger </vt:lpstr>
      <vt:lpstr>Trigger: CREATE TRIGGER</vt:lpstr>
      <vt:lpstr>Trigger: CREATE TRIGGER</vt:lpstr>
      <vt:lpstr>Trigger: The Event</vt:lpstr>
      <vt:lpstr>Trigger: The Event</vt:lpstr>
      <vt:lpstr>Trigger: The Event</vt:lpstr>
      <vt:lpstr>Trigger: The Event</vt:lpstr>
      <vt:lpstr>Trigger: The Event</vt:lpstr>
      <vt:lpstr>Trigger:  Row-Level and  Statement-Level</vt:lpstr>
      <vt:lpstr>Trigger:  Row-Level and  Statement-Level</vt:lpstr>
      <vt:lpstr>Trigger:  Row-Level and  Statement-Level</vt:lpstr>
      <vt:lpstr>Trigger:  Row-Level and  Statement-Level</vt:lpstr>
      <vt:lpstr>Trigger:  Row-Level and  Statement-Level</vt:lpstr>
      <vt:lpstr>Trigger:  REFERENCING</vt:lpstr>
      <vt:lpstr>Trigger:  REFERENCING</vt:lpstr>
      <vt:lpstr>Trigger:  REFERENCING</vt:lpstr>
      <vt:lpstr>Trigger:  REFERENCING</vt:lpstr>
      <vt:lpstr>Trigger:  REFERENCING</vt:lpstr>
      <vt:lpstr>Trigger:  REFERENCING</vt:lpstr>
      <vt:lpstr>Trigger:  The Condition</vt:lpstr>
      <vt:lpstr>Trigger:  The Condition</vt:lpstr>
      <vt:lpstr>Trigger:  The Condition</vt:lpstr>
      <vt:lpstr>Trigger:  The Condition</vt:lpstr>
      <vt:lpstr>Trigger:  The Action</vt:lpstr>
      <vt:lpstr>Trigger:  The Action</vt:lpstr>
      <vt:lpstr>Trigger:  The Action</vt:lpstr>
      <vt:lpstr>Another Example</vt:lpstr>
      <vt:lpstr>Another Example</vt:lpstr>
      <vt:lpstr>Another Example</vt:lpstr>
      <vt:lpstr>Views</vt:lpstr>
      <vt:lpstr>Views</vt:lpstr>
      <vt:lpstr>Views</vt:lpstr>
      <vt:lpstr>Triggers on Views</vt:lpstr>
      <vt:lpstr>Triggers on Views</vt:lpstr>
      <vt:lpstr>Triggers on Views</vt:lpstr>
      <vt:lpstr>Triggers on Views</vt:lpstr>
      <vt:lpstr>Inserting on a View</vt:lpstr>
      <vt:lpstr>Inserting on a View</vt:lpstr>
      <vt:lpstr>Inserting on a View</vt:lpstr>
      <vt:lpstr>Inserting on a View</vt:lpstr>
      <vt:lpstr>Inserting on a View</vt:lpstr>
      <vt:lpstr>Inserting on a View</vt:lpstr>
      <vt:lpstr>Inserting on a View</vt:lpstr>
      <vt:lpstr>Database is just another model  of information processing</vt:lpstr>
      <vt:lpstr>Database is just another model  of information processing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184</cp:revision>
  <cp:lastPrinted>2001-01-16T17:12:14Z</cp:lastPrinted>
  <dcterms:created xsi:type="dcterms:W3CDTF">1999-07-13T19:55:20Z</dcterms:created>
  <dcterms:modified xsi:type="dcterms:W3CDTF">2024-02-14T18:49:46Z</dcterms:modified>
</cp:coreProperties>
</file>