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802" r:id="rId2"/>
    <p:sldId id="1078" r:id="rId3"/>
    <p:sldId id="724" r:id="rId4"/>
    <p:sldId id="729" r:id="rId5"/>
    <p:sldId id="731" r:id="rId6"/>
    <p:sldId id="734" r:id="rId7"/>
    <p:sldId id="736" r:id="rId8"/>
    <p:sldId id="738" r:id="rId9"/>
    <p:sldId id="739" r:id="rId10"/>
    <p:sldId id="741" r:id="rId11"/>
    <p:sldId id="742" r:id="rId12"/>
    <p:sldId id="743" r:id="rId13"/>
    <p:sldId id="744" r:id="rId14"/>
    <p:sldId id="745" r:id="rId15"/>
    <p:sldId id="747" r:id="rId16"/>
    <p:sldId id="748" r:id="rId17"/>
    <p:sldId id="749" r:id="rId18"/>
    <p:sldId id="750" r:id="rId19"/>
    <p:sldId id="752" r:id="rId20"/>
    <p:sldId id="753" r:id="rId21"/>
    <p:sldId id="755" r:id="rId22"/>
    <p:sldId id="756" r:id="rId23"/>
    <p:sldId id="761" r:id="rId24"/>
    <p:sldId id="763" r:id="rId25"/>
    <p:sldId id="764" r:id="rId26"/>
    <p:sldId id="766" r:id="rId27"/>
    <p:sldId id="767" r:id="rId28"/>
    <p:sldId id="769" r:id="rId29"/>
    <p:sldId id="770" r:id="rId30"/>
    <p:sldId id="771" r:id="rId31"/>
    <p:sldId id="772" r:id="rId32"/>
    <p:sldId id="773" r:id="rId33"/>
    <p:sldId id="774" r:id="rId34"/>
    <p:sldId id="775" r:id="rId35"/>
    <p:sldId id="776" r:id="rId36"/>
    <p:sldId id="777" r:id="rId37"/>
    <p:sldId id="778" r:id="rId38"/>
    <p:sldId id="780" r:id="rId39"/>
    <p:sldId id="782" r:id="rId40"/>
    <p:sldId id="783" r:id="rId41"/>
    <p:sldId id="785" r:id="rId42"/>
    <p:sldId id="786" r:id="rId43"/>
    <p:sldId id="788" r:id="rId44"/>
    <p:sldId id="789" r:id="rId45"/>
    <p:sldId id="790" r:id="rId46"/>
    <p:sldId id="791" r:id="rId47"/>
    <p:sldId id="792" r:id="rId48"/>
    <p:sldId id="793" r:id="rId49"/>
    <p:sldId id="794" r:id="rId50"/>
    <p:sldId id="795" r:id="rId51"/>
    <p:sldId id="796" r:id="rId52"/>
    <p:sldId id="797" r:id="rId53"/>
    <p:sldId id="800" r:id="rId54"/>
    <p:sldId id="801" r:id="rId5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68" autoAdjust="0"/>
    <p:restoredTop sz="90962" autoAdjust="0"/>
  </p:normalViewPr>
  <p:slideViewPr>
    <p:cSldViewPr snapToGrid="0">
      <p:cViewPr varScale="1">
        <p:scale>
          <a:sx n="93" d="100"/>
          <a:sy n="93" d="100"/>
        </p:scale>
        <p:origin x="117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2917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12: SQL – Grouping, aggregation, and having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88" y="1092200"/>
            <a:ext cx="7986712" cy="5124450"/>
          </a:xfrm>
        </p:spPr>
        <p:txBody>
          <a:bodyPr/>
          <a:lstStyle/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very-high-level language.					* </a:t>
            </a:r>
            <a:r>
              <a:rPr lang="en-US" altLang="zh-CN" sz="2800" dirty="0">
                <a:ea typeface="宋体" panose="02010600030101010101" pitchFamily="2" charset="-122"/>
              </a:rPr>
              <a:t>say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what to do</a:t>
            </a:r>
            <a:r>
              <a:rPr lang="en-US" altLang="zh-CN" sz="2800" dirty="0">
                <a:ea typeface="宋体" panose="02010600030101010101" pitchFamily="2" charset="-122"/>
              </a:rPr>
              <a:t>” rather than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how to do it</a:t>
            </a:r>
            <a:r>
              <a:rPr lang="en-US" altLang="zh-CN" sz="2800" dirty="0">
                <a:ea typeface="宋体" panose="02010600030101010101" pitchFamily="2" charset="-122"/>
              </a:rPr>
              <a:t>.”	* avoid a </a:t>
            </a:r>
            <a:r>
              <a:rPr lang="en-US" altLang="en-US" sz="2800" dirty="0"/>
              <a:t>lot of data-manipulation details 	 		   needed in procedural languages like C++ 		   or Java.</a:t>
            </a: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Database management system figures 	out the “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best</a:t>
            </a:r>
            <a:r>
              <a:rPr lang="en-US" altLang="zh-CN" dirty="0">
                <a:ea typeface="宋体" panose="02010600030101010101" pitchFamily="2" charset="-122"/>
              </a:rPr>
              <a:t>” way to execute queries 		</a:t>
            </a:r>
            <a:r>
              <a:rPr lang="en-US" altLang="zh-CN" sz="2800" dirty="0">
                <a:ea typeface="宋体" panose="02010600030101010101" pitchFamily="2" charset="-122"/>
              </a:rPr>
              <a:t>* called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query optimization</a:t>
            </a:r>
            <a:r>
              <a:rPr lang="en-US" altLang="zh-CN" sz="2800" dirty="0">
                <a:ea typeface="宋体" panose="02010600030101010101" pitchFamily="2" charset="-122"/>
              </a:rPr>
              <a:t>”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 both data definition and data 	manipulation.</a:t>
            </a:r>
          </a:p>
        </p:txBody>
      </p:sp>
    </p:spTree>
    <p:extLst>
      <p:ext uri="{BB962C8B-B14F-4D97-AF65-F5344CB8AC3E}">
        <p14:creationId xmlns:p14="http://schemas.microsoft.com/office/powerpoint/2010/main" val="206932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45214"/>
            <a:ext cx="7772400" cy="633573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Aggregations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7772400" cy="3354512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SUM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 can be applied to a column in a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 to produce that aggregation on the column.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Also,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(*)</a:t>
            </a:r>
            <a:r>
              <a:rPr lang="en-US" altLang="zh-CN" sz="2800" dirty="0">
                <a:ea typeface="宋体" panose="02010600030101010101" pitchFamily="2" charset="-122"/>
              </a:rPr>
              <a:t> counts the number of 	tuples.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Example: 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,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find  	the average price of Bud:</a:t>
            </a:r>
          </a:p>
          <a:p>
            <a:pPr marL="0" indent="0" defTabSz="548640">
              <a:buClr>
                <a:schemeClr val="accent2"/>
              </a:buClr>
              <a:buNone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1389BB7-92D4-F73A-5C37-56A77BFC4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571" y="4742522"/>
            <a:ext cx="3791551" cy="1386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AVG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(price)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beer = ’Bud’;</a:t>
            </a:r>
          </a:p>
        </p:txBody>
      </p:sp>
    </p:spTree>
    <p:extLst>
      <p:ext uri="{BB962C8B-B14F-4D97-AF65-F5344CB8AC3E}">
        <p14:creationId xmlns:p14="http://schemas.microsoft.com/office/powerpoint/2010/main" val="71871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1539" y="270669"/>
            <a:ext cx="8641080" cy="11430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Eliminating Duplicates in Aggregation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43551" y="1413669"/>
            <a:ext cx="8077200" cy="181079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Use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DISTINCT</a:t>
            </a:r>
            <a:r>
              <a:rPr lang="en-US" altLang="zh-CN" dirty="0">
                <a:ea typeface="宋体" panose="02010600030101010101" pitchFamily="2" charset="-122"/>
              </a:rPr>
              <a:t> inside an aggregation.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dirty="0">
                <a:ea typeface="宋体" panose="02010600030101010101" pitchFamily="2" charset="-122"/>
              </a:rPr>
              <a:t> find the number of different prices charged for Bud:</a:t>
            </a:r>
          </a:p>
        </p:txBody>
      </p:sp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6727825" y="85725"/>
            <a:ext cx="232410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690037" y="3382198"/>
            <a:ext cx="6289306" cy="160064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COUNT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(</a:t>
            </a:r>
            <a:r>
              <a:rPr lang="en-US" altLang="zh-CN" sz="2800" b="1" kern="0" dirty="0">
                <a:solidFill>
                  <a:srgbClr val="FFCC00"/>
                </a:solidFill>
                <a:latin typeface="+mn-ea"/>
              </a:rPr>
              <a:t>DISTINCT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price)</a:t>
            </a:r>
          </a:p>
          <a:p>
            <a:pPr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Sells</a:t>
            </a:r>
          </a:p>
          <a:p>
            <a:pPr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beer = ’Bud’;</a:t>
            </a:r>
          </a:p>
        </p:txBody>
      </p:sp>
    </p:spTree>
    <p:extLst>
      <p:ext uri="{BB962C8B-B14F-4D97-AF65-F5344CB8AC3E}">
        <p14:creationId xmlns:p14="http://schemas.microsoft.com/office/powerpoint/2010/main" val="2313567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0075" y="609600"/>
            <a:ext cx="7943850" cy="1143000"/>
          </a:xfrm>
        </p:spPr>
        <p:txBody>
          <a:bodyPr/>
          <a:lstStyle/>
          <a:p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NULL</a:t>
            </a:r>
            <a:r>
              <a:rPr lang="en-US" altLang="zh-CN">
                <a:ea typeface="宋体" panose="02010600030101010101" pitchFamily="2" charset="-122"/>
              </a:rPr>
              <a:t> is Ignored in Aggregation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dirty="0">
                <a:ea typeface="宋体" panose="02010600030101010101" pitchFamily="2" charset="-122"/>
              </a:rPr>
              <a:t> never contributes to a sum, 	average, or count, and can never be 	the minimum or maximum of a 	column.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But if there are no non-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dirty="0">
                <a:ea typeface="宋体" panose="02010600030101010101" pitchFamily="2" charset="-122"/>
              </a:rPr>
              <a:t> values in 	a column, then the result of the 	aggregation is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8846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Example: Effect of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NULL</a:t>
            </a:r>
            <a:r>
              <a:rPr lang="en-US" altLang="zh-CN">
                <a:ea typeface="宋体" panose="02010600030101010101" pitchFamily="2" charset="-122"/>
              </a:rPr>
              <a:t>’s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(*)</a:t>
            </a:r>
          </a:p>
          <a:p>
            <a:pPr>
              <a:buFontTx/>
              <a:buNone/>
            </a:pP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buFontTx/>
              <a:buNone/>
            </a:pP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beer = ’Bud’;</a:t>
            </a:r>
          </a:p>
          <a:p>
            <a:pPr>
              <a:buFontTx/>
              <a:buNone/>
            </a:pPr>
            <a:endParaRPr lang="en-US" altLang="zh-CN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>
              <a:buFontTx/>
              <a:buNone/>
            </a:pP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buFontTx/>
              <a:buNone/>
            </a:pP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WHER</a:t>
            </a:r>
            <a:r>
              <a:rPr lang="en-US" altLang="zh-CN">
                <a:solidFill>
                  <a:srgbClr val="FFC000"/>
                </a:solidFill>
                <a:ea typeface="宋体" panose="02010600030101010101" pitchFamily="2" charset="-122"/>
              </a:rPr>
              <a:t>E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beer = ’Bud’;</a:t>
            </a:r>
          </a:p>
        </p:txBody>
      </p:sp>
      <p:sp>
        <p:nvSpPr>
          <p:cNvPr id="45067" name="Text Box 6"/>
          <p:cNvSpPr txBox="1">
            <a:spLocks noChangeArrowheads="1"/>
          </p:cNvSpPr>
          <p:nvPr/>
        </p:nvSpPr>
        <p:spPr bwMode="auto">
          <a:xfrm>
            <a:off x="5702300" y="2187575"/>
            <a:ext cx="2401888" cy="7016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The number of bars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that sell Bud.</a:t>
            </a:r>
          </a:p>
        </p:txBody>
      </p:sp>
      <p:sp>
        <p:nvSpPr>
          <p:cNvPr id="45068" name="Line 7"/>
          <p:cNvSpPr>
            <a:spLocks noChangeShapeType="1"/>
          </p:cNvSpPr>
          <p:nvPr/>
        </p:nvSpPr>
        <p:spPr bwMode="auto">
          <a:xfrm flipH="1">
            <a:off x="4651375" y="2562225"/>
            <a:ext cx="990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627063" y="4343400"/>
            <a:ext cx="7567612" cy="1752600"/>
            <a:chOff x="432" y="2736"/>
            <a:chExt cx="4767" cy="1104"/>
          </a:xfrm>
        </p:grpSpPr>
        <p:sp>
          <p:nvSpPr>
            <p:cNvPr id="45063" name="Rectangle 9" hidden="1"/>
            <p:cNvSpPr>
              <a:spLocks noChangeArrowheads="1"/>
            </p:cNvSpPr>
            <p:nvPr/>
          </p:nvSpPr>
          <p:spPr bwMode="auto">
            <a:xfrm>
              <a:off x="432" y="2736"/>
              <a:ext cx="2544" cy="1104"/>
            </a:xfrm>
            <a:prstGeom prst="rect">
              <a:avLst/>
            </a:prstGeom>
            <a:solidFill>
              <a:srgbClr val="CCFFCC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5064" name="Text Box 10"/>
            <p:cNvSpPr txBox="1">
              <a:spLocks noChangeArrowheads="1"/>
            </p:cNvSpPr>
            <p:nvPr/>
          </p:nvSpPr>
          <p:spPr bwMode="auto">
            <a:xfrm>
              <a:off x="3686" y="2788"/>
              <a:ext cx="1513" cy="63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ea typeface="宋体" panose="02010600030101010101" pitchFamily="2" charset="-122"/>
                </a:rPr>
                <a:t>The number of bars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ea typeface="宋体" panose="02010600030101010101" pitchFamily="2" charset="-122"/>
                </a:rPr>
                <a:t>that sell Bud at a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ea typeface="宋体" panose="02010600030101010101" pitchFamily="2" charset="-122"/>
                </a:rPr>
                <a:t>known price.</a:t>
              </a:r>
            </a:p>
          </p:txBody>
        </p:sp>
        <p:sp>
          <p:nvSpPr>
            <p:cNvPr id="45065" name="Line 11"/>
            <p:cNvSpPr>
              <a:spLocks noChangeShapeType="1"/>
            </p:cNvSpPr>
            <p:nvPr/>
          </p:nvSpPr>
          <p:spPr bwMode="auto">
            <a:xfrm flipH="1">
              <a:off x="2976" y="3072"/>
              <a:ext cx="67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062" name="TextBox 11"/>
          <p:cNvSpPr txBox="1">
            <a:spLocks noChangeArrowheads="1"/>
          </p:cNvSpPr>
          <p:nvPr/>
        </p:nvSpPr>
        <p:spPr bwMode="auto">
          <a:xfrm>
            <a:off x="6727825" y="85725"/>
            <a:ext cx="232410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81200"/>
            <a:ext cx="3979863" cy="184965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671512" y="4297112"/>
            <a:ext cx="3979863" cy="184965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68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Grouping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ln>
            <a:noFill/>
            <a:miter lim="800000"/>
            <a:headEnd/>
            <a:tailEnd/>
          </a:ln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We may follow a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expression by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dirty="0">
                <a:ea typeface="宋体" panose="02010600030101010101" pitchFamily="2" charset="-122"/>
              </a:rPr>
              <a:t> and 	a list of attributes.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 relation that results from the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is grouped 	according to the values of all those 	attributes, and any aggregation is 	applied only within each group.</a:t>
            </a:r>
          </a:p>
        </p:txBody>
      </p:sp>
    </p:spTree>
    <p:extLst>
      <p:ext uri="{BB962C8B-B14F-4D97-AF65-F5344CB8AC3E}">
        <p14:creationId xmlns:p14="http://schemas.microsoft.com/office/powerpoint/2010/main" val="144372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Example: Grouping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1137385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average price for each beer: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endParaRPr lang="en-US" altLang="zh-CN" sz="2800" dirty="0">
              <a:solidFill>
                <a:srgbClr val="00FF00"/>
              </a:solidFill>
              <a:latin typeface="+mn-ea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81989" y="3474720"/>
            <a:ext cx="4378693" cy="13699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beer, </a:t>
            </a: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AVG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(price)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GROUP BY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beer;</a:t>
            </a:r>
          </a:p>
        </p:txBody>
      </p:sp>
    </p:spTree>
    <p:extLst>
      <p:ext uri="{BB962C8B-B14F-4D97-AF65-F5344CB8AC3E}">
        <p14:creationId xmlns:p14="http://schemas.microsoft.com/office/powerpoint/2010/main" val="608710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Example: Grouping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1137385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average price for each beer: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endParaRPr lang="en-US" altLang="zh-CN" sz="2800" dirty="0">
              <a:solidFill>
                <a:srgbClr val="00FF00"/>
              </a:solidFill>
              <a:latin typeface="+mn-ea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81989" y="3474720"/>
            <a:ext cx="4378693" cy="13699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beer, </a:t>
            </a: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AVG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(price)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GROUP BY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beer;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830855" y="3542097"/>
            <a:ext cx="2743200" cy="4523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257449" y="4677877"/>
            <a:ext cx="1582484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Output one tuple </a:t>
            </a:r>
          </a:p>
          <a:p>
            <a:r>
              <a:rPr lang="en-US" sz="1400" dirty="0"/>
              <a:t>for each group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6497053" y="3994484"/>
            <a:ext cx="750770" cy="6833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966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B47-8A6A-4F4C-9EDF-99CBEA45DFA7}" type="slidenum">
              <a:rPr lang="en-US" altLang="en-US"/>
              <a:pPr/>
              <a:t>10</a:t>
            </a:fld>
            <a:endParaRPr lang="en-US" altLang="en-US" dirty="0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13349"/>
            <a:ext cx="7772400" cy="1143000"/>
          </a:xfrm>
        </p:spPr>
        <p:txBody>
          <a:bodyPr/>
          <a:lstStyle/>
          <a:p>
            <a:r>
              <a:rPr lang="en-US" altLang="en-US" dirty="0"/>
              <a:t>Example: Grouping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32549"/>
            <a:ext cx="7772400" cy="160655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From </a:t>
            </a:r>
            <a:r>
              <a:rPr lang="en-US" altLang="en-US" dirty="0">
                <a:solidFill>
                  <a:srgbClr val="00FF00"/>
                </a:solidFill>
              </a:rPr>
              <a:t>Sells </a:t>
            </a:r>
            <a:r>
              <a:rPr lang="en-US" altLang="en-US" dirty="0"/>
              <a:t>and </a:t>
            </a:r>
            <a:r>
              <a:rPr lang="en-US" altLang="en-US" dirty="0">
                <a:solidFill>
                  <a:srgbClr val="00FF00"/>
                </a:solidFill>
              </a:rPr>
              <a:t>Frequents</a:t>
            </a:r>
            <a:r>
              <a:rPr lang="en-US" altLang="en-US" dirty="0"/>
              <a:t>,</a:t>
            </a:r>
            <a:r>
              <a:rPr lang="en-US" altLang="en-US" dirty="0">
                <a:solidFill>
                  <a:srgbClr val="00FF00"/>
                </a:solidFill>
              </a:rPr>
              <a:t> </a:t>
            </a:r>
            <a:r>
              <a:rPr lang="en-US" altLang="en-US" dirty="0"/>
              <a:t>find for 	each drinker the average price of Bud 	at the bars they frequent:</a:t>
            </a: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6516074" y="85725"/>
            <a:ext cx="252761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Frequents(drinker, bar)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227890" y="3576454"/>
            <a:ext cx="6186237" cy="2362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SELECT</a:t>
            </a:r>
            <a:r>
              <a:rPr lang="en-US" altLang="en-US" sz="2800" kern="0" dirty="0"/>
              <a:t> </a:t>
            </a:r>
            <a:r>
              <a:rPr lang="en-US" altLang="en-US" sz="2800" kern="0" dirty="0">
                <a:solidFill>
                  <a:srgbClr val="00FF00"/>
                </a:solidFill>
              </a:rPr>
              <a:t>drinker</a:t>
            </a:r>
            <a:r>
              <a:rPr lang="en-US" altLang="en-US" sz="2800" kern="0" dirty="0"/>
              <a:t>, </a:t>
            </a:r>
            <a:r>
              <a:rPr lang="en-US" altLang="en-US" sz="2800" kern="0" dirty="0">
                <a:solidFill>
                  <a:srgbClr val="FFC000"/>
                </a:solidFill>
              </a:rPr>
              <a:t>AVG</a:t>
            </a:r>
            <a:r>
              <a:rPr lang="en-US" altLang="en-US" sz="2800" kern="0" dirty="0"/>
              <a:t>(</a:t>
            </a:r>
            <a:r>
              <a:rPr lang="en-US" altLang="en-US" sz="2800" kern="0" dirty="0">
                <a:solidFill>
                  <a:srgbClr val="00FF00"/>
                </a:solidFill>
              </a:rPr>
              <a:t>price</a:t>
            </a:r>
            <a:r>
              <a:rPr lang="en-US" altLang="en-US" sz="2800" kern="0" dirty="0"/>
              <a:t>)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FROM</a:t>
            </a:r>
            <a:r>
              <a:rPr lang="en-US" altLang="en-US" sz="2800" kern="0" dirty="0"/>
              <a:t> </a:t>
            </a:r>
            <a:r>
              <a:rPr lang="en-US" altLang="en-US" sz="2800" kern="0" dirty="0">
                <a:solidFill>
                  <a:srgbClr val="00FF00"/>
                </a:solidFill>
              </a:rPr>
              <a:t>Frequents</a:t>
            </a:r>
            <a:r>
              <a:rPr lang="en-US" altLang="en-US" sz="2800" kern="0" dirty="0"/>
              <a:t>, </a:t>
            </a:r>
            <a:r>
              <a:rPr lang="en-US" altLang="en-US" sz="2800" kern="0" dirty="0">
                <a:solidFill>
                  <a:srgbClr val="00FF00"/>
                </a:solidFill>
              </a:rPr>
              <a:t>Sells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WHERE</a:t>
            </a:r>
            <a:r>
              <a:rPr lang="en-US" altLang="en-US" sz="2800" kern="0" dirty="0"/>
              <a:t> </a:t>
            </a:r>
            <a:r>
              <a:rPr lang="en-US" altLang="en-US" sz="2800" kern="0" dirty="0">
                <a:solidFill>
                  <a:srgbClr val="00FF00"/>
                </a:solidFill>
              </a:rPr>
              <a:t>beer = ’Bud’ </a:t>
            </a:r>
            <a:r>
              <a:rPr lang="en-US" altLang="en-US" sz="2800" kern="0" dirty="0">
                <a:solidFill>
                  <a:srgbClr val="FFC000"/>
                </a:solidFill>
              </a:rPr>
              <a:t>AND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/>
              <a:t>			</a:t>
            </a:r>
            <a:r>
              <a:rPr lang="en-US" altLang="en-US" sz="2800" kern="0" dirty="0" err="1">
                <a:solidFill>
                  <a:srgbClr val="00FF00"/>
                </a:solidFill>
              </a:rPr>
              <a:t>Frequents.bar</a:t>
            </a:r>
            <a:r>
              <a:rPr lang="en-US" altLang="en-US" sz="2800" kern="0" dirty="0">
                <a:solidFill>
                  <a:srgbClr val="00FF00"/>
                </a:solidFill>
              </a:rPr>
              <a:t> = </a:t>
            </a:r>
            <a:r>
              <a:rPr lang="en-US" altLang="en-US" sz="2800" kern="0" dirty="0" err="1">
                <a:solidFill>
                  <a:srgbClr val="00FF00"/>
                </a:solidFill>
              </a:rPr>
              <a:t>Sells.bar</a:t>
            </a:r>
            <a:endParaRPr lang="en-US" altLang="en-US" sz="2800" kern="0" dirty="0">
              <a:solidFill>
                <a:srgbClr val="00FF00"/>
              </a:solidFill>
            </a:endParaRP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GROUP BY </a:t>
            </a:r>
            <a:r>
              <a:rPr lang="en-US" altLang="en-US" sz="2800" kern="0" dirty="0">
                <a:solidFill>
                  <a:srgbClr val="00FF00"/>
                </a:solidFill>
              </a:rPr>
              <a:t>drinker</a:t>
            </a:r>
            <a:r>
              <a:rPr lang="en-US" altLang="en-US" sz="2800" kern="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051387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B47-8A6A-4F4C-9EDF-99CBEA45DFA7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13349"/>
            <a:ext cx="7772400" cy="1143000"/>
          </a:xfrm>
        </p:spPr>
        <p:txBody>
          <a:bodyPr/>
          <a:lstStyle/>
          <a:p>
            <a:r>
              <a:rPr lang="en-US" altLang="en-US" dirty="0"/>
              <a:t>Example: Grouping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32549"/>
            <a:ext cx="7772400" cy="160655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From </a:t>
            </a:r>
            <a:r>
              <a:rPr lang="en-US" altLang="en-US" dirty="0">
                <a:solidFill>
                  <a:srgbClr val="00FF00"/>
                </a:solidFill>
              </a:rPr>
              <a:t>Sells </a:t>
            </a:r>
            <a:r>
              <a:rPr lang="en-US" altLang="en-US" dirty="0"/>
              <a:t>and </a:t>
            </a:r>
            <a:r>
              <a:rPr lang="en-US" altLang="en-US" dirty="0">
                <a:solidFill>
                  <a:srgbClr val="00FF00"/>
                </a:solidFill>
              </a:rPr>
              <a:t>Frequents</a:t>
            </a:r>
            <a:r>
              <a:rPr lang="en-US" altLang="en-US" dirty="0"/>
              <a:t>,</a:t>
            </a:r>
            <a:r>
              <a:rPr lang="en-US" altLang="en-US" dirty="0">
                <a:solidFill>
                  <a:srgbClr val="00FF00"/>
                </a:solidFill>
              </a:rPr>
              <a:t> </a:t>
            </a:r>
            <a:r>
              <a:rPr lang="en-US" altLang="en-US" dirty="0"/>
              <a:t>find for 	each drinker the average price of Bud 	at the bars they frequent: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7645400" y="2872874"/>
            <a:ext cx="1347485" cy="15696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altLang="en-US" sz="1600" dirty="0">
                <a:latin typeface="Tahoma" panose="020B0604030504040204" pitchFamily="34" charset="0"/>
              </a:rPr>
              <a:t>compute</a:t>
            </a:r>
          </a:p>
          <a:p>
            <a:r>
              <a:rPr lang="en-US" altLang="en-US" sz="1600" dirty="0">
                <a:latin typeface="Tahoma" panose="020B0604030504040204" pitchFamily="34" charset="0"/>
              </a:rPr>
              <a:t>drinker-bar-</a:t>
            </a:r>
          </a:p>
          <a:p>
            <a:r>
              <a:rPr lang="en-US" altLang="en-US" sz="1600" dirty="0">
                <a:latin typeface="Tahoma" panose="020B0604030504040204" pitchFamily="34" charset="0"/>
              </a:rPr>
              <a:t>price for Bud</a:t>
            </a:r>
          </a:p>
          <a:p>
            <a:r>
              <a:rPr lang="en-US" altLang="en-US" sz="1600" dirty="0">
                <a:latin typeface="Tahoma" panose="020B0604030504040204" pitchFamily="34" charset="0"/>
              </a:rPr>
              <a:t>tuples first,</a:t>
            </a:r>
          </a:p>
          <a:p>
            <a:r>
              <a:rPr lang="en-US" altLang="en-US" sz="1600" dirty="0">
                <a:latin typeface="Tahoma" panose="020B0604030504040204" pitchFamily="34" charset="0"/>
              </a:rPr>
              <a:t>then group</a:t>
            </a:r>
          </a:p>
          <a:p>
            <a:r>
              <a:rPr lang="en-US" altLang="en-US" sz="1600" dirty="0">
                <a:latin typeface="Tahoma" panose="020B0604030504040204" pitchFamily="34" charset="0"/>
              </a:rPr>
              <a:t>by drinker.</a:t>
            </a:r>
          </a:p>
        </p:txBody>
      </p:sp>
      <p:sp>
        <p:nvSpPr>
          <p:cNvPr id="74759" name="Line 7"/>
          <p:cNvSpPr>
            <a:spLocks noChangeShapeType="1"/>
          </p:cNvSpPr>
          <p:nvPr/>
        </p:nvSpPr>
        <p:spPr bwMode="auto">
          <a:xfrm flipH="1">
            <a:off x="7298624" y="4442534"/>
            <a:ext cx="359476" cy="23735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6516074" y="85725"/>
            <a:ext cx="252761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Frequents(drinker, bar)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227890" y="3576454"/>
            <a:ext cx="6186237" cy="2362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SELECT</a:t>
            </a:r>
            <a:r>
              <a:rPr lang="en-US" altLang="en-US" sz="2800" kern="0" dirty="0"/>
              <a:t> </a:t>
            </a:r>
            <a:r>
              <a:rPr lang="en-US" altLang="en-US" sz="2800" kern="0" dirty="0">
                <a:solidFill>
                  <a:srgbClr val="00FF00"/>
                </a:solidFill>
              </a:rPr>
              <a:t>drinker</a:t>
            </a:r>
            <a:r>
              <a:rPr lang="en-US" altLang="en-US" sz="2800" kern="0" dirty="0"/>
              <a:t>, </a:t>
            </a:r>
            <a:r>
              <a:rPr lang="en-US" altLang="en-US" sz="2800" kern="0" dirty="0">
                <a:solidFill>
                  <a:srgbClr val="FFC000"/>
                </a:solidFill>
              </a:rPr>
              <a:t>AVG</a:t>
            </a:r>
            <a:r>
              <a:rPr lang="en-US" altLang="en-US" sz="2800" kern="0" dirty="0"/>
              <a:t>(</a:t>
            </a:r>
            <a:r>
              <a:rPr lang="en-US" altLang="en-US" sz="2800" kern="0" dirty="0">
                <a:solidFill>
                  <a:srgbClr val="00FF00"/>
                </a:solidFill>
              </a:rPr>
              <a:t>price</a:t>
            </a:r>
            <a:r>
              <a:rPr lang="en-US" altLang="en-US" sz="2800" kern="0" dirty="0"/>
              <a:t>)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FROM</a:t>
            </a:r>
            <a:r>
              <a:rPr lang="en-US" altLang="en-US" sz="2800" kern="0" dirty="0"/>
              <a:t> </a:t>
            </a:r>
            <a:r>
              <a:rPr lang="en-US" altLang="en-US" sz="2800" kern="0" dirty="0">
                <a:solidFill>
                  <a:srgbClr val="00FF00"/>
                </a:solidFill>
              </a:rPr>
              <a:t>Frequents</a:t>
            </a:r>
            <a:r>
              <a:rPr lang="en-US" altLang="en-US" sz="2800" kern="0" dirty="0"/>
              <a:t>, </a:t>
            </a:r>
            <a:r>
              <a:rPr lang="en-US" altLang="en-US" sz="2800" kern="0" dirty="0">
                <a:solidFill>
                  <a:srgbClr val="00FF00"/>
                </a:solidFill>
              </a:rPr>
              <a:t>Sells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WHERE</a:t>
            </a:r>
            <a:r>
              <a:rPr lang="en-US" altLang="en-US" sz="2800" kern="0" dirty="0"/>
              <a:t> </a:t>
            </a:r>
            <a:r>
              <a:rPr lang="en-US" altLang="en-US" sz="2800" kern="0" dirty="0">
                <a:solidFill>
                  <a:srgbClr val="00FF00"/>
                </a:solidFill>
              </a:rPr>
              <a:t>beer = ’Bud’ </a:t>
            </a:r>
            <a:r>
              <a:rPr lang="en-US" altLang="en-US" sz="2800" kern="0" dirty="0">
                <a:solidFill>
                  <a:srgbClr val="FFC000"/>
                </a:solidFill>
              </a:rPr>
              <a:t>AND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/>
              <a:t>			</a:t>
            </a:r>
            <a:r>
              <a:rPr lang="en-US" altLang="en-US" sz="2800" kern="0" dirty="0" err="1">
                <a:solidFill>
                  <a:srgbClr val="00FF00"/>
                </a:solidFill>
              </a:rPr>
              <a:t>Frequents.bar</a:t>
            </a:r>
            <a:r>
              <a:rPr lang="en-US" altLang="en-US" sz="2800" kern="0" dirty="0">
                <a:solidFill>
                  <a:srgbClr val="00FF00"/>
                </a:solidFill>
              </a:rPr>
              <a:t> = </a:t>
            </a:r>
            <a:r>
              <a:rPr lang="en-US" altLang="en-US" sz="2800" kern="0" dirty="0" err="1">
                <a:solidFill>
                  <a:srgbClr val="00FF00"/>
                </a:solidFill>
              </a:rPr>
              <a:t>Sells.bar</a:t>
            </a:r>
            <a:endParaRPr lang="en-US" altLang="en-US" sz="2800" kern="0" dirty="0">
              <a:solidFill>
                <a:srgbClr val="00FF00"/>
              </a:solidFill>
            </a:endParaRP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GROUP BY </a:t>
            </a:r>
            <a:r>
              <a:rPr lang="en-US" altLang="en-US" sz="2800" kern="0" dirty="0">
                <a:solidFill>
                  <a:srgbClr val="00FF00"/>
                </a:solidFill>
              </a:rPr>
              <a:t>drinker</a:t>
            </a:r>
            <a:r>
              <a:rPr lang="en-US" altLang="en-US" sz="2800" kern="0" dirty="0"/>
              <a:t>;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227890" y="4485373"/>
            <a:ext cx="6070734" cy="93544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72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Restriction on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>
                <a:ea typeface="宋体" panose="02010600030101010101" pitchFamily="2" charset="-122"/>
              </a:rPr>
              <a:t> Lists With Aggregation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2209800"/>
            <a:ext cx="7772400" cy="34290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If any aggregation is used, then each 	element of the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ea typeface="宋体" panose="02010600030101010101" pitchFamily="2" charset="-122"/>
              </a:rPr>
              <a:t> list must be 	either:</a:t>
            </a:r>
          </a:p>
          <a:p>
            <a:pPr marL="990600" lvl="1" indent="-533400">
              <a:buFont typeface="Monotype Sorts" pitchFamily="2" charset="2"/>
              <a:buAutoNum type="arabicPeriod"/>
            </a:pPr>
            <a:r>
              <a:rPr lang="en-US" altLang="zh-CN" dirty="0">
                <a:ea typeface="宋体" panose="02010600030101010101" pitchFamily="2" charset="-122"/>
              </a:rPr>
              <a:t>Aggregated, or</a:t>
            </a:r>
          </a:p>
          <a:p>
            <a:pPr marL="990600" lvl="1" indent="-533400">
              <a:buFont typeface="Monotype Sorts" pitchFamily="2" charset="2"/>
              <a:buAutoNum type="arabicPeriod"/>
            </a:pPr>
            <a:r>
              <a:rPr lang="en-US" altLang="zh-CN" dirty="0">
                <a:ea typeface="宋体" panose="02010600030101010101" pitchFamily="2" charset="-122"/>
              </a:rPr>
              <a:t>An attribute on the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dirty="0">
                <a:ea typeface="宋体" panose="02010600030101010101" pitchFamily="2" charset="-122"/>
              </a:rPr>
              <a:t> list.</a:t>
            </a:r>
          </a:p>
        </p:txBody>
      </p:sp>
    </p:spTree>
    <p:extLst>
      <p:ext uri="{BB962C8B-B14F-4D97-AF65-F5344CB8AC3E}">
        <p14:creationId xmlns:p14="http://schemas.microsoft.com/office/powerpoint/2010/main" val="3867486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Illegal Query Example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You might think you could find the bar 	that sells Bud the cheapest by: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b="1" dirty="0">
                <a:solidFill>
                  <a:srgbClr val="FF33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SELECT </a:t>
            </a:r>
            <a:r>
              <a:rPr lang="en-US" altLang="zh-CN" b="1" dirty="0">
                <a:solidFill>
                  <a:srgbClr val="00B0F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bar,</a:t>
            </a:r>
            <a:r>
              <a:rPr lang="en-US" altLang="zh-CN" b="1" dirty="0">
                <a:solidFill>
                  <a:srgbClr val="00FF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FF33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MIN</a:t>
            </a:r>
            <a:r>
              <a:rPr lang="en-US" altLang="zh-CN" b="1" dirty="0">
                <a:solidFill>
                  <a:srgbClr val="00B0F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(price)</a:t>
            </a:r>
          </a:p>
          <a:p>
            <a:pPr>
              <a:buFontTx/>
              <a:buNone/>
            </a:pPr>
            <a:r>
              <a:rPr lang="en-US" altLang="zh-CN" b="1" dirty="0">
                <a:solidFill>
                  <a:srgbClr val="00FF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		</a:t>
            </a:r>
            <a:r>
              <a:rPr lang="en-US" altLang="zh-CN" b="1" dirty="0">
                <a:solidFill>
                  <a:srgbClr val="FF33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FROM</a:t>
            </a:r>
            <a:r>
              <a:rPr lang="en-US" altLang="zh-CN" b="1" dirty="0">
                <a:solidFill>
                  <a:srgbClr val="00FF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00B0F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Sells</a:t>
            </a:r>
          </a:p>
          <a:p>
            <a:pPr>
              <a:buFontTx/>
              <a:buNone/>
            </a:pPr>
            <a:r>
              <a:rPr lang="en-US" altLang="zh-CN" b="1" dirty="0">
                <a:solidFill>
                  <a:srgbClr val="00FF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		</a:t>
            </a:r>
            <a:r>
              <a:rPr lang="en-US" altLang="zh-CN" b="1" dirty="0">
                <a:solidFill>
                  <a:srgbClr val="FF33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WHERE</a:t>
            </a:r>
            <a:r>
              <a:rPr lang="en-US" altLang="zh-CN" b="1" dirty="0">
                <a:solidFill>
                  <a:srgbClr val="00FF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00B0F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beer = ’Bud’;</a:t>
            </a:r>
          </a:p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But this query is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illegal</a:t>
            </a:r>
            <a:r>
              <a:rPr lang="en-US" altLang="zh-CN" dirty="0">
                <a:ea typeface="宋体" panose="02010600030101010101" pitchFamily="2" charset="-122"/>
              </a:rPr>
              <a:t> in SQL.</a:t>
            </a: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6727825" y="85725"/>
            <a:ext cx="232410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</p:spTree>
    <p:extLst>
      <p:ext uri="{BB962C8B-B14F-4D97-AF65-F5344CB8AC3E}">
        <p14:creationId xmlns:p14="http://schemas.microsoft.com/office/powerpoint/2010/main" val="108868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dirty="0">
                <a:ea typeface="宋体" panose="02010600030101010101" pitchFamily="2" charset="-122"/>
              </a:rPr>
              <a:t> Clauses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HAVING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&lt;condition&gt;</a:t>
            </a:r>
            <a:r>
              <a:rPr lang="en-US" altLang="zh-CN" dirty="0">
                <a:ea typeface="宋体" panose="02010600030101010101" pitchFamily="2" charset="-122"/>
              </a:rPr>
              <a:t> may follow a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If so, the condition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applies to each 	group</a:t>
            </a:r>
            <a:r>
              <a:rPr lang="en-US" altLang="zh-CN" dirty="0">
                <a:ea typeface="宋体" panose="02010600030101010101" pitchFamily="2" charset="-122"/>
              </a:rPr>
              <a:t>, and groups not satisfying the 	condition are eliminated.</a:t>
            </a:r>
          </a:p>
          <a:p>
            <a:endParaRPr lang="zh-CN" altLang="en-US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8443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8536" y="629763"/>
            <a:ext cx="7921592" cy="1911730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From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Sells </a:t>
            </a:r>
            <a:r>
              <a:rPr lang="en-US" altLang="zh-CN" sz="3200" dirty="0">
                <a:ea typeface="宋体" panose="02010600030101010101" pitchFamily="2" charset="-122"/>
              </a:rPr>
              <a:t>and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</a:rPr>
              <a:t>,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ea typeface="宋体" panose="02010600030101010101" pitchFamily="2" charset="-122"/>
              </a:rPr>
              <a:t>find the average price of those beers that are either served in at least three bars or are manufactured by Pete’s.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8536" y="2749249"/>
            <a:ext cx="8229600" cy="3805238"/>
          </a:xfrm>
        </p:spPr>
        <p:txBody>
          <a:bodyPr/>
          <a:lstStyle/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</a:t>
            </a:r>
          </a:p>
          <a:p>
            <a:pPr marL="609600" indent="-609600">
              <a:spcBef>
                <a:spcPts val="0"/>
              </a:spcBef>
              <a:buNone/>
            </a:pPr>
            <a:endParaRPr lang="en-US" altLang="zh-CN" sz="2800" dirty="0">
              <a:solidFill>
                <a:srgbClr val="FFC000"/>
              </a:solidFill>
              <a:ea typeface="宋体" panose="02010600030101010101" pitchFamily="2" charset="-122"/>
            </a:endParaRPr>
          </a:p>
          <a:p>
            <a:pPr marL="609600" indent="-609600"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7226300" y="57150"/>
            <a:ext cx="18478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81081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8536" y="629763"/>
            <a:ext cx="7921592" cy="1911730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From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Sells </a:t>
            </a:r>
            <a:r>
              <a:rPr lang="en-US" altLang="zh-CN" sz="3200" dirty="0">
                <a:ea typeface="宋体" panose="02010600030101010101" pitchFamily="2" charset="-122"/>
              </a:rPr>
              <a:t>and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</a:rPr>
              <a:t>,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ea typeface="宋体" panose="02010600030101010101" pitchFamily="2" charset="-122"/>
              </a:rPr>
              <a:t>find the average price of those beers that are either served in at least three bars or are manufactured by Pete’s.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8536" y="2749249"/>
            <a:ext cx="8229600" cy="3805238"/>
          </a:xfrm>
        </p:spPr>
        <p:txBody>
          <a:bodyPr/>
          <a:lstStyle/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</a:t>
            </a:r>
          </a:p>
          <a:p>
            <a:pPr marL="609600" indent="-609600">
              <a:spcBef>
                <a:spcPts val="0"/>
              </a:spcBef>
              <a:buNone/>
            </a:pPr>
            <a:endParaRPr lang="en-US" altLang="zh-CN" sz="2800" dirty="0">
              <a:solidFill>
                <a:srgbClr val="FFC000"/>
              </a:solidFill>
              <a:ea typeface="宋体" panose="02010600030101010101" pitchFamily="2" charset="-122"/>
            </a:endParaRPr>
          </a:p>
          <a:p>
            <a:pPr marL="609600" indent="-609600"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81896" y="2541493"/>
            <a:ext cx="28683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group tuples (bar, beer, price) in Sells in terms of beer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426594" y="3012707"/>
            <a:ext cx="1855302" cy="8566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7226300" y="57150"/>
            <a:ext cx="18478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7311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8536" y="629763"/>
            <a:ext cx="7921592" cy="1911730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From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Sells </a:t>
            </a:r>
            <a:r>
              <a:rPr lang="en-US" altLang="zh-CN" sz="3200" dirty="0">
                <a:ea typeface="宋体" panose="02010600030101010101" pitchFamily="2" charset="-122"/>
              </a:rPr>
              <a:t>and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</a:rPr>
              <a:t>,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ea typeface="宋体" panose="02010600030101010101" pitchFamily="2" charset="-122"/>
              </a:rPr>
              <a:t>find the average price of those beers that are either served in at least three bars or are manufactured by Pete’s.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8536" y="2749249"/>
            <a:ext cx="8229600" cy="3805238"/>
          </a:xfrm>
        </p:spPr>
        <p:txBody>
          <a:bodyPr/>
          <a:lstStyle/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</a:t>
            </a:r>
          </a:p>
          <a:p>
            <a:pPr marL="609600" indent="-609600">
              <a:spcBef>
                <a:spcPts val="0"/>
              </a:spcBef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(bar) &gt;= 3 		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beer IN (SELECT name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			     FROM Beers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			     WHERE </a:t>
            </a:r>
            <a:r>
              <a:rPr lang="en-US" altLang="zh-CN" sz="2800" dirty="0" err="1">
                <a:solidFill>
                  <a:schemeClr val="bg1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 = ’</a:t>
            </a:r>
            <a:r>
              <a:rPr lang="en-US" altLang="zh-CN" sz="2800" dirty="0" err="1">
                <a:solidFill>
                  <a:schemeClr val="bg1"/>
                </a:solidFill>
                <a:ea typeface="宋体" panose="02010600030101010101" pitchFamily="2" charset="-122"/>
              </a:rPr>
              <a:t>Pete’’s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’);</a:t>
            </a:r>
          </a:p>
          <a:p>
            <a:pPr marL="609600" indent="-609600">
              <a:spcBef>
                <a:spcPts val="0"/>
              </a:spcBef>
              <a:buNone/>
            </a:pPr>
            <a:endParaRPr lang="en-US" altLang="zh-CN" sz="2800" dirty="0">
              <a:solidFill>
                <a:srgbClr val="FFC000"/>
              </a:solidFill>
              <a:ea typeface="宋体" panose="02010600030101010101" pitchFamily="2" charset="-122"/>
            </a:endParaRPr>
          </a:p>
          <a:p>
            <a:pPr marL="609600" indent="-609600"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81896" y="2541493"/>
            <a:ext cx="28683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group tuples (bar, beer, price) in Sells in terms of beer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426594" y="3012707"/>
            <a:ext cx="1855302" cy="8566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7226300" y="57150"/>
            <a:ext cx="18478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2728" y="3284581"/>
            <a:ext cx="216728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at least 3 bars appear in the beer group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354245" y="3576968"/>
            <a:ext cx="628483" cy="5001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992429" y="1678523"/>
            <a:ext cx="5157587" cy="3524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76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8536" y="629763"/>
            <a:ext cx="7921592" cy="1911730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From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Sells </a:t>
            </a:r>
            <a:r>
              <a:rPr lang="en-US" altLang="zh-CN" sz="3200" dirty="0">
                <a:ea typeface="宋体" panose="02010600030101010101" pitchFamily="2" charset="-122"/>
              </a:rPr>
              <a:t>and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</a:rPr>
              <a:t>,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ea typeface="宋体" panose="02010600030101010101" pitchFamily="2" charset="-122"/>
              </a:rPr>
              <a:t>find the average price of those beers that are either served in at least three bars or are manufactured by Pete’s.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8536" y="2749249"/>
            <a:ext cx="8229600" cy="3805238"/>
          </a:xfrm>
        </p:spPr>
        <p:txBody>
          <a:bodyPr/>
          <a:lstStyle/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</a:t>
            </a:r>
          </a:p>
          <a:p>
            <a:pPr marL="609600" indent="-609600">
              <a:spcBef>
                <a:spcPts val="0"/>
              </a:spcBef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(bar) &gt;= 3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beer IN (SELECT name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			     FROM Beers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			     WHERE </a:t>
            </a:r>
            <a:r>
              <a:rPr lang="en-US" altLang="zh-CN" sz="2800" dirty="0" err="1">
                <a:solidFill>
                  <a:schemeClr val="bg1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 = ’</a:t>
            </a:r>
            <a:r>
              <a:rPr lang="en-US" altLang="zh-CN" sz="2800" dirty="0" err="1">
                <a:solidFill>
                  <a:schemeClr val="bg1"/>
                </a:solidFill>
                <a:ea typeface="宋体" panose="02010600030101010101" pitchFamily="2" charset="-122"/>
              </a:rPr>
              <a:t>Pete’’s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’);</a:t>
            </a:r>
          </a:p>
          <a:p>
            <a:pPr marL="609600" indent="-609600">
              <a:spcBef>
                <a:spcPts val="0"/>
              </a:spcBef>
              <a:buNone/>
            </a:pPr>
            <a:endParaRPr lang="en-US" altLang="zh-CN" sz="2800" dirty="0">
              <a:solidFill>
                <a:srgbClr val="FFC000"/>
              </a:solidFill>
              <a:ea typeface="宋体" panose="02010600030101010101" pitchFamily="2" charset="-122"/>
            </a:endParaRPr>
          </a:p>
          <a:p>
            <a:pPr marL="609600" indent="-609600"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81896" y="2541493"/>
            <a:ext cx="28683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group tuples (bar, beer, price) in Sells in terms of beer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426594" y="3012707"/>
            <a:ext cx="1855302" cy="8566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7226300" y="57150"/>
            <a:ext cx="18478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2728" y="3284581"/>
            <a:ext cx="216728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at least 3 bars appear in the beer group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92429" y="1678523"/>
            <a:ext cx="5157587" cy="3524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135987" y="1541906"/>
            <a:ext cx="529390" cy="62564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197692" y="3942661"/>
            <a:ext cx="579120" cy="62564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4354245" y="3576968"/>
            <a:ext cx="628483" cy="5001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078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8536" y="629763"/>
            <a:ext cx="7921592" cy="1911730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From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Sells </a:t>
            </a:r>
            <a:r>
              <a:rPr lang="en-US" altLang="zh-CN" sz="3200" dirty="0">
                <a:ea typeface="宋体" panose="02010600030101010101" pitchFamily="2" charset="-122"/>
              </a:rPr>
              <a:t>and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</a:rPr>
              <a:t>,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ea typeface="宋体" panose="02010600030101010101" pitchFamily="2" charset="-122"/>
              </a:rPr>
              <a:t>find the average price of those beers that are either served in at least three bars or are manufactured by Pete’s.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8536" y="2749249"/>
            <a:ext cx="8229600" cy="3805238"/>
          </a:xfrm>
        </p:spPr>
        <p:txBody>
          <a:bodyPr/>
          <a:lstStyle/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</a:t>
            </a:r>
          </a:p>
          <a:p>
            <a:pPr marL="609600" indent="-609600">
              <a:spcBef>
                <a:spcPts val="0"/>
              </a:spcBef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(bar) &gt;= 3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beer IN (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name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    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Beers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    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’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Pete’’s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’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);</a:t>
            </a:r>
          </a:p>
          <a:p>
            <a:pPr marL="609600" indent="-609600">
              <a:spcBef>
                <a:spcPts val="0"/>
              </a:spcBef>
              <a:buNone/>
            </a:pPr>
            <a:endParaRPr lang="en-US" altLang="zh-CN" sz="2800" dirty="0">
              <a:solidFill>
                <a:srgbClr val="FFC000"/>
              </a:solidFill>
              <a:ea typeface="宋体" panose="02010600030101010101" pitchFamily="2" charset="-122"/>
            </a:endParaRPr>
          </a:p>
          <a:p>
            <a:pPr marL="609600" indent="-609600"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81896" y="2541493"/>
            <a:ext cx="28683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group tuples (bar, beer, price) in Sells in terms of beer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426594" y="3012707"/>
            <a:ext cx="1855302" cy="8566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7226300" y="57150"/>
            <a:ext cx="18478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2728" y="3284581"/>
            <a:ext cx="216728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at least 3 bars appear in the beer group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92429" y="1678523"/>
            <a:ext cx="5157587" cy="3524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135987" y="1541906"/>
            <a:ext cx="529390" cy="62564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197692" y="3942661"/>
            <a:ext cx="579120" cy="62564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88536" y="2088681"/>
            <a:ext cx="4493360" cy="510562"/>
          </a:xfrm>
          <a:prstGeom prst="roundRect">
            <a:avLst/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74370" y="5969712"/>
            <a:ext cx="125604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beers made by Pete’s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172017" y="4585096"/>
            <a:ext cx="4054283" cy="1452484"/>
          </a:xfrm>
          <a:prstGeom prst="roundRect">
            <a:avLst/>
          </a:prstGeom>
          <a:noFill/>
          <a:ln>
            <a:solidFill>
              <a:srgbClr val="99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30417" y="5761956"/>
            <a:ext cx="1623495" cy="500144"/>
          </a:xfrm>
          <a:prstGeom prst="straightConnector1">
            <a:avLst/>
          </a:prstGeom>
          <a:ln w="38100">
            <a:solidFill>
              <a:srgbClr val="99FF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4354245" y="3576968"/>
            <a:ext cx="628483" cy="5001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150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8536" y="629763"/>
            <a:ext cx="7921592" cy="1911730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From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Sells </a:t>
            </a:r>
            <a:r>
              <a:rPr lang="en-US" altLang="zh-CN" sz="3200" dirty="0">
                <a:ea typeface="宋体" panose="02010600030101010101" pitchFamily="2" charset="-122"/>
              </a:rPr>
              <a:t>and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</a:rPr>
              <a:t>,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ea typeface="宋体" panose="02010600030101010101" pitchFamily="2" charset="-122"/>
              </a:rPr>
              <a:t>find the average price of those beers that are either served in at least three bars or are manufactured by Pete’s.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8536" y="2749249"/>
            <a:ext cx="8229600" cy="3805238"/>
          </a:xfrm>
        </p:spPr>
        <p:txBody>
          <a:bodyPr/>
          <a:lstStyle/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</a:t>
            </a:r>
          </a:p>
          <a:p>
            <a:pPr marL="609600" indent="-609600">
              <a:spcBef>
                <a:spcPts val="0"/>
              </a:spcBef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(bar) &gt;= 3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beer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name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    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Beers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    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’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Pete’’s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’);</a:t>
            </a:r>
          </a:p>
          <a:p>
            <a:pPr marL="609600" indent="-609600">
              <a:spcBef>
                <a:spcPts val="0"/>
              </a:spcBef>
              <a:buNone/>
            </a:pPr>
            <a:endParaRPr lang="en-US" altLang="zh-CN" sz="2800" dirty="0">
              <a:solidFill>
                <a:srgbClr val="FFC000"/>
              </a:solidFill>
              <a:ea typeface="宋体" panose="02010600030101010101" pitchFamily="2" charset="-122"/>
            </a:endParaRPr>
          </a:p>
          <a:p>
            <a:pPr marL="609600" indent="-609600"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81896" y="2541493"/>
            <a:ext cx="28683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group tuples (bar, beer, price) in Sells in terms of beer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426594" y="3012707"/>
            <a:ext cx="1855302" cy="8566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7226300" y="57150"/>
            <a:ext cx="18478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2728" y="3284581"/>
            <a:ext cx="216728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at least 3 bars appear in the beer group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92429" y="1678523"/>
            <a:ext cx="5157587" cy="3524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135987" y="1541906"/>
            <a:ext cx="529390" cy="62564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197692" y="3942661"/>
            <a:ext cx="579120" cy="62564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88536" y="2088681"/>
            <a:ext cx="4493360" cy="510562"/>
          </a:xfrm>
          <a:prstGeom prst="roundRect">
            <a:avLst/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74370" y="5969712"/>
            <a:ext cx="125604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beers made by Pete’s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382577" y="4115578"/>
            <a:ext cx="391895" cy="535332"/>
          </a:xfrm>
          <a:prstGeom prst="straightConnector1">
            <a:avLst/>
          </a:prstGeom>
          <a:ln w="3810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3172017" y="4585096"/>
            <a:ext cx="4054283" cy="1452484"/>
          </a:xfrm>
          <a:prstGeom prst="roundRect">
            <a:avLst/>
          </a:prstGeom>
          <a:noFill/>
          <a:ln>
            <a:solidFill>
              <a:srgbClr val="99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732547" y="4510553"/>
            <a:ext cx="5650030" cy="16496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774471" y="3284581"/>
            <a:ext cx="1073134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 beer is made by Pete’s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30417" y="5761956"/>
            <a:ext cx="1623495" cy="500144"/>
          </a:xfrm>
          <a:prstGeom prst="straightConnector1">
            <a:avLst/>
          </a:prstGeom>
          <a:ln w="38100">
            <a:solidFill>
              <a:srgbClr val="99FF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4354245" y="3576968"/>
            <a:ext cx="628483" cy="5001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743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Requirements on HAVING Conditions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50244" y="1952325"/>
            <a:ext cx="8043512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These conditions may refer to any 	relation or tuple-variable in the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	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They may refer to attributes of those 	relations, as long as the attribute makes 	sense within a group; i.e., it is either:</a:t>
            </a:r>
          </a:p>
          <a:p>
            <a:pPr marL="1371600" lvl="2" indent="-457200">
              <a:buFont typeface="Monotype Sorts" pitchFamily="2" charset="2"/>
              <a:buAutoNum type="arabicPeriod"/>
            </a:pPr>
            <a:r>
              <a:rPr lang="en-US" altLang="zh-CN" sz="2800" dirty="0">
                <a:ea typeface="宋体" panose="02010600030101010101" pitchFamily="2" charset="-122"/>
              </a:rPr>
              <a:t>A grouping attribute, or</a:t>
            </a:r>
          </a:p>
          <a:p>
            <a:pPr marL="1371600" lvl="2" indent="-457200">
              <a:buFont typeface="Monotype Sorts" pitchFamily="2" charset="2"/>
              <a:buAutoNum type="arabicPeriod"/>
            </a:pPr>
            <a:r>
              <a:rPr lang="en-US" altLang="zh-CN" sz="2800" dirty="0">
                <a:ea typeface="宋体" panose="02010600030101010101" pitchFamily="2" charset="-122"/>
              </a:rPr>
              <a:t>Aggregated.</a:t>
            </a:r>
          </a:p>
        </p:txBody>
      </p:sp>
    </p:spTree>
    <p:extLst>
      <p:ext uri="{BB962C8B-B14F-4D97-AF65-F5344CB8AC3E}">
        <p14:creationId xmlns:p14="http://schemas.microsoft.com/office/powerpoint/2010/main" val="3025727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Requirements on HAVING Conditions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0742" y="2019701"/>
            <a:ext cx="7818922" cy="4114800"/>
          </a:xfrm>
        </p:spPr>
        <p:txBody>
          <a:bodyPr/>
          <a:lstStyle/>
          <a:p>
            <a:pPr marL="0" indent="-548640" defTabSz="548640"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It is easier to understand this from an implementation viewpoint: 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FROM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WHERE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GROUP BY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HAVING</a:t>
            </a:r>
          </a:p>
        </p:txBody>
      </p:sp>
    </p:spTree>
    <p:extLst>
      <p:ext uri="{BB962C8B-B14F-4D97-AF65-F5344CB8AC3E}">
        <p14:creationId xmlns:p14="http://schemas.microsoft.com/office/powerpoint/2010/main" val="4092636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Requirements on HAVING Conditions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0742" y="2019701"/>
            <a:ext cx="7818922" cy="4114800"/>
          </a:xfrm>
        </p:spPr>
        <p:txBody>
          <a:bodyPr/>
          <a:lstStyle/>
          <a:p>
            <a:pPr marL="0" indent="-548640" defTabSz="548640"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It is easier to understand this from an implementation viewpoint: 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FROM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WHERE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GROUP BY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HAVING</a:t>
            </a:r>
          </a:p>
        </p:txBody>
      </p:sp>
      <p:sp>
        <p:nvSpPr>
          <p:cNvPr id="278534" name="Text Box 6"/>
          <p:cNvSpPr txBox="1">
            <a:spLocks noChangeArrowheads="1"/>
          </p:cNvSpPr>
          <p:nvPr/>
        </p:nvSpPr>
        <p:spPr bwMode="auto">
          <a:xfrm>
            <a:off x="3873500" y="3743274"/>
            <a:ext cx="187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step 1, input</a:t>
            </a:r>
          </a:p>
        </p:txBody>
      </p:sp>
      <p:sp>
        <p:nvSpPr>
          <p:cNvPr id="278535" name="Text Box 7"/>
          <p:cNvSpPr txBox="1">
            <a:spLocks noChangeArrowheads="1"/>
          </p:cNvSpPr>
          <p:nvPr/>
        </p:nvSpPr>
        <p:spPr bwMode="auto">
          <a:xfrm>
            <a:off x="3857046" y="3167063"/>
            <a:ext cx="38972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step 5, compute the output</a:t>
            </a:r>
          </a:p>
        </p:txBody>
      </p:sp>
      <p:sp>
        <p:nvSpPr>
          <p:cNvPr id="278536" name="Text Box 8"/>
          <p:cNvSpPr txBox="1">
            <a:spLocks noChangeArrowheads="1"/>
          </p:cNvSpPr>
          <p:nvPr/>
        </p:nvSpPr>
        <p:spPr bwMode="auto">
          <a:xfrm>
            <a:off x="3873500" y="4319485"/>
            <a:ext cx="41746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step 2, pick the proper tuples</a:t>
            </a:r>
          </a:p>
        </p:txBody>
      </p:sp>
      <p:sp>
        <p:nvSpPr>
          <p:cNvPr id="278537" name="Text Box 9"/>
          <p:cNvSpPr txBox="1">
            <a:spLocks noChangeArrowheads="1"/>
          </p:cNvSpPr>
          <p:nvPr/>
        </p:nvSpPr>
        <p:spPr bwMode="auto">
          <a:xfrm>
            <a:off x="3873500" y="4886171"/>
            <a:ext cx="44028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step 3, group the picked tuples</a:t>
            </a:r>
          </a:p>
        </p:txBody>
      </p:sp>
      <p:sp>
        <p:nvSpPr>
          <p:cNvPr id="278538" name="Text Box 10"/>
          <p:cNvSpPr txBox="1">
            <a:spLocks noChangeArrowheads="1"/>
          </p:cNvSpPr>
          <p:nvPr/>
        </p:nvSpPr>
        <p:spPr bwMode="auto">
          <a:xfrm>
            <a:off x="3873500" y="5483289"/>
            <a:ext cx="42823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step 4, pick the proper groups</a:t>
            </a:r>
          </a:p>
        </p:txBody>
      </p:sp>
    </p:spTree>
    <p:extLst>
      <p:ext uri="{BB962C8B-B14F-4D97-AF65-F5344CB8AC3E}">
        <p14:creationId xmlns:p14="http://schemas.microsoft.com/office/powerpoint/2010/main" val="509657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Database Modifications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modification </a:t>
            </a:r>
            <a:r>
              <a:rPr lang="en-US" altLang="zh-CN" dirty="0">
                <a:ea typeface="宋体" panose="02010600030101010101" pitchFamily="2" charset="-122"/>
              </a:rPr>
              <a:t>command does not 	return a result (as a query does), but 	changes the database in some way.</a:t>
            </a:r>
          </a:p>
        </p:txBody>
      </p:sp>
    </p:spTree>
    <p:extLst>
      <p:ext uri="{BB962C8B-B14F-4D97-AF65-F5344CB8AC3E}">
        <p14:creationId xmlns:p14="http://schemas.microsoft.com/office/powerpoint/2010/main" val="1708308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Database Modifications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modification </a:t>
            </a:r>
            <a:r>
              <a:rPr lang="en-US" altLang="zh-CN" dirty="0">
                <a:ea typeface="宋体" panose="02010600030101010101" pitchFamily="2" charset="-122"/>
              </a:rPr>
              <a:t>command does not 	return a result (as a query does), but 	changes the database in some way.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Three kinds of modifications:</a:t>
            </a:r>
          </a:p>
          <a:p>
            <a:pPr marL="990600" lvl="1" indent="-533400">
              <a:buClr>
                <a:schemeClr val="accent2"/>
              </a:buClr>
              <a:buFont typeface="Monotype Sorts" pitchFamily="2" charset="2"/>
              <a:buAutoNum type="arabicPeriod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Insert</a:t>
            </a:r>
            <a:r>
              <a:rPr lang="en-US" altLang="zh-CN" dirty="0">
                <a:ea typeface="宋体" panose="02010600030101010101" pitchFamily="2" charset="-122"/>
              </a:rPr>
              <a:t>  a tuple or tuples.</a:t>
            </a:r>
          </a:p>
          <a:p>
            <a:pPr marL="990600" lvl="1" indent="-533400">
              <a:buClr>
                <a:schemeClr val="accent2"/>
              </a:buClr>
              <a:buFont typeface="Monotype Sorts" pitchFamily="2" charset="2"/>
              <a:buAutoNum type="arabicPeriod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Delete</a:t>
            </a:r>
            <a:r>
              <a:rPr lang="en-US" altLang="zh-CN" dirty="0">
                <a:ea typeface="宋体" panose="02010600030101010101" pitchFamily="2" charset="-122"/>
              </a:rPr>
              <a:t>  a tuple or tuples.</a:t>
            </a:r>
          </a:p>
          <a:p>
            <a:pPr marL="990600" lvl="1" indent="-533400">
              <a:buClr>
                <a:schemeClr val="accent2"/>
              </a:buClr>
              <a:buFont typeface="Monotype Sorts" pitchFamily="2" charset="2"/>
              <a:buAutoNum type="arabicPeriod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dirty="0">
                <a:ea typeface="宋体" panose="02010600030101010101" pitchFamily="2" charset="-122"/>
              </a:rPr>
              <a:t>  the value(s) of an existing tuple or tuples.</a:t>
            </a:r>
          </a:p>
        </p:txBody>
      </p:sp>
    </p:spTree>
    <p:extLst>
      <p:ext uri="{BB962C8B-B14F-4D97-AF65-F5344CB8AC3E}">
        <p14:creationId xmlns:p14="http://schemas.microsoft.com/office/powerpoint/2010/main" val="2890684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0947"/>
            <a:ext cx="7772400" cy="5069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Insertion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2170" y="922421"/>
            <a:ext cx="7936030" cy="492973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insert a single tuple:</a:t>
            </a:r>
          </a:p>
          <a:p>
            <a:pPr marL="0" indent="-548640" defTabSz="548640"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	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(&lt;list of values&gt;);</a:t>
            </a:r>
          </a:p>
        </p:txBody>
      </p:sp>
    </p:spTree>
    <p:extLst>
      <p:ext uri="{BB962C8B-B14F-4D97-AF65-F5344CB8AC3E}">
        <p14:creationId xmlns:p14="http://schemas.microsoft.com/office/powerpoint/2010/main" val="4101659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0947"/>
            <a:ext cx="7772400" cy="5069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Insertion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2170" y="922421"/>
            <a:ext cx="7936030" cy="492973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insert a single tuple:</a:t>
            </a:r>
          </a:p>
          <a:p>
            <a:pPr marL="0" indent="-548640" defTabSz="548640"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	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(&lt;list of values&gt;);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 add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 </a:t>
            </a:r>
            <a:r>
              <a:rPr lang="en-US" altLang="zh-CN" sz="2800" dirty="0">
                <a:ea typeface="宋体" panose="02010600030101010101" pitchFamily="2" charset="-122"/>
              </a:rPr>
              <a:t>the fact 	that Sally likes Bud.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INSERT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INTO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Likes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(’Sally’, ’Bud’);</a:t>
            </a:r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6892925" y="85725"/>
            <a:ext cx="2146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1135781" y="2906829"/>
            <a:ext cx="6025415" cy="413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670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0947"/>
            <a:ext cx="7772400" cy="5069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Insertion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2170" y="922421"/>
            <a:ext cx="7936030" cy="492973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insert a single tuple:</a:t>
            </a:r>
          </a:p>
          <a:p>
            <a:pPr marL="0" indent="-548640" defTabSz="548640"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	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(&lt;list of values&gt;);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 add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 </a:t>
            </a:r>
            <a:r>
              <a:rPr lang="en-US" altLang="zh-CN" sz="2800" dirty="0">
                <a:ea typeface="宋体" panose="02010600030101010101" pitchFamily="2" charset="-122"/>
              </a:rPr>
              <a:t>the fact 	that Sally likes Bud.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INSERT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INTO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Likes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(’Sally’, ’Bud’);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We may add a list of attributes to </a:t>
            </a:r>
            <a:r>
              <a:rPr lang="en-US" altLang="en-US" sz="2800" dirty="0">
                <a:solidFill>
                  <a:srgbClr val="00FF00"/>
                </a:solidFill>
              </a:rPr>
              <a:t>&lt;relation&gt;</a:t>
            </a:r>
            <a:r>
              <a:rPr lang="en-US" altLang="en-US" sz="2800" dirty="0"/>
              <a:t>.</a:t>
            </a:r>
            <a:r>
              <a:rPr lang="en-US" altLang="en-US" sz="2800" dirty="0">
                <a:solidFill>
                  <a:srgbClr val="00FF00"/>
                </a:solidFill>
              </a:rPr>
              <a:t>	</a:t>
            </a:r>
            <a:r>
              <a:rPr lang="en-US" altLang="en-US" sz="2800" dirty="0"/>
              <a:t>Two reasons for doing so:</a:t>
            </a:r>
          </a:p>
          <a:p>
            <a:pPr marL="990600" lvl="1" indent="-533400">
              <a:spcBef>
                <a:spcPts val="0"/>
              </a:spcBef>
              <a:buFont typeface="Monotype Sorts" pitchFamily="2" charset="2"/>
              <a:buAutoNum type="arabicPeriod"/>
            </a:pPr>
            <a:r>
              <a:rPr lang="en-US" altLang="en-US" sz="2400" dirty="0"/>
              <a:t>Forget the order of attributes for the relation.</a:t>
            </a:r>
          </a:p>
          <a:p>
            <a:pPr marL="990600" lvl="1" indent="-533400">
              <a:spcBef>
                <a:spcPts val="0"/>
              </a:spcBef>
              <a:spcAft>
                <a:spcPts val="600"/>
              </a:spcAft>
              <a:buFont typeface="Monotype Sorts" pitchFamily="2" charset="2"/>
              <a:buAutoNum type="arabicPeriod"/>
            </a:pPr>
            <a:r>
              <a:rPr lang="en-US" altLang="en-US" sz="2400" dirty="0"/>
              <a:t>Don’t have values for all attributes, and want the system to fill in missing ones with default values.</a:t>
            </a:r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6892925" y="85725"/>
            <a:ext cx="2146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1135781" y="2906829"/>
            <a:ext cx="6025415" cy="413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19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0947"/>
            <a:ext cx="7772400" cy="5069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Insertion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2170" y="922421"/>
            <a:ext cx="7936030" cy="492973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insert a single tuple:</a:t>
            </a:r>
          </a:p>
          <a:p>
            <a:pPr marL="0" indent="-548640" defTabSz="548640"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	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(&lt;list of values&gt;);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 add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 </a:t>
            </a:r>
            <a:r>
              <a:rPr lang="en-US" altLang="zh-CN" sz="2800" dirty="0">
                <a:ea typeface="宋体" panose="02010600030101010101" pitchFamily="2" charset="-122"/>
              </a:rPr>
              <a:t>the fact 	that Sally likes Bud.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INSERT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INTO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Likes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(’Sally’, ’Bud’);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We may add a list of attributes to </a:t>
            </a:r>
            <a:r>
              <a:rPr lang="en-US" altLang="en-US" sz="2800" dirty="0">
                <a:solidFill>
                  <a:srgbClr val="00FF00"/>
                </a:solidFill>
              </a:rPr>
              <a:t>&lt;relation&gt;</a:t>
            </a:r>
            <a:r>
              <a:rPr lang="en-US" altLang="en-US" sz="2800" dirty="0"/>
              <a:t>.</a:t>
            </a:r>
            <a:r>
              <a:rPr lang="en-US" altLang="en-US" sz="2800" dirty="0">
                <a:solidFill>
                  <a:srgbClr val="00FF00"/>
                </a:solidFill>
              </a:rPr>
              <a:t>	</a:t>
            </a:r>
            <a:r>
              <a:rPr lang="en-US" altLang="en-US" sz="2800" dirty="0"/>
              <a:t>Two reasons for doing so:</a:t>
            </a:r>
          </a:p>
          <a:p>
            <a:pPr marL="990600" lvl="1" indent="-533400">
              <a:spcBef>
                <a:spcPts val="0"/>
              </a:spcBef>
              <a:buFont typeface="Monotype Sorts" pitchFamily="2" charset="2"/>
              <a:buAutoNum type="arabicPeriod"/>
            </a:pPr>
            <a:r>
              <a:rPr lang="en-US" altLang="en-US" sz="2400" dirty="0"/>
              <a:t>Forget the order of attributes for the relation.</a:t>
            </a:r>
          </a:p>
          <a:p>
            <a:pPr marL="990600" lvl="1" indent="-533400">
              <a:spcBef>
                <a:spcPts val="0"/>
              </a:spcBef>
              <a:spcAft>
                <a:spcPts val="600"/>
              </a:spcAft>
              <a:buFont typeface="Monotype Sorts" pitchFamily="2" charset="2"/>
              <a:buAutoNum type="arabicPeriod"/>
            </a:pPr>
            <a:r>
              <a:rPr lang="en-US" altLang="en-US" sz="2400" dirty="0"/>
              <a:t>Don’t have values for all attributes, and want the system to fill in missing ones with default values.</a:t>
            </a:r>
          </a:p>
          <a:p>
            <a:pPr marL="0" lvl="1" indent="-548640"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So another solution for the above example:</a:t>
            </a:r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6892925" y="85725"/>
            <a:ext cx="2146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5941371"/>
            <a:ext cx="7861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CC00"/>
                </a:solidFill>
                <a:latin typeface="+mn-ea"/>
              </a:rPr>
              <a:t>INSERT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dirty="0">
                <a:solidFill>
                  <a:srgbClr val="FFCC00"/>
                </a:solidFill>
                <a:latin typeface="+mn-ea"/>
              </a:rPr>
              <a:t>INTO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 Likes(beer, drinker) </a:t>
            </a:r>
            <a:r>
              <a:rPr lang="en-US" altLang="zh-CN" dirty="0">
                <a:solidFill>
                  <a:srgbClr val="FFCC00"/>
                </a:solidFill>
                <a:latin typeface="+mn-ea"/>
              </a:rPr>
              <a:t>VALUES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(‘Bud’, ’Sally’);</a:t>
            </a:r>
          </a:p>
        </p:txBody>
      </p:sp>
      <p:sp>
        <p:nvSpPr>
          <p:cNvPr id="3" name="Rectangle 2"/>
          <p:cNvSpPr/>
          <p:nvPr/>
        </p:nvSpPr>
        <p:spPr>
          <a:xfrm>
            <a:off x="1135781" y="2906829"/>
            <a:ext cx="6025415" cy="413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5800" y="5965259"/>
            <a:ext cx="7772400" cy="413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285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Inserting Many Tuples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We may insert the entire result of a 	query into a relation, using the form: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(&lt;subquery&gt;);</a:t>
            </a:r>
          </a:p>
        </p:txBody>
      </p:sp>
    </p:spTree>
    <p:extLst>
      <p:ext uri="{BB962C8B-B14F-4D97-AF65-F5344CB8AC3E}">
        <p14:creationId xmlns:p14="http://schemas.microsoft.com/office/powerpoint/2010/main" val="13057702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1043" y="652601"/>
            <a:ext cx="7633685" cy="2559292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Using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sz="3200" dirty="0">
                <a:ea typeface="宋体" panose="02010600030101010101" pitchFamily="2" charset="-122"/>
              </a:rPr>
              <a:t>, enter into the new relation </a:t>
            </a:r>
            <a:r>
              <a:rPr lang="en-US" altLang="zh-CN" sz="32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(name)</a:t>
            </a:r>
            <a:r>
              <a:rPr lang="en-US" altLang="zh-CN" sz="3200" dirty="0">
                <a:ea typeface="宋体" panose="02010600030101010101" pitchFamily="2" charset="-122"/>
              </a:rPr>
              <a:t> all of Sally’s “potential buddies,” i.e., those drinkers who frequent at least one bar that Sally also frequents.</a:t>
            </a:r>
          </a:p>
        </p:txBody>
      </p:sp>
      <p:sp>
        <p:nvSpPr>
          <p:cNvPr id="59402" name="TextBox 9"/>
          <p:cNvSpPr txBox="1">
            <a:spLocks noChangeArrowheads="1"/>
          </p:cNvSpPr>
          <p:nvPr/>
        </p:nvSpPr>
        <p:spPr bwMode="auto">
          <a:xfrm>
            <a:off x="6524625" y="85725"/>
            <a:ext cx="2527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494953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1043" y="652601"/>
            <a:ext cx="7633685" cy="2559292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Using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sz="3200" dirty="0">
                <a:ea typeface="宋体" panose="02010600030101010101" pitchFamily="2" charset="-122"/>
              </a:rPr>
              <a:t>, enter into the new relation </a:t>
            </a:r>
            <a:r>
              <a:rPr lang="en-US" altLang="zh-CN" sz="32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(name)</a:t>
            </a:r>
            <a:r>
              <a:rPr lang="en-US" altLang="zh-CN" sz="3200" dirty="0">
                <a:ea typeface="宋体" panose="02010600030101010101" pitchFamily="2" charset="-122"/>
              </a:rPr>
              <a:t> all of Sally’s “potential buddies,” i.e., those drinkers who frequent at least one bar that Sally also frequents.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49520" y="3504964"/>
            <a:ext cx="6296685" cy="2713088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INSERT INTO </a:t>
            </a:r>
            <a:r>
              <a:rPr lang="en-US" altLang="zh-CN" sz="2800" dirty="0" err="1">
                <a:solidFill>
                  <a:schemeClr val="bg1"/>
                </a:solidFill>
                <a:ea typeface="宋体" panose="02010600030101010101" pitchFamily="2" charset="-122"/>
              </a:rPr>
              <a:t>PotBuddies</a:t>
            </a:r>
            <a:endParaRPr lang="en-US" altLang="zh-CN" sz="2800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(SELECT d2.drinker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Frequents d1, Frequents d2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d1.drinker =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    d2.drinker &lt;&gt;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		    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d1.bar = d2.bar);</a:t>
            </a:r>
          </a:p>
        </p:txBody>
      </p:sp>
      <p:sp>
        <p:nvSpPr>
          <p:cNvPr id="59402" name="TextBox 9"/>
          <p:cNvSpPr txBox="1">
            <a:spLocks noChangeArrowheads="1"/>
          </p:cNvSpPr>
          <p:nvPr/>
        </p:nvSpPr>
        <p:spPr bwMode="auto">
          <a:xfrm>
            <a:off x="6524625" y="85725"/>
            <a:ext cx="2527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405288" y="4437245"/>
            <a:ext cx="5678906" cy="17132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715686" y="2711081"/>
            <a:ext cx="2329664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1.</a:t>
            </a:r>
            <a:r>
              <a:rPr lang="en-US" altLang="zh-CN" sz="1600" dirty="0">
                <a:ea typeface="宋体" panose="02010600030101010101" pitchFamily="2" charset="-122"/>
              </a:rPr>
              <a:t> find all potential buddies of Sally by pairing Sally with those who frequent the bars Sally frequents.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6524625" y="4034521"/>
            <a:ext cx="289711" cy="4027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6854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1043" y="652601"/>
            <a:ext cx="7633685" cy="2559292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Using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sz="3200" dirty="0">
                <a:ea typeface="宋体" panose="02010600030101010101" pitchFamily="2" charset="-122"/>
              </a:rPr>
              <a:t>, enter into the new relation </a:t>
            </a:r>
            <a:r>
              <a:rPr lang="en-US" altLang="zh-CN" sz="32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(name)</a:t>
            </a:r>
            <a:r>
              <a:rPr lang="en-US" altLang="zh-CN" sz="3200" dirty="0">
                <a:ea typeface="宋体" panose="02010600030101010101" pitchFamily="2" charset="-122"/>
              </a:rPr>
              <a:t> all of Sally’s “potential buddies,” i.e., those drinkers who frequent at least one bar that Sally also frequents.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49520" y="3504964"/>
            <a:ext cx="6296685" cy="2713088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INSERT INTO </a:t>
            </a:r>
            <a:r>
              <a:rPr lang="en-US" altLang="zh-CN" sz="2800" dirty="0" err="1">
                <a:solidFill>
                  <a:schemeClr val="bg1"/>
                </a:solidFill>
                <a:ea typeface="宋体" panose="02010600030101010101" pitchFamily="2" charset="-122"/>
              </a:rPr>
              <a:t>PotBuddies</a:t>
            </a:r>
            <a:endParaRPr lang="en-US" altLang="zh-CN" sz="2800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(SELECT d2.drinker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Frequents d1, Frequents d2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d1.drinker =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    d2.drinker &lt;&gt;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		    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d1.bar = d2.bar);</a:t>
            </a:r>
          </a:p>
        </p:txBody>
      </p:sp>
      <p:sp>
        <p:nvSpPr>
          <p:cNvPr id="59402" name="TextBox 9"/>
          <p:cNvSpPr txBox="1">
            <a:spLocks noChangeArrowheads="1"/>
          </p:cNvSpPr>
          <p:nvPr/>
        </p:nvSpPr>
        <p:spPr bwMode="auto">
          <a:xfrm>
            <a:off x="6524625" y="85725"/>
            <a:ext cx="2527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405288" y="4437245"/>
            <a:ext cx="5678906" cy="17132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715686" y="2711081"/>
            <a:ext cx="2329664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1.</a:t>
            </a:r>
            <a:r>
              <a:rPr lang="en-US" altLang="zh-CN" sz="1600" dirty="0">
                <a:ea typeface="宋体" panose="02010600030101010101" pitchFamily="2" charset="-122"/>
              </a:rPr>
              <a:t> find all potential buddies of Sally by pairing Sally with those who frequent the bars Sally frequents.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6524625" y="4034521"/>
            <a:ext cx="289711" cy="4027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142265" y="4226256"/>
            <a:ext cx="19030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(Sally, Joe’s, Tom, Joe’s)</a:t>
            </a:r>
          </a:p>
          <a:p>
            <a:r>
              <a:rPr lang="en-US" sz="1200" dirty="0"/>
              <a:t>(Sally, Sue’s, Jeff, Sue’s)</a:t>
            </a:r>
          </a:p>
          <a:p>
            <a:r>
              <a:rPr lang="en-US" sz="1200" dirty="0"/>
              <a:t>(Sally, Sue’s, Mary, Sue’s)</a:t>
            </a:r>
          </a:p>
          <a:p>
            <a:r>
              <a:rPr lang="en-US" sz="1200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27913764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1043" y="652601"/>
            <a:ext cx="7633685" cy="2559292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Using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sz="3200" dirty="0">
                <a:ea typeface="宋体" panose="02010600030101010101" pitchFamily="2" charset="-122"/>
              </a:rPr>
              <a:t>, enter into the new relation </a:t>
            </a:r>
            <a:r>
              <a:rPr lang="en-US" altLang="zh-CN" sz="32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(name)</a:t>
            </a:r>
            <a:r>
              <a:rPr lang="en-US" altLang="zh-CN" sz="3200" dirty="0">
                <a:ea typeface="宋体" panose="02010600030101010101" pitchFamily="2" charset="-122"/>
              </a:rPr>
              <a:t> all of Sally’s “potential buddies,” i.e., those drinkers who frequent at least one bar that Sally also frequents.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49520" y="3504964"/>
            <a:ext cx="6296685" cy="2713088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INSERT INTO </a:t>
            </a:r>
            <a:r>
              <a:rPr lang="en-US" altLang="zh-CN" sz="2800" dirty="0" err="1">
                <a:solidFill>
                  <a:schemeClr val="bg1"/>
                </a:solidFill>
                <a:ea typeface="宋体" panose="02010600030101010101" pitchFamily="2" charset="-122"/>
              </a:rPr>
              <a:t>PotBuddies</a:t>
            </a:r>
            <a:endParaRPr lang="en-US" altLang="zh-CN" sz="2800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d2.drinker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Frequents d1, Frequents d2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d1.drinker =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    d2.drinker &lt;&gt;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		    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d1.bar = d2.bar);</a:t>
            </a:r>
          </a:p>
        </p:txBody>
      </p:sp>
      <p:sp>
        <p:nvSpPr>
          <p:cNvPr id="59402" name="TextBox 9"/>
          <p:cNvSpPr txBox="1">
            <a:spLocks noChangeArrowheads="1"/>
          </p:cNvSpPr>
          <p:nvPr/>
        </p:nvSpPr>
        <p:spPr bwMode="auto">
          <a:xfrm>
            <a:off x="6524625" y="85725"/>
            <a:ext cx="2527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405288" y="4437245"/>
            <a:ext cx="5678906" cy="17132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715686" y="2711081"/>
            <a:ext cx="2329664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1.</a:t>
            </a:r>
            <a:r>
              <a:rPr lang="en-US" altLang="zh-CN" sz="1600" dirty="0">
                <a:ea typeface="宋体" panose="02010600030101010101" pitchFamily="2" charset="-122"/>
              </a:rPr>
              <a:t> find all potential buddies of Sally by pairing Sally with those who frequent the bars Sally frequents.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6524625" y="4034521"/>
            <a:ext cx="289711" cy="4027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5351646" y="2783620"/>
            <a:ext cx="125110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2.</a:t>
            </a:r>
            <a:r>
              <a:rPr lang="en-US" altLang="zh-CN" sz="1600" dirty="0">
                <a:ea typeface="宋体" panose="02010600030101010101" pitchFamily="2" charset="-122"/>
              </a:rPr>
              <a:t> collect the drinkers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472622" y="3372801"/>
            <a:ext cx="1047575" cy="86308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142265" y="4226256"/>
            <a:ext cx="19030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(Sally, Joe’s, Tom, Joe’s)</a:t>
            </a:r>
          </a:p>
          <a:p>
            <a:r>
              <a:rPr lang="en-US" sz="1200" dirty="0"/>
              <a:t>(Sally, Sue’s, Jeff, Sue’s)</a:t>
            </a:r>
          </a:p>
          <a:p>
            <a:r>
              <a:rPr lang="en-US" sz="1200" dirty="0"/>
              <a:t>(Sally, Sue’s, Mary, Sue’s)</a:t>
            </a:r>
          </a:p>
          <a:p>
            <a:r>
              <a:rPr lang="en-US" sz="1200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35715609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1043" y="652601"/>
            <a:ext cx="7633685" cy="2559292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Using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sz="3200" dirty="0">
                <a:ea typeface="宋体" panose="02010600030101010101" pitchFamily="2" charset="-122"/>
              </a:rPr>
              <a:t>, enter into the new relation </a:t>
            </a:r>
            <a:r>
              <a:rPr lang="en-US" altLang="zh-CN" sz="32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(name)</a:t>
            </a:r>
            <a:r>
              <a:rPr lang="en-US" altLang="zh-CN" sz="3200" dirty="0">
                <a:ea typeface="宋体" panose="02010600030101010101" pitchFamily="2" charset="-122"/>
              </a:rPr>
              <a:t> all of Sally’s “potential buddies,” i.e., those drinkers who frequent at least one bar that Sally also frequents.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49520" y="3504964"/>
            <a:ext cx="6296685" cy="2713088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INSERT INTO </a:t>
            </a:r>
            <a:r>
              <a:rPr lang="en-US" altLang="zh-CN" sz="2800" dirty="0" err="1">
                <a:solidFill>
                  <a:schemeClr val="bg1"/>
                </a:solidFill>
                <a:ea typeface="宋体" panose="02010600030101010101" pitchFamily="2" charset="-122"/>
              </a:rPr>
              <a:t>PotBuddies</a:t>
            </a:r>
            <a:endParaRPr lang="en-US" altLang="zh-CN" sz="2800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d2.drinker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Frequents d1, Frequents d2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d1.drinker =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    d2.drinker &lt;&gt;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		    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d1.bar = d2.bar);</a:t>
            </a:r>
          </a:p>
        </p:txBody>
      </p:sp>
      <p:sp>
        <p:nvSpPr>
          <p:cNvPr id="59402" name="TextBox 9"/>
          <p:cNvSpPr txBox="1">
            <a:spLocks noChangeArrowheads="1"/>
          </p:cNvSpPr>
          <p:nvPr/>
        </p:nvSpPr>
        <p:spPr bwMode="auto">
          <a:xfrm>
            <a:off x="6524625" y="85725"/>
            <a:ext cx="2527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405288" y="4437245"/>
            <a:ext cx="5678906" cy="17132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715686" y="2711081"/>
            <a:ext cx="2329664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1.</a:t>
            </a:r>
            <a:r>
              <a:rPr lang="en-US" altLang="zh-CN" sz="1600" dirty="0">
                <a:ea typeface="宋体" panose="02010600030101010101" pitchFamily="2" charset="-122"/>
              </a:rPr>
              <a:t> find all potential buddies of Sally by pairing Sally with those who frequent the bars Sally frequents.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6524625" y="4034521"/>
            <a:ext cx="289711" cy="4027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5351646" y="2783620"/>
            <a:ext cx="125110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2.</a:t>
            </a:r>
            <a:r>
              <a:rPr lang="en-US" altLang="zh-CN" sz="1600" dirty="0">
                <a:ea typeface="宋体" panose="02010600030101010101" pitchFamily="2" charset="-122"/>
              </a:rPr>
              <a:t> collect the drinkers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472622" y="3372801"/>
            <a:ext cx="1047575" cy="86308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11668" y="3628724"/>
            <a:ext cx="57098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Tom</a:t>
            </a:r>
          </a:p>
          <a:p>
            <a:pPr algn="ctr"/>
            <a:r>
              <a:rPr lang="en-US" sz="1400" dirty="0"/>
              <a:t>Jeff</a:t>
            </a:r>
          </a:p>
          <a:p>
            <a:pPr algn="ctr"/>
            <a:r>
              <a:rPr lang="en-US" sz="1400" dirty="0"/>
              <a:t>Mary</a:t>
            </a:r>
          </a:p>
          <a:p>
            <a:pPr algn="ctr"/>
            <a:r>
              <a:rPr lang="en-US" sz="1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766801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1043" y="652601"/>
            <a:ext cx="7633685" cy="2559292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Using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sz="3200" dirty="0">
                <a:ea typeface="宋体" panose="02010600030101010101" pitchFamily="2" charset="-122"/>
              </a:rPr>
              <a:t>, enter into the new relation </a:t>
            </a:r>
            <a:r>
              <a:rPr lang="en-US" altLang="zh-CN" sz="32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(name)</a:t>
            </a:r>
            <a:r>
              <a:rPr lang="en-US" altLang="zh-CN" sz="3200" dirty="0">
                <a:ea typeface="宋体" panose="02010600030101010101" pitchFamily="2" charset="-122"/>
              </a:rPr>
              <a:t> all of Sally’s “potential buddies,” i.e., those drinkers who frequent at least one bar that Sally also frequents.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49520" y="3504964"/>
            <a:ext cx="6296685" cy="2713088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d2.drinker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Frequents d1, Frequents d2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d1.drinker =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    d2.drinker &lt;&gt;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		    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d1.bar = d2.bar);</a:t>
            </a:r>
          </a:p>
        </p:txBody>
      </p:sp>
      <p:sp>
        <p:nvSpPr>
          <p:cNvPr id="59402" name="TextBox 9"/>
          <p:cNvSpPr txBox="1">
            <a:spLocks noChangeArrowheads="1"/>
          </p:cNvSpPr>
          <p:nvPr/>
        </p:nvSpPr>
        <p:spPr bwMode="auto">
          <a:xfrm>
            <a:off x="6524625" y="85725"/>
            <a:ext cx="2527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405288" y="4437245"/>
            <a:ext cx="5678906" cy="17132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715686" y="2711081"/>
            <a:ext cx="2329664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1.</a:t>
            </a:r>
            <a:r>
              <a:rPr lang="en-US" altLang="zh-CN" sz="1600" dirty="0">
                <a:ea typeface="宋体" panose="02010600030101010101" pitchFamily="2" charset="-122"/>
              </a:rPr>
              <a:t> find all potential buddies of Sally by pairing Sally with those who frequent the bars Sally frequents.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6524625" y="4034521"/>
            <a:ext cx="289711" cy="4027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5351646" y="2783620"/>
            <a:ext cx="125110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2.</a:t>
            </a:r>
            <a:r>
              <a:rPr lang="en-US" altLang="zh-CN" sz="1600" dirty="0">
                <a:ea typeface="宋体" panose="02010600030101010101" pitchFamily="2" charset="-122"/>
              </a:rPr>
              <a:t> collect the drinkers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472622" y="3372801"/>
            <a:ext cx="1047575" cy="86308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172981" y="6197273"/>
            <a:ext cx="1906075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3.</a:t>
            </a:r>
            <a:r>
              <a:rPr lang="en-US" altLang="zh-CN" sz="1600" dirty="0">
                <a:ea typeface="宋体" panose="02010600030101010101" pitchFamily="2" charset="-122"/>
              </a:rPr>
              <a:t> add the drinkers to </a:t>
            </a:r>
            <a:r>
              <a:rPr lang="en-US" altLang="zh-CN" sz="1600" dirty="0" err="1">
                <a:ea typeface="宋体" panose="02010600030101010101" pitchFamily="2" charset="-122"/>
              </a:rPr>
              <a:t>PotBuddies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899719" y="3907856"/>
            <a:ext cx="391693" cy="22426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1668" y="3628724"/>
            <a:ext cx="57098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Tom</a:t>
            </a:r>
          </a:p>
          <a:p>
            <a:pPr algn="ctr"/>
            <a:r>
              <a:rPr lang="en-US" sz="1400" dirty="0"/>
              <a:t>Jeff</a:t>
            </a:r>
          </a:p>
          <a:p>
            <a:pPr algn="ctr"/>
            <a:r>
              <a:rPr lang="en-US" sz="1400" dirty="0"/>
              <a:t>Mary</a:t>
            </a:r>
          </a:p>
          <a:p>
            <a:pPr algn="ctr"/>
            <a:r>
              <a:rPr lang="en-US" sz="1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368802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1043" y="652601"/>
            <a:ext cx="7633685" cy="2559292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Using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sz="3200" dirty="0">
                <a:ea typeface="宋体" panose="02010600030101010101" pitchFamily="2" charset="-122"/>
              </a:rPr>
              <a:t>, enter into the new relation </a:t>
            </a:r>
            <a:r>
              <a:rPr lang="en-US" altLang="zh-CN" sz="32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(name)</a:t>
            </a:r>
            <a:r>
              <a:rPr lang="en-US" altLang="zh-CN" sz="3200" dirty="0">
                <a:ea typeface="宋体" panose="02010600030101010101" pitchFamily="2" charset="-122"/>
              </a:rPr>
              <a:t> all of Sally’s “potential buddies,” i.e., those drinkers who frequent at least one bar that Sally also frequents.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49520" y="3504964"/>
            <a:ext cx="6296685" cy="2713088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d2.drinker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Frequents d1, Frequents d2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d1.drinker =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    d2.drinker &lt;&gt;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		    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d1.bar = d2.bar);</a:t>
            </a:r>
          </a:p>
        </p:txBody>
      </p:sp>
      <p:sp>
        <p:nvSpPr>
          <p:cNvPr id="59402" name="TextBox 9"/>
          <p:cNvSpPr txBox="1">
            <a:spLocks noChangeArrowheads="1"/>
          </p:cNvSpPr>
          <p:nvPr/>
        </p:nvSpPr>
        <p:spPr bwMode="auto">
          <a:xfrm>
            <a:off x="6524625" y="85725"/>
            <a:ext cx="2527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405288" y="4437245"/>
            <a:ext cx="5678906" cy="17132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715686" y="2711081"/>
            <a:ext cx="2329664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1.</a:t>
            </a:r>
            <a:r>
              <a:rPr lang="en-US" altLang="zh-CN" sz="1600" dirty="0">
                <a:ea typeface="宋体" panose="02010600030101010101" pitchFamily="2" charset="-122"/>
              </a:rPr>
              <a:t> find all potential buddies of Sally by pairing Sally with those who frequent the bars Sally frequents.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6524625" y="4034521"/>
            <a:ext cx="289711" cy="4027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5351646" y="2783620"/>
            <a:ext cx="125110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2.</a:t>
            </a:r>
            <a:r>
              <a:rPr lang="en-US" altLang="zh-CN" sz="1600" dirty="0">
                <a:ea typeface="宋体" panose="02010600030101010101" pitchFamily="2" charset="-122"/>
              </a:rPr>
              <a:t> collect the drinkers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472622" y="3372801"/>
            <a:ext cx="1047575" cy="86308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172981" y="6197273"/>
            <a:ext cx="1906075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3.</a:t>
            </a:r>
            <a:r>
              <a:rPr lang="en-US" altLang="zh-CN" sz="1600" dirty="0">
                <a:ea typeface="宋体" panose="02010600030101010101" pitchFamily="2" charset="-122"/>
              </a:rPr>
              <a:t> add the drinkers to </a:t>
            </a:r>
            <a:r>
              <a:rPr lang="en-US" altLang="zh-CN" sz="1600" dirty="0" err="1">
                <a:ea typeface="宋体" panose="02010600030101010101" pitchFamily="2" charset="-122"/>
              </a:rPr>
              <a:t>PotBuddies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899719" y="3907856"/>
            <a:ext cx="391693" cy="22426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828322"/>
              </p:ext>
            </p:extLst>
          </p:nvPr>
        </p:nvGraphicFramePr>
        <p:xfrm>
          <a:off x="128199" y="3437456"/>
          <a:ext cx="997819" cy="1383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0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d2.drinker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3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3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Jeff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3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3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8199" y="3129679"/>
            <a:ext cx="1058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FF00"/>
                </a:solidFill>
              </a:rPr>
              <a:t>PotBuddies</a:t>
            </a:r>
            <a:endParaRPr lang="en-US" sz="1400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3839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4590"/>
            <a:ext cx="7772400" cy="516556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Deletion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799" y="912797"/>
            <a:ext cx="7842183" cy="5593881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To delete tuples satisfying a condition 	from some relation: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 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&lt;condition&gt;;</a:t>
            </a:r>
          </a:p>
        </p:txBody>
      </p:sp>
    </p:spTree>
    <p:extLst>
      <p:ext uri="{BB962C8B-B14F-4D97-AF65-F5344CB8AC3E}">
        <p14:creationId xmlns:p14="http://schemas.microsoft.com/office/powerpoint/2010/main" val="7859788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4590"/>
            <a:ext cx="7772400" cy="516556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Deletion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799" y="912797"/>
            <a:ext cx="7842183" cy="5593881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To delete tuples satisfying a condition 	from some relation: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 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&lt;condition&gt;;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dirty="0">
                <a:ea typeface="宋体" panose="02010600030101010101" pitchFamily="2" charset="-122"/>
              </a:rPr>
              <a:t> Delete 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dirty="0">
                <a:ea typeface="宋体" panose="02010600030101010101" pitchFamily="2" charset="-122"/>
              </a:rPr>
              <a:t> the fact 	that Sally likes Bud: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   </a:t>
            </a:r>
            <a:r>
              <a:rPr lang="en-US" altLang="zh-CN" sz="2800" dirty="0">
                <a:solidFill>
                  <a:srgbClr val="FFCC00"/>
                </a:solidFill>
              </a:rPr>
              <a:t>DELETE FROM</a:t>
            </a:r>
            <a:r>
              <a:rPr lang="en-US" altLang="zh-CN" sz="2800" dirty="0">
                <a:solidFill>
                  <a:srgbClr val="00FF00"/>
                </a:solidFill>
              </a:rPr>
              <a:t> Likes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   </a:t>
            </a:r>
            <a:r>
              <a:rPr lang="en-US" altLang="zh-CN" sz="2800" dirty="0">
                <a:solidFill>
                  <a:srgbClr val="FFCC00"/>
                </a:solidFill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</a:rPr>
              <a:t> drinker = ’Sally’ </a:t>
            </a:r>
            <a:r>
              <a:rPr lang="en-US" altLang="zh-CN" sz="2800" dirty="0">
                <a:solidFill>
                  <a:srgbClr val="FFCC00"/>
                </a:solidFill>
              </a:rPr>
              <a:t>AND </a:t>
            </a:r>
            <a:r>
              <a:rPr lang="en-US" altLang="zh-CN" sz="2800" dirty="0">
                <a:solidFill>
                  <a:srgbClr val="00FF00"/>
                </a:solidFill>
              </a:rPr>
              <a:t>beer = ’Bud’;</a:t>
            </a: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6880760" y="104976"/>
            <a:ext cx="2145203" cy="3416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922589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4590"/>
            <a:ext cx="7772400" cy="516556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Deletion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799" y="912797"/>
            <a:ext cx="7842183" cy="5593881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To delete tuples satisfying a condition 	from some relation: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 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&lt;condition&gt;;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dirty="0">
                <a:ea typeface="宋体" panose="02010600030101010101" pitchFamily="2" charset="-122"/>
              </a:rPr>
              <a:t> Delete 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dirty="0">
                <a:ea typeface="宋体" panose="02010600030101010101" pitchFamily="2" charset="-122"/>
              </a:rPr>
              <a:t> the fact 	that Sally likes Bud: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   </a:t>
            </a:r>
            <a:r>
              <a:rPr lang="en-US" altLang="zh-CN" sz="2800" dirty="0">
                <a:solidFill>
                  <a:srgbClr val="FFCC00"/>
                </a:solidFill>
              </a:rPr>
              <a:t>DELETE FROM</a:t>
            </a:r>
            <a:r>
              <a:rPr lang="en-US" altLang="zh-CN" sz="2800" dirty="0">
                <a:solidFill>
                  <a:srgbClr val="00FF00"/>
                </a:solidFill>
              </a:rPr>
              <a:t> Likes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   </a:t>
            </a:r>
            <a:r>
              <a:rPr lang="en-US" altLang="zh-CN" sz="2800" dirty="0">
                <a:solidFill>
                  <a:srgbClr val="FFCC00"/>
                </a:solidFill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</a:rPr>
              <a:t> drinker = ’Sally’ </a:t>
            </a:r>
            <a:r>
              <a:rPr lang="en-US" altLang="zh-CN" sz="2800" dirty="0">
                <a:solidFill>
                  <a:srgbClr val="FFCC00"/>
                </a:solidFill>
              </a:rPr>
              <a:t>AND </a:t>
            </a:r>
            <a:r>
              <a:rPr lang="en-US" altLang="zh-CN" sz="2800" dirty="0">
                <a:solidFill>
                  <a:srgbClr val="00FF00"/>
                </a:solidFill>
              </a:rPr>
              <a:t>beer = ’Bud’;</a:t>
            </a:r>
          </a:p>
          <a:p>
            <a:pPr indent="-548640" defTabSz="548640">
              <a:spcBef>
                <a:spcPts val="672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/>
              <a:t>To make the relation </a:t>
            </a:r>
            <a:r>
              <a:rPr lang="en-US" altLang="zh-CN" dirty="0">
                <a:solidFill>
                  <a:srgbClr val="00FF00"/>
                </a:solidFill>
              </a:rPr>
              <a:t>Likes</a:t>
            </a:r>
            <a:r>
              <a:rPr lang="en-US" altLang="zh-CN" dirty="0"/>
              <a:t> empty: </a:t>
            </a:r>
          </a:p>
          <a:p>
            <a:pPr marL="0" indent="0" defTabSz="548640">
              <a:spcBef>
                <a:spcPts val="672"/>
              </a:spcBef>
              <a:buClr>
                <a:schemeClr val="accent2"/>
              </a:buClr>
              <a:buNone/>
            </a:pPr>
            <a:r>
              <a:rPr lang="en-US" altLang="zh-CN" sz="2800" dirty="0"/>
              <a:t>	   </a:t>
            </a:r>
            <a:r>
              <a:rPr lang="en-US" altLang="zh-CN" sz="2800" dirty="0">
                <a:solidFill>
                  <a:srgbClr val="FFC000"/>
                </a:solidFill>
              </a:rPr>
              <a:t>DELETE FROM </a:t>
            </a:r>
            <a:r>
              <a:rPr lang="en-US" altLang="zh-CN" sz="2800" dirty="0">
                <a:solidFill>
                  <a:srgbClr val="00FF00"/>
                </a:solidFill>
              </a:rPr>
              <a:t>Likes</a:t>
            </a:r>
          </a:p>
          <a:p>
            <a:pPr marL="0" indent="0" defTabSz="548640">
              <a:spcBef>
                <a:spcPts val="672"/>
              </a:spcBef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00FF00"/>
                </a:solidFill>
              </a:rPr>
              <a:t>	</a:t>
            </a:r>
            <a:r>
              <a:rPr lang="en-US" altLang="zh-CN" sz="2800" dirty="0"/>
              <a:t>Note that no WHERE clause is needed</a:t>
            </a:r>
          </a:p>
          <a:p>
            <a:pPr>
              <a:buFontTx/>
              <a:buNone/>
            </a:pPr>
            <a:endParaRPr lang="en-US" altLang="zh-CN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6880760" y="104976"/>
            <a:ext cx="2145203" cy="3416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904129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71513" y="264168"/>
            <a:ext cx="7772400" cy="7747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Example: Delete Many Tuples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0543" y="1217311"/>
            <a:ext cx="7654340" cy="166064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Delete 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dirty="0">
                <a:ea typeface="宋体" panose="02010600030101010101" pitchFamily="2" charset="-122"/>
              </a:rPr>
              <a:t>all 	beers for which there is another beer 	by the same manufacturer.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037172" y="2952505"/>
            <a:ext cx="4633136" cy="220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DELETE 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 b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WHERE EXISTS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b.manf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               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name &lt;&gt; b.name);</a:t>
            </a:r>
          </a:p>
        </p:txBody>
      </p:sp>
    </p:spTree>
    <p:extLst>
      <p:ext uri="{BB962C8B-B14F-4D97-AF65-F5344CB8AC3E}">
        <p14:creationId xmlns:p14="http://schemas.microsoft.com/office/powerpoint/2010/main" val="28698200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71513" y="264168"/>
            <a:ext cx="7772400" cy="7747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Example: Delete Many Tuples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0543" y="1217311"/>
            <a:ext cx="7654340" cy="166064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Delete 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dirty="0">
                <a:ea typeface="宋体" panose="02010600030101010101" pitchFamily="2" charset="-122"/>
              </a:rPr>
              <a:t>all 	beers for which there is another beer 	by the same manufacturer.</a:t>
            </a:r>
          </a:p>
        </p:txBody>
      </p:sp>
      <p:sp>
        <p:nvSpPr>
          <p:cNvPr id="63495" name="Text Box 6"/>
          <p:cNvSpPr txBox="1">
            <a:spLocks noChangeArrowheads="1"/>
          </p:cNvSpPr>
          <p:nvPr/>
        </p:nvSpPr>
        <p:spPr bwMode="auto">
          <a:xfrm>
            <a:off x="5191434" y="5686586"/>
            <a:ext cx="3511083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Beers with the same manufacturer and a different name from the name of the beer represented by tuple b.</a:t>
            </a:r>
          </a:p>
        </p:txBody>
      </p:sp>
      <p:sp>
        <p:nvSpPr>
          <p:cNvPr id="63496" name="Line 7"/>
          <p:cNvSpPr>
            <a:spLocks noChangeShapeType="1"/>
          </p:cNvSpPr>
          <p:nvPr/>
        </p:nvSpPr>
        <p:spPr bwMode="auto">
          <a:xfrm flipH="1" flipV="1">
            <a:off x="4697128" y="5231239"/>
            <a:ext cx="494306" cy="46506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037172" y="2952505"/>
            <a:ext cx="4633136" cy="220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DELETE 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 b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WHERE EXISTS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b.manf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               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name &lt;&gt; b.name);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298746" y="3897902"/>
            <a:ext cx="4109987" cy="12923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72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BEA05FCE-0E6B-FA4E-5E79-1ECFEDAFF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29944005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2B5FD6-6844-FBD9-C45B-491FE9B96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11631140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F692744-DCCE-30DF-8893-844F22D19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21241366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  <a:endParaRPr lang="en-US" altLang="zh-CN" sz="2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6432885" y="847023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">
            <a:extLst>
              <a:ext uri="{FF2B5EF4-FFF2-40B4-BE49-F238E27FC236}">
                <a16:creationId xmlns:a16="http://schemas.microsoft.com/office/drawing/2014/main" id="{B0ECCFB2-EAD6-2601-0348-2634D00DB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28531036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(?)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6432885" y="847023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318327" y="546853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813A17A-DDF7-6CF8-4342-F54B3F470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7569400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(?)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Now, when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is the tuple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 we 	delete that tuple too?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432885" y="847023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318327" y="546853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Oval 7"/>
          <p:cNvSpPr/>
          <p:nvPr/>
        </p:nvSpPr>
        <p:spPr>
          <a:xfrm>
            <a:off x="6432884" y="997017"/>
            <a:ext cx="776437" cy="2656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51265" y="1139480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6346046-0115-788F-83CD-5361DE5BA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26010223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(?)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Now, when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is the tuple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 we 	delete that tuple too?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2800" dirty="0">
                <a:ea typeface="宋体" panose="02010600030101010101" pitchFamily="2" charset="-122"/>
              </a:rPr>
              <a:t> we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</a:t>
            </a:r>
            <a:r>
              <a:rPr lang="en-US" altLang="zh-CN" sz="2800" dirty="0">
                <a:ea typeface="宋体" panose="02010600030101010101" pitchFamily="2" charset="-122"/>
              </a:rPr>
              <a:t>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as well.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432885" y="847023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6432884" y="997017"/>
            <a:ext cx="776437" cy="2656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6432884" y="1113322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">
            <a:extLst>
              <a:ext uri="{FF2B5EF4-FFF2-40B4-BE49-F238E27FC236}">
                <a16:creationId xmlns:a16="http://schemas.microsoft.com/office/drawing/2014/main" id="{00249B3E-D711-7093-2A61-A40FC9B1A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103889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(?)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Now, when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is the tuple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 we 	delete that tuple too?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2800" dirty="0">
                <a:ea typeface="宋体" panose="02010600030101010101" pitchFamily="2" charset="-122"/>
              </a:rPr>
              <a:t> we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</a:t>
            </a:r>
            <a:r>
              <a:rPr lang="en-US" altLang="zh-CN" sz="2800" dirty="0">
                <a:ea typeface="宋体" panose="02010600030101010101" pitchFamily="2" charset="-122"/>
              </a:rPr>
              <a:t>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as well.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Reason:</a:t>
            </a:r>
            <a:r>
              <a:rPr lang="en-US" altLang="zh-CN" sz="2800" dirty="0">
                <a:ea typeface="宋体" panose="02010600030101010101" pitchFamily="2" charset="-122"/>
              </a:rPr>
              <a:t> Deletion proceeds in two stages:</a:t>
            </a:r>
            <a:endParaRPr lang="en-US" altLang="zh-CN" sz="2400" dirty="0">
              <a:ea typeface="宋体" panose="02010600030101010101" pitchFamily="2" charset="-122"/>
            </a:endParaRP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</a:t>
            </a:r>
            <a:endParaRPr lang="en-US" altLang="zh-CN" sz="2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8515CD9F-1C5B-8402-88AE-CC7D0493F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8055776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(?)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Now, when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is the tuple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 we 	delete that tuple too?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2800" dirty="0">
                <a:ea typeface="宋体" panose="02010600030101010101" pitchFamily="2" charset="-122"/>
              </a:rPr>
              <a:t> we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</a:t>
            </a:r>
            <a:r>
              <a:rPr lang="en-US" altLang="zh-CN" sz="2800" dirty="0">
                <a:ea typeface="宋体" panose="02010600030101010101" pitchFamily="2" charset="-122"/>
              </a:rPr>
              <a:t>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as well.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Reason:</a:t>
            </a:r>
            <a:r>
              <a:rPr lang="en-US" altLang="zh-CN" sz="2800" dirty="0">
                <a:ea typeface="宋体" panose="02010600030101010101" pitchFamily="2" charset="-122"/>
              </a:rPr>
              <a:t> Deletion proceeds in two stages: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-- </a:t>
            </a:r>
            <a:r>
              <a:rPr lang="en-US" altLang="zh-CN" sz="2400" dirty="0">
                <a:ea typeface="宋体" panose="02010600030101010101" pitchFamily="2" charset="-122"/>
              </a:rPr>
              <a:t>Mark all tuples for which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WHERE </a:t>
            </a:r>
            <a:r>
              <a:rPr lang="en-US" altLang="zh-CN" sz="2400" dirty="0">
                <a:ea typeface="宋体" panose="02010600030101010101" pitchFamily="2" charset="-122"/>
              </a:rPr>
              <a:t>condition holds.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</a:t>
            </a:r>
            <a:endParaRPr lang="en-US" altLang="zh-CN" sz="2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432884" y="997017"/>
            <a:ext cx="776437" cy="2656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6AC8C57-A268-6037-4E03-37B737A56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8723420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(?)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Now, when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is the tuple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 we 	delete that tuple too?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2800" dirty="0">
                <a:ea typeface="宋体" panose="02010600030101010101" pitchFamily="2" charset="-122"/>
              </a:rPr>
              <a:t> we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</a:t>
            </a:r>
            <a:r>
              <a:rPr lang="en-US" altLang="zh-CN" sz="2800" dirty="0">
                <a:ea typeface="宋体" panose="02010600030101010101" pitchFamily="2" charset="-122"/>
              </a:rPr>
              <a:t>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as well.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Reason:</a:t>
            </a:r>
            <a:r>
              <a:rPr lang="en-US" altLang="zh-CN" sz="2800" dirty="0">
                <a:ea typeface="宋体" panose="02010600030101010101" pitchFamily="2" charset="-122"/>
              </a:rPr>
              <a:t> Deletion proceeds in two stages: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-- </a:t>
            </a:r>
            <a:r>
              <a:rPr lang="en-US" altLang="zh-CN" sz="2400" dirty="0">
                <a:ea typeface="宋体" panose="02010600030101010101" pitchFamily="2" charset="-122"/>
              </a:rPr>
              <a:t>Mark all tuples for which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WHERE </a:t>
            </a:r>
            <a:r>
              <a:rPr lang="en-US" altLang="zh-CN" sz="2400" dirty="0">
                <a:ea typeface="宋体" panose="02010600030101010101" pitchFamily="2" charset="-122"/>
              </a:rPr>
              <a:t>condition holds.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Delete the marked tuples.</a:t>
            </a:r>
          </a:p>
          <a:p>
            <a:endParaRPr lang="en-US" altLang="zh-CN" sz="2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432885" y="847023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432884" y="997017"/>
            <a:ext cx="776437" cy="2656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432884" y="1113322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">
            <a:extLst>
              <a:ext uri="{FF2B5EF4-FFF2-40B4-BE49-F238E27FC236}">
                <a16:creationId xmlns:a16="http://schemas.microsoft.com/office/drawing/2014/main" id="{82B0E5B4-CFF7-7ECD-46DF-3285A4591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13733972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99172" y="359343"/>
            <a:ext cx="7772400" cy="468429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Updates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3175" y="1124552"/>
            <a:ext cx="7772400" cy="5411002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change certain attributes in certain 	tuples of a relation: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&lt;list of attribute assignments&gt;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&lt;condition on tuples&gt;;</a:t>
            </a:r>
          </a:p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Change Fred’s phone number to 555-1212: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Drinkers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phone = ’555-1212’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name = ’Fred’;</a:t>
            </a:r>
            <a:endParaRPr lang="en-US" altLang="zh-CN" sz="24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24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6571782" y="101263"/>
            <a:ext cx="2460802" cy="2862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Drinkers(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phone)</a:t>
            </a:r>
          </a:p>
        </p:txBody>
      </p:sp>
    </p:spTree>
    <p:extLst>
      <p:ext uri="{BB962C8B-B14F-4D97-AF65-F5344CB8AC3E}">
        <p14:creationId xmlns:p14="http://schemas.microsoft.com/office/powerpoint/2010/main" val="24647167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99172" y="359343"/>
            <a:ext cx="7772400" cy="468429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Updates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3175" y="1124552"/>
            <a:ext cx="7772400" cy="5411002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change certain attributes in certain 	tuples of a relation: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&lt;list of attribute assignments&gt;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&lt;condition on tuples&gt;;</a:t>
            </a:r>
          </a:p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Change Fred’s phone number to 555-1212: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Drinkers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phone = ’555-1212’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name = ’Fred’;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Make $4 the maximum price for beer 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ea typeface="宋体" panose="02010600030101010101" pitchFamily="2" charset="-122"/>
              </a:rPr>
              <a:t>(make updates for several tuples):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latin typeface="+mn-ea"/>
              </a:rPr>
              <a:t>UPDATE</a:t>
            </a: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latin typeface="+mn-ea"/>
              </a:rPr>
              <a:t>SET</a:t>
            </a: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 price = 4.00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 price &gt; 4.00;</a:t>
            </a:r>
          </a:p>
          <a:p>
            <a:pPr>
              <a:buFontTx/>
              <a:buNone/>
            </a:pPr>
            <a:endParaRPr lang="en-US" altLang="zh-CN" sz="24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24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6571782" y="101263"/>
            <a:ext cx="2460802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Drinkers(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phone)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</p:spTree>
    <p:extLst>
      <p:ext uri="{BB962C8B-B14F-4D97-AF65-F5344CB8AC3E}">
        <p14:creationId xmlns:p14="http://schemas.microsoft.com/office/powerpoint/2010/main" val="343861060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2340</TotalTime>
  <Words>4057</Words>
  <Application>Microsoft Office PowerPoint</Application>
  <PresentationFormat>On-screen Show (4:3)</PresentationFormat>
  <Paragraphs>502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Monotype Sorts</vt:lpstr>
      <vt:lpstr>Courier New</vt:lpstr>
      <vt:lpstr>Lucida Calligraphy</vt:lpstr>
      <vt:lpstr>Tahoma</vt:lpstr>
      <vt:lpstr>Times New Roman</vt:lpstr>
      <vt:lpstr>Wingdings</vt:lpstr>
      <vt:lpstr>Default Design</vt:lpstr>
      <vt:lpstr>PowerPoint Presentation</vt:lpstr>
      <vt:lpstr>SQL: Structured Query language</vt:lpstr>
      <vt:lpstr>Aggregations</vt:lpstr>
      <vt:lpstr>Eliminating Duplicates in Aggregation</vt:lpstr>
      <vt:lpstr>NULL is Ignored in Aggregation</vt:lpstr>
      <vt:lpstr>Example: Effect of NULL’s</vt:lpstr>
      <vt:lpstr>Grouping</vt:lpstr>
      <vt:lpstr>Example: Grouping</vt:lpstr>
      <vt:lpstr>Example: Grouping</vt:lpstr>
      <vt:lpstr>Example: Grouping</vt:lpstr>
      <vt:lpstr>Example: Grouping</vt:lpstr>
      <vt:lpstr>Restriction on SELECT Lists With Aggregation</vt:lpstr>
      <vt:lpstr>Illegal Query Example</vt:lpstr>
      <vt:lpstr>HAVING Clauses</vt:lpstr>
      <vt:lpstr>Example. From Sells and Beers, find the average price of those beers that are either served in at least three bars or are manufactured by Pete’s.</vt:lpstr>
      <vt:lpstr>Example. From Sells and Beers, find the average price of those beers that are either served in at least three bars or are manufactured by Pete’s.</vt:lpstr>
      <vt:lpstr>Example. From Sells and Beers, find the average price of those beers that are either served in at least three bars or are manufactured by Pete’s.</vt:lpstr>
      <vt:lpstr>Example. From Sells and Beers, find the average price of those beers that are either served in at least three bars or are manufactured by Pete’s.</vt:lpstr>
      <vt:lpstr>Example. From Sells and Beers, find the average price of those beers that are either served in at least three bars or are manufactured by Pete’s.</vt:lpstr>
      <vt:lpstr>Example. From Sells and Beers, find the average price of those beers that are either served in at least three bars or are manufactured by Pete’s.</vt:lpstr>
      <vt:lpstr>Requirements on HAVING Conditions</vt:lpstr>
      <vt:lpstr>Requirements on HAVING Conditions</vt:lpstr>
      <vt:lpstr>Requirements on HAVING Conditions</vt:lpstr>
      <vt:lpstr>Database Modifications</vt:lpstr>
      <vt:lpstr>Database Modifications</vt:lpstr>
      <vt:lpstr>Insertion</vt:lpstr>
      <vt:lpstr>Insertion</vt:lpstr>
      <vt:lpstr>Insertion</vt:lpstr>
      <vt:lpstr>Insertion</vt:lpstr>
      <vt:lpstr>Inserting Many Tuples</vt:lpstr>
      <vt:lpstr>Example. Using Frequents, enter into the new relation PotBuddies(name) all of Sally’s “potential buddies,” i.e., those drinkers who frequent at least one bar that Sally also frequents.</vt:lpstr>
      <vt:lpstr>Example. Using Frequents, enter into the new relation PotBuddies(name) all of Sally’s “potential buddies,” i.e., those drinkers who frequent at least one bar that Sally also frequents.</vt:lpstr>
      <vt:lpstr>Example. Using Frequents, enter into the new relation PotBuddies(name) all of Sally’s “potential buddies,” i.e., those drinkers who frequent at least one bar that Sally also frequents.</vt:lpstr>
      <vt:lpstr>Example. Using Frequents, enter into the new relation PotBuddies(name) all of Sally’s “potential buddies,” i.e., those drinkers who frequent at least one bar that Sally also frequents.</vt:lpstr>
      <vt:lpstr>Example. Using Frequents, enter into the new relation PotBuddies(name) all of Sally’s “potential buddies,” i.e., those drinkers who frequent at least one bar that Sally also frequents.</vt:lpstr>
      <vt:lpstr>Example. Using Frequents, enter into the new relation PotBuddies(name) all of Sally’s “potential buddies,” i.e., those drinkers who frequent at least one bar that Sally also frequents.</vt:lpstr>
      <vt:lpstr>Example. Using Frequents, enter into the new relation PotBuddies(name) all of Sally’s “potential buddies,” i.e., those drinkers who frequent at least one bar that Sally also frequents.</vt:lpstr>
      <vt:lpstr>Deletion</vt:lpstr>
      <vt:lpstr>Deletion</vt:lpstr>
      <vt:lpstr>Deletion</vt:lpstr>
      <vt:lpstr>Example: Delete Many Tuples</vt:lpstr>
      <vt:lpstr>Example: Delete Many Tuples</vt:lpstr>
      <vt:lpstr>Semantics of Deletion</vt:lpstr>
      <vt:lpstr>Semantics of Deletion</vt:lpstr>
      <vt:lpstr>Semantics of Deletion</vt:lpstr>
      <vt:lpstr>Semantics of Deletion</vt:lpstr>
      <vt:lpstr>Semantics of Deletion</vt:lpstr>
      <vt:lpstr>Semantics of Deletion</vt:lpstr>
      <vt:lpstr>Semantics of Deletion</vt:lpstr>
      <vt:lpstr>Semantics of Deletion</vt:lpstr>
      <vt:lpstr>Semantics of Deletion</vt:lpstr>
      <vt:lpstr>Semantics of Deletion</vt:lpstr>
      <vt:lpstr>Updates</vt:lpstr>
      <vt:lpstr>Updates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183</cp:revision>
  <cp:lastPrinted>2001-01-16T17:12:14Z</cp:lastPrinted>
  <dcterms:created xsi:type="dcterms:W3CDTF">1999-07-13T19:55:20Z</dcterms:created>
  <dcterms:modified xsi:type="dcterms:W3CDTF">2024-02-14T17:35:35Z</dcterms:modified>
</cp:coreProperties>
</file>