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802" r:id="rId2"/>
    <p:sldId id="1077" r:id="rId3"/>
    <p:sldId id="630" r:id="rId4"/>
    <p:sldId id="1078" r:id="rId5"/>
    <p:sldId id="661" r:id="rId6"/>
    <p:sldId id="662" r:id="rId7"/>
    <p:sldId id="664" r:id="rId8"/>
    <p:sldId id="665" r:id="rId9"/>
    <p:sldId id="666" r:id="rId10"/>
    <p:sldId id="667" r:id="rId11"/>
    <p:sldId id="668" r:id="rId12"/>
    <p:sldId id="672" r:id="rId13"/>
    <p:sldId id="674" r:id="rId14"/>
    <p:sldId id="675" r:id="rId15"/>
    <p:sldId id="676" r:id="rId16"/>
    <p:sldId id="677" r:id="rId17"/>
    <p:sldId id="678" r:id="rId18"/>
    <p:sldId id="679" r:id="rId19"/>
    <p:sldId id="680" r:id="rId20"/>
    <p:sldId id="681" r:id="rId21"/>
    <p:sldId id="682" r:id="rId22"/>
    <p:sldId id="687" r:id="rId23"/>
    <p:sldId id="688" r:id="rId24"/>
    <p:sldId id="689" r:id="rId25"/>
    <p:sldId id="690" r:id="rId26"/>
    <p:sldId id="691" r:id="rId27"/>
    <p:sldId id="692" r:id="rId28"/>
    <p:sldId id="693" r:id="rId29"/>
    <p:sldId id="695" r:id="rId30"/>
    <p:sldId id="697" r:id="rId31"/>
    <p:sldId id="698" r:id="rId32"/>
    <p:sldId id="699" r:id="rId33"/>
    <p:sldId id="700" r:id="rId34"/>
    <p:sldId id="701" r:id="rId35"/>
    <p:sldId id="702" r:id="rId36"/>
    <p:sldId id="703" r:id="rId37"/>
    <p:sldId id="704" r:id="rId38"/>
    <p:sldId id="705" r:id="rId39"/>
    <p:sldId id="706" r:id="rId40"/>
    <p:sldId id="707" r:id="rId41"/>
    <p:sldId id="708" r:id="rId42"/>
    <p:sldId id="709" r:id="rId43"/>
    <p:sldId id="710" r:id="rId44"/>
    <p:sldId id="711" r:id="rId45"/>
    <p:sldId id="712" r:id="rId46"/>
    <p:sldId id="713" r:id="rId47"/>
    <p:sldId id="714" r:id="rId48"/>
    <p:sldId id="715" r:id="rId49"/>
    <p:sldId id="716" r:id="rId50"/>
    <p:sldId id="717" r:id="rId51"/>
    <p:sldId id="718" r:id="rId52"/>
    <p:sldId id="719" r:id="rId53"/>
    <p:sldId id="720" r:id="rId54"/>
    <p:sldId id="723" r:id="rId55"/>
    <p:sldId id="724" r:id="rId56"/>
    <p:sldId id="725" r:id="rId57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CC00CC"/>
    <a:srgbClr val="DDDDDD"/>
    <a:srgbClr val="FF3300"/>
    <a:srgbClr val="FF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16" autoAdjust="0"/>
    <p:restoredTop sz="90962" autoAdjust="0"/>
  </p:normalViewPr>
  <p:slideViewPr>
    <p:cSldViewPr snapToGrid="0">
      <p:cViewPr varScale="1">
        <p:scale>
          <a:sx n="93" d="100"/>
          <a:sy n="93" d="100"/>
        </p:scale>
        <p:origin x="118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3456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3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32646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276600" y="3048000"/>
            <a:ext cx="2216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7508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11: SQL – Operating on multi-relations</a:t>
            </a:r>
          </a:p>
        </p:txBody>
      </p:sp>
    </p:spTree>
    <p:extLst>
      <p:ext uri="{BB962C8B-B14F-4D97-AF65-F5344CB8AC3E}">
        <p14:creationId xmlns:p14="http://schemas.microsoft.com/office/powerpoint/2010/main" val="1509180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866" y="46230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4000" kern="0" dirty="0">
                <a:ea typeface="ＭＳ Ｐゴシック" charset="-128"/>
              </a:rPr>
              <a:t>Reminder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961389" y="1703711"/>
            <a:ext cx="6846972" cy="2467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CSCE-608-600:</a:t>
            </a:r>
          </a:p>
          <a:p>
            <a:pPr marL="0" indent="0">
              <a:buNone/>
            </a:pPr>
            <a:r>
              <a:rPr lang="en-US" sz="2400" kern="0" dirty="0"/>
              <a:t> Homework # 1 is due by 8:00 am on Feb. 16.</a:t>
            </a:r>
          </a:p>
          <a:p>
            <a:pPr marL="0" indent="0">
              <a:buNone/>
            </a:pPr>
            <a:endParaRPr lang="en-US" sz="2400" kern="0" dirty="0"/>
          </a:p>
          <a:p>
            <a:pPr marL="0" indent="0">
              <a:buNone/>
            </a:pPr>
            <a:r>
              <a:rPr lang="en-US" sz="2400" kern="0" dirty="0"/>
              <a:t>CSCE-608-700: </a:t>
            </a:r>
          </a:p>
          <a:p>
            <a:pPr marL="0" indent="0">
              <a:buNone/>
            </a:pPr>
            <a:r>
              <a:rPr lang="en-US" sz="2400" kern="0" dirty="0"/>
              <a:t> Homework # 1 is due by 11:59 pm on Feb. 16.</a:t>
            </a:r>
          </a:p>
          <a:p>
            <a:pPr marL="0" indent="0">
              <a:buNone/>
            </a:pPr>
            <a:endParaRPr lang="en-US" sz="2400" kern="0" dirty="0"/>
          </a:p>
          <a:p>
            <a:pPr marL="0" indent="0">
              <a:buNone/>
            </a:pPr>
            <a:endParaRPr lang="en-US" sz="2400" kern="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DDD0FDB-6755-48FF-AEC4-1403E9908877}"/>
              </a:ext>
            </a:extLst>
          </p:cNvPr>
          <p:cNvSpPr txBox="1">
            <a:spLocks/>
          </p:cNvSpPr>
          <p:nvPr/>
        </p:nvSpPr>
        <p:spPr bwMode="auto">
          <a:xfrm>
            <a:off x="961388" y="4968367"/>
            <a:ext cx="7906813" cy="476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The submission folder has been set up in Canvas.</a:t>
            </a:r>
          </a:p>
        </p:txBody>
      </p:sp>
    </p:spTree>
    <p:extLst>
      <p:ext uri="{BB962C8B-B14F-4D97-AF65-F5344CB8AC3E}">
        <p14:creationId xmlns:p14="http://schemas.microsoft.com/office/powerpoint/2010/main" val="737103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FFFF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445659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722313"/>
          </a:xfrm>
        </p:spPr>
        <p:txBody>
          <a:bodyPr/>
          <a:lstStyle/>
          <a:p>
            <a:r>
              <a:rPr lang="en-US" altLang="zh-CN" sz="4000" dirty="0">
                <a:solidFill>
                  <a:srgbClr val="FFCC00"/>
                </a:solidFill>
                <a:ea typeface="宋体" panose="02010600030101010101" pitchFamily="2" charset="-122"/>
              </a:rPr>
              <a:t>SQL: Structured Query language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7688" y="1092200"/>
            <a:ext cx="7986712" cy="5124450"/>
          </a:xfrm>
        </p:spPr>
        <p:txBody>
          <a:bodyPr/>
          <a:lstStyle/>
          <a:p>
            <a:pPr marL="0" indent="-547688" defTabSz="54768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 very-high-level language.					* </a:t>
            </a:r>
            <a:r>
              <a:rPr lang="en-US" altLang="zh-CN" sz="2800" dirty="0">
                <a:ea typeface="宋体" panose="02010600030101010101" pitchFamily="2" charset="-122"/>
              </a:rPr>
              <a:t>say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what to do</a:t>
            </a:r>
            <a:r>
              <a:rPr lang="en-US" altLang="zh-CN" sz="2800" dirty="0">
                <a:ea typeface="宋体" panose="02010600030101010101" pitchFamily="2" charset="-122"/>
              </a:rPr>
              <a:t>” rather than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how to do it</a:t>
            </a:r>
            <a:r>
              <a:rPr lang="en-US" altLang="zh-CN" sz="2800" dirty="0">
                <a:ea typeface="宋体" panose="02010600030101010101" pitchFamily="2" charset="-122"/>
              </a:rPr>
              <a:t>.”	* avoid a </a:t>
            </a:r>
            <a:r>
              <a:rPr lang="en-US" altLang="en-US" sz="2800" dirty="0"/>
              <a:t>lot of data-manipulation details 	 		   needed in procedural languages like C++ 		   or Java.</a:t>
            </a:r>
            <a:r>
              <a:rPr lang="en-US" altLang="zh-CN" sz="2800" dirty="0">
                <a:ea typeface="宋体" panose="02010600030101010101" pitchFamily="2" charset="-122"/>
              </a:rPr>
              <a:t>	</a:t>
            </a:r>
          </a:p>
          <a:p>
            <a:pPr marL="0" indent="-547688" defTabSz="54768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Database management system figures 	out the “</a:t>
            </a: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best</a:t>
            </a:r>
            <a:r>
              <a:rPr lang="en-US" altLang="zh-CN" dirty="0">
                <a:ea typeface="宋体" panose="02010600030101010101" pitchFamily="2" charset="-122"/>
              </a:rPr>
              <a:t>” way to execute queries 		</a:t>
            </a:r>
            <a:r>
              <a:rPr lang="en-US" altLang="zh-CN" sz="2800" dirty="0">
                <a:ea typeface="宋体" panose="02010600030101010101" pitchFamily="2" charset="-122"/>
              </a:rPr>
              <a:t>* called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query optimization</a:t>
            </a:r>
            <a:r>
              <a:rPr lang="en-US" altLang="zh-CN" sz="2800" dirty="0">
                <a:ea typeface="宋体" panose="02010600030101010101" pitchFamily="2" charset="-122"/>
              </a:rPr>
              <a:t>”</a:t>
            </a:r>
          </a:p>
          <a:p>
            <a:pPr marL="0" indent="-547688" defTabSz="54768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For both data definition and data 	manipulation.</a:t>
            </a:r>
          </a:p>
        </p:txBody>
      </p:sp>
    </p:spTree>
    <p:extLst>
      <p:ext uri="{BB962C8B-B14F-4D97-AF65-F5344CB8AC3E}">
        <p14:creationId xmlns:p14="http://schemas.microsoft.com/office/powerpoint/2010/main" val="206932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Multirelation Queries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Interesting queries often combine data 	from more than one relation.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We can address several relations in 	one query by listing them all in the 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dirty="0">
                <a:ea typeface="宋体" panose="02010600030101010101" pitchFamily="2" charset="-122"/>
              </a:rPr>
              <a:t> clause.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Distinguish attributes of the same 	name by “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&lt;relation&gt;.&lt;attribute&gt;</a:t>
            </a:r>
            <a:r>
              <a:rPr lang="en-US" altLang="zh-CN" dirty="0">
                <a:ea typeface="宋体" panose="02010600030101010101" pitchFamily="2" charset="-122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85484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Example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6385" y="1447800"/>
            <a:ext cx="7877476" cy="1885335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Using relations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Likes(drinker, beer) </a:t>
            </a:r>
            <a:r>
              <a:rPr lang="en-US" altLang="zh-CN" dirty="0">
                <a:ea typeface="宋体" panose="02010600030101010101" pitchFamily="2" charset="-122"/>
              </a:rPr>
              <a:t>and 	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Frequents(drinker, bar)</a:t>
            </a:r>
            <a:r>
              <a:rPr lang="en-US" altLang="zh-CN" dirty="0">
                <a:ea typeface="宋体" panose="02010600030101010101" pitchFamily="2" charset="-122"/>
              </a:rPr>
              <a:t>,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find the beers 	liked by at least one person who 	frequents Joe’s Bar.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endParaRPr lang="en-US" altLang="zh-CN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37005" y="3673017"/>
            <a:ext cx="7316235" cy="179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lt"/>
                <a:ea typeface="宋体" panose="02010600030101010101" pitchFamily="2" charset="-122"/>
              </a:rPr>
              <a:t>SELECT</a:t>
            </a:r>
            <a:r>
              <a:rPr lang="en-US" altLang="zh-CN" dirty="0">
                <a:latin typeface="+mn-lt"/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lt"/>
                <a:ea typeface="宋体" panose="02010600030101010101" pitchFamily="2" charset="-122"/>
              </a:rPr>
              <a:t>beer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lt"/>
                <a:ea typeface="宋体" panose="02010600030101010101" pitchFamily="2" charset="-122"/>
              </a:rPr>
              <a:t>FROM</a:t>
            </a:r>
            <a:r>
              <a:rPr lang="en-US" altLang="zh-CN" dirty="0">
                <a:latin typeface="+mn-lt"/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lt"/>
                <a:ea typeface="宋体" panose="02010600030101010101" pitchFamily="2" charset="-122"/>
              </a:rPr>
              <a:t>Likes, Frequents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lt"/>
                <a:ea typeface="宋体" panose="02010600030101010101" pitchFamily="2" charset="-122"/>
              </a:rPr>
              <a:t>WHERE</a:t>
            </a:r>
            <a:r>
              <a:rPr lang="en-US" altLang="zh-CN" dirty="0">
                <a:latin typeface="+mn-lt"/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lt"/>
                <a:ea typeface="宋体" panose="02010600030101010101" pitchFamily="2" charset="-122"/>
              </a:rPr>
              <a:t>bar = ’</a:t>
            </a:r>
            <a:r>
              <a:rPr lang="en-US" altLang="zh-CN" dirty="0" err="1">
                <a:solidFill>
                  <a:srgbClr val="00FF00"/>
                </a:solidFill>
                <a:latin typeface="+mn-lt"/>
                <a:ea typeface="宋体" panose="02010600030101010101" pitchFamily="2" charset="-122"/>
              </a:rPr>
              <a:t>Joe’’s</a:t>
            </a:r>
            <a:r>
              <a:rPr lang="en-US" altLang="zh-CN" dirty="0">
                <a:solidFill>
                  <a:srgbClr val="00FF00"/>
                </a:solidFill>
                <a:latin typeface="+mn-lt"/>
                <a:ea typeface="宋体" panose="02010600030101010101" pitchFamily="2" charset="-122"/>
              </a:rPr>
              <a:t> Bar’</a:t>
            </a:r>
            <a:r>
              <a:rPr lang="en-US" altLang="zh-CN" dirty="0">
                <a:latin typeface="+mn-lt"/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latin typeface="+mn-lt"/>
                <a:ea typeface="宋体" panose="02010600030101010101" pitchFamily="2" charset="-122"/>
              </a:rPr>
              <a:t>AND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latin typeface="+mn-lt"/>
                <a:ea typeface="宋体" panose="02010600030101010101" pitchFamily="2" charset="-122"/>
              </a:rPr>
              <a:t>	  </a:t>
            </a:r>
            <a:r>
              <a:rPr lang="en-US" altLang="zh-CN" dirty="0" err="1">
                <a:solidFill>
                  <a:srgbClr val="00FF00"/>
                </a:solidFill>
                <a:latin typeface="+mn-lt"/>
                <a:ea typeface="宋体" panose="02010600030101010101" pitchFamily="2" charset="-122"/>
              </a:rPr>
              <a:t>Frequents.drinker</a:t>
            </a:r>
            <a:r>
              <a:rPr lang="en-US" altLang="zh-CN" dirty="0">
                <a:solidFill>
                  <a:srgbClr val="00FF00"/>
                </a:solidFill>
                <a:latin typeface="+mn-lt"/>
                <a:ea typeface="宋体" panose="02010600030101010101" pitchFamily="2" charset="-122"/>
              </a:rPr>
              <a:t> = </a:t>
            </a:r>
            <a:r>
              <a:rPr lang="en-US" altLang="zh-CN" dirty="0" err="1">
                <a:solidFill>
                  <a:srgbClr val="00FF00"/>
                </a:solidFill>
                <a:latin typeface="+mn-lt"/>
                <a:ea typeface="宋体" panose="02010600030101010101" pitchFamily="2" charset="-122"/>
              </a:rPr>
              <a:t>Likes.drinker</a:t>
            </a:r>
            <a:r>
              <a:rPr lang="en-US" altLang="zh-CN" dirty="0">
                <a:solidFill>
                  <a:srgbClr val="00FF00"/>
                </a:solidFill>
                <a:latin typeface="+mn-lt"/>
                <a:ea typeface="宋体" panose="02010600030101010101" pitchFamily="2" charset="-122"/>
              </a:rPr>
              <a:t>;</a:t>
            </a:r>
          </a:p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13381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CF9CC-C7A6-444F-A6EF-7CD58FB9B95A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9350"/>
            <a:ext cx="7772400" cy="747562"/>
          </a:xfrm>
        </p:spPr>
        <p:txBody>
          <a:bodyPr/>
          <a:lstStyle/>
          <a:p>
            <a:r>
              <a:rPr lang="en-US" altLang="en-US" dirty="0"/>
              <a:t>Formal Semantics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1" y="1278555"/>
            <a:ext cx="4280835" cy="4746859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/>
              <a:t>Almost the same as for single-relation queries: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64626" y="1593958"/>
            <a:ext cx="2851601" cy="10895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SELECT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L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FROM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R</a:t>
            </a:r>
            <a:r>
              <a:rPr lang="en-US" altLang="zh-CN" baseline="-25000" dirty="0">
                <a:solidFill>
                  <a:srgbClr val="00FF00"/>
                </a:solidFill>
                <a:latin typeface="+mn-ea"/>
              </a:rPr>
              <a:t>1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,R</a:t>
            </a:r>
            <a:r>
              <a:rPr lang="en-US" altLang="zh-CN" baseline="-25000" dirty="0">
                <a:solidFill>
                  <a:srgbClr val="00FF00"/>
                </a:solidFill>
                <a:latin typeface="+mn-ea"/>
              </a:rPr>
              <a:t>2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,…,</a:t>
            </a:r>
            <a:r>
              <a:rPr lang="en-US" altLang="zh-CN" dirty="0" err="1">
                <a:solidFill>
                  <a:srgbClr val="00FF00"/>
                </a:solidFill>
                <a:latin typeface="+mn-ea"/>
              </a:rPr>
              <a:t>R</a:t>
            </a:r>
            <a:r>
              <a:rPr lang="en-US" altLang="zh-CN" baseline="-25000" dirty="0" err="1">
                <a:solidFill>
                  <a:srgbClr val="00FF00"/>
                </a:solidFill>
                <a:latin typeface="+mn-ea"/>
              </a:rPr>
              <a:t>k</a:t>
            </a:r>
            <a:endParaRPr lang="en-US" altLang="zh-CN" baseline="-25000" dirty="0">
              <a:solidFill>
                <a:srgbClr val="00FF00"/>
              </a:solidFill>
              <a:latin typeface="+mn-ea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WHERE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C</a:t>
            </a:r>
            <a:endParaRPr 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33140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CF9CC-C7A6-444F-A6EF-7CD58FB9B95A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9350"/>
            <a:ext cx="7772400" cy="747562"/>
          </a:xfrm>
        </p:spPr>
        <p:txBody>
          <a:bodyPr/>
          <a:lstStyle/>
          <a:p>
            <a:r>
              <a:rPr lang="en-US" altLang="en-US" dirty="0"/>
              <a:t>Formal Semantics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1" y="1278555"/>
            <a:ext cx="4280835" cy="4746859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/>
              <a:t>Almost the same as for single-relation queries:</a:t>
            </a:r>
          </a:p>
          <a:p>
            <a:pPr marL="0" lvl="1" indent="-457200" defTabSz="457200">
              <a:buFont typeface="Monotype Sorts" pitchFamily="2" charset="2"/>
              <a:buAutoNum type="arabicPeriod"/>
            </a:pPr>
            <a:r>
              <a:rPr lang="en-US" altLang="en-US" sz="2400" dirty="0"/>
              <a:t>Start with the product of 	all the relations </a:t>
            </a:r>
            <a:r>
              <a:rPr lang="en-US" altLang="en-US" sz="2400" dirty="0">
                <a:solidFill>
                  <a:srgbClr val="00FF00"/>
                </a:solidFill>
              </a:rPr>
              <a:t>R</a:t>
            </a:r>
            <a:r>
              <a:rPr lang="en-US" altLang="en-US" sz="2400" baseline="-25000" dirty="0">
                <a:solidFill>
                  <a:srgbClr val="00FF00"/>
                </a:solidFill>
              </a:rPr>
              <a:t>1</a:t>
            </a:r>
            <a:r>
              <a:rPr lang="en-US" altLang="en-US" sz="2400" dirty="0"/>
              <a:t>, …, </a:t>
            </a:r>
            <a:r>
              <a:rPr lang="en-US" altLang="en-US" sz="2400" dirty="0" err="1">
                <a:solidFill>
                  <a:srgbClr val="00FF00"/>
                </a:solidFill>
              </a:rPr>
              <a:t>R</a:t>
            </a:r>
            <a:r>
              <a:rPr lang="en-US" altLang="en-US" sz="2400" baseline="-25000" dirty="0" err="1">
                <a:solidFill>
                  <a:srgbClr val="00FF00"/>
                </a:solidFill>
              </a:rPr>
              <a:t>k</a:t>
            </a:r>
            <a:r>
              <a:rPr lang="en-US" altLang="en-US" sz="2400" dirty="0"/>
              <a:t> 	in the </a:t>
            </a:r>
            <a:r>
              <a:rPr lang="en-US" altLang="en-US" sz="2400" dirty="0">
                <a:solidFill>
                  <a:srgbClr val="FFC000"/>
                </a:solidFill>
              </a:rPr>
              <a:t>FROM</a:t>
            </a:r>
            <a:r>
              <a:rPr lang="en-US" altLang="en-US" sz="2400" dirty="0"/>
              <a:t> clause.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64626" y="1593958"/>
            <a:ext cx="2851601" cy="10895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SELECT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L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FROM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R</a:t>
            </a:r>
            <a:r>
              <a:rPr lang="en-US" altLang="zh-CN" baseline="-25000" dirty="0">
                <a:solidFill>
                  <a:srgbClr val="00FF00"/>
                </a:solidFill>
                <a:latin typeface="+mn-ea"/>
              </a:rPr>
              <a:t>1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,R</a:t>
            </a:r>
            <a:r>
              <a:rPr lang="en-US" altLang="zh-CN" baseline="-25000" dirty="0">
                <a:solidFill>
                  <a:srgbClr val="00FF00"/>
                </a:solidFill>
                <a:latin typeface="+mn-ea"/>
              </a:rPr>
              <a:t>2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,…,</a:t>
            </a:r>
            <a:r>
              <a:rPr lang="en-US" altLang="zh-CN" dirty="0" err="1">
                <a:solidFill>
                  <a:srgbClr val="00FF00"/>
                </a:solidFill>
                <a:latin typeface="+mn-ea"/>
              </a:rPr>
              <a:t>R</a:t>
            </a:r>
            <a:r>
              <a:rPr lang="en-US" altLang="zh-CN" baseline="-25000" dirty="0" err="1">
                <a:solidFill>
                  <a:srgbClr val="00FF00"/>
                </a:solidFill>
                <a:latin typeface="+mn-ea"/>
              </a:rPr>
              <a:t>k</a:t>
            </a:r>
            <a:endParaRPr lang="en-US" altLang="zh-CN" baseline="-25000" dirty="0">
              <a:solidFill>
                <a:srgbClr val="00FF00"/>
              </a:solidFill>
              <a:latin typeface="+mn-ea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WHERE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C</a:t>
            </a:r>
            <a:endParaRPr lang="en-US" dirty="0">
              <a:latin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39689" y="4985539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R</a:t>
            </a:r>
            <a:r>
              <a:rPr lang="en-US" altLang="zh-CN" baseline="-250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1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285874" y="4995164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R</a:t>
            </a:r>
            <a:r>
              <a:rPr lang="en-US" altLang="zh-CN" baseline="-25000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k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217468" y="4985539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R</a:t>
            </a:r>
            <a:r>
              <a:rPr lang="en-US" altLang="zh-CN" baseline="-250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2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758963" y="4985538"/>
            <a:ext cx="553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……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553200" y="4338866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33CC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</a:t>
            </a:r>
            <a:endParaRPr lang="en-US" dirty="0"/>
          </a:p>
        </p:txBody>
      </p:sp>
      <p:cxnSp>
        <p:nvCxnSpPr>
          <p:cNvPr id="10" name="Straight Connector 9"/>
          <p:cNvCxnSpPr>
            <a:endCxn id="2" idx="0"/>
          </p:cNvCxnSpPr>
          <p:nvPr/>
        </p:nvCxnSpPr>
        <p:spPr>
          <a:xfrm flipH="1">
            <a:off x="5985911" y="4735629"/>
            <a:ext cx="567289" cy="249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endCxn id="8" idx="0"/>
          </p:cNvCxnSpPr>
          <p:nvPr/>
        </p:nvCxnSpPr>
        <p:spPr>
          <a:xfrm flipH="1">
            <a:off x="6463690" y="4735629"/>
            <a:ext cx="185500" cy="249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880748" y="4735629"/>
            <a:ext cx="405126" cy="2595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5464626" y="1953928"/>
            <a:ext cx="2505092" cy="36576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465337" y="4346364"/>
            <a:ext cx="521368" cy="46166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422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CF9CC-C7A6-444F-A6EF-7CD58FB9B95A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9350"/>
            <a:ext cx="7772400" cy="747562"/>
          </a:xfrm>
        </p:spPr>
        <p:txBody>
          <a:bodyPr/>
          <a:lstStyle/>
          <a:p>
            <a:r>
              <a:rPr lang="en-US" altLang="en-US" dirty="0"/>
              <a:t>Formal Semantics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1" y="1278555"/>
            <a:ext cx="4280835" cy="4746859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/>
              <a:t>Almost the same as for single-relation queries:</a:t>
            </a:r>
          </a:p>
          <a:p>
            <a:pPr marL="0" lvl="1" indent="-457200" defTabSz="457200">
              <a:buFont typeface="Monotype Sorts" pitchFamily="2" charset="2"/>
              <a:buAutoNum type="arabicPeriod"/>
            </a:pP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</a:rPr>
              <a:t>Start with the product of 	all the relations R</a:t>
            </a:r>
            <a:r>
              <a:rPr lang="en-US" altLang="en-US" sz="2400" baseline="-25000" dirty="0">
                <a:solidFill>
                  <a:schemeClr val="bg1">
                    <a:lumMod val="75000"/>
                  </a:schemeClr>
                </a:solidFill>
              </a:rPr>
              <a:t>1</a:t>
            </a: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</a:rPr>
              <a:t>, …, </a:t>
            </a:r>
            <a:r>
              <a:rPr lang="en-US" altLang="en-US" sz="2400" dirty="0" err="1">
                <a:solidFill>
                  <a:schemeClr val="bg1">
                    <a:lumMod val="75000"/>
                  </a:schemeClr>
                </a:solidFill>
              </a:rPr>
              <a:t>R</a:t>
            </a:r>
            <a:r>
              <a:rPr lang="en-US" altLang="en-US" sz="2400" baseline="-25000" dirty="0" err="1">
                <a:solidFill>
                  <a:schemeClr val="bg1">
                    <a:lumMod val="75000"/>
                  </a:schemeClr>
                </a:solidFill>
              </a:rPr>
              <a:t>k</a:t>
            </a: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</a:rPr>
              <a:t> 	in the FROM clause.</a:t>
            </a:r>
          </a:p>
          <a:p>
            <a:pPr marL="0" lvl="1" indent="-457200" defTabSz="457200">
              <a:buFont typeface="Monotype Sorts" pitchFamily="2" charset="2"/>
              <a:buAutoNum type="arabicPeriod"/>
            </a:pPr>
            <a:r>
              <a:rPr lang="en-US" altLang="en-US" sz="2400" dirty="0"/>
              <a:t>Apply the selection 	condition </a:t>
            </a:r>
            <a:r>
              <a:rPr lang="en-US" altLang="en-US" sz="2400" dirty="0">
                <a:solidFill>
                  <a:srgbClr val="00FF00"/>
                </a:solidFill>
              </a:rPr>
              <a:t>C</a:t>
            </a:r>
            <a:r>
              <a:rPr lang="en-US" altLang="en-US" sz="2400" dirty="0"/>
              <a:t> from the 	</a:t>
            </a:r>
            <a:r>
              <a:rPr lang="en-US" altLang="en-US" sz="2400" dirty="0">
                <a:solidFill>
                  <a:srgbClr val="FFC000"/>
                </a:solidFill>
              </a:rPr>
              <a:t>WHERE</a:t>
            </a:r>
            <a:r>
              <a:rPr lang="en-US" altLang="en-US" sz="2400" dirty="0"/>
              <a:t> clause.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64626" y="1593958"/>
            <a:ext cx="2851601" cy="10895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SELECT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L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FROM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R</a:t>
            </a:r>
            <a:r>
              <a:rPr lang="en-US" altLang="zh-CN" baseline="-25000" dirty="0">
                <a:solidFill>
                  <a:srgbClr val="00FF00"/>
                </a:solidFill>
                <a:latin typeface="+mn-ea"/>
              </a:rPr>
              <a:t>1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,R</a:t>
            </a:r>
            <a:r>
              <a:rPr lang="en-US" altLang="zh-CN" baseline="-25000" dirty="0">
                <a:solidFill>
                  <a:srgbClr val="00FF00"/>
                </a:solidFill>
                <a:latin typeface="+mn-ea"/>
              </a:rPr>
              <a:t>2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,…,</a:t>
            </a:r>
            <a:r>
              <a:rPr lang="en-US" altLang="zh-CN" dirty="0" err="1">
                <a:solidFill>
                  <a:srgbClr val="00FF00"/>
                </a:solidFill>
                <a:latin typeface="+mn-ea"/>
              </a:rPr>
              <a:t>R</a:t>
            </a:r>
            <a:r>
              <a:rPr lang="en-US" altLang="zh-CN" baseline="-25000" dirty="0" err="1">
                <a:solidFill>
                  <a:srgbClr val="00FF00"/>
                </a:solidFill>
                <a:latin typeface="+mn-ea"/>
              </a:rPr>
              <a:t>k</a:t>
            </a:r>
            <a:endParaRPr lang="en-US" altLang="zh-CN" baseline="-25000" dirty="0">
              <a:solidFill>
                <a:srgbClr val="00FF00"/>
              </a:solidFill>
              <a:latin typeface="+mn-ea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WHERE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C</a:t>
            </a:r>
            <a:endParaRPr lang="en-US" dirty="0">
              <a:latin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39689" y="4985539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R</a:t>
            </a:r>
            <a:r>
              <a:rPr lang="en-US" altLang="zh-CN" baseline="-250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1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285874" y="4995164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R</a:t>
            </a:r>
            <a:r>
              <a:rPr lang="en-US" altLang="zh-CN" baseline="-25000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k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217468" y="4985539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R</a:t>
            </a:r>
            <a:r>
              <a:rPr lang="en-US" altLang="zh-CN" baseline="-250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2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758963" y="4985538"/>
            <a:ext cx="553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……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553200" y="4338866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33CC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</a:t>
            </a:r>
            <a:endParaRPr lang="en-US" dirty="0"/>
          </a:p>
        </p:txBody>
      </p:sp>
      <p:cxnSp>
        <p:nvCxnSpPr>
          <p:cNvPr id="10" name="Straight Connector 9"/>
          <p:cNvCxnSpPr>
            <a:endCxn id="2" idx="0"/>
          </p:cNvCxnSpPr>
          <p:nvPr/>
        </p:nvCxnSpPr>
        <p:spPr>
          <a:xfrm flipH="1">
            <a:off x="5985911" y="4735629"/>
            <a:ext cx="567289" cy="249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endCxn id="8" idx="0"/>
          </p:cNvCxnSpPr>
          <p:nvPr/>
        </p:nvCxnSpPr>
        <p:spPr>
          <a:xfrm flipH="1">
            <a:off x="6463690" y="4735629"/>
            <a:ext cx="185500" cy="249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880748" y="4735629"/>
            <a:ext cx="405126" cy="2595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495492" y="3646368"/>
            <a:ext cx="484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σ</a:t>
            </a:r>
            <a:r>
              <a:rPr lang="en-US" altLang="zh-CN" baseline="-25000" dirty="0">
                <a:solidFill>
                  <a:srgbClr val="33CC33"/>
                </a:solidFill>
                <a:latin typeface="+mn-ea"/>
                <a:cs typeface="Cambria Math" panose="02040503050406030204" pitchFamily="18" charset="0"/>
              </a:rPr>
              <a:t>C</a:t>
            </a:r>
            <a:endParaRPr lang="en-US" baseline="-25000" dirty="0">
              <a:latin typeface="+mn-ea"/>
            </a:endParaRPr>
          </a:p>
        </p:txBody>
      </p:sp>
      <p:cxnSp>
        <p:nvCxnSpPr>
          <p:cNvPr id="18" name="Straight Connector 17"/>
          <p:cNvCxnSpPr>
            <a:stCxn id="16" idx="2"/>
            <a:endCxn id="3" idx="0"/>
          </p:cNvCxnSpPr>
          <p:nvPr/>
        </p:nvCxnSpPr>
        <p:spPr>
          <a:xfrm>
            <a:off x="6737706" y="4108033"/>
            <a:ext cx="0" cy="2308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5506417" y="2292766"/>
            <a:ext cx="1473503" cy="36576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6477022" y="3740233"/>
            <a:ext cx="521368" cy="46166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949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CF9CC-C7A6-444F-A6EF-7CD58FB9B95A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9350"/>
            <a:ext cx="7772400" cy="747562"/>
          </a:xfrm>
        </p:spPr>
        <p:txBody>
          <a:bodyPr/>
          <a:lstStyle/>
          <a:p>
            <a:r>
              <a:rPr lang="en-US" altLang="en-US" dirty="0"/>
              <a:t>Formal Semantics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1" y="1278555"/>
            <a:ext cx="4280835" cy="4746859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/>
              <a:t>Almost the same as for single-relation queries:</a:t>
            </a:r>
          </a:p>
          <a:p>
            <a:pPr marL="0" lvl="1" indent="-457200" defTabSz="457200">
              <a:buFont typeface="Monotype Sorts" pitchFamily="2" charset="2"/>
              <a:buAutoNum type="arabicPeriod"/>
            </a:pP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</a:rPr>
              <a:t>Start with the product of 	all the relations R</a:t>
            </a:r>
            <a:r>
              <a:rPr lang="en-US" altLang="en-US" sz="2400" baseline="-25000" dirty="0">
                <a:solidFill>
                  <a:schemeClr val="bg1">
                    <a:lumMod val="75000"/>
                  </a:schemeClr>
                </a:solidFill>
              </a:rPr>
              <a:t>1</a:t>
            </a: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</a:rPr>
              <a:t>, …, </a:t>
            </a:r>
            <a:r>
              <a:rPr lang="en-US" altLang="en-US" sz="2400" dirty="0" err="1">
                <a:solidFill>
                  <a:schemeClr val="bg1">
                    <a:lumMod val="75000"/>
                  </a:schemeClr>
                </a:solidFill>
              </a:rPr>
              <a:t>R</a:t>
            </a:r>
            <a:r>
              <a:rPr lang="en-US" altLang="en-US" sz="2400" baseline="-25000" dirty="0" err="1">
                <a:solidFill>
                  <a:schemeClr val="bg1">
                    <a:lumMod val="75000"/>
                  </a:schemeClr>
                </a:solidFill>
              </a:rPr>
              <a:t>k</a:t>
            </a: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</a:rPr>
              <a:t> 	in the FROM clause.</a:t>
            </a:r>
          </a:p>
          <a:p>
            <a:pPr marL="0" lvl="1" indent="-457200" defTabSz="457200">
              <a:buFont typeface="Monotype Sorts" pitchFamily="2" charset="2"/>
              <a:buAutoNum type="arabicPeriod"/>
            </a:pP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</a:rPr>
              <a:t>Apply the selection 	condition C from the 	WHERE clause.</a:t>
            </a:r>
          </a:p>
          <a:p>
            <a:pPr marL="0" lvl="1" indent="-457200" defTabSz="457200">
              <a:buFont typeface="Monotype Sorts" pitchFamily="2" charset="2"/>
              <a:buAutoNum type="arabicPeriod"/>
            </a:pPr>
            <a:r>
              <a:rPr lang="en-US" altLang="en-US" sz="2400" dirty="0"/>
              <a:t>Project onto the list </a:t>
            </a:r>
            <a:r>
              <a:rPr lang="en-US" altLang="en-US" sz="2400" dirty="0">
                <a:solidFill>
                  <a:srgbClr val="00FF00"/>
                </a:solidFill>
              </a:rPr>
              <a:t>L</a:t>
            </a:r>
            <a:r>
              <a:rPr lang="en-US" altLang="en-US" sz="2400" dirty="0"/>
              <a:t> of 	attributes and expressions 	in the </a:t>
            </a:r>
            <a:r>
              <a:rPr lang="en-US" altLang="en-US" sz="2400" dirty="0">
                <a:solidFill>
                  <a:srgbClr val="FFC000"/>
                </a:solidFill>
              </a:rPr>
              <a:t>SELECT</a:t>
            </a:r>
            <a:r>
              <a:rPr lang="en-US" altLang="en-US" sz="2400" dirty="0"/>
              <a:t> clause.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64626" y="1593958"/>
            <a:ext cx="2851601" cy="10895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SELECT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L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FROM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R</a:t>
            </a:r>
            <a:r>
              <a:rPr lang="en-US" altLang="zh-CN" baseline="-25000" dirty="0">
                <a:solidFill>
                  <a:srgbClr val="00FF00"/>
                </a:solidFill>
                <a:latin typeface="+mn-ea"/>
              </a:rPr>
              <a:t>1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,R</a:t>
            </a:r>
            <a:r>
              <a:rPr lang="en-US" altLang="zh-CN" baseline="-25000" dirty="0">
                <a:solidFill>
                  <a:srgbClr val="00FF00"/>
                </a:solidFill>
                <a:latin typeface="+mn-ea"/>
              </a:rPr>
              <a:t>2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,…,</a:t>
            </a:r>
            <a:r>
              <a:rPr lang="en-US" altLang="zh-CN" dirty="0" err="1">
                <a:solidFill>
                  <a:srgbClr val="00FF00"/>
                </a:solidFill>
                <a:latin typeface="+mn-ea"/>
              </a:rPr>
              <a:t>R</a:t>
            </a:r>
            <a:r>
              <a:rPr lang="en-US" altLang="zh-CN" baseline="-25000" dirty="0" err="1">
                <a:solidFill>
                  <a:srgbClr val="00FF00"/>
                </a:solidFill>
                <a:latin typeface="+mn-ea"/>
              </a:rPr>
              <a:t>k</a:t>
            </a:r>
            <a:endParaRPr lang="en-US" altLang="zh-CN" baseline="-25000" dirty="0">
              <a:solidFill>
                <a:srgbClr val="00FF00"/>
              </a:solidFill>
              <a:latin typeface="+mn-ea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WHERE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C</a:t>
            </a:r>
            <a:endParaRPr lang="en-US" dirty="0">
              <a:latin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39689" y="4985539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R</a:t>
            </a:r>
            <a:r>
              <a:rPr lang="en-US" altLang="zh-CN" baseline="-250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1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285874" y="4995164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R</a:t>
            </a:r>
            <a:r>
              <a:rPr lang="en-US" altLang="zh-CN" baseline="-25000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k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217468" y="4985539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R</a:t>
            </a:r>
            <a:r>
              <a:rPr lang="en-US" altLang="zh-CN" baseline="-250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2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758963" y="4985538"/>
            <a:ext cx="553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……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553200" y="4338866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33CC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</a:t>
            </a:r>
            <a:endParaRPr lang="en-US" dirty="0"/>
          </a:p>
        </p:txBody>
      </p:sp>
      <p:cxnSp>
        <p:nvCxnSpPr>
          <p:cNvPr id="10" name="Straight Connector 9"/>
          <p:cNvCxnSpPr>
            <a:endCxn id="2" idx="0"/>
          </p:cNvCxnSpPr>
          <p:nvPr/>
        </p:nvCxnSpPr>
        <p:spPr>
          <a:xfrm flipH="1">
            <a:off x="5985911" y="4735629"/>
            <a:ext cx="567289" cy="249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endCxn id="8" idx="0"/>
          </p:cNvCxnSpPr>
          <p:nvPr/>
        </p:nvCxnSpPr>
        <p:spPr>
          <a:xfrm flipH="1">
            <a:off x="6463690" y="4735629"/>
            <a:ext cx="185500" cy="249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880748" y="4735629"/>
            <a:ext cx="405126" cy="2595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495492" y="3646368"/>
            <a:ext cx="484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σ</a:t>
            </a:r>
            <a:r>
              <a:rPr lang="en-US" altLang="zh-CN" baseline="-25000" dirty="0">
                <a:solidFill>
                  <a:srgbClr val="33CC33"/>
                </a:solidFill>
                <a:latin typeface="+mn-ea"/>
                <a:cs typeface="Cambria Math" panose="02040503050406030204" pitchFamily="18" charset="0"/>
              </a:rPr>
              <a:t>C</a:t>
            </a:r>
            <a:endParaRPr lang="en-US" baseline="-25000" dirty="0">
              <a:latin typeface="+mn-ea"/>
            </a:endParaRPr>
          </a:p>
        </p:txBody>
      </p:sp>
      <p:cxnSp>
        <p:nvCxnSpPr>
          <p:cNvPr id="18" name="Straight Connector 17"/>
          <p:cNvCxnSpPr>
            <a:stCxn id="16" idx="2"/>
            <a:endCxn id="3" idx="0"/>
          </p:cNvCxnSpPr>
          <p:nvPr/>
        </p:nvCxnSpPr>
        <p:spPr>
          <a:xfrm>
            <a:off x="6737706" y="4108033"/>
            <a:ext cx="0" cy="2308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522620" y="3093887"/>
            <a:ext cx="551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π</a:t>
            </a:r>
            <a:r>
              <a:rPr lang="en-US" altLang="zh-CN" baseline="-25000" dirty="0">
                <a:solidFill>
                  <a:srgbClr val="33CC33"/>
                </a:solidFill>
                <a:latin typeface="+mn-ea"/>
                <a:cs typeface="Cambria Math" panose="02040503050406030204" pitchFamily="18" charset="0"/>
              </a:rPr>
              <a:t>L</a:t>
            </a:r>
            <a:endParaRPr lang="en-US" baseline="-25000" dirty="0">
              <a:latin typeface="+mn-ea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6737706" y="3530951"/>
            <a:ext cx="0" cy="2308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506417" y="1616245"/>
            <a:ext cx="1473503" cy="36576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495492" y="3170533"/>
            <a:ext cx="521368" cy="46166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035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CF9CC-C7A6-444F-A6EF-7CD58FB9B95A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9350"/>
            <a:ext cx="7772400" cy="747562"/>
          </a:xfrm>
        </p:spPr>
        <p:txBody>
          <a:bodyPr/>
          <a:lstStyle/>
          <a:p>
            <a:r>
              <a:rPr lang="en-US" altLang="en-US" dirty="0"/>
              <a:t>Formal Semantics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1" y="1278555"/>
            <a:ext cx="4280835" cy="4746859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/>
              <a:t>Almost the same as for single-relation queries:</a:t>
            </a:r>
          </a:p>
          <a:p>
            <a:pPr marL="0" lvl="1" indent="-457200" defTabSz="457200">
              <a:buFont typeface="Monotype Sorts" pitchFamily="2" charset="2"/>
              <a:buAutoNum type="arabicPeriod"/>
            </a:pPr>
            <a:r>
              <a:rPr lang="en-US" altLang="en-US" sz="2400" dirty="0"/>
              <a:t>Start with the product of 	all the relations </a:t>
            </a:r>
            <a:r>
              <a:rPr lang="en-US" altLang="en-US" sz="2400" dirty="0">
                <a:solidFill>
                  <a:srgbClr val="00FF00"/>
                </a:solidFill>
              </a:rPr>
              <a:t>R</a:t>
            </a:r>
            <a:r>
              <a:rPr lang="en-US" altLang="en-US" sz="2400" baseline="-25000" dirty="0">
                <a:solidFill>
                  <a:srgbClr val="00FF00"/>
                </a:solidFill>
              </a:rPr>
              <a:t>1</a:t>
            </a:r>
            <a:r>
              <a:rPr lang="en-US" altLang="en-US" sz="2400" dirty="0"/>
              <a:t>, …, </a:t>
            </a:r>
            <a:r>
              <a:rPr lang="en-US" altLang="en-US" sz="2400" dirty="0" err="1">
                <a:solidFill>
                  <a:srgbClr val="00FF00"/>
                </a:solidFill>
              </a:rPr>
              <a:t>R</a:t>
            </a:r>
            <a:r>
              <a:rPr lang="en-US" altLang="en-US" sz="2400" baseline="-25000" dirty="0" err="1">
                <a:solidFill>
                  <a:srgbClr val="00FF00"/>
                </a:solidFill>
              </a:rPr>
              <a:t>k</a:t>
            </a:r>
            <a:r>
              <a:rPr lang="en-US" altLang="en-US" sz="2400" dirty="0"/>
              <a:t> 	in the </a:t>
            </a:r>
            <a:r>
              <a:rPr lang="en-US" altLang="en-US" sz="2400" dirty="0">
                <a:solidFill>
                  <a:srgbClr val="FFC000"/>
                </a:solidFill>
              </a:rPr>
              <a:t>FROM</a:t>
            </a:r>
            <a:r>
              <a:rPr lang="en-US" altLang="en-US" sz="2400" dirty="0"/>
              <a:t> clause.</a:t>
            </a:r>
          </a:p>
          <a:p>
            <a:pPr marL="0" lvl="1" indent="-457200" defTabSz="457200">
              <a:buFont typeface="Monotype Sorts" pitchFamily="2" charset="2"/>
              <a:buAutoNum type="arabicPeriod"/>
            </a:pPr>
            <a:r>
              <a:rPr lang="en-US" altLang="en-US" sz="2400" dirty="0"/>
              <a:t>Apply the selection 	condition </a:t>
            </a:r>
            <a:r>
              <a:rPr lang="en-US" altLang="en-US" sz="2400" dirty="0">
                <a:solidFill>
                  <a:srgbClr val="00FF00"/>
                </a:solidFill>
              </a:rPr>
              <a:t>C</a:t>
            </a:r>
            <a:r>
              <a:rPr lang="en-US" altLang="en-US" sz="2400" dirty="0"/>
              <a:t> from the 	</a:t>
            </a:r>
            <a:r>
              <a:rPr lang="en-US" altLang="en-US" sz="2400" dirty="0">
                <a:solidFill>
                  <a:srgbClr val="FFC000"/>
                </a:solidFill>
              </a:rPr>
              <a:t>WHERE</a:t>
            </a:r>
            <a:r>
              <a:rPr lang="en-US" altLang="en-US" sz="2400" dirty="0"/>
              <a:t> clause.</a:t>
            </a:r>
          </a:p>
          <a:p>
            <a:pPr marL="0" lvl="1" indent="-457200" defTabSz="457200">
              <a:buFont typeface="Monotype Sorts" pitchFamily="2" charset="2"/>
              <a:buAutoNum type="arabicPeriod"/>
            </a:pPr>
            <a:r>
              <a:rPr lang="en-US" altLang="en-US" sz="2400" dirty="0"/>
              <a:t>Project onto the list </a:t>
            </a:r>
            <a:r>
              <a:rPr lang="en-US" altLang="en-US" sz="2400" dirty="0">
                <a:solidFill>
                  <a:srgbClr val="00FF00"/>
                </a:solidFill>
              </a:rPr>
              <a:t>L</a:t>
            </a:r>
            <a:r>
              <a:rPr lang="en-US" altLang="en-US" sz="2400" dirty="0"/>
              <a:t> of 	attributes and expressions 	in the </a:t>
            </a:r>
            <a:r>
              <a:rPr lang="en-US" altLang="en-US" sz="2400" dirty="0">
                <a:solidFill>
                  <a:srgbClr val="FFC000"/>
                </a:solidFill>
              </a:rPr>
              <a:t>SELECT</a:t>
            </a:r>
            <a:r>
              <a:rPr lang="en-US" altLang="en-US" sz="2400" dirty="0"/>
              <a:t> clause.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64626" y="1593958"/>
            <a:ext cx="2851601" cy="10895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SELECT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L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FROM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R</a:t>
            </a:r>
            <a:r>
              <a:rPr lang="en-US" altLang="zh-CN" baseline="-25000" dirty="0">
                <a:solidFill>
                  <a:srgbClr val="00FF00"/>
                </a:solidFill>
                <a:latin typeface="+mn-ea"/>
              </a:rPr>
              <a:t>1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,R</a:t>
            </a:r>
            <a:r>
              <a:rPr lang="en-US" altLang="zh-CN" baseline="-25000" dirty="0">
                <a:solidFill>
                  <a:srgbClr val="00FF00"/>
                </a:solidFill>
                <a:latin typeface="+mn-ea"/>
              </a:rPr>
              <a:t>2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,…,</a:t>
            </a:r>
            <a:r>
              <a:rPr lang="en-US" altLang="zh-CN" dirty="0" err="1">
                <a:solidFill>
                  <a:srgbClr val="00FF00"/>
                </a:solidFill>
                <a:latin typeface="+mn-ea"/>
              </a:rPr>
              <a:t>R</a:t>
            </a:r>
            <a:r>
              <a:rPr lang="en-US" altLang="zh-CN" baseline="-25000" dirty="0" err="1">
                <a:solidFill>
                  <a:srgbClr val="00FF00"/>
                </a:solidFill>
                <a:latin typeface="+mn-ea"/>
              </a:rPr>
              <a:t>k</a:t>
            </a:r>
            <a:endParaRPr lang="en-US" altLang="zh-CN" baseline="-25000" dirty="0">
              <a:solidFill>
                <a:srgbClr val="00FF00"/>
              </a:solidFill>
              <a:latin typeface="+mn-ea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WHERE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C</a:t>
            </a:r>
            <a:endParaRPr lang="en-US" dirty="0">
              <a:latin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39689" y="4985539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R</a:t>
            </a:r>
            <a:r>
              <a:rPr lang="en-US" altLang="zh-CN" baseline="-250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1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285874" y="4995164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R</a:t>
            </a:r>
            <a:r>
              <a:rPr lang="en-US" altLang="zh-CN" baseline="-25000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k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217468" y="4985539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R</a:t>
            </a:r>
            <a:r>
              <a:rPr lang="en-US" altLang="zh-CN" baseline="-250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2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758963" y="4985538"/>
            <a:ext cx="553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……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553200" y="4338866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33CC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</a:t>
            </a:r>
            <a:endParaRPr lang="en-US" dirty="0"/>
          </a:p>
        </p:txBody>
      </p:sp>
      <p:cxnSp>
        <p:nvCxnSpPr>
          <p:cNvPr id="10" name="Straight Connector 9"/>
          <p:cNvCxnSpPr>
            <a:endCxn id="2" idx="0"/>
          </p:cNvCxnSpPr>
          <p:nvPr/>
        </p:nvCxnSpPr>
        <p:spPr>
          <a:xfrm flipH="1">
            <a:off x="5985911" y="4735629"/>
            <a:ext cx="567289" cy="249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endCxn id="8" idx="0"/>
          </p:cNvCxnSpPr>
          <p:nvPr/>
        </p:nvCxnSpPr>
        <p:spPr>
          <a:xfrm flipH="1">
            <a:off x="6463690" y="4735629"/>
            <a:ext cx="185500" cy="249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880748" y="4735629"/>
            <a:ext cx="405126" cy="2595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495492" y="3646368"/>
            <a:ext cx="484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σ</a:t>
            </a:r>
            <a:r>
              <a:rPr lang="en-US" altLang="zh-CN" baseline="-25000" dirty="0">
                <a:solidFill>
                  <a:srgbClr val="33CC33"/>
                </a:solidFill>
                <a:latin typeface="+mn-ea"/>
                <a:cs typeface="Cambria Math" panose="02040503050406030204" pitchFamily="18" charset="0"/>
              </a:rPr>
              <a:t>C</a:t>
            </a:r>
            <a:endParaRPr lang="en-US" baseline="-25000" dirty="0">
              <a:latin typeface="+mn-ea"/>
            </a:endParaRPr>
          </a:p>
        </p:txBody>
      </p:sp>
      <p:cxnSp>
        <p:nvCxnSpPr>
          <p:cNvPr id="18" name="Straight Connector 17"/>
          <p:cNvCxnSpPr>
            <a:stCxn id="16" idx="2"/>
            <a:endCxn id="3" idx="0"/>
          </p:cNvCxnSpPr>
          <p:nvPr/>
        </p:nvCxnSpPr>
        <p:spPr>
          <a:xfrm>
            <a:off x="6737706" y="4108033"/>
            <a:ext cx="0" cy="2308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522620" y="3093887"/>
            <a:ext cx="551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π</a:t>
            </a:r>
            <a:r>
              <a:rPr lang="en-US" altLang="zh-CN" baseline="-25000" dirty="0">
                <a:solidFill>
                  <a:srgbClr val="33CC33"/>
                </a:solidFill>
                <a:latin typeface="+mn-ea"/>
                <a:cs typeface="Cambria Math" panose="02040503050406030204" pitchFamily="18" charset="0"/>
              </a:rPr>
              <a:t>L</a:t>
            </a:r>
            <a:endParaRPr lang="en-US" baseline="-25000" dirty="0">
              <a:latin typeface="+mn-ea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6737706" y="3530951"/>
            <a:ext cx="0" cy="2308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3170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43838"/>
            <a:ext cx="7772400" cy="651310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Explicit Tuple-Variables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56926" y="1018673"/>
            <a:ext cx="7842184" cy="4130843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Sometimes, a query needs to use two copies of the 	same relation.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Distinguish copies by following the relation name 	by the name of a tuple-variable, in the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400" dirty="0">
                <a:ea typeface="宋体" panose="02010600030101010101" pitchFamily="2" charset="-122"/>
              </a:rPr>
              <a:t> clause.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It’s always an option to rename relations this way, 	even when not essential.	</a:t>
            </a:r>
            <a:endParaRPr lang="en-US" altLang="zh-CN" sz="28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28063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43838"/>
            <a:ext cx="7772400" cy="651310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Explicit Tuple-Variables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56926" y="1018673"/>
            <a:ext cx="7842184" cy="4130843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Sometimes, a query needs to use two copies of the 	same relation.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Distinguish copies by following the relation name 	by the name of a tuple-variable, in the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400" dirty="0">
                <a:ea typeface="宋体" panose="02010600030101010101" pitchFamily="2" charset="-122"/>
              </a:rPr>
              <a:t> clause.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It’s always an option to rename relations this way, 	even when not essential.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2400" dirty="0">
                <a:ea typeface="宋体" panose="02010600030101010101" pitchFamily="2" charset="-122"/>
              </a:rPr>
              <a:t> From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400" dirty="0">
                <a:ea typeface="宋体" panose="02010600030101010101" pitchFamily="2" charset="-122"/>
              </a:rPr>
              <a:t>,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find all pairs of 	beers by the same manufacturer.</a:t>
            </a:r>
          </a:p>
          <a:p>
            <a:pPr lvl="1">
              <a:lnSpc>
                <a:spcPct val="90000"/>
              </a:lnSpc>
            </a:pPr>
            <a:r>
              <a:rPr lang="en-US" altLang="zh-CN" sz="2000" dirty="0">
                <a:ea typeface="宋体" panose="02010600030101010101" pitchFamily="2" charset="-122"/>
              </a:rPr>
              <a:t>Do not produce pairs like (Bud, Bud).</a:t>
            </a:r>
          </a:p>
          <a:p>
            <a:pPr lvl="1">
              <a:lnSpc>
                <a:spcPct val="90000"/>
              </a:lnSpc>
            </a:pPr>
            <a:r>
              <a:rPr lang="en-US" altLang="zh-CN" sz="2000" dirty="0">
                <a:ea typeface="宋体" panose="02010600030101010101" pitchFamily="2" charset="-122"/>
              </a:rPr>
              <a:t>Do not produce the same pair twice like (Bud, Miller) and (Miller, Bud)</a:t>
            </a:r>
            <a:r>
              <a:rPr lang="en-US" altLang="zh-CN" sz="2400" dirty="0">
                <a:ea typeface="宋体" panose="02010600030101010101" pitchFamily="2" charset="-122"/>
              </a:rPr>
              <a:t>	</a:t>
            </a:r>
            <a:endParaRPr lang="en-US" altLang="zh-CN" sz="28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4067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43838"/>
            <a:ext cx="7772400" cy="651310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Explicit Tuple-Variables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56926" y="1018673"/>
            <a:ext cx="7842184" cy="4130843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Sometimes, a query needs to use two copies of the 	same relation.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Distinguish copies by following the relation name 	by the name of a tuple-variable, in the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400" dirty="0">
                <a:ea typeface="宋体" panose="02010600030101010101" pitchFamily="2" charset="-122"/>
              </a:rPr>
              <a:t> clause.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It’s always an option to rename relations this way, 	even when not essential.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2400" dirty="0">
                <a:ea typeface="宋体" panose="02010600030101010101" pitchFamily="2" charset="-122"/>
              </a:rPr>
              <a:t> From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400" dirty="0">
                <a:ea typeface="宋体" panose="02010600030101010101" pitchFamily="2" charset="-122"/>
              </a:rPr>
              <a:t>,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find all pairs of 	beers by the same manufacturer.</a:t>
            </a:r>
          </a:p>
          <a:p>
            <a:pPr lvl="1">
              <a:lnSpc>
                <a:spcPct val="90000"/>
              </a:lnSpc>
            </a:pPr>
            <a:r>
              <a:rPr lang="en-US" altLang="zh-CN" sz="2000" dirty="0">
                <a:ea typeface="宋体" panose="02010600030101010101" pitchFamily="2" charset="-122"/>
              </a:rPr>
              <a:t>Do not produce pairs like (Bud, Bud).</a:t>
            </a:r>
          </a:p>
          <a:p>
            <a:pPr lvl="1">
              <a:lnSpc>
                <a:spcPct val="90000"/>
              </a:lnSpc>
            </a:pPr>
            <a:r>
              <a:rPr lang="en-US" altLang="zh-CN" sz="2000" dirty="0">
                <a:ea typeface="宋体" panose="02010600030101010101" pitchFamily="2" charset="-122"/>
              </a:rPr>
              <a:t>Do not produce the same pair twice like (Bud, Miller) and (Miller, Bud)</a:t>
            </a:r>
            <a:r>
              <a:rPr lang="en-US" altLang="zh-CN" sz="2400" dirty="0">
                <a:ea typeface="宋体" panose="02010600030101010101" pitchFamily="2" charset="-122"/>
              </a:rPr>
              <a:t>	</a:t>
            </a:r>
            <a:endParaRPr lang="en-US" altLang="zh-CN" sz="2800" dirty="0">
              <a:ea typeface="宋体" panose="02010600030101010101" pitchFamily="2" charset="-122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048829" y="5273041"/>
            <a:ext cx="6901962" cy="971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ea typeface="宋体" panose="02010600030101010101" pitchFamily="2" charset="-122"/>
              </a:rPr>
              <a:t>	</a:t>
            </a:r>
            <a:r>
              <a:rPr lang="en-US" altLang="zh-CN" sz="2000" kern="0" dirty="0">
                <a:solidFill>
                  <a:srgbClr val="FFCC00"/>
                </a:solidFill>
                <a:latin typeface="+mn-ea"/>
              </a:rPr>
              <a:t>SELECT</a:t>
            </a:r>
            <a:r>
              <a:rPr lang="en-US" altLang="zh-CN" sz="2000" kern="0" dirty="0">
                <a:latin typeface="+mn-ea"/>
              </a:rPr>
              <a:t> </a:t>
            </a:r>
            <a:r>
              <a:rPr lang="en-US" altLang="zh-CN" sz="2000" kern="0" dirty="0">
                <a:solidFill>
                  <a:srgbClr val="00FF00"/>
                </a:solidFill>
                <a:latin typeface="+mn-ea"/>
              </a:rPr>
              <a:t>b1.name, b2.name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latin typeface="+mn-ea"/>
              </a:rPr>
              <a:t>	</a:t>
            </a:r>
            <a:r>
              <a:rPr lang="en-US" altLang="zh-CN" sz="2000" kern="0" dirty="0">
                <a:solidFill>
                  <a:srgbClr val="FFCC00"/>
                </a:solidFill>
                <a:latin typeface="+mn-ea"/>
              </a:rPr>
              <a:t>FROM</a:t>
            </a:r>
            <a:r>
              <a:rPr lang="en-US" altLang="zh-CN" sz="2000" kern="0" dirty="0">
                <a:latin typeface="+mn-ea"/>
              </a:rPr>
              <a:t> </a:t>
            </a:r>
            <a:r>
              <a:rPr lang="en-US" altLang="zh-CN" sz="2000" b="1" kern="0" dirty="0">
                <a:solidFill>
                  <a:srgbClr val="00FF00"/>
                </a:solidFill>
                <a:latin typeface="+mn-ea"/>
              </a:rPr>
              <a:t>Beers b1, Beers b2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latin typeface="+mn-ea"/>
              </a:rPr>
              <a:t>	</a:t>
            </a:r>
            <a:r>
              <a:rPr lang="en-US" altLang="zh-CN" sz="2000" kern="0" dirty="0">
                <a:solidFill>
                  <a:srgbClr val="FFCC00"/>
                </a:solidFill>
                <a:latin typeface="+mn-ea"/>
              </a:rPr>
              <a:t>WHERE</a:t>
            </a:r>
            <a:r>
              <a:rPr lang="en-US" altLang="zh-CN" sz="2000" kern="0" dirty="0">
                <a:latin typeface="+mn-ea"/>
              </a:rPr>
              <a:t> </a:t>
            </a:r>
            <a:r>
              <a:rPr lang="en-US" altLang="zh-CN" sz="2000" kern="0" dirty="0">
                <a:solidFill>
                  <a:srgbClr val="00FF00"/>
                </a:solidFill>
                <a:latin typeface="+mn-ea"/>
              </a:rPr>
              <a:t>b1.manf = b2.manf</a:t>
            </a:r>
            <a:r>
              <a:rPr lang="en-US" altLang="zh-CN" sz="2000" kern="0" dirty="0">
                <a:latin typeface="+mn-ea"/>
              </a:rPr>
              <a:t> </a:t>
            </a:r>
            <a:r>
              <a:rPr lang="en-US" altLang="zh-CN" sz="2000" kern="0" dirty="0">
                <a:solidFill>
                  <a:srgbClr val="FFCC00"/>
                </a:solidFill>
                <a:latin typeface="+mn-ea"/>
              </a:rPr>
              <a:t>AND </a:t>
            </a:r>
            <a:r>
              <a:rPr lang="en-US" altLang="zh-CN" sz="2000" kern="0" dirty="0">
                <a:solidFill>
                  <a:srgbClr val="00FF00"/>
                </a:solidFill>
                <a:latin typeface="+mn-ea"/>
              </a:rPr>
              <a:t>b1.name &lt; b2.name;</a:t>
            </a:r>
          </a:p>
        </p:txBody>
      </p:sp>
    </p:spTree>
    <p:extLst>
      <p:ext uri="{BB962C8B-B14F-4D97-AF65-F5344CB8AC3E}">
        <p14:creationId xmlns:p14="http://schemas.microsoft.com/office/powerpoint/2010/main" val="4142211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Subqueries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676400"/>
            <a:ext cx="7772400" cy="46482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 parenthesized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-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dirty="0">
                <a:ea typeface="宋体" panose="02010600030101010101" pitchFamily="2" charset="-122"/>
              </a:rPr>
              <a:t> statement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(subquery) </a:t>
            </a:r>
            <a:r>
              <a:rPr lang="en-US" altLang="zh-CN" dirty="0">
                <a:ea typeface="宋体" panose="02010600030101010101" pitchFamily="2" charset="-122"/>
              </a:rPr>
              <a:t>can be 	used as a value in a number of places, 	including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dirty="0">
                <a:ea typeface="宋体" panose="02010600030101010101" pitchFamily="2" charset="-122"/>
              </a:rPr>
              <a:t> and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dirty="0">
                <a:ea typeface="宋体" panose="02010600030101010101" pitchFamily="2" charset="-122"/>
              </a:rPr>
              <a:t> clauses.</a:t>
            </a:r>
          </a:p>
        </p:txBody>
      </p:sp>
    </p:spTree>
    <p:extLst>
      <p:ext uri="{BB962C8B-B14F-4D97-AF65-F5344CB8AC3E}">
        <p14:creationId xmlns:p14="http://schemas.microsoft.com/office/powerpoint/2010/main" val="10115126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Subqueries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676400"/>
            <a:ext cx="7772400" cy="46482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 parenthesized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-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dirty="0">
                <a:ea typeface="宋体" panose="02010600030101010101" pitchFamily="2" charset="-122"/>
              </a:rPr>
              <a:t> statement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(subquery) </a:t>
            </a:r>
            <a:r>
              <a:rPr lang="en-US" altLang="zh-CN" dirty="0">
                <a:ea typeface="宋体" panose="02010600030101010101" pitchFamily="2" charset="-122"/>
              </a:rPr>
              <a:t>can be 	used as a value in a number of places, 	including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dirty="0">
                <a:ea typeface="宋体" panose="02010600030101010101" pitchFamily="2" charset="-122"/>
              </a:rPr>
              <a:t> and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dirty="0">
                <a:ea typeface="宋体" panose="02010600030101010101" pitchFamily="2" charset="-122"/>
              </a:rPr>
              <a:t> clauses.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Example: in place of a relation in the 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dirty="0">
                <a:ea typeface="宋体" panose="02010600030101010101" pitchFamily="2" charset="-122"/>
              </a:rPr>
              <a:t> clause, we can place another 	query, and then query its result.</a:t>
            </a:r>
          </a:p>
        </p:txBody>
      </p:sp>
    </p:spTree>
    <p:extLst>
      <p:ext uri="{BB962C8B-B14F-4D97-AF65-F5344CB8AC3E}">
        <p14:creationId xmlns:p14="http://schemas.microsoft.com/office/powerpoint/2010/main" val="8421265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Subqueries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676400"/>
            <a:ext cx="7772400" cy="46482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 parenthesized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-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dirty="0">
                <a:ea typeface="宋体" panose="02010600030101010101" pitchFamily="2" charset="-122"/>
              </a:rPr>
              <a:t> statement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(subquery) </a:t>
            </a:r>
            <a:r>
              <a:rPr lang="en-US" altLang="zh-CN" dirty="0">
                <a:ea typeface="宋体" panose="02010600030101010101" pitchFamily="2" charset="-122"/>
              </a:rPr>
              <a:t>can be 	used as a value in a number of places, 	including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dirty="0">
                <a:ea typeface="宋体" panose="02010600030101010101" pitchFamily="2" charset="-122"/>
              </a:rPr>
              <a:t> and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dirty="0">
                <a:ea typeface="宋体" panose="02010600030101010101" pitchFamily="2" charset="-122"/>
              </a:rPr>
              <a:t> clauses.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Example: in place of a relation in the 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dirty="0">
                <a:ea typeface="宋体" panose="02010600030101010101" pitchFamily="2" charset="-122"/>
              </a:rPr>
              <a:t> clause, we can place another 	query, and then query its result.</a:t>
            </a:r>
          </a:p>
          <a:p>
            <a:pPr marL="194310" lvl="1" indent="0" defTabSz="548640"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* Better use a tuple-variable to name tuples 	   of the result.</a:t>
            </a:r>
          </a:p>
        </p:txBody>
      </p:sp>
    </p:spTree>
    <p:extLst>
      <p:ext uri="{BB962C8B-B14F-4D97-AF65-F5344CB8AC3E}">
        <p14:creationId xmlns:p14="http://schemas.microsoft.com/office/powerpoint/2010/main" val="643430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4175" y="473075"/>
            <a:ext cx="8256588" cy="1143000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Subqueries That Return One Tuple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9804" y="1702068"/>
            <a:ext cx="7534175" cy="4267200"/>
          </a:xfrm>
        </p:spPr>
        <p:txBody>
          <a:bodyPr/>
          <a:lstStyle/>
          <a:p>
            <a:pPr marL="0" indent="0" defTabSz="548640">
              <a:buNone/>
            </a:pPr>
            <a:r>
              <a:rPr lang="en-US" altLang="zh-CN" dirty="0">
                <a:ea typeface="宋体" panose="02010600030101010101" pitchFamily="2" charset="-122"/>
              </a:rPr>
              <a:t>	If a subquery is guaranteed to 	produce one tuple, then the subquery 	can be used as a value.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Usually, the tuple has one component.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A run-time error occurs if there is no tuple or more than one tuple.</a:t>
            </a:r>
          </a:p>
        </p:txBody>
      </p:sp>
    </p:spTree>
    <p:extLst>
      <p:ext uri="{BB962C8B-B14F-4D97-AF65-F5344CB8AC3E}">
        <p14:creationId xmlns:p14="http://schemas.microsoft.com/office/powerpoint/2010/main" val="32928579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Query + Subquery Solution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zh-CN" altLang="en-US" dirty="0">
                <a:ea typeface="宋体" panose="02010600030101010101" pitchFamily="2" charset="-122"/>
              </a:rPr>
              <a:t>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beer = ’Miller’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price = (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price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     FROM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	  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  WHERE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bar = ’</a:t>
            </a:r>
            <a:r>
              <a:rPr lang="en-US" altLang="zh-CN" dirty="0" err="1">
                <a:solidFill>
                  <a:srgbClr val="00FF00"/>
                </a:solidFill>
                <a:ea typeface="宋体" panose="02010600030101010101" pitchFamily="2" charset="-122"/>
              </a:rPr>
              <a:t>Joe’’s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Bar’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	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beer = ’Bud’);</a:t>
            </a:r>
          </a:p>
        </p:txBody>
      </p:sp>
      <p:grpSp>
        <p:nvGrpSpPr>
          <p:cNvPr id="17412" name="Group 4"/>
          <p:cNvGrpSpPr>
            <a:grpSpLocks/>
          </p:cNvGrpSpPr>
          <p:nvPr/>
        </p:nvGrpSpPr>
        <p:grpSpPr bwMode="auto">
          <a:xfrm>
            <a:off x="514350" y="3735388"/>
            <a:ext cx="7331075" cy="2438400"/>
            <a:chOff x="278" y="2400"/>
            <a:chExt cx="4618" cy="1536"/>
          </a:xfrm>
        </p:grpSpPr>
        <p:sp>
          <p:nvSpPr>
            <p:cNvPr id="17414" name="Rectangle 5"/>
            <p:cNvSpPr>
              <a:spLocks noChangeArrowheads="1"/>
            </p:cNvSpPr>
            <p:nvPr/>
          </p:nvSpPr>
          <p:spPr bwMode="auto">
            <a:xfrm>
              <a:off x="1872" y="2400"/>
              <a:ext cx="3024" cy="1536"/>
            </a:xfrm>
            <a:prstGeom prst="rect">
              <a:avLst/>
            </a:prstGeom>
            <a:solidFill>
              <a:srgbClr val="CCFFCC">
                <a:alpha val="50195"/>
              </a:srgbClr>
            </a:solidFill>
            <a:ln w="9525">
              <a:solidFill>
                <a:srgbClr val="CCFF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15" name="Text Box 6"/>
            <p:cNvSpPr txBox="1">
              <a:spLocks noChangeArrowheads="1"/>
            </p:cNvSpPr>
            <p:nvPr/>
          </p:nvSpPr>
          <p:spPr bwMode="auto">
            <a:xfrm>
              <a:off x="278" y="2980"/>
              <a:ext cx="961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ea typeface="宋体" panose="02010600030101010101" pitchFamily="2" charset="-122"/>
                </a:rPr>
                <a:t>The price at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ea typeface="宋体" panose="02010600030101010101" pitchFamily="2" charset="-122"/>
                </a:rPr>
                <a:t>which Joe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ea typeface="宋体" panose="02010600030101010101" pitchFamily="2" charset="-122"/>
                </a:rPr>
                <a:t>sells Bud</a:t>
              </a:r>
            </a:p>
          </p:txBody>
        </p:sp>
        <p:sp>
          <p:nvSpPr>
            <p:cNvPr id="17416" name="Line 7"/>
            <p:cNvSpPr>
              <a:spLocks noChangeShapeType="1"/>
            </p:cNvSpPr>
            <p:nvPr/>
          </p:nvSpPr>
          <p:spPr bwMode="auto">
            <a:xfrm flipV="1">
              <a:off x="1296" y="3072"/>
              <a:ext cx="57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13" name="TextBox 1"/>
          <p:cNvSpPr txBox="1">
            <a:spLocks noChangeArrowheads="1"/>
          </p:cNvSpPr>
          <p:nvPr/>
        </p:nvSpPr>
        <p:spPr bwMode="auto">
          <a:xfrm>
            <a:off x="6727825" y="85725"/>
            <a:ext cx="2324100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</p:txBody>
      </p:sp>
    </p:spTree>
    <p:extLst>
      <p:ext uri="{BB962C8B-B14F-4D97-AF65-F5344CB8AC3E}">
        <p14:creationId xmlns:p14="http://schemas.microsoft.com/office/powerpoint/2010/main" val="34669895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07470"/>
            <a:ext cx="7772400" cy="516556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The </a:t>
            </a:r>
            <a:r>
              <a:rPr lang="en-US" altLang="zh-CN" sz="4000" dirty="0">
                <a:solidFill>
                  <a:srgbClr val="FFC000"/>
                </a:solidFill>
                <a:ea typeface="宋体" panose="02010600030101010101" pitchFamily="2" charset="-122"/>
              </a:rPr>
              <a:t>IN</a:t>
            </a:r>
            <a:r>
              <a:rPr lang="en-US" altLang="zh-CN" sz="4000" dirty="0">
                <a:ea typeface="宋体" panose="02010600030101010101" pitchFamily="2" charset="-122"/>
              </a:rPr>
              <a:t> Operator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70298" y="1182305"/>
            <a:ext cx="8044315" cy="3639952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&lt;tuple&gt;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 IN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&lt;relation&gt;</a:t>
            </a:r>
            <a:r>
              <a:rPr lang="en-US" altLang="zh-CN" sz="2800" dirty="0">
                <a:ea typeface="宋体" panose="02010600030101010101" pitchFamily="2" charset="-122"/>
              </a:rPr>
              <a:t> is true if and only if 	the tuple is a member of the relation.</a:t>
            </a:r>
          </a:p>
          <a:p>
            <a:pPr marL="194310" lvl="1" indent="0" defTabSz="548640">
              <a:lnSpc>
                <a:spcPct val="90000"/>
              </a:lnSpc>
              <a:buClr>
                <a:schemeClr val="accent2"/>
              </a:buClr>
              <a:buNone/>
            </a:pP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ea typeface="宋体" panose="02010600030101010101" pitchFamily="2" charset="-122"/>
              </a:rPr>
              <a:t>--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&lt;tuple&gt;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&lt;relation&gt;</a:t>
            </a:r>
            <a:r>
              <a:rPr lang="en-US" altLang="zh-CN" sz="2400" dirty="0">
                <a:ea typeface="宋体" panose="02010600030101010101" pitchFamily="2" charset="-122"/>
              </a:rPr>
              <a:t> means the opposite.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IN</a:t>
            </a:r>
            <a:r>
              <a:rPr lang="en-US" altLang="zh-CN" sz="2800" dirty="0">
                <a:ea typeface="宋体" panose="02010600030101010101" pitchFamily="2" charset="-122"/>
              </a:rPr>
              <a:t>-expressions can appear in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clauses.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The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&lt;relation&gt;</a:t>
            </a:r>
            <a:r>
              <a:rPr lang="en-US" altLang="zh-CN" sz="2800" dirty="0">
                <a:ea typeface="宋体" panose="02010600030101010101" pitchFamily="2" charset="-122"/>
              </a:rPr>
              <a:t> is often a subquery.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2800" dirty="0">
                <a:ea typeface="宋体" panose="02010600030101010101" pitchFamily="2" charset="-122"/>
              </a:rPr>
              <a:t> From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800" dirty="0">
                <a:ea typeface="宋体" panose="02010600030101010101" pitchFamily="2" charset="-122"/>
              </a:rPr>
              <a:t>and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Likes(drinker, beer)</a:t>
            </a:r>
            <a:r>
              <a:rPr lang="en-US" altLang="zh-CN" sz="2800" dirty="0">
                <a:ea typeface="宋体" panose="02010600030101010101" pitchFamily="2" charset="-122"/>
              </a:rPr>
              <a:t>,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find the name and 	manufacturer of each beer that Fred likes.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71661" y="4966636"/>
            <a:ext cx="5208275" cy="162666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kern="0" dirty="0">
                <a:ea typeface="宋体" panose="02010600030101010101" pitchFamily="2" charset="-122"/>
              </a:rPr>
              <a:t>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*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kern="0" dirty="0">
                <a:ea typeface="宋体" panose="02010600030101010101" pitchFamily="2" charset="-122"/>
              </a:rPr>
              <a:t>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Beers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kern="0" dirty="0">
                <a:ea typeface="宋体" panose="02010600030101010101" pitchFamily="2" charset="-122"/>
              </a:rPr>
              <a:t>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2000" kern="0" dirty="0">
                <a:ea typeface="宋体" panose="02010600030101010101" pitchFamily="2" charset="-122"/>
              </a:rPr>
              <a:t> </a:t>
            </a: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IN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474478" y="5582058"/>
            <a:ext cx="3076772" cy="986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kern="0" dirty="0">
                <a:ea typeface="宋体" panose="02010600030101010101" pitchFamily="2" charset="-122"/>
              </a:rPr>
              <a:t>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kern="0" dirty="0">
                <a:ea typeface="宋体" panose="02010600030101010101" pitchFamily="2" charset="-122"/>
              </a:rPr>
              <a:t>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Likes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kern="0" dirty="0">
                <a:ea typeface="宋体" panose="02010600030101010101" pitchFamily="2" charset="-122"/>
              </a:rPr>
              <a:t>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drinker = ’Fred’);</a:t>
            </a:r>
          </a:p>
        </p:txBody>
      </p:sp>
    </p:spTree>
    <p:extLst>
      <p:ext uri="{BB962C8B-B14F-4D97-AF65-F5344CB8AC3E}">
        <p14:creationId xmlns:p14="http://schemas.microsoft.com/office/powerpoint/2010/main" val="30625765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26724"/>
            <a:ext cx="7772400" cy="516556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The </a:t>
            </a:r>
            <a:r>
              <a:rPr lang="en-US" altLang="zh-CN" sz="4000" dirty="0">
                <a:solidFill>
                  <a:srgbClr val="FFC000"/>
                </a:solidFill>
                <a:ea typeface="宋体" panose="02010600030101010101" pitchFamily="2" charset="-122"/>
              </a:rPr>
              <a:t>Exists</a:t>
            </a:r>
            <a:r>
              <a:rPr lang="en-US" altLang="zh-CN" sz="4000" dirty="0">
                <a:ea typeface="宋体" panose="02010600030101010101" pitchFamily="2" charset="-122"/>
              </a:rPr>
              <a:t> Operator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8798" y="1163052"/>
            <a:ext cx="7772400" cy="2292417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EXISTS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(&lt;relation&gt;)</a:t>
            </a:r>
            <a:r>
              <a:rPr lang="en-US" altLang="zh-CN" sz="2800" dirty="0">
                <a:ea typeface="宋体" panose="02010600030101010101" pitchFamily="2" charset="-122"/>
              </a:rPr>
              <a:t> is true if and only if the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&lt;relation&gt;</a:t>
            </a:r>
            <a:r>
              <a:rPr lang="en-US" altLang="zh-CN" sz="2800" dirty="0">
                <a:ea typeface="宋体" panose="02010600030101010101" pitchFamily="2" charset="-122"/>
              </a:rPr>
              <a:t> is not empty.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Example: </a:t>
            </a:r>
            <a:r>
              <a:rPr lang="en-US" altLang="zh-CN" sz="2800" dirty="0">
                <a:ea typeface="宋体" panose="02010600030101010101" pitchFamily="2" charset="-122"/>
              </a:rPr>
              <a:t>From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800" dirty="0">
                <a:ea typeface="宋体" panose="02010600030101010101" pitchFamily="2" charset="-122"/>
              </a:rPr>
              <a:t>, find 	those beers that are the unique beer by 	their manufacturer.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916804" y="3580597"/>
            <a:ext cx="7274293" cy="240631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400" kern="0" dirty="0">
                <a:ea typeface="宋体" panose="02010600030101010101" pitchFamily="2" charset="-122"/>
              </a:rPr>
              <a:t> 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400" kern="0" dirty="0">
                <a:ea typeface="宋体" panose="02010600030101010101" pitchFamily="2" charset="-122"/>
              </a:rPr>
              <a:t> 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Beers b1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FFC000"/>
                </a:solidFill>
                <a:ea typeface="宋体" panose="02010600030101010101" pitchFamily="2" charset="-122"/>
              </a:rPr>
              <a:t>WHERE NOT EXISTS </a:t>
            </a:r>
            <a:r>
              <a:rPr lang="en-US" altLang="zh-CN" sz="2400" kern="0" dirty="0">
                <a:solidFill>
                  <a:schemeClr val="bg1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400" kern="0" dirty="0">
                <a:solidFill>
                  <a:srgbClr val="FFC000"/>
                </a:solidFill>
                <a:ea typeface="宋体" panose="02010600030101010101" pitchFamily="2" charset="-122"/>
              </a:rPr>
              <a:t>SELECT 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*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FFC000"/>
                </a:solidFill>
                <a:ea typeface="宋体" panose="02010600030101010101" pitchFamily="2" charset="-122"/>
              </a:rPr>
              <a:t>				   FROM 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Beers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FFC000"/>
                </a:solidFill>
                <a:ea typeface="宋体" panose="02010600030101010101" pitchFamily="2" charset="-122"/>
              </a:rPr>
              <a:t>				   WHERE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= b1.manf </a:t>
            </a:r>
            <a:r>
              <a:rPr lang="en-US" altLang="zh-CN" sz="2400" kern="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FFC000"/>
                </a:solidFill>
                <a:ea typeface="宋体" panose="02010600030101010101" pitchFamily="2" charset="-122"/>
              </a:rPr>
              <a:t>				               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name &lt;&gt; b1.name)</a:t>
            </a:r>
            <a:endParaRPr lang="en-US" altLang="zh-CN" sz="2400" kern="0" dirty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481755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60363"/>
            <a:ext cx="7772400" cy="631039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The Operators </a:t>
            </a:r>
            <a:r>
              <a:rPr lang="en-US" altLang="zh-CN" sz="4000" dirty="0">
                <a:solidFill>
                  <a:srgbClr val="FFCC00"/>
                </a:solidFill>
                <a:ea typeface="宋体" panose="02010600030101010101" pitchFamily="2" charset="-122"/>
              </a:rPr>
              <a:t>ANY </a:t>
            </a:r>
            <a:r>
              <a:rPr lang="en-US" altLang="zh-CN" sz="4000" dirty="0">
                <a:solidFill>
                  <a:schemeClr val="tx1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4000" dirty="0">
                <a:solidFill>
                  <a:srgbClr val="FFCC00"/>
                </a:solidFill>
                <a:ea typeface="宋体" panose="02010600030101010101" pitchFamily="2" charset="-122"/>
              </a:rPr>
              <a:t> ALL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7036" y="1166480"/>
            <a:ext cx="7836568" cy="521507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x =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ANY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(&lt;relation&gt;)</a:t>
            </a:r>
            <a:r>
              <a:rPr lang="en-US" altLang="zh-CN" sz="2800" dirty="0">
                <a:ea typeface="宋体" panose="02010600030101010101" pitchFamily="2" charset="-122"/>
              </a:rPr>
              <a:t> is true if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dirty="0">
                <a:ea typeface="宋体" panose="02010600030101010101" pitchFamily="2" charset="-122"/>
              </a:rPr>
              <a:t> equals at 	least one tuple in the relation.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=</a:t>
            </a:r>
            <a:r>
              <a:rPr lang="en-US" altLang="zh-CN" sz="2800" dirty="0">
                <a:ea typeface="宋体" panose="02010600030101010101" pitchFamily="2" charset="-122"/>
              </a:rPr>
              <a:t> can be any other comparison operators.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-- </a:t>
            </a: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Example: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x &gt;=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ANY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(&lt;relation&gt;)</a:t>
            </a:r>
            <a:r>
              <a:rPr lang="en-US" altLang="zh-CN" sz="2400" dirty="0">
                <a:ea typeface="宋体" panose="02010600030101010101" pitchFamily="2" charset="-122"/>
              </a:rPr>
              <a:t> means </a:t>
            </a:r>
            <a:r>
              <a:rPr lang="en-US" altLang="zh-CN" sz="2400" i="1" dirty="0">
                <a:solidFill>
                  <a:srgbClr val="00FF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400" dirty="0">
                <a:ea typeface="宋体" panose="02010600030101010101" pitchFamily="2" charset="-122"/>
              </a:rPr>
              <a:t> is not 	   smaller than the smallest tuple in the relation.		-- Here, tuples must have only one component.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x &lt;&gt;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ALL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(&lt;relation&gt;)</a:t>
            </a:r>
            <a:r>
              <a:rPr lang="en-US" altLang="zh-CN" sz="2800" dirty="0">
                <a:ea typeface="宋体" panose="02010600030101010101" pitchFamily="2" charset="-122"/>
              </a:rPr>
              <a:t> is true if for every 	tuple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800" dirty="0">
                <a:ea typeface="宋体" panose="02010600030101010101" pitchFamily="2" charset="-122"/>
              </a:rPr>
              <a:t> in the relation,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x </a:t>
            </a:r>
            <a:r>
              <a:rPr lang="en-US" altLang="zh-CN" sz="2800" dirty="0">
                <a:ea typeface="宋体" panose="02010600030101010101" pitchFamily="2" charset="-122"/>
              </a:rPr>
              <a:t>is not equal to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800" dirty="0">
                <a:ea typeface="宋体" panose="02010600030101010101" pitchFamily="2" charset="-122"/>
              </a:rPr>
              <a:t>.		-- </a:t>
            </a:r>
            <a:r>
              <a:rPr lang="en-US" altLang="zh-CN" sz="2400" dirty="0">
                <a:ea typeface="宋体" panose="02010600030101010101" pitchFamily="2" charset="-122"/>
              </a:rPr>
              <a:t>That is,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400" dirty="0">
                <a:ea typeface="宋体" panose="02010600030101010101" pitchFamily="2" charset="-122"/>
              </a:rPr>
              <a:t> is not a member of the relation.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&lt;&gt;</a:t>
            </a:r>
            <a:r>
              <a:rPr lang="en-US" altLang="zh-CN" sz="2800" dirty="0">
                <a:ea typeface="宋体" panose="02010600030101010101" pitchFamily="2" charset="-122"/>
              </a:rPr>
              <a:t> can be any other comparison operator.	-- </a:t>
            </a: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Example: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x &gt;=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ALL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(&lt;relation&gt;)</a:t>
            </a:r>
            <a:r>
              <a:rPr lang="en-US" altLang="zh-CN" sz="2400" dirty="0">
                <a:ea typeface="宋体" panose="02010600030101010101" pitchFamily="2" charset="-122"/>
              </a:rPr>
              <a:t> means there is 	    no tuple larger than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400" dirty="0">
                <a:ea typeface="宋体" panose="02010600030101010101" pitchFamily="2" charset="-122"/>
              </a:rPr>
              <a:t> in the relation</a:t>
            </a:r>
            <a:endParaRPr lang="en-US" sz="2400" dirty="0"/>
          </a:p>
          <a:p>
            <a:pPr marL="0" indent="0" defTabSz="548640">
              <a:buClr>
                <a:schemeClr val="accent2"/>
              </a:buClr>
              <a:buNone/>
            </a:pPr>
            <a:endParaRPr lang="en-US" altLang="zh-CN" sz="24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06374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03225"/>
            <a:ext cx="7772400" cy="54543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Example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83623" y="1114927"/>
            <a:ext cx="7206916" cy="1166157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>
                <a:ea typeface="宋体" panose="02010600030101010101" pitchFamily="2" charset="-122"/>
              </a:rPr>
              <a:t>From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dirty="0">
                <a:ea typeface="宋体" panose="02010600030101010101" pitchFamily="2" charset="-122"/>
              </a:rPr>
              <a:t>,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find the beer(s) sold for the highest price.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endParaRPr lang="en-US" altLang="zh-CN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56936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8"/>
          <p:cNvSpPr>
            <a:spLocks noChangeArrowheads="1"/>
          </p:cNvSpPr>
          <p:nvPr/>
        </p:nvSpPr>
        <p:spPr bwMode="auto">
          <a:xfrm>
            <a:off x="4000341" y="3807613"/>
            <a:ext cx="2245882" cy="825026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03225"/>
            <a:ext cx="7772400" cy="54543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Example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83623" y="1114927"/>
            <a:ext cx="7206916" cy="1166157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>
                <a:ea typeface="宋体" panose="02010600030101010101" pitchFamily="2" charset="-122"/>
              </a:rPr>
              <a:t>From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dirty="0">
                <a:ea typeface="宋体" panose="02010600030101010101" pitchFamily="2" charset="-122"/>
              </a:rPr>
              <a:t>,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find the beer(s) sold for the highest price.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endParaRPr lang="en-US" altLang="zh-CN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24581" name="Text Box 6"/>
          <p:cNvSpPr txBox="1">
            <a:spLocks noChangeArrowheads="1"/>
          </p:cNvSpPr>
          <p:nvPr/>
        </p:nvSpPr>
        <p:spPr bwMode="auto">
          <a:xfrm>
            <a:off x="6253234" y="5073427"/>
            <a:ext cx="1470091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collect all beer prices</a:t>
            </a:r>
          </a:p>
        </p:txBody>
      </p:sp>
      <p:sp>
        <p:nvSpPr>
          <p:cNvPr id="24582" name="Line 9"/>
          <p:cNvSpPr>
            <a:spLocks noChangeShapeType="1"/>
          </p:cNvSpPr>
          <p:nvPr/>
        </p:nvSpPr>
        <p:spPr bwMode="auto">
          <a:xfrm flipH="1" flipV="1">
            <a:off x="5688526" y="4632639"/>
            <a:ext cx="564708" cy="4407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000341" y="3730637"/>
            <a:ext cx="2364766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kern="0" dirty="0">
                <a:ea typeface="宋体" panose="02010600030101010101" pitchFamily="2" charset="-122"/>
              </a:rPr>
              <a:t> 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price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kern="0" dirty="0">
                <a:ea typeface="宋体" panose="02010600030101010101" pitchFamily="2" charset="-122"/>
              </a:rPr>
              <a:t> 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</a:p>
        </p:txBody>
      </p:sp>
    </p:spTree>
    <p:extLst>
      <p:ext uri="{BB962C8B-B14F-4D97-AF65-F5344CB8AC3E}">
        <p14:creationId xmlns:p14="http://schemas.microsoft.com/office/powerpoint/2010/main" val="4925507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8"/>
          <p:cNvSpPr>
            <a:spLocks noChangeArrowheads="1"/>
          </p:cNvSpPr>
          <p:nvPr/>
        </p:nvSpPr>
        <p:spPr bwMode="auto">
          <a:xfrm>
            <a:off x="4000341" y="3807613"/>
            <a:ext cx="2245882" cy="825026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03225"/>
            <a:ext cx="7772400" cy="54543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Example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83623" y="1114927"/>
            <a:ext cx="7206916" cy="1166157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>
                <a:ea typeface="宋体" panose="02010600030101010101" pitchFamily="2" charset="-122"/>
              </a:rPr>
              <a:t>From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dirty="0">
                <a:ea typeface="宋体" panose="02010600030101010101" pitchFamily="2" charset="-122"/>
              </a:rPr>
              <a:t>,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find the beer(s) sold for the highest price.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endParaRPr lang="en-US" altLang="zh-CN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24581" name="Text Box 6"/>
          <p:cNvSpPr txBox="1">
            <a:spLocks noChangeArrowheads="1"/>
          </p:cNvSpPr>
          <p:nvPr/>
        </p:nvSpPr>
        <p:spPr bwMode="auto">
          <a:xfrm>
            <a:off x="6253234" y="5073427"/>
            <a:ext cx="1470091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collect all beer prices</a:t>
            </a:r>
          </a:p>
        </p:txBody>
      </p:sp>
      <p:sp>
        <p:nvSpPr>
          <p:cNvPr id="24582" name="Line 9"/>
          <p:cNvSpPr>
            <a:spLocks noChangeShapeType="1"/>
          </p:cNvSpPr>
          <p:nvPr/>
        </p:nvSpPr>
        <p:spPr bwMode="auto">
          <a:xfrm flipH="1" flipV="1">
            <a:off x="5688526" y="4632639"/>
            <a:ext cx="564708" cy="4407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2489969" y="2447354"/>
            <a:ext cx="4709724" cy="2405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kern="0" dirty="0">
                <a:ea typeface="宋体" panose="02010600030101010101" pitchFamily="2" charset="-122"/>
              </a:rPr>
              <a:t> 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kern="0" dirty="0">
                <a:ea typeface="宋体" panose="02010600030101010101" pitchFamily="2" charset="-122"/>
              </a:rPr>
              <a:t> 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kern="0" dirty="0">
                <a:ea typeface="宋体" panose="02010600030101010101" pitchFamily="2" charset="-122"/>
              </a:rPr>
              <a:t> 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price &gt;=</a:t>
            </a:r>
            <a:r>
              <a:rPr lang="en-US" altLang="zh-CN" sz="2800" kern="0" dirty="0">
                <a:ea typeface="宋体" panose="02010600030101010101" pitchFamily="2" charset="-122"/>
              </a:rPr>
              <a:t> </a:t>
            </a: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ALL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ea typeface="宋体" panose="02010600030101010101" pitchFamily="2" charset="-122"/>
              </a:rPr>
              <a:t>			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		      		     );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000341" y="3730637"/>
            <a:ext cx="2364766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kern="0" dirty="0">
                <a:ea typeface="宋体" panose="02010600030101010101" pitchFamily="2" charset="-122"/>
              </a:rPr>
              <a:t> 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price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kern="0" dirty="0">
                <a:ea typeface="宋体" panose="02010600030101010101" pitchFamily="2" charset="-122"/>
              </a:rPr>
              <a:t> 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685800" y="5014829"/>
            <a:ext cx="2143309" cy="132343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select the beers whose price is not smaller than any price</a:t>
            </a: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 flipV="1">
            <a:off x="1656785" y="3272589"/>
            <a:ext cx="714300" cy="174224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1632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03225"/>
            <a:ext cx="7772400" cy="54543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Example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83623" y="1114927"/>
            <a:ext cx="7206916" cy="1166157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>
                <a:ea typeface="宋体" panose="02010600030101010101" pitchFamily="2" charset="-122"/>
              </a:rPr>
              <a:t>From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dirty="0">
                <a:ea typeface="宋体" panose="02010600030101010101" pitchFamily="2" charset="-122"/>
              </a:rPr>
              <a:t>,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find the beer(s) sold for the highest price.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endParaRPr lang="en-US" altLang="zh-CN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2489969" y="2447354"/>
            <a:ext cx="4709724" cy="2405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kern="0" dirty="0">
                <a:ea typeface="宋体" panose="02010600030101010101" pitchFamily="2" charset="-122"/>
              </a:rPr>
              <a:t> 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kern="0" dirty="0">
                <a:ea typeface="宋体" panose="02010600030101010101" pitchFamily="2" charset="-122"/>
              </a:rPr>
              <a:t> 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kern="0" dirty="0">
                <a:ea typeface="宋体" panose="02010600030101010101" pitchFamily="2" charset="-122"/>
              </a:rPr>
              <a:t> 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price &gt;=</a:t>
            </a:r>
            <a:r>
              <a:rPr lang="en-US" altLang="zh-CN" sz="2800" kern="0" dirty="0">
                <a:ea typeface="宋体" panose="02010600030101010101" pitchFamily="2" charset="-122"/>
              </a:rPr>
              <a:t> </a:t>
            </a: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ALL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ea typeface="宋体" panose="02010600030101010101" pitchFamily="2" charset="-122"/>
              </a:rPr>
              <a:t>			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		      		     );</a:t>
            </a: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4000341" y="3730637"/>
            <a:ext cx="2364766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kern="0" dirty="0">
                <a:ea typeface="宋体" panose="02010600030101010101" pitchFamily="2" charset="-122"/>
              </a:rPr>
              <a:t> 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price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kern="0" dirty="0">
                <a:ea typeface="宋体" panose="02010600030101010101" pitchFamily="2" charset="-122"/>
              </a:rPr>
              <a:t> 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</a:p>
        </p:txBody>
      </p:sp>
    </p:spTree>
    <p:extLst>
      <p:ext uri="{BB962C8B-B14F-4D97-AF65-F5344CB8AC3E}">
        <p14:creationId xmlns:p14="http://schemas.microsoft.com/office/powerpoint/2010/main" val="13369913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 altLang="zh-CN" sz="4000" dirty="0">
                <a:solidFill>
                  <a:srgbClr val="FFC000"/>
                </a:solidFill>
                <a:ea typeface="宋体" panose="02010600030101010101" pitchFamily="2" charset="-122"/>
              </a:rPr>
              <a:t>Union</a:t>
            </a:r>
            <a:r>
              <a:rPr lang="en-US" altLang="zh-CN" sz="4000" dirty="0">
                <a:ea typeface="宋体" panose="02010600030101010101" pitchFamily="2" charset="-122"/>
              </a:rPr>
              <a:t>, </a:t>
            </a:r>
            <a:r>
              <a:rPr lang="en-US" altLang="zh-CN" sz="4000" dirty="0">
                <a:solidFill>
                  <a:srgbClr val="FFC000"/>
                </a:solidFill>
                <a:ea typeface="宋体" panose="02010600030101010101" pitchFamily="2" charset="-122"/>
              </a:rPr>
              <a:t>Intersection</a:t>
            </a:r>
            <a:r>
              <a:rPr lang="en-US" altLang="zh-CN" sz="4000" dirty="0">
                <a:ea typeface="宋体" panose="02010600030101010101" pitchFamily="2" charset="-122"/>
              </a:rPr>
              <a:t>, and </a:t>
            </a:r>
            <a:r>
              <a:rPr lang="en-US" altLang="zh-CN" sz="4000" dirty="0">
                <a:solidFill>
                  <a:srgbClr val="FFC000"/>
                </a:solidFill>
                <a:ea typeface="宋体" panose="02010600030101010101" pitchFamily="2" charset="-122"/>
              </a:rPr>
              <a:t>Difference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Union, intersection, and difference of 	relations are expressed by the 	following forms, each involving 	subqueries:</a:t>
            </a:r>
          </a:p>
          <a:p>
            <a:pPr lvl="1"/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(subquery)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UNION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(subquery)</a:t>
            </a:r>
          </a:p>
          <a:p>
            <a:pPr lvl="1"/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(subquery)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INTERSECT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(subquery)</a:t>
            </a:r>
          </a:p>
          <a:p>
            <a:pPr lvl="1"/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(subquery)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EXCEPT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(subquery)</a:t>
            </a:r>
          </a:p>
        </p:txBody>
      </p:sp>
    </p:spTree>
    <p:extLst>
      <p:ext uri="{BB962C8B-B14F-4D97-AF65-F5344CB8AC3E}">
        <p14:creationId xmlns:p14="http://schemas.microsoft.com/office/powerpoint/2010/main" val="42634828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8423" y="433070"/>
            <a:ext cx="7772400" cy="48768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Example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85202" y="3671036"/>
            <a:ext cx="7772400" cy="276826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*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Likes)</a:t>
            </a:r>
          </a:p>
          <a:p>
            <a:pPr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INTERSECT</a:t>
            </a:r>
          </a:p>
          <a:p>
            <a:pPr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drinker, beer</a:t>
            </a:r>
          </a:p>
          <a:p>
            <a:pPr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Sells, Frequents</a:t>
            </a:r>
          </a:p>
          <a:p>
            <a:pPr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Frequents.bar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Sells.bar</a:t>
            </a:r>
            <a:endParaRPr lang="en-US" altLang="zh-CN" sz="24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27653" name="TextBox 7"/>
          <p:cNvSpPr txBox="1">
            <a:spLocks noChangeArrowheads="1"/>
          </p:cNvSpPr>
          <p:nvPr/>
        </p:nvSpPr>
        <p:spPr bwMode="auto">
          <a:xfrm>
            <a:off x="6505575" y="85725"/>
            <a:ext cx="2527300" cy="923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791678" y="1280800"/>
            <a:ext cx="7772400" cy="2494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kern="0" dirty="0"/>
              <a:t>From relations </a:t>
            </a:r>
            <a:r>
              <a:rPr lang="en-US" altLang="en-US" sz="2800" kern="0" dirty="0">
                <a:solidFill>
                  <a:srgbClr val="00FF00"/>
                </a:solidFill>
              </a:rPr>
              <a:t>Likes</a:t>
            </a:r>
            <a:r>
              <a:rPr lang="en-US" altLang="en-US" sz="2800" kern="0" dirty="0"/>
              <a:t>,</a:t>
            </a:r>
            <a:r>
              <a:rPr lang="en-US" altLang="en-US" sz="2800" kern="0" dirty="0">
                <a:solidFill>
                  <a:srgbClr val="00FF00"/>
                </a:solidFill>
              </a:rPr>
              <a:t> Sells</a:t>
            </a:r>
            <a:r>
              <a:rPr lang="en-US" altLang="en-US" sz="2800" kern="0" dirty="0"/>
              <a:t>, and </a:t>
            </a:r>
            <a:r>
              <a:rPr lang="en-US" altLang="en-US" sz="2800" kern="0" dirty="0">
                <a:solidFill>
                  <a:srgbClr val="00FF00"/>
                </a:solidFill>
              </a:rPr>
              <a:t>Frequents</a:t>
            </a:r>
            <a:r>
              <a:rPr lang="en-US" altLang="en-US" sz="2800" kern="0" dirty="0"/>
              <a:t>, 	find the drinkers and beers such that:</a:t>
            </a:r>
          </a:p>
          <a:p>
            <a:pPr marL="914400" lvl="2" indent="-457200">
              <a:buFont typeface="Monotype Sorts" pitchFamily="2" charset="2"/>
              <a:buAutoNum type="arabicPeriod"/>
            </a:pPr>
            <a:r>
              <a:rPr lang="en-US" altLang="en-US" sz="2800" kern="0" dirty="0"/>
              <a:t>The drinker likes the beer, and</a:t>
            </a:r>
          </a:p>
          <a:p>
            <a:pPr marL="914400" lvl="2" indent="-457200">
              <a:buFont typeface="Monotype Sorts" pitchFamily="2" charset="2"/>
              <a:buAutoNum type="arabicPeriod"/>
            </a:pPr>
            <a:r>
              <a:rPr lang="en-US" altLang="en-US" sz="2800" kern="0" dirty="0"/>
              <a:t>The drinker frequents at least one bar that sells the beer.</a:t>
            </a:r>
          </a:p>
        </p:txBody>
      </p:sp>
    </p:spTree>
    <p:extLst>
      <p:ext uri="{BB962C8B-B14F-4D97-AF65-F5344CB8AC3E}">
        <p14:creationId xmlns:p14="http://schemas.microsoft.com/office/powerpoint/2010/main" val="8722855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78593"/>
            <a:ext cx="7772400" cy="574307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Bag Semantics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8540" y="1182304"/>
            <a:ext cx="8236820" cy="5295498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Although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statement 	uses bag semantics,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the default for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union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,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intersection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, and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difference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 is set semantics.</a:t>
            </a:r>
          </a:p>
          <a:p>
            <a:pPr marL="457200" lvl="1" indent="0" defTabSz="548640"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-- That is, duplicates are eliminated</a:t>
            </a:r>
          </a:p>
        </p:txBody>
      </p:sp>
    </p:spTree>
    <p:extLst>
      <p:ext uri="{BB962C8B-B14F-4D97-AF65-F5344CB8AC3E}">
        <p14:creationId xmlns:p14="http://schemas.microsoft.com/office/powerpoint/2010/main" val="20319534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69507" y="2993457"/>
            <a:ext cx="1212784" cy="54864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78593"/>
            <a:ext cx="7772400" cy="574307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Bag Semantics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8540" y="1182304"/>
            <a:ext cx="8236820" cy="5295498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Although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statement 	uses bag semantics,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the default for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union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,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intersection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, and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difference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 is set semantics.</a:t>
            </a:r>
          </a:p>
          <a:p>
            <a:pPr marL="457200" lvl="1" indent="0" defTabSz="548640"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-- That is, duplicates are eliminated</a:t>
            </a:r>
          </a:p>
          <a:p>
            <a:pPr marL="0" lvl="1" indent="0" defTabSz="548640">
              <a:buNone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Why?   </a:t>
            </a:r>
            <a:r>
              <a:rPr lang="en-US" altLang="zh-CN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 </a:t>
            </a:r>
            <a:r>
              <a:rPr lang="en-US" altLang="zh-CN" dirty="0">
                <a:solidFill>
                  <a:srgbClr val="00B050"/>
                </a:solidFill>
                <a:ea typeface="宋体" panose="02010600030101010101" pitchFamily="2" charset="-122"/>
              </a:rPr>
              <a:t>for efficiency </a:t>
            </a:r>
          </a:p>
        </p:txBody>
      </p:sp>
    </p:spTree>
    <p:extLst>
      <p:ext uri="{BB962C8B-B14F-4D97-AF65-F5344CB8AC3E}">
        <p14:creationId xmlns:p14="http://schemas.microsoft.com/office/powerpoint/2010/main" val="39015379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69507" y="2993457"/>
            <a:ext cx="1212784" cy="54864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78593"/>
            <a:ext cx="7772400" cy="574307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Bag Semantics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8540" y="1182304"/>
            <a:ext cx="8236820" cy="5295498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Although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statement 	uses bag semantics,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the default for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union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,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intersection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, and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difference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 is set semantics.</a:t>
            </a:r>
          </a:p>
          <a:p>
            <a:pPr marL="457200" lvl="1" indent="0" defTabSz="548640"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-- That is, duplicates are eliminated</a:t>
            </a:r>
          </a:p>
          <a:p>
            <a:pPr marL="0" lvl="1" indent="0" defTabSz="548640">
              <a:buNone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Why?   </a:t>
            </a:r>
            <a:r>
              <a:rPr lang="en-US" altLang="zh-CN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 </a:t>
            </a:r>
            <a:r>
              <a:rPr lang="en-US" altLang="zh-CN" dirty="0">
                <a:solidFill>
                  <a:srgbClr val="00B050"/>
                </a:solidFill>
                <a:ea typeface="宋体" panose="02010600030101010101" pitchFamily="2" charset="-122"/>
              </a:rPr>
              <a:t>for efficiency 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When doing projection, it is easier to avoid 	eliminating duplicates.</a:t>
            </a:r>
          </a:p>
          <a:p>
            <a:pPr marL="194310" lvl="1" indent="0" defTabSz="548640">
              <a:buClr>
                <a:schemeClr val="accent2"/>
              </a:buClr>
              <a:buNone/>
            </a:pPr>
            <a:r>
              <a:rPr lang="en-US" altLang="en-US" sz="2400" dirty="0"/>
              <a:t>  	-- Just work tuple-at-a-time.</a:t>
            </a:r>
          </a:p>
        </p:txBody>
      </p:sp>
    </p:spTree>
    <p:extLst>
      <p:ext uri="{BB962C8B-B14F-4D97-AF65-F5344CB8AC3E}">
        <p14:creationId xmlns:p14="http://schemas.microsoft.com/office/powerpoint/2010/main" val="4635651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69507" y="2993457"/>
            <a:ext cx="1212784" cy="54864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78593"/>
            <a:ext cx="7772400" cy="574307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Bag Semantics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8540" y="1182304"/>
            <a:ext cx="8236820" cy="5295498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Although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statement 	uses bag semantics,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the default for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union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,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intersection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, and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difference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 is set semantics.</a:t>
            </a:r>
          </a:p>
          <a:p>
            <a:pPr marL="457200" lvl="1" indent="0" defTabSz="548640"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-- That is, duplicates are eliminated</a:t>
            </a:r>
          </a:p>
          <a:p>
            <a:pPr marL="0" lvl="1" indent="0" defTabSz="548640">
              <a:buNone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Why?   </a:t>
            </a:r>
            <a:r>
              <a:rPr lang="en-US" altLang="zh-CN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 </a:t>
            </a:r>
            <a:r>
              <a:rPr lang="en-US" altLang="zh-CN" dirty="0">
                <a:solidFill>
                  <a:srgbClr val="00B050"/>
                </a:solidFill>
                <a:ea typeface="宋体" panose="02010600030101010101" pitchFamily="2" charset="-122"/>
              </a:rPr>
              <a:t>for efficiency 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When doing projection, it is easier to avoid 	eliminating duplicates.</a:t>
            </a:r>
          </a:p>
          <a:p>
            <a:pPr marL="194310" lvl="1" indent="0" defTabSz="548640">
              <a:buClr>
                <a:schemeClr val="accent2"/>
              </a:buClr>
              <a:buNone/>
            </a:pPr>
            <a:r>
              <a:rPr lang="en-US" altLang="en-US" sz="2400" dirty="0"/>
              <a:t>  	-- Just work tuple-at-a-time.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For intersection or difference, it is most 	efficient to sort the relations first.</a:t>
            </a:r>
          </a:p>
        </p:txBody>
      </p:sp>
    </p:spTree>
    <p:extLst>
      <p:ext uri="{BB962C8B-B14F-4D97-AF65-F5344CB8AC3E}">
        <p14:creationId xmlns:p14="http://schemas.microsoft.com/office/powerpoint/2010/main" val="20931756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69507" y="2993457"/>
            <a:ext cx="1212784" cy="54864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78593"/>
            <a:ext cx="7772400" cy="574307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Bag Semantics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8540" y="1182304"/>
            <a:ext cx="8236820" cy="5295498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Although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statement 	uses bag semantics,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the default for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union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,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intersection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, and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difference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 is set semantics.</a:t>
            </a:r>
          </a:p>
          <a:p>
            <a:pPr marL="457200" lvl="1" indent="0" defTabSz="548640"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-- That is, duplicates are eliminated</a:t>
            </a:r>
          </a:p>
          <a:p>
            <a:pPr marL="0" lvl="1" indent="0" defTabSz="548640">
              <a:buNone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Why?   </a:t>
            </a:r>
            <a:r>
              <a:rPr lang="en-US" altLang="zh-CN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 </a:t>
            </a:r>
            <a:r>
              <a:rPr lang="en-US" altLang="zh-CN" dirty="0">
                <a:solidFill>
                  <a:srgbClr val="00B050"/>
                </a:solidFill>
                <a:ea typeface="宋体" panose="02010600030101010101" pitchFamily="2" charset="-122"/>
              </a:rPr>
              <a:t>for efficiency 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When doing projection, it is easier to avoid 	eliminating duplicates.</a:t>
            </a:r>
          </a:p>
          <a:p>
            <a:pPr marL="194310" lvl="1" indent="0" defTabSz="548640">
              <a:buClr>
                <a:schemeClr val="accent2"/>
              </a:buClr>
              <a:buNone/>
            </a:pPr>
            <a:r>
              <a:rPr lang="en-US" altLang="en-US" sz="2400" dirty="0"/>
              <a:t>  	-- Just work tuple-at-a-time.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For intersection or difference, it is most 	efficient to sort the relations first.</a:t>
            </a:r>
          </a:p>
          <a:p>
            <a:pPr marL="194310" lvl="1" indent="0" defTabSz="548640">
              <a:buClr>
                <a:schemeClr val="accent2"/>
              </a:buClr>
              <a:buNone/>
            </a:pPr>
            <a:r>
              <a:rPr lang="en-US" altLang="en-US" sz="2400" dirty="0"/>
              <a:t>	-- So you may as well eliminate the duplicates anyway.</a:t>
            </a:r>
          </a:p>
        </p:txBody>
      </p:sp>
    </p:spTree>
    <p:extLst>
      <p:ext uri="{BB962C8B-B14F-4D97-AF65-F5344CB8AC3E}">
        <p14:creationId xmlns:p14="http://schemas.microsoft.com/office/powerpoint/2010/main" val="18521461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609600"/>
            <a:ext cx="8534400" cy="114300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Controlling Duplicate Elimination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Force the result to be a set by    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SELECT DISTINCT</a:t>
            </a:r>
            <a:r>
              <a:rPr lang="en-US" altLang="zh-CN" dirty="0">
                <a:ea typeface="宋体" panose="02010600030101010101" pitchFamily="2" charset="-122"/>
              </a:rPr>
              <a:t> . . .</a:t>
            </a:r>
          </a:p>
        </p:txBody>
      </p:sp>
    </p:spTree>
    <p:extLst>
      <p:ext uri="{BB962C8B-B14F-4D97-AF65-F5344CB8AC3E}">
        <p14:creationId xmlns:p14="http://schemas.microsoft.com/office/powerpoint/2010/main" val="38689092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609600"/>
            <a:ext cx="8534400" cy="114300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Controlling Duplicate Elimination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Force the result to be a set by    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SELECT DISTINCT</a:t>
            </a:r>
            <a:r>
              <a:rPr lang="en-US" altLang="zh-CN" dirty="0">
                <a:ea typeface="宋体" panose="02010600030101010101" pitchFamily="2" charset="-122"/>
              </a:rPr>
              <a:t> . . 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Force the result to be a bag (i.e., don’t 	eliminate duplicates) by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ALL</a:t>
            </a:r>
            <a:r>
              <a:rPr lang="en-US" altLang="zh-CN" dirty="0">
                <a:ea typeface="宋体" panose="02010600030101010101" pitchFamily="2" charset="-122"/>
              </a:rPr>
              <a:t>, as in        	. . .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UNION ALL</a:t>
            </a:r>
            <a:r>
              <a:rPr lang="en-US" altLang="zh-CN" dirty="0">
                <a:ea typeface="宋体" panose="02010600030101010101" pitchFamily="2" charset="-122"/>
              </a:rPr>
              <a:t> . . .</a:t>
            </a:r>
          </a:p>
        </p:txBody>
      </p:sp>
    </p:spTree>
    <p:extLst>
      <p:ext uri="{BB962C8B-B14F-4D97-AF65-F5344CB8AC3E}">
        <p14:creationId xmlns:p14="http://schemas.microsoft.com/office/powerpoint/2010/main" val="41565551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Example: </a:t>
            </a: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DISTINCT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From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dirty="0">
                <a:ea typeface="宋体" panose="02010600030101010101" pitchFamily="2" charset="-122"/>
              </a:rPr>
              <a:t>, find all 	the different prices charged for beers: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endParaRPr lang="en-US" altLang="zh-CN" dirty="0">
              <a:solidFill>
                <a:srgbClr val="00FF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18902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Example: </a:t>
            </a: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DISTINCT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From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dirty="0">
                <a:ea typeface="宋体" panose="02010600030101010101" pitchFamily="2" charset="-122"/>
              </a:rPr>
              <a:t>, find all 	the different prices charged for beers: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   </a:t>
            </a:r>
            <a:r>
              <a:rPr lang="en-US" altLang="zh-CN" sz="2800" dirty="0">
                <a:solidFill>
                  <a:srgbClr val="FFCC00"/>
                </a:solidFill>
                <a:latin typeface="+mn-ea"/>
              </a:rPr>
              <a:t>SELECT DISTINCT</a:t>
            </a:r>
            <a:r>
              <a:rPr lang="en-US" altLang="zh-CN" sz="2800" dirty="0">
                <a:latin typeface="+mn-ea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latin typeface="+mn-ea"/>
              </a:rPr>
              <a:t>price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2800" dirty="0">
                <a:latin typeface="+mn-ea"/>
              </a:rPr>
              <a:t>	    </a:t>
            </a:r>
            <a:r>
              <a:rPr lang="en-US" altLang="zh-CN" sz="2800" dirty="0">
                <a:solidFill>
                  <a:srgbClr val="FFCC00"/>
                </a:solidFill>
                <a:latin typeface="+mn-ea"/>
              </a:rPr>
              <a:t>FROM</a:t>
            </a:r>
            <a:r>
              <a:rPr lang="en-US" altLang="zh-CN" sz="2800" dirty="0">
                <a:latin typeface="+mn-ea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latin typeface="+mn-ea"/>
              </a:rPr>
              <a:t>Sells;</a:t>
            </a:r>
          </a:p>
        </p:txBody>
      </p:sp>
      <p:sp>
        <p:nvSpPr>
          <p:cNvPr id="2" name="Rectangle 1"/>
          <p:cNvSpPr/>
          <p:nvPr/>
        </p:nvSpPr>
        <p:spPr>
          <a:xfrm>
            <a:off x="1617044" y="3128211"/>
            <a:ext cx="4215865" cy="98177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4169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Example: </a:t>
            </a: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DISTINCT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From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dirty="0">
                <a:ea typeface="宋体" panose="02010600030101010101" pitchFamily="2" charset="-122"/>
              </a:rPr>
              <a:t>, find all 	the different prices charged for beers: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   </a:t>
            </a:r>
            <a:r>
              <a:rPr lang="en-US" altLang="zh-CN" sz="2800" dirty="0">
                <a:solidFill>
                  <a:srgbClr val="FFCC00"/>
                </a:solidFill>
                <a:latin typeface="+mn-ea"/>
              </a:rPr>
              <a:t>SELECT DISTINCT</a:t>
            </a:r>
            <a:r>
              <a:rPr lang="en-US" altLang="zh-CN" sz="2800" dirty="0">
                <a:latin typeface="+mn-ea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latin typeface="+mn-ea"/>
              </a:rPr>
              <a:t>price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2800" dirty="0">
                <a:latin typeface="+mn-ea"/>
              </a:rPr>
              <a:t>	    </a:t>
            </a:r>
            <a:r>
              <a:rPr lang="en-US" altLang="zh-CN" sz="2800" dirty="0">
                <a:solidFill>
                  <a:srgbClr val="FFCC00"/>
                </a:solidFill>
                <a:latin typeface="+mn-ea"/>
              </a:rPr>
              <a:t>FROM</a:t>
            </a:r>
            <a:r>
              <a:rPr lang="en-US" altLang="zh-CN" sz="2800" dirty="0">
                <a:latin typeface="+mn-ea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latin typeface="+mn-ea"/>
              </a:rPr>
              <a:t>Sells;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Notice that without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DISTINCT</a:t>
            </a:r>
            <a:r>
              <a:rPr lang="en-US" altLang="zh-CN" dirty="0">
                <a:ea typeface="宋体" panose="02010600030101010101" pitchFamily="2" charset="-122"/>
              </a:rPr>
              <a:t>, each 	price would be listed as many times as 	there were bar/beer pairs at that price.</a:t>
            </a:r>
          </a:p>
        </p:txBody>
      </p:sp>
      <p:sp>
        <p:nvSpPr>
          <p:cNvPr id="2" name="Rectangle 1"/>
          <p:cNvSpPr/>
          <p:nvPr/>
        </p:nvSpPr>
        <p:spPr>
          <a:xfrm>
            <a:off x="1617044" y="3128211"/>
            <a:ext cx="4215865" cy="98177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798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Example: 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ALL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981200"/>
            <a:ext cx="7772400" cy="44196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Using relations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Frequents(drinker, bar) </a:t>
            </a:r>
            <a:r>
              <a:rPr lang="en-US" altLang="zh-CN" sz="2800" dirty="0">
                <a:ea typeface="宋体" panose="02010600030101010101" pitchFamily="2" charset="-122"/>
              </a:rPr>
              <a:t>and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Likes(drinker, beer)</a:t>
            </a:r>
            <a:r>
              <a:rPr lang="en-US" altLang="zh-CN" sz="2800" dirty="0">
                <a:ea typeface="宋体" panose="02010600030101010101" pitchFamily="2" charset="-122"/>
              </a:rPr>
              <a:t>, list drinkers who 	frequent more bars than they like beers, 	and does so as many times as the difference 	of those counts.</a:t>
            </a:r>
          </a:p>
        </p:txBody>
      </p:sp>
    </p:spTree>
    <p:extLst>
      <p:ext uri="{BB962C8B-B14F-4D97-AF65-F5344CB8AC3E}">
        <p14:creationId xmlns:p14="http://schemas.microsoft.com/office/powerpoint/2010/main" val="33160295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Example: 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ALL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981200"/>
            <a:ext cx="7772400" cy="44196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Using relations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Frequents(drinker, bar) </a:t>
            </a:r>
            <a:r>
              <a:rPr lang="en-US" altLang="zh-CN" sz="2800" dirty="0">
                <a:ea typeface="宋体" panose="02010600030101010101" pitchFamily="2" charset="-122"/>
              </a:rPr>
              <a:t>and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Likes(drinker, beer)</a:t>
            </a:r>
            <a:r>
              <a:rPr lang="en-US" altLang="zh-CN" sz="2800" dirty="0">
                <a:ea typeface="宋体" panose="02010600030101010101" pitchFamily="2" charset="-122"/>
              </a:rPr>
              <a:t>, list drinkers who 	frequent more bars than they like beers, 	and does so as many times as the difference 	of those counts.</a:t>
            </a:r>
          </a:p>
          <a:p>
            <a:pPr marL="0" indent="0" defTabSz="548640">
              <a:buClr>
                <a:schemeClr val="accent2"/>
              </a:buClr>
              <a:buNone/>
            </a:pPr>
            <a:endParaRPr lang="en-US" altLang="zh-CN" sz="10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(</a:t>
            </a:r>
            <a:r>
              <a:rPr lang="en-US" altLang="zh-CN" sz="2400" dirty="0">
                <a:solidFill>
                  <a:srgbClr val="FFCC00"/>
                </a:solidFill>
                <a:latin typeface="+mn-ea"/>
              </a:rPr>
              <a:t>SELECT</a:t>
            </a:r>
            <a:r>
              <a:rPr lang="en-US" altLang="zh-CN" sz="2400" dirty="0">
                <a:latin typeface="+mn-ea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drinker</a:t>
            </a:r>
            <a:r>
              <a:rPr lang="en-US" altLang="zh-CN" sz="2400" dirty="0">
                <a:latin typeface="+mn-ea"/>
              </a:rPr>
              <a:t> </a:t>
            </a:r>
            <a:r>
              <a:rPr lang="en-US" altLang="zh-CN" sz="2400" dirty="0">
                <a:solidFill>
                  <a:srgbClr val="FFCC00"/>
                </a:solidFill>
                <a:latin typeface="+mn-ea"/>
              </a:rPr>
              <a:t>FROM</a:t>
            </a:r>
            <a:r>
              <a:rPr lang="en-US" altLang="zh-CN" sz="2400" dirty="0">
                <a:latin typeface="+mn-ea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Frequents)</a:t>
            </a:r>
          </a:p>
          <a:p>
            <a:pPr>
              <a:buFontTx/>
              <a:buNone/>
            </a:pPr>
            <a:r>
              <a:rPr lang="en-US" altLang="zh-CN" sz="2400" dirty="0">
                <a:latin typeface="+mn-ea"/>
              </a:rPr>
              <a:t>			</a:t>
            </a:r>
            <a:r>
              <a:rPr lang="en-US" altLang="zh-CN" sz="2400" dirty="0">
                <a:solidFill>
                  <a:srgbClr val="FFCC00"/>
                </a:solidFill>
                <a:latin typeface="+mn-ea"/>
              </a:rPr>
              <a:t>EXCEPT </a:t>
            </a:r>
            <a:r>
              <a:rPr lang="en-US" altLang="zh-CN" sz="2400" b="1" dirty="0">
                <a:solidFill>
                  <a:srgbClr val="FFCC00"/>
                </a:solidFill>
                <a:latin typeface="+mn-ea"/>
              </a:rPr>
              <a:t>ALL</a:t>
            </a:r>
          </a:p>
          <a:p>
            <a:pPr>
              <a:buFontTx/>
              <a:buNone/>
            </a:pPr>
            <a:r>
              <a:rPr lang="en-US" altLang="zh-CN" sz="2400" dirty="0">
                <a:latin typeface="+mn-ea"/>
              </a:rPr>
              <a:t>		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(</a:t>
            </a:r>
            <a:r>
              <a:rPr lang="en-US" altLang="zh-CN" sz="2400" dirty="0">
                <a:solidFill>
                  <a:srgbClr val="FFCC00"/>
                </a:solidFill>
                <a:latin typeface="+mn-ea"/>
              </a:rPr>
              <a:t>SELECT</a:t>
            </a:r>
            <a:r>
              <a:rPr lang="en-US" altLang="zh-CN" sz="2400" dirty="0">
                <a:latin typeface="+mn-ea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drinker</a:t>
            </a:r>
            <a:r>
              <a:rPr lang="en-US" altLang="zh-CN" sz="2400" dirty="0">
                <a:latin typeface="+mn-ea"/>
              </a:rPr>
              <a:t> </a:t>
            </a:r>
            <a:r>
              <a:rPr lang="en-US" altLang="zh-CN" sz="2400" dirty="0">
                <a:solidFill>
                  <a:srgbClr val="FFCC00"/>
                </a:solidFill>
                <a:latin typeface="+mn-ea"/>
              </a:rPr>
              <a:t>FROM</a:t>
            </a:r>
            <a:r>
              <a:rPr lang="en-US" altLang="zh-CN" sz="2400" dirty="0">
                <a:latin typeface="+mn-ea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Likes);</a:t>
            </a:r>
          </a:p>
        </p:txBody>
      </p:sp>
      <p:sp>
        <p:nvSpPr>
          <p:cNvPr id="3" name="Rectangle 2"/>
          <p:cNvSpPr/>
          <p:nvPr/>
        </p:nvSpPr>
        <p:spPr>
          <a:xfrm>
            <a:off x="1607419" y="4446868"/>
            <a:ext cx="5005137" cy="12994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4818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4E03C-4E32-4BBB-B90C-FDA4585D78E1}" type="slidenum">
              <a:rPr lang="en-US" altLang="en-US"/>
              <a:pPr/>
              <a:t>41</a:t>
            </a:fld>
            <a:endParaRPr lang="en-US" altLang="en-US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C000"/>
                </a:solidFill>
              </a:rPr>
              <a:t>Join</a:t>
            </a:r>
            <a:r>
              <a:rPr lang="en-US" altLang="en-US" dirty="0"/>
              <a:t> Expressions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SQL provides several versions of (bag) 	joins.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These expressions can be stand-alone 	queries or used in place of relations in 	a </a:t>
            </a:r>
            <a:r>
              <a:rPr lang="en-US" altLang="en-US" dirty="0">
                <a:solidFill>
                  <a:srgbClr val="FFC000"/>
                </a:solidFill>
              </a:rPr>
              <a:t>FROM</a:t>
            </a:r>
            <a:r>
              <a:rPr lang="en-US" altLang="en-US" dirty="0"/>
              <a:t> clause.</a:t>
            </a:r>
          </a:p>
        </p:txBody>
      </p:sp>
    </p:spTree>
    <p:extLst>
      <p:ext uri="{BB962C8B-B14F-4D97-AF65-F5344CB8AC3E}">
        <p14:creationId xmlns:p14="http://schemas.microsoft.com/office/powerpoint/2010/main" val="23275514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03225"/>
            <a:ext cx="7772400" cy="950913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Products and Natural Joins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82613" y="1435100"/>
            <a:ext cx="80772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Cross join (Cartesian Product):			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R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CROSS JOIN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S;</a:t>
            </a:r>
          </a:p>
        </p:txBody>
      </p:sp>
    </p:spTree>
    <p:extLst>
      <p:ext uri="{BB962C8B-B14F-4D97-AF65-F5344CB8AC3E}">
        <p14:creationId xmlns:p14="http://schemas.microsoft.com/office/powerpoint/2010/main" val="19142342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03225"/>
            <a:ext cx="7772400" cy="950913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Products and Natural Joins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82613" y="1435100"/>
            <a:ext cx="80772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Cross join (Cartesian Product):			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R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CROSS JOIN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S;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1250950" y="2720975"/>
            <a:ext cx="6045200" cy="3783013"/>
            <a:chOff x="788" y="1714"/>
            <a:chExt cx="3808" cy="2383"/>
          </a:xfrm>
        </p:grpSpPr>
        <p:sp>
          <p:nvSpPr>
            <p:cNvPr id="32773" name="Text Box 4"/>
            <p:cNvSpPr txBox="1">
              <a:spLocks noChangeArrowheads="1"/>
            </p:cNvSpPr>
            <p:nvPr/>
          </p:nvSpPr>
          <p:spPr bwMode="auto">
            <a:xfrm>
              <a:off x="1252" y="1714"/>
              <a:ext cx="584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457200" indent="-4572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A    B</a:t>
              </a:r>
            </a:p>
            <a:p>
              <a:pPr eaLnBrk="1" hangingPunct="1">
                <a:spcBef>
                  <a:spcPct val="0"/>
                </a:spcBef>
                <a:buFontTx/>
                <a:buAutoNum type="arabicPlain"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 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3    4</a:t>
              </a:r>
            </a:p>
          </p:txBody>
        </p:sp>
        <p:sp>
          <p:nvSpPr>
            <p:cNvPr id="32774" name="Text Box 5"/>
            <p:cNvSpPr txBox="1">
              <a:spLocks noChangeArrowheads="1"/>
            </p:cNvSpPr>
            <p:nvPr/>
          </p:nvSpPr>
          <p:spPr bwMode="auto">
            <a:xfrm>
              <a:off x="1967" y="1965"/>
              <a:ext cx="11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FFCC00"/>
                  </a:solidFill>
                  <a:ea typeface="宋体" panose="02010600030101010101" pitchFamily="2" charset="-122"/>
                </a:rPr>
                <a:t>CROSS JOIN</a:t>
              </a:r>
            </a:p>
          </p:txBody>
        </p:sp>
        <p:sp>
          <p:nvSpPr>
            <p:cNvPr id="32775" name="Text Box 6"/>
            <p:cNvSpPr txBox="1">
              <a:spLocks noChangeArrowheads="1"/>
            </p:cNvSpPr>
            <p:nvPr/>
          </p:nvSpPr>
          <p:spPr bwMode="auto">
            <a:xfrm>
              <a:off x="3269" y="1723"/>
              <a:ext cx="834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457200" indent="-4572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B   C   D</a:t>
              </a:r>
            </a:p>
            <a:p>
              <a:pPr eaLnBrk="1" hangingPunct="1">
                <a:spcBef>
                  <a:spcPct val="0"/>
                </a:spcBef>
                <a:buFontTx/>
                <a:buAutoNum type="arabicPlain" startAt="2"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5   6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4   7   8</a:t>
              </a:r>
            </a:p>
          </p:txBody>
        </p:sp>
        <p:sp>
          <p:nvSpPr>
            <p:cNvPr id="32776" name="Rectangle 7"/>
            <p:cNvSpPr>
              <a:spLocks noChangeArrowheads="1"/>
            </p:cNvSpPr>
            <p:nvPr/>
          </p:nvSpPr>
          <p:spPr bwMode="auto">
            <a:xfrm>
              <a:off x="1244" y="1728"/>
              <a:ext cx="594" cy="78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2777" name="Line 8"/>
            <p:cNvSpPr>
              <a:spLocks noChangeShapeType="1"/>
            </p:cNvSpPr>
            <p:nvPr/>
          </p:nvSpPr>
          <p:spPr bwMode="auto">
            <a:xfrm>
              <a:off x="1245" y="1970"/>
              <a:ext cx="5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78" name="Rectangle 9"/>
            <p:cNvSpPr>
              <a:spLocks noChangeArrowheads="1"/>
            </p:cNvSpPr>
            <p:nvPr/>
          </p:nvSpPr>
          <p:spPr bwMode="auto">
            <a:xfrm>
              <a:off x="3242" y="1728"/>
              <a:ext cx="902" cy="77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2779" name="Line 10"/>
            <p:cNvSpPr>
              <a:spLocks noChangeShapeType="1"/>
            </p:cNvSpPr>
            <p:nvPr/>
          </p:nvSpPr>
          <p:spPr bwMode="auto">
            <a:xfrm>
              <a:off x="3233" y="1970"/>
              <a:ext cx="9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0" name="Text Box 11"/>
            <p:cNvSpPr txBox="1">
              <a:spLocks noChangeArrowheads="1"/>
            </p:cNvSpPr>
            <p:nvPr/>
          </p:nvSpPr>
          <p:spPr bwMode="auto">
            <a:xfrm>
              <a:off x="788" y="1955"/>
              <a:ext cx="23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R</a:t>
              </a:r>
            </a:p>
          </p:txBody>
        </p:sp>
        <p:sp>
          <p:nvSpPr>
            <p:cNvPr id="32781" name="Text Box 12"/>
            <p:cNvSpPr txBox="1">
              <a:spLocks noChangeArrowheads="1"/>
            </p:cNvSpPr>
            <p:nvPr/>
          </p:nvSpPr>
          <p:spPr bwMode="auto">
            <a:xfrm>
              <a:off x="4373" y="1937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32782" name="Text Box 13"/>
            <p:cNvSpPr txBox="1">
              <a:spLocks noChangeArrowheads="1"/>
            </p:cNvSpPr>
            <p:nvPr/>
          </p:nvSpPr>
          <p:spPr bwMode="auto">
            <a:xfrm>
              <a:off x="1567" y="2838"/>
              <a:ext cx="1904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457200" indent="-4572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A   R.B   S.B    C    D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1     2      2     5     6</a:t>
              </a:r>
            </a:p>
            <a:p>
              <a:pPr eaLnBrk="1" hangingPunct="1">
                <a:spcBef>
                  <a:spcPct val="0"/>
                </a:spcBef>
                <a:buFontTx/>
                <a:buAutoNum type="arabicPlain"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  2      4     7     8</a:t>
              </a:r>
            </a:p>
            <a:p>
              <a:pPr eaLnBrk="1" hangingPunct="1">
                <a:spcBef>
                  <a:spcPct val="0"/>
                </a:spcBef>
                <a:buFontTx/>
                <a:buAutoNum type="arabicPlain" startAt="3"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  4      2     5     6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3     4      4     7     8</a:t>
              </a:r>
            </a:p>
          </p:txBody>
        </p:sp>
        <p:sp>
          <p:nvSpPr>
            <p:cNvPr id="32783" name="Rectangle 14"/>
            <p:cNvSpPr>
              <a:spLocks noChangeArrowheads="1"/>
            </p:cNvSpPr>
            <p:nvPr/>
          </p:nvSpPr>
          <p:spPr bwMode="auto">
            <a:xfrm>
              <a:off x="1552" y="2852"/>
              <a:ext cx="1951" cy="12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2784" name="Line 15"/>
            <p:cNvSpPr>
              <a:spLocks noChangeShapeType="1"/>
            </p:cNvSpPr>
            <p:nvPr/>
          </p:nvSpPr>
          <p:spPr bwMode="auto">
            <a:xfrm>
              <a:off x="1542" y="3084"/>
              <a:ext cx="19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5" name="AutoShape 16"/>
            <p:cNvSpPr>
              <a:spLocks noChangeArrowheads="1"/>
            </p:cNvSpPr>
            <p:nvPr/>
          </p:nvSpPr>
          <p:spPr bwMode="auto">
            <a:xfrm>
              <a:off x="2471" y="2443"/>
              <a:ext cx="214" cy="316"/>
            </a:xfrm>
            <a:prstGeom prst="downArrow">
              <a:avLst>
                <a:gd name="adj1" fmla="val 50000"/>
                <a:gd name="adj2" fmla="val 3691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31801952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58775"/>
            <a:ext cx="7772400" cy="1011238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Products and Natural Joins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41350" y="1303338"/>
            <a:ext cx="80772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Natural join (join tuples agreeing on common attributes):					    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NATURAL JOIN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S;</a:t>
            </a:r>
          </a:p>
        </p:txBody>
      </p:sp>
    </p:spTree>
    <p:extLst>
      <p:ext uri="{BB962C8B-B14F-4D97-AF65-F5344CB8AC3E}">
        <p14:creationId xmlns:p14="http://schemas.microsoft.com/office/powerpoint/2010/main" val="13666772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58775"/>
            <a:ext cx="7772400" cy="1011238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Products and Natural Joins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41350" y="1303338"/>
            <a:ext cx="80772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Natural join (join tuples agreeing on common attributes):					    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NATURAL JOIN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S;</a:t>
            </a: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1265238" y="3074988"/>
            <a:ext cx="6442075" cy="3090862"/>
            <a:chOff x="797" y="1937"/>
            <a:chExt cx="4058" cy="1947"/>
          </a:xfrm>
        </p:grpSpPr>
        <p:sp>
          <p:nvSpPr>
            <p:cNvPr id="33797" name="Text Box 4"/>
            <p:cNvSpPr txBox="1">
              <a:spLocks noChangeArrowheads="1"/>
            </p:cNvSpPr>
            <p:nvPr/>
          </p:nvSpPr>
          <p:spPr bwMode="auto">
            <a:xfrm>
              <a:off x="1140" y="2633"/>
              <a:ext cx="1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2400">
                <a:ea typeface="宋体" panose="02010600030101010101" pitchFamily="2" charset="-122"/>
              </a:endParaRPr>
            </a:p>
          </p:txBody>
        </p:sp>
        <p:sp>
          <p:nvSpPr>
            <p:cNvPr id="33798" name="Text Box 6"/>
            <p:cNvSpPr txBox="1">
              <a:spLocks noChangeArrowheads="1"/>
            </p:cNvSpPr>
            <p:nvPr/>
          </p:nvSpPr>
          <p:spPr bwMode="auto">
            <a:xfrm>
              <a:off x="1261" y="1937"/>
              <a:ext cx="584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457200" indent="-4572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A    B</a:t>
              </a:r>
            </a:p>
            <a:p>
              <a:pPr eaLnBrk="1" hangingPunct="1">
                <a:spcBef>
                  <a:spcPct val="0"/>
                </a:spcBef>
                <a:buFontTx/>
                <a:buAutoNum type="arabicPlain"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 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3    4</a:t>
              </a:r>
            </a:p>
          </p:txBody>
        </p:sp>
        <p:sp>
          <p:nvSpPr>
            <p:cNvPr id="33799" name="Text Box 7"/>
            <p:cNvSpPr txBox="1">
              <a:spLocks noChangeArrowheads="1"/>
            </p:cNvSpPr>
            <p:nvPr/>
          </p:nvSpPr>
          <p:spPr bwMode="auto">
            <a:xfrm>
              <a:off x="1976" y="2188"/>
              <a:ext cx="140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FFCC00"/>
                  </a:solidFill>
                  <a:ea typeface="宋体" panose="02010600030101010101" pitchFamily="2" charset="-122"/>
                </a:rPr>
                <a:t>NATURAL JOIN</a:t>
              </a:r>
            </a:p>
          </p:txBody>
        </p:sp>
        <p:sp>
          <p:nvSpPr>
            <p:cNvPr id="33800" name="Text Box 8"/>
            <p:cNvSpPr txBox="1">
              <a:spLocks noChangeArrowheads="1"/>
            </p:cNvSpPr>
            <p:nvPr/>
          </p:nvSpPr>
          <p:spPr bwMode="auto">
            <a:xfrm>
              <a:off x="3528" y="1983"/>
              <a:ext cx="834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457200" indent="-4572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B   C   D</a:t>
              </a:r>
            </a:p>
            <a:p>
              <a:pPr eaLnBrk="1" hangingPunct="1">
                <a:spcBef>
                  <a:spcPct val="0"/>
                </a:spcBef>
                <a:buFontTx/>
                <a:buAutoNum type="arabicPlain" startAt="2"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5   6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4   7   8</a:t>
              </a:r>
            </a:p>
          </p:txBody>
        </p:sp>
        <p:sp>
          <p:nvSpPr>
            <p:cNvPr id="33801" name="Rectangle 9"/>
            <p:cNvSpPr>
              <a:spLocks noChangeArrowheads="1"/>
            </p:cNvSpPr>
            <p:nvPr/>
          </p:nvSpPr>
          <p:spPr bwMode="auto">
            <a:xfrm>
              <a:off x="1253" y="1951"/>
              <a:ext cx="603" cy="78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3802" name="Line 10"/>
            <p:cNvSpPr>
              <a:spLocks noChangeShapeType="1"/>
            </p:cNvSpPr>
            <p:nvPr/>
          </p:nvSpPr>
          <p:spPr bwMode="auto">
            <a:xfrm>
              <a:off x="1254" y="2193"/>
              <a:ext cx="593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3" name="Rectangle 11"/>
            <p:cNvSpPr>
              <a:spLocks noChangeArrowheads="1"/>
            </p:cNvSpPr>
            <p:nvPr/>
          </p:nvSpPr>
          <p:spPr bwMode="auto">
            <a:xfrm>
              <a:off x="3501" y="1988"/>
              <a:ext cx="915" cy="77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3804" name="Line 12"/>
            <p:cNvSpPr>
              <a:spLocks noChangeShapeType="1"/>
            </p:cNvSpPr>
            <p:nvPr/>
          </p:nvSpPr>
          <p:spPr bwMode="auto">
            <a:xfrm>
              <a:off x="3492" y="2230"/>
              <a:ext cx="923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5" name="Text Box 13"/>
            <p:cNvSpPr txBox="1">
              <a:spLocks noChangeArrowheads="1"/>
            </p:cNvSpPr>
            <p:nvPr/>
          </p:nvSpPr>
          <p:spPr bwMode="auto">
            <a:xfrm>
              <a:off x="797" y="2178"/>
              <a:ext cx="23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R</a:t>
              </a:r>
            </a:p>
          </p:txBody>
        </p:sp>
        <p:sp>
          <p:nvSpPr>
            <p:cNvPr id="33806" name="Text Box 14"/>
            <p:cNvSpPr txBox="1">
              <a:spLocks noChangeArrowheads="1"/>
            </p:cNvSpPr>
            <p:nvPr/>
          </p:nvSpPr>
          <p:spPr bwMode="auto">
            <a:xfrm>
              <a:off x="4632" y="2197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33807" name="Text Box 15"/>
            <p:cNvSpPr txBox="1">
              <a:spLocks noChangeArrowheads="1"/>
            </p:cNvSpPr>
            <p:nvPr/>
          </p:nvSpPr>
          <p:spPr bwMode="auto">
            <a:xfrm>
              <a:off x="1882" y="3117"/>
              <a:ext cx="1496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457200" indent="-4572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A     B     C     D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1     2      5     6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3     4      7     8</a:t>
              </a:r>
            </a:p>
          </p:txBody>
        </p:sp>
        <p:sp>
          <p:nvSpPr>
            <p:cNvPr id="33808" name="Rectangle 16"/>
            <p:cNvSpPr>
              <a:spLocks noChangeArrowheads="1"/>
            </p:cNvSpPr>
            <p:nvPr/>
          </p:nvSpPr>
          <p:spPr bwMode="auto">
            <a:xfrm>
              <a:off x="1867" y="3131"/>
              <a:ext cx="1570" cy="75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3809" name="Line 17"/>
            <p:cNvSpPr>
              <a:spLocks noChangeShapeType="1"/>
            </p:cNvSpPr>
            <p:nvPr/>
          </p:nvSpPr>
          <p:spPr bwMode="auto">
            <a:xfrm flipV="1">
              <a:off x="1857" y="3355"/>
              <a:ext cx="1589" cy="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0" name="AutoShape 18"/>
            <p:cNvSpPr>
              <a:spLocks noChangeArrowheads="1"/>
            </p:cNvSpPr>
            <p:nvPr/>
          </p:nvSpPr>
          <p:spPr bwMode="auto">
            <a:xfrm>
              <a:off x="2544" y="2693"/>
              <a:ext cx="217" cy="316"/>
            </a:xfrm>
            <a:prstGeom prst="downArrow">
              <a:avLst>
                <a:gd name="adj1" fmla="val 50000"/>
                <a:gd name="adj2" fmla="val 3640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29459578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5048" y="293688"/>
            <a:ext cx="7772400" cy="744537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Theta Join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6313" y="1186656"/>
            <a:ext cx="82296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R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JOIN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S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ON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&lt;condition&gt;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840917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5048" y="293688"/>
            <a:ext cx="7772400" cy="744537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Theta Join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6313" y="1186656"/>
            <a:ext cx="82296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R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JOIN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S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ON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&lt;condition&gt;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34820" name="Group 20"/>
          <p:cNvGrpSpPr>
            <a:grpSpLocks/>
          </p:cNvGrpSpPr>
          <p:nvPr/>
        </p:nvGrpSpPr>
        <p:grpSpPr bwMode="auto">
          <a:xfrm>
            <a:off x="747479" y="1893168"/>
            <a:ext cx="4962525" cy="3976688"/>
            <a:chOff x="770" y="1323"/>
            <a:chExt cx="3126" cy="2505"/>
          </a:xfrm>
        </p:grpSpPr>
        <p:sp>
          <p:nvSpPr>
            <p:cNvPr id="34821" name="Text Box 4"/>
            <p:cNvSpPr txBox="1">
              <a:spLocks noChangeArrowheads="1"/>
            </p:cNvSpPr>
            <p:nvPr/>
          </p:nvSpPr>
          <p:spPr bwMode="auto">
            <a:xfrm>
              <a:off x="1698" y="1490"/>
              <a:ext cx="1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2400">
                <a:ea typeface="宋体" panose="02010600030101010101" pitchFamily="2" charset="-122"/>
              </a:endParaRPr>
            </a:p>
          </p:txBody>
        </p:sp>
        <p:sp>
          <p:nvSpPr>
            <p:cNvPr id="34822" name="Text Box 6"/>
            <p:cNvSpPr txBox="1">
              <a:spLocks noChangeArrowheads="1"/>
            </p:cNvSpPr>
            <p:nvPr/>
          </p:nvSpPr>
          <p:spPr bwMode="auto">
            <a:xfrm>
              <a:off x="778" y="1593"/>
              <a:ext cx="584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457200" indent="-4572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A    B</a:t>
              </a:r>
            </a:p>
            <a:p>
              <a:pPr eaLnBrk="1" hangingPunct="1">
                <a:spcBef>
                  <a:spcPct val="0"/>
                </a:spcBef>
                <a:buFontTx/>
                <a:buAutoNum type="arabicPlain"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 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4    5</a:t>
              </a:r>
            </a:p>
          </p:txBody>
        </p:sp>
        <p:sp>
          <p:nvSpPr>
            <p:cNvPr id="34823" name="Text Box 7"/>
            <p:cNvSpPr txBox="1">
              <a:spLocks noChangeArrowheads="1"/>
            </p:cNvSpPr>
            <p:nvPr/>
          </p:nvSpPr>
          <p:spPr bwMode="auto">
            <a:xfrm>
              <a:off x="1391" y="1844"/>
              <a:ext cx="5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solidFill>
                    <a:srgbClr val="FFCC00"/>
                  </a:solidFill>
                  <a:ea typeface="宋体" panose="02010600030101010101" pitchFamily="2" charset="-122"/>
                </a:rPr>
                <a:t>JOIN</a:t>
              </a:r>
            </a:p>
          </p:txBody>
        </p:sp>
        <p:sp>
          <p:nvSpPr>
            <p:cNvPr id="34824" name="Text Box 8"/>
            <p:cNvSpPr txBox="1">
              <a:spLocks noChangeArrowheads="1"/>
            </p:cNvSpPr>
            <p:nvPr/>
          </p:nvSpPr>
          <p:spPr bwMode="auto">
            <a:xfrm>
              <a:off x="1972" y="1602"/>
              <a:ext cx="834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457200" indent="-4572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solidFill>
                    <a:srgbClr val="00FF00"/>
                  </a:solidFill>
                  <a:ea typeface="宋体" panose="02010600030101010101" pitchFamily="2" charset="-122"/>
                </a:rPr>
                <a:t>B   C   D</a:t>
              </a:r>
            </a:p>
            <a:p>
              <a:pPr eaLnBrk="1" hangingPunct="1">
                <a:spcBef>
                  <a:spcPct val="0"/>
                </a:spcBef>
                <a:buFontTx/>
                <a:buAutoNum type="arabicPlain" startAt="2"/>
              </a:pPr>
              <a:r>
                <a:rPr lang="en-US" altLang="zh-CN" sz="2400" dirty="0">
                  <a:solidFill>
                    <a:srgbClr val="00FF00"/>
                  </a:solidFill>
                  <a:ea typeface="宋体" panose="02010600030101010101" pitchFamily="2" charset="-122"/>
                </a:rPr>
                <a:t>5   6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solidFill>
                    <a:srgbClr val="00FF00"/>
                  </a:solidFill>
                  <a:ea typeface="宋体" panose="02010600030101010101" pitchFamily="2" charset="-122"/>
                </a:rPr>
                <a:t>4   7   2</a:t>
              </a:r>
            </a:p>
          </p:txBody>
        </p:sp>
        <p:sp>
          <p:nvSpPr>
            <p:cNvPr id="34825" name="Rectangle 9"/>
            <p:cNvSpPr>
              <a:spLocks noChangeArrowheads="1"/>
            </p:cNvSpPr>
            <p:nvPr/>
          </p:nvSpPr>
          <p:spPr bwMode="auto">
            <a:xfrm>
              <a:off x="770" y="1607"/>
              <a:ext cx="594" cy="78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26" name="Line 10"/>
            <p:cNvSpPr>
              <a:spLocks noChangeShapeType="1"/>
            </p:cNvSpPr>
            <p:nvPr/>
          </p:nvSpPr>
          <p:spPr bwMode="auto">
            <a:xfrm>
              <a:off x="771" y="1849"/>
              <a:ext cx="5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27" name="Rectangle 11"/>
            <p:cNvSpPr>
              <a:spLocks noChangeArrowheads="1"/>
            </p:cNvSpPr>
            <p:nvPr/>
          </p:nvSpPr>
          <p:spPr bwMode="auto">
            <a:xfrm>
              <a:off x="1933" y="1607"/>
              <a:ext cx="902" cy="77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28" name="Line 12"/>
            <p:cNvSpPr>
              <a:spLocks noChangeShapeType="1"/>
            </p:cNvSpPr>
            <p:nvPr/>
          </p:nvSpPr>
          <p:spPr bwMode="auto">
            <a:xfrm>
              <a:off x="1930" y="1849"/>
              <a:ext cx="9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29" name="Text Box 13"/>
            <p:cNvSpPr txBox="1">
              <a:spLocks noChangeArrowheads="1"/>
            </p:cNvSpPr>
            <p:nvPr/>
          </p:nvSpPr>
          <p:spPr bwMode="auto">
            <a:xfrm>
              <a:off x="946" y="1342"/>
              <a:ext cx="23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R</a:t>
              </a:r>
            </a:p>
          </p:txBody>
        </p:sp>
        <p:sp>
          <p:nvSpPr>
            <p:cNvPr id="34830" name="Text Box 14"/>
            <p:cNvSpPr txBox="1">
              <a:spLocks noChangeArrowheads="1"/>
            </p:cNvSpPr>
            <p:nvPr/>
          </p:nvSpPr>
          <p:spPr bwMode="auto">
            <a:xfrm>
              <a:off x="2287" y="1323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solidFill>
                    <a:srgbClr val="00FF00"/>
                  </a:solidFill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34831" name="Text Box 15"/>
            <p:cNvSpPr txBox="1">
              <a:spLocks noChangeArrowheads="1"/>
            </p:cNvSpPr>
            <p:nvPr/>
          </p:nvSpPr>
          <p:spPr bwMode="auto">
            <a:xfrm>
              <a:off x="841" y="2819"/>
              <a:ext cx="1904" cy="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457200" indent="-4572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A   R.B   S.B    C    D</a:t>
              </a:r>
            </a:p>
            <a:p>
              <a:pPr eaLnBrk="1" hangingPunct="1">
                <a:spcBef>
                  <a:spcPct val="0"/>
                </a:spcBef>
                <a:buFontTx/>
                <a:buAutoNum type="arabicPlain"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  2      2     5     6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1     2      4     7     2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4     5      2     5     6</a:t>
              </a:r>
            </a:p>
          </p:txBody>
        </p:sp>
        <p:sp>
          <p:nvSpPr>
            <p:cNvPr id="34832" name="Rectangle 16"/>
            <p:cNvSpPr>
              <a:spLocks noChangeArrowheads="1"/>
            </p:cNvSpPr>
            <p:nvPr/>
          </p:nvSpPr>
          <p:spPr bwMode="auto">
            <a:xfrm>
              <a:off x="826" y="2833"/>
              <a:ext cx="1951" cy="99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33" name="Line 17"/>
            <p:cNvSpPr>
              <a:spLocks noChangeShapeType="1"/>
            </p:cNvSpPr>
            <p:nvPr/>
          </p:nvSpPr>
          <p:spPr bwMode="auto">
            <a:xfrm>
              <a:off x="816" y="3065"/>
              <a:ext cx="19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34" name="AutoShape 18"/>
            <p:cNvSpPr>
              <a:spLocks noChangeArrowheads="1"/>
            </p:cNvSpPr>
            <p:nvPr/>
          </p:nvSpPr>
          <p:spPr bwMode="auto">
            <a:xfrm>
              <a:off x="1551" y="2387"/>
              <a:ext cx="214" cy="316"/>
            </a:xfrm>
            <a:prstGeom prst="downArrow">
              <a:avLst>
                <a:gd name="adj1" fmla="val 50000"/>
                <a:gd name="adj2" fmla="val 3691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35" name="Text Box 19"/>
            <p:cNvSpPr txBox="1">
              <a:spLocks noChangeArrowheads="1"/>
            </p:cNvSpPr>
            <p:nvPr/>
          </p:nvSpPr>
          <p:spPr bwMode="auto">
            <a:xfrm>
              <a:off x="2883" y="1815"/>
              <a:ext cx="101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solidFill>
                    <a:srgbClr val="FFC000"/>
                  </a:solidFill>
                  <a:ea typeface="宋体" panose="02010600030101010101" pitchFamily="2" charset="-122"/>
                </a:rPr>
                <a:t>ON</a:t>
              </a:r>
              <a:r>
                <a:rPr lang="en-US" altLang="zh-CN" sz="2400" dirty="0">
                  <a:solidFill>
                    <a:srgbClr val="00FF00"/>
                  </a:solidFill>
                  <a:ea typeface="宋体" panose="02010600030101010101" pitchFamily="2" charset="-122"/>
                </a:rPr>
                <a:t> A &lt; D;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331846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5048" y="293688"/>
            <a:ext cx="7772400" cy="744537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Theta Join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6313" y="1186656"/>
            <a:ext cx="82296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R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JOIN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S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ON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&lt;condition&gt;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34820" name="Group 20"/>
          <p:cNvGrpSpPr>
            <a:grpSpLocks/>
          </p:cNvGrpSpPr>
          <p:nvPr/>
        </p:nvGrpSpPr>
        <p:grpSpPr bwMode="auto">
          <a:xfrm>
            <a:off x="747479" y="1893168"/>
            <a:ext cx="4962525" cy="3976688"/>
            <a:chOff x="770" y="1323"/>
            <a:chExt cx="3126" cy="2505"/>
          </a:xfrm>
        </p:grpSpPr>
        <p:sp>
          <p:nvSpPr>
            <p:cNvPr id="34821" name="Text Box 4"/>
            <p:cNvSpPr txBox="1">
              <a:spLocks noChangeArrowheads="1"/>
            </p:cNvSpPr>
            <p:nvPr/>
          </p:nvSpPr>
          <p:spPr bwMode="auto">
            <a:xfrm>
              <a:off x="1698" y="1490"/>
              <a:ext cx="1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2400">
                <a:ea typeface="宋体" panose="02010600030101010101" pitchFamily="2" charset="-122"/>
              </a:endParaRPr>
            </a:p>
          </p:txBody>
        </p:sp>
        <p:sp>
          <p:nvSpPr>
            <p:cNvPr id="34822" name="Text Box 6"/>
            <p:cNvSpPr txBox="1">
              <a:spLocks noChangeArrowheads="1"/>
            </p:cNvSpPr>
            <p:nvPr/>
          </p:nvSpPr>
          <p:spPr bwMode="auto">
            <a:xfrm>
              <a:off x="778" y="1593"/>
              <a:ext cx="584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457200" indent="-4572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A    B</a:t>
              </a:r>
            </a:p>
            <a:p>
              <a:pPr eaLnBrk="1" hangingPunct="1">
                <a:spcBef>
                  <a:spcPct val="0"/>
                </a:spcBef>
                <a:buFontTx/>
                <a:buAutoNum type="arabicPlain"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 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4    5</a:t>
              </a:r>
            </a:p>
          </p:txBody>
        </p:sp>
        <p:sp>
          <p:nvSpPr>
            <p:cNvPr id="34823" name="Text Box 7"/>
            <p:cNvSpPr txBox="1">
              <a:spLocks noChangeArrowheads="1"/>
            </p:cNvSpPr>
            <p:nvPr/>
          </p:nvSpPr>
          <p:spPr bwMode="auto">
            <a:xfrm>
              <a:off x="1391" y="1844"/>
              <a:ext cx="5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solidFill>
                    <a:srgbClr val="FFCC00"/>
                  </a:solidFill>
                  <a:ea typeface="宋体" panose="02010600030101010101" pitchFamily="2" charset="-122"/>
                </a:rPr>
                <a:t>JOIN</a:t>
              </a:r>
            </a:p>
          </p:txBody>
        </p:sp>
        <p:sp>
          <p:nvSpPr>
            <p:cNvPr id="34824" name="Text Box 8"/>
            <p:cNvSpPr txBox="1">
              <a:spLocks noChangeArrowheads="1"/>
            </p:cNvSpPr>
            <p:nvPr/>
          </p:nvSpPr>
          <p:spPr bwMode="auto">
            <a:xfrm>
              <a:off x="1972" y="1602"/>
              <a:ext cx="834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457200" indent="-4572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solidFill>
                    <a:srgbClr val="00FF00"/>
                  </a:solidFill>
                  <a:ea typeface="宋体" panose="02010600030101010101" pitchFamily="2" charset="-122"/>
                </a:rPr>
                <a:t>B   C   D</a:t>
              </a:r>
            </a:p>
            <a:p>
              <a:pPr eaLnBrk="1" hangingPunct="1">
                <a:spcBef>
                  <a:spcPct val="0"/>
                </a:spcBef>
                <a:buFontTx/>
                <a:buAutoNum type="arabicPlain" startAt="2"/>
              </a:pPr>
              <a:r>
                <a:rPr lang="en-US" altLang="zh-CN" sz="2400" dirty="0">
                  <a:solidFill>
                    <a:srgbClr val="00FF00"/>
                  </a:solidFill>
                  <a:ea typeface="宋体" panose="02010600030101010101" pitchFamily="2" charset="-122"/>
                </a:rPr>
                <a:t>5   6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solidFill>
                    <a:srgbClr val="00FF00"/>
                  </a:solidFill>
                  <a:ea typeface="宋体" panose="02010600030101010101" pitchFamily="2" charset="-122"/>
                </a:rPr>
                <a:t>4   7   2</a:t>
              </a:r>
            </a:p>
          </p:txBody>
        </p:sp>
        <p:sp>
          <p:nvSpPr>
            <p:cNvPr id="34825" name="Rectangle 9"/>
            <p:cNvSpPr>
              <a:spLocks noChangeArrowheads="1"/>
            </p:cNvSpPr>
            <p:nvPr/>
          </p:nvSpPr>
          <p:spPr bwMode="auto">
            <a:xfrm>
              <a:off x="770" y="1607"/>
              <a:ext cx="594" cy="78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26" name="Line 10"/>
            <p:cNvSpPr>
              <a:spLocks noChangeShapeType="1"/>
            </p:cNvSpPr>
            <p:nvPr/>
          </p:nvSpPr>
          <p:spPr bwMode="auto">
            <a:xfrm>
              <a:off x="771" y="1849"/>
              <a:ext cx="5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27" name="Rectangle 11"/>
            <p:cNvSpPr>
              <a:spLocks noChangeArrowheads="1"/>
            </p:cNvSpPr>
            <p:nvPr/>
          </p:nvSpPr>
          <p:spPr bwMode="auto">
            <a:xfrm>
              <a:off x="1933" y="1607"/>
              <a:ext cx="902" cy="77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28" name="Line 12"/>
            <p:cNvSpPr>
              <a:spLocks noChangeShapeType="1"/>
            </p:cNvSpPr>
            <p:nvPr/>
          </p:nvSpPr>
          <p:spPr bwMode="auto">
            <a:xfrm>
              <a:off x="1930" y="1849"/>
              <a:ext cx="9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29" name="Text Box 13"/>
            <p:cNvSpPr txBox="1">
              <a:spLocks noChangeArrowheads="1"/>
            </p:cNvSpPr>
            <p:nvPr/>
          </p:nvSpPr>
          <p:spPr bwMode="auto">
            <a:xfrm>
              <a:off x="946" y="1342"/>
              <a:ext cx="23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R</a:t>
              </a:r>
            </a:p>
          </p:txBody>
        </p:sp>
        <p:sp>
          <p:nvSpPr>
            <p:cNvPr id="34830" name="Text Box 14"/>
            <p:cNvSpPr txBox="1">
              <a:spLocks noChangeArrowheads="1"/>
            </p:cNvSpPr>
            <p:nvPr/>
          </p:nvSpPr>
          <p:spPr bwMode="auto">
            <a:xfrm>
              <a:off x="2287" y="1323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solidFill>
                    <a:srgbClr val="00FF00"/>
                  </a:solidFill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34831" name="Text Box 15"/>
            <p:cNvSpPr txBox="1">
              <a:spLocks noChangeArrowheads="1"/>
            </p:cNvSpPr>
            <p:nvPr/>
          </p:nvSpPr>
          <p:spPr bwMode="auto">
            <a:xfrm>
              <a:off x="841" y="2819"/>
              <a:ext cx="1904" cy="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457200" indent="-4572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A   R.B   S.B    C    D</a:t>
              </a:r>
            </a:p>
            <a:p>
              <a:pPr eaLnBrk="1" hangingPunct="1">
                <a:spcBef>
                  <a:spcPct val="0"/>
                </a:spcBef>
                <a:buFontTx/>
                <a:buAutoNum type="arabicPlain"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  2      2     5     6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1     2      4     7     2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4     5      2     5     6</a:t>
              </a:r>
            </a:p>
          </p:txBody>
        </p:sp>
        <p:sp>
          <p:nvSpPr>
            <p:cNvPr id="34832" name="Rectangle 16"/>
            <p:cNvSpPr>
              <a:spLocks noChangeArrowheads="1"/>
            </p:cNvSpPr>
            <p:nvPr/>
          </p:nvSpPr>
          <p:spPr bwMode="auto">
            <a:xfrm>
              <a:off x="826" y="2833"/>
              <a:ext cx="1951" cy="99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33" name="Line 17"/>
            <p:cNvSpPr>
              <a:spLocks noChangeShapeType="1"/>
            </p:cNvSpPr>
            <p:nvPr/>
          </p:nvSpPr>
          <p:spPr bwMode="auto">
            <a:xfrm>
              <a:off x="816" y="3065"/>
              <a:ext cx="19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34" name="AutoShape 18"/>
            <p:cNvSpPr>
              <a:spLocks noChangeArrowheads="1"/>
            </p:cNvSpPr>
            <p:nvPr/>
          </p:nvSpPr>
          <p:spPr bwMode="auto">
            <a:xfrm>
              <a:off x="1551" y="2387"/>
              <a:ext cx="214" cy="316"/>
            </a:xfrm>
            <a:prstGeom prst="downArrow">
              <a:avLst>
                <a:gd name="adj1" fmla="val 50000"/>
                <a:gd name="adj2" fmla="val 3691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35" name="Text Box 19"/>
            <p:cNvSpPr txBox="1">
              <a:spLocks noChangeArrowheads="1"/>
            </p:cNvSpPr>
            <p:nvPr/>
          </p:nvSpPr>
          <p:spPr bwMode="auto">
            <a:xfrm>
              <a:off x="2883" y="1815"/>
              <a:ext cx="101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solidFill>
                    <a:srgbClr val="FFC000"/>
                  </a:solidFill>
                  <a:ea typeface="宋体" panose="02010600030101010101" pitchFamily="2" charset="-122"/>
                </a:rPr>
                <a:t>ON</a:t>
              </a:r>
              <a:r>
                <a:rPr lang="en-US" altLang="zh-CN" sz="2400" dirty="0">
                  <a:solidFill>
                    <a:srgbClr val="00FF00"/>
                  </a:solidFill>
                  <a:ea typeface="宋体" panose="02010600030101010101" pitchFamily="2" charset="-122"/>
                </a:rPr>
                <a:t> A &lt; D;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767814" y="1585606"/>
            <a:ext cx="2979211" cy="39149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dirty="0">
                <a:solidFill>
                  <a:schemeClr val="accent2"/>
                </a:solidFill>
              </a:rPr>
              <a:t>Example:</a:t>
            </a:r>
            <a:r>
              <a:rPr lang="en-US" altLang="en-US" dirty="0"/>
              <a:t> using </a:t>
            </a:r>
            <a:r>
              <a:rPr lang="en-US" altLang="en-US" dirty="0">
                <a:solidFill>
                  <a:srgbClr val="00FF00"/>
                </a:solidFill>
              </a:rPr>
              <a:t>Drinkers </a:t>
            </a:r>
            <a:r>
              <a:rPr lang="en-US" altLang="en-US" dirty="0"/>
              <a:t>and </a:t>
            </a:r>
            <a:r>
              <a:rPr lang="en-US" altLang="en-US" dirty="0">
                <a:solidFill>
                  <a:srgbClr val="00FF00"/>
                </a:solidFill>
              </a:rPr>
              <a:t>Frequents</a:t>
            </a:r>
            <a:r>
              <a:rPr lang="en-US" altLang="en-US" dirty="0"/>
              <a:t>: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2000" dirty="0">
                <a:solidFill>
                  <a:srgbClr val="00FF00"/>
                </a:solidFill>
                <a:latin typeface="+mn-lt"/>
              </a:rPr>
              <a:t>Drinkers </a:t>
            </a:r>
            <a:r>
              <a:rPr lang="en-US" altLang="en-US" sz="2000" dirty="0">
                <a:solidFill>
                  <a:srgbClr val="FFC000"/>
                </a:solidFill>
                <a:latin typeface="+mn-lt"/>
              </a:rPr>
              <a:t>JOIN</a:t>
            </a:r>
            <a:r>
              <a:rPr lang="en-US" altLang="en-US" sz="2000" dirty="0">
                <a:solidFill>
                  <a:srgbClr val="00FF00"/>
                </a:solidFill>
                <a:latin typeface="+mn-lt"/>
              </a:rPr>
              <a:t> Frequents 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2000" dirty="0">
                <a:solidFill>
                  <a:srgbClr val="00FF00"/>
                </a:solidFill>
                <a:latin typeface="+mn-lt"/>
              </a:rPr>
              <a:t>   </a:t>
            </a:r>
            <a:r>
              <a:rPr lang="en-US" altLang="en-US" sz="2000" dirty="0">
                <a:solidFill>
                  <a:srgbClr val="FFC000"/>
                </a:solidFill>
                <a:latin typeface="+mn-lt"/>
              </a:rPr>
              <a:t>ON</a:t>
            </a:r>
            <a:r>
              <a:rPr lang="en-US" altLang="en-US" sz="2000" dirty="0">
                <a:solidFill>
                  <a:srgbClr val="00FF00"/>
                </a:solidFill>
                <a:latin typeface="+mn-lt"/>
              </a:rPr>
              <a:t> name = drinker;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endParaRPr lang="en-US" altLang="en-US" sz="2000" dirty="0">
              <a:latin typeface="+mn-lt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dirty="0"/>
              <a:t>gives all (</a:t>
            </a:r>
            <a:r>
              <a:rPr lang="en-US" altLang="en-US" dirty="0">
                <a:solidFill>
                  <a:srgbClr val="00FF00"/>
                </a:solidFill>
              </a:rPr>
              <a:t>d</a:t>
            </a:r>
            <a:r>
              <a:rPr lang="en-US" altLang="en-US" dirty="0"/>
              <a:t>, </a:t>
            </a:r>
            <a:r>
              <a:rPr lang="en-US" altLang="en-US" dirty="0">
                <a:solidFill>
                  <a:srgbClr val="00FF00"/>
                </a:solidFill>
              </a:rPr>
              <a:t>a</a:t>
            </a:r>
            <a:r>
              <a:rPr lang="en-US" altLang="en-US" dirty="0"/>
              <a:t>, </a:t>
            </a:r>
            <a:r>
              <a:rPr lang="en-US" altLang="en-US" dirty="0">
                <a:solidFill>
                  <a:srgbClr val="00FF00"/>
                </a:solidFill>
              </a:rPr>
              <a:t>d</a:t>
            </a:r>
            <a:r>
              <a:rPr lang="en-US" altLang="en-US" dirty="0"/>
              <a:t>, </a:t>
            </a:r>
            <a:r>
              <a:rPr lang="en-US" altLang="en-US" dirty="0">
                <a:solidFill>
                  <a:srgbClr val="00FF00"/>
                </a:solidFill>
              </a:rPr>
              <a:t>b</a:t>
            </a:r>
            <a:r>
              <a:rPr lang="en-US" altLang="en-US" dirty="0"/>
              <a:t>) quadruples such that drinker </a:t>
            </a:r>
            <a:r>
              <a:rPr lang="en-US" altLang="en-US" dirty="0">
                <a:solidFill>
                  <a:srgbClr val="00FF00"/>
                </a:solidFill>
              </a:rPr>
              <a:t>d</a:t>
            </a:r>
            <a:r>
              <a:rPr lang="en-US" altLang="en-US" dirty="0"/>
              <a:t> lives at address </a:t>
            </a:r>
            <a:r>
              <a:rPr lang="en-US" altLang="en-US" dirty="0">
                <a:solidFill>
                  <a:srgbClr val="00FF00"/>
                </a:solidFill>
              </a:rPr>
              <a:t>a</a:t>
            </a:r>
            <a:r>
              <a:rPr lang="en-US" altLang="en-US" dirty="0"/>
              <a:t> and frequents bar </a:t>
            </a:r>
            <a:r>
              <a:rPr lang="en-US" altLang="en-US" dirty="0">
                <a:solidFill>
                  <a:srgbClr val="00FF00"/>
                </a:solidFill>
              </a:rPr>
              <a:t>b</a:t>
            </a:r>
            <a:r>
              <a:rPr lang="en-US" altLang="en-US" dirty="0"/>
              <a:t>.</a:t>
            </a:r>
          </a:p>
        </p:txBody>
      </p:sp>
      <p:sp>
        <p:nvSpPr>
          <p:cNvPr id="21" name="TextBox 7"/>
          <p:cNvSpPr txBox="1">
            <a:spLocks noChangeArrowheads="1"/>
          </p:cNvSpPr>
          <p:nvPr/>
        </p:nvSpPr>
        <p:spPr bwMode="auto">
          <a:xfrm>
            <a:off x="6524826" y="80729"/>
            <a:ext cx="2527615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Drinkers(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 err="1">
                <a:solidFill>
                  <a:srgbClr val="00FF00"/>
                </a:solidFill>
                <a:ea typeface="宋体" panose="02010600030101010101" pitchFamily="2" charset="-122"/>
              </a:rPr>
              <a:t>addr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685955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Outerjoins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81200"/>
            <a:ext cx="8001000" cy="4114800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R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OUTER JOIN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S</a:t>
            </a:r>
            <a:r>
              <a:rPr lang="en-US" altLang="zh-CN" dirty="0">
                <a:ea typeface="宋体" panose="02010600030101010101" pitchFamily="2" charset="-122"/>
              </a:rPr>
              <a:t> is the core of an 	</a:t>
            </a:r>
            <a:r>
              <a:rPr lang="en-US" altLang="zh-CN" dirty="0" err="1">
                <a:ea typeface="宋体" panose="02010600030101010101" pitchFamily="2" charset="-122"/>
              </a:rPr>
              <a:t>outerjoin</a:t>
            </a:r>
            <a:r>
              <a:rPr lang="en-US" altLang="zh-CN" dirty="0">
                <a:ea typeface="宋体" panose="02010600030101010101" pitchFamily="2" charset="-122"/>
              </a:rPr>
              <a:t> expression. It is modified by:</a:t>
            </a:r>
          </a:p>
          <a:p>
            <a:pPr marL="1097280" lvl="1" indent="-548640">
              <a:lnSpc>
                <a:spcPct val="90000"/>
              </a:lnSpc>
              <a:buFont typeface="Monotype Sorts" pitchFamily="2" charset="2"/>
              <a:buAutoNum type="arabicPeriod"/>
            </a:pPr>
            <a:r>
              <a:rPr lang="en-US" altLang="zh-CN" sz="2400" dirty="0">
                <a:ea typeface="宋体" panose="02010600030101010101" pitchFamily="2" charset="-122"/>
              </a:rPr>
              <a:t>Optional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NATURAL</a:t>
            </a:r>
            <a:r>
              <a:rPr lang="en-US" altLang="zh-CN" sz="2400" dirty="0">
                <a:ea typeface="宋体" panose="02010600030101010101" pitchFamily="2" charset="-122"/>
              </a:rPr>
              <a:t> in front of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OUTER</a:t>
            </a:r>
            <a:r>
              <a:rPr lang="en-US" altLang="zh-CN" sz="2400" dirty="0">
                <a:ea typeface="宋体" panose="02010600030101010101" pitchFamily="2" charset="-122"/>
              </a:rPr>
              <a:t>.</a:t>
            </a:r>
          </a:p>
          <a:p>
            <a:pPr marL="1097280" lvl="1" indent="-548640">
              <a:lnSpc>
                <a:spcPct val="90000"/>
              </a:lnSpc>
              <a:buFont typeface="Monotype Sorts" pitchFamily="2" charset="2"/>
              <a:buAutoNum type="arabicPeriod"/>
            </a:pPr>
            <a:r>
              <a:rPr lang="en-US" altLang="zh-CN" sz="2400" dirty="0">
                <a:ea typeface="宋体" panose="02010600030101010101" pitchFamily="2" charset="-122"/>
              </a:rPr>
              <a:t>Optional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ON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&lt;condition&gt;</a:t>
            </a:r>
            <a:r>
              <a:rPr lang="en-US" altLang="zh-CN" sz="2400" dirty="0">
                <a:ea typeface="宋体" panose="02010600030101010101" pitchFamily="2" charset="-122"/>
              </a:rPr>
              <a:t> after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JOIN</a:t>
            </a:r>
            <a:r>
              <a:rPr lang="en-US" altLang="zh-CN" sz="2400" dirty="0">
                <a:ea typeface="宋体" panose="02010600030101010101" pitchFamily="2" charset="-122"/>
              </a:rPr>
              <a:t>.</a:t>
            </a:r>
          </a:p>
          <a:p>
            <a:pPr marL="1097280" lvl="1" indent="-548640">
              <a:lnSpc>
                <a:spcPct val="90000"/>
              </a:lnSpc>
              <a:buFont typeface="Monotype Sorts" pitchFamily="2" charset="2"/>
              <a:buAutoNum type="arabicPeriod"/>
            </a:pPr>
            <a:r>
              <a:rPr lang="en-US" altLang="zh-CN" sz="2400" dirty="0">
                <a:ea typeface="宋体" panose="02010600030101010101" pitchFamily="2" charset="-122"/>
              </a:rPr>
              <a:t>Optional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LEFT</a:t>
            </a:r>
            <a:r>
              <a:rPr lang="en-US" altLang="zh-CN" sz="2400" dirty="0">
                <a:ea typeface="宋体" panose="02010600030101010101" pitchFamily="2" charset="-122"/>
              </a:rPr>
              <a:t>,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RIGHT</a:t>
            </a:r>
            <a:r>
              <a:rPr lang="en-US" altLang="zh-CN" sz="2400" dirty="0">
                <a:ea typeface="宋体" panose="02010600030101010101" pitchFamily="2" charset="-122"/>
              </a:rPr>
              <a:t>, or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FULL</a:t>
            </a:r>
            <a:r>
              <a:rPr lang="en-US" altLang="zh-CN" sz="2400" dirty="0">
                <a:ea typeface="宋体" panose="02010600030101010101" pitchFamily="2" charset="-122"/>
              </a:rPr>
              <a:t> before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OUTER</a:t>
            </a:r>
            <a:r>
              <a:rPr lang="en-US" altLang="zh-CN" sz="2400" dirty="0">
                <a:ea typeface="宋体" panose="02010600030101010101" pitchFamily="2" charset="-122"/>
              </a:rPr>
              <a:t>.</a:t>
            </a:r>
          </a:p>
          <a:p>
            <a:pPr marL="1371600" lvl="2" indent="-457200">
              <a:lnSpc>
                <a:spcPct val="90000"/>
              </a:lnSpc>
              <a:buFont typeface="Monotype Sorts" pitchFamily="2" charset="2"/>
              <a:buChar char="u"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LEFT</a:t>
            </a:r>
            <a:r>
              <a:rPr lang="en-US" altLang="zh-CN" dirty="0">
                <a:ea typeface="宋体" panose="02010600030101010101" pitchFamily="2" charset="-122"/>
              </a:rPr>
              <a:t> = pad dangling tuples of R only.</a:t>
            </a:r>
          </a:p>
          <a:p>
            <a:pPr marL="1371600" lvl="2" indent="-457200">
              <a:lnSpc>
                <a:spcPct val="90000"/>
              </a:lnSpc>
              <a:buFont typeface="Monotype Sorts" pitchFamily="2" charset="2"/>
              <a:buChar char="u"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RIGHT</a:t>
            </a:r>
            <a:r>
              <a:rPr lang="en-US" altLang="zh-CN" dirty="0">
                <a:ea typeface="宋体" panose="02010600030101010101" pitchFamily="2" charset="-122"/>
              </a:rPr>
              <a:t> = pad dangling tuples of S only.</a:t>
            </a:r>
          </a:p>
          <a:p>
            <a:pPr marL="1371600" lvl="2" indent="-457200">
              <a:lnSpc>
                <a:spcPct val="90000"/>
              </a:lnSpc>
              <a:buFont typeface="Monotype Sorts" pitchFamily="2" charset="2"/>
              <a:buChar char="u"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FULL</a:t>
            </a:r>
            <a:r>
              <a:rPr lang="en-US" altLang="zh-CN" dirty="0">
                <a:ea typeface="宋体" panose="02010600030101010101" pitchFamily="2" charset="-122"/>
              </a:rPr>
              <a:t> = pad both; this choice is the default.</a:t>
            </a:r>
          </a:p>
        </p:txBody>
      </p:sp>
    </p:spTree>
    <p:extLst>
      <p:ext uri="{BB962C8B-B14F-4D97-AF65-F5344CB8AC3E}">
        <p14:creationId xmlns:p14="http://schemas.microsoft.com/office/powerpoint/2010/main" val="535032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Outerjoins (Examples)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22313" y="1981200"/>
            <a:ext cx="7735887" cy="4114800"/>
          </a:xfrm>
        </p:spPr>
        <p:txBody>
          <a:bodyPr/>
          <a:lstStyle/>
          <a:p>
            <a:pPr indent="-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R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NATURAL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FULL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OUTER JOIN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S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</a:p>
          <a:p>
            <a:pPr indent="-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R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NATURAL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LEFT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OUTER JOIN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S</a:t>
            </a:r>
          </a:p>
          <a:p>
            <a:pPr indent="-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R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NATURAL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RIGHT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OUTER JOIN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S</a:t>
            </a:r>
            <a:endParaRPr lang="en-US" altLang="zh-CN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101780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Outerjoins (Examples)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22313" y="1981200"/>
            <a:ext cx="7735887" cy="4114800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R 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NATURAL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FULL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OUTER JOIN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 S</a:t>
            </a:r>
            <a:r>
              <a:rPr lang="en-US" altLang="zh-CN">
                <a:ea typeface="宋体" panose="02010600030101010101" pitchFamily="2" charset="-122"/>
              </a:rPr>
              <a:t> </a:t>
            </a:r>
          </a:p>
          <a:p>
            <a:pPr marL="609600" indent="-609600">
              <a:buFontTx/>
              <a:buNone/>
            </a:pPr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1736725" y="36195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>
              <a:ea typeface="宋体" panose="02010600030101010101" pitchFamily="2" charset="-122"/>
            </a:endParaRPr>
          </a:p>
        </p:txBody>
      </p:sp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279525" y="4165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>
              <a:ea typeface="宋体" panose="02010600030101010101" pitchFamily="2" charset="-122"/>
            </a:endParaRPr>
          </a:p>
        </p:txBody>
      </p:sp>
      <p:sp>
        <p:nvSpPr>
          <p:cNvPr id="37894" name="Text Box 7"/>
          <p:cNvSpPr txBox="1">
            <a:spLocks noChangeArrowheads="1"/>
          </p:cNvSpPr>
          <p:nvPr/>
        </p:nvSpPr>
        <p:spPr bwMode="auto">
          <a:xfrm>
            <a:off x="1471613" y="3060700"/>
            <a:ext cx="9271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A    B</a:t>
            </a:r>
          </a:p>
          <a:p>
            <a:pPr eaLnBrk="1" hangingPunct="1">
              <a:spcBef>
                <a:spcPct val="0"/>
              </a:spcBef>
              <a:buFontTx/>
              <a:buAutoNum type="arabicPlain"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3    9</a:t>
            </a:r>
          </a:p>
        </p:txBody>
      </p:sp>
      <p:sp>
        <p:nvSpPr>
          <p:cNvPr id="37895" name="Text Box 8"/>
          <p:cNvSpPr txBox="1">
            <a:spLocks noChangeArrowheads="1"/>
          </p:cNvSpPr>
          <p:nvPr/>
        </p:nvSpPr>
        <p:spPr bwMode="auto">
          <a:xfrm>
            <a:off x="2517775" y="3473450"/>
            <a:ext cx="4035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C00"/>
                </a:solidFill>
                <a:ea typeface="宋体" panose="02010600030101010101" pitchFamily="2" charset="-122"/>
              </a:rPr>
              <a:t>NATURAL FULL OUTER JOIN</a:t>
            </a:r>
          </a:p>
        </p:txBody>
      </p:sp>
      <p:sp>
        <p:nvSpPr>
          <p:cNvPr id="37896" name="Text Box 9"/>
          <p:cNvSpPr txBox="1">
            <a:spLocks noChangeArrowheads="1"/>
          </p:cNvSpPr>
          <p:nvPr/>
        </p:nvSpPr>
        <p:spPr bwMode="auto">
          <a:xfrm>
            <a:off x="6632575" y="3132138"/>
            <a:ext cx="13239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B   C   D</a:t>
            </a:r>
          </a:p>
          <a:p>
            <a:pPr eaLnBrk="1" hangingPunct="1">
              <a:spcBef>
                <a:spcPct val="0"/>
              </a:spcBef>
              <a:buFontTx/>
              <a:buAutoNum type="arabicPlain" startAt="2"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5   6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4   7   8</a:t>
            </a:r>
          </a:p>
        </p:txBody>
      </p:sp>
      <p:sp>
        <p:nvSpPr>
          <p:cNvPr id="37897" name="Rectangle 10"/>
          <p:cNvSpPr>
            <a:spLocks noChangeArrowheads="1"/>
          </p:cNvSpPr>
          <p:nvPr/>
        </p:nvSpPr>
        <p:spPr bwMode="auto">
          <a:xfrm>
            <a:off x="1458913" y="3082925"/>
            <a:ext cx="957262" cy="12398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7898" name="Line 11"/>
          <p:cNvSpPr>
            <a:spLocks noChangeShapeType="1"/>
          </p:cNvSpPr>
          <p:nvPr/>
        </p:nvSpPr>
        <p:spPr bwMode="auto">
          <a:xfrm>
            <a:off x="1460500" y="3467100"/>
            <a:ext cx="941388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9" name="Rectangle 12"/>
          <p:cNvSpPr>
            <a:spLocks noChangeArrowheads="1"/>
          </p:cNvSpPr>
          <p:nvPr/>
        </p:nvSpPr>
        <p:spPr bwMode="auto">
          <a:xfrm>
            <a:off x="6589713" y="3140075"/>
            <a:ext cx="1452562" cy="1223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7900" name="Line 13"/>
          <p:cNvSpPr>
            <a:spLocks noChangeShapeType="1"/>
          </p:cNvSpPr>
          <p:nvPr/>
        </p:nvSpPr>
        <p:spPr bwMode="auto">
          <a:xfrm>
            <a:off x="6575425" y="3524250"/>
            <a:ext cx="1465263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1" name="Text Box 14"/>
          <p:cNvSpPr txBox="1">
            <a:spLocks noChangeArrowheads="1"/>
          </p:cNvSpPr>
          <p:nvPr/>
        </p:nvSpPr>
        <p:spPr bwMode="auto">
          <a:xfrm>
            <a:off x="927100" y="3443288"/>
            <a:ext cx="373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R</a:t>
            </a:r>
          </a:p>
        </p:txBody>
      </p:sp>
      <p:sp>
        <p:nvSpPr>
          <p:cNvPr id="37902" name="Text Box 15"/>
          <p:cNvSpPr txBox="1">
            <a:spLocks noChangeArrowheads="1"/>
          </p:cNvSpPr>
          <p:nvPr/>
        </p:nvSpPr>
        <p:spPr bwMode="auto">
          <a:xfrm>
            <a:off x="8164513" y="3471863"/>
            <a:ext cx="354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S</a:t>
            </a:r>
          </a:p>
        </p:txBody>
      </p:sp>
      <p:sp>
        <p:nvSpPr>
          <p:cNvPr id="37903" name="Text Box 16"/>
          <p:cNvSpPr txBox="1">
            <a:spLocks noChangeArrowheads="1"/>
          </p:cNvSpPr>
          <p:nvPr/>
        </p:nvSpPr>
        <p:spPr bwMode="auto">
          <a:xfrm>
            <a:off x="3194050" y="4786313"/>
            <a:ext cx="2411413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A     B     C     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1     2      5     6</a:t>
            </a:r>
          </a:p>
          <a:p>
            <a:pPr eaLnBrk="1" hangingPunct="1">
              <a:spcBef>
                <a:spcPct val="0"/>
              </a:spcBef>
              <a:buFontTx/>
              <a:buAutoNum type="arabicPlain" startAt="3"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  9      N    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N     4      7     8</a:t>
            </a:r>
          </a:p>
        </p:txBody>
      </p:sp>
      <p:sp>
        <p:nvSpPr>
          <p:cNvPr id="37904" name="Rectangle 17"/>
          <p:cNvSpPr>
            <a:spLocks noChangeArrowheads="1"/>
          </p:cNvSpPr>
          <p:nvPr/>
        </p:nvSpPr>
        <p:spPr bwMode="auto">
          <a:xfrm>
            <a:off x="3170238" y="4808538"/>
            <a:ext cx="2492375" cy="15351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7905" name="Line 18"/>
          <p:cNvSpPr>
            <a:spLocks noChangeShapeType="1"/>
          </p:cNvSpPr>
          <p:nvPr/>
        </p:nvSpPr>
        <p:spPr bwMode="auto">
          <a:xfrm flipV="1">
            <a:off x="3154363" y="5164138"/>
            <a:ext cx="2522537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6" name="AutoShape 19"/>
          <p:cNvSpPr>
            <a:spLocks noChangeArrowheads="1"/>
          </p:cNvSpPr>
          <p:nvPr/>
        </p:nvSpPr>
        <p:spPr bwMode="auto">
          <a:xfrm>
            <a:off x="4303713" y="4024313"/>
            <a:ext cx="344487" cy="501650"/>
          </a:xfrm>
          <a:prstGeom prst="downArrow">
            <a:avLst>
              <a:gd name="adj1" fmla="val 50000"/>
              <a:gd name="adj2" fmla="val 3640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26539851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Outerjoins (Examples)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22313" y="1981200"/>
            <a:ext cx="7735887" cy="4114800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R 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NATURAL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LEFT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OUTER JOIN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 S</a:t>
            </a:r>
            <a:r>
              <a:rPr lang="en-US" altLang="zh-CN">
                <a:ea typeface="宋体" panose="02010600030101010101" pitchFamily="2" charset="-122"/>
              </a:rPr>
              <a:t> </a:t>
            </a:r>
          </a:p>
          <a:p>
            <a:pPr marL="609600" indent="-609600">
              <a:buFontTx/>
              <a:buNone/>
            </a:pPr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1736725" y="36195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>
              <a:ea typeface="宋体" panose="02010600030101010101" pitchFamily="2" charset="-122"/>
            </a:endParaRP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1279525" y="4165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>
              <a:ea typeface="宋体" panose="02010600030101010101" pitchFamily="2" charset="-122"/>
            </a:endParaRP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1471613" y="3060700"/>
            <a:ext cx="9271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A    B</a:t>
            </a:r>
          </a:p>
          <a:p>
            <a:pPr eaLnBrk="1" hangingPunct="1">
              <a:spcBef>
                <a:spcPct val="0"/>
              </a:spcBef>
              <a:buFontTx/>
              <a:buAutoNum type="arabicPlain"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3    9</a:t>
            </a:r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2444750" y="3473450"/>
            <a:ext cx="4032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C00"/>
                </a:solidFill>
                <a:ea typeface="宋体" panose="02010600030101010101" pitchFamily="2" charset="-122"/>
              </a:rPr>
              <a:t>NATURAL LEFT OUTER JOIN</a:t>
            </a:r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6632575" y="3132138"/>
            <a:ext cx="13239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B   C   D</a:t>
            </a:r>
          </a:p>
          <a:p>
            <a:pPr eaLnBrk="1" hangingPunct="1">
              <a:spcBef>
                <a:spcPct val="0"/>
              </a:spcBef>
              <a:buFontTx/>
              <a:buAutoNum type="arabicPlain" startAt="2"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5   6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4   7   8</a:t>
            </a:r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1458913" y="3082925"/>
            <a:ext cx="957262" cy="12398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>
            <a:off x="1460500" y="3467100"/>
            <a:ext cx="941388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3" name="Rectangle 11"/>
          <p:cNvSpPr>
            <a:spLocks noChangeArrowheads="1"/>
          </p:cNvSpPr>
          <p:nvPr/>
        </p:nvSpPr>
        <p:spPr bwMode="auto">
          <a:xfrm>
            <a:off x="6589713" y="3140075"/>
            <a:ext cx="1452562" cy="1223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6575425" y="3524250"/>
            <a:ext cx="1465263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5" name="Text Box 13"/>
          <p:cNvSpPr txBox="1">
            <a:spLocks noChangeArrowheads="1"/>
          </p:cNvSpPr>
          <p:nvPr/>
        </p:nvSpPr>
        <p:spPr bwMode="auto">
          <a:xfrm>
            <a:off x="927100" y="3443288"/>
            <a:ext cx="373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R</a:t>
            </a:r>
          </a:p>
        </p:txBody>
      </p:sp>
      <p:sp>
        <p:nvSpPr>
          <p:cNvPr id="38926" name="Text Box 14"/>
          <p:cNvSpPr txBox="1">
            <a:spLocks noChangeArrowheads="1"/>
          </p:cNvSpPr>
          <p:nvPr/>
        </p:nvSpPr>
        <p:spPr bwMode="auto">
          <a:xfrm>
            <a:off x="8164513" y="3471863"/>
            <a:ext cx="354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S</a:t>
            </a:r>
          </a:p>
        </p:txBody>
      </p:sp>
      <p:sp>
        <p:nvSpPr>
          <p:cNvPr id="38927" name="Text Box 15"/>
          <p:cNvSpPr txBox="1">
            <a:spLocks noChangeArrowheads="1"/>
          </p:cNvSpPr>
          <p:nvPr/>
        </p:nvSpPr>
        <p:spPr bwMode="auto">
          <a:xfrm>
            <a:off x="3194050" y="4786313"/>
            <a:ext cx="23749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A     B     C     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1     2      5     6</a:t>
            </a:r>
          </a:p>
          <a:p>
            <a:pPr eaLnBrk="1" hangingPunct="1">
              <a:spcBef>
                <a:spcPct val="0"/>
              </a:spcBef>
              <a:buFontTx/>
              <a:buAutoNum type="arabicPlain" startAt="3"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  9      N    N</a:t>
            </a:r>
          </a:p>
        </p:txBody>
      </p:sp>
      <p:sp>
        <p:nvSpPr>
          <p:cNvPr id="38928" name="Rectangle 16"/>
          <p:cNvSpPr>
            <a:spLocks noChangeArrowheads="1"/>
          </p:cNvSpPr>
          <p:nvPr/>
        </p:nvSpPr>
        <p:spPr bwMode="auto">
          <a:xfrm>
            <a:off x="3170238" y="4808538"/>
            <a:ext cx="2492375" cy="1223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29" name="Line 17"/>
          <p:cNvSpPr>
            <a:spLocks noChangeShapeType="1"/>
          </p:cNvSpPr>
          <p:nvPr/>
        </p:nvSpPr>
        <p:spPr bwMode="auto">
          <a:xfrm flipV="1">
            <a:off x="3154363" y="5164138"/>
            <a:ext cx="2522537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0" name="AutoShape 18"/>
          <p:cNvSpPr>
            <a:spLocks noChangeArrowheads="1"/>
          </p:cNvSpPr>
          <p:nvPr/>
        </p:nvSpPr>
        <p:spPr bwMode="auto">
          <a:xfrm>
            <a:off x="4303713" y="4024313"/>
            <a:ext cx="344487" cy="501650"/>
          </a:xfrm>
          <a:prstGeom prst="downArrow">
            <a:avLst>
              <a:gd name="adj1" fmla="val 50000"/>
              <a:gd name="adj2" fmla="val 3640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4668835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Outerjoins (Examples)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22313" y="1981200"/>
            <a:ext cx="7735887" cy="4114800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R 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NATURAL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RIGHT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OUTER JOIN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 S</a:t>
            </a:r>
            <a:r>
              <a:rPr lang="en-US" altLang="zh-CN">
                <a:ea typeface="宋体" panose="02010600030101010101" pitchFamily="2" charset="-122"/>
              </a:rPr>
              <a:t> </a:t>
            </a:r>
          </a:p>
          <a:p>
            <a:pPr marL="609600" indent="-609600">
              <a:buFontTx/>
              <a:buNone/>
            </a:pPr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1736725" y="36195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>
              <a:ea typeface="宋体" panose="02010600030101010101" pitchFamily="2" charset="-122"/>
            </a:endParaRPr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1279525" y="4165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>
              <a:ea typeface="宋体" panose="02010600030101010101" pitchFamily="2" charset="-122"/>
            </a:endParaRPr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1471613" y="3060700"/>
            <a:ext cx="9271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A    B</a:t>
            </a:r>
          </a:p>
          <a:p>
            <a:pPr eaLnBrk="1" hangingPunct="1">
              <a:spcBef>
                <a:spcPct val="0"/>
              </a:spcBef>
              <a:buFontTx/>
              <a:buAutoNum type="arabicPlain"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3    9</a:t>
            </a:r>
          </a:p>
        </p:txBody>
      </p:sp>
      <p:sp>
        <p:nvSpPr>
          <p:cNvPr id="39943" name="Text Box 7"/>
          <p:cNvSpPr txBox="1">
            <a:spLocks noChangeArrowheads="1"/>
          </p:cNvSpPr>
          <p:nvPr/>
        </p:nvSpPr>
        <p:spPr bwMode="auto">
          <a:xfrm>
            <a:off x="2341563" y="3475038"/>
            <a:ext cx="4262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C00"/>
                </a:solidFill>
                <a:ea typeface="宋体" panose="02010600030101010101" pitchFamily="2" charset="-122"/>
              </a:rPr>
              <a:t>NATURAL RIGHT OUTER JOIN</a:t>
            </a:r>
          </a:p>
        </p:txBody>
      </p:sp>
      <p:sp>
        <p:nvSpPr>
          <p:cNvPr id="39944" name="Text Box 8"/>
          <p:cNvSpPr txBox="1">
            <a:spLocks noChangeArrowheads="1"/>
          </p:cNvSpPr>
          <p:nvPr/>
        </p:nvSpPr>
        <p:spPr bwMode="auto">
          <a:xfrm>
            <a:off x="6632575" y="3132138"/>
            <a:ext cx="13239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B   C   D</a:t>
            </a:r>
          </a:p>
          <a:p>
            <a:pPr eaLnBrk="1" hangingPunct="1">
              <a:spcBef>
                <a:spcPct val="0"/>
              </a:spcBef>
              <a:buFontTx/>
              <a:buAutoNum type="arabicPlain" startAt="2"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5   6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4   7   8</a:t>
            </a:r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1458913" y="3082925"/>
            <a:ext cx="957262" cy="12398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9946" name="Line 10"/>
          <p:cNvSpPr>
            <a:spLocks noChangeShapeType="1"/>
          </p:cNvSpPr>
          <p:nvPr/>
        </p:nvSpPr>
        <p:spPr bwMode="auto">
          <a:xfrm>
            <a:off x="1460500" y="3467100"/>
            <a:ext cx="941388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7" name="Rectangle 11"/>
          <p:cNvSpPr>
            <a:spLocks noChangeArrowheads="1"/>
          </p:cNvSpPr>
          <p:nvPr/>
        </p:nvSpPr>
        <p:spPr bwMode="auto">
          <a:xfrm>
            <a:off x="6589713" y="3140075"/>
            <a:ext cx="1452562" cy="1223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9948" name="Line 12"/>
          <p:cNvSpPr>
            <a:spLocks noChangeShapeType="1"/>
          </p:cNvSpPr>
          <p:nvPr/>
        </p:nvSpPr>
        <p:spPr bwMode="auto">
          <a:xfrm>
            <a:off x="6575425" y="3524250"/>
            <a:ext cx="1465263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9" name="Text Box 13"/>
          <p:cNvSpPr txBox="1">
            <a:spLocks noChangeArrowheads="1"/>
          </p:cNvSpPr>
          <p:nvPr/>
        </p:nvSpPr>
        <p:spPr bwMode="auto">
          <a:xfrm>
            <a:off x="927100" y="3443288"/>
            <a:ext cx="373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R</a:t>
            </a:r>
          </a:p>
        </p:txBody>
      </p:sp>
      <p:sp>
        <p:nvSpPr>
          <p:cNvPr id="39950" name="Text Box 14"/>
          <p:cNvSpPr txBox="1">
            <a:spLocks noChangeArrowheads="1"/>
          </p:cNvSpPr>
          <p:nvPr/>
        </p:nvSpPr>
        <p:spPr bwMode="auto">
          <a:xfrm>
            <a:off x="8164513" y="3471863"/>
            <a:ext cx="354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S</a:t>
            </a:r>
          </a:p>
        </p:txBody>
      </p:sp>
      <p:sp>
        <p:nvSpPr>
          <p:cNvPr id="39951" name="Text Box 15"/>
          <p:cNvSpPr txBox="1">
            <a:spLocks noChangeArrowheads="1"/>
          </p:cNvSpPr>
          <p:nvPr/>
        </p:nvSpPr>
        <p:spPr bwMode="auto">
          <a:xfrm>
            <a:off x="3194050" y="4786313"/>
            <a:ext cx="241141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A     B     C     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1     2      5     6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N     4      7     8</a:t>
            </a:r>
          </a:p>
        </p:txBody>
      </p:sp>
      <p:sp>
        <p:nvSpPr>
          <p:cNvPr id="39952" name="Rectangle 16"/>
          <p:cNvSpPr>
            <a:spLocks noChangeArrowheads="1"/>
          </p:cNvSpPr>
          <p:nvPr/>
        </p:nvSpPr>
        <p:spPr bwMode="auto">
          <a:xfrm>
            <a:off x="3170238" y="4808538"/>
            <a:ext cx="2492375" cy="1223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9953" name="Line 17"/>
          <p:cNvSpPr>
            <a:spLocks noChangeShapeType="1"/>
          </p:cNvSpPr>
          <p:nvPr/>
        </p:nvSpPr>
        <p:spPr bwMode="auto">
          <a:xfrm flipV="1">
            <a:off x="3154363" y="5164138"/>
            <a:ext cx="2522537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4" name="AutoShape 18"/>
          <p:cNvSpPr>
            <a:spLocks noChangeArrowheads="1"/>
          </p:cNvSpPr>
          <p:nvPr/>
        </p:nvSpPr>
        <p:spPr bwMode="auto">
          <a:xfrm>
            <a:off x="4303713" y="4024313"/>
            <a:ext cx="344487" cy="501650"/>
          </a:xfrm>
          <a:prstGeom prst="downArrow">
            <a:avLst>
              <a:gd name="adj1" fmla="val 50000"/>
              <a:gd name="adj2" fmla="val 3640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41791737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Aggregations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SUM</a:t>
            </a:r>
            <a:r>
              <a:rPr lang="en-US" altLang="zh-CN" dirty="0">
                <a:ea typeface="宋体" panose="02010600030101010101" pitchFamily="2" charset="-122"/>
              </a:rPr>
              <a:t>,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AVG</a:t>
            </a:r>
            <a:r>
              <a:rPr lang="en-US" altLang="zh-CN" dirty="0">
                <a:ea typeface="宋体" panose="02010600030101010101" pitchFamily="2" charset="-122"/>
              </a:rPr>
              <a:t>,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COUNT</a:t>
            </a:r>
            <a:r>
              <a:rPr lang="en-US" altLang="zh-CN" dirty="0">
                <a:ea typeface="宋体" panose="02010600030101010101" pitchFamily="2" charset="-122"/>
              </a:rPr>
              <a:t>,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MIN</a:t>
            </a:r>
            <a:r>
              <a:rPr lang="en-US" altLang="zh-CN" dirty="0">
                <a:ea typeface="宋体" panose="02010600030101010101" pitchFamily="2" charset="-122"/>
              </a:rPr>
              <a:t>, and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MAX</a:t>
            </a:r>
            <a:r>
              <a:rPr lang="en-US" altLang="zh-CN" dirty="0">
                <a:ea typeface="宋体" panose="02010600030101010101" pitchFamily="2" charset="-122"/>
              </a:rPr>
              <a:t> can 	be applied to a column in a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dirty="0">
                <a:ea typeface="宋体" panose="02010600030101010101" pitchFamily="2" charset="-122"/>
              </a:rPr>
              <a:t> 	clause to produce that aggregation on 	the column.</a:t>
            </a:r>
          </a:p>
        </p:txBody>
      </p:sp>
    </p:spTree>
    <p:extLst>
      <p:ext uri="{BB962C8B-B14F-4D97-AF65-F5344CB8AC3E}">
        <p14:creationId xmlns:p14="http://schemas.microsoft.com/office/powerpoint/2010/main" val="549558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Aggregations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SUM</a:t>
            </a:r>
            <a:r>
              <a:rPr lang="en-US" altLang="zh-CN" dirty="0">
                <a:ea typeface="宋体" panose="02010600030101010101" pitchFamily="2" charset="-122"/>
              </a:rPr>
              <a:t>,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AVG</a:t>
            </a:r>
            <a:r>
              <a:rPr lang="en-US" altLang="zh-CN" dirty="0">
                <a:ea typeface="宋体" panose="02010600030101010101" pitchFamily="2" charset="-122"/>
              </a:rPr>
              <a:t>,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COUNT</a:t>
            </a:r>
            <a:r>
              <a:rPr lang="en-US" altLang="zh-CN" dirty="0">
                <a:ea typeface="宋体" panose="02010600030101010101" pitchFamily="2" charset="-122"/>
              </a:rPr>
              <a:t>,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MIN</a:t>
            </a:r>
            <a:r>
              <a:rPr lang="en-US" altLang="zh-CN" dirty="0">
                <a:ea typeface="宋体" panose="02010600030101010101" pitchFamily="2" charset="-122"/>
              </a:rPr>
              <a:t>, and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MAX</a:t>
            </a:r>
            <a:r>
              <a:rPr lang="en-US" altLang="zh-CN" dirty="0">
                <a:ea typeface="宋体" panose="02010600030101010101" pitchFamily="2" charset="-122"/>
              </a:rPr>
              <a:t> can 	be applied to a column in a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dirty="0">
                <a:ea typeface="宋体" panose="02010600030101010101" pitchFamily="2" charset="-122"/>
              </a:rPr>
              <a:t> 	clause to produce that aggregation on 	the column.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Also,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COUNT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(*)</a:t>
            </a:r>
            <a:r>
              <a:rPr lang="en-US" altLang="zh-CN" dirty="0">
                <a:ea typeface="宋体" panose="02010600030101010101" pitchFamily="2" charset="-122"/>
              </a:rPr>
              <a:t> counts the number of 	tuples.</a:t>
            </a:r>
          </a:p>
        </p:txBody>
      </p:sp>
    </p:spTree>
    <p:extLst>
      <p:ext uri="{BB962C8B-B14F-4D97-AF65-F5344CB8AC3E}">
        <p14:creationId xmlns:p14="http://schemas.microsoft.com/office/powerpoint/2010/main" val="718716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Example: Aggregation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981200"/>
            <a:ext cx="7772400" cy="1175886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From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dirty="0">
                <a:ea typeface="宋体" panose="02010600030101010101" pitchFamily="2" charset="-122"/>
              </a:rPr>
              <a:t>,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find the average price of Bud: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endParaRPr lang="en-US" altLang="zh-CN" dirty="0">
              <a:solidFill>
                <a:srgbClr val="00FF00"/>
              </a:solidFill>
              <a:latin typeface="+mn-ea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455244" y="3376060"/>
            <a:ext cx="3791551" cy="1386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SELECT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 </a:t>
            </a: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AVG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(price)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FROM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WHERE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 beer = ’Bud’;</a:t>
            </a:r>
          </a:p>
        </p:txBody>
      </p:sp>
    </p:spTree>
    <p:extLst>
      <p:ext uri="{BB962C8B-B14F-4D97-AF65-F5344CB8AC3E}">
        <p14:creationId xmlns:p14="http://schemas.microsoft.com/office/powerpoint/2010/main" val="150523038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2318</TotalTime>
  <Words>3098</Words>
  <Application>Microsoft Office PowerPoint</Application>
  <PresentationFormat>On-screen Show (4:3)</PresentationFormat>
  <Paragraphs>435</Paragraphs>
  <Slides>56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5" baseType="lpstr">
      <vt:lpstr>Microsoft YaHei</vt:lpstr>
      <vt:lpstr>Monotype Sorts</vt:lpstr>
      <vt:lpstr>Arial</vt:lpstr>
      <vt:lpstr>Cambria Math</vt:lpstr>
      <vt:lpstr>Courier New</vt:lpstr>
      <vt:lpstr>Tahoma</vt:lpstr>
      <vt:lpstr>Times New Roman</vt:lpstr>
      <vt:lpstr>Wingdings</vt:lpstr>
      <vt:lpstr>Default Design</vt:lpstr>
      <vt:lpstr>PowerPoint Presentation</vt:lpstr>
      <vt:lpstr>PowerPoint Presentation</vt:lpstr>
      <vt:lpstr>Process of Database Development</vt:lpstr>
      <vt:lpstr>SQL: Structured Query language</vt:lpstr>
      <vt:lpstr>Multirelation Queries</vt:lpstr>
      <vt:lpstr>Example</vt:lpstr>
      <vt:lpstr>Formal Semantics</vt:lpstr>
      <vt:lpstr>Formal Semantics</vt:lpstr>
      <vt:lpstr>Formal Semantics</vt:lpstr>
      <vt:lpstr>Formal Semantics</vt:lpstr>
      <vt:lpstr>Formal Semantics</vt:lpstr>
      <vt:lpstr>Explicit Tuple-Variables</vt:lpstr>
      <vt:lpstr>Explicit Tuple-Variables</vt:lpstr>
      <vt:lpstr>Explicit Tuple-Variables</vt:lpstr>
      <vt:lpstr>Subqueries</vt:lpstr>
      <vt:lpstr>Subqueries</vt:lpstr>
      <vt:lpstr>Subqueries</vt:lpstr>
      <vt:lpstr>Subqueries That Return One Tuple</vt:lpstr>
      <vt:lpstr>Query + Subquery Solution</vt:lpstr>
      <vt:lpstr>The IN Operator</vt:lpstr>
      <vt:lpstr>The Exists Operator</vt:lpstr>
      <vt:lpstr>The Operators ANY and ALL</vt:lpstr>
      <vt:lpstr>Example</vt:lpstr>
      <vt:lpstr>Example</vt:lpstr>
      <vt:lpstr>Example</vt:lpstr>
      <vt:lpstr>Example</vt:lpstr>
      <vt:lpstr>Union, Intersection, and Difference</vt:lpstr>
      <vt:lpstr>Example</vt:lpstr>
      <vt:lpstr>Bag Semantics</vt:lpstr>
      <vt:lpstr>Bag Semantics</vt:lpstr>
      <vt:lpstr>Bag Semantics</vt:lpstr>
      <vt:lpstr>Bag Semantics</vt:lpstr>
      <vt:lpstr>Bag Semantics</vt:lpstr>
      <vt:lpstr>Controlling Duplicate Elimination</vt:lpstr>
      <vt:lpstr>Controlling Duplicate Elimination</vt:lpstr>
      <vt:lpstr>Example: DISTINCT</vt:lpstr>
      <vt:lpstr>Example: DISTINCT</vt:lpstr>
      <vt:lpstr>Example: DISTINCT</vt:lpstr>
      <vt:lpstr>Example: ALL</vt:lpstr>
      <vt:lpstr>Example: ALL</vt:lpstr>
      <vt:lpstr>Join Expressions</vt:lpstr>
      <vt:lpstr>Products and Natural Joins</vt:lpstr>
      <vt:lpstr>Products and Natural Joins</vt:lpstr>
      <vt:lpstr>Products and Natural Joins</vt:lpstr>
      <vt:lpstr>Products and Natural Joins</vt:lpstr>
      <vt:lpstr>Theta Join</vt:lpstr>
      <vt:lpstr>Theta Join</vt:lpstr>
      <vt:lpstr>Theta Join</vt:lpstr>
      <vt:lpstr>Outerjoins</vt:lpstr>
      <vt:lpstr>Outerjoins (Examples)</vt:lpstr>
      <vt:lpstr>Outerjoins (Examples)</vt:lpstr>
      <vt:lpstr>Outerjoins (Examples)</vt:lpstr>
      <vt:lpstr>Outerjoins (Examples)</vt:lpstr>
      <vt:lpstr>Aggregations</vt:lpstr>
      <vt:lpstr>Aggregations</vt:lpstr>
      <vt:lpstr>Example: Aggregation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182</cp:revision>
  <cp:lastPrinted>2001-01-16T17:12:14Z</cp:lastPrinted>
  <dcterms:created xsi:type="dcterms:W3CDTF">1999-07-13T19:55:20Z</dcterms:created>
  <dcterms:modified xsi:type="dcterms:W3CDTF">2024-02-12T15:30:20Z</dcterms:modified>
</cp:coreProperties>
</file>