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802" r:id="rId2"/>
    <p:sldId id="621" r:id="rId3"/>
    <p:sldId id="622" r:id="rId4"/>
    <p:sldId id="626" r:id="rId5"/>
    <p:sldId id="627" r:id="rId6"/>
    <p:sldId id="628" r:id="rId7"/>
    <p:sldId id="629" r:id="rId8"/>
    <p:sldId id="620" r:id="rId9"/>
    <p:sldId id="462" r:id="rId10"/>
    <p:sldId id="489" r:id="rId11"/>
    <p:sldId id="490" r:id="rId12"/>
    <p:sldId id="491" r:id="rId13"/>
    <p:sldId id="492" r:id="rId14"/>
    <p:sldId id="493" r:id="rId15"/>
    <p:sldId id="631" r:id="rId16"/>
    <p:sldId id="630" r:id="rId17"/>
    <p:sldId id="534" r:id="rId18"/>
    <p:sldId id="535" r:id="rId19"/>
    <p:sldId id="538" r:id="rId20"/>
    <p:sldId id="539" r:id="rId21"/>
    <p:sldId id="541" r:id="rId22"/>
    <p:sldId id="542" r:id="rId23"/>
    <p:sldId id="543" r:id="rId24"/>
    <p:sldId id="544" r:id="rId25"/>
    <p:sldId id="545" r:id="rId26"/>
    <p:sldId id="546" r:id="rId27"/>
    <p:sldId id="548" r:id="rId28"/>
    <p:sldId id="549" r:id="rId29"/>
    <p:sldId id="550" r:id="rId30"/>
    <p:sldId id="551" r:id="rId31"/>
    <p:sldId id="552" r:id="rId32"/>
    <p:sldId id="554" r:id="rId33"/>
    <p:sldId id="556" r:id="rId34"/>
    <p:sldId id="558" r:id="rId35"/>
    <p:sldId id="560" r:id="rId36"/>
    <p:sldId id="562" r:id="rId37"/>
    <p:sldId id="564" r:id="rId38"/>
    <p:sldId id="565" r:id="rId39"/>
    <p:sldId id="567" r:id="rId40"/>
    <p:sldId id="568" r:id="rId41"/>
    <p:sldId id="569" r:id="rId42"/>
    <p:sldId id="571" r:id="rId43"/>
    <p:sldId id="572" r:id="rId44"/>
    <p:sldId id="573" r:id="rId45"/>
    <p:sldId id="634" r:id="rId46"/>
    <p:sldId id="636" r:id="rId47"/>
    <p:sldId id="637" r:id="rId48"/>
    <p:sldId id="638" r:id="rId49"/>
    <p:sldId id="639" r:id="rId50"/>
    <p:sldId id="640" r:id="rId51"/>
    <p:sldId id="641" r:id="rId52"/>
    <p:sldId id="642" r:id="rId53"/>
    <p:sldId id="643" r:id="rId54"/>
    <p:sldId id="644" r:id="rId55"/>
    <p:sldId id="645" r:id="rId56"/>
    <p:sldId id="646" r:id="rId57"/>
    <p:sldId id="647" r:id="rId58"/>
    <p:sldId id="648" r:id="rId59"/>
    <p:sldId id="649" r:id="rId60"/>
    <p:sldId id="650" r:id="rId61"/>
    <p:sldId id="651" r:id="rId62"/>
    <p:sldId id="652" r:id="rId63"/>
    <p:sldId id="653" r:id="rId64"/>
    <p:sldId id="654" r:id="rId65"/>
    <p:sldId id="655" r:id="rId66"/>
    <p:sldId id="656" r:id="rId67"/>
    <p:sldId id="657" r:id="rId68"/>
    <p:sldId id="658" r:id="rId69"/>
    <p:sldId id="659" r:id="rId7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DDDDDD"/>
    <a:srgbClr val="FF3300"/>
    <a:srgbClr val="FFCC00"/>
    <a:srgbClr val="FF0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09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08546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16629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73823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6835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920897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57EB1-7886-4470-9ED2-BC60A5CEC0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75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9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942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10: SQL - Creating Relations and Queries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8186" y="4977113"/>
            <a:ext cx="3213980" cy="726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191000" y="1202002"/>
            <a:ext cx="4469627" cy="1273256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Both are communications with the computer (DBMS), so we need a programming language. </a:t>
            </a:r>
          </a:p>
        </p:txBody>
      </p:sp>
    </p:spTree>
    <p:extLst>
      <p:ext uri="{BB962C8B-B14F-4D97-AF65-F5344CB8AC3E}">
        <p14:creationId xmlns:p14="http://schemas.microsoft.com/office/powerpoint/2010/main" val="3731358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798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3576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1789262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175412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09600"/>
            <a:ext cx="89916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Creating (Declaring) a Relation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6747" y="1752600"/>
            <a:ext cx="7772400" cy="2393887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Simplest form is:</a:t>
            </a: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 (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	&lt;list of elements&gt;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);</a:t>
            </a:r>
          </a:p>
        </p:txBody>
      </p:sp>
    </p:spTree>
    <p:extLst>
      <p:ext uri="{BB962C8B-B14F-4D97-AF65-F5344CB8AC3E}">
        <p14:creationId xmlns:p14="http://schemas.microsoft.com/office/powerpoint/2010/main" val="3629259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09600"/>
            <a:ext cx="89916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Creating (Declaring) a Relation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6747" y="1752600"/>
            <a:ext cx="7772400" cy="2393887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Simplest form is:</a:t>
            </a: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 (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	&lt;list of elements&gt;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);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76747" y="4297378"/>
            <a:ext cx="7772400" cy="62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Example:</a:t>
            </a:r>
            <a:endParaRPr lang="en-US" altLang="zh-CN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3080" y="4479499"/>
            <a:ext cx="418255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CREATE TABLE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Drinkers (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(30)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PRIMARY KEY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addr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(50)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 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DEFAULT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’123 Sesame St.’,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phone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(16) </a:t>
            </a:r>
            <a:r>
              <a:rPr lang="en-US" altLang="zh-CN" sz="18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NOT NULL</a:t>
            </a:r>
          </a:p>
          <a:p>
            <a:pPr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76012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8777" y="1981200"/>
            <a:ext cx="819958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add a new attribute (“column”) 	to a relation 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 declaration&gt;;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Adding Attributes</a:t>
            </a:r>
          </a:p>
        </p:txBody>
      </p:sp>
    </p:spTree>
    <p:extLst>
      <p:ext uri="{BB962C8B-B14F-4D97-AF65-F5344CB8AC3E}">
        <p14:creationId xmlns:p14="http://schemas.microsoft.com/office/powerpoint/2010/main" val="301364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8777" y="1981200"/>
            <a:ext cx="819958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add a new attribute (“column”) 	to a relation 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 declaration&gt;;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ALTER TABLE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Bars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phone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(16)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DEFAULT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’unlisted’;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Adding Attributes</a:t>
            </a:r>
          </a:p>
        </p:txBody>
      </p:sp>
    </p:spTree>
    <p:extLst>
      <p:ext uri="{BB962C8B-B14F-4D97-AF65-F5344CB8AC3E}">
        <p14:creationId xmlns:p14="http://schemas.microsoft.com/office/powerpoint/2010/main" val="337111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Remove an attribute from a relation 	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Deleting Attributes</a:t>
            </a:r>
          </a:p>
        </p:txBody>
      </p:sp>
    </p:spTree>
    <p:extLst>
      <p:ext uri="{BB962C8B-B14F-4D97-AF65-F5344CB8AC3E}">
        <p14:creationId xmlns:p14="http://schemas.microsoft.com/office/powerpoint/2010/main" val="18387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Remove an attribute from a relation 	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we don’t really need the 	license attribute for bars: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ALTER TABLE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Bars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DROP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license;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Deleting Attributes</a:t>
            </a:r>
          </a:p>
        </p:txBody>
      </p:sp>
    </p:spTree>
    <p:extLst>
      <p:ext uri="{BB962C8B-B14F-4D97-AF65-F5344CB8AC3E}">
        <p14:creationId xmlns:p14="http://schemas.microsoft.com/office/powerpoint/2010/main" val="41338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a relation: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&lt;name&gt;;</a:t>
            </a:r>
          </a:p>
          <a:p>
            <a:endParaRPr lang="en-US" altLang="zh-CN" b="1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Removing Relations</a:t>
            </a:r>
          </a:p>
        </p:txBody>
      </p:sp>
    </p:spTree>
    <p:extLst>
      <p:ext uri="{BB962C8B-B14F-4D97-AF65-F5344CB8AC3E}">
        <p14:creationId xmlns:p14="http://schemas.microsoft.com/office/powerpoint/2010/main" val="1587984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844830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77738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How does SQL manipulate 			(search in/read from/write to) tables?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9506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</p:spTree>
    <p:extLst>
      <p:ext uri="{BB962C8B-B14F-4D97-AF65-F5344CB8AC3E}">
        <p14:creationId xmlns:p14="http://schemas.microsoft.com/office/powerpoint/2010/main" val="1224760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How does SQL manipulate 			(search in/read from/write to) tables?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This is the job of a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data manipulation language</a:t>
            </a:r>
            <a:r>
              <a:rPr lang="en-US" altLang="zh-CN" dirty="0">
                <a:ea typeface="宋体" panose="02010600030101010101" pitchFamily="2" charset="-122"/>
              </a:rPr>
              <a:t> (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DML</a:t>
            </a:r>
            <a:r>
              <a:rPr lang="en-US" altLang="zh-CN" dirty="0">
                <a:ea typeface="宋体" panose="02010600030101010101" pitchFamily="2" charset="-122"/>
              </a:rPr>
              <a:t>). DML does not change database schema.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9506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</p:spTree>
    <p:extLst>
      <p:ext uri="{BB962C8B-B14F-4D97-AF65-F5344CB8AC3E}">
        <p14:creationId xmlns:p14="http://schemas.microsoft.com/office/powerpoint/2010/main" val="3723646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ea typeface="宋体" panose="02010600030101010101" pitchFamily="2" charset="-122"/>
              </a:rPr>
              <a:t> Statements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>
                <a:solidFill>
                  <a:srgbClr val="006600"/>
                </a:solidFill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6115050" y="2632075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input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6064250" y="2057400"/>
            <a:ext cx="269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output (as a table)</a:t>
            </a:r>
          </a:p>
        </p:txBody>
      </p:sp>
      <p:sp>
        <p:nvSpPr>
          <p:cNvPr id="123913" name="Line 9"/>
          <p:cNvSpPr>
            <a:spLocks noChangeShapeType="1"/>
          </p:cNvSpPr>
          <p:nvPr/>
        </p:nvSpPr>
        <p:spPr bwMode="auto">
          <a:xfrm flipH="1">
            <a:off x="4676775" y="23145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14" name="Line 10"/>
          <p:cNvSpPr>
            <a:spLocks noChangeShapeType="1"/>
          </p:cNvSpPr>
          <p:nvPr/>
        </p:nvSpPr>
        <p:spPr bwMode="auto">
          <a:xfrm flipH="1">
            <a:off x="4686300" y="28956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9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Our Running Example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>
                <a:ea typeface="宋体" panose="02010600030101010101" pitchFamily="2" charset="-122"/>
              </a:rPr>
              <a:t>All our SQL queries will be based on the following database schema.</a:t>
            </a:r>
          </a:p>
          <a:p>
            <a:pPr lvl="1">
              <a:lnSpc>
                <a:spcPct val="90000"/>
              </a:lnSpc>
            </a:pPr>
            <a:r>
              <a:rPr lang="en-US" altLang="zh-CN" sz="2400">
                <a:ea typeface="宋体" panose="02010600030101010101" pitchFamily="2" charset="-122"/>
              </a:rPr>
              <a:t>Underline indicates key attributes.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manf)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Bars(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addr, license)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Drinkers(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addr, phone)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Likes(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Sells(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Frequents(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7466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7309" y="1953491"/>
            <a:ext cx="78208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Using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what beers 	are made by Anheuser-Busch?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209963" y="4560168"/>
            <a:ext cx="6400800" cy="1516063"/>
            <a:chOff x="1152" y="2928"/>
            <a:chExt cx="4032" cy="95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52" y="3360"/>
              <a:ext cx="39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>
                  <a:latin typeface="Tahoma" panose="020B0604030504040204" pitchFamily="34" charset="0"/>
                </a:rPr>
                <a:t>Notice SQL uses single-quotes for strings.</a:t>
              </a:r>
            </a:p>
            <a:p>
              <a:r>
                <a:rPr lang="en-US" altLang="en-US" dirty="0">
                  <a:latin typeface="Tahoma" panose="020B0604030504040204" pitchFamily="34" charset="0"/>
                </a:rPr>
                <a:t>SQL is </a:t>
              </a:r>
              <a:r>
                <a:rPr lang="en-US" altLang="en-US" dirty="0">
                  <a:solidFill>
                    <a:srgbClr val="FF0000"/>
                  </a:solidFill>
                  <a:latin typeface="Tahoma" panose="020B0604030504040204" pitchFamily="34" charset="0"/>
                </a:rPr>
                <a:t>case-insensitive</a:t>
              </a:r>
              <a:r>
                <a:rPr lang="en-US" altLang="en-US" dirty="0">
                  <a:latin typeface="Tahoma" panose="020B0604030504040204" pitchFamily="34" charset="0"/>
                </a:rPr>
                <a:t>, except inside strings.</a:t>
              </a:r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 flipV="1">
              <a:off x="2880" y="2928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V="1">
              <a:off x="3264" y="2976"/>
              <a:ext cx="192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5069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Result of Query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67171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dirty="0"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Bud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Bud Lite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Michelob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   ……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524000" y="1752610"/>
            <a:ext cx="1981200" cy="29302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1524000" y="228601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898530" y="4781550"/>
            <a:ext cx="75914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The answer is a relation with a single attribute,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name, and tuples with the name of each beer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by Anheuser-Busch, such as Bud.</a:t>
            </a:r>
          </a:p>
        </p:txBody>
      </p:sp>
    </p:spTree>
    <p:extLst>
      <p:ext uri="{BB962C8B-B14F-4D97-AF65-F5344CB8AC3E}">
        <p14:creationId xmlns:p14="http://schemas.microsoft.com/office/powerpoint/2010/main" val="2225849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</p:spTree>
    <p:extLst>
      <p:ext uri="{BB962C8B-B14F-4D97-AF65-F5344CB8AC3E}">
        <p14:creationId xmlns:p14="http://schemas.microsoft.com/office/powerpoint/2010/main" val="3180372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3371920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</p:txBody>
      </p:sp>
    </p:spTree>
    <p:extLst>
      <p:ext uri="{BB962C8B-B14F-4D97-AF65-F5344CB8AC3E}">
        <p14:creationId xmlns:p14="http://schemas.microsoft.com/office/powerpoint/2010/main" val="4110635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820137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3481529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5407-3198-41A6-9E88-1367062578A0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520"/>
            <a:ext cx="7772400" cy="680102"/>
          </a:xfrm>
        </p:spPr>
        <p:txBody>
          <a:bodyPr/>
          <a:lstStyle/>
          <a:p>
            <a:r>
              <a:rPr lang="en-US" altLang="en-US" dirty="0"/>
              <a:t>Operational Semantics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5320" y="1519926"/>
          <a:ext cx="2529610" cy="335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8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manf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167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079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597243"/>
            <a:ext cx="404469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2685" y="1192728"/>
            <a:ext cx="75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Beers</a:t>
            </a:r>
          </a:p>
        </p:txBody>
      </p:sp>
    </p:spTree>
    <p:extLst>
      <p:ext uri="{BB962C8B-B14F-4D97-AF65-F5344CB8AC3E}">
        <p14:creationId xmlns:p14="http://schemas.microsoft.com/office/powerpoint/2010/main" val="1680298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5407-3198-41A6-9E88-1367062578A0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520"/>
            <a:ext cx="7772400" cy="680102"/>
          </a:xfrm>
        </p:spPr>
        <p:txBody>
          <a:bodyPr/>
          <a:lstStyle/>
          <a:p>
            <a:r>
              <a:rPr lang="en-US" altLang="en-US" dirty="0"/>
              <a:t>Operational Semantics</a:t>
            </a:r>
          </a:p>
        </p:txBody>
      </p: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420688" y="2853168"/>
            <a:ext cx="554038" cy="609600"/>
            <a:chOff x="265" y="2030"/>
            <a:chExt cx="349" cy="384"/>
          </a:xfrm>
        </p:grpSpPr>
        <p:sp>
          <p:nvSpPr>
            <p:cNvPr id="54280" name="Line 8"/>
            <p:cNvSpPr>
              <a:spLocks noChangeShapeType="1"/>
            </p:cNvSpPr>
            <p:nvPr/>
          </p:nvSpPr>
          <p:spPr bwMode="auto">
            <a:xfrm>
              <a:off x="432" y="2240"/>
              <a:ext cx="182" cy="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265" y="2030"/>
              <a:ext cx="22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/>
                <a:t>tv</a:t>
              </a:r>
              <a:endParaRPr lang="en-US" altLang="en-US" sz="1600" dirty="0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5320" y="1519926"/>
          <a:ext cx="2529610" cy="335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8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manf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167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079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24915" y="2049429"/>
            <a:ext cx="42641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To implement this algorithm 	think of a </a:t>
            </a:r>
            <a:r>
              <a:rPr lang="en-US" altLang="en-US" sz="2000" dirty="0">
                <a:solidFill>
                  <a:srgbClr val="FF0000"/>
                </a:solidFill>
              </a:rPr>
              <a:t>tuple variable </a:t>
            </a:r>
            <a:r>
              <a:rPr lang="en-US" altLang="en-US" sz="2000" dirty="0" err="1">
                <a:solidFill>
                  <a:srgbClr val="FF0000"/>
                </a:solidFill>
              </a:rPr>
              <a:t>tv</a:t>
            </a:r>
            <a:r>
              <a:rPr lang="en-US" altLang="en-US" sz="2000" dirty="0">
                <a:solidFill>
                  <a:srgbClr val="FF0000"/>
                </a:solidFill>
              </a:rPr>
              <a:t> 	</a:t>
            </a:r>
            <a:r>
              <a:rPr lang="en-US" altLang="en-US" sz="2000" dirty="0"/>
              <a:t>ranging over each tuple of the 	relation mentioned in the </a:t>
            </a:r>
            <a:r>
              <a:rPr lang="en-US" altLang="en-US" sz="2000" dirty="0">
                <a:solidFill>
                  <a:srgbClr val="FFC000"/>
                </a:solidFill>
              </a:rPr>
              <a:t>FROM</a:t>
            </a:r>
            <a:r>
              <a:rPr lang="en-US" altLang="en-US" sz="2000" dirty="0"/>
              <a:t> 	Clause.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597243"/>
            <a:ext cx="404469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2685" y="1192728"/>
            <a:ext cx="75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Beers</a:t>
            </a:r>
          </a:p>
        </p:txBody>
      </p:sp>
    </p:spTree>
    <p:extLst>
      <p:ext uri="{BB962C8B-B14F-4D97-AF65-F5344CB8AC3E}">
        <p14:creationId xmlns:p14="http://schemas.microsoft.com/office/powerpoint/2010/main" val="3621806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5407-3198-41A6-9E88-1367062578A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520"/>
            <a:ext cx="7772400" cy="680102"/>
          </a:xfrm>
        </p:spPr>
        <p:txBody>
          <a:bodyPr/>
          <a:lstStyle/>
          <a:p>
            <a:r>
              <a:rPr lang="en-US" altLang="en-US" dirty="0"/>
              <a:t>Operational Semantics</a:t>
            </a:r>
          </a:p>
        </p:txBody>
      </p: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420688" y="2853168"/>
            <a:ext cx="554038" cy="609600"/>
            <a:chOff x="265" y="2030"/>
            <a:chExt cx="349" cy="384"/>
          </a:xfrm>
        </p:grpSpPr>
        <p:sp>
          <p:nvSpPr>
            <p:cNvPr id="54280" name="Line 8"/>
            <p:cNvSpPr>
              <a:spLocks noChangeShapeType="1"/>
            </p:cNvSpPr>
            <p:nvPr/>
          </p:nvSpPr>
          <p:spPr bwMode="auto">
            <a:xfrm>
              <a:off x="432" y="2240"/>
              <a:ext cx="182" cy="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265" y="2030"/>
              <a:ext cx="22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/>
                <a:t>tv</a:t>
              </a:r>
              <a:endParaRPr lang="en-US" altLang="en-US" sz="1600" dirty="0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5320" y="1519926"/>
          <a:ext cx="2529610" cy="335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8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manf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167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079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4281" name="Group 9"/>
          <p:cNvGrpSpPr>
            <a:grpSpLocks/>
          </p:cNvGrpSpPr>
          <p:nvPr/>
        </p:nvGrpSpPr>
        <p:grpSpPr bwMode="auto">
          <a:xfrm>
            <a:off x="2445143" y="3644929"/>
            <a:ext cx="1516063" cy="1814513"/>
            <a:chOff x="2534" y="1896"/>
            <a:chExt cx="955" cy="1143"/>
          </a:xfrm>
        </p:grpSpPr>
        <p:sp>
          <p:nvSpPr>
            <p:cNvPr id="54282" name="Text Box 10"/>
            <p:cNvSpPr txBox="1">
              <a:spLocks noChangeArrowheads="1"/>
            </p:cNvSpPr>
            <p:nvPr/>
          </p:nvSpPr>
          <p:spPr bwMode="auto">
            <a:xfrm>
              <a:off x="2534" y="2709"/>
              <a:ext cx="95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>
                  <a:latin typeface="Tahoma" panose="020B0604030504040204" pitchFamily="34" charset="0"/>
                </a:rPr>
                <a:t>Check if </a:t>
              </a:r>
              <a:r>
                <a:rPr lang="en-US" altLang="en-US" sz="1400" dirty="0" err="1">
                  <a:latin typeface="Tahoma" panose="020B0604030504040204" pitchFamily="34" charset="0"/>
                </a:rPr>
                <a:t>manf</a:t>
              </a:r>
              <a:r>
                <a:rPr lang="en-US" altLang="en-US" sz="1400" dirty="0">
                  <a:latin typeface="Tahoma" panose="020B0604030504040204" pitchFamily="34" charset="0"/>
                </a:rPr>
                <a:t> = </a:t>
              </a:r>
            </a:p>
            <a:p>
              <a:r>
                <a:rPr lang="en-US" altLang="en-US" sz="1400" dirty="0">
                  <a:latin typeface="Tahoma" panose="020B0604030504040204" pitchFamily="34" charset="0"/>
                </a:rPr>
                <a:t>Anheuser-Busch</a:t>
              </a:r>
            </a:p>
          </p:txBody>
        </p:sp>
        <p:sp>
          <p:nvSpPr>
            <p:cNvPr id="54283" name="Line 11"/>
            <p:cNvSpPr>
              <a:spLocks noChangeShapeType="1"/>
            </p:cNvSpPr>
            <p:nvPr/>
          </p:nvSpPr>
          <p:spPr bwMode="auto">
            <a:xfrm flipH="1" flipV="1">
              <a:off x="2617" y="1896"/>
              <a:ext cx="71" cy="7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424915" y="2049429"/>
            <a:ext cx="42641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To implement this algorithm 	think of a </a:t>
            </a:r>
            <a:r>
              <a:rPr lang="en-US" altLang="en-US" sz="2000" dirty="0">
                <a:solidFill>
                  <a:srgbClr val="FF0000"/>
                </a:solidFill>
              </a:rPr>
              <a:t>tuple variable </a:t>
            </a:r>
            <a:r>
              <a:rPr lang="en-US" altLang="en-US" sz="2000" dirty="0" err="1">
                <a:solidFill>
                  <a:srgbClr val="FF0000"/>
                </a:solidFill>
              </a:rPr>
              <a:t>tv</a:t>
            </a:r>
            <a:r>
              <a:rPr lang="en-US" altLang="en-US" sz="2000" dirty="0">
                <a:solidFill>
                  <a:srgbClr val="FF0000"/>
                </a:solidFill>
              </a:rPr>
              <a:t> 	</a:t>
            </a:r>
            <a:r>
              <a:rPr lang="en-US" altLang="en-US" sz="2000" dirty="0"/>
              <a:t>ranging over each tuple of the 	relation mentioned in the </a:t>
            </a:r>
            <a:r>
              <a:rPr lang="en-US" altLang="en-US" sz="2000" dirty="0">
                <a:solidFill>
                  <a:srgbClr val="FFC000"/>
                </a:solidFill>
              </a:rPr>
              <a:t>FROM</a:t>
            </a:r>
            <a:r>
              <a:rPr lang="en-US" altLang="en-US" sz="2000" dirty="0"/>
              <a:t> 	Clause.</a:t>
            </a:r>
          </a:p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Check if the “current” tuple 	satisfies the </a:t>
            </a:r>
            <a:r>
              <a:rPr lang="en-US" altLang="en-US" sz="2000" dirty="0">
                <a:solidFill>
                  <a:srgbClr val="FFC000"/>
                </a:solidFill>
              </a:rPr>
              <a:t>WHERE</a:t>
            </a:r>
            <a:r>
              <a:rPr lang="en-US" altLang="en-US" sz="2000" dirty="0"/>
              <a:t> clause.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597243"/>
            <a:ext cx="404469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2685" y="1192728"/>
            <a:ext cx="75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Beers</a:t>
            </a:r>
          </a:p>
        </p:txBody>
      </p:sp>
    </p:spTree>
    <p:extLst>
      <p:ext uri="{BB962C8B-B14F-4D97-AF65-F5344CB8AC3E}">
        <p14:creationId xmlns:p14="http://schemas.microsoft.com/office/powerpoint/2010/main" val="727498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5407-3198-41A6-9E88-1367062578A0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520"/>
            <a:ext cx="7772400" cy="680102"/>
          </a:xfrm>
        </p:spPr>
        <p:txBody>
          <a:bodyPr/>
          <a:lstStyle/>
          <a:p>
            <a:r>
              <a:rPr lang="en-US" altLang="en-US" dirty="0"/>
              <a:t>Operational Semantics</a:t>
            </a:r>
          </a:p>
        </p:txBody>
      </p: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420688" y="2853168"/>
            <a:ext cx="554038" cy="609600"/>
            <a:chOff x="265" y="2030"/>
            <a:chExt cx="349" cy="384"/>
          </a:xfrm>
        </p:grpSpPr>
        <p:sp>
          <p:nvSpPr>
            <p:cNvPr id="54280" name="Line 8"/>
            <p:cNvSpPr>
              <a:spLocks noChangeShapeType="1"/>
            </p:cNvSpPr>
            <p:nvPr/>
          </p:nvSpPr>
          <p:spPr bwMode="auto">
            <a:xfrm>
              <a:off x="432" y="2240"/>
              <a:ext cx="182" cy="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265" y="2030"/>
              <a:ext cx="22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/>
                <a:t>tv</a:t>
              </a:r>
              <a:endParaRPr lang="en-US" altLang="en-US" sz="1600" dirty="0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5320" y="1519926"/>
          <a:ext cx="2529610" cy="335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8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manf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167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079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4281" name="Group 9"/>
          <p:cNvGrpSpPr>
            <a:grpSpLocks/>
          </p:cNvGrpSpPr>
          <p:nvPr/>
        </p:nvGrpSpPr>
        <p:grpSpPr bwMode="auto">
          <a:xfrm>
            <a:off x="2445143" y="3644929"/>
            <a:ext cx="1516063" cy="1814513"/>
            <a:chOff x="2534" y="1896"/>
            <a:chExt cx="955" cy="1143"/>
          </a:xfrm>
        </p:grpSpPr>
        <p:sp>
          <p:nvSpPr>
            <p:cNvPr id="54282" name="Text Box 10"/>
            <p:cNvSpPr txBox="1">
              <a:spLocks noChangeArrowheads="1"/>
            </p:cNvSpPr>
            <p:nvPr/>
          </p:nvSpPr>
          <p:spPr bwMode="auto">
            <a:xfrm>
              <a:off x="2534" y="2709"/>
              <a:ext cx="95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>
                  <a:latin typeface="Tahoma" panose="020B0604030504040204" pitchFamily="34" charset="0"/>
                </a:rPr>
                <a:t>Check if </a:t>
              </a:r>
              <a:r>
                <a:rPr lang="en-US" altLang="en-US" sz="1400" dirty="0" err="1">
                  <a:latin typeface="Tahoma" panose="020B0604030504040204" pitchFamily="34" charset="0"/>
                </a:rPr>
                <a:t>manf</a:t>
              </a:r>
              <a:r>
                <a:rPr lang="en-US" altLang="en-US" sz="1400" dirty="0">
                  <a:latin typeface="Tahoma" panose="020B0604030504040204" pitchFamily="34" charset="0"/>
                </a:rPr>
                <a:t> = </a:t>
              </a:r>
            </a:p>
            <a:p>
              <a:r>
                <a:rPr lang="en-US" altLang="en-US" sz="1400" dirty="0">
                  <a:latin typeface="Tahoma" panose="020B0604030504040204" pitchFamily="34" charset="0"/>
                </a:rPr>
                <a:t>Anheuser-Busch</a:t>
              </a:r>
            </a:p>
          </p:txBody>
        </p:sp>
        <p:sp>
          <p:nvSpPr>
            <p:cNvPr id="54283" name="Line 11"/>
            <p:cNvSpPr>
              <a:spLocks noChangeShapeType="1"/>
            </p:cNvSpPr>
            <p:nvPr/>
          </p:nvSpPr>
          <p:spPr bwMode="auto">
            <a:xfrm flipH="1" flipV="1">
              <a:off x="2617" y="1896"/>
              <a:ext cx="71" cy="7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293" name="Group 21"/>
          <p:cNvGrpSpPr>
            <a:grpSpLocks/>
          </p:cNvGrpSpPr>
          <p:nvPr/>
        </p:nvGrpSpPr>
        <p:grpSpPr bwMode="auto">
          <a:xfrm>
            <a:off x="3535940" y="1433943"/>
            <a:ext cx="1692275" cy="2095502"/>
            <a:chOff x="3417" y="2170"/>
            <a:chExt cx="1066" cy="1320"/>
          </a:xfrm>
        </p:grpSpPr>
        <p:sp>
          <p:nvSpPr>
            <p:cNvPr id="54290" name="Line 18"/>
            <p:cNvSpPr>
              <a:spLocks noChangeShapeType="1"/>
            </p:cNvSpPr>
            <p:nvPr/>
          </p:nvSpPr>
          <p:spPr bwMode="auto">
            <a:xfrm flipV="1">
              <a:off x="3417" y="2500"/>
              <a:ext cx="234" cy="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1" name="Text Box 19"/>
            <p:cNvSpPr txBox="1">
              <a:spLocks noChangeArrowheads="1"/>
            </p:cNvSpPr>
            <p:nvPr/>
          </p:nvSpPr>
          <p:spPr bwMode="auto">
            <a:xfrm>
              <a:off x="3534" y="2170"/>
              <a:ext cx="9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/>
                <a:t>Include tv.name </a:t>
              </a:r>
            </a:p>
            <a:p>
              <a:r>
                <a:rPr lang="en-US" altLang="en-US" sz="1400" dirty="0"/>
                <a:t>in the result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424915" y="2049429"/>
            <a:ext cx="42641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To implement this algorithm 	think of a </a:t>
            </a:r>
            <a:r>
              <a:rPr lang="en-US" altLang="en-US" sz="2000" dirty="0">
                <a:solidFill>
                  <a:srgbClr val="FF0000"/>
                </a:solidFill>
              </a:rPr>
              <a:t>tuple variable </a:t>
            </a:r>
            <a:r>
              <a:rPr lang="en-US" altLang="en-US" sz="2000" dirty="0" err="1">
                <a:solidFill>
                  <a:srgbClr val="FF0000"/>
                </a:solidFill>
              </a:rPr>
              <a:t>tv</a:t>
            </a:r>
            <a:r>
              <a:rPr lang="en-US" altLang="en-US" sz="2000" dirty="0">
                <a:solidFill>
                  <a:srgbClr val="FF0000"/>
                </a:solidFill>
              </a:rPr>
              <a:t> 	</a:t>
            </a:r>
            <a:r>
              <a:rPr lang="en-US" altLang="en-US" sz="2000" dirty="0"/>
              <a:t>ranging over each tuple of the 	relation mentioned in the </a:t>
            </a:r>
            <a:r>
              <a:rPr lang="en-US" altLang="en-US" sz="2000" dirty="0">
                <a:solidFill>
                  <a:srgbClr val="FFC000"/>
                </a:solidFill>
              </a:rPr>
              <a:t>FROM</a:t>
            </a:r>
            <a:r>
              <a:rPr lang="en-US" altLang="en-US" sz="2000" dirty="0"/>
              <a:t> 	Clause.</a:t>
            </a:r>
          </a:p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Check if the “current” tuple 	satisfies the </a:t>
            </a:r>
            <a:r>
              <a:rPr lang="en-US" altLang="en-US" sz="2000" dirty="0">
                <a:solidFill>
                  <a:srgbClr val="FFC000"/>
                </a:solidFill>
              </a:rPr>
              <a:t>WHERE</a:t>
            </a:r>
            <a:r>
              <a:rPr lang="en-US" altLang="en-US" sz="2000" dirty="0"/>
              <a:t> clause.</a:t>
            </a:r>
          </a:p>
          <a:p>
            <a:pPr marL="342900" indent="-457200" defTabSz="45720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000" dirty="0"/>
              <a:t>If so, compute the attributes or 	expressions of the </a:t>
            </a:r>
            <a:r>
              <a:rPr lang="en-US" altLang="en-US" sz="2000" dirty="0">
                <a:solidFill>
                  <a:srgbClr val="FFC000"/>
                </a:solidFill>
              </a:rPr>
              <a:t>SELECT</a:t>
            </a:r>
            <a:r>
              <a:rPr lang="en-US" altLang="en-US" sz="2000" dirty="0"/>
              <a:t> 	clause using the components of 	this tuple.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597243"/>
            <a:ext cx="404469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2685" y="1192728"/>
            <a:ext cx="75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Beers</a:t>
            </a:r>
          </a:p>
        </p:txBody>
      </p:sp>
    </p:spTree>
    <p:extLst>
      <p:ext uri="{BB962C8B-B14F-4D97-AF65-F5344CB8AC3E}">
        <p14:creationId xmlns:p14="http://schemas.microsoft.com/office/powerpoint/2010/main" val="1108466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89532"/>
            <a:ext cx="7772400" cy="646545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When there is one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clause, 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800" dirty="0">
                <a:ea typeface="宋体" panose="02010600030101010101" pitchFamily="2" charset="-122"/>
              </a:rPr>
              <a:t>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stands for “all attributes 	of this relation.”</a:t>
            </a:r>
          </a:p>
        </p:txBody>
      </p:sp>
    </p:spTree>
    <p:extLst>
      <p:ext uri="{BB962C8B-B14F-4D97-AF65-F5344CB8AC3E}">
        <p14:creationId xmlns:p14="http://schemas.microsoft.com/office/powerpoint/2010/main" val="307466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89532"/>
            <a:ext cx="7772400" cy="646545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When there is one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clause, 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800" dirty="0">
                <a:ea typeface="宋体" panose="02010600030101010101" pitchFamily="2" charset="-122"/>
              </a:rPr>
              <a:t>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stands for “all attributes 	of this relation.”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output has the same schema as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215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you want the result to have different attribute 	names, use “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&lt;new name&gt;</a:t>
            </a:r>
            <a:r>
              <a:rPr lang="en-US" altLang="zh-CN" sz="2800" dirty="0">
                <a:ea typeface="宋体" panose="02010600030101010101" pitchFamily="2" charset="-122"/>
              </a:rPr>
              <a:t>” to rename an 	attribute.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3562" y="286328"/>
            <a:ext cx="7772400" cy="533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Renaming Attributes</a:t>
            </a:r>
          </a:p>
        </p:txBody>
      </p:sp>
    </p:spTree>
    <p:extLst>
      <p:ext uri="{BB962C8B-B14F-4D97-AF65-F5344CB8AC3E}">
        <p14:creationId xmlns:p14="http://schemas.microsoft.com/office/powerpoint/2010/main" val="1028565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you want the result to have different attribute 	names, use “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&lt;new name&gt;</a:t>
            </a:r>
            <a:r>
              <a:rPr lang="en-US" altLang="zh-CN" sz="2800" dirty="0">
                <a:ea typeface="宋体" panose="02010600030101010101" pitchFamily="2" charset="-122"/>
              </a:rPr>
              <a:t>” to rename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result is: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3562" y="286328"/>
            <a:ext cx="7772400" cy="533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Renaming Attributes</a:t>
            </a:r>
          </a:p>
        </p:txBody>
      </p:sp>
    </p:spTree>
    <p:extLst>
      <p:ext uri="{BB962C8B-B14F-4D97-AF65-F5344CB8AC3E}">
        <p14:creationId xmlns:p14="http://schemas.microsoft.com/office/powerpoint/2010/main" val="607618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6"/>
            <a:ext cx="7818582" cy="3200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expression that makes sense can 	appear as an element of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52860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6"/>
            <a:ext cx="7818582" cy="3200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expression that makes sense can 	appear as an element of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bar, beer,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	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price*114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priceInYen</a:t>
            </a:r>
            <a:endParaRPr lang="en-US" altLang="zh-CN" sz="2400" b="1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result is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6909" y="4601094"/>
          <a:ext cx="379152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priceInYen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1023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6"/>
            <a:ext cx="7818582" cy="3200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We can also have a “constant expression” in the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2450279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5"/>
            <a:ext cx="7818582" cy="366221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We can also have a “constant expression” in the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800" dirty="0">
                <a:ea typeface="宋体" panose="02010600030101010101" pitchFamily="2" charset="-122"/>
              </a:rPr>
              <a:t>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drinker,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          ‘likes Bud’ </a:t>
            </a:r>
            <a:r>
              <a:rPr lang="en-US" altLang="zh-CN" sz="24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whoLikesBud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 	</a:t>
            </a:r>
            <a:r>
              <a:rPr lang="en-US" altLang="zh-CN" sz="24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 = ‘Bud’; 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result is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90797" y="5016730"/>
          <a:ext cx="25276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drinker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whoLikesBud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likes Bud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likes Bud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501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799" y="381001"/>
            <a:ext cx="7931727" cy="625764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Complex Conditions in </a:t>
            </a:r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3600" dirty="0">
                <a:ea typeface="宋体" panose="02010600030101010101" pitchFamily="2" charset="-122"/>
              </a:rPr>
              <a:t> Clause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5728" y="1170709"/>
            <a:ext cx="789276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price 	Joe’s Bar charges for Bud: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 = ’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Joe’’s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Bar’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			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1401436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799" y="381001"/>
            <a:ext cx="7931727" cy="625764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Complex Conditions in </a:t>
            </a:r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3600" dirty="0">
                <a:ea typeface="宋体" panose="02010600030101010101" pitchFamily="2" charset="-122"/>
              </a:rPr>
              <a:t> Clause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5728" y="1170709"/>
            <a:ext cx="789276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the price 	Joe’s Bar charges for Bud: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 = ’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Joe’’s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Bar’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			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 = ’Bud’;</a:t>
            </a:r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H="1" flipV="1">
            <a:off x="4651662" y="3134702"/>
            <a:ext cx="822038" cy="15727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514111" y="4568865"/>
            <a:ext cx="254000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ea typeface="宋体" panose="02010600030101010101" pitchFamily="2" charset="-122"/>
              </a:rPr>
              <a:t>Notice how we get a single-quote in strings.</a:t>
            </a:r>
          </a:p>
        </p:txBody>
      </p:sp>
    </p:spTree>
    <p:extLst>
      <p:ext uri="{BB962C8B-B14F-4D97-AF65-F5344CB8AC3E}">
        <p14:creationId xmlns:p14="http://schemas.microsoft.com/office/powerpoint/2010/main" val="2201040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72656"/>
            <a:ext cx="7772400" cy="48952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1286164"/>
            <a:ext cx="7867073" cy="366452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clauses can have conditions in which a 	string is compared with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pattern</a:t>
            </a:r>
            <a:r>
              <a:rPr lang="en-US" altLang="zh-CN" sz="2400" dirty="0">
                <a:ea typeface="宋体" panose="02010600030101010101" pitchFamily="2" charset="-122"/>
              </a:rPr>
              <a:t>, to check match.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General form:                    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  <a:r>
              <a:rPr lang="en-US" altLang="zh-CN" sz="2400" dirty="0">
                <a:ea typeface="宋体" panose="02010600030101010101" pitchFamily="2" charset="-122"/>
              </a:rPr>
              <a:t> or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</a:p>
        </p:txBody>
      </p:sp>
    </p:spTree>
    <p:extLst>
      <p:ext uri="{BB962C8B-B14F-4D97-AF65-F5344CB8AC3E}">
        <p14:creationId xmlns:p14="http://schemas.microsoft.com/office/powerpoint/2010/main" val="3054893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72656"/>
            <a:ext cx="7772400" cy="48952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1286164"/>
            <a:ext cx="7867073" cy="366452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clauses can have conditions in which a 	string is compared with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pattern</a:t>
            </a:r>
            <a:r>
              <a:rPr lang="en-US" altLang="zh-CN" sz="2400" dirty="0">
                <a:ea typeface="宋体" panose="02010600030101010101" pitchFamily="2" charset="-122"/>
              </a:rPr>
              <a:t>, to check match.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General form:                    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  <a:r>
              <a:rPr lang="en-US" altLang="zh-CN" sz="2400" dirty="0">
                <a:ea typeface="宋体" panose="02010600030101010101" pitchFamily="2" charset="-122"/>
              </a:rPr>
              <a:t> or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Pattern is a quoted string with 		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%</a:t>
            </a:r>
            <a:r>
              <a:rPr lang="en-US" altLang="zh-CN" sz="2400" dirty="0">
                <a:ea typeface="宋体" panose="02010600030101010101" pitchFamily="2" charset="-122"/>
              </a:rPr>
              <a:t> = “any string”;   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_</a:t>
            </a:r>
            <a:r>
              <a:rPr lang="en-US" altLang="zh-CN" sz="2400" dirty="0">
                <a:ea typeface="宋体" panose="02010600030101010101" pitchFamily="2" charset="-122"/>
              </a:rPr>
              <a:t> = “any character.”</a:t>
            </a:r>
          </a:p>
        </p:txBody>
      </p:sp>
    </p:spTree>
    <p:extLst>
      <p:ext uri="{BB962C8B-B14F-4D97-AF65-F5344CB8AC3E}">
        <p14:creationId xmlns:p14="http://schemas.microsoft.com/office/powerpoint/2010/main" val="24136622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72656"/>
            <a:ext cx="7772400" cy="48952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1286164"/>
            <a:ext cx="7867073" cy="366452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ea typeface="宋体" panose="02010600030101010101" pitchFamily="2" charset="-122"/>
              </a:rPr>
              <a:t> clauses can have conditions in which a 	string is compared with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pattern</a:t>
            </a:r>
            <a:r>
              <a:rPr lang="en-US" altLang="zh-CN" sz="2400" dirty="0">
                <a:ea typeface="宋体" panose="02010600030101010101" pitchFamily="2" charset="-122"/>
              </a:rPr>
              <a:t>, to check match.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General form:                    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  <a:r>
              <a:rPr lang="en-US" altLang="zh-CN" sz="2400" dirty="0">
                <a:ea typeface="宋体" panose="02010600030101010101" pitchFamily="2" charset="-122"/>
              </a:rPr>
              <a:t> or 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NOT LIKE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&lt;pattern&gt;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Pattern is a quoted string with 						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%</a:t>
            </a:r>
            <a:r>
              <a:rPr lang="en-US" altLang="zh-CN" sz="2400" dirty="0">
                <a:ea typeface="宋体" panose="02010600030101010101" pitchFamily="2" charset="-122"/>
              </a:rPr>
              <a:t> = “any string”;   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_</a:t>
            </a:r>
            <a:r>
              <a:rPr lang="en-US" altLang="zh-CN" sz="2400" dirty="0">
                <a:ea typeface="宋体" panose="02010600030101010101" pitchFamily="2" charset="-122"/>
              </a:rPr>
              <a:t> = “any character.”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400" dirty="0">
                <a:ea typeface="宋体" panose="02010600030101010101" pitchFamily="2" charset="-122"/>
              </a:rPr>
              <a:t> From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Drinkers(name,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  <a:r>
              <a:rPr lang="en-US" altLang="zh-CN" sz="2400" dirty="0">
                <a:ea typeface="宋体" panose="02010600030101010101" pitchFamily="2" charset="-122"/>
              </a:rPr>
              <a:t>,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find the drinkers with exchange 555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7476" y="4950691"/>
            <a:ext cx="60837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Drinkers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phone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LIKE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’%555-_ _ _ _’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52083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Renaming Relations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Rename tables (Oracle):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   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ALTER TABLE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old-table-name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	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RENAME TO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new-table-name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endParaRPr lang="en-US" altLang="zh-CN" sz="2800" dirty="0">
              <a:solidFill>
                <a:srgbClr val="33CC33"/>
              </a:solidFill>
              <a:ea typeface="宋体" panose="02010600030101010101" pitchFamily="2" charset="-122"/>
            </a:endParaRP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Rename table columns (Oracle):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	ALTER TABLE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table-name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RENAME COLUMN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old-name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TO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 new-name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09505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  <p:sp>
        <p:nvSpPr>
          <p:cNvPr id="2" name="Rectangle 1"/>
          <p:cNvSpPr/>
          <p:nvPr/>
        </p:nvSpPr>
        <p:spPr>
          <a:xfrm>
            <a:off x="2898321" y="5284788"/>
            <a:ext cx="1771650" cy="430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147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NULL Values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7991764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Tuples in SQL relations can have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	as a value for one or more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Meaning depends on context. Two 	common cases: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Missing value</a:t>
            </a:r>
            <a:r>
              <a:rPr lang="en-US" altLang="zh-CN" i="1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: e.g., we know Joe’s Bar has some address, but we don’t know what it is.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Inapplicable</a:t>
            </a:r>
            <a:r>
              <a:rPr lang="en-US" altLang="zh-CN" dirty="0">
                <a:ea typeface="宋体" panose="02010600030101010101" pitchFamily="2" charset="-122"/>
              </a:rPr>
              <a:t> : e.g., the value of attribute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spouse</a:t>
            </a:r>
            <a:r>
              <a:rPr lang="en-US" altLang="zh-CN" dirty="0">
                <a:ea typeface="宋体" panose="02010600030101010101" pitchFamily="2" charset="-122"/>
              </a:rPr>
              <a:t> for an unmarried person.</a:t>
            </a:r>
          </a:p>
        </p:txBody>
      </p:sp>
    </p:spTree>
    <p:extLst>
      <p:ext uri="{BB962C8B-B14F-4D97-AF65-F5344CB8AC3E}">
        <p14:creationId xmlns:p14="http://schemas.microsoft.com/office/powerpoint/2010/main" val="3143400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Comparing NULL’s to Values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267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logic of conditions in SQL is really 3-	valued logic: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8863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Comparing NULL’s to Values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267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logic of conditions in SQL is really 3-	valued logic: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When any value is compared with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	</a:t>
            </a:r>
            <a:r>
              <a:rPr lang="en-US" altLang="zh-CN" dirty="0">
                <a:ea typeface="宋体" panose="02010600030101010101" pitchFamily="2" charset="-122"/>
              </a:rPr>
              <a:t>the truth value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295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Comparing NULL’s to Values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267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logic of conditions in SQL is really 3-	valued logic: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When any value is compared with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	</a:t>
            </a:r>
            <a:r>
              <a:rPr lang="en-US" altLang="zh-CN" dirty="0">
                <a:ea typeface="宋体" panose="02010600030101010101" pitchFamily="2" charset="-122"/>
              </a:rPr>
              <a:t>the truth value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a query only produces a tuple in the 	answer if its truth value for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	clause is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dirty="0">
                <a:ea typeface="宋体" panose="02010600030101010101" pitchFamily="2" charset="-122"/>
              </a:rPr>
              <a:t> (not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dirty="0">
                <a:ea typeface="宋体" panose="02010600030101010101" pitchFamily="2" charset="-122"/>
              </a:rPr>
              <a:t> or 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dirty="0">
                <a:ea typeface="宋体" panose="02010600030101010101" pitchFamily="2" charset="-122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52478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</p:txBody>
      </p:sp>
    </p:spTree>
    <p:extLst>
      <p:ext uri="{BB962C8B-B14F-4D97-AF65-F5344CB8AC3E}">
        <p14:creationId xmlns:p14="http://schemas.microsoft.com/office/powerpoint/2010/main" val="18248207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</p:txBody>
      </p:sp>
    </p:spTree>
    <p:extLst>
      <p:ext uri="{BB962C8B-B14F-4D97-AF65-F5344CB8AC3E}">
        <p14:creationId xmlns:p14="http://schemas.microsoft.com/office/powerpoint/2010/main" val="36222287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99249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7531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1/2)) 	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9643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1/2)) 		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1/2) 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68463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1/2)) 		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1/2) 									=   1/2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294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33438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Three-Valued Logic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92263"/>
            <a:ext cx="8096250" cy="465613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understand how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work 	in 3-valued logic, think of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</a:t>
            </a:r>
            <a:r>
              <a:rPr lang="en-US" altLang="zh-CN" sz="2800" dirty="0">
                <a:ea typeface="宋体" panose="02010600030101010101" pitchFamily="2" charset="-122"/>
              </a:rPr>
              <a:t> = 1, 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FALSE</a:t>
            </a:r>
            <a:r>
              <a:rPr lang="en-US" altLang="zh-CN" sz="2800" dirty="0">
                <a:ea typeface="宋体" panose="02010600030101010101" pitchFamily="2" charset="-122"/>
              </a:rPr>
              <a:t> = 0, and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 = 1/2.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;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=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(x) = 1 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 </a:t>
            </a:r>
            <a:r>
              <a:rPr lang="en-US" altLang="zh-CN" sz="2800" dirty="0">
                <a:ea typeface="宋体" panose="02010600030101010101" pitchFamily="2" charset="-122"/>
              </a:rPr>
              <a:t>x.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ea typeface="宋体" panose="02010600030101010101" pitchFamily="2" charset="-122"/>
              </a:rPr>
              <a:t>			     		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TRUE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(FALSE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(UNKNOWN)) 		</a:t>
            </a:r>
            <a:r>
              <a:rPr lang="en-US" altLang="zh-CN" sz="2800" dirty="0">
                <a:ea typeface="宋体" panose="02010600030101010101" pitchFamily="2" charset="-122"/>
              </a:rPr>
              <a:t>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(1</a:t>
            </a:r>
            <a:r>
              <a:rPr lang="en-US" altLang="zh-CN" sz="2800" dirty="0">
                <a:ea typeface="宋体" panose="02010600030101010101" pitchFamily="2" charset="-122"/>
                <a:sym typeface="Symbol" panose="05050102010706020507" pitchFamily="18" charset="2"/>
              </a:rPr>
              <a:t>1/2</a:t>
            </a:r>
            <a:r>
              <a:rPr lang="en-US" altLang="zh-CN" sz="2800" dirty="0">
                <a:ea typeface="宋体" panose="02010600030101010101" pitchFamily="2" charset="-122"/>
              </a:rPr>
              <a:t>))) 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(0, 1/2)) 							=  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(1, 1/2) 									=   1/2 (=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1269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</p:spTree>
    <p:extLst>
      <p:ext uri="{BB962C8B-B14F-4D97-AF65-F5344CB8AC3E}">
        <p14:creationId xmlns:p14="http://schemas.microsoft.com/office/powerpoint/2010/main" val="1452873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2678140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</p:spTree>
    <p:extLst>
      <p:ext uri="{BB962C8B-B14F-4D97-AF65-F5344CB8AC3E}">
        <p14:creationId xmlns:p14="http://schemas.microsoft.com/office/powerpoint/2010/main" val="29469599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63838" y="5166485"/>
            <a:ext cx="4875213" cy="0"/>
            <a:chOff x="1757" y="3351"/>
            <a:chExt cx="3071" cy="0"/>
          </a:xfrm>
        </p:grpSpPr>
        <p:sp>
          <p:nvSpPr>
            <p:cNvPr id="63501" name="Line 10"/>
            <p:cNvSpPr>
              <a:spLocks noChangeShapeType="1"/>
            </p:cNvSpPr>
            <p:nvPr/>
          </p:nvSpPr>
          <p:spPr bwMode="auto">
            <a:xfrm>
              <a:off x="1757" y="3351"/>
              <a:ext cx="1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11"/>
            <p:cNvSpPr>
              <a:spLocks noChangeShapeType="1"/>
            </p:cNvSpPr>
            <p:nvPr/>
          </p:nvSpPr>
          <p:spPr bwMode="auto">
            <a:xfrm>
              <a:off x="3436" y="3351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1800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9051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36750311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63838" y="5166485"/>
            <a:ext cx="4875213" cy="0"/>
            <a:chOff x="1757" y="3351"/>
            <a:chExt cx="3071" cy="0"/>
          </a:xfrm>
        </p:grpSpPr>
        <p:sp>
          <p:nvSpPr>
            <p:cNvPr id="63501" name="Line 10"/>
            <p:cNvSpPr>
              <a:spLocks noChangeShapeType="1"/>
            </p:cNvSpPr>
            <p:nvPr/>
          </p:nvSpPr>
          <p:spPr bwMode="auto">
            <a:xfrm>
              <a:off x="1757" y="3351"/>
              <a:ext cx="1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11"/>
            <p:cNvSpPr>
              <a:spLocks noChangeShapeType="1"/>
            </p:cNvSpPr>
            <p:nvPr/>
          </p:nvSpPr>
          <p:spPr bwMode="auto">
            <a:xfrm>
              <a:off x="3436" y="3351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3499" name="Line 14"/>
          <p:cNvSpPr>
            <a:spLocks noChangeShapeType="1"/>
          </p:cNvSpPr>
          <p:nvPr/>
        </p:nvSpPr>
        <p:spPr bwMode="auto">
          <a:xfrm>
            <a:off x="2763838" y="5565048"/>
            <a:ext cx="4948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1800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9051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851" y="5558054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25473086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Surprising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993" y="3554468"/>
            <a:ext cx="6914014" cy="153272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&lt; 2.00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price &gt;= 2.00</a:t>
            </a:r>
            <a:r>
              <a:rPr lang="en-US" altLang="zh-CN" sz="2800" dirty="0">
                <a:ea typeface="宋体" panose="02010600030101010101" pitchFamily="2" charset="-122"/>
              </a:rPr>
              <a:t>;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63838" y="5166485"/>
            <a:ext cx="4875213" cy="0"/>
            <a:chOff x="1757" y="3351"/>
            <a:chExt cx="3071" cy="0"/>
          </a:xfrm>
        </p:grpSpPr>
        <p:sp>
          <p:nvSpPr>
            <p:cNvPr id="63501" name="Line 10"/>
            <p:cNvSpPr>
              <a:spLocks noChangeShapeType="1"/>
            </p:cNvSpPr>
            <p:nvPr/>
          </p:nvSpPr>
          <p:spPr bwMode="auto">
            <a:xfrm>
              <a:off x="1757" y="3351"/>
              <a:ext cx="1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11"/>
            <p:cNvSpPr>
              <a:spLocks noChangeShapeType="1"/>
            </p:cNvSpPr>
            <p:nvPr/>
          </p:nvSpPr>
          <p:spPr bwMode="auto">
            <a:xfrm>
              <a:off x="3436" y="3351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3499" name="Line 14"/>
          <p:cNvSpPr>
            <a:spLocks noChangeShapeType="1"/>
          </p:cNvSpPr>
          <p:nvPr/>
        </p:nvSpPr>
        <p:spPr bwMode="auto">
          <a:xfrm>
            <a:off x="2763838" y="5565048"/>
            <a:ext cx="4948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34259" y="2705381"/>
          <a:ext cx="34451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Joe’s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0641" y="1696091"/>
            <a:ext cx="7772400" cy="6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From the following </a:t>
            </a:r>
            <a:r>
              <a:rPr lang="en-US" altLang="zh-CN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kern="0" dirty="0">
                <a:ea typeface="宋体" panose="02010600030101010101" pitchFamily="2" charset="-122"/>
              </a:rPr>
              <a:t> relation: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4701" y="2356468"/>
            <a:ext cx="64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Sells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1800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9051" y="5160791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851" y="5558054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FF00"/>
                </a:solidFill>
              </a:rPr>
              <a:t>UNKNOWN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528" y="6031764"/>
            <a:ext cx="4662943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 Joe’s Bar will not get printed!</a:t>
            </a:r>
          </a:p>
        </p:txBody>
      </p:sp>
    </p:spTree>
    <p:extLst>
      <p:ext uri="{BB962C8B-B14F-4D97-AF65-F5344CB8AC3E}">
        <p14:creationId xmlns:p14="http://schemas.microsoft.com/office/powerpoint/2010/main" val="39925496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</p:spTree>
    <p:extLst>
      <p:ext uri="{BB962C8B-B14F-4D97-AF65-F5344CB8AC3E}">
        <p14:creationId xmlns:p14="http://schemas.microsoft.com/office/powerpoint/2010/main" val="7527138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</p:txBody>
      </p:sp>
    </p:spTree>
    <p:extLst>
      <p:ext uri="{BB962C8B-B14F-4D97-AF65-F5344CB8AC3E}">
        <p14:creationId xmlns:p14="http://schemas.microsoft.com/office/powerpoint/2010/main" val="1609277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Not all, e.g.,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law of the excluded middle</a:t>
            </a:r>
            <a:r>
              <a:rPr lang="en-US" altLang="zh-CN" sz="2800" dirty="0">
                <a:ea typeface="宋体" panose="02010600030101010101" pitchFamily="2" charset="-122"/>
              </a:rPr>
              <a:t>: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 NOT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TRUE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18914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Not all, e.g.,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law of the excluded middle</a:t>
            </a:r>
            <a:r>
              <a:rPr lang="en-US" altLang="zh-CN" sz="2800" dirty="0">
                <a:ea typeface="宋体" panose="02010600030101010101" pitchFamily="2" charset="-122"/>
              </a:rPr>
              <a:t>: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 NOT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TRUE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lvl="1"/>
            <a:r>
              <a:rPr lang="en-US" altLang="zh-CN" sz="2400" dirty="0">
                <a:ea typeface="宋体" panose="02010600030101010101" pitchFamily="2" charset="-122"/>
              </a:rPr>
              <a:t>Always holds in 2-valued logic</a:t>
            </a:r>
          </a:p>
        </p:txBody>
      </p:sp>
    </p:spTree>
    <p:extLst>
      <p:ext uri="{BB962C8B-B14F-4D97-AF65-F5344CB8AC3E}">
        <p14:creationId xmlns:p14="http://schemas.microsoft.com/office/powerpoint/2010/main" val="33972202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62120"/>
            <a:ext cx="731520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Reason: 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2-Valued Laws </a:t>
            </a:r>
            <a:r>
              <a:rPr lang="en-US" altLang="zh-CN" sz="4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4000" dirty="0">
                <a:ea typeface="宋体" panose="02010600030101010101" pitchFamily="2" charset="-122"/>
              </a:rPr>
              <a:t> 3-Valued Laws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Some laws in 2-valued logic, like 	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commutativity of AND</a:t>
            </a:r>
            <a:r>
              <a:rPr lang="en-US" altLang="zh-CN" sz="2800" dirty="0">
                <a:ea typeface="宋体" panose="02010600030101010101" pitchFamily="2" charset="-122"/>
              </a:rPr>
              <a:t>: 						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ea typeface="宋体" panose="02010600030101010101" pitchFamily="2" charset="-122"/>
              </a:rPr>
              <a:t>,			also hold in 3-valued logic.</a:t>
            </a:r>
          </a:p>
          <a:p>
            <a:pPr indent="-540000" defTabSz="540000">
              <a:buClr>
                <a:schemeClr val="accent2"/>
              </a:buClr>
              <a:buFont typeface="Wingdings" panose="05000000000000000000" pitchFamily="2" charset="2"/>
              <a:buChar char="p"/>
            </a:pPr>
            <a:r>
              <a:rPr lang="en-US" altLang="zh-CN" sz="2800" dirty="0">
                <a:ea typeface="宋体" panose="02010600030101010101" pitchFamily="2" charset="-122"/>
              </a:rPr>
              <a:t>Not all, e.g., the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law of the excluded middle</a:t>
            </a:r>
            <a:r>
              <a:rPr lang="en-US" altLang="zh-CN" sz="2800" dirty="0">
                <a:ea typeface="宋体" panose="02010600030101010101" pitchFamily="2" charset="-122"/>
              </a:rPr>
              <a:t>:					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 NOT </a:t>
            </a:r>
            <a:r>
              <a:rPr lang="en-US" altLang="zh-CN" sz="28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TRUE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lvl="1"/>
            <a:r>
              <a:rPr lang="en-US" altLang="zh-CN" sz="2400" dirty="0">
                <a:ea typeface="宋体" panose="02010600030101010101" pitchFamily="2" charset="-122"/>
              </a:rPr>
              <a:t>Always holds in 2-valued logic</a:t>
            </a:r>
          </a:p>
          <a:p>
            <a:pPr lvl="1"/>
            <a:r>
              <a:rPr lang="en-US" altLang="zh-CN" sz="2400" dirty="0">
                <a:ea typeface="宋体" panose="02010600030101010101" pitchFamily="2" charset="-122"/>
              </a:rPr>
              <a:t>In 3-valued logic, when </a:t>
            </a:r>
            <a:r>
              <a:rPr lang="en-US" altLang="zh-CN" sz="2400" i="1" dirty="0">
                <a:solidFill>
                  <a:srgbClr val="00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2400" dirty="0">
                <a:ea typeface="宋体" panose="02010600030101010101" pitchFamily="2" charset="-122"/>
              </a:rPr>
              <a:t> =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UNKNOWN</a:t>
            </a:r>
            <a:r>
              <a:rPr lang="en-US" altLang="zh-CN" sz="2400" dirty="0">
                <a:ea typeface="宋体" panose="02010600030101010101" pitchFamily="2" charset="-122"/>
              </a:rPr>
              <a:t>, the left side is 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400" dirty="0">
                <a:ea typeface="宋体" panose="02010600030101010101" pitchFamily="2" charset="-122"/>
              </a:rPr>
              <a:t>(1/2, (1 – 1/2)) = 1/2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400" dirty="0">
                <a:ea typeface="宋体" panose="02010600030101010101" pitchFamily="2" charset="-122"/>
              </a:rPr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19251702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2337</TotalTime>
  <Words>3708</Words>
  <Application>Microsoft Office PowerPoint</Application>
  <PresentationFormat>On-screen Show (4:3)</PresentationFormat>
  <Paragraphs>515</Paragraphs>
  <Slides>69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Microsoft YaHei</vt:lpstr>
      <vt:lpstr>Arial</vt:lpstr>
      <vt:lpstr>Cambria Math</vt:lpstr>
      <vt:lpstr>Courier New</vt:lpstr>
      <vt:lpstr>Tahoma</vt:lpstr>
      <vt:lpstr>Times New Roman</vt:lpstr>
      <vt:lpstr>Wingdings</vt:lpstr>
      <vt:lpstr>Default Design</vt:lpstr>
      <vt:lpstr>PowerPoint Presentation</vt:lpstr>
      <vt:lpstr>Database is just another model  of information processing</vt:lpstr>
      <vt:lpstr>Process of Database Development</vt:lpstr>
      <vt:lpstr>SQL: Structured Query language</vt:lpstr>
      <vt:lpstr>SQL: Structured Query language</vt:lpstr>
      <vt:lpstr>SQL: Structured Query language</vt:lpstr>
      <vt:lpstr>Process of Database Development</vt:lpstr>
      <vt:lpstr>Creating (Declaring) a Relation</vt:lpstr>
      <vt:lpstr>Creating (Declaring) a Relation</vt:lpstr>
      <vt:lpstr>Changing Relation Schema: Adding Attributes</vt:lpstr>
      <vt:lpstr>Changing Relation Schema: Adding Attributes</vt:lpstr>
      <vt:lpstr>Changing Relation Schema: Deleting Attributes</vt:lpstr>
      <vt:lpstr>Changing Relation Schema: Deleting Attributes</vt:lpstr>
      <vt:lpstr>Changing Relation Schema: Removing Relations</vt:lpstr>
      <vt:lpstr>Process of Database Development</vt:lpstr>
      <vt:lpstr>Process of Database Development</vt:lpstr>
      <vt:lpstr>SQL: Structured Query language</vt:lpstr>
      <vt:lpstr>SQL: Structured Query language</vt:lpstr>
      <vt:lpstr>Select-From-Where Statements</vt:lpstr>
      <vt:lpstr>Our Running Example</vt:lpstr>
      <vt:lpstr>Example</vt:lpstr>
      <vt:lpstr>Result of Query</vt:lpstr>
      <vt:lpstr>Meaning of Single-Relation Query</vt:lpstr>
      <vt:lpstr>Meaning of Single-Relation Query</vt:lpstr>
      <vt:lpstr>Meaning of Single-Relation Query</vt:lpstr>
      <vt:lpstr>Meaning of Single-Relation Query</vt:lpstr>
      <vt:lpstr>Meaning of Single-Relation Query</vt:lpstr>
      <vt:lpstr>Operational Semantics</vt:lpstr>
      <vt:lpstr>Operational Semantics</vt:lpstr>
      <vt:lpstr>Operational Semantics</vt:lpstr>
      <vt:lpstr>Operational Semantics</vt:lpstr>
      <vt:lpstr>* in SELECT clauses</vt:lpstr>
      <vt:lpstr>* in SELECT clauses</vt:lpstr>
      <vt:lpstr>Renaming Attributes</vt:lpstr>
      <vt:lpstr>Renaming Attributes</vt:lpstr>
      <vt:lpstr>Expressions in SELECT Clauses</vt:lpstr>
      <vt:lpstr>Expressions in SELECT Clauses</vt:lpstr>
      <vt:lpstr>Expressions in SELECT Clauses</vt:lpstr>
      <vt:lpstr>Expressions in SELECT Clauses</vt:lpstr>
      <vt:lpstr>Complex Conditions in WHERE Clause</vt:lpstr>
      <vt:lpstr>Complex Conditions in WHERE Clause</vt:lpstr>
      <vt:lpstr>Patterns</vt:lpstr>
      <vt:lpstr>Patterns</vt:lpstr>
      <vt:lpstr>Patterns</vt:lpstr>
      <vt:lpstr>Renaming Relations</vt:lpstr>
      <vt:lpstr>Meaning of Single-Relation Query</vt:lpstr>
      <vt:lpstr>NULL Values</vt:lpstr>
      <vt:lpstr>Comparing NULL’s to Values</vt:lpstr>
      <vt:lpstr>Comparing NULL’s to Values</vt:lpstr>
      <vt:lpstr>Comparing NULL’s to Values</vt:lpstr>
      <vt:lpstr>Three-Valued Logic</vt:lpstr>
      <vt:lpstr>Three-Valued Logic</vt:lpstr>
      <vt:lpstr>Three-Valued Logic</vt:lpstr>
      <vt:lpstr>Three-Valued Logic</vt:lpstr>
      <vt:lpstr>Three-Valued Logic</vt:lpstr>
      <vt:lpstr>Three-Valued Logic</vt:lpstr>
      <vt:lpstr>Three-Valued Logic</vt:lpstr>
      <vt:lpstr>Three-Valued Logic</vt:lpstr>
      <vt:lpstr>Surprising Example</vt:lpstr>
      <vt:lpstr>Surprising Example</vt:lpstr>
      <vt:lpstr>Surprising Example</vt:lpstr>
      <vt:lpstr>Surprising Example</vt:lpstr>
      <vt:lpstr>Surprising Example</vt:lpstr>
      <vt:lpstr>Surprising Example</vt:lpstr>
      <vt:lpstr>Reason:  2-Valued Laws  3-Valued Laws</vt:lpstr>
      <vt:lpstr>Reason:  2-Valued Laws  3-Valued Laws</vt:lpstr>
      <vt:lpstr>Reason:  2-Valued Laws  3-Valued Laws</vt:lpstr>
      <vt:lpstr>Reason:  2-Valued Laws  3-Valued Laws</vt:lpstr>
      <vt:lpstr>Reason:  2-Valued Laws  3-Valued Laws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171</cp:revision>
  <cp:lastPrinted>2001-01-16T17:12:14Z</cp:lastPrinted>
  <dcterms:created xsi:type="dcterms:W3CDTF">1999-07-13T19:55:20Z</dcterms:created>
  <dcterms:modified xsi:type="dcterms:W3CDTF">2024-02-09T15:24:27Z</dcterms:modified>
</cp:coreProperties>
</file>