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5"/>
  </p:notesMasterIdLst>
  <p:sldIdLst>
    <p:sldId id="802" r:id="rId2"/>
    <p:sldId id="806" r:id="rId3"/>
    <p:sldId id="360" r:id="rId4"/>
    <p:sldId id="263" r:id="rId5"/>
    <p:sldId id="315" r:id="rId6"/>
    <p:sldId id="355" r:id="rId7"/>
    <p:sldId id="353" r:id="rId8"/>
    <p:sldId id="351" r:id="rId9"/>
    <p:sldId id="356" r:id="rId10"/>
    <p:sldId id="357" r:id="rId11"/>
    <p:sldId id="332" r:id="rId12"/>
    <p:sldId id="331" r:id="rId13"/>
    <p:sldId id="330" r:id="rId14"/>
    <p:sldId id="329" r:id="rId15"/>
    <p:sldId id="328" r:id="rId16"/>
    <p:sldId id="327" r:id="rId17"/>
    <p:sldId id="335" r:id="rId18"/>
    <p:sldId id="333" r:id="rId19"/>
    <p:sldId id="343" r:id="rId20"/>
    <p:sldId id="342" r:id="rId21"/>
    <p:sldId id="627" r:id="rId22"/>
    <p:sldId id="626" r:id="rId23"/>
    <p:sldId id="625" r:id="rId24"/>
    <p:sldId id="624" r:id="rId25"/>
    <p:sldId id="337" r:id="rId26"/>
    <p:sldId id="418" r:id="rId27"/>
    <p:sldId id="419" r:id="rId28"/>
    <p:sldId id="420" r:id="rId29"/>
    <p:sldId id="421" r:id="rId30"/>
    <p:sldId id="422" r:id="rId31"/>
    <p:sldId id="424" r:id="rId32"/>
    <p:sldId id="425" r:id="rId33"/>
    <p:sldId id="417" r:id="rId34"/>
    <p:sldId id="415" r:id="rId35"/>
    <p:sldId id="413" r:id="rId36"/>
    <p:sldId id="412" r:id="rId37"/>
    <p:sldId id="411" r:id="rId38"/>
    <p:sldId id="384" r:id="rId39"/>
    <p:sldId id="385" r:id="rId40"/>
    <p:sldId id="386" r:id="rId41"/>
    <p:sldId id="387" r:id="rId42"/>
    <p:sldId id="391" r:id="rId43"/>
    <p:sldId id="392" r:id="rId44"/>
    <p:sldId id="393" r:id="rId45"/>
    <p:sldId id="390" r:id="rId46"/>
    <p:sldId id="394" r:id="rId47"/>
    <p:sldId id="397" r:id="rId48"/>
    <p:sldId id="395" r:id="rId49"/>
    <p:sldId id="400" r:id="rId50"/>
    <p:sldId id="402" r:id="rId51"/>
    <p:sldId id="401" r:id="rId52"/>
    <p:sldId id="403" r:id="rId53"/>
    <p:sldId id="404" r:id="rId54"/>
    <p:sldId id="406" r:id="rId55"/>
    <p:sldId id="408" r:id="rId56"/>
    <p:sldId id="407" r:id="rId57"/>
    <p:sldId id="409" r:id="rId58"/>
    <p:sldId id="410" r:id="rId59"/>
    <p:sldId id="430" r:id="rId60"/>
    <p:sldId id="434" r:id="rId61"/>
    <p:sldId id="432" r:id="rId62"/>
    <p:sldId id="436" r:id="rId63"/>
    <p:sldId id="437" r:id="rId64"/>
    <p:sldId id="433" r:id="rId65"/>
    <p:sldId id="438" r:id="rId66"/>
    <p:sldId id="435" r:id="rId67"/>
    <p:sldId id="288" r:id="rId68"/>
    <p:sldId id="287" r:id="rId69"/>
    <p:sldId id="275" r:id="rId70"/>
    <p:sldId id="439" r:id="rId71"/>
    <p:sldId id="441" r:id="rId72"/>
    <p:sldId id="442" r:id="rId73"/>
    <p:sldId id="449" r:id="rId7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8" autoAdjust="0"/>
    <p:restoredTop sz="90929"/>
  </p:normalViewPr>
  <p:slideViewPr>
    <p:cSldViewPr>
      <p:cViewPr varScale="1">
        <p:scale>
          <a:sx n="93" d="100"/>
          <a:sy n="93" d="100"/>
        </p:scale>
        <p:origin x="11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5BB8233-4371-44F2-9676-A8CA882289D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8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451A6E9-F4E2-4669-ABF0-EE4C2CB20A8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527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1BF7336-F5F3-4736-9FCB-0F762CF9FE89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311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083A532-1F35-4927-8DF0-A68957C5CF82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362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C771166-E1E3-4C62-B83E-8D8DAB11CE5B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347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4C5399D-1629-4AD4-A007-50ABE79C7D5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831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66E7F3C-5625-40A3-97DD-DD4A3BD60BAE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272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7BBA261-8610-401B-BDB6-CC4A6FAAB753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257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350FE60E-2E7C-43D0-AFD9-1124400BE7A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656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E9236264-6215-4CD7-8FB3-0E3D98E8186C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300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FC0832E-1A86-4308-8017-21D91612B8E1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819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D3287D5D-2E7E-4647-BC93-7F26F96559B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762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13004CC-FBAC-4960-91C0-897A95DB036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086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1E55D9B-1B7A-4442-B682-D92C8590398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942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1AB87A0D-8C4C-4A90-9DC8-C7B61F1CE8B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344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A4F3B144-7A39-4A60-999B-142A9040C25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910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B686265-C371-4B6C-B046-95653A46EAC1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95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208FA66C-B829-41AC-8C74-7D6E706F67B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401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632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57583488-18A3-4E43-B11C-80CA40E4517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600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2FAE153-4E2E-4573-9DE1-1BA119AEE5CD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59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7381DC0-1DB5-4E77-8177-5A526EE9C3C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142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82BAD426-0214-4D2A-96A8-6135494E121A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962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72152ACF-86B1-4B54-8FC1-1675B2CF58A8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512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553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06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522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269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FB38A7E1-FF58-42B2-A943-015242DBBD65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13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784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620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4140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9331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5962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8502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6320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4369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6174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8828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9084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3513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43959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1735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57769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2208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5739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8712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330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43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6714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65542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60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8131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61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7248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62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3620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63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9868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64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3444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65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9426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66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3983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930F6D2E-9A46-4DAA-8B5F-DEE0F9F7E11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67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9528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B62BA8F3-0338-4E94-AF97-55A2034C34A0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3593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fld id="{07F3FFC4-3DD5-403E-9E5C-E4CB8B137F84}" type="slidenum">
              <a:rPr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69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9044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70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608242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71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669309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72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222076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73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6933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770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9: The fourth normal form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85A75-4C9E-4B66-9786-3161C8D94DD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Definition of MVD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2038"/>
            <a:ext cx="7772400" cy="2900362"/>
          </a:xfrm>
        </p:spPr>
        <p:txBody>
          <a:bodyPr/>
          <a:lstStyle/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MVD captures redundancy that FD’s can’t</a:t>
            </a:r>
          </a:p>
          <a:p>
            <a:pPr marL="0" indent="457200" defTabSz="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multivalued dependency </a:t>
            </a:r>
            <a:r>
              <a:rPr lang="en-US" altLang="en-US" sz="2800"/>
              <a:t>(</a:t>
            </a:r>
            <a:r>
              <a:rPr lang="en-US" altLang="en-US" sz="2800">
                <a:solidFill>
                  <a:srgbClr val="FF0000"/>
                </a:solidFill>
              </a:rPr>
              <a:t>MVD</a:t>
            </a:r>
            <a:r>
              <a:rPr lang="en-US" altLang="en-US" sz="2800"/>
              <a:t>)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rgbClr val="00B0F0"/>
                </a:solidFill>
              </a:rPr>
              <a:t>Y </a:t>
            </a:r>
            <a:r>
              <a:rPr lang="en-US" altLang="en-US" sz="2800"/>
              <a:t>on a 	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says that if two tuples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 	agree 	on all the attributes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then by swapping 	their components in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, we still get tuples in 	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, i.e., for each value of </a:t>
            </a:r>
            <a:r>
              <a:rPr lang="en-US" altLang="en-US" sz="2800">
                <a:solidFill>
                  <a:srgbClr val="00B0F0"/>
                </a:solidFill>
              </a:rPr>
              <a:t>X</a:t>
            </a:r>
            <a:r>
              <a:rPr lang="en-US" altLang="en-US" sz="2800"/>
              <a:t>, the values of </a:t>
            </a:r>
            <a:r>
              <a:rPr lang="en-US" altLang="en-US" sz="2800">
                <a:solidFill>
                  <a:srgbClr val="00B0F0"/>
                </a:solidFill>
              </a:rPr>
              <a:t>Y</a:t>
            </a:r>
            <a:r>
              <a:rPr lang="en-US" altLang="en-US" sz="2800"/>
              <a:t> 	are independent of the values of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/>
              <a:t>\</a:t>
            </a:r>
            <a:r>
              <a:rPr lang="en-US" altLang="en-US" sz="2800">
                <a:solidFill>
                  <a:srgbClr val="00B0F0"/>
                </a:solidFill>
              </a:rPr>
              <a:t>(X∪Y)</a:t>
            </a:r>
            <a:r>
              <a:rPr lang="en-US" altLang="en-US" sz="280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267200"/>
          <a:ext cx="3619500" cy="2322513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7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person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teacher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student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David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Michael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Jason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Kevin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Jeff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Tom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907" name="Rounded Rectangle 1"/>
          <p:cNvSpPr>
            <a:spLocks noChangeArrowheads="1"/>
          </p:cNvSpPr>
          <p:nvPr/>
        </p:nvSpPr>
        <p:spPr bwMode="auto">
          <a:xfrm>
            <a:off x="1219200" y="4697413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8" name="Rounded Rectangle 6"/>
          <p:cNvSpPr>
            <a:spLocks noChangeArrowheads="1"/>
          </p:cNvSpPr>
          <p:nvPr/>
        </p:nvSpPr>
        <p:spPr bwMode="auto">
          <a:xfrm>
            <a:off x="1223963" y="57912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09" name="Curved Right Arrow 8"/>
          <p:cNvSpPr>
            <a:spLocks noChangeArrowheads="1"/>
          </p:cNvSpPr>
          <p:nvPr/>
        </p:nvSpPr>
        <p:spPr bwMode="auto">
          <a:xfrm>
            <a:off x="2286000" y="4800600"/>
            <a:ext cx="304800" cy="1131888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0" name="Curved Right Arrow 12"/>
          <p:cNvSpPr>
            <a:spLocks noChangeArrowheads="1"/>
          </p:cNvSpPr>
          <p:nvPr/>
        </p:nvSpPr>
        <p:spPr bwMode="auto">
          <a:xfrm rot="10800000">
            <a:off x="3124200" y="4767263"/>
            <a:ext cx="304800" cy="1131887"/>
          </a:xfrm>
          <a:prstGeom prst="curvedRightArrow">
            <a:avLst>
              <a:gd name="adj1" fmla="val 25015"/>
              <a:gd name="adj2" fmla="val 50012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1" name="Rounded Rectangle 13"/>
          <p:cNvSpPr>
            <a:spLocks noChangeArrowheads="1"/>
          </p:cNvSpPr>
          <p:nvPr/>
        </p:nvSpPr>
        <p:spPr bwMode="auto">
          <a:xfrm>
            <a:off x="1219200" y="55118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912" name="Rounded Rectangle 14"/>
          <p:cNvSpPr>
            <a:spLocks noChangeArrowheads="1"/>
          </p:cNvSpPr>
          <p:nvPr/>
        </p:nvSpPr>
        <p:spPr bwMode="auto">
          <a:xfrm>
            <a:off x="1219200" y="4991100"/>
            <a:ext cx="3352800" cy="2286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3062288" y="4922838"/>
            <a:ext cx="138112" cy="7159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914" name="Up Arrow 2"/>
          <p:cNvSpPr>
            <a:spLocks noChangeArrowheads="1"/>
          </p:cNvSpPr>
          <p:nvPr/>
        </p:nvSpPr>
        <p:spPr bwMode="auto">
          <a:xfrm>
            <a:off x="2528888" y="5105400"/>
            <a:ext cx="138112" cy="685800"/>
          </a:xfrm>
          <a:prstGeom prst="upArrow">
            <a:avLst>
              <a:gd name="adj1" fmla="val 50000"/>
              <a:gd name="adj2" fmla="val 5016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915" name="TextBox 9"/>
          <p:cNvSpPr txBox="1">
            <a:spLocks noChangeArrowheads="1"/>
          </p:cNvSpPr>
          <p:nvPr/>
        </p:nvSpPr>
        <p:spPr bwMode="auto">
          <a:xfrm>
            <a:off x="5048250" y="4800600"/>
            <a:ext cx="354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Thus,</a:t>
            </a:r>
            <a:r>
              <a:rPr lang="en-US" altLang="zh-CN" sz="240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person </a:t>
            </a:r>
            <a:r>
              <a:rPr lang="en-US" altLang="en-US" sz="2400">
                <a:solidFill>
                  <a:srgbClr val="00B0F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 teacher</a:t>
            </a:r>
            <a:r>
              <a:rPr lang="en-US" altLang="zh-CN" sz="2400">
                <a:solidFill>
                  <a:srgbClr val="00B0F0"/>
                </a:solidFill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E68D7E-9942-418A-8390-599F92DABA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/>
              <a:t>Another Definition of MVDs</a:t>
            </a:r>
          </a:p>
        </p:txBody>
      </p:sp>
      <p:sp>
        <p:nvSpPr>
          <p:cNvPr id="47108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75311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Suppose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solidFill>
                  <a:schemeClr val="accent2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>
                <a:solidFill>
                  <a:srgbClr val="00B0F0"/>
                </a:solidFill>
              </a:rPr>
              <a:t> </a:t>
            </a:r>
            <a:r>
              <a:rPr lang="en-US" altLang="en-US" sz="2400"/>
              <a:t>is a MVD in a relation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. Let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be the set of attributes of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that are not in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>
                <a:latin typeface="Cambria" panose="02040503050406030204" pitchFamily="18" charset="0"/>
              </a:rPr>
              <a:t>∪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 Then for each value 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 of </a:t>
            </a:r>
            <a:r>
              <a:rPr lang="en-US" altLang="en-US" sz="2400">
                <a:solidFill>
                  <a:schemeClr val="accent2"/>
                </a:solidFill>
              </a:rPr>
              <a:t>X</a:t>
            </a:r>
            <a:r>
              <a:rPr lang="en-US" altLang="en-US" sz="2400"/>
              <a:t>, there is a set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of values of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a set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  of values of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/>
              <a:t> such that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contains exactly the tuples of the form (</a:t>
            </a:r>
            <a:r>
              <a:rPr lang="en-US" altLang="en-US" sz="2400">
                <a:solidFill>
                  <a:srgbClr val="FF0000"/>
                </a:solidFill>
              </a:rPr>
              <a:t>x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), where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 baseline="-25000">
                <a:solidFill>
                  <a:schemeClr val="accent2"/>
                </a:solidFill>
              </a:rPr>
              <a:t>i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w</a:t>
            </a:r>
            <a:r>
              <a:rPr lang="en-US" altLang="en-US" sz="2400" baseline="-25000">
                <a:solidFill>
                  <a:srgbClr val="CC00CC"/>
                </a:solidFill>
              </a:rPr>
              <a:t>k</a:t>
            </a:r>
            <a:r>
              <a:rPr lang="en-US" altLang="en-US" sz="2400"/>
              <a:t> run over all combinations of the values in </a:t>
            </a:r>
            <a:r>
              <a:rPr lang="en-US" altLang="en-US" sz="2400">
                <a:solidFill>
                  <a:schemeClr val="accent2"/>
                </a:solidFill>
              </a:rPr>
              <a:t>V</a:t>
            </a:r>
            <a:r>
              <a:rPr lang="en-US" altLang="en-US" sz="2400" baseline="-250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CC00CC"/>
                </a:solidFill>
              </a:rPr>
              <a:t>V</a:t>
            </a:r>
            <a:r>
              <a:rPr lang="en-US" altLang="en-US" sz="2400" baseline="-25000">
                <a:solidFill>
                  <a:srgbClr val="CC00CC"/>
                </a:solidFill>
              </a:rPr>
              <a:t>W</a:t>
            </a:r>
            <a:r>
              <a:rPr lang="en-US" altLang="en-US" sz="2400"/>
              <a:t>.</a:t>
            </a:r>
          </a:p>
          <a:p>
            <a:pPr>
              <a:spcBef>
                <a:spcPts val="200"/>
              </a:spcBef>
              <a:buFont typeface="Monotype Sorts" pitchFamily="2" charset="2"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47109" name="Right Arrow 2"/>
          <p:cNvSpPr>
            <a:spLocks noChangeArrowheads="1"/>
          </p:cNvSpPr>
          <p:nvPr/>
        </p:nvSpPr>
        <p:spPr bwMode="auto">
          <a:xfrm>
            <a:off x="1371600" y="38100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0" name="TextBox 7"/>
          <p:cNvSpPr txBox="1">
            <a:spLocks noChangeArrowheads="1"/>
          </p:cNvSpPr>
          <p:nvPr/>
        </p:nvSpPr>
        <p:spPr bwMode="auto">
          <a:xfrm>
            <a:off x="2133600" y="36385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V</a:t>
            </a:r>
            <a:r>
              <a:rPr lang="en-US" altLang="en-US" sz="2000" baseline="-25000">
                <a:solidFill>
                  <a:schemeClr val="accent2"/>
                </a:solidFill>
              </a:rPr>
              <a:t>Y</a:t>
            </a:r>
            <a:endParaRPr lang="en-US" altLang="zh-CN" sz="20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3124200" y="3638550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CC00CC"/>
                </a:solidFill>
              </a:rPr>
              <a:t>V</a:t>
            </a:r>
            <a:r>
              <a:rPr lang="en-US" altLang="en-US" sz="2000" baseline="-25000">
                <a:solidFill>
                  <a:srgbClr val="CC00CC"/>
                </a:solidFill>
              </a:rPr>
              <a:t>W</a:t>
            </a:r>
            <a:endParaRPr lang="en-US" altLang="zh-CN" sz="2000">
              <a:solidFill>
                <a:srgbClr val="CC00CC"/>
              </a:solidFill>
              <a:ea typeface="宋体" panose="02010600030101010101" pitchFamily="2" charset="-122"/>
            </a:endParaRPr>
          </a:p>
        </p:txBody>
      </p:sp>
      <p:sp>
        <p:nvSpPr>
          <p:cNvPr id="47112" name="TextBox 22"/>
          <p:cNvSpPr txBox="1">
            <a:spLocks noChangeArrowheads="1"/>
          </p:cNvSpPr>
          <p:nvPr/>
        </p:nvSpPr>
        <p:spPr bwMode="auto">
          <a:xfrm>
            <a:off x="6388100" y="3662363"/>
            <a:ext cx="31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00B050"/>
                </a:solidFill>
              </a:rPr>
              <a:t>R</a:t>
            </a:r>
            <a:endParaRPr lang="en-US" altLang="zh-CN" sz="200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47113" name="Right Arrow 56"/>
          <p:cNvSpPr>
            <a:spLocks noChangeArrowheads="1"/>
          </p:cNvSpPr>
          <p:nvPr/>
        </p:nvSpPr>
        <p:spPr bwMode="auto">
          <a:xfrm>
            <a:off x="4179888" y="3784600"/>
            <a:ext cx="457200" cy="163513"/>
          </a:xfrm>
          <a:prstGeom prst="rightArrow">
            <a:avLst>
              <a:gd name="adj1" fmla="val 50000"/>
              <a:gd name="adj2" fmla="val 498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grpSp>
        <p:nvGrpSpPr>
          <p:cNvPr id="47114" name="Group 18"/>
          <p:cNvGrpSpPr>
            <a:grpSpLocks/>
          </p:cNvGrpSpPr>
          <p:nvPr/>
        </p:nvGrpSpPr>
        <p:grpSpPr bwMode="auto">
          <a:xfrm>
            <a:off x="2133600" y="4062413"/>
            <a:ext cx="457200" cy="1100137"/>
            <a:chOff x="4114800" y="3817374"/>
            <a:chExt cx="457200" cy="1551839"/>
          </a:xfrm>
        </p:grpSpPr>
        <p:sp>
          <p:nvSpPr>
            <p:cNvPr id="47150" name="Rectangle 19"/>
            <p:cNvSpPr>
              <a:spLocks noChangeArrowheads="1"/>
            </p:cNvSpPr>
            <p:nvPr/>
          </p:nvSpPr>
          <p:spPr bwMode="auto">
            <a:xfrm>
              <a:off x="4114800" y="3817374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1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1" name="Rectangle 20"/>
            <p:cNvSpPr>
              <a:spLocks noChangeArrowheads="1"/>
            </p:cNvSpPr>
            <p:nvPr/>
          </p:nvSpPr>
          <p:spPr bwMode="auto">
            <a:xfrm>
              <a:off x="4114800" y="4337931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⁞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52" name="Rectangle 23"/>
            <p:cNvSpPr>
              <a:spLocks noChangeArrowheads="1"/>
            </p:cNvSpPr>
            <p:nvPr/>
          </p:nvSpPr>
          <p:spPr bwMode="auto">
            <a:xfrm>
              <a:off x="4114800" y="4853572"/>
              <a:ext cx="4572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</a:rPr>
                <a:t>y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p</a:t>
              </a:r>
              <a:endParaRPr lang="en-US" altLang="zh-CN" sz="16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5" name="Group 24"/>
          <p:cNvGrpSpPr>
            <a:grpSpLocks/>
          </p:cNvGrpSpPr>
          <p:nvPr/>
        </p:nvGrpSpPr>
        <p:grpSpPr bwMode="auto">
          <a:xfrm>
            <a:off x="3124200" y="4067175"/>
            <a:ext cx="463550" cy="1343025"/>
            <a:chOff x="4800600" y="3810000"/>
            <a:chExt cx="533400" cy="1975730"/>
          </a:xfrm>
        </p:grpSpPr>
        <p:sp>
          <p:nvSpPr>
            <p:cNvPr id="47146" name="Rectangle 25"/>
            <p:cNvSpPr>
              <a:spLocks noChangeArrowheads="1"/>
            </p:cNvSpPr>
            <p:nvPr/>
          </p:nvSpPr>
          <p:spPr bwMode="auto">
            <a:xfrm>
              <a:off x="4800600" y="3810000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1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7" name="Rectangle 26"/>
            <p:cNvSpPr>
              <a:spLocks noChangeArrowheads="1"/>
            </p:cNvSpPr>
            <p:nvPr/>
          </p:nvSpPr>
          <p:spPr bwMode="auto">
            <a:xfrm>
              <a:off x="4800600" y="431417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8" name="Rectangle 27"/>
            <p:cNvSpPr>
              <a:spLocks noChangeArrowheads="1"/>
            </p:cNvSpPr>
            <p:nvPr/>
          </p:nvSpPr>
          <p:spPr bwMode="auto">
            <a:xfrm>
              <a:off x="4800600" y="4797865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⁞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149" name="Rectangle 28"/>
            <p:cNvSpPr>
              <a:spLocks noChangeArrowheads="1"/>
            </p:cNvSpPr>
            <p:nvPr/>
          </p:nvSpPr>
          <p:spPr bwMode="auto">
            <a:xfrm>
              <a:off x="4800600" y="5270089"/>
              <a:ext cx="533400" cy="51564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2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CC00CC"/>
                  </a:solidFill>
                </a:rPr>
                <a:t>w</a:t>
              </a:r>
              <a:r>
                <a:rPr lang="en-US" altLang="en-US" sz="1600" baseline="-25000">
                  <a:solidFill>
                    <a:srgbClr val="CC00CC"/>
                  </a:solidFill>
                </a:rPr>
                <a:t>q</a:t>
              </a:r>
              <a:endParaRPr lang="en-US" altLang="zh-CN" sz="1600">
                <a:solidFill>
                  <a:srgbClr val="CC00CC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29"/>
          <p:cNvGrpSpPr>
            <a:grpSpLocks/>
          </p:cNvGrpSpPr>
          <p:nvPr/>
        </p:nvGrpSpPr>
        <p:grpSpPr bwMode="auto">
          <a:xfrm>
            <a:off x="5867400" y="4067175"/>
            <a:ext cx="1366838" cy="2136775"/>
            <a:chOff x="3581400" y="4065482"/>
            <a:chExt cx="1378975" cy="2691219"/>
          </a:xfrm>
        </p:grpSpPr>
        <p:grpSp>
          <p:nvGrpSpPr>
            <p:cNvPr id="47118" name="Group 30"/>
            <p:cNvGrpSpPr>
              <a:grpSpLocks/>
            </p:cNvGrpSpPr>
            <p:nvPr/>
          </p:nvGrpSpPr>
          <p:grpSpPr bwMode="auto">
            <a:xfrm>
              <a:off x="3581400" y="4065482"/>
              <a:ext cx="1376516" cy="395258"/>
              <a:chOff x="3581400" y="4065482"/>
              <a:chExt cx="1376516" cy="395258"/>
            </a:xfrm>
          </p:grpSpPr>
          <p:sp>
            <p:nvSpPr>
              <p:cNvPr id="47143" name="Rectangle 55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4" name="Rectangle 5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45" name="Rectangle 5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19" name="Group 31"/>
            <p:cNvGrpSpPr>
              <a:grpSpLocks/>
            </p:cNvGrpSpPr>
            <p:nvPr/>
          </p:nvGrpSpPr>
          <p:grpSpPr bwMode="auto">
            <a:xfrm>
              <a:off x="3581400" y="4443648"/>
              <a:ext cx="1376516" cy="395258"/>
              <a:chOff x="3581400" y="4065482"/>
              <a:chExt cx="1376516" cy="395258"/>
            </a:xfrm>
          </p:grpSpPr>
          <p:sp>
            <p:nvSpPr>
              <p:cNvPr id="47140" name="Rectangle 52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41" name="Rectangle 53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1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42" name="Rectangle 54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1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0" name="Group 32"/>
            <p:cNvGrpSpPr>
              <a:grpSpLocks/>
            </p:cNvGrpSpPr>
            <p:nvPr/>
          </p:nvGrpSpPr>
          <p:grpSpPr bwMode="auto">
            <a:xfrm>
              <a:off x="3581400" y="5181600"/>
              <a:ext cx="1376516" cy="395258"/>
              <a:chOff x="3581400" y="4065482"/>
              <a:chExt cx="1376516" cy="395258"/>
            </a:xfrm>
          </p:grpSpPr>
          <p:sp>
            <p:nvSpPr>
              <p:cNvPr id="47137" name="Rectangle 49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8" name="Rectangle 50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i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9" name="Rectangle 51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k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1" name="Group 33"/>
            <p:cNvGrpSpPr>
              <a:grpSpLocks/>
            </p:cNvGrpSpPr>
            <p:nvPr/>
          </p:nvGrpSpPr>
          <p:grpSpPr bwMode="auto">
            <a:xfrm>
              <a:off x="3581400" y="5962692"/>
              <a:ext cx="1376516" cy="395258"/>
              <a:chOff x="3581400" y="4065482"/>
              <a:chExt cx="1376516" cy="395258"/>
            </a:xfrm>
          </p:grpSpPr>
          <p:sp>
            <p:nvSpPr>
              <p:cNvPr id="47134" name="Rectangle 46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47135" name="Rectangle 47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chemeClr val="accent2"/>
                    </a:solidFill>
                  </a:rPr>
                  <a:t>y</a:t>
                </a:r>
                <a:r>
                  <a:rPr lang="en-US" altLang="en-US" sz="1600" baseline="-25000">
                    <a:solidFill>
                      <a:schemeClr val="accent2"/>
                    </a:solidFill>
                  </a:rPr>
                  <a:t>p</a:t>
                </a:r>
                <a:endParaRPr lang="en-US" altLang="zh-CN" sz="1600">
                  <a:solidFill>
                    <a:schemeClr val="accent2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136" name="Rectangle 48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>
                    <a:solidFill>
                      <a:srgbClr val="CC00CC"/>
                    </a:solidFill>
                  </a:rPr>
                  <a:t>w</a:t>
                </a:r>
                <a:r>
                  <a:rPr lang="en-US" altLang="en-US" sz="1600" baseline="-25000">
                    <a:solidFill>
                      <a:srgbClr val="CC00CC"/>
                    </a:solidFill>
                  </a:rPr>
                  <a:t>q</a:t>
                </a:r>
                <a:endParaRPr lang="en-US" altLang="zh-CN" sz="1600">
                  <a:solidFill>
                    <a:srgbClr val="CC00CC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7122" name="Group 34"/>
            <p:cNvGrpSpPr>
              <a:grpSpLocks/>
            </p:cNvGrpSpPr>
            <p:nvPr/>
          </p:nvGrpSpPr>
          <p:grpSpPr bwMode="auto">
            <a:xfrm>
              <a:off x="3583859" y="4821814"/>
              <a:ext cx="1376516" cy="395258"/>
              <a:chOff x="3581400" y="4065482"/>
              <a:chExt cx="1376516" cy="395258"/>
            </a:xfrm>
          </p:grpSpPr>
          <p:sp>
            <p:nvSpPr>
              <p:cNvPr id="47131" name="Rectangle 43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2" name="Rectangle 44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3" name="Rectangle 45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3" name="Group 35"/>
            <p:cNvGrpSpPr>
              <a:grpSpLocks/>
            </p:cNvGrpSpPr>
            <p:nvPr/>
          </p:nvGrpSpPr>
          <p:grpSpPr bwMode="auto">
            <a:xfrm>
              <a:off x="3581400" y="6361443"/>
              <a:ext cx="1376516" cy="395258"/>
              <a:chOff x="3581400" y="4065482"/>
              <a:chExt cx="1376516" cy="395258"/>
            </a:xfrm>
          </p:grpSpPr>
          <p:sp>
            <p:nvSpPr>
              <p:cNvPr id="47128" name="Rectangle 40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9" name="Rectangle 41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30" name="Rectangle 42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ea typeface="宋体" panose="02010600030101010101" pitchFamily="2" charset="-122"/>
                  </a:rPr>
                  <a:t>.</a:t>
                </a:r>
              </a:p>
            </p:txBody>
          </p:sp>
        </p:grpSp>
        <p:grpSp>
          <p:nvGrpSpPr>
            <p:cNvPr id="47124" name="Group 36"/>
            <p:cNvGrpSpPr>
              <a:grpSpLocks/>
            </p:cNvGrpSpPr>
            <p:nvPr/>
          </p:nvGrpSpPr>
          <p:grpSpPr bwMode="auto">
            <a:xfrm>
              <a:off x="3583859" y="5570180"/>
              <a:ext cx="1376516" cy="395258"/>
              <a:chOff x="3581400" y="4065482"/>
              <a:chExt cx="1376516" cy="395258"/>
            </a:xfrm>
          </p:grpSpPr>
          <p:sp>
            <p:nvSpPr>
              <p:cNvPr id="47125" name="Rectangle 37"/>
              <p:cNvSpPr>
                <a:spLocks noChangeArrowheads="1"/>
              </p:cNvSpPr>
              <p:nvPr/>
            </p:nvSpPr>
            <p:spPr bwMode="auto">
              <a:xfrm>
                <a:off x="3581400" y="4076700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FF0000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6" name="Rectangle 38"/>
              <p:cNvSpPr>
                <a:spLocks noChangeArrowheads="1"/>
              </p:cNvSpPr>
              <p:nvPr/>
            </p:nvSpPr>
            <p:spPr bwMode="auto">
              <a:xfrm>
                <a:off x="4041058" y="4065483"/>
                <a:ext cx="457200" cy="38404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chemeClr val="accent2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  <p:sp>
            <p:nvSpPr>
              <p:cNvPr id="47127" name="Rectangle 39"/>
              <p:cNvSpPr>
                <a:spLocks noChangeArrowheads="1"/>
              </p:cNvSpPr>
              <p:nvPr/>
            </p:nvSpPr>
            <p:spPr bwMode="auto">
              <a:xfrm>
                <a:off x="4500716" y="4065482"/>
                <a:ext cx="457200" cy="38127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2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>
                    <a:solidFill>
                      <a:srgbClr val="CC00CC"/>
                    </a:solidFill>
                    <a:ea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47117" name="TextBox 60"/>
          <p:cNvSpPr txBox="1">
            <a:spLocks noChangeArrowheads="1"/>
          </p:cNvSpPr>
          <p:nvPr/>
        </p:nvSpPr>
        <p:spPr bwMode="auto">
          <a:xfrm>
            <a:off x="914400" y="3700463"/>
            <a:ext cx="304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x</a:t>
            </a:r>
            <a:endParaRPr lang="en-US" altLang="zh-CN" sz="16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F988AF-84DB-4D94-AC43-A4FDA945A8D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/>
              <a:t>MVD Rules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924800" cy="50292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/>
              <a:t>Every FD is an MVD (</a:t>
            </a:r>
            <a:r>
              <a:rPr lang="en-US" altLang="en-US">
                <a:solidFill>
                  <a:srgbClr val="FF0000"/>
                </a:solidFill>
              </a:rPr>
              <a:t>promotion</a:t>
            </a:r>
            <a:r>
              <a:rPr lang="en-US" altLang="en-US"/>
              <a:t>).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/>
              <a:t>* </a:t>
            </a:r>
            <a:r>
              <a:rPr lang="en-US" altLang="en-US" sz="2400"/>
              <a:t>If </a:t>
            </a:r>
            <a:r>
              <a:rPr lang="en-US" altLang="en-US" sz="2400">
                <a:solidFill>
                  <a:schemeClr val="accent1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Y</a:t>
            </a:r>
            <a:r>
              <a:rPr lang="en-US" altLang="en-US" sz="2400"/>
              <a:t>, then swapping Y’s between two tuples 	   	   that agree on X doesn’t change the tuples.</a:t>
            </a:r>
          </a:p>
          <a:p>
            <a:pPr marL="0" lvl="1" indent="539750" defTabSz="539750">
              <a:buFont typeface="Monotype Sorts" pitchFamily="2" charset="2"/>
              <a:buNone/>
            </a:pPr>
            <a:r>
              <a:rPr lang="en-US" altLang="en-US" sz="2400"/>
              <a:t>* Therefore, the “new” tuples are surely in the 	 	  	   relation, and we know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400">
                <a:solidFill>
                  <a:schemeClr val="accent2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Transitiveness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, then 	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Z</a:t>
            </a:r>
            <a:r>
              <a:rPr lang="en-US" altLang="en-US"/>
              <a:t>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>
                <a:solidFill>
                  <a:srgbClr val="FF0000"/>
                </a:solidFill>
              </a:rPr>
              <a:t>Complementation</a:t>
            </a:r>
            <a:r>
              <a:rPr lang="en-US" altLang="en-US"/>
              <a:t>: If </a:t>
            </a:r>
            <a:r>
              <a:rPr lang="en-US" altLang="en-US">
                <a:solidFill>
                  <a:schemeClr val="accent2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chemeClr val="accent2"/>
                </a:solidFill>
              </a:rPr>
              <a:t>Y</a:t>
            </a:r>
            <a:r>
              <a:rPr lang="en-US" altLang="en-US"/>
              <a:t>, and </a:t>
            </a:r>
            <a:r>
              <a:rPr lang="en-US" altLang="en-US">
                <a:solidFill>
                  <a:srgbClr val="3366FF"/>
                </a:solidFill>
              </a:rPr>
              <a:t>Z</a:t>
            </a:r>
            <a:r>
              <a:rPr lang="en-US" altLang="en-US"/>
              <a:t> is all 	the other attributes, then </a:t>
            </a:r>
            <a:r>
              <a:rPr lang="en-US" altLang="en-US">
                <a:solidFill>
                  <a:srgbClr val="3366FF"/>
                </a:solidFill>
              </a:rPr>
              <a:t>X</a:t>
            </a:r>
            <a:r>
              <a:rPr lang="en-US" altLang="en-US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>
                <a:solidFill>
                  <a:srgbClr val="3366FF"/>
                </a:solidFill>
              </a:rPr>
              <a:t>Z.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9ECFC9-600F-49B6-B1D4-C8F7D912FC7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590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844EA5-D9DF-43DC-BD4B-DA06C144AC7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94213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1B379D-AE53-4C36-AD7C-D4638482394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98309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*  </a:t>
            </a:r>
            <a:r>
              <a:rPr lang="en-US" altLang="en-US" sz="2400"/>
              <a:t>A drinker can have several phones, with the number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 divided between areaCode and phone (last 7 digits).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*  </a:t>
            </a:r>
            <a:r>
              <a:rPr lang="en-US" altLang="en-US" sz="2400"/>
              <a:t>A drinker can like several beers, each with its own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  manufacturer.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0919D0-4CCC-4790-92D7-8A24FB087F0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2405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/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D88E8D-5B68-4EC5-BFD2-E59A2876EA8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4453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4470400"/>
          <a:ext cx="5270500" cy="1547815"/>
        </p:xfrm>
        <a:graphic>
          <a:graphicData uri="http://schemas.openxmlformats.org/drawingml/2006/table">
            <a:tbl>
              <a:tblPr/>
              <a:tblGrid>
                <a:gridCol w="85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areaCode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78B946-2EBF-4FE3-9BFD-A36596D3CB0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3600"/>
              <a:t>However, Splitting Doesn’t Hold</a:t>
            </a:r>
          </a:p>
        </p:txBody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77200" cy="28956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Like FD’s, we cannot generally split the left 	side of an MVD.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But unlike FD’s, we cannot split the right 	side 	either --- sometimes you have to leave 	several attributes on the right side.</a:t>
            </a:r>
          </a:p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en-US" sz="2800">
                <a:solidFill>
                  <a:srgbClr val="00B050"/>
                </a:solidFill>
              </a:rPr>
              <a:t>Example</a:t>
            </a:r>
          </a:p>
        </p:txBody>
      </p:sp>
      <p:sp>
        <p:nvSpPr>
          <p:cNvPr id="106501" name="TextBox 1"/>
          <p:cNvSpPr txBox="1">
            <a:spLocks noChangeArrowheads="1"/>
          </p:cNvSpPr>
          <p:nvPr/>
        </p:nvSpPr>
        <p:spPr bwMode="auto">
          <a:xfrm>
            <a:off x="636588" y="3962400"/>
            <a:ext cx="78978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Consumers(name, areaCode, phone, beersLiked, manf)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Since the areaCode-phone combinations for a drinker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are independent of the beersLiked-manf combinations, 	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rgbClr val="C2FFF0"/>
                </a:solidFill>
              </a:rPr>
              <a:t>we expect that the following MVD’s hold:</a:t>
            </a: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Font typeface="Monotype Sorts" pitchFamily="2" charset="2"/>
              <a:buNone/>
            </a:pP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areaCode phone  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beersLiked manf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4470400"/>
          <a:ext cx="5270500" cy="1547815"/>
        </p:xfrm>
        <a:graphic>
          <a:graphicData uri="http://schemas.openxmlformats.org/drawingml/2006/table">
            <a:tbl>
              <a:tblPr/>
              <a:tblGrid>
                <a:gridCol w="85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areaCode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phone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beersLiked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555-9999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WickedAle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6540" name="TextBox 1"/>
          <p:cNvSpPr txBox="1">
            <a:spLocks noChangeArrowheads="1"/>
          </p:cNvSpPr>
          <p:nvPr/>
        </p:nvSpPr>
        <p:spPr bwMode="auto">
          <a:xfrm>
            <a:off x="6019800" y="4470400"/>
            <a:ext cx="2514600" cy="15700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However, we cannot swap area codes or phones by themselves. That is, neither </a:t>
            </a:r>
            <a:r>
              <a:rPr lang="en-US" altLang="en-US" sz="1600">
                <a:solidFill>
                  <a:srgbClr val="3366FF"/>
                </a:solidFill>
              </a:rPr>
              <a:t>name</a:t>
            </a:r>
            <a:r>
              <a:rPr lang="en-US" altLang="en-US" sz="16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600">
                <a:solidFill>
                  <a:srgbClr val="3366FF"/>
                </a:solidFill>
              </a:rPr>
              <a:t>areaCode </a:t>
            </a:r>
            <a:r>
              <a:rPr lang="en-US" altLang="en-US" sz="1600"/>
              <a:t>nor </a:t>
            </a:r>
            <a:r>
              <a:rPr lang="en-US" altLang="en-US" sz="1600">
                <a:solidFill>
                  <a:srgbClr val="3366FF"/>
                </a:solidFill>
              </a:rPr>
              <a:t>name</a:t>
            </a:r>
            <a:r>
              <a:rPr lang="en-US" altLang="en-US" sz="16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600">
                <a:solidFill>
                  <a:srgbClr val="3366FF"/>
                </a:solidFill>
              </a:rPr>
              <a:t>phone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holds for this relation.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1C175A-0D43-48D4-89C9-99848CB3C69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</p:txBody>
      </p:sp>
      <p:sp>
        <p:nvSpPr>
          <p:cNvPr id="1105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146911-8663-44DF-A321-FE340FF808B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</p:txBody>
      </p:sp>
      <p:sp>
        <p:nvSpPr>
          <p:cNvPr id="1126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13A020-DDA6-4835-B64D-AC91697ECB1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46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9FC1642-69DC-4964-9287-0332E9D55E7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67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E7094F-544A-45FD-B12B-16B951FD93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16742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tabLst>
                <a:tab pos="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tabLst>
                <a:tab pos="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Nontrivial MVD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 </a:t>
            </a:r>
            <a:r>
              <a:rPr lang="en-US" altLang="en-US" sz="2400"/>
              <a:t>means that:				 			</a:t>
            </a:r>
            <a:r>
              <a:rPr lang="en-US" altLang="en-US" sz="2000"/>
              <a:t>*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is not a subset of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, and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		*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 and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are not, together, all the attributes.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187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A5F8A9-4457-433A-A495-72B361F48CF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187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18790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tabLst>
                <a:tab pos="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539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tabLst>
                <a:tab pos="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Nontrivial MVD </a:t>
            </a:r>
            <a:r>
              <a:rPr lang="en-US" altLang="en-US" sz="2400">
                <a:solidFill>
                  <a:schemeClr val="accent2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Y </a:t>
            </a:r>
            <a:r>
              <a:rPr lang="en-US" altLang="en-US" sz="2400"/>
              <a:t>means that:				 			</a:t>
            </a:r>
            <a:r>
              <a:rPr lang="en-US" altLang="en-US" sz="2000"/>
              <a:t>*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is not a subset of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, and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/>
              <a:t>		* </a:t>
            </a:r>
            <a:r>
              <a:rPr lang="en-US" altLang="en-US" sz="2000">
                <a:solidFill>
                  <a:srgbClr val="3366FF"/>
                </a:solidFill>
              </a:rPr>
              <a:t>X</a:t>
            </a:r>
            <a:r>
              <a:rPr lang="en-US" altLang="en-US" sz="2000"/>
              <a:t> and </a:t>
            </a:r>
            <a:r>
              <a:rPr lang="en-US" altLang="en-US" sz="2000">
                <a:solidFill>
                  <a:srgbClr val="3366FF"/>
                </a:solidFill>
              </a:rPr>
              <a:t>Y</a:t>
            </a:r>
            <a:r>
              <a:rPr lang="en-US" altLang="en-US" sz="2000"/>
              <a:t> are not, together, all the attributes.</a:t>
            </a:r>
          </a:p>
          <a:p>
            <a:pPr marL="0" lvl="1"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Note that the definition of “</a:t>
            </a:r>
            <a:r>
              <a:rPr lang="en-US" altLang="en-US" sz="2400">
                <a:solidFill>
                  <a:srgbClr val="FF0000"/>
                </a:solidFill>
              </a:rPr>
              <a:t>superkey</a:t>
            </a:r>
            <a:r>
              <a:rPr lang="en-US" altLang="en-US" sz="2400"/>
              <a:t>” still depends on FD’s only.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40AC11-2EBB-4C1B-818E-B0B5F8EB1B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8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22886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BCNF versus 4NF: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* FD </a:t>
            </a:r>
            <a:r>
              <a:rPr lang="en-US" altLang="en-US" sz="2400">
                <a:solidFill>
                  <a:srgbClr val="00B050"/>
                </a:solidFill>
              </a:rPr>
              <a:t>X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rgbClr val="00B050"/>
                </a:solidFill>
              </a:rPr>
              <a:t>Y</a:t>
            </a:r>
            <a:r>
              <a:rPr lang="en-US" altLang="en-US" sz="2400"/>
              <a:t> implies MVD </a:t>
            </a:r>
            <a:r>
              <a:rPr lang="en-US" altLang="en-US" sz="2400">
                <a:solidFill>
                  <a:srgbClr val="3366FF"/>
                </a:solidFill>
              </a:rPr>
              <a:t>X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rgbClr val="3366FF"/>
                </a:solidFill>
              </a:rPr>
              <a:t>Y</a:t>
            </a:r>
            <a:r>
              <a:rPr lang="en-US" altLang="en-US" sz="2400"/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  Thus, if </a:t>
            </a:r>
            <a:r>
              <a:rPr lang="en-US" altLang="en-US" sz="2400">
                <a:solidFill>
                  <a:srgbClr val="00B050"/>
                </a:solidFill>
              </a:rPr>
              <a:t>R</a:t>
            </a:r>
            <a:r>
              <a:rPr lang="en-US" altLang="en-US" sz="2400"/>
              <a:t> is in 4NF, it is in BCNF.</a:t>
            </a:r>
            <a:endParaRPr lang="en-US" altLang="en-US" sz="24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     </a:t>
            </a:r>
            <a:r>
              <a:rPr lang="en-US" altLang="en-US" sz="2000"/>
              <a:t>a BCNF violation is a 4NF violation</a:t>
            </a: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ounded Rectangle 1"/>
          <p:cNvSpPr>
            <a:spLocks noChangeArrowheads="1"/>
          </p:cNvSpPr>
          <p:nvPr/>
        </p:nvSpPr>
        <p:spPr bwMode="auto">
          <a:xfrm>
            <a:off x="990600" y="3048000"/>
            <a:ext cx="7315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1269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E3759BD-5DE3-439D-BD26-AF5B1CC0F6F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Fourth Normal Form</a:t>
            </a:r>
          </a:p>
        </p:txBody>
      </p:sp>
      <p:sp>
        <p:nvSpPr>
          <p:cNvPr id="1269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848600" cy="3276600"/>
          </a:xfrm>
        </p:spPr>
        <p:txBody>
          <a:bodyPr/>
          <a:lstStyle/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The redundancy that comes from MVD’s is not 	removable by putting the database schema in BCNF.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400"/>
              <a:t>A stronger normal form 4NF, that (intuitively) treats 	MVD’s as FD’s when it comes to decomposition, but 	not when determining keys of the relation. </a:t>
            </a:r>
          </a:p>
          <a:p>
            <a:pPr marL="0" indent="-539750" defTabSz="539750">
              <a:buFont typeface="Wingdings" panose="05000000000000000000" pitchFamily="2" charset="2"/>
              <a:buChar char="p"/>
            </a:pPr>
            <a:r>
              <a:rPr lang="en-US" altLang="en-US" sz="2800"/>
              <a:t>A relation </a:t>
            </a:r>
            <a:r>
              <a:rPr lang="en-US" altLang="en-US" sz="2800">
                <a:solidFill>
                  <a:srgbClr val="00B050"/>
                </a:solidFill>
              </a:rPr>
              <a:t>R</a:t>
            </a:r>
            <a:r>
              <a:rPr lang="en-US" altLang="en-US" sz="2800" i="1"/>
              <a:t> </a:t>
            </a:r>
            <a:r>
              <a:rPr lang="en-US" altLang="en-US" sz="2800"/>
              <a:t>is in </a:t>
            </a:r>
            <a:r>
              <a:rPr lang="en-US" altLang="en-US" sz="2800">
                <a:solidFill>
                  <a:srgbClr val="FF0000"/>
                </a:solidFill>
              </a:rPr>
              <a:t>4NF</a:t>
            </a:r>
            <a:r>
              <a:rPr lang="en-US" altLang="en-US" sz="2800"/>
              <a:t> if: whenever </a:t>
            </a:r>
            <a:r>
              <a:rPr lang="en-US" altLang="en-US" sz="2800">
                <a:solidFill>
                  <a:schemeClr val="accent2"/>
                </a:solidFill>
              </a:rPr>
              <a:t>X </a:t>
            </a:r>
            <a:r>
              <a:rPr lang="en-US" altLang="en-US" sz="2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800">
                <a:solidFill>
                  <a:schemeClr val="accent2"/>
                </a:solidFill>
              </a:rPr>
              <a:t>Y</a:t>
            </a:r>
            <a:r>
              <a:rPr lang="en-US" altLang="en-US" sz="2800"/>
              <a:t> is a 	nontrivial MVD, then </a:t>
            </a:r>
            <a:r>
              <a:rPr lang="en-US" altLang="en-US" sz="2800">
                <a:solidFill>
                  <a:srgbClr val="3366FF"/>
                </a:solidFill>
              </a:rPr>
              <a:t>X</a:t>
            </a:r>
            <a:r>
              <a:rPr lang="en-US" altLang="en-US" sz="2800"/>
              <a:t> is a superkey.</a:t>
            </a:r>
          </a:p>
        </p:txBody>
      </p:sp>
      <p:sp>
        <p:nvSpPr>
          <p:cNvPr id="126982" name="TextBox 2"/>
          <p:cNvSpPr txBox="1">
            <a:spLocks noChangeArrowheads="1"/>
          </p:cNvSpPr>
          <p:nvPr/>
        </p:nvSpPr>
        <p:spPr bwMode="auto">
          <a:xfrm>
            <a:off x="838200" y="4191000"/>
            <a:ext cx="7620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BCNF versus 4NF: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* FD </a:t>
            </a:r>
            <a:r>
              <a:rPr lang="en-US" altLang="en-US" sz="2400" dirty="0">
                <a:solidFill>
                  <a:srgbClr val="00B050"/>
                </a:solidFill>
              </a:rPr>
              <a:t>X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rgbClr val="00B050"/>
                </a:solidFill>
              </a:rPr>
              <a:t>Y</a:t>
            </a:r>
            <a:r>
              <a:rPr lang="en-US" altLang="en-US" sz="2400" dirty="0"/>
              <a:t> implies MVD </a:t>
            </a:r>
            <a:r>
              <a:rPr lang="en-US" altLang="en-US" sz="2400" dirty="0">
                <a:solidFill>
                  <a:srgbClr val="3366FF"/>
                </a:solidFill>
              </a:rPr>
              <a:t>X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rgbClr val="3366FF"/>
                </a:solidFill>
              </a:rPr>
              <a:t>Y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  Thus, if </a:t>
            </a:r>
            <a:r>
              <a:rPr lang="en-US" altLang="en-US" sz="2400" dirty="0">
                <a:solidFill>
                  <a:srgbClr val="00B050"/>
                </a:solidFill>
              </a:rPr>
              <a:t>R</a:t>
            </a:r>
            <a:r>
              <a:rPr lang="en-US" altLang="en-US" sz="2400" dirty="0"/>
              <a:t> is in 4NF, it is in BCNF.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     </a:t>
            </a:r>
            <a:r>
              <a:rPr lang="en-US" altLang="en-US" sz="2000" dirty="0"/>
              <a:t>a BCNF violation is a 4NF violation</a:t>
            </a:r>
            <a:br>
              <a:rPr lang="en-US" altLang="en-US" sz="2400" dirty="0"/>
            </a:br>
            <a:r>
              <a:rPr lang="en-US" altLang="en-US" sz="2400" dirty="0"/>
              <a:t>* But </a:t>
            </a:r>
            <a:r>
              <a:rPr lang="en-US" altLang="en-US" sz="2400" dirty="0">
                <a:solidFill>
                  <a:srgbClr val="00B050"/>
                </a:solidFill>
              </a:rPr>
              <a:t>R</a:t>
            </a:r>
            <a:r>
              <a:rPr lang="en-US" altLang="en-US" sz="2400" dirty="0"/>
              <a:t> could be in BCNF and not 4NF.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/>
              <a:t>* Thus, </a:t>
            </a:r>
            <a:r>
              <a:rPr lang="en-US" altLang="en-US" sz="2400" dirty="0">
                <a:solidFill>
                  <a:srgbClr val="FF0000"/>
                </a:solidFill>
              </a:rPr>
              <a:t>4NF </a:t>
            </a:r>
            <a:r>
              <a:rPr lang="en-US" alt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</a:t>
            </a:r>
            <a:r>
              <a:rPr lang="en-US" altLang="en-US" sz="2400" dirty="0">
                <a:solidFill>
                  <a:srgbClr val="FF0000"/>
                </a:solidFill>
              </a:rPr>
              <a:t> BCNF </a:t>
            </a:r>
            <a:endParaRPr lang="en-US" altLang="en-US" sz="24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16196C5-CFD5-438F-9AFE-18CC816EBAF4}"/>
              </a:ext>
            </a:extLst>
          </p:cNvPr>
          <p:cNvSpPr/>
          <p:nvPr/>
        </p:nvSpPr>
        <p:spPr bwMode="auto">
          <a:xfrm>
            <a:off x="6400800" y="4572000"/>
            <a:ext cx="2209800" cy="167640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564D50A-BBBD-4030-A24D-B612A34E15E7}"/>
              </a:ext>
            </a:extLst>
          </p:cNvPr>
          <p:cNvSpPr/>
          <p:nvPr/>
        </p:nvSpPr>
        <p:spPr bwMode="auto">
          <a:xfrm>
            <a:off x="7010400" y="5410200"/>
            <a:ext cx="1219200" cy="6492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CB095-9A4B-4ECA-8470-AF43A1BE696E}"/>
              </a:ext>
            </a:extLst>
          </p:cNvPr>
          <p:cNvSpPr txBox="1"/>
          <p:nvPr/>
        </p:nvSpPr>
        <p:spPr>
          <a:xfrm>
            <a:off x="7138676" y="4832905"/>
            <a:ext cx="73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BCNF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AC7D8-7BE2-4AE0-B2B4-651F2D592DD6}"/>
              </a:ext>
            </a:extLst>
          </p:cNvPr>
          <p:cNvSpPr txBox="1"/>
          <p:nvPr/>
        </p:nvSpPr>
        <p:spPr>
          <a:xfrm>
            <a:off x="7327291" y="5550177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4NF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3E3E5D-6A88-4351-9D37-25F5017098B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C9494A-498A-49F1-81D3-F1968ECFED0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/>
              <a:t>Decomposition into 4NF</a:t>
            </a:r>
          </a:p>
        </p:txBody>
      </p:sp>
      <p:sp>
        <p:nvSpPr>
          <p:cNvPr id="130052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5630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079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9CC8C3-681B-6FA9-4B7D-13D2676B7CA8}"/>
              </a:ext>
            </a:extLst>
          </p:cNvPr>
          <p:cNvSpPr/>
          <p:nvPr/>
        </p:nvSpPr>
        <p:spPr bwMode="auto">
          <a:xfrm>
            <a:off x="1447800" y="3962400"/>
            <a:ext cx="3733800" cy="6858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95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It can be proved 	that the algorithm 	produces relations 	from which the 	original relation is 	re-constructible;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308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81C8EF-5FB2-4BBE-B1E8-5EAB6DAF49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135173" name="TextBox 1"/>
          <p:cNvSpPr txBox="1">
            <a:spLocks noChangeArrowheads="1"/>
          </p:cNvSpPr>
          <p:nvPr/>
        </p:nvSpPr>
        <p:spPr bwMode="auto">
          <a:xfrm>
            <a:off x="6153150" y="1371600"/>
            <a:ext cx="27051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45720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238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238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238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238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23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Remarks.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Very similar to the    	algorithm for BCNF;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projections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	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FFC0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T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, F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) 	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(T’, F’)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of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on 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rPr>
              <a:t>   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and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R</a:t>
            </a:r>
            <a:r>
              <a:rPr lang="en-US" altLang="zh-CN" sz="1800" baseline="-250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B050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can be 	constructed;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It can be proved 	that the algorithm 	produces relations 	from which the 	original relation is 	re-constructible;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en-US" altLang="zh-CN" sz="1800" dirty="0">
                <a:latin typeface="+mn-ea"/>
                <a:cs typeface="Times New Roman" panose="02020603050405020304" pitchFamily="18" charset="0"/>
              </a:rPr>
              <a:t> The algorithm 	eliminates BCNF 	and MVD violations.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54102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R, T,</a:t>
            </a:r>
            <a:r>
              <a:rPr lang="zh-CN" altLang="en-US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Input: A relation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 and its FDs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2000" dirty="0">
                <a:ea typeface="宋体" panose="02010600030101010101" pitchFamily="2" charset="-122"/>
              </a:rPr>
              <a:t>and MVDs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Output: A collection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  While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20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2.1	 Pick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2.2   If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2000" dirty="0">
                <a:ea typeface="宋体" panose="02010600030101010101" pitchFamily="2" charset="-122"/>
              </a:rPr>
              <a:t>has a 4NF violator </a:t>
            </a:r>
            <a:r>
              <a:rPr lang="en-US" altLang="en-US" sz="2000" dirty="0">
                <a:solidFill>
                  <a:srgbClr val="3366FF"/>
                </a:solidFill>
              </a:rPr>
              <a:t>X</a:t>
            </a:r>
            <a:r>
              <a:rPr lang="en-US" altLang="en-US" sz="20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000" dirty="0">
                <a:solidFill>
                  <a:srgbClr val="3366FF"/>
                </a:solidFill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2.3   Then decompose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where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20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6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6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MVDs (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600" dirty="0">
                <a:ea typeface="宋体" panose="02010600030101010101" pitchFamily="2" charset="-122"/>
              </a:rPr>
              <a:t>,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6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6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2.4   Else Add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2000" dirty="0">
                <a:ea typeface="宋体" panose="02010600030101010101" pitchFamily="2" charset="-122"/>
              </a:rPr>
              <a:t> to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963560-7DDA-40F2-8C35-1D49475411A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362812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79397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370FF5-9B9E-4141-8B80-333B24E725B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</p:txBody>
      </p:sp>
    </p:spTree>
    <p:extLst>
      <p:ext uri="{BB962C8B-B14F-4D97-AF65-F5344CB8AC3E}">
        <p14:creationId xmlns:p14="http://schemas.microsoft.com/office/powerpoint/2010/main" val="3947229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D7EFAD4-7F02-4AF8-BD86-EB1D08D306E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1659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149366-5159-4BB9-A6B6-3D7668D7433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Consumers1(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In 4NF; only dependency is </a:t>
            </a:r>
            <a:r>
              <a:rPr lang="en-US" altLang="en-US" sz="1800">
                <a:solidFill>
                  <a:schemeClr val="accent1"/>
                </a:solidFill>
              </a:rPr>
              <a:t>name </a:t>
            </a:r>
            <a:r>
              <a:rPr lang="en-US" altLang="en-US" sz="1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>
                <a:solidFill>
                  <a:schemeClr val="accent1"/>
                </a:solidFill>
              </a:rPr>
              <a:t> addr</a:t>
            </a:r>
            <a:r>
              <a:rPr lang="en-US" altLang="en-US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94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D3A3EC-39F2-4CE7-A634-9C961849731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/>
              <a:t>Example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Consumers(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  <a:endParaRPr lang="en-US" altLang="en-US" sz="240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FD: 	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/>
              <a:t>MVD’s:  </a:t>
            </a:r>
            <a:r>
              <a:rPr lang="en-US" altLang="en-US" sz="2400">
                <a:solidFill>
                  <a:schemeClr val="accent2"/>
                </a:solidFill>
              </a:rPr>
              <a:t>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phones,  name </a:t>
            </a:r>
            <a:r>
              <a:rPr lang="en-US" altLang="en-US" sz="24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>
                <a:solidFill>
                  <a:schemeClr val="accent2"/>
                </a:solidFill>
              </a:rPr>
              <a:t> candiesLiked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Key is </a:t>
            </a:r>
            <a:r>
              <a:rPr lang="en-US" altLang="en-US" sz="2000">
                <a:solidFill>
                  <a:srgbClr val="33CC33"/>
                </a:solidFill>
              </a:rPr>
              <a:t>{name, phones, candiesLiked}</a:t>
            </a:r>
            <a:r>
              <a:rPr lang="en-US" altLang="en-US" sz="200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/>
              <a:t>Decompose using </a:t>
            </a:r>
            <a:r>
              <a:rPr lang="en-US" altLang="en-US" sz="2400">
                <a:solidFill>
                  <a:schemeClr val="accent1"/>
                </a:solidFill>
              </a:rPr>
              <a:t>name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>
                <a:solidFill>
                  <a:schemeClr val="accent1"/>
                </a:solidFill>
              </a:rPr>
              <a:t> addr</a:t>
            </a:r>
            <a:r>
              <a:rPr lang="en-US" altLang="en-US" sz="240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Consumers1(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addr)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In 4NF; only dependency is </a:t>
            </a:r>
            <a:r>
              <a:rPr lang="en-US" altLang="en-US" sz="1800">
                <a:solidFill>
                  <a:schemeClr val="accent1"/>
                </a:solidFill>
              </a:rPr>
              <a:t>name </a:t>
            </a:r>
            <a:r>
              <a:rPr lang="en-US" altLang="en-US" sz="18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>
                <a:solidFill>
                  <a:schemeClr val="accent1"/>
                </a:solidFill>
              </a:rPr>
              <a:t> addr</a:t>
            </a:r>
            <a:r>
              <a:rPr lang="en-US" altLang="en-US" sz="180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>
                <a:solidFill>
                  <a:srgbClr val="CC00CC"/>
                </a:solidFill>
              </a:rPr>
              <a:t>     Consumers2(</a:t>
            </a:r>
            <a:r>
              <a:rPr lang="en-US" altLang="en-US" sz="2400" u="sng">
                <a:solidFill>
                  <a:srgbClr val="CC00CC"/>
                </a:solidFill>
              </a:rPr>
              <a:t>name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phones</a:t>
            </a:r>
            <a:r>
              <a:rPr lang="en-US" altLang="en-US" sz="2400">
                <a:solidFill>
                  <a:srgbClr val="CC00CC"/>
                </a:solidFill>
              </a:rPr>
              <a:t>, </a:t>
            </a:r>
            <a:r>
              <a:rPr lang="en-US" altLang="en-US" sz="2400" u="sng">
                <a:solidFill>
                  <a:srgbClr val="CC00CC"/>
                </a:solidFill>
              </a:rPr>
              <a:t>candiesLiked</a:t>
            </a:r>
            <a:r>
              <a:rPr lang="en-US" altLang="en-US" sz="240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/>
              <a:t>Not in 4NF.  MVD’s </a:t>
            </a:r>
            <a:r>
              <a:rPr lang="en-US" altLang="en-US" sz="1800">
                <a:solidFill>
                  <a:schemeClr val="accent2"/>
                </a:solidFill>
              </a:rPr>
              <a:t>name </a:t>
            </a:r>
            <a:r>
              <a:rPr lang="en-US" altLang="en-US" sz="1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>
                <a:solidFill>
                  <a:schemeClr val="accent2"/>
                </a:solidFill>
              </a:rPr>
              <a:t> phones</a:t>
            </a:r>
            <a:r>
              <a:rPr lang="en-US" altLang="en-US" sz="1800"/>
              <a:t> and </a:t>
            </a:r>
            <a:r>
              <a:rPr lang="en-US" altLang="en-US" sz="1800">
                <a:solidFill>
                  <a:schemeClr val="accent2"/>
                </a:solidFill>
              </a:rPr>
              <a:t>name </a:t>
            </a:r>
            <a:r>
              <a:rPr lang="en-US" altLang="en-US" sz="180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>
                <a:solidFill>
                  <a:schemeClr val="accent2"/>
                </a:solidFill>
              </a:rPr>
              <a:t> candiesLiked</a:t>
            </a:r>
            <a:r>
              <a:rPr lang="en-US" altLang="en-US" sz="1800"/>
              <a:t> apply. No FD’s, so all three attributes form the key.</a:t>
            </a:r>
            <a:endParaRPr lang="en-US" altLang="en-US" sz="240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775772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CEC659-CC83-4B3F-B088-CE4476081D9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Example</a:t>
            </a:r>
          </a:p>
        </p:txBody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  <a:endParaRPr lang="en-US" altLang="en-US" sz="24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FD: 	</a:t>
            </a:r>
            <a:r>
              <a:rPr lang="en-US" altLang="en-US" sz="2400" dirty="0">
                <a:solidFill>
                  <a:schemeClr val="accent1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chemeClr val="accent1"/>
                </a:solidFill>
              </a:rPr>
              <a:t> </a:t>
            </a:r>
            <a:r>
              <a:rPr lang="en-US" altLang="en-US" sz="2400" dirty="0" err="1">
                <a:solidFill>
                  <a:schemeClr val="accent1"/>
                </a:solidFill>
              </a:rPr>
              <a:t>addr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MVD’s:  </a:t>
            </a:r>
            <a:r>
              <a:rPr lang="en-US" altLang="en-US" sz="2400" dirty="0">
                <a:solidFill>
                  <a:schemeClr val="accent2"/>
                </a:solidFill>
              </a:rPr>
              <a:t>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chemeClr val="accent2"/>
                </a:solidFill>
              </a:rPr>
              <a:t> phones,  name </a:t>
            </a:r>
            <a:r>
              <a:rPr lang="en-US" altLang="en-US" sz="24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</a:rPr>
              <a:t>candiesLiked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dirty="0"/>
              <a:t>      Key is </a:t>
            </a:r>
            <a:r>
              <a:rPr lang="en-US" altLang="en-US" sz="2000" dirty="0">
                <a:solidFill>
                  <a:srgbClr val="33CC33"/>
                </a:solidFill>
              </a:rPr>
              <a:t>{name, phones, </a:t>
            </a:r>
            <a:r>
              <a:rPr lang="en-US" altLang="en-US" sz="2000" dirty="0" err="1">
                <a:solidFill>
                  <a:srgbClr val="33CC33"/>
                </a:solidFill>
              </a:rPr>
              <a:t>candiesLiked</a:t>
            </a:r>
            <a:r>
              <a:rPr lang="en-US" altLang="en-US" sz="2000" dirty="0">
                <a:solidFill>
                  <a:srgbClr val="33CC33"/>
                </a:solidFill>
              </a:rPr>
              <a:t>}</a:t>
            </a:r>
            <a:r>
              <a:rPr lang="en-US" altLang="en-US" sz="2000" dirty="0"/>
              <a:t>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000" dirty="0"/>
              <a:t>      All dependencies violate 4NF.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 dirty="0"/>
              <a:t>Decompose using </a:t>
            </a:r>
            <a:r>
              <a:rPr lang="en-US" altLang="en-US" sz="2400" dirty="0">
                <a:solidFill>
                  <a:schemeClr val="accent1"/>
                </a:solidFill>
              </a:rPr>
              <a:t>name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400" dirty="0">
                <a:solidFill>
                  <a:schemeClr val="accent1"/>
                </a:solidFill>
              </a:rPr>
              <a:t> </a:t>
            </a:r>
            <a:r>
              <a:rPr lang="en-US" altLang="en-US" sz="2400" dirty="0" err="1">
                <a:solidFill>
                  <a:schemeClr val="accent1"/>
                </a:solidFill>
              </a:rPr>
              <a:t>addr</a:t>
            </a:r>
            <a:r>
              <a:rPr lang="en-US" altLang="en-US" sz="2400" dirty="0"/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     Consumers1(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dirty="0" err="1">
                <a:solidFill>
                  <a:srgbClr val="CC00CC"/>
                </a:solidFill>
              </a:rPr>
              <a:t>addr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 dirty="0"/>
              <a:t>In 4NF; only dependency is </a:t>
            </a:r>
            <a:r>
              <a:rPr lang="en-US" altLang="en-US" sz="1800" dirty="0">
                <a:solidFill>
                  <a:schemeClr val="accent1"/>
                </a:solidFill>
              </a:rPr>
              <a:t>name </a:t>
            </a:r>
            <a:r>
              <a:rPr lang="en-US" altLang="en-US" sz="18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1800" dirty="0">
                <a:solidFill>
                  <a:schemeClr val="accent1"/>
                </a:solidFill>
              </a:rPr>
              <a:t> </a:t>
            </a:r>
            <a:r>
              <a:rPr lang="en-US" altLang="en-US" sz="1800" dirty="0" err="1">
                <a:solidFill>
                  <a:schemeClr val="accent1"/>
                </a:solidFill>
              </a:rPr>
              <a:t>addr</a:t>
            </a:r>
            <a:r>
              <a:rPr lang="en-US" altLang="en-US" sz="1800" dirty="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     Consumers2(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800" dirty="0"/>
              <a:t>Not in 4NF.  MVD’s </a:t>
            </a:r>
            <a:r>
              <a:rPr lang="en-US" altLang="en-US" sz="1800" dirty="0">
                <a:solidFill>
                  <a:schemeClr val="accent2"/>
                </a:solidFill>
              </a:rPr>
              <a:t>name </a:t>
            </a:r>
            <a:r>
              <a:rPr lang="en-US" altLang="en-US" sz="18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 dirty="0">
                <a:solidFill>
                  <a:schemeClr val="accent2"/>
                </a:solidFill>
              </a:rPr>
              <a:t> phones</a:t>
            </a:r>
            <a:r>
              <a:rPr lang="en-US" altLang="en-US" sz="1800" dirty="0"/>
              <a:t> and </a:t>
            </a:r>
            <a:r>
              <a:rPr lang="en-US" altLang="en-US" sz="1800" dirty="0">
                <a:solidFill>
                  <a:schemeClr val="accent2"/>
                </a:solidFill>
              </a:rPr>
              <a:t>name </a:t>
            </a:r>
            <a:r>
              <a:rPr lang="en-US" altLang="en-US" sz="1800" dirty="0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800" dirty="0">
                <a:solidFill>
                  <a:schemeClr val="accent2"/>
                </a:solidFill>
              </a:rPr>
              <a:t> </a:t>
            </a:r>
            <a:r>
              <a:rPr lang="en-US" altLang="en-US" sz="1800" dirty="0" err="1">
                <a:solidFill>
                  <a:schemeClr val="accent2"/>
                </a:solidFill>
              </a:rPr>
              <a:t>candiesLiked</a:t>
            </a:r>
            <a:r>
              <a:rPr lang="en-US" altLang="en-US" sz="1800" dirty="0"/>
              <a:t> apply. No FD’s, so all three attributes form the key.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1200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en-US" altLang="en-US" sz="2400" dirty="0"/>
              <a:t> Either </a:t>
            </a:r>
            <a:r>
              <a:rPr lang="en-US" altLang="en-US" sz="2400" dirty="0" err="1">
                <a:solidFill>
                  <a:schemeClr val="accent2"/>
                </a:solidFill>
              </a:rPr>
              <a:t>name</a:t>
            </a:r>
            <a:r>
              <a:rPr lang="en-US" altLang="en-US" sz="2400" dirty="0" err="1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 err="1">
                <a:solidFill>
                  <a:schemeClr val="accent2"/>
                </a:solidFill>
              </a:rPr>
              <a:t>phones</a:t>
            </a:r>
            <a:r>
              <a:rPr lang="en-US" altLang="en-US" sz="2400" dirty="0"/>
              <a:t> or </a:t>
            </a:r>
            <a:r>
              <a:rPr lang="en-US" altLang="en-US" sz="2400" dirty="0" err="1">
                <a:solidFill>
                  <a:schemeClr val="accent2"/>
                </a:solidFill>
              </a:rPr>
              <a:t>name</a:t>
            </a:r>
            <a:r>
              <a:rPr lang="en-US" altLang="en-US" sz="2400" dirty="0" err="1">
                <a:solidFill>
                  <a:srgbClr val="3366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2400" dirty="0" err="1">
                <a:solidFill>
                  <a:schemeClr val="accent2"/>
                </a:solidFill>
              </a:rPr>
              <a:t>candiesLiked</a:t>
            </a:r>
            <a:r>
              <a:rPr lang="en-US" altLang="en-US" sz="2400" dirty="0"/>
              <a:t> gives:</a:t>
            </a:r>
          </a:p>
          <a:p>
            <a:pPr marL="457200" lvl="1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Consumers3(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>
                <a:solidFill>
                  <a:srgbClr val="CC00CC"/>
                </a:solidFill>
              </a:rPr>
              <a:t>phones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C00CC"/>
                </a:solidFill>
              </a:rPr>
              <a:t>Consumers4(</a:t>
            </a:r>
            <a:r>
              <a:rPr lang="en-US" altLang="en-US" sz="2400" u="sng" dirty="0">
                <a:solidFill>
                  <a:srgbClr val="CC00CC"/>
                </a:solidFill>
              </a:rPr>
              <a:t>name</a:t>
            </a:r>
            <a:r>
              <a:rPr lang="en-US" altLang="en-US" sz="2400" dirty="0">
                <a:solidFill>
                  <a:srgbClr val="CC00CC"/>
                </a:solidFill>
              </a:rPr>
              <a:t>, </a:t>
            </a:r>
            <a:r>
              <a:rPr lang="en-US" altLang="en-US" sz="2400" u="sng" dirty="0" err="1">
                <a:solidFill>
                  <a:srgbClr val="CC00CC"/>
                </a:solidFill>
              </a:rPr>
              <a:t>candiesLiked</a:t>
            </a:r>
            <a:r>
              <a:rPr lang="en-US" altLang="en-US" sz="2400" dirty="0">
                <a:solidFill>
                  <a:srgbClr val="CC00CC"/>
                </a:solidFill>
              </a:rPr>
              <a:t>)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02575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</p:spTree>
    <p:extLst>
      <p:ext uri="{BB962C8B-B14F-4D97-AF65-F5344CB8AC3E}">
        <p14:creationId xmlns:p14="http://schemas.microsoft.com/office/powerpoint/2010/main" val="2645728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22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</p:spTree>
    <p:extLst>
      <p:ext uri="{BB962C8B-B14F-4D97-AF65-F5344CB8AC3E}">
        <p14:creationId xmlns:p14="http://schemas.microsoft.com/office/powerpoint/2010/main" val="1119619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510540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</p:spTree>
    <p:extLst>
      <p:ext uri="{BB962C8B-B14F-4D97-AF65-F5344CB8AC3E}">
        <p14:creationId xmlns:p14="http://schemas.microsoft.com/office/powerpoint/2010/main" val="1576601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DF0A1B-4744-4EFF-8A7C-BBFDE59E503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543800" cy="1066800"/>
          </a:xfr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</a:t>
            </a:r>
            <a:r>
              <a:rPr lang="en-US" altLang="en-US" dirty="0"/>
              <a:t>Thus, to eliminate 4NF violators in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, we start with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4000" dirty="0"/>
              <a:t>Decomposition into 4NF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09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However, a 4NF violator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 </a:t>
            </a:r>
            <a:r>
              <a:rPr lang="en-US" altLang="en-US" dirty="0"/>
              <a:t>may not be explicitly given with the relation </a:t>
            </a:r>
            <a:r>
              <a:rPr lang="en-US" altLang="en-US" dirty="0">
                <a:solidFill>
                  <a:srgbClr val="00B050"/>
                </a:solidFill>
              </a:rPr>
              <a:t>R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32004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need check if there are inferred 4NF violators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. </a:t>
            </a:r>
            <a:endParaRPr lang="en-US" altLang="en-US" dirty="0">
              <a:solidFill>
                <a:srgbClr val="00B05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4191000"/>
            <a:ext cx="7543800" cy="5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decide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510540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How do we tell if </a:t>
            </a:r>
            <a:r>
              <a:rPr lang="en-US" altLang="en-US" dirty="0">
                <a:solidFill>
                  <a:srgbClr val="00B050"/>
                </a:solidFill>
              </a:rPr>
              <a:t>X</a:t>
            </a:r>
            <a:r>
              <a:rPr lang="en-US" altLang="en-US" dirty="0">
                <a:solidFill>
                  <a:srgbClr val="00B05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dirty="0">
                <a:solidFill>
                  <a:srgbClr val="00B050"/>
                </a:solidFill>
              </a:rPr>
              <a:t>Y</a:t>
            </a:r>
            <a:r>
              <a:rPr lang="en-US" altLang="en-US" dirty="0"/>
              <a:t>?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9200" y="4607052"/>
            <a:ext cx="7543800" cy="4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enumerate all possible subsets </a:t>
            </a:r>
            <a:r>
              <a:rPr lang="en-US" altLang="en-US" sz="2800" dirty="0">
                <a:solidFill>
                  <a:srgbClr val="00B050"/>
                </a:solidFill>
              </a:rPr>
              <a:t>X </a:t>
            </a:r>
            <a:r>
              <a:rPr lang="en-US" altLang="en-US" sz="2800" dirty="0">
                <a:solidFill>
                  <a:srgbClr val="FFC000"/>
                </a:solidFill>
              </a:rPr>
              <a:t>and</a:t>
            </a:r>
            <a:r>
              <a:rPr lang="en-US" altLang="en-US" sz="2800" dirty="0">
                <a:solidFill>
                  <a:srgbClr val="00B050"/>
                </a:solidFill>
              </a:rPr>
              <a:t> Y.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85800" y="5699760"/>
            <a:ext cx="75438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 We also need to project MVDs. </a:t>
            </a:r>
          </a:p>
        </p:txBody>
      </p:sp>
    </p:spTree>
    <p:extLst>
      <p:ext uri="{BB962C8B-B14F-4D97-AF65-F5344CB8AC3E}">
        <p14:creationId xmlns:p14="http://schemas.microsoft.com/office/powerpoint/2010/main" val="3884772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</p:spTree>
    <p:extLst>
      <p:ext uri="{BB962C8B-B14F-4D97-AF65-F5344CB8AC3E}">
        <p14:creationId xmlns:p14="http://schemas.microsoft.com/office/powerpoint/2010/main" val="1890028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0725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6904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193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D81B1-9FE9-46F2-BEF3-983C81DDA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07733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75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2807733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(assume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66380" y="3429000"/>
            <a:ext cx="3409188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71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66380" y="3429000"/>
            <a:ext cx="3409188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410200" y="47279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026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10200" y="52613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91200" y="4419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42084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9638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4119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257800" y="4038600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1320B5-2A2B-430A-B9F6-853B880F0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07733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(assume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20980546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66380" y="3429000"/>
            <a:ext cx="3409188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and 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410200" y="47279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xxx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10200" y="52613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xxx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91200" y="4419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42084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9638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4119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257800" y="4038600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266380" y="5689141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CF5C42-624D-492A-8878-8A28354CC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07733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(assume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327682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en-US" sz="2800" dirty="0"/>
              <a:t>, we compute the closure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.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How do we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?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Recall the closure algorithm for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3048000"/>
            <a:ext cx="4191000" cy="31078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Closure(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  look for an FD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en-US" altLang="en-US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	where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subset of 	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but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in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>
              <a:buFont typeface="Monotype Sorts" pitchFamily="8" charset="2"/>
              <a:buNone/>
            </a:pP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add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altLang="zh-C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\\ every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\Y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an FD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66380" y="3429000"/>
            <a:ext cx="3409188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Suppose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and 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we want to derive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endParaRPr lang="en-US" altLang="zh-C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410200" y="47279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b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10200" y="5261372"/>
          <a:ext cx="2438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0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xxxzzz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b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91200" y="4419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42084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9638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4119" y="44196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257800" y="4038600"/>
            <a:ext cx="3733800" cy="4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(we want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266380" y="5689141"/>
            <a:ext cx="3409188" cy="71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b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get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a</a:t>
            </a:r>
            <a:r>
              <a:rPr lang="en-US" altLang="zh-CN" sz="20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in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altLang="zh-CN" sz="2000" baseline="30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E44485-373C-4945-B3CD-4BE58DB79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07733"/>
            <a:ext cx="3581400" cy="69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can be implemented by a </a:t>
            </a:r>
            <a:r>
              <a:rPr lang="en-US" altLang="zh-CN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(assume </a:t>
            </a:r>
            <a:r>
              <a:rPr lang="en-US" altLang="zh-CN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⸦ Y</a:t>
            </a:r>
            <a:r>
              <a:rPr lang="en-US" altLang="zh-CN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1691218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we use a similar algorithm.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24194"/>
            <a:ext cx="7772400" cy="95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Given 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with </a:t>
            </a:r>
            <a:r>
              <a:rPr lang="en-US" altLang="en-US" sz="2800" dirty="0">
                <a:solidFill>
                  <a:srgbClr val="00B050"/>
                </a:solidFill>
              </a:rPr>
              <a:t>FD</a:t>
            </a:r>
            <a:r>
              <a:rPr lang="en-US" altLang="en-US" sz="2800" dirty="0"/>
              <a:t>s and </a:t>
            </a:r>
            <a:r>
              <a:rPr lang="en-US" altLang="en-US" sz="2800" dirty="0">
                <a:solidFill>
                  <a:srgbClr val="00B050"/>
                </a:solidFill>
              </a:rPr>
              <a:t>MVD</a:t>
            </a:r>
            <a:r>
              <a:rPr lang="en-US" altLang="en-US" sz="2800" dirty="0"/>
              <a:t>s, we  want to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endParaRPr lang="en-US" altLang="en-US" sz="28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78925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Test for FD and MVD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To test if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we use a similar algorithm.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5800" y="1624194"/>
            <a:ext cx="7772400" cy="95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Given a relation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 with </a:t>
            </a:r>
            <a:r>
              <a:rPr lang="en-US" altLang="en-US" sz="2800" dirty="0">
                <a:solidFill>
                  <a:srgbClr val="00B050"/>
                </a:solidFill>
              </a:rPr>
              <a:t>FD</a:t>
            </a:r>
            <a:r>
              <a:rPr lang="en-US" altLang="en-US" sz="2800" dirty="0"/>
              <a:t>s and </a:t>
            </a:r>
            <a:r>
              <a:rPr lang="en-US" altLang="en-US" sz="2800" dirty="0">
                <a:solidFill>
                  <a:srgbClr val="00B050"/>
                </a:solidFill>
              </a:rPr>
              <a:t>MVD</a:t>
            </a:r>
            <a:r>
              <a:rPr lang="en-US" altLang="en-US" sz="2800" dirty="0"/>
              <a:t>s, we  want to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endParaRPr lang="en-US" altLang="en-US" sz="2800" dirty="0"/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419207" y="3149994"/>
            <a:ext cx="3002368" cy="376828"/>
            <a:chOff x="2419207" y="3149994"/>
            <a:chExt cx="3002368" cy="376828"/>
          </a:xfrm>
        </p:grpSpPr>
        <p:sp>
          <p:nvSpPr>
            <p:cNvPr id="14" name="TextBox 13"/>
            <p:cNvSpPr txBox="1"/>
            <p:nvPr/>
          </p:nvSpPr>
          <p:spPr>
            <a:xfrm>
              <a:off x="2419207" y="31499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0569" y="315681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28519" y="315749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0" y="3467461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905000" y="4048760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73608" y="45720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want to derive that the following tuple is also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2605751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R: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905000" y="5822114"/>
          <a:ext cx="39736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66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2419207" y="5509815"/>
            <a:ext cx="3002368" cy="376828"/>
            <a:chOff x="2419207" y="3149994"/>
            <a:chExt cx="3002368" cy="376828"/>
          </a:xfrm>
        </p:grpSpPr>
        <p:sp>
          <p:nvSpPr>
            <p:cNvPr id="25" name="TextBox 24"/>
            <p:cNvSpPr txBox="1"/>
            <p:nvPr/>
          </p:nvSpPr>
          <p:spPr>
            <a:xfrm>
              <a:off x="2419207" y="31499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30569" y="315681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8519" y="315749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2755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76167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819400" y="2220135"/>
            <a:ext cx="2362200" cy="370665"/>
            <a:chOff x="2505738" y="4343400"/>
            <a:chExt cx="3289626" cy="370665"/>
          </a:xfrm>
        </p:grpSpPr>
        <p:sp>
          <p:nvSpPr>
            <p:cNvPr id="30" name="TextBox 29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631393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819400" y="2220135"/>
            <a:ext cx="2362200" cy="370665"/>
            <a:chOff x="2505738" y="4343400"/>
            <a:chExt cx="3289626" cy="370665"/>
          </a:xfrm>
        </p:grpSpPr>
        <p:sp>
          <p:nvSpPr>
            <p:cNvPr id="30" name="TextBox 29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31643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819400" y="2220135"/>
            <a:ext cx="2362200" cy="370665"/>
            <a:chOff x="2505738" y="4343400"/>
            <a:chExt cx="3289626" cy="370665"/>
          </a:xfrm>
        </p:grpSpPr>
        <p:sp>
          <p:nvSpPr>
            <p:cNvPr id="30" name="TextBox 29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19608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0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497196" y="4443206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2738508" y="4135028"/>
            <a:ext cx="2362200" cy="370665"/>
            <a:chOff x="2505738" y="4343400"/>
            <a:chExt cx="3289626" cy="370665"/>
          </a:xfrm>
        </p:grpSpPr>
        <p:sp>
          <p:nvSpPr>
            <p:cNvPr id="42" name="TextBox 41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836724" y="446638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15000" y="434340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079092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                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6724" y="2557046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78646" y="2524760"/>
          <a:ext cx="300775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819400" y="2220135"/>
            <a:ext cx="2362200" cy="370665"/>
            <a:chOff x="2505738" y="4343400"/>
            <a:chExt cx="3289626" cy="370665"/>
          </a:xfrm>
        </p:grpSpPr>
        <p:sp>
          <p:nvSpPr>
            <p:cNvPr id="30" name="TextBox 29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93886" y="3036332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836724" y="3068618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53100" y="1728812"/>
          <a:ext cx="1752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x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z</a:t>
                      </a:r>
                      <a:r>
                        <a:rPr lang="en-US" sz="14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</a:t>
                      </a:r>
                      <a:r>
                        <a:rPr lang="en-US" sz="1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19608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0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497196" y="4443206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y</a:t>
                      </a:r>
                      <a:r>
                        <a:rPr lang="en-US" sz="1800" baseline="-25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2738508" y="4135028"/>
            <a:ext cx="2362200" cy="370665"/>
            <a:chOff x="2505738" y="4343400"/>
            <a:chExt cx="3289626" cy="370665"/>
          </a:xfrm>
        </p:grpSpPr>
        <p:sp>
          <p:nvSpPr>
            <p:cNvPr id="42" name="TextBox 41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836724" y="446638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5800" y="5074808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36540" y="5156842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40478" y="5156842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2501391" y="5927297"/>
          <a:ext cx="2992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1" name="Group 50"/>
          <p:cNvGrpSpPr/>
          <p:nvPr/>
        </p:nvGrpSpPr>
        <p:grpSpPr>
          <a:xfrm>
            <a:off x="2738508" y="5608208"/>
            <a:ext cx="2362200" cy="370665"/>
            <a:chOff x="2505738" y="4343400"/>
            <a:chExt cx="3289626" cy="370665"/>
          </a:xfrm>
        </p:grpSpPr>
        <p:sp>
          <p:nvSpPr>
            <p:cNvPr id="52" name="TextBox 51"/>
            <p:cNvSpPr txBox="1"/>
            <p:nvPr/>
          </p:nvSpPr>
          <p:spPr>
            <a:xfrm>
              <a:off x="3505200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05738" y="4343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X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402308" y="434340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W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84160" y="4344733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B050"/>
                  </a:solidFill>
                </a:rPr>
                <a:t>Z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715000" y="434340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09688" y="5828336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1.</a:t>
            </a:r>
            <a:r>
              <a:rPr lang="en-US" altLang="en-US" sz="2800" dirty="0"/>
              <a:t> Derive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 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33CC33"/>
                </a:solidFill>
              </a:rPr>
              <a:t>Y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Z</a:t>
            </a:r>
            <a:r>
              <a:rPr lang="en-US" altLang="en-US" sz="2800" dirty="0"/>
              <a:t>}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409168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7162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30" name="TextBox 29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851830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30" name="TextBox 29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540586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8296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1296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09962" y="448446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3200" y="433146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30" name="TextBox 29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2895600" y="4416104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1" name="Group 60"/>
          <p:cNvGrpSpPr/>
          <p:nvPr/>
        </p:nvGrpSpPr>
        <p:grpSpPr>
          <a:xfrm>
            <a:off x="3090061" y="4083382"/>
            <a:ext cx="3116278" cy="391456"/>
            <a:chOff x="3088458" y="2057400"/>
            <a:chExt cx="3116278" cy="391456"/>
          </a:xfrm>
        </p:grpSpPr>
        <p:sp>
          <p:nvSpPr>
            <p:cNvPr id="62" name="TextBox 61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813756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Chasing a Tableau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start with tuples in </a:t>
            </a:r>
            <a:r>
              <a:rPr lang="en-US" altLang="en-US" sz="2800" dirty="0">
                <a:solidFill>
                  <a:srgbClr val="00B050"/>
                </a:solidFill>
              </a:rPr>
              <a:t>R</a:t>
            </a:r>
            <a:r>
              <a:rPr lang="en-US" altLang="en-US" sz="2800" dirty="0"/>
              <a:t>: (want to have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r>
              <a:rPr lang="en-US" altLang="en-US" sz="28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962" y="2359921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962" y="2871493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685800" y="3592679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8296" y="3704576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1296" y="3705489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09962" y="4484460"/>
            <a:ext cx="2824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5800" y="5074808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from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en-US" sz="2800" dirty="0"/>
              <a:t>, and     </a:t>
            </a:r>
            <a:r>
              <a:rPr lang="en-US" altLang="en-US" sz="2800" dirty="0" err="1"/>
              <a:t>and</a:t>
            </a:r>
            <a:r>
              <a:rPr lang="en-US" altLang="en-US" sz="2800" dirty="0"/>
              <a:t>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63139" y="5193268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43420" y="5193268"/>
            <a:ext cx="3113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3200" y="4331460"/>
            <a:ext cx="11560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in </a:t>
            </a:r>
            <a:r>
              <a:rPr lang="en-US" sz="2800" dirty="0">
                <a:solidFill>
                  <a:srgbClr val="00B050"/>
                </a:solidFill>
              </a:rPr>
              <a:t>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236923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088458" y="2057400"/>
            <a:ext cx="3116278" cy="391456"/>
            <a:chOff x="3088458" y="2057400"/>
            <a:chExt cx="3116278" cy="391456"/>
          </a:xfrm>
        </p:grpSpPr>
        <p:sp>
          <p:nvSpPr>
            <p:cNvPr id="30" name="TextBox 29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895600" y="2892077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2895600" y="4416104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18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z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1" name="Group 60"/>
          <p:cNvGrpSpPr/>
          <p:nvPr/>
        </p:nvGrpSpPr>
        <p:grpSpPr>
          <a:xfrm>
            <a:off x="3090061" y="4083382"/>
            <a:ext cx="3116278" cy="391456"/>
            <a:chOff x="3088458" y="2057400"/>
            <a:chExt cx="3116278" cy="391456"/>
          </a:xfrm>
        </p:grpSpPr>
        <p:sp>
          <p:nvSpPr>
            <p:cNvPr id="62" name="TextBox 61"/>
            <p:cNvSpPr txBox="1"/>
            <p:nvPr/>
          </p:nvSpPr>
          <p:spPr>
            <a:xfrm>
              <a:off x="3814170" y="206300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Y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088458" y="20795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63442" y="2059551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W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486938" y="206893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Z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85418" y="20574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33CC33"/>
                  </a:solidFill>
                </a:rPr>
                <a:t>T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5354724" y="5143474"/>
            <a:ext cx="243848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, we get </a:t>
            </a:r>
            <a:r>
              <a:rPr lang="en-US" altLang="en-US" sz="2800" dirty="0">
                <a:solidFill>
                  <a:srgbClr val="FF0000"/>
                </a:solidFill>
              </a:rPr>
              <a:t>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rgbClr val="FF0000"/>
                </a:solidFill>
              </a:rPr>
              <a:t>=z</a:t>
            </a:r>
            <a:r>
              <a:rPr lang="en-US" alt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Example 2.</a:t>
            </a:r>
            <a:r>
              <a:rPr lang="en-US" altLang="en-US" sz="2800" dirty="0"/>
              <a:t> Derive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800" dirty="0"/>
              <a:t>from {</a:t>
            </a:r>
            <a:r>
              <a:rPr lang="en-US" altLang="en-US" sz="2800" dirty="0">
                <a:solidFill>
                  <a:srgbClr val="33CC33"/>
                </a:solidFill>
              </a:rPr>
              <a:t>X 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800" dirty="0">
                <a:solidFill>
                  <a:srgbClr val="33CC33"/>
                </a:solidFill>
              </a:rPr>
              <a:t>YZ</a:t>
            </a:r>
            <a:r>
              <a:rPr lang="en-US" altLang="en-US" sz="2800" dirty="0"/>
              <a:t>, 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W</a:t>
            </a:r>
            <a:r>
              <a:rPr lang="en-US" altLang="en-US" sz="2800" dirty="0">
                <a:solidFill>
                  <a:srgbClr val="33CC33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solidFill>
                  <a:srgbClr val="33CC33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}</a:t>
            </a:r>
            <a:r>
              <a:rPr lang="en-US" altLang="en-US" sz="2800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490985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98751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0" y="2286000"/>
            <a:ext cx="741521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Chasing(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</a:t>
            </a:r>
            <a:r>
              <a:rPr lang="en-US" altLang="en-US" sz="2000" dirty="0"/>
              <a:t>start with a tableau of two tuples that agree on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2. Repeat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apply the known FDs and MVDs to infer a tuple that is the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original two tuples with the components of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 swapped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Until no change;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3. If (reach such a tuple) return(T) </a:t>
            </a:r>
            <a:r>
              <a:rPr lang="en-US" altLang="en-US" sz="1600" dirty="0">
                <a:solidFill>
                  <a:srgbClr val="FFC000"/>
                </a:solidFill>
              </a:rPr>
              <a:t>\\ MVD </a:t>
            </a:r>
            <a:r>
              <a:rPr lang="en-US" altLang="en-US" sz="1600" dirty="0">
                <a:solidFill>
                  <a:srgbClr val="00B050"/>
                </a:solidFill>
              </a:rPr>
              <a:t>X </a:t>
            </a:r>
            <a:r>
              <a:rPr lang="en-US" altLang="en-US" sz="16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600" dirty="0">
                <a:solidFill>
                  <a:srgbClr val="00B050"/>
                </a:solidFill>
              </a:rPr>
              <a:t>Y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</a:rPr>
              <a:t>is inferred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Else return(F) </a:t>
            </a:r>
            <a:r>
              <a:rPr lang="en-US" altLang="en-US" sz="1600" dirty="0">
                <a:solidFill>
                  <a:srgbClr val="FFC000"/>
                </a:solidFill>
              </a:rPr>
              <a:t>\\ the final tableau is a counterexample </a:t>
            </a:r>
          </a:p>
        </p:txBody>
      </p:sp>
    </p:spTree>
    <p:extLst>
      <p:ext uri="{BB962C8B-B14F-4D97-AF65-F5344CB8AC3E}">
        <p14:creationId xmlns:p14="http://schemas.microsoft.com/office/powerpoint/2010/main" val="37423391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The inference algorithm is more complicated, and requires certain experience and skills.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0" y="2286000"/>
            <a:ext cx="741521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Chasing(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</a:t>
            </a:r>
            <a:r>
              <a:rPr lang="en-US" altLang="en-US" sz="2000" dirty="0"/>
              <a:t>start with a tableau of two tuples that agree on </a:t>
            </a:r>
            <a:r>
              <a:rPr lang="en-US" altLang="en-US" sz="2000" dirty="0">
                <a:solidFill>
                  <a:srgbClr val="00B050"/>
                </a:solidFill>
              </a:rPr>
              <a:t>X</a:t>
            </a:r>
            <a:r>
              <a:rPr lang="en-US" altLang="en-US" sz="2000" dirty="0"/>
              <a:t>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2. Repeat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apply the known FDs and MVDs to infer a tuple that is the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   original two tuples with the components of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 swapped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Until no change;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3. If (reach such a tuple) return(T) </a:t>
            </a:r>
            <a:r>
              <a:rPr lang="en-US" altLang="en-US" sz="1600" dirty="0">
                <a:solidFill>
                  <a:srgbClr val="FFC000"/>
                </a:solidFill>
              </a:rPr>
              <a:t>\\ MVD </a:t>
            </a:r>
            <a:r>
              <a:rPr lang="en-US" altLang="en-US" sz="1600" dirty="0">
                <a:solidFill>
                  <a:srgbClr val="00B050"/>
                </a:solidFill>
              </a:rPr>
              <a:t>X </a:t>
            </a:r>
            <a:r>
              <a:rPr lang="en-US" altLang="en-US" sz="16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600" dirty="0">
                <a:solidFill>
                  <a:srgbClr val="00B050"/>
                </a:solidFill>
              </a:rPr>
              <a:t>Y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</a:rPr>
              <a:t>is inferred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    Else return(F) </a:t>
            </a:r>
            <a:r>
              <a:rPr lang="en-US" altLang="en-US" sz="1600" dirty="0">
                <a:solidFill>
                  <a:srgbClr val="FFC000"/>
                </a:solidFill>
              </a:rPr>
              <a:t>\\ the final tableau is a counterexample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62000" y="5029200"/>
            <a:ext cx="7415212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000" dirty="0">
                <a:ea typeface="宋体" panose="02010600030101010101" pitchFamily="2" charset="-122"/>
              </a:rPr>
              <a:t> Voilator-4NF(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1. For (each non-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 and each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s.t.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2000" dirty="0">
                <a:ea typeface="宋体" panose="02010600030101010101" pitchFamily="2" charset="-122"/>
              </a:rPr>
              <a:t> &amp;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dirty="0">
                <a:ea typeface="宋体" panose="02010600030101010101" pitchFamily="2" charset="-122"/>
              </a:rPr>
              <a:t>∪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000" dirty="0">
                <a:ea typeface="宋体" panose="02010600030101010101" pitchFamily="2" charset="-122"/>
              </a:rPr>
              <a:t>≠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>
                <a:ea typeface="宋体" panose="02010600030101010101" pitchFamily="2" charset="-122"/>
              </a:rPr>
              <a:t>        If Chasing(</a:t>
            </a:r>
            <a:r>
              <a:rPr lang="en-US" altLang="en-US" sz="2000" dirty="0">
                <a:solidFill>
                  <a:srgbClr val="00B050"/>
                </a:solidFill>
              </a:rPr>
              <a:t>X,</a:t>
            </a:r>
            <a:r>
              <a:rPr lang="en-US" altLang="en-US" sz="20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)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2000" dirty="0"/>
              <a:t>return(</a:t>
            </a:r>
            <a:r>
              <a:rPr lang="en-US" altLang="en-US" sz="2000" dirty="0">
                <a:solidFill>
                  <a:srgbClr val="00B050"/>
                </a:solidFill>
              </a:rPr>
              <a:t>X </a:t>
            </a:r>
            <a:r>
              <a:rPr lang="en-US" altLang="en-US" sz="20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2000" dirty="0">
                <a:solidFill>
                  <a:srgbClr val="00B050"/>
                </a:solidFill>
              </a:rPr>
              <a:t>Y</a:t>
            </a:r>
            <a:r>
              <a:rPr lang="en-US" altLang="en-US" sz="2000" dirty="0"/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2000" dirty="0"/>
              <a:t>2. return(F).</a:t>
            </a:r>
          </a:p>
        </p:txBody>
      </p:sp>
    </p:spTree>
    <p:extLst>
      <p:ext uri="{BB962C8B-B14F-4D97-AF65-F5344CB8AC3E}">
        <p14:creationId xmlns:p14="http://schemas.microsoft.com/office/powerpoint/2010/main" val="5781307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434216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</p:spTree>
    <p:extLst>
      <p:ext uri="{BB962C8B-B14F-4D97-AF65-F5344CB8AC3E}">
        <p14:creationId xmlns:p14="http://schemas.microsoft.com/office/powerpoint/2010/main" val="26040476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</p:spTree>
    <p:extLst>
      <p:ext uri="{BB962C8B-B14F-4D97-AF65-F5344CB8AC3E}">
        <p14:creationId xmlns:p14="http://schemas.microsoft.com/office/powerpoint/2010/main" val="4281702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0" y="3657599"/>
            <a:ext cx="2971800" cy="26808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9108" y="4191000"/>
            <a:ext cx="195534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Voilator-4NF = </a:t>
            </a:r>
            <a:r>
              <a:rPr lang="en-US" altLang="en-US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X↠Y</a:t>
            </a:r>
            <a:endParaRPr lang="en-US" sz="1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3648688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809" y="4191000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63547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4000" dirty="0"/>
              <a:t>Inference of MVD: Summary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2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800" dirty="0"/>
              <a:t> We also need to infer the MVDs for the resulting relations of the decomposition. </a:t>
            </a:r>
          </a:p>
          <a:p>
            <a:pPr marL="457200" lvl="1" indent="0">
              <a:lnSpc>
                <a:spcPct val="90000"/>
              </a:lnSpc>
              <a:buFont typeface="Monotype Sorts" pitchFamily="2" charset="2"/>
              <a:buNone/>
            </a:pPr>
            <a:endParaRPr lang="en-US" altLang="en-US" sz="24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0" y="3657599"/>
            <a:ext cx="2971800" cy="26808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9108" y="4191000"/>
            <a:ext cx="195534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Voilator-4NF = </a:t>
            </a:r>
            <a:r>
              <a:rPr lang="en-US" altLang="en-US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X↠Y</a:t>
            </a:r>
            <a:endParaRPr lang="en-US" sz="1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3648688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809" y="4191000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4572000" y="3910446"/>
            <a:ext cx="4038600" cy="12605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29100" y="4360277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108" y="4724727"/>
            <a:ext cx="2441694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)</a:t>
            </a:r>
            <a:r>
              <a:rPr lang="en-US" altLang="zh-CN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; 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altLang="zh-CN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Decomposed-FDs(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Decomposed-FDs(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Decomposed-MVDs(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Decomposed-MVDs(</a:t>
            </a:r>
            <a:r>
              <a:rPr lang="en-US" altLang="zh-CN" sz="1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7779" y="5171002"/>
            <a:ext cx="22860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56645" y="2136250"/>
            <a:ext cx="3352800" cy="159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Decomposed-MVDs(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is the MVDs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(each pair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 of subsets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 err="1">
                <a:ea typeface="宋体" panose="02010600030101010101" pitchFamily="2" charset="-122"/>
              </a:rPr>
              <a:t>s.t.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=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Ø</a:t>
            </a:r>
            <a:r>
              <a:rPr lang="en-US" altLang="zh-CN" sz="1400" dirty="0">
                <a:ea typeface="宋体" panose="02010600030101010101" pitchFamily="2" charset="-122"/>
              </a:rPr>
              <a:t> &amp;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∪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≠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endParaRPr lang="en-US" altLang="zh-CN" sz="1400" dirty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If  Chasing(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Y</a:t>
            </a:r>
            <a:r>
              <a:rPr lang="en-US" altLang="zh-CN" sz="1400" dirty="0">
                <a:ea typeface="宋体" panose="02010600030101010101" pitchFamily="2" charset="-122"/>
              </a:rPr>
              <a:t>) add </a:t>
            </a:r>
            <a:r>
              <a:rPr lang="en-US" altLang="en-US" sz="1400" dirty="0">
                <a:solidFill>
                  <a:srgbClr val="00B050"/>
                </a:solidFill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↠ </a:t>
            </a:r>
            <a:r>
              <a:rPr lang="en-US" altLang="en-US" sz="1400" dirty="0">
                <a:solidFill>
                  <a:srgbClr val="00B050"/>
                </a:solidFill>
              </a:rPr>
              <a:t>Y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those MVDs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derivable from the others;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114800" y="2133600"/>
            <a:ext cx="4572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4NF(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R, T, F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Input: A relation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dirty="0">
                <a:ea typeface="宋体" panose="02010600030101010101" pitchFamily="2" charset="-122"/>
              </a:rPr>
              <a:t> and its FDs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 </a:t>
            </a:r>
            <a:r>
              <a:rPr lang="en-US" altLang="zh-CN" sz="1400" dirty="0">
                <a:ea typeface="宋体" panose="02010600030101010101" pitchFamily="2" charset="-122"/>
              </a:rPr>
              <a:t>and MVFs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Output: A collection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of relations in 4NF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;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= {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(R, T, F)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};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 While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 </a:t>
            </a:r>
            <a:r>
              <a:rPr lang="en-US" altLang="zh-CN" sz="1400" dirty="0">
                <a:ea typeface="宋体" panose="02010600030101010101" pitchFamily="2" charset="-122"/>
              </a:rPr>
              <a:t>Do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Pick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\\ remove from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 </a:t>
            </a:r>
            <a:r>
              <a:rPr lang="en-US" altLang="zh-CN" sz="1400" dirty="0">
                <a:ea typeface="宋体" panose="02010600030101010101" pitchFamily="2" charset="-122"/>
              </a:rPr>
              <a:t>has a 4NF violator </a:t>
            </a:r>
            <a:r>
              <a:rPr lang="en-US" altLang="en-US" sz="1400" dirty="0">
                <a:solidFill>
                  <a:srgbClr val="3366FF"/>
                </a:solidFill>
              </a:rPr>
              <a:t>X</a:t>
            </a:r>
            <a:r>
              <a:rPr lang="en-US" altLang="en-US" sz="1400" dirty="0">
                <a:solidFill>
                  <a:srgbClr val="3366FF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↠</a:t>
            </a:r>
            <a:r>
              <a:rPr lang="en-US" altLang="en-US" sz="1400" dirty="0">
                <a:solidFill>
                  <a:srgbClr val="3366FF"/>
                </a:solidFill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2.3   Then decompose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into: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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baseline="-25000" dirty="0"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 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\\ where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is the set of attributes of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R’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not in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             \\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z="1400" dirty="0">
                <a:solidFill>
                  <a:srgbClr val="FFC000"/>
                </a:solidFill>
                <a:latin typeface="Cambria" panose="020405030504060302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⋃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and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are the FDs and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              \\ MVFs 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T’</a:t>
            </a:r>
            <a:r>
              <a:rPr lang="en-US" altLang="zh-CN" sz="1400" dirty="0">
                <a:ea typeface="宋体" panose="02010600030101010101" pitchFamily="2" charset="-122"/>
              </a:rPr>
              <a:t>,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F’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of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R’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projected on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and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400" dirty="0">
                <a:ea typeface="宋体" panose="02010600030101010101" pitchFamily="2" charset="-122"/>
              </a:rPr>
              <a:t>and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T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, F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C’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2.4   Else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(R’, T’, F’)</a:t>
            </a:r>
            <a:r>
              <a:rPr lang="en-US" altLang="zh-CN" sz="1400" dirty="0">
                <a:ea typeface="宋体" panose="02010600030101010101" pitchFamily="2" charset="-122"/>
              </a:rPr>
              <a:t> to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3.  Output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. 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86038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F0A9A-7A98-40D6-B34E-D5A0943E0DF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4B7A8F-655C-4B85-946E-652BECC4FAA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sp>
        <p:nvSpPr>
          <p:cNvPr id="154629" name="Rounded Rectangle 36"/>
          <p:cNvSpPr>
            <a:spLocks noChangeArrowheads="1"/>
          </p:cNvSpPr>
          <p:nvPr/>
        </p:nvSpPr>
        <p:spPr bwMode="auto">
          <a:xfrm>
            <a:off x="49530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4630" name="Oval 37"/>
          <p:cNvSpPr>
            <a:spLocks noChangeArrowheads="1"/>
          </p:cNvSpPr>
          <p:nvPr/>
        </p:nvSpPr>
        <p:spPr bwMode="auto">
          <a:xfrm>
            <a:off x="54864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BCNF</a:t>
            </a:r>
          </a:p>
        </p:txBody>
      </p:sp>
      <p:sp>
        <p:nvSpPr>
          <p:cNvPr id="154631" name="Oval 1"/>
          <p:cNvSpPr>
            <a:spLocks noChangeArrowheads="1"/>
          </p:cNvSpPr>
          <p:nvPr/>
        </p:nvSpPr>
        <p:spPr bwMode="auto">
          <a:xfrm>
            <a:off x="6553200" y="1981200"/>
            <a:ext cx="1066800" cy="914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4NF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F20D66-9A09-4A33-B3D0-3B7509CAFEE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56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 Form Comparisons</a:t>
            </a:r>
          </a:p>
        </p:txBody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BCNF </a:t>
            </a:r>
            <a:r>
              <a:rPr lang="en-US" altLang="en-US">
                <a:sym typeface="Symbol" panose="05050102010706020507" pitchFamily="18" charset="2"/>
              </a:rPr>
              <a:t></a:t>
            </a:r>
            <a:r>
              <a:rPr lang="en-US" altLang="en-US"/>
              <a:t> 3NF</a:t>
            </a:r>
          </a:p>
        </p:txBody>
      </p:sp>
      <p:graphicFrame>
        <p:nvGraphicFramePr>
          <p:cNvPr id="45113" name="Group 57"/>
          <p:cNvGraphicFramePr>
            <a:graphicFrameLocks noGrp="1"/>
          </p:cNvGraphicFramePr>
          <p:nvPr/>
        </p:nvGraphicFramePr>
        <p:xfrm>
          <a:off x="685800" y="3675063"/>
          <a:ext cx="7696199" cy="2420938"/>
        </p:xfrm>
        <a:graphic>
          <a:graphicData uri="http://schemas.openxmlformats.org/drawingml/2006/table">
            <a:tbl>
              <a:tblPr/>
              <a:tblGrid>
                <a:gridCol w="3473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3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Property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3NF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BCNF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</a:rPr>
                        <a:t>4NF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eliminates FD redundancies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5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eliminates MVD redundancies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4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preserves FDs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no (most)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4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recoverable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yes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709" name="Rounded Rectangle 36"/>
          <p:cNvSpPr>
            <a:spLocks noChangeArrowheads="1"/>
          </p:cNvSpPr>
          <p:nvPr/>
        </p:nvSpPr>
        <p:spPr bwMode="auto">
          <a:xfrm>
            <a:off x="4953000" y="1600200"/>
            <a:ext cx="34290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3NF</a:t>
            </a:r>
          </a:p>
        </p:txBody>
      </p:sp>
      <p:sp>
        <p:nvSpPr>
          <p:cNvPr id="156710" name="Oval 37"/>
          <p:cNvSpPr>
            <a:spLocks noChangeArrowheads="1"/>
          </p:cNvSpPr>
          <p:nvPr/>
        </p:nvSpPr>
        <p:spPr bwMode="auto">
          <a:xfrm>
            <a:off x="5486400" y="1905000"/>
            <a:ext cx="2286000" cy="1143000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BCNF</a:t>
            </a:r>
          </a:p>
        </p:txBody>
      </p:sp>
      <p:sp>
        <p:nvSpPr>
          <p:cNvPr id="156711" name="Oval 1"/>
          <p:cNvSpPr>
            <a:spLocks noChangeArrowheads="1"/>
          </p:cNvSpPr>
          <p:nvPr/>
        </p:nvSpPr>
        <p:spPr bwMode="auto">
          <a:xfrm>
            <a:off x="6553200" y="1981200"/>
            <a:ext cx="1066800" cy="914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4NF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10580288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2323069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191000" y="1202002"/>
            <a:ext cx="4469627" cy="1273256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Both are communications with the computer (DBMS), so we need a programming language. </a:t>
            </a:r>
          </a:p>
        </p:txBody>
      </p:sp>
    </p:spTree>
    <p:extLst>
      <p:ext uri="{BB962C8B-B14F-4D97-AF65-F5344CB8AC3E}">
        <p14:creationId xmlns:p14="http://schemas.microsoft.com/office/powerpoint/2010/main" val="20708147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8186" y="4977113"/>
            <a:ext cx="3213980" cy="726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594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7370</Words>
  <Application>Microsoft Office PowerPoint</Application>
  <PresentationFormat>On-screen Show (4:3)</PresentationFormat>
  <Paragraphs>1162</Paragraphs>
  <Slides>73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Microsoft YaHei</vt:lpstr>
      <vt:lpstr>Monotype Sorts</vt:lpstr>
      <vt:lpstr>Arial</vt:lpstr>
      <vt:lpstr>Cambria</vt:lpstr>
      <vt:lpstr>Cambria Math</vt:lpstr>
      <vt:lpstr>Tahoma</vt:lpstr>
      <vt:lpstr>Times New Roman</vt:lpstr>
      <vt:lpstr>Wingdings</vt:lpstr>
      <vt:lpstr>Default Design</vt:lpstr>
      <vt:lpstr>PowerPoint Presentation</vt:lpstr>
      <vt:lpstr>Definition of MVD</vt:lpstr>
      <vt:lpstr>Another Definition of MVDs</vt:lpstr>
      <vt:lpstr>MVD Rules</vt:lpstr>
      <vt:lpstr>However, Splitting Doesn’t Hold</vt:lpstr>
      <vt:lpstr>However, Splitting Doesn’t Hold</vt:lpstr>
      <vt:lpstr>However, Splitting Doesn’t Hold</vt:lpstr>
      <vt:lpstr>However, Splitting Doesn’t Hold</vt:lpstr>
      <vt:lpstr>However, Splitting Doesn’t Hold</vt:lpstr>
      <vt:lpstr>However, Splitting Doesn’t Hold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Fourth Normal Form</vt:lpstr>
      <vt:lpstr>Decomposition into 4NF</vt:lpstr>
      <vt:lpstr>Decomposition into 4NF</vt:lpstr>
      <vt:lpstr>Decomposition into 4NF</vt:lpstr>
      <vt:lpstr>Decomposition into 4NF</vt:lpstr>
      <vt:lpstr>Decomposition into 4NF</vt:lpstr>
      <vt:lpstr>Decomposition into 4NF</vt:lpstr>
      <vt:lpstr>Decomposition into 4NF</vt:lpstr>
      <vt:lpstr>Example</vt:lpstr>
      <vt:lpstr>Example</vt:lpstr>
      <vt:lpstr>Example</vt:lpstr>
      <vt:lpstr>Example</vt:lpstr>
      <vt:lpstr>Example</vt:lpstr>
      <vt:lpstr>Example</vt:lpstr>
      <vt:lpstr>Example</vt:lpstr>
      <vt:lpstr>Decomposition into 4NF</vt:lpstr>
      <vt:lpstr>Decomposition into 4NF</vt:lpstr>
      <vt:lpstr>Decomposition into 4NF</vt:lpstr>
      <vt:lpstr>Decomposition into 4NF</vt:lpstr>
      <vt:lpstr>Decomposition into 4NF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Inference Test for FD and MVD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Chasing a Tableau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Inference of MVD: Summary</vt:lpstr>
      <vt:lpstr>Normal Form Comparisons</vt:lpstr>
      <vt:lpstr>Normal Form Comparisons</vt:lpstr>
      <vt:lpstr>Normal Form Comparisons</vt:lpstr>
      <vt:lpstr>Process of Database Development</vt:lpstr>
      <vt:lpstr>Process of Database Development</vt:lpstr>
      <vt:lpstr>Process of Database Development</vt:lpstr>
      <vt:lpstr>Database is just another model  of information processing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329</cp:revision>
  <dcterms:created xsi:type="dcterms:W3CDTF">2002-03-23T20:14:09Z</dcterms:created>
  <dcterms:modified xsi:type="dcterms:W3CDTF">2024-02-06T23:33:20Z</dcterms:modified>
</cp:coreProperties>
</file>