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1"/>
  </p:notesMasterIdLst>
  <p:sldIdLst>
    <p:sldId id="802" r:id="rId2"/>
    <p:sldId id="768" r:id="rId3"/>
    <p:sldId id="775" r:id="rId4"/>
    <p:sldId id="785" r:id="rId5"/>
    <p:sldId id="777" r:id="rId6"/>
    <p:sldId id="803" r:id="rId7"/>
    <p:sldId id="804" r:id="rId8"/>
    <p:sldId id="786" r:id="rId9"/>
    <p:sldId id="787" r:id="rId10"/>
    <p:sldId id="788" r:id="rId11"/>
    <p:sldId id="374" r:id="rId12"/>
    <p:sldId id="781" r:id="rId13"/>
    <p:sldId id="782" r:id="rId14"/>
    <p:sldId id="783" r:id="rId15"/>
    <p:sldId id="784" r:id="rId16"/>
    <p:sldId id="284" r:id="rId17"/>
    <p:sldId id="283" r:id="rId18"/>
    <p:sldId id="282" r:id="rId19"/>
    <p:sldId id="281" r:id="rId20"/>
    <p:sldId id="280" r:id="rId21"/>
    <p:sldId id="285" r:id="rId22"/>
    <p:sldId id="286" r:id="rId23"/>
    <p:sldId id="292" r:id="rId24"/>
    <p:sldId id="291" r:id="rId25"/>
    <p:sldId id="290" r:id="rId26"/>
    <p:sldId id="289" r:id="rId27"/>
    <p:sldId id="805" r:id="rId28"/>
    <p:sldId id="298" r:id="rId29"/>
    <p:sldId id="297" r:id="rId30"/>
    <p:sldId id="296" r:id="rId31"/>
    <p:sldId id="295" r:id="rId32"/>
    <p:sldId id="294" r:id="rId33"/>
    <p:sldId id="371" r:id="rId34"/>
    <p:sldId id="806" r:id="rId35"/>
    <p:sldId id="364" r:id="rId36"/>
    <p:sldId id="363" r:id="rId37"/>
    <p:sldId id="366" r:id="rId38"/>
    <p:sldId id="365" r:id="rId39"/>
    <p:sldId id="360" r:id="rId40"/>
    <p:sldId id="368" r:id="rId41"/>
    <p:sldId id="367" r:id="rId42"/>
    <p:sldId id="369" r:id="rId43"/>
    <p:sldId id="359" r:id="rId44"/>
    <p:sldId id="306" r:id="rId45"/>
    <p:sldId id="305" r:id="rId46"/>
    <p:sldId id="304" r:id="rId47"/>
    <p:sldId id="303" r:id="rId48"/>
    <p:sldId id="302" r:id="rId49"/>
    <p:sldId id="301" r:id="rId50"/>
    <p:sldId id="300" r:id="rId51"/>
    <p:sldId id="299" r:id="rId52"/>
    <p:sldId id="308" r:id="rId53"/>
    <p:sldId id="307" r:id="rId54"/>
    <p:sldId id="258" r:id="rId55"/>
    <p:sldId id="312" r:id="rId56"/>
    <p:sldId id="311" r:id="rId57"/>
    <p:sldId id="310" r:id="rId58"/>
    <p:sldId id="309" r:id="rId59"/>
    <p:sldId id="263" r:id="rId6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 autoAdjust="0"/>
    <p:restoredTop sz="90929"/>
  </p:normalViewPr>
  <p:slideViewPr>
    <p:cSldViewPr>
      <p:cViewPr varScale="1">
        <p:scale>
          <a:sx n="93" d="100"/>
          <a:sy n="93" d="100"/>
        </p:scale>
        <p:origin x="12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52A46A6-0147-4B6B-8DEF-1A34515DCB1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079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EF6C341-4630-4641-8FE9-C8C4437CBC5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82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BE92698-1A2F-4A12-B270-5915AFDCF9D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59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B7DCED5-5F14-4768-91B6-AC51A47D891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51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01E133E-12EB-495B-A0E2-D7DD899EC80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206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0C0C73A-EF37-4839-A8FE-3E5DB4E9D56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446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4495115-E2FB-4B32-8F82-2627D9A3798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805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9CF43C2-0B10-4229-859F-8EC7E8C2C43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385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28F68F6-01C7-42EF-B093-323DBF453C7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804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1E2FC62-56C3-4089-9E16-9F7BC096740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954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8E63887-6255-4C36-94FC-13A7E3A03C3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7940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1699624-7974-4D2F-9AFF-B59E109B69C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717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75F09B6-B170-4A10-B83A-7703F13C402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666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B8233-4371-44F2-9676-A8CA882289D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87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42EC5429-F069-4E2F-8C8D-0CDC33F9A2C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53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F49F8F8-0D52-4E8D-A569-2AA37A91595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588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48E45BF-6EAE-4A10-997A-7D7231B17D1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680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3F7B7D6-F918-45F8-B489-7094C1E952C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261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451A6E9-F4E2-4669-ABF0-EE4C2CB20A8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527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6638E8B-AED7-486A-B128-68C5700E524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91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3A94E46F-03E5-463C-870B-A84B6F7B196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741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8895276-EAFC-491B-87D8-ABC9EBF5E8F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885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604A775C-5A3E-4F13-91FC-6763AEA413A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27822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FD94652-2FF7-4B8E-AB22-FABDE753B30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736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8379AF8-1B42-4662-9890-09474A98809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90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D30F61C-B547-4210-994E-A7F9EAAB023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854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40C2CAE-3768-4215-B511-C2E0436544E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4344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C3CF4E30-DA06-4163-8533-D2C4F192130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9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84CCB33-032F-4579-8089-A268BA48927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828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07ECD22-46C4-4BE6-AFEF-931AACC970C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128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6D0E2EDD-F856-444B-8FE8-86D39C0A7D3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0623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90408F1-7D95-491F-9C74-5662CDCC119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3907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4757DFD6-4A6B-4DFF-866A-F4D35CA9329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1066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47617C1-4AEA-40BF-BEE1-028FC9D7584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0478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C90ECC91-31EB-43E4-8449-F897A22B3FCC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7456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7D292-CC76-43C2-8A68-0283F0AC5B9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4152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A3240AC-E12F-4E78-93B7-6E022BE8664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3283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AC0ED18-9C48-46FE-9F1C-98BB6FC1AE9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6395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31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435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8: Multivalued dependencies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3A94E-6150-44EE-B5EA-D681636057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</p:txBody>
      </p:sp>
      <p:sp>
        <p:nvSpPr>
          <p:cNvPr id="54277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031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D556F2C-C4D2-4469-88BE-94B4541DFD9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Recoverability and </a:t>
            </a:r>
            <a:br>
              <a:rPr lang="en-US" altLang="en-US" sz="3600"/>
            </a:br>
            <a:r>
              <a:rPr lang="en-US" altLang="en-US" sz="3600"/>
              <a:t>Dependency Preserving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114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en-US" sz="2800"/>
              <a:t>Two important properties of a decomposition: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Recoverability</a:t>
            </a:r>
            <a:r>
              <a:rPr lang="en-US" altLang="en-US"/>
              <a:t>: The original relations can be 	reconstructed from the decomposed relations.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Dependency Preservation</a:t>
            </a:r>
            <a:r>
              <a:rPr lang="en-US" altLang="en-US"/>
              <a:t>: The FDs in the 	original relation can be derived based on the 	FDs in the decomposed relations. </a:t>
            </a:r>
          </a:p>
        </p:txBody>
      </p:sp>
    </p:spTree>
    <p:extLst>
      <p:ext uri="{BB962C8B-B14F-4D97-AF65-F5344CB8AC3E}">
        <p14:creationId xmlns:p14="http://schemas.microsoft.com/office/powerpoint/2010/main" val="151669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</p:spTree>
    <p:extLst>
      <p:ext uri="{BB962C8B-B14F-4D97-AF65-F5344CB8AC3E}">
        <p14:creationId xmlns:p14="http://schemas.microsoft.com/office/powerpoint/2010/main" val="8605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63493" name="Rounded Rectangle 1"/>
          <p:cNvSpPr>
            <a:spLocks noChangeArrowheads="1"/>
          </p:cNvSpPr>
          <p:nvPr/>
        </p:nvSpPr>
        <p:spPr bwMode="auto">
          <a:xfrm>
            <a:off x="838200" y="2286000"/>
            <a:ext cx="5791200" cy="1524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04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\\ decide if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redundant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</a:rPr>
              <a:t>–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};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Compute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using the FDs in the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If 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contains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Then remove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\\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redundant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\\ decide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</a:rPr>
              <a:t>can be replaced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Compute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using the FDs in the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If 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contains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715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63493" name="Rounded Rectangle 1"/>
          <p:cNvSpPr>
            <a:spLocks noChangeArrowheads="1"/>
          </p:cNvSpPr>
          <p:nvPr/>
        </p:nvSpPr>
        <p:spPr bwMode="auto">
          <a:xfrm>
            <a:off x="838200" y="2286000"/>
            <a:ext cx="5791200" cy="1524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9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Rounded Rectangle 1"/>
          <p:cNvSpPr>
            <a:spLocks noChangeArrowheads="1"/>
          </p:cNvSpPr>
          <p:nvPr/>
        </p:nvSpPr>
        <p:spPr bwMode="auto">
          <a:xfrm>
            <a:off x="811213" y="3810000"/>
            <a:ext cx="6580187" cy="685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Rounded Rectangle 1"/>
          <p:cNvSpPr>
            <a:spLocks noChangeArrowheads="1"/>
          </p:cNvSpPr>
          <p:nvPr/>
        </p:nvSpPr>
        <p:spPr bwMode="auto">
          <a:xfrm>
            <a:off x="838200" y="4419600"/>
            <a:ext cx="7010400" cy="9906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04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5562600"/>
            <a:ext cx="7391400" cy="70802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It can be formally proved that the algorithm 3NF produces a set 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of relations in 3NF, which is both recoverable and FD preserving </a:t>
            </a:r>
          </a:p>
        </p:txBody>
      </p:sp>
    </p:spTree>
    <p:extLst>
      <p:ext uri="{BB962C8B-B14F-4D97-AF65-F5344CB8AC3E}">
        <p14:creationId xmlns:p14="http://schemas.microsoft.com/office/powerpoint/2010/main" val="254849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E13708-4D02-48D0-8B54-140C7FEB90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Normal Forms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464733"/>
            <a:ext cx="6849533" cy="1921933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Boyce-</a:t>
            </a:r>
            <a:r>
              <a:rPr lang="en-US" altLang="en-US" sz="2800" dirty="0" err="1">
                <a:solidFill>
                  <a:srgbClr val="FF0000"/>
                </a:solidFill>
              </a:rPr>
              <a:t>Codd</a:t>
            </a:r>
            <a:r>
              <a:rPr lang="en-US" altLang="en-US" sz="2800" dirty="0">
                <a:solidFill>
                  <a:srgbClr val="FF0000"/>
                </a:solidFill>
              </a:rPr>
              <a:t> Normal Form</a:t>
            </a:r>
          </a:p>
          <a:p>
            <a:pPr marL="0" indent="0">
              <a:buFont typeface="Monotype Sorts" pitchFamily="8" charset="2"/>
              <a:buNone/>
            </a:pPr>
            <a:r>
              <a:rPr lang="en-US" altLang="en-US" sz="2800" dirty="0"/>
              <a:t>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C000"/>
                </a:solidFill>
              </a:rPr>
              <a:t>Boyce-</a:t>
            </a:r>
            <a:r>
              <a:rPr lang="en-US" altLang="en-US" sz="2800" dirty="0" err="1">
                <a:solidFill>
                  <a:srgbClr val="FFC000"/>
                </a:solidFill>
              </a:rPr>
              <a:t>Codd</a:t>
            </a:r>
            <a:r>
              <a:rPr lang="en-US" altLang="en-US" sz="2800" dirty="0">
                <a:solidFill>
                  <a:srgbClr val="FFC000"/>
                </a:solidFill>
              </a:rPr>
              <a:t> Normal Form</a:t>
            </a:r>
            <a:r>
              <a:rPr lang="en-US" altLang="en-US" sz="2800" dirty="0"/>
              <a:t> (</a:t>
            </a:r>
            <a:r>
              <a:rPr lang="en-US" altLang="en-US" sz="2800" dirty="0">
                <a:solidFill>
                  <a:srgbClr val="FFC000"/>
                </a:solidFill>
              </a:rPr>
              <a:t>BCNF</a:t>
            </a:r>
            <a:r>
              <a:rPr lang="en-US" altLang="en-US" sz="2800" dirty="0"/>
              <a:t>) if every nontrivial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has its left side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.</a:t>
            </a:r>
          </a:p>
        </p:txBody>
      </p:sp>
      <p:sp>
        <p:nvSpPr>
          <p:cNvPr id="6" name="Rounded Rectangle 1"/>
          <p:cNvSpPr>
            <a:spLocks noChangeArrowheads="1"/>
          </p:cNvSpPr>
          <p:nvPr/>
        </p:nvSpPr>
        <p:spPr bwMode="auto">
          <a:xfrm>
            <a:off x="1219200" y="40386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114800"/>
            <a:ext cx="685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  <a:latin typeface="+mn-lt"/>
              </a:rPr>
              <a:t>The 3</a:t>
            </a:r>
            <a:r>
              <a:rPr lang="en-US" altLang="en-US" sz="2800" baseline="30000" dirty="0">
                <a:solidFill>
                  <a:srgbClr val="FF0000"/>
                </a:solidFill>
                <a:latin typeface="+mn-lt"/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  <a:latin typeface="+mn-lt"/>
              </a:rPr>
              <a:t> Normal Form (3NF)	</a:t>
            </a:r>
            <a:r>
              <a:rPr lang="en-US" altLang="en-US" sz="2800" dirty="0">
                <a:latin typeface="+mn-lt"/>
              </a:rPr>
              <a:t>			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A relation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R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in </a:t>
            </a:r>
            <a:r>
              <a:rPr lang="en-US" altLang="en-US" sz="2800" dirty="0">
                <a:solidFill>
                  <a:srgbClr val="FFC000"/>
                </a:solidFill>
                <a:latin typeface="+mn-lt"/>
              </a:rPr>
              <a:t>3NF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if for every nontrivial FD </a:t>
            </a:r>
            <a:r>
              <a:rPr lang="en-US" altLang="zh-CN" sz="28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latin typeface="+mn-lt"/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of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R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, either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X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a </a:t>
            </a:r>
            <a:r>
              <a:rPr lang="en-US" altLang="en-US" sz="2800" dirty="0" err="1">
                <a:solidFill>
                  <a:schemeClr val="tx1"/>
                </a:solidFill>
                <a:latin typeface="+mn-lt"/>
              </a:rPr>
              <a:t>superkey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A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a prime.</a:t>
            </a:r>
          </a:p>
        </p:txBody>
      </p:sp>
      <p:sp>
        <p:nvSpPr>
          <p:cNvPr id="8" name="Rounded Rectangle 1"/>
          <p:cNvSpPr>
            <a:spLocks noChangeArrowheads="1"/>
          </p:cNvSpPr>
          <p:nvPr/>
        </p:nvSpPr>
        <p:spPr bwMode="auto">
          <a:xfrm>
            <a:off x="1210733" y="1447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9379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F9B7E5-2582-48CE-83BC-1153AB908B7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en-US" sz="2800"/>
              <a:t>Two important properties of a decomposition: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Recoverability</a:t>
            </a:r>
            <a:r>
              <a:rPr lang="en-US" altLang="en-US"/>
              <a:t>: The original relations can be 	reconstructed from the decomposed relations.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Dependency Preservation</a:t>
            </a:r>
            <a:r>
              <a:rPr lang="en-US" altLang="en-US"/>
              <a:t>: The FDs in the 	original relation can be derived based on the 	FDs in the decomposed relations. </a:t>
            </a:r>
          </a:p>
        </p:txBody>
      </p:sp>
    </p:spTree>
    <p:extLst>
      <p:ext uri="{BB962C8B-B14F-4D97-AF65-F5344CB8AC3E}">
        <p14:creationId xmlns:p14="http://schemas.microsoft.com/office/powerpoint/2010/main" val="197197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395901-6D4D-4FC6-8CF4-87CC975F29B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</p:txBody>
      </p:sp>
    </p:spTree>
    <p:extLst>
      <p:ext uri="{BB962C8B-B14F-4D97-AF65-F5344CB8AC3E}">
        <p14:creationId xmlns:p14="http://schemas.microsoft.com/office/powerpoint/2010/main" val="2740946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98638FB-F134-4CFE-859A-090D70A0922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3NF decomposition is both recoverable and FD 	preserving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0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288698-C905-4936-83EF-AE608BCA2D6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3NF decomposition is both recoverable </a:t>
            </a:r>
            <a:r>
              <a:rPr lang="en-US" altLang="en-US"/>
              <a:t>and FD </a:t>
            </a:r>
            <a:r>
              <a:rPr lang="en-US" altLang="en-US" dirty="0"/>
              <a:t>	preserving </a:t>
            </a:r>
            <a:r>
              <a:rPr lang="en-US" altLang="en-US" sz="2400" dirty="0">
                <a:solidFill>
                  <a:srgbClr val="FF0000"/>
                </a:solidFill>
              </a:rPr>
              <a:t>(however, it may introduce redundancy)</a:t>
            </a:r>
          </a:p>
        </p:txBody>
      </p:sp>
    </p:spTree>
    <p:extLst>
      <p:ext uri="{BB962C8B-B14F-4D97-AF65-F5344CB8AC3E}">
        <p14:creationId xmlns:p14="http://schemas.microsoft.com/office/powerpoint/2010/main" val="279162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3D7954-1A80-4F4A-9530-953811A02B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4AFAAF-37AD-40D3-92FC-F7DC9C8BD6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7173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7174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9AAABA-0B41-46A8-A7F8-196D649DDF8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9221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9222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B50223-B920-4FE9-A7CB-78084015F4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1269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1270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??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6EDEA5B-88E4-43D3-B020-C60D78E39CC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3317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3318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9F0358B-6EDC-48E4-B19C-415D420467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5365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366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94" name="Rounded Rectangle 3"/>
          <p:cNvSpPr>
            <a:spLocks noChangeArrowheads="1"/>
          </p:cNvSpPr>
          <p:nvPr/>
        </p:nvSpPr>
        <p:spPr bwMode="auto">
          <a:xfrm>
            <a:off x="1143000" y="4114800"/>
            <a:ext cx="1828800" cy="609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5395" name="Rounded Rectangle 8"/>
          <p:cNvSpPr>
            <a:spLocks noChangeArrowheads="1"/>
          </p:cNvSpPr>
          <p:nvPr/>
        </p:nvSpPr>
        <p:spPr bwMode="auto">
          <a:xfrm>
            <a:off x="3200400" y="4111625"/>
            <a:ext cx="1600200" cy="3841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5396" name="Rounded Rectangle 9"/>
          <p:cNvSpPr>
            <a:spLocks noChangeArrowheads="1"/>
          </p:cNvSpPr>
          <p:nvPr/>
        </p:nvSpPr>
        <p:spPr bwMode="auto">
          <a:xfrm>
            <a:off x="5410200" y="4111625"/>
            <a:ext cx="679450" cy="38576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2775F8-55AA-4E64-A6A5-FDA60CF6DB5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7413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7414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42" name="Rounded Rectangle 3"/>
          <p:cNvSpPr>
            <a:spLocks noChangeArrowheads="1"/>
          </p:cNvSpPr>
          <p:nvPr/>
        </p:nvSpPr>
        <p:spPr bwMode="auto">
          <a:xfrm>
            <a:off x="1143000" y="4114800"/>
            <a:ext cx="1828800" cy="609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3" name="Rounded Rectangle 8"/>
          <p:cNvSpPr>
            <a:spLocks noChangeArrowheads="1"/>
          </p:cNvSpPr>
          <p:nvPr/>
        </p:nvSpPr>
        <p:spPr bwMode="auto">
          <a:xfrm>
            <a:off x="3200400" y="4111625"/>
            <a:ext cx="1600200" cy="3841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4" name="Rounded Rectangle 9"/>
          <p:cNvSpPr>
            <a:spLocks noChangeArrowheads="1"/>
          </p:cNvSpPr>
          <p:nvPr/>
        </p:nvSpPr>
        <p:spPr bwMode="auto">
          <a:xfrm>
            <a:off x="5410200" y="4111625"/>
            <a:ext cx="679450" cy="38576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5" name="TextBox 4"/>
          <p:cNvSpPr txBox="1">
            <a:spLocks noChangeArrowheads="1"/>
          </p:cNvSpPr>
          <p:nvPr/>
        </p:nvSpPr>
        <p:spPr bwMode="auto">
          <a:xfrm>
            <a:off x="685800" y="5942013"/>
            <a:ext cx="7675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Would BCNF be sufficient to eliminate other kind of redundancies?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867303-A41F-4EE7-9189-92D72CBCF32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ABD45A-C64D-454C-8A70-B0F7BDE154F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7C64C5-6AB5-4270-8350-030B7AA84B6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7D8577-78A3-4A63-B209-7E891EAB86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570" name="TextBox 2"/>
          <p:cNvSpPr txBox="1">
            <a:spLocks noChangeArrowheads="1"/>
          </p:cNvSpPr>
          <p:nvPr/>
        </p:nvSpPr>
        <p:spPr bwMode="auto">
          <a:xfrm>
            <a:off x="4648200" y="3200400"/>
            <a:ext cx="3733800" cy="181588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n-US" altLang="zh-CN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 are some obvious redundancies: suppose Kevin has n teachers and m students, then there will be n*m tuples for Kevin! On the other hand, it indeed needs no more than n+m (smaller) tuples to record all information about Kevin’s teachers and students.</a:t>
            </a:r>
          </a:p>
        </p:txBody>
      </p:sp>
      <p:sp>
        <p:nvSpPr>
          <p:cNvPr id="22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E8FCA9-7829-4686-A748-D9117150FEF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48200" y="3200400"/>
            <a:ext cx="3733800" cy="304641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chemeClr val="tx1"/>
                </a:solidFill>
              </a:rPr>
              <a:t>There are some obvious redundancies: suppose Kevin has n teachers and m students, then there will be n*m tuples for Kevin! On the other hand, it indeed needs no more than </a:t>
            </a:r>
            <a:r>
              <a:rPr lang="en-US" sz="1600" dirty="0" err="1">
                <a:solidFill>
                  <a:schemeClr val="tx1"/>
                </a:solidFill>
              </a:rPr>
              <a:t>n+m</a:t>
            </a:r>
            <a:r>
              <a:rPr lang="en-US" sz="1600" dirty="0">
                <a:solidFill>
                  <a:schemeClr val="tx1"/>
                </a:solidFill>
              </a:rPr>
              <a:t> (smaller) tuples to record all information about Kevin’s teachers and students.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FF0000"/>
                </a:solidFill>
              </a:rPr>
              <a:t>On the other hand, the relation is in BCNF: </a:t>
            </a:r>
            <a:r>
              <a:rPr lang="en-US" sz="1600" dirty="0">
                <a:solidFill>
                  <a:schemeClr val="tx1"/>
                </a:solidFill>
              </a:rPr>
              <a:t>the only key is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          {person, teacher, student}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     so there is no BCNF violators.</a:t>
            </a:r>
          </a:p>
        </p:txBody>
      </p:sp>
      <p:sp>
        <p:nvSpPr>
          <p:cNvPr id="23595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1D4652-B5A8-4B5C-9E81-0DCB78A77B9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27ED47-0A92-45D8-B37C-57210450D9B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597737-6F61-49A6-AD5E-60136A8409D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71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4252A8-CEA0-4582-A966-D01C6ED2E4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762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0763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076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71C49C-EA95-471C-8161-8A2E1EEDDDE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10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1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2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3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274170-A298-415A-AA76-DFD401ACE9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859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0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1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4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66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85A75-4C9E-4B66-9786-3161C8D94DD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907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8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9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2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914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915" name="TextBox 9"/>
          <p:cNvSpPr txBox="1">
            <a:spLocks noChangeArrowheads="1"/>
          </p:cNvSpPr>
          <p:nvPr/>
        </p:nvSpPr>
        <p:spPr bwMode="auto">
          <a:xfrm>
            <a:off x="5048250" y="4800600"/>
            <a:ext cx="354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Thus,</a:t>
            </a: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person </a:t>
            </a:r>
            <a:r>
              <a:rPr lang="en-US" altLang="en-US" sz="24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teacher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AA173D-754A-41AF-940B-E1A8E3CA4E3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939DDB-B084-43EF-BD62-E966F985ABF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0964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396D68-80DC-42CB-8F33-95927E8863C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3012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3013" name="TextBox 1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B7B7B5-0A9F-4929-B26E-321BDC4228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5060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5061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5062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5063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grpSp>
        <p:nvGrpSpPr>
          <p:cNvPr id="4506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5071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2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3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506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5067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68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69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0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5066" name="TextBox 57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E68D7E-9942-418A-8390-599F92DABA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7109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0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7112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7113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4711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7150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1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2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7146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7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8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9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29"/>
          <p:cNvGrpSpPr>
            <a:grpSpLocks/>
          </p:cNvGrpSpPr>
          <p:nvPr/>
        </p:nvGrpSpPr>
        <p:grpSpPr bwMode="auto">
          <a:xfrm>
            <a:off x="5867400" y="4067175"/>
            <a:ext cx="1366838" cy="2136775"/>
            <a:chOff x="3581400" y="4065482"/>
            <a:chExt cx="1378975" cy="2691219"/>
          </a:xfrm>
        </p:grpSpPr>
        <p:grpSp>
          <p:nvGrpSpPr>
            <p:cNvPr id="47118" name="Group 30"/>
            <p:cNvGrpSpPr>
              <a:grpSpLocks/>
            </p:cNvGrpSpPr>
            <p:nvPr/>
          </p:nvGrpSpPr>
          <p:grpSpPr bwMode="auto">
            <a:xfrm>
              <a:off x="3581400" y="4065482"/>
              <a:ext cx="1376516" cy="395258"/>
              <a:chOff x="3581400" y="4065482"/>
              <a:chExt cx="1376516" cy="395258"/>
            </a:xfrm>
          </p:grpSpPr>
          <p:sp>
            <p:nvSpPr>
              <p:cNvPr id="47143" name="Rectangle 55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4" name="Rectangle 5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5" name="Rectangle 5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19" name="Group 31"/>
            <p:cNvGrpSpPr>
              <a:grpSpLocks/>
            </p:cNvGrpSpPr>
            <p:nvPr/>
          </p:nvGrpSpPr>
          <p:grpSpPr bwMode="auto">
            <a:xfrm>
              <a:off x="3581400" y="4443648"/>
              <a:ext cx="1376516" cy="395258"/>
              <a:chOff x="3581400" y="4065482"/>
              <a:chExt cx="1376516" cy="395258"/>
            </a:xfrm>
          </p:grpSpPr>
          <p:sp>
            <p:nvSpPr>
              <p:cNvPr id="47140" name="Rectangle 52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41" name="Rectangle 53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1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42" name="Rectangle 54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1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0" name="Group 32"/>
            <p:cNvGrpSpPr>
              <a:grpSpLocks/>
            </p:cNvGrpSpPr>
            <p:nvPr/>
          </p:nvGrpSpPr>
          <p:grpSpPr bwMode="auto">
            <a:xfrm>
              <a:off x="3581400" y="5181600"/>
              <a:ext cx="1376516" cy="395258"/>
              <a:chOff x="3581400" y="4065482"/>
              <a:chExt cx="1376516" cy="395258"/>
            </a:xfrm>
          </p:grpSpPr>
          <p:sp>
            <p:nvSpPr>
              <p:cNvPr id="47137" name="Rectangle 49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8" name="Rectangle 50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i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9" name="Rectangle 51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k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1" name="Group 33"/>
            <p:cNvGrpSpPr>
              <a:grpSpLocks/>
            </p:cNvGrpSpPr>
            <p:nvPr/>
          </p:nvGrpSpPr>
          <p:grpSpPr bwMode="auto">
            <a:xfrm>
              <a:off x="3581400" y="5962692"/>
              <a:ext cx="1376516" cy="395258"/>
              <a:chOff x="3581400" y="4065482"/>
              <a:chExt cx="1376516" cy="395258"/>
            </a:xfrm>
          </p:grpSpPr>
          <p:sp>
            <p:nvSpPr>
              <p:cNvPr id="47134" name="Rectangle 46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5" name="Rectangle 47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p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6" name="Rectangle 48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q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2" name="Group 34"/>
            <p:cNvGrpSpPr>
              <a:grpSpLocks/>
            </p:cNvGrpSpPr>
            <p:nvPr/>
          </p:nvGrpSpPr>
          <p:grpSpPr bwMode="auto">
            <a:xfrm>
              <a:off x="3583859" y="4821814"/>
              <a:ext cx="1376516" cy="395258"/>
              <a:chOff x="3581400" y="4065482"/>
              <a:chExt cx="1376516" cy="395258"/>
            </a:xfrm>
          </p:grpSpPr>
          <p:sp>
            <p:nvSpPr>
              <p:cNvPr id="47131" name="Rectangle 43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2" name="Rectangle 44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3" name="Rectangle 45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3" name="Group 35"/>
            <p:cNvGrpSpPr>
              <a:grpSpLocks/>
            </p:cNvGrpSpPr>
            <p:nvPr/>
          </p:nvGrpSpPr>
          <p:grpSpPr bwMode="auto">
            <a:xfrm>
              <a:off x="3581400" y="6361443"/>
              <a:ext cx="1376516" cy="395258"/>
              <a:chOff x="3581400" y="4065482"/>
              <a:chExt cx="1376516" cy="395258"/>
            </a:xfrm>
          </p:grpSpPr>
          <p:sp>
            <p:nvSpPr>
              <p:cNvPr id="47128" name="Rectangle 40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9" name="Rectangle 41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0" name="Rectangle 42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4" name="Group 36"/>
            <p:cNvGrpSpPr>
              <a:grpSpLocks/>
            </p:cNvGrpSpPr>
            <p:nvPr/>
          </p:nvGrpSpPr>
          <p:grpSpPr bwMode="auto">
            <a:xfrm>
              <a:off x="3583859" y="5570180"/>
              <a:ext cx="1376516" cy="395258"/>
              <a:chOff x="3581400" y="4065482"/>
              <a:chExt cx="1376516" cy="395258"/>
            </a:xfrm>
          </p:grpSpPr>
          <p:sp>
            <p:nvSpPr>
              <p:cNvPr id="47125" name="Rectangle 37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6" name="Rectangle 3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7" name="Rectangle 3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47117" name="TextBox 60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EF7D2A-6D01-486B-945F-F43F2691AA3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9156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9157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59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9160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9161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62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  <p:sp>
        <p:nvSpPr>
          <p:cNvPr id="49163" name="TextBox 11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56B425-678D-48FD-9070-7653EBA3F6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1204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1205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06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07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1208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1209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10" name="TextBox 57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11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58943E-0C91-41D3-BE56-B7BBF4A68F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3252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3253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4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5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3256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3257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8" name="TextBox 57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9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  <p:grpSp>
        <p:nvGrpSpPr>
          <p:cNvPr id="53260" name="Group 11"/>
          <p:cNvGrpSpPr>
            <a:grpSpLocks/>
          </p:cNvGrpSpPr>
          <p:nvPr/>
        </p:nvGrpSpPr>
        <p:grpSpPr bwMode="auto">
          <a:xfrm>
            <a:off x="1981200" y="4067175"/>
            <a:ext cx="708025" cy="717550"/>
            <a:chOff x="4114800" y="3817374"/>
            <a:chExt cx="457200" cy="1011687"/>
          </a:xfrm>
        </p:grpSpPr>
        <p:sp>
          <p:nvSpPr>
            <p:cNvPr id="53265" name="Rectangle 12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David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6" name="Rectangle 13"/>
            <p:cNvSpPr>
              <a:spLocks noChangeArrowheads="1"/>
            </p:cNvSpPr>
            <p:nvPr/>
          </p:nvSpPr>
          <p:spPr bwMode="auto">
            <a:xfrm>
              <a:off x="4114800" y="4313420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Jeff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3261" name="Group 14"/>
          <p:cNvGrpSpPr>
            <a:grpSpLocks/>
          </p:cNvGrpSpPr>
          <p:nvPr/>
        </p:nvGrpSpPr>
        <p:grpSpPr bwMode="auto">
          <a:xfrm>
            <a:off x="2819400" y="4067175"/>
            <a:ext cx="954088" cy="1050925"/>
            <a:chOff x="3581400" y="4067819"/>
            <a:chExt cx="954575" cy="1050466"/>
          </a:xfrm>
        </p:grpSpPr>
        <p:sp>
          <p:nvSpPr>
            <p:cNvPr id="53262" name="Rectangle 15"/>
            <p:cNvSpPr>
              <a:spLocks noChangeArrowheads="1"/>
            </p:cNvSpPr>
            <p:nvPr/>
          </p:nvSpPr>
          <p:spPr bwMode="auto">
            <a:xfrm>
              <a:off x="3581405" y="4067819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Michael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3" name="Rectangle 16"/>
            <p:cNvSpPr>
              <a:spLocks noChangeArrowheads="1"/>
            </p:cNvSpPr>
            <p:nvPr/>
          </p:nvSpPr>
          <p:spPr bwMode="auto">
            <a:xfrm>
              <a:off x="3581405" y="4410376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Jason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4" name="Rectangle 17"/>
            <p:cNvSpPr>
              <a:spLocks noChangeArrowheads="1"/>
            </p:cNvSpPr>
            <p:nvPr/>
          </p:nvSpPr>
          <p:spPr bwMode="auto">
            <a:xfrm>
              <a:off x="3581400" y="4767940"/>
              <a:ext cx="954570" cy="35034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Tom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85EC62-18DA-4781-8A61-912B60461E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5300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5301" name="TextBox 1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5302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5303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55304" name="Group 8"/>
          <p:cNvGrpSpPr>
            <a:grpSpLocks/>
          </p:cNvGrpSpPr>
          <p:nvPr/>
        </p:nvGrpSpPr>
        <p:grpSpPr bwMode="auto">
          <a:xfrm>
            <a:off x="1981200" y="4067175"/>
            <a:ext cx="708025" cy="717550"/>
            <a:chOff x="4114800" y="3817374"/>
            <a:chExt cx="457200" cy="1011687"/>
          </a:xfrm>
        </p:grpSpPr>
        <p:sp>
          <p:nvSpPr>
            <p:cNvPr id="55351" name="Rectangle 6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David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52" name="Rectangle 14"/>
            <p:cNvSpPr>
              <a:spLocks noChangeArrowheads="1"/>
            </p:cNvSpPr>
            <p:nvPr/>
          </p:nvSpPr>
          <p:spPr bwMode="auto">
            <a:xfrm>
              <a:off x="4114800" y="4313420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Jeff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5305" name="Group 3"/>
          <p:cNvGrpSpPr>
            <a:grpSpLocks/>
          </p:cNvGrpSpPr>
          <p:nvPr/>
        </p:nvGrpSpPr>
        <p:grpSpPr bwMode="auto">
          <a:xfrm>
            <a:off x="2819400" y="4067175"/>
            <a:ext cx="954088" cy="1050925"/>
            <a:chOff x="3581400" y="4067819"/>
            <a:chExt cx="954575" cy="1050466"/>
          </a:xfrm>
        </p:grpSpPr>
        <p:sp>
          <p:nvSpPr>
            <p:cNvPr id="55348" name="Rectangle 15"/>
            <p:cNvSpPr>
              <a:spLocks noChangeArrowheads="1"/>
            </p:cNvSpPr>
            <p:nvPr/>
          </p:nvSpPr>
          <p:spPr bwMode="auto">
            <a:xfrm>
              <a:off x="3581405" y="4067819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Michael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49" name="Rectangle 16"/>
            <p:cNvSpPr>
              <a:spLocks noChangeArrowheads="1"/>
            </p:cNvSpPr>
            <p:nvPr/>
          </p:nvSpPr>
          <p:spPr bwMode="auto">
            <a:xfrm>
              <a:off x="3581405" y="4410376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Jason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50" name="Rectangle 17"/>
            <p:cNvSpPr>
              <a:spLocks noChangeArrowheads="1"/>
            </p:cNvSpPr>
            <p:nvPr/>
          </p:nvSpPr>
          <p:spPr bwMode="auto">
            <a:xfrm>
              <a:off x="3581400" y="4767940"/>
              <a:ext cx="954570" cy="35034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Tom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5306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5307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5308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4762500" y="40767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5347" name="TextBox 4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1C7F1C-33C8-4F0C-A874-0318D508D63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57348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E1F9E7-94E6-4ECE-8428-C7CDDE66446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59396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C568AE-04AF-42AE-9B88-1D57E265A3C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1444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F58ABD-4889-489E-B5B4-AB12EF51C51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80A222-9D04-477A-8750-BE1DDEB81CB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5540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55B281-069B-4EA6-96C3-AF24A1082CF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7588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68BEDD-CD76-4A9F-B105-910CC40A3C5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134144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9663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69EC66-82D5-40E9-BECB-FD673DF049C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721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71722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A59FD6-927F-43BF-B53E-D32D372899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3769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3770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3776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7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8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9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0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1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771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3772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3773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3774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73775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BB0239-6C92-407C-B9FF-D45BCAD5AEA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5817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5818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5825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6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7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8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9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0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1" name="Line 11"/>
            <p:cNvSpPr>
              <a:spLocks noChangeShapeType="1"/>
            </p:cNvSpPr>
            <p:nvPr/>
          </p:nvSpPr>
          <p:spPr bwMode="auto">
            <a:xfrm flipV="1">
              <a:off x="3415862" y="2993490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2" name="Line 12"/>
            <p:cNvSpPr>
              <a:spLocks noChangeShapeType="1"/>
            </p:cNvSpPr>
            <p:nvPr/>
          </p:nvSpPr>
          <p:spPr bwMode="auto">
            <a:xfrm>
              <a:off x="3415862" y="3526514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819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5820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5821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5822" name="TextBox 20"/>
          <p:cNvSpPr txBox="1">
            <a:spLocks noChangeArrowheads="1"/>
          </p:cNvSpPr>
          <p:nvPr/>
        </p:nvSpPr>
        <p:spPr bwMode="auto">
          <a:xfrm>
            <a:off x="5524500" y="5286375"/>
            <a:ext cx="554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equal</a:t>
            </a:r>
          </a:p>
        </p:txBody>
      </p:sp>
      <p:sp>
        <p:nvSpPr>
          <p:cNvPr id="75823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75824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BED6B5-6725-4DD5-B82D-F733FAE0468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066800"/>
            <a:ext cx="7799387" cy="3048000"/>
          </a:xfrm>
        </p:spPr>
        <p:txBody>
          <a:bodyPr/>
          <a:lstStyle/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 indent="4572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 indent="4572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7866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7867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7874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5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6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7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8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9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0" name="Line 11"/>
            <p:cNvSpPr>
              <a:spLocks noChangeShapeType="1"/>
            </p:cNvSpPr>
            <p:nvPr/>
          </p:nvSpPr>
          <p:spPr bwMode="auto">
            <a:xfrm flipV="1">
              <a:off x="3415862" y="2993490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1" name="Line 12"/>
            <p:cNvSpPr>
              <a:spLocks noChangeShapeType="1"/>
            </p:cNvSpPr>
            <p:nvPr/>
          </p:nvSpPr>
          <p:spPr bwMode="auto">
            <a:xfrm>
              <a:off x="3415862" y="3526514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2" name="Line 14"/>
            <p:cNvSpPr>
              <a:spLocks noChangeShapeType="1"/>
            </p:cNvSpPr>
            <p:nvPr/>
          </p:nvSpPr>
          <p:spPr bwMode="auto">
            <a:xfrm flipV="1">
              <a:off x="4340773" y="2993490"/>
              <a:ext cx="0" cy="7329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3" name="Line 15"/>
            <p:cNvSpPr>
              <a:spLocks noChangeShapeType="1"/>
            </p:cNvSpPr>
            <p:nvPr/>
          </p:nvSpPr>
          <p:spPr bwMode="auto">
            <a:xfrm>
              <a:off x="4861035" y="2993490"/>
              <a:ext cx="0" cy="7329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868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7869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7870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7871" name="TextBox 20"/>
          <p:cNvSpPr txBox="1">
            <a:spLocks noChangeArrowheads="1"/>
          </p:cNvSpPr>
          <p:nvPr/>
        </p:nvSpPr>
        <p:spPr bwMode="auto">
          <a:xfrm>
            <a:off x="5524500" y="5286375"/>
            <a:ext cx="554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equal</a:t>
            </a:r>
          </a:p>
        </p:txBody>
      </p:sp>
      <p:sp>
        <p:nvSpPr>
          <p:cNvPr id="77872" name="TextBox 21"/>
          <p:cNvSpPr txBox="1">
            <a:spLocks noChangeArrowheads="1"/>
          </p:cNvSpPr>
          <p:nvPr/>
        </p:nvSpPr>
        <p:spPr bwMode="auto">
          <a:xfrm>
            <a:off x="6570663" y="5819775"/>
            <a:ext cx="83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exchange</a:t>
            </a:r>
          </a:p>
        </p:txBody>
      </p:sp>
      <p:sp>
        <p:nvSpPr>
          <p:cNvPr id="77873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201015-24DE-4487-9AB1-788D34496D3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A7A0D9-1E24-4206-B8D7-0E14A6536FD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BF1F7A-040D-4BD9-A5E9-AE2BEF87A6B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F44730-09C4-4863-93A4-D0A526E47F6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Transitiveness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, then 	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Transitiveness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, then 	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Complementation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rgbClr val="3366FF"/>
                </a:solidFill>
              </a:rPr>
              <a:t>Z</a:t>
            </a:r>
            <a:r>
              <a:rPr lang="en-US" altLang="en-US"/>
              <a:t> is all 	the other attributes, then </a:t>
            </a:r>
            <a:r>
              <a:rPr lang="en-US" altLang="en-US">
                <a:solidFill>
                  <a:srgbClr val="3366FF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rgbClr val="3366FF"/>
                </a:solidFill>
              </a:rPr>
              <a:t>Z.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3116</TotalTime>
  <Words>4950</Words>
  <Application>Microsoft Office PowerPoint</Application>
  <PresentationFormat>On-screen Show (4:3)</PresentationFormat>
  <Paragraphs>912</Paragraphs>
  <Slides>59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Monotype Sorts</vt:lpstr>
      <vt:lpstr>Arial</vt:lpstr>
      <vt:lpstr>Cambria</vt:lpstr>
      <vt:lpstr>Cambria Math</vt:lpstr>
      <vt:lpstr>Tahoma</vt:lpstr>
      <vt:lpstr>Times New Roman</vt:lpstr>
      <vt:lpstr>Wingdings</vt:lpstr>
      <vt:lpstr>Default Design</vt:lpstr>
      <vt:lpstr>PowerPoint Presentation</vt:lpstr>
      <vt:lpstr>The 3rd Normal Form (3NF)</vt:lpstr>
      <vt:lpstr>Recoverability and  Dependency Preserving</vt:lpstr>
      <vt:lpstr>Decomposition into 3NF</vt:lpstr>
      <vt:lpstr>Decomposition into 3NF</vt:lpstr>
      <vt:lpstr>Decomposition into 3NF</vt:lpstr>
      <vt:lpstr>Decomposition into 3NF</vt:lpstr>
      <vt:lpstr>Decomposition into 3NF</vt:lpstr>
      <vt:lpstr>Decomposition into 3NF</vt:lpstr>
      <vt:lpstr>Decomposition into 3NF</vt:lpstr>
      <vt:lpstr>Normal Forms</vt:lpstr>
      <vt:lpstr>Summary</vt:lpstr>
      <vt:lpstr>Summary</vt:lpstr>
      <vt:lpstr>Summary</vt:lpstr>
      <vt:lpstr>Summary</vt:lpstr>
      <vt:lpstr>BCNF and 3NF</vt:lpstr>
      <vt:lpstr>BCNF and 3NF</vt:lpstr>
      <vt:lpstr>BCNF and 3NF</vt:lpstr>
      <vt:lpstr>BCNF and 3NF</vt:lpstr>
      <vt:lpstr>BCNF and 3NF</vt:lpstr>
      <vt:lpstr>BCNF and 3NF</vt:lpstr>
      <vt:lpstr>BCNF and 3NF</vt:lpstr>
      <vt:lpstr>Example of a bad relation in BCNF</vt:lpstr>
      <vt:lpstr>Example of a bad relation in BCNF</vt:lpstr>
      <vt:lpstr>Example of a bad relation in BCNF</vt:lpstr>
      <vt:lpstr>Example of a bad relation in BCNF</vt:lpstr>
      <vt:lpstr>Example of a bad relation in BCNF</vt:lpstr>
      <vt:lpstr>Definition of MVD</vt:lpstr>
      <vt:lpstr>Definition of MVD</vt:lpstr>
      <vt:lpstr>Definition of MVD</vt:lpstr>
      <vt:lpstr>Definition of MVD</vt:lpstr>
      <vt:lpstr>Definition of MVD</vt:lpstr>
      <vt:lpstr>Definition of MVD</vt:lpstr>
      <vt:lpstr>Definition of MVD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MVD Rules</vt:lpstr>
      <vt:lpstr>MVD Rules</vt:lpstr>
      <vt:lpstr>MVD Rules</vt:lpstr>
      <vt:lpstr>MVD Rules</vt:lpstr>
      <vt:lpstr>MVD Rules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328</cp:revision>
  <dcterms:created xsi:type="dcterms:W3CDTF">2002-03-23T20:14:09Z</dcterms:created>
  <dcterms:modified xsi:type="dcterms:W3CDTF">2024-02-05T15:57:53Z</dcterms:modified>
</cp:coreProperties>
</file>