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5"/>
  </p:notesMasterIdLst>
  <p:sldIdLst>
    <p:sldId id="802" r:id="rId2"/>
    <p:sldId id="803" r:id="rId3"/>
    <p:sldId id="804" r:id="rId4"/>
    <p:sldId id="711" r:id="rId5"/>
    <p:sldId id="730" r:id="rId6"/>
    <p:sldId id="731" r:id="rId7"/>
    <p:sldId id="732" r:id="rId8"/>
    <p:sldId id="733" r:id="rId9"/>
    <p:sldId id="734" r:id="rId10"/>
    <p:sldId id="735" r:id="rId11"/>
    <p:sldId id="736" r:id="rId12"/>
    <p:sldId id="737" r:id="rId13"/>
    <p:sldId id="738" r:id="rId14"/>
    <p:sldId id="739" r:id="rId15"/>
    <p:sldId id="740" r:id="rId16"/>
    <p:sldId id="741" r:id="rId17"/>
    <p:sldId id="742" r:id="rId18"/>
    <p:sldId id="743" r:id="rId19"/>
    <p:sldId id="744" r:id="rId20"/>
    <p:sldId id="745" r:id="rId21"/>
    <p:sldId id="746" r:id="rId22"/>
    <p:sldId id="805" r:id="rId23"/>
    <p:sldId id="751" r:id="rId24"/>
    <p:sldId id="752" r:id="rId25"/>
    <p:sldId id="753" r:id="rId26"/>
    <p:sldId id="792" r:id="rId27"/>
    <p:sldId id="795" r:id="rId28"/>
    <p:sldId id="796" r:id="rId29"/>
    <p:sldId id="794" r:id="rId30"/>
    <p:sldId id="762" r:id="rId31"/>
    <p:sldId id="763" r:id="rId32"/>
    <p:sldId id="764" r:id="rId33"/>
    <p:sldId id="765" r:id="rId34"/>
    <p:sldId id="766" r:id="rId35"/>
    <p:sldId id="767" r:id="rId36"/>
    <p:sldId id="768" r:id="rId37"/>
    <p:sldId id="769" r:id="rId38"/>
    <p:sldId id="770" r:id="rId39"/>
    <p:sldId id="771" r:id="rId40"/>
    <p:sldId id="772" r:id="rId41"/>
    <p:sldId id="773" r:id="rId42"/>
    <p:sldId id="774" r:id="rId43"/>
    <p:sldId id="775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9900"/>
    <a:srgbClr val="FF99FF"/>
    <a:srgbClr val="FF00FF"/>
    <a:srgbClr val="FFCCFF"/>
    <a:srgbClr val="FFFFCC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1" autoAdjust="0"/>
    <p:restoredTop sz="90929"/>
  </p:normalViewPr>
  <p:slideViewPr>
    <p:cSldViewPr>
      <p:cViewPr varScale="1">
        <p:scale>
          <a:sx n="93" d="100"/>
          <a:sy n="93" d="100"/>
        </p:scale>
        <p:origin x="12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F92719-32D5-4E19-9149-7050E97F5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39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631751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E3B91-66A4-4A03-8C6C-C4898292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8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0DEE4-79B2-4591-93AA-B0CA4E3AE2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7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40C97-8C38-4D95-B26B-A9C022CA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5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F2B7E-2F94-4DF4-A48C-3B1A031DF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08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70F0A-BE1A-469F-8A61-F64AF8D3B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48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A5459-BD1A-4A46-879E-12782DB8F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7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8EEE9-43B7-4586-AFE3-CD9A10BE31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43976-9D39-4A5F-8C6F-3B11E528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4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ADF7-B229-4AA6-A5A6-C31C417B9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54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EB554-D7DA-457D-9E00-65D6AC5C6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81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40253-0AA1-4287-ABBC-E8698DD76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3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CBC0E4-B0D6-4EE3-950A-7E09295F4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7108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7: The third Normal Form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905892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A6E93C-91D7-4881-BA3F-131B0C110E4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Boyce-Codd Normal Form (BCNF)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7620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000" dirty="0">
                <a:solidFill>
                  <a:srgbClr val="FFC000"/>
                </a:solidFill>
              </a:rPr>
              <a:t>Definition.</a:t>
            </a:r>
            <a:r>
              <a:rPr lang="en-US" altLang="en-US" sz="2000" dirty="0"/>
              <a:t> A relation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/>
              <a:t> is in </a:t>
            </a:r>
            <a:r>
              <a:rPr lang="en-US" altLang="en-US" sz="2000" dirty="0">
                <a:solidFill>
                  <a:srgbClr val="FF0000"/>
                </a:solidFill>
              </a:rPr>
              <a:t>Boyce-Codd Normal Form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FF0066"/>
                </a:solidFill>
              </a:rPr>
              <a:t>BCNF</a:t>
            </a:r>
            <a:r>
              <a:rPr lang="en-US" altLang="en-US" sz="2000" dirty="0"/>
              <a:t>) if every nontrivial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(i.e.,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000" dirty="0"/>
              <a:t>has its left side </a:t>
            </a:r>
            <a:r>
              <a:rPr lang="en-US" altLang="en-US" sz="2000" dirty="0">
                <a:solidFill>
                  <a:srgbClr val="00B050"/>
                </a:solidFill>
              </a:rPr>
              <a:t>X</a:t>
            </a:r>
            <a:r>
              <a:rPr lang="en-US" altLang="en-US" sz="2000" dirty="0"/>
              <a:t> a </a:t>
            </a:r>
            <a:r>
              <a:rPr lang="en-US" altLang="en-US" sz="2000" dirty="0" err="1"/>
              <a:t>superkey</a:t>
            </a:r>
            <a:r>
              <a:rPr lang="en-US" alt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1557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A6E93C-91D7-4881-BA3F-131B0C110E4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Boyce-Codd Normal Form (BCNF)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7620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000" dirty="0">
                <a:solidFill>
                  <a:srgbClr val="FFC000"/>
                </a:solidFill>
              </a:rPr>
              <a:t>Definition.</a:t>
            </a:r>
            <a:r>
              <a:rPr lang="en-US" altLang="en-US" sz="2000" dirty="0"/>
              <a:t> A relation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/>
              <a:t> is in </a:t>
            </a:r>
            <a:r>
              <a:rPr lang="en-US" altLang="en-US" sz="2000" dirty="0">
                <a:solidFill>
                  <a:srgbClr val="FF0000"/>
                </a:solidFill>
              </a:rPr>
              <a:t>Boyce-Codd Normal Form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FF0066"/>
                </a:solidFill>
              </a:rPr>
              <a:t>BCNF</a:t>
            </a:r>
            <a:r>
              <a:rPr lang="en-US" altLang="en-US" sz="2000" dirty="0"/>
              <a:t>) if every nontrivial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(i.e.,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000" dirty="0"/>
              <a:t>has its left side </a:t>
            </a:r>
            <a:r>
              <a:rPr lang="en-US" altLang="en-US" sz="2000" dirty="0">
                <a:solidFill>
                  <a:srgbClr val="00B050"/>
                </a:solidFill>
              </a:rPr>
              <a:t>X</a:t>
            </a:r>
            <a:r>
              <a:rPr lang="en-US" altLang="en-US" sz="2000" dirty="0"/>
              <a:t> a </a:t>
            </a:r>
            <a:r>
              <a:rPr lang="en-US" altLang="en-US" sz="2000" dirty="0" err="1"/>
              <a:t>superkey</a:t>
            </a:r>
            <a:r>
              <a:rPr lang="en-US" altLang="en-US" sz="2000" dirty="0"/>
              <a:t>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EB9D410-05F1-64D3-C14C-285E9131B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02094"/>
            <a:ext cx="32004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200" dirty="0">
                <a:ea typeface="宋体" panose="02010600030101010101" pitchFamily="2" charset="-122"/>
              </a:rPr>
              <a:t> Decomposition(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Compute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=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2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2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Let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2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are not in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3. Make a relation R</a:t>
            </a:r>
            <a:r>
              <a:rPr lang="en-US" altLang="zh-CN" sz="1200" baseline="-25000" dirty="0"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of schema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4. Make a relation R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=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200" dirty="0">
                <a:ea typeface="宋体" panose="02010600030101010101" pitchFamily="2" charset="-122"/>
              </a:rPr>
              <a:t> ∪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2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5. Compute the FDs for R</a:t>
            </a:r>
            <a:r>
              <a:rPr lang="en-US" altLang="zh-CN" sz="1200" baseline="-25000" dirty="0"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R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D961BA9-559C-C39C-61A1-380E7B2F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924300"/>
            <a:ext cx="3200400" cy="23031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200">
                <a:ea typeface="宋体" panose="02010600030101010101" pitchFamily="2" charset="-122"/>
              </a:rPr>
              <a:t> Decomposed-FDs(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>
                <a:ea typeface="宋体" panose="02010600030101010101" pitchFamily="2" charset="-122"/>
              </a:rPr>
              <a:t>1. T</a:t>
            </a:r>
            <a:r>
              <a:rPr lang="en-US" altLang="zh-CN" sz="1200" baseline="-25000">
                <a:ea typeface="宋体" panose="02010600030101010101" pitchFamily="2" charset="-122"/>
              </a:rPr>
              <a:t>1</a:t>
            </a:r>
            <a:r>
              <a:rPr lang="en-US" altLang="zh-CN" sz="1200">
                <a:ea typeface="宋体" panose="02010600030101010101" pitchFamily="2" charset="-122"/>
              </a:rPr>
              <a:t> = </a:t>
            </a:r>
            <a:r>
              <a:rPr lang="en-US" altLang="zh-CN" sz="12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200">
                <a:ea typeface="宋体" panose="02010600030101010101" pitchFamily="2" charset="-122"/>
              </a:rPr>
              <a:t>; \\ T</a:t>
            </a:r>
            <a:r>
              <a:rPr lang="en-US" altLang="zh-CN" sz="1200" baseline="-25000">
                <a:ea typeface="宋体" panose="02010600030101010101" pitchFamily="2" charset="-122"/>
              </a:rPr>
              <a:t>1</a:t>
            </a:r>
            <a:r>
              <a:rPr lang="en-US" altLang="zh-CN" sz="1200">
                <a:ea typeface="宋体" panose="02010600030101010101" pitchFamily="2" charset="-122"/>
              </a:rPr>
              <a:t> is the FDs for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2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>
                <a:ea typeface="宋体" panose="02010600030101010101" pitchFamily="2" charset="-122"/>
              </a:rPr>
              <a:t>2. For each subset Y of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2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>
                <a:ea typeface="宋体" panose="02010600030101010101" pitchFamily="2" charset="-122"/>
              </a:rPr>
              <a:t>2.1   compute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2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2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>
                <a:ea typeface="宋体" panose="02010600030101010101" pitchFamily="2" charset="-122"/>
              </a:rPr>
              <a:t>2.2   For each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200">
                <a:ea typeface="宋体" panose="02010600030101010101" pitchFamily="2" charset="-122"/>
              </a:rPr>
              <a:t> in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2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2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200">
                <a:ea typeface="宋体" panose="02010600030101010101" pitchFamily="2" charset="-122"/>
              </a:rPr>
              <a:t>\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2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>
                <a:ea typeface="宋体" panose="02010600030101010101" pitchFamily="2" charset="-122"/>
              </a:rPr>
              <a:t>            add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2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200">
                <a:ea typeface="宋体" panose="02010600030101010101" pitchFamily="2" charset="-122"/>
              </a:rPr>
              <a:t>to T</a:t>
            </a:r>
            <a:r>
              <a:rPr lang="en-US" altLang="zh-CN" sz="1200" baseline="-25000">
                <a:ea typeface="宋体" panose="02010600030101010101" pitchFamily="2" charset="-122"/>
              </a:rPr>
              <a:t>1</a:t>
            </a:r>
            <a:r>
              <a:rPr lang="en-US" altLang="zh-CN" sz="12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>
                <a:ea typeface="宋体" panose="02010600030101010101" pitchFamily="2" charset="-122"/>
              </a:rPr>
              <a:t>3.1   Drop from T</a:t>
            </a:r>
            <a:r>
              <a:rPr lang="en-US" altLang="zh-CN" sz="1200" baseline="-25000">
                <a:ea typeface="宋体" panose="02010600030101010101" pitchFamily="2" charset="-122"/>
              </a:rPr>
              <a:t>1</a:t>
            </a:r>
            <a:r>
              <a:rPr lang="en-US" altLang="zh-CN" sz="12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>
                <a:ea typeface="宋体" panose="02010600030101010101" pitchFamily="2" charset="-122"/>
              </a:rPr>
              <a:t>3.2   For each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2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200">
                <a:ea typeface="宋体" panose="02010600030101010101" pitchFamily="2" charset="-122"/>
              </a:rPr>
              <a:t> in T</a:t>
            </a:r>
            <a:r>
              <a:rPr lang="en-US" altLang="zh-CN" sz="1200" baseline="-25000">
                <a:ea typeface="宋体" panose="02010600030101010101" pitchFamily="2" charset="-122"/>
              </a:rPr>
              <a:t>1</a:t>
            </a:r>
            <a:r>
              <a:rPr lang="en-US" altLang="zh-CN" sz="1200">
                <a:ea typeface="宋体" panose="02010600030101010101" pitchFamily="2" charset="-122"/>
              </a:rPr>
              <a:t>, if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2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2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>
                <a:ea typeface="宋体" panose="02010600030101010101" pitchFamily="2" charset="-122"/>
              </a:rPr>
              <a:t>        implied by T</a:t>
            </a:r>
            <a:r>
              <a:rPr lang="en-US" altLang="zh-CN" sz="1200" baseline="-25000">
                <a:ea typeface="宋体" panose="02010600030101010101" pitchFamily="2" charset="-122"/>
              </a:rPr>
              <a:t>1</a:t>
            </a:r>
            <a:r>
              <a:rPr lang="en-US" altLang="zh-CN" sz="1200">
                <a:ea typeface="宋体" panose="02010600030101010101" pitchFamily="2" charset="-122"/>
              </a:rPr>
              <a:t>, then replace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2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>
                <a:ea typeface="宋体" panose="02010600030101010101" pitchFamily="2" charset="-122"/>
              </a:rPr>
              <a:t>        in T</a:t>
            </a:r>
            <a:r>
              <a:rPr lang="en-US" altLang="zh-CN" sz="1200" baseline="-25000">
                <a:ea typeface="宋体" panose="02010600030101010101" pitchFamily="2" charset="-122"/>
              </a:rPr>
              <a:t>1</a:t>
            </a:r>
            <a:r>
              <a:rPr lang="en-US" altLang="zh-CN" sz="1200">
                <a:ea typeface="宋体" panose="02010600030101010101" pitchFamily="2" charset="-122"/>
              </a:rPr>
              <a:t> by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2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2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DD2E8F-952E-8401-D188-1F04C783F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5736" y="2190750"/>
            <a:ext cx="4058078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RemoveBadFD</a:t>
            </a:r>
            <a:r>
              <a:rPr lang="en-US" altLang="zh-CN" sz="1200" dirty="0">
                <a:ea typeface="宋体" panose="02010600030101010101" pitchFamily="2" charset="-122"/>
              </a:rPr>
              <a:t>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dirty="0">
                <a:ea typeface="宋体" panose="02010600030101010101" pitchFamily="2" charset="-122"/>
              </a:rPr>
              <a:t>,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1200" dirty="0">
                <a:ea typeface="宋体" panose="02010600030101010101" pitchFamily="2" charset="-122"/>
              </a:rPr>
              <a:t>;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Input: A relation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dirty="0">
                <a:ea typeface="宋体" panose="02010600030101010101" pitchFamily="2" charset="-122"/>
              </a:rPr>
              <a:t> with FD set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dirty="0">
                <a:ea typeface="宋体" panose="02010600030101010101" pitchFamily="2" charset="-122"/>
              </a:rPr>
              <a:t>, in which there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is a bad FD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2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200" dirty="0">
                <a:ea typeface="宋体" panose="02010600030101010101" pitchFamily="2" charset="-122"/>
              </a:rPr>
              <a:t>from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200" dirty="0">
                <a:ea typeface="宋体" panose="02010600030101010101" pitchFamily="2" charset="-122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Call 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dirty="0">
                <a:ea typeface="宋体" panose="02010600030101010101" pitchFamily="2" charset="-122"/>
              </a:rPr>
              <a:t>to decompose relation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dirty="0">
                <a:ea typeface="宋体" panose="02010600030101010101" pitchFamily="2" charset="-122"/>
              </a:rPr>
              <a:t> into two smaller relations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; 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Call 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Decomposed-FDs(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k = 1, 2 </a:t>
            </a:r>
            <a:r>
              <a:rPr lang="en-US" altLang="zh-CN" sz="1200" dirty="0">
                <a:ea typeface="宋体" panose="02010600030101010101" pitchFamily="2" charset="-122"/>
              </a:rPr>
              <a:t>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construct the FD sets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 </a:t>
            </a:r>
            <a:r>
              <a:rPr lang="en-US" altLang="zh-CN" sz="1200" dirty="0">
                <a:ea typeface="宋体" panose="02010600030101010101" pitchFamily="2" charset="-122"/>
              </a:rPr>
              <a:t>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3. Output 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) and 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D1C2BF3-891B-67B8-5A2E-E64EEF9CF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6592" y="3924300"/>
            <a:ext cx="4058078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BCNF(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has a BCNF violator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Call </a:t>
            </a:r>
            <a:r>
              <a:rPr lang="en-US" altLang="zh-CN" sz="1400" dirty="0" err="1">
                <a:solidFill>
                  <a:srgbClr val="FFC000"/>
                </a:solidFill>
                <a:ea typeface="宋体" panose="02010600030101010101" pitchFamily="2" charset="-122"/>
              </a:rPr>
              <a:t>RemoveBadFD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R’, T’; X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 to construct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the two relations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add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to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00090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A5B72C8-A4D7-49F4-B0BC-7ACC7CA841F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r>
              <a:rPr lang="en-US" altLang="en-US" sz="2000">
                <a:solidFill>
                  <a:srgbClr val="CC00CC"/>
                </a:solidFill>
              </a:rPr>
              <a:t> </a:t>
            </a:r>
            <a:r>
              <a:rPr lang="en-US" altLang="en-US" sz="2000"/>
              <a:t>=</a:t>
            </a:r>
            <a:r>
              <a:rPr lang="en-US" altLang="en-US" sz="2000">
                <a:solidFill>
                  <a:srgbClr val="CC00CC"/>
                </a:solidFill>
              </a:rPr>
              <a:t> Drinkers(</a:t>
            </a:r>
            <a:r>
              <a:rPr lang="en-US" altLang="en-US" sz="2000" u="sng">
                <a:solidFill>
                  <a:srgbClr val="CC00CC"/>
                </a:solidFill>
              </a:rPr>
              <a:t>name</a:t>
            </a:r>
            <a:r>
              <a:rPr lang="en-US" altLang="en-US" sz="2000">
                <a:solidFill>
                  <a:srgbClr val="CC00CC"/>
                </a:solidFill>
              </a:rPr>
              <a:t>, addr, </a:t>
            </a:r>
            <a:r>
              <a:rPr lang="en-US" altLang="en-US" sz="2000" u="sng">
                <a:solidFill>
                  <a:srgbClr val="CC00CC"/>
                </a:solidFill>
              </a:rPr>
              <a:t>beersLiked</a:t>
            </a:r>
            <a:r>
              <a:rPr lang="en-US" altLang="en-US" sz="2000">
                <a:solidFill>
                  <a:srgbClr val="CC00CC"/>
                </a:solidFill>
              </a:rPr>
              <a:t>, manf, favBeer)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</a:pPr>
            <a:r>
              <a:rPr lang="en-US" altLang="en-US" sz="2000">
                <a:solidFill>
                  <a:srgbClr val="00B050"/>
                </a:solidFill>
              </a:rPr>
              <a:t>T </a:t>
            </a:r>
            <a:r>
              <a:rPr lang="en-US" altLang="en-US" sz="2000"/>
              <a:t>= {</a:t>
            </a:r>
            <a:r>
              <a:rPr lang="en-US" altLang="en-US" sz="2000">
                <a:solidFill>
                  <a:srgbClr val="00B050"/>
                </a:solidFill>
              </a:rPr>
              <a:t>name</a:t>
            </a:r>
            <a:r>
              <a:rPr lang="en-US" altLang="en-US" sz="20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>
                <a:solidFill>
                  <a:srgbClr val="00B050"/>
                </a:solidFill>
              </a:rPr>
              <a:t>addr, name</a:t>
            </a:r>
            <a:r>
              <a:rPr lang="en-US" altLang="en-US" sz="20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>
                <a:solidFill>
                  <a:srgbClr val="00B050"/>
                </a:solidFill>
              </a:rPr>
              <a:t>favBeer, beersLiked</a:t>
            </a:r>
            <a:r>
              <a:rPr lang="en-US" altLang="en-US" sz="20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>
                <a:solidFill>
                  <a:srgbClr val="00B050"/>
                </a:solidFill>
              </a:rPr>
              <a:t>manf</a:t>
            </a:r>
            <a:r>
              <a:rPr lang="en-US" altLang="en-US" sz="200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</a:pPr>
            <a:r>
              <a:rPr lang="en-US" altLang="en-US" sz="2000"/>
              <a:t>The only key is {</a:t>
            </a:r>
            <a:r>
              <a:rPr lang="en-US" altLang="en-US" sz="2000">
                <a:solidFill>
                  <a:srgbClr val="00B050"/>
                </a:solidFill>
              </a:rPr>
              <a:t>name, beersLiked</a:t>
            </a:r>
            <a:r>
              <a:rPr lang="en-US" altLang="en-US" sz="2000"/>
              <a:t>},   </a:t>
            </a:r>
            <a:r>
              <a:rPr lang="en-US" altLang="en-US" sz="2000">
                <a:solidFill>
                  <a:srgbClr val="00B050"/>
                </a:solidFill>
              </a:rPr>
              <a:t>C’</a:t>
            </a:r>
            <a:r>
              <a:rPr lang="en-US" altLang="en-US" sz="2000"/>
              <a:t> = {</a:t>
            </a:r>
            <a:r>
              <a:rPr lang="en-US" altLang="en-US" sz="2000">
                <a:solidFill>
                  <a:srgbClr val="00B050"/>
                </a:solidFill>
              </a:rPr>
              <a:t>(R, T)</a:t>
            </a:r>
            <a:r>
              <a:rPr lang="en-US" altLang="en-US" sz="200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</a:pPr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2694973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67E79A-2CE0-4CEC-BC95-50102F816D5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</p:txBody>
      </p:sp>
    </p:spTree>
    <p:extLst>
      <p:ext uri="{BB962C8B-B14F-4D97-AF65-F5344CB8AC3E}">
        <p14:creationId xmlns:p14="http://schemas.microsoft.com/office/powerpoint/2010/main" val="1107431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5F98D35-98E5-4E6B-B090-47C57335867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</p:txBody>
      </p:sp>
    </p:spTree>
    <p:extLst>
      <p:ext uri="{BB962C8B-B14F-4D97-AF65-F5344CB8AC3E}">
        <p14:creationId xmlns:p14="http://schemas.microsoft.com/office/powerpoint/2010/main" val="3384375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0728B5B-D7EE-4D8D-BFFD-CF7343CE8E7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52928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D99CC5B-087C-4DFA-A364-E749F36ABA5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 </a:t>
            </a:r>
            <a:r>
              <a:rPr lang="en-US" altLang="en-US" sz="2000" dirty="0"/>
              <a:t>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;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), 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94610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F7F795-C3CA-454D-8EF1-EDF9FC8AC47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 </a:t>
            </a:r>
            <a:r>
              <a:rPr lang="en-US" altLang="en-US" sz="2000" dirty="0"/>
              <a:t>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;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), 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We are not done, yet since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 </a:t>
            </a:r>
            <a:r>
              <a:rPr lang="en-US" altLang="en-US" sz="2000" dirty="0"/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3516586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773702E-2A20-4CD0-879A-B3970F130AB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 </a:t>
            </a:r>
            <a:r>
              <a:rPr lang="en-US" altLang="en-US" sz="2000" dirty="0"/>
              <a:t>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;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), 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We are not done, yet since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 </a:t>
            </a:r>
            <a:r>
              <a:rPr lang="en-US" altLang="en-US" sz="2000" dirty="0"/>
              <a:t>;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, with the FD’s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/>
              <a:t>= {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</p:txBody>
      </p:sp>
    </p:spTree>
    <p:extLst>
      <p:ext uri="{BB962C8B-B14F-4D97-AF65-F5344CB8AC3E}">
        <p14:creationId xmlns:p14="http://schemas.microsoft.com/office/powerpoint/2010/main" val="1735600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DFBC88-3381-41D9-BD04-61EB30DBBB8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 </a:t>
            </a:r>
            <a:r>
              <a:rPr lang="en-US" altLang="en-US" sz="2000" dirty="0"/>
              <a:t>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;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), 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We are not done, yet since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 </a:t>
            </a:r>
            <a:r>
              <a:rPr lang="en-US" altLang="en-US" sz="2000" dirty="0"/>
              <a:t>;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, with the FD’s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/>
              <a:t>= {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 is the only key so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</a:t>
            </a:r>
            <a:r>
              <a:rPr lang="en-US" altLang="en-US" sz="2000" dirty="0"/>
              <a:t> is in BCNF.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84901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15A5E49-1FBE-41C6-8D8B-745338E0F8C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 </a:t>
            </a:r>
            <a:r>
              <a:rPr lang="en-US" altLang="en-US" sz="2000" dirty="0"/>
              <a:t>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;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), 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We are not done, yet since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 </a:t>
            </a:r>
            <a:r>
              <a:rPr lang="en-US" altLang="en-US" sz="2000" dirty="0"/>
              <a:t>;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, with the FD’s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/>
              <a:t>= {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 is the only key so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</a:t>
            </a:r>
            <a:r>
              <a:rPr lang="en-US" altLang="en-US" sz="2000" dirty="0"/>
              <a:t> is in BCNF.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92157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C1CB4D0-30D5-48D2-9F08-562B86224A6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23822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BC9B0D6-1316-4166-9E8F-49DA82906AC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with FDs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}, 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21759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06E4ECE-7F7C-4B4A-90CA-AE6C4B0A4C4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with FDs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}, 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So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is a BCNF violator.</a:t>
            </a:r>
          </a:p>
        </p:txBody>
      </p:sp>
    </p:spTree>
    <p:extLst>
      <p:ext uri="{BB962C8B-B14F-4D97-AF65-F5344CB8AC3E}">
        <p14:creationId xmlns:p14="http://schemas.microsoft.com/office/powerpoint/2010/main" val="4049925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CF1F06-908E-4578-90AB-D54746093DC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with FDs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}, 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So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is a BCNF violator.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   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}. </a:t>
            </a:r>
          </a:p>
        </p:txBody>
      </p:sp>
    </p:spTree>
    <p:extLst>
      <p:ext uri="{BB962C8B-B14F-4D97-AF65-F5344CB8AC3E}">
        <p14:creationId xmlns:p14="http://schemas.microsoft.com/office/powerpoint/2010/main" val="2307162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96A6FB-5206-42DB-ABC4-3EB16A8BED4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with FDs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}, 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So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is a BCNF violator.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   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}. Decompose </a:t>
            </a:r>
            <a:r>
              <a:rPr lang="en-US" altLang="en-US" sz="2000" dirty="0">
                <a:solidFill>
                  <a:srgbClr val="CC00CC"/>
                </a:solidFill>
              </a:rPr>
              <a:t>Drinkers2</a:t>
            </a:r>
            <a:r>
              <a:rPr lang="en-US" altLang="en-US" sz="20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Drinkers3(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),  </a:t>
            </a:r>
            <a:r>
              <a:rPr lang="en-US" altLang="en-US" sz="2000" dirty="0">
                <a:solidFill>
                  <a:srgbClr val="00B050"/>
                </a:solidFill>
              </a:rPr>
              <a:t>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4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Drinkers4(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),  </a:t>
            </a:r>
            <a:r>
              <a:rPr lang="en-US" altLang="en-US" sz="2000" dirty="0">
                <a:solidFill>
                  <a:srgbClr val="00B050"/>
                </a:solidFill>
              </a:rPr>
              <a:t>no nontrivial FD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37130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492B15D-117B-46A1-B6C8-32C65A989C7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with FDs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}, 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So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is a BCNF violator.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   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}. Decompose </a:t>
            </a:r>
            <a:r>
              <a:rPr lang="en-US" altLang="en-US" sz="2000" dirty="0">
                <a:solidFill>
                  <a:srgbClr val="CC00CC"/>
                </a:solidFill>
              </a:rPr>
              <a:t>Drinkers2</a:t>
            </a:r>
            <a:r>
              <a:rPr lang="en-US" altLang="en-US" sz="20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Drinkers3(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),  </a:t>
            </a:r>
            <a:r>
              <a:rPr lang="en-US" altLang="en-US" sz="2000" dirty="0">
                <a:solidFill>
                  <a:srgbClr val="00B050"/>
                </a:solidFill>
              </a:rPr>
              <a:t>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4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Drinkers4(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),  </a:t>
            </a:r>
            <a:r>
              <a:rPr lang="en-US" altLang="en-US" sz="2000" dirty="0">
                <a:solidFill>
                  <a:srgbClr val="00B050"/>
                </a:solidFill>
              </a:rPr>
              <a:t>no nontrivial FD</a:t>
            </a: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4</a:t>
            </a:r>
            <a:r>
              <a:rPr lang="en-US" altLang="en-US" sz="2000" dirty="0"/>
              <a:t> 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. They are in BCNF, so will be moved to </a:t>
            </a:r>
            <a:r>
              <a:rPr lang="en-US" altLang="en-US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4471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F4D886-2287-424A-8CCC-EA3A6943DC9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7755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The resulting decomposition of </a:t>
            </a:r>
            <a:r>
              <a:rPr lang="en-US" altLang="en-US" sz="2000" dirty="0">
                <a:solidFill>
                  <a:srgbClr val="CC00CC"/>
                </a:solidFill>
              </a:rPr>
              <a:t>Drinkers</a:t>
            </a:r>
            <a:r>
              <a:rPr lang="en-US" altLang="en-US" sz="2000" dirty="0"/>
              <a:t>: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Drinkers3(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4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Drinkers4(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04285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F0283D-A513-4D32-BFA4-F105C11B780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7755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The resulting decomposition of </a:t>
            </a:r>
            <a:r>
              <a:rPr lang="en-US" altLang="en-US" sz="2000" dirty="0">
                <a:solidFill>
                  <a:srgbClr val="CC00CC"/>
                </a:solidFill>
              </a:rPr>
              <a:t>Drinkers</a:t>
            </a:r>
            <a:r>
              <a:rPr lang="en-US" altLang="en-US" sz="2000" dirty="0"/>
              <a:t>: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Drinkers3(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4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Drinkers4(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Notice: </a:t>
            </a:r>
            <a:r>
              <a:rPr lang="en-US" altLang="en-US" sz="2000" dirty="0">
                <a:solidFill>
                  <a:srgbClr val="CC00CC"/>
                </a:solidFill>
              </a:rPr>
              <a:t>Drinkers1</a:t>
            </a:r>
            <a:r>
              <a:rPr lang="en-US" altLang="en-US" sz="2000" dirty="0"/>
              <a:t> tells about drinkers, </a:t>
            </a:r>
            <a:r>
              <a:rPr lang="en-US" altLang="en-US" sz="2000" dirty="0">
                <a:solidFill>
                  <a:srgbClr val="CC00CC"/>
                </a:solidFill>
              </a:rPr>
              <a:t>Drinkers3</a:t>
            </a:r>
            <a:r>
              <a:rPr lang="en-US" altLang="en-US" sz="2000" dirty="0"/>
              <a:t> tells about beers, and </a:t>
            </a:r>
            <a:r>
              <a:rPr lang="en-US" altLang="en-US" sz="2000" dirty="0">
                <a:solidFill>
                  <a:srgbClr val="CC00CC"/>
                </a:solidFill>
              </a:rPr>
              <a:t>Drinkers4</a:t>
            </a:r>
            <a:r>
              <a:rPr lang="en-US" altLang="en-US" sz="2000" dirty="0"/>
              <a:t>  tells the relationship between drinkers and the beers they like.</a:t>
            </a:r>
          </a:p>
        </p:txBody>
      </p:sp>
    </p:spTree>
    <p:extLst>
      <p:ext uri="{BB962C8B-B14F-4D97-AF65-F5344CB8AC3E}">
        <p14:creationId xmlns:p14="http://schemas.microsoft.com/office/powerpoint/2010/main" val="1849651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892C63A-291B-473D-893B-3008F277A1F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1371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19800" y="2895600"/>
            <a:ext cx="2438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16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Algorithm constructs relations in BCNF.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EC45A58-088A-52CD-C146-4B5B3F74C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57501"/>
            <a:ext cx="4724400" cy="308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600" dirty="0">
                <a:ea typeface="宋体" panose="02010600030101010101" pitchFamily="2" charset="-122"/>
              </a:rPr>
              <a:t> BCNF(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Input: A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and its FDs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=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 While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6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2.1   Pick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2.2   If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has a BCNF violator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Call </a:t>
            </a:r>
            <a:r>
              <a:rPr lang="en-US" altLang="zh-CN" sz="1600" dirty="0" err="1">
                <a:solidFill>
                  <a:srgbClr val="FFC000"/>
                </a:solidFill>
                <a:ea typeface="宋体" panose="02010600030101010101" pitchFamily="2" charset="-122"/>
              </a:rPr>
              <a:t>RemoveBadFD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R’, T’; X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 to construct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   the two relations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add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to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2.4   Else add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to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924156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892C63A-291B-473D-893B-3008F277A1F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1371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19800" y="2895600"/>
            <a:ext cx="2438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16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Algorithm constructs relations in BCNF.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No information in the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is changed by the algorithm.</a:t>
            </a:r>
          </a:p>
        </p:txBody>
      </p:sp>
      <p:sp>
        <p:nvSpPr>
          <p:cNvPr id="35847" name="Rounded Rectangular Callout 1"/>
          <p:cNvSpPr>
            <a:spLocks noChangeArrowheads="1"/>
          </p:cNvSpPr>
          <p:nvPr/>
        </p:nvSpPr>
        <p:spPr bwMode="auto">
          <a:xfrm>
            <a:off x="6858000" y="4949825"/>
            <a:ext cx="2001838" cy="1527175"/>
          </a:xfrm>
          <a:prstGeom prst="wedgeRoundRectCallout">
            <a:avLst>
              <a:gd name="adj1" fmla="val -49551"/>
              <a:gd name="adj2" fmla="val -79074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</a:rPr>
              <a:t>This is because the algorithm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Decomposition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</a:rPr>
              <a:t> does not change information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EC45A58-088A-52CD-C146-4B5B3F74C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57501"/>
            <a:ext cx="4724400" cy="308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600" dirty="0">
                <a:ea typeface="宋体" panose="02010600030101010101" pitchFamily="2" charset="-122"/>
              </a:rPr>
              <a:t> BCNF(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Input: A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and its FDs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=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 While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6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2.1   Pick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2.2   If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has a BCNF violator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Call </a:t>
            </a:r>
            <a:r>
              <a:rPr lang="en-US" altLang="zh-CN" sz="1600" dirty="0" err="1">
                <a:solidFill>
                  <a:srgbClr val="FFC000"/>
                </a:solidFill>
                <a:ea typeface="宋体" panose="02010600030101010101" pitchFamily="2" charset="-122"/>
              </a:rPr>
              <a:t>RemoveBadFD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R’, T’; X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 to construct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   the two relations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add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to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2.4   Else add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to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987906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9606849-34CF-4BB6-92CE-1B8DA5A02D6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add extra) information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No.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 still have bad  FDs: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Yes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6868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6870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36871" name="Rounded Rectangle 1"/>
          <p:cNvSpPr>
            <a:spLocks noChangeArrowheads="1"/>
          </p:cNvSpPr>
          <p:nvPr/>
        </p:nvSpPr>
        <p:spPr bwMode="auto">
          <a:xfrm>
            <a:off x="4648200" y="3505200"/>
            <a:ext cx="3733800" cy="990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82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533653-7AD1-41BE-B068-EEB92716AAE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add extra) information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No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 still have bad  FDs: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Yes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However,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 may not preserve FDs in R !! </a:t>
            </a:r>
          </a:p>
        </p:txBody>
      </p:sp>
      <p:sp>
        <p:nvSpPr>
          <p:cNvPr id="37892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7894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40545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BFB4953-37A8-4CB2-9BDC-113DE0EFC6D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altLang="en-US" sz="3600"/>
              <a:t>Decomposition Does not Preserve FDs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143000"/>
            <a:ext cx="7924800" cy="18288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>
                <a:solidFill>
                  <a:srgbClr val="FFC000"/>
                </a:solidFill>
              </a:rPr>
              <a:t>Example.</a:t>
            </a:r>
            <a:r>
              <a:rPr lang="en-US" altLang="en-US" sz="2400" dirty="0"/>
              <a:t>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Relation </a:t>
            </a:r>
            <a:r>
              <a:rPr lang="en-US" altLang="en-US" sz="2400" dirty="0">
                <a:solidFill>
                  <a:srgbClr val="00B050"/>
                </a:solidFill>
              </a:rPr>
              <a:t>R(A,B,C)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with FDs = </a:t>
            </a:r>
            <a:r>
              <a:rPr lang="en-US" altLang="zh-CN" sz="2400" dirty="0"/>
              <a:t>{</a:t>
            </a:r>
            <a:r>
              <a:rPr lang="en-US" altLang="zh-CN" sz="2400" dirty="0">
                <a:solidFill>
                  <a:srgbClr val="00B050"/>
                </a:solidFill>
              </a:rPr>
              <a:t>AB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zh-CN" sz="2400" dirty="0"/>
              <a:t>, 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B</a:t>
            </a:r>
            <a:r>
              <a:rPr lang="en-US" altLang="zh-CN" sz="2400" dirty="0"/>
              <a:t>}</a:t>
            </a:r>
          </a:p>
          <a:p>
            <a:pPr marL="0" lvl="1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e.g., </a:t>
            </a:r>
            <a:r>
              <a:rPr lang="en-US" altLang="en-US" sz="2400" dirty="0">
                <a:solidFill>
                  <a:srgbClr val="00B050"/>
                </a:solidFill>
              </a:rPr>
              <a:t>A</a:t>
            </a:r>
            <a:r>
              <a:rPr lang="en-US" altLang="en-US" sz="2400" dirty="0"/>
              <a:t> = street address, </a:t>
            </a:r>
            <a:r>
              <a:rPr lang="en-US" altLang="en-US" sz="2400" dirty="0">
                <a:solidFill>
                  <a:srgbClr val="00B050"/>
                </a:solidFill>
              </a:rPr>
              <a:t>B</a:t>
            </a:r>
            <a:r>
              <a:rPr lang="en-US" altLang="en-US" sz="2400" dirty="0"/>
              <a:t> = city, </a:t>
            </a:r>
            <a:r>
              <a:rPr lang="en-US" altLang="en-US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/>
              <a:t> = zip code.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46601" y="1447800"/>
          <a:ext cx="3835400" cy="914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27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altLang="en-US" sz="3600"/>
              <a:t>Decomposition Does not Preserve FDs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143000"/>
            <a:ext cx="7924800" cy="18288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>
                <a:solidFill>
                  <a:srgbClr val="FFC000"/>
                </a:solidFill>
              </a:rPr>
              <a:t>Example.</a:t>
            </a:r>
            <a:r>
              <a:rPr lang="en-US" altLang="en-US" sz="2400" dirty="0"/>
              <a:t>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Relation </a:t>
            </a:r>
            <a:r>
              <a:rPr lang="en-US" altLang="en-US" sz="2400" dirty="0">
                <a:solidFill>
                  <a:srgbClr val="00B050"/>
                </a:solidFill>
              </a:rPr>
              <a:t>R(A,B,C)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with FDs = </a:t>
            </a:r>
            <a:r>
              <a:rPr lang="en-US" altLang="zh-CN" sz="2400" dirty="0"/>
              <a:t>{</a:t>
            </a:r>
            <a:r>
              <a:rPr lang="en-US" altLang="zh-CN" sz="2400" dirty="0">
                <a:solidFill>
                  <a:srgbClr val="00B050"/>
                </a:solidFill>
              </a:rPr>
              <a:t>AB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zh-CN" sz="2400" dirty="0"/>
              <a:t>, 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B</a:t>
            </a:r>
            <a:r>
              <a:rPr lang="en-US" altLang="zh-CN" sz="2400" dirty="0"/>
              <a:t>}</a:t>
            </a:r>
          </a:p>
          <a:p>
            <a:pPr marL="0" lvl="1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e.g., </a:t>
            </a:r>
            <a:r>
              <a:rPr lang="en-US" altLang="en-US" sz="2400" dirty="0">
                <a:solidFill>
                  <a:srgbClr val="00B050"/>
                </a:solidFill>
              </a:rPr>
              <a:t>A</a:t>
            </a:r>
            <a:r>
              <a:rPr lang="en-US" altLang="en-US" sz="2400" dirty="0"/>
              <a:t> = street address, </a:t>
            </a:r>
            <a:r>
              <a:rPr lang="en-US" altLang="en-US" sz="2400" dirty="0">
                <a:solidFill>
                  <a:srgbClr val="00B050"/>
                </a:solidFill>
              </a:rPr>
              <a:t>B</a:t>
            </a:r>
            <a:r>
              <a:rPr lang="en-US" altLang="en-US" sz="2400" dirty="0"/>
              <a:t> = city, </a:t>
            </a:r>
            <a:r>
              <a:rPr lang="en-US" altLang="en-US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/>
              <a:t> = zip code.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46601" y="1447800"/>
          <a:ext cx="3835400" cy="914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02733" y="2971800"/>
            <a:ext cx="792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000" dirty="0"/>
              <a:t>There are two keys, </a:t>
            </a:r>
            <a:r>
              <a:rPr lang="en-US" altLang="en-US" sz="2000" dirty="0">
                <a:solidFill>
                  <a:srgbClr val="00B050"/>
                </a:solidFill>
              </a:rPr>
              <a:t>{A,B} and {A,C} </a:t>
            </a:r>
            <a:r>
              <a:rPr lang="en-US" altLang="en-US" sz="2000" dirty="0"/>
              <a:t>(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 </a:t>
            </a:r>
            <a:r>
              <a:rPr lang="en-US" altLang="en-US" sz="2000" dirty="0"/>
              <a:t>is a BCNF violation) </a:t>
            </a:r>
          </a:p>
        </p:txBody>
      </p:sp>
    </p:spTree>
    <p:extLst>
      <p:ext uri="{BB962C8B-B14F-4D97-AF65-F5344CB8AC3E}">
        <p14:creationId xmlns:p14="http://schemas.microsoft.com/office/powerpoint/2010/main" val="2758257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BFB4953-37A8-4CB2-9BDC-113DE0EFC6D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altLang="en-US" sz="3600"/>
              <a:t>Decomposition Does not Preserve FDs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143000"/>
            <a:ext cx="7924800" cy="18288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>
                <a:solidFill>
                  <a:srgbClr val="FFC000"/>
                </a:solidFill>
              </a:rPr>
              <a:t>Example.</a:t>
            </a:r>
            <a:r>
              <a:rPr lang="en-US" altLang="en-US" sz="2400" dirty="0"/>
              <a:t>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Relation </a:t>
            </a:r>
            <a:r>
              <a:rPr lang="en-US" altLang="en-US" sz="2400" dirty="0">
                <a:solidFill>
                  <a:srgbClr val="00B050"/>
                </a:solidFill>
              </a:rPr>
              <a:t>R(A,B,C)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with FDs = </a:t>
            </a:r>
            <a:r>
              <a:rPr lang="en-US" altLang="zh-CN" sz="2400" dirty="0"/>
              <a:t>{</a:t>
            </a:r>
            <a:r>
              <a:rPr lang="en-US" altLang="zh-CN" sz="2400" dirty="0">
                <a:solidFill>
                  <a:srgbClr val="00B050"/>
                </a:solidFill>
              </a:rPr>
              <a:t>AB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zh-CN" sz="2400" dirty="0"/>
              <a:t>, 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B</a:t>
            </a:r>
            <a:r>
              <a:rPr lang="en-US" altLang="zh-CN" sz="2400" dirty="0"/>
              <a:t>}</a:t>
            </a:r>
          </a:p>
          <a:p>
            <a:pPr marL="0" lvl="1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e.g., </a:t>
            </a:r>
            <a:r>
              <a:rPr lang="en-US" altLang="en-US" sz="2400" dirty="0">
                <a:solidFill>
                  <a:srgbClr val="00B050"/>
                </a:solidFill>
              </a:rPr>
              <a:t>A</a:t>
            </a:r>
            <a:r>
              <a:rPr lang="en-US" altLang="en-US" sz="2400" dirty="0"/>
              <a:t> = street address, </a:t>
            </a:r>
            <a:r>
              <a:rPr lang="en-US" altLang="en-US" sz="2400" dirty="0">
                <a:solidFill>
                  <a:srgbClr val="00B050"/>
                </a:solidFill>
              </a:rPr>
              <a:t>B</a:t>
            </a:r>
            <a:r>
              <a:rPr lang="en-US" altLang="en-US" sz="2400" dirty="0"/>
              <a:t> = city, </a:t>
            </a:r>
            <a:r>
              <a:rPr lang="en-US" altLang="en-US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/>
              <a:t> = zip code.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46601" y="1447800"/>
          <a:ext cx="3835400" cy="914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02733" y="2971800"/>
            <a:ext cx="792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000" dirty="0"/>
              <a:t>There are two keys, </a:t>
            </a:r>
            <a:r>
              <a:rPr lang="en-US" altLang="en-US" sz="2000" dirty="0">
                <a:solidFill>
                  <a:srgbClr val="00B050"/>
                </a:solidFill>
              </a:rPr>
              <a:t>{A,B} and {A,C} </a:t>
            </a:r>
            <a:r>
              <a:rPr lang="en-US" altLang="en-US" sz="2000" dirty="0"/>
              <a:t>(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 </a:t>
            </a:r>
            <a:r>
              <a:rPr lang="en-US" altLang="en-US" sz="2000" dirty="0"/>
              <a:t>is a BCNF violation) </a:t>
            </a:r>
          </a:p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000" dirty="0"/>
              <a:t>The algorithm </a:t>
            </a:r>
            <a:r>
              <a:rPr lang="en-US" altLang="en-US" sz="2000" dirty="0">
                <a:solidFill>
                  <a:srgbClr val="FFC000"/>
                </a:solidFill>
              </a:rPr>
              <a:t>Decomposition(</a:t>
            </a:r>
            <a:r>
              <a:rPr lang="en-US" altLang="en-US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FFC000"/>
                </a:solidFill>
              </a:rPr>
              <a:t>)</a:t>
            </a:r>
            <a:r>
              <a:rPr lang="en-US" altLang="en-US" sz="2000" dirty="0"/>
              <a:t> breaks </a:t>
            </a:r>
            <a:r>
              <a:rPr lang="en-US" altLang="en-US" sz="2000" dirty="0">
                <a:solidFill>
                  <a:srgbClr val="00B050"/>
                </a:solidFill>
              </a:rPr>
              <a:t>R(A,B,C) </a:t>
            </a:r>
            <a:r>
              <a:rPr lang="en-US" altLang="en-US" sz="2000" dirty="0"/>
              <a:t>into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17600" y="4202494"/>
          <a:ext cx="3225800" cy="91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23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864101" y="4202494"/>
          <a:ext cx="3200400" cy="91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871133" y="3813201"/>
            <a:ext cx="1489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Valid</a:t>
            </a:r>
            <a:r>
              <a:rPr lang="en-US" altLang="en-US" sz="1800" dirty="0">
                <a:solidFill>
                  <a:srgbClr val="00B050"/>
                </a:solidFill>
              </a:rPr>
              <a:t> R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1</a:t>
            </a:r>
            <a:r>
              <a:rPr lang="en-US" altLang="en-US" sz="1800" dirty="0">
                <a:solidFill>
                  <a:srgbClr val="00B050"/>
                </a:solidFill>
              </a:rPr>
              <a:t>(A,C)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604933" y="3813201"/>
            <a:ext cx="1485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Valid</a:t>
            </a:r>
            <a:r>
              <a:rPr lang="en-US" altLang="en-US" sz="1800" dirty="0">
                <a:solidFill>
                  <a:srgbClr val="00B050"/>
                </a:solidFill>
              </a:rPr>
              <a:t> R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800" dirty="0">
                <a:solidFill>
                  <a:srgbClr val="00B050"/>
                </a:solidFill>
              </a:rPr>
              <a:t>(B,C)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828800" y="5117068"/>
            <a:ext cx="20061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with FDs  </a:t>
            </a:r>
            <a:r>
              <a:rPr lang="en-US" altLang="en-US" sz="1800" dirty="0">
                <a:solidFill>
                  <a:srgbClr val="00B050"/>
                </a:solidFill>
              </a:rPr>
              <a:t>T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1</a:t>
            </a:r>
            <a:r>
              <a:rPr lang="en-US" altLang="en-US" sz="1800" dirty="0"/>
              <a:t> = {}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257800" y="5117068"/>
            <a:ext cx="23716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with FDs </a:t>
            </a:r>
            <a:r>
              <a:rPr lang="en-US" altLang="en-US" sz="1800" dirty="0">
                <a:solidFill>
                  <a:srgbClr val="00B050"/>
                </a:solidFill>
              </a:rPr>
              <a:t>T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800" baseline="-25000" dirty="0"/>
              <a:t> </a:t>
            </a:r>
            <a:r>
              <a:rPr lang="en-US" altLang="en-US" sz="1800" dirty="0"/>
              <a:t>= {</a:t>
            </a:r>
            <a:r>
              <a:rPr lang="en-US" altLang="zh-CN" sz="1800" dirty="0">
                <a:solidFill>
                  <a:srgbClr val="00B050"/>
                </a:solidFill>
              </a:rPr>
              <a:t>C</a:t>
            </a:r>
            <a:r>
              <a:rPr lang="en-US" altLang="en-US" sz="1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1800" dirty="0">
                <a:solidFill>
                  <a:srgbClr val="00B050"/>
                </a:solidFill>
              </a:rPr>
              <a:t>B</a:t>
            </a:r>
            <a:r>
              <a:rPr lang="en-US" altLang="en-US" sz="1800" dirty="0"/>
              <a:t>}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297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BFB4953-37A8-4CB2-9BDC-113DE0EFC6D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altLang="en-US" sz="3600"/>
              <a:t>Decomposition Does not Preserve FDs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143000"/>
            <a:ext cx="7924800" cy="18288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>
                <a:solidFill>
                  <a:srgbClr val="FFC000"/>
                </a:solidFill>
              </a:rPr>
              <a:t>Example.</a:t>
            </a:r>
            <a:r>
              <a:rPr lang="en-US" altLang="en-US" sz="2400" dirty="0"/>
              <a:t>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Relation </a:t>
            </a:r>
            <a:r>
              <a:rPr lang="en-US" altLang="en-US" sz="2400" dirty="0">
                <a:solidFill>
                  <a:srgbClr val="00B050"/>
                </a:solidFill>
              </a:rPr>
              <a:t>R(A,B,C)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with FDs = </a:t>
            </a:r>
            <a:r>
              <a:rPr lang="en-US" altLang="zh-CN" sz="2400" dirty="0"/>
              <a:t>{</a:t>
            </a:r>
            <a:r>
              <a:rPr lang="en-US" altLang="zh-CN" sz="2400" dirty="0">
                <a:solidFill>
                  <a:srgbClr val="00B050"/>
                </a:solidFill>
              </a:rPr>
              <a:t>AB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zh-CN" sz="2400" dirty="0"/>
              <a:t>, 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B</a:t>
            </a:r>
            <a:r>
              <a:rPr lang="en-US" altLang="zh-CN" sz="2400" dirty="0"/>
              <a:t>}</a:t>
            </a:r>
          </a:p>
          <a:p>
            <a:pPr marL="0" lvl="1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e.g., </a:t>
            </a:r>
            <a:r>
              <a:rPr lang="en-US" altLang="en-US" sz="2400" dirty="0">
                <a:solidFill>
                  <a:srgbClr val="00B050"/>
                </a:solidFill>
              </a:rPr>
              <a:t>A</a:t>
            </a:r>
            <a:r>
              <a:rPr lang="en-US" altLang="en-US" sz="2400" dirty="0"/>
              <a:t> = street address, </a:t>
            </a:r>
            <a:r>
              <a:rPr lang="en-US" altLang="en-US" sz="2400" dirty="0">
                <a:solidFill>
                  <a:srgbClr val="00B050"/>
                </a:solidFill>
              </a:rPr>
              <a:t>B</a:t>
            </a:r>
            <a:r>
              <a:rPr lang="en-US" altLang="en-US" sz="2400" dirty="0"/>
              <a:t> = city, </a:t>
            </a:r>
            <a:r>
              <a:rPr lang="en-US" altLang="en-US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/>
              <a:t> = zip code.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46601" y="1447800"/>
          <a:ext cx="3835400" cy="914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02733" y="2971800"/>
            <a:ext cx="792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000" dirty="0"/>
              <a:t>There are two keys, </a:t>
            </a:r>
            <a:r>
              <a:rPr lang="en-US" altLang="en-US" sz="2000" dirty="0">
                <a:solidFill>
                  <a:srgbClr val="00B050"/>
                </a:solidFill>
              </a:rPr>
              <a:t>{A,B} and {A,C} </a:t>
            </a:r>
            <a:r>
              <a:rPr lang="en-US" altLang="en-US" sz="2000" dirty="0"/>
              <a:t>(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 </a:t>
            </a:r>
            <a:r>
              <a:rPr lang="en-US" altLang="en-US" sz="2000" dirty="0"/>
              <a:t>is a BCNF violation) </a:t>
            </a:r>
          </a:p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000" dirty="0"/>
              <a:t>The algorithm </a:t>
            </a:r>
            <a:r>
              <a:rPr lang="en-US" altLang="en-US" sz="2000" dirty="0">
                <a:solidFill>
                  <a:srgbClr val="FFC000"/>
                </a:solidFill>
              </a:rPr>
              <a:t>Decomposition(</a:t>
            </a:r>
            <a:r>
              <a:rPr lang="en-US" altLang="en-US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FFC000"/>
                </a:solidFill>
              </a:rPr>
              <a:t>)</a:t>
            </a:r>
            <a:r>
              <a:rPr lang="en-US" altLang="en-US" sz="2000" dirty="0"/>
              <a:t> breaks </a:t>
            </a:r>
            <a:r>
              <a:rPr lang="en-US" altLang="en-US" sz="2000" dirty="0">
                <a:solidFill>
                  <a:srgbClr val="00B050"/>
                </a:solidFill>
              </a:rPr>
              <a:t>R(A,B,C) </a:t>
            </a:r>
            <a:r>
              <a:rPr lang="en-US" altLang="en-US" sz="2000" dirty="0"/>
              <a:t>into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17600" y="4202494"/>
          <a:ext cx="3225800" cy="91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23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864101" y="4202494"/>
          <a:ext cx="3200400" cy="91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871133" y="3813201"/>
            <a:ext cx="1489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Valid</a:t>
            </a:r>
            <a:r>
              <a:rPr lang="en-US" altLang="en-US" sz="1800" dirty="0">
                <a:solidFill>
                  <a:srgbClr val="00B050"/>
                </a:solidFill>
              </a:rPr>
              <a:t> R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1</a:t>
            </a:r>
            <a:r>
              <a:rPr lang="en-US" altLang="en-US" sz="1800" dirty="0">
                <a:solidFill>
                  <a:srgbClr val="00B050"/>
                </a:solidFill>
              </a:rPr>
              <a:t>(A,C)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604933" y="3813201"/>
            <a:ext cx="1485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Valid</a:t>
            </a:r>
            <a:r>
              <a:rPr lang="en-US" altLang="en-US" sz="1800" dirty="0">
                <a:solidFill>
                  <a:srgbClr val="00B050"/>
                </a:solidFill>
              </a:rPr>
              <a:t> R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800" dirty="0">
                <a:solidFill>
                  <a:srgbClr val="00B050"/>
                </a:solidFill>
              </a:rPr>
              <a:t>(B,C)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828800" y="5117068"/>
            <a:ext cx="20061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with FDs  </a:t>
            </a:r>
            <a:r>
              <a:rPr lang="en-US" altLang="en-US" sz="1800" dirty="0">
                <a:solidFill>
                  <a:srgbClr val="00B050"/>
                </a:solidFill>
              </a:rPr>
              <a:t>T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1</a:t>
            </a:r>
            <a:r>
              <a:rPr lang="en-US" altLang="en-US" sz="1800" dirty="0"/>
              <a:t> = {}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257800" y="5117068"/>
            <a:ext cx="23716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with FDs </a:t>
            </a:r>
            <a:r>
              <a:rPr lang="en-US" altLang="en-US" sz="1800" dirty="0">
                <a:solidFill>
                  <a:srgbClr val="00B050"/>
                </a:solidFill>
              </a:rPr>
              <a:t>T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800" baseline="-25000" dirty="0"/>
              <a:t> </a:t>
            </a:r>
            <a:r>
              <a:rPr lang="en-US" altLang="en-US" sz="1800" dirty="0"/>
              <a:t>= {</a:t>
            </a:r>
            <a:r>
              <a:rPr lang="en-US" altLang="zh-CN" sz="1800" dirty="0">
                <a:solidFill>
                  <a:srgbClr val="00B050"/>
                </a:solidFill>
              </a:rPr>
              <a:t>C</a:t>
            </a:r>
            <a:r>
              <a:rPr lang="en-US" altLang="en-US" sz="1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1800" dirty="0">
                <a:solidFill>
                  <a:srgbClr val="00B050"/>
                </a:solidFill>
              </a:rPr>
              <a:t>B</a:t>
            </a:r>
            <a:r>
              <a:rPr lang="en-US" altLang="en-US" sz="1800" dirty="0"/>
              <a:t>}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914400" y="5562600"/>
            <a:ext cx="73711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However, taking the natural join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(A,C)</a:t>
            </a:r>
            <a:r>
              <a:rPr lang="en-US" alt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⋈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(B,C) = R(A,B,C)</a:t>
            </a:r>
            <a:r>
              <a:rPr lang="en-US" altLang="en-US" sz="2000" dirty="0">
                <a:solidFill>
                  <a:srgbClr val="FF0000"/>
                </a:solidFill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we cannot derive </a:t>
            </a:r>
            <a:r>
              <a:rPr lang="en-US" sz="2000" dirty="0">
                <a:solidFill>
                  <a:srgbClr val="00B050"/>
                </a:solidFill>
              </a:rPr>
              <a:t>{Street </a:t>
            </a:r>
            <a:r>
              <a:rPr lang="en-US" sz="2000" dirty="0" err="1">
                <a:solidFill>
                  <a:srgbClr val="00B050"/>
                </a:solidFill>
              </a:rPr>
              <a:t>Addr</a:t>
            </a:r>
            <a:r>
              <a:rPr lang="en-US" sz="2000" dirty="0">
                <a:solidFill>
                  <a:srgbClr val="00B050"/>
                </a:solidFill>
              </a:rPr>
              <a:t>, City}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sz="2000" dirty="0">
                <a:solidFill>
                  <a:srgbClr val="00B050"/>
                </a:solidFill>
              </a:rPr>
              <a:t> Zip </a:t>
            </a:r>
            <a:r>
              <a:rPr lang="en-US" sz="2000" dirty="0">
                <a:solidFill>
                  <a:srgbClr val="FF0000"/>
                </a:solidFill>
              </a:rPr>
              <a:t>(i.e., </a:t>
            </a:r>
            <a:r>
              <a:rPr lang="en-US" sz="2000" dirty="0">
                <a:solidFill>
                  <a:srgbClr val="00B050"/>
                </a:solidFill>
              </a:rPr>
              <a:t>AB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 →</a:t>
            </a:r>
            <a:r>
              <a:rPr lang="en-US" sz="2000" dirty="0">
                <a:solidFill>
                  <a:srgbClr val="00B050"/>
                </a:solidFill>
              </a:rPr>
              <a:t> C</a:t>
            </a:r>
            <a:r>
              <a:rPr lang="en-US" sz="2000" dirty="0">
                <a:solidFill>
                  <a:srgbClr val="FF0000"/>
                </a:solidFill>
              </a:rPr>
              <a:t>) from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 FDs </a:t>
            </a:r>
            <a:r>
              <a:rPr lang="en-US" altLang="en-US" sz="2000" dirty="0">
                <a:solidFill>
                  <a:srgbClr val="00B050"/>
                </a:solidFill>
              </a:rPr>
              <a:t>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 </a:t>
            </a:r>
            <a:r>
              <a:rPr lang="en-US" altLang="en-US" sz="2000" dirty="0">
                <a:solidFill>
                  <a:srgbClr val="00B050"/>
                </a:solidFill>
              </a:rPr>
              <a:t>and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3367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B71F65E-D579-402B-989A-FAFF54E1A24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add extra) information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No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 still have bad  FDs: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Yes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However,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 may not preserve FDs in R !! </a:t>
            </a:r>
          </a:p>
        </p:txBody>
      </p:sp>
      <p:sp>
        <p:nvSpPr>
          <p:cNvPr id="48132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81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48134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48135" name="Rounded Rectangle 1"/>
          <p:cNvSpPr>
            <a:spLocks noChangeArrowheads="1"/>
          </p:cNvSpPr>
          <p:nvPr/>
        </p:nvSpPr>
        <p:spPr bwMode="auto">
          <a:xfrm>
            <a:off x="4724400" y="5181600"/>
            <a:ext cx="3886200" cy="6096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CC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7550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FFA3E6A-582B-4674-A02B-1E440B8A5C04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add extra) information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No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 still have bad  FDs: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Yes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However,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 may not preserve FDs in R !! </a:t>
            </a:r>
          </a:p>
        </p:txBody>
      </p:sp>
      <p:sp>
        <p:nvSpPr>
          <p:cNvPr id="49156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91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49158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49159" name="TextBox 1"/>
          <p:cNvSpPr txBox="1">
            <a:spLocks noChangeArrowheads="1"/>
          </p:cNvSpPr>
          <p:nvPr/>
        </p:nvSpPr>
        <p:spPr bwMode="auto">
          <a:xfrm>
            <a:off x="5562600" y="5897563"/>
            <a:ext cx="1755775" cy="461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This leads to</a:t>
            </a:r>
          </a:p>
        </p:txBody>
      </p:sp>
      <p:sp>
        <p:nvSpPr>
          <p:cNvPr id="49160" name="Rounded Rectangle 7"/>
          <p:cNvSpPr>
            <a:spLocks noChangeArrowheads="1"/>
          </p:cNvSpPr>
          <p:nvPr/>
        </p:nvSpPr>
        <p:spPr bwMode="auto">
          <a:xfrm>
            <a:off x="4724400" y="5181600"/>
            <a:ext cx="3886200" cy="6096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CC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70581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EF6B8D4-3968-47B2-96F4-3C797F81046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1371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19800" y="2895600"/>
            <a:ext cx="2438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16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Algorithm constructs relations in BCNF.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No information in the relation R is changed by the algorithm.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algorithm BCNF may not preserve FDs !!</a:t>
            </a:r>
          </a:p>
        </p:txBody>
      </p:sp>
      <p:sp>
        <p:nvSpPr>
          <p:cNvPr id="50183" name="Rounded Rectangle 7"/>
          <p:cNvSpPr>
            <a:spLocks noChangeArrowheads="1"/>
          </p:cNvSpPr>
          <p:nvPr/>
        </p:nvSpPr>
        <p:spPr bwMode="auto">
          <a:xfrm>
            <a:off x="6362700" y="4495800"/>
            <a:ext cx="1943100" cy="8382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CC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558CCDE-0F32-AE72-7564-25D946F7D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57501"/>
            <a:ext cx="4724400" cy="308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600" dirty="0">
                <a:ea typeface="宋体" panose="02010600030101010101" pitchFamily="2" charset="-122"/>
              </a:rPr>
              <a:t> BCNF(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Input: A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and its FDs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=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 While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6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2.1   Pick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2.2   If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has a BCNF violator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Call </a:t>
            </a:r>
            <a:r>
              <a:rPr lang="en-US" altLang="zh-CN" sz="1600" dirty="0" err="1">
                <a:solidFill>
                  <a:srgbClr val="FFC000"/>
                </a:solidFill>
                <a:ea typeface="宋体" panose="02010600030101010101" pitchFamily="2" charset="-122"/>
              </a:rPr>
              <a:t>RemoveBadFD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R’, T’; X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 to construct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   the two relations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add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to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2.4   Else add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to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0284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1456ED5-59E0-4CBD-AF1E-05BD5073A91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Thus, BCNF may be too restricted</a:t>
            </a:r>
          </a:p>
        </p:txBody>
      </p:sp>
    </p:spTree>
    <p:extLst>
      <p:ext uri="{BB962C8B-B14F-4D97-AF65-F5344CB8AC3E}">
        <p14:creationId xmlns:p14="http://schemas.microsoft.com/office/powerpoint/2010/main" val="2662646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26578C-8D25-429A-B7EC-2F93F5F2565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Thus, BCNF may be too restricted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We are looking for a constraint that may be 	less restricted but preserves FDs. </a:t>
            </a:r>
          </a:p>
        </p:txBody>
      </p:sp>
    </p:spTree>
    <p:extLst>
      <p:ext uri="{BB962C8B-B14F-4D97-AF65-F5344CB8AC3E}">
        <p14:creationId xmlns:p14="http://schemas.microsoft.com/office/powerpoint/2010/main" val="24412780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F8894FE-34B5-421A-A688-8C4357263E2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An attribute A is a </a:t>
            </a:r>
            <a:r>
              <a:rPr lang="en-US" altLang="en-US" sz="2800" dirty="0">
                <a:solidFill>
                  <a:srgbClr val="FF0000"/>
                </a:solidFill>
              </a:rPr>
              <a:t>prime</a:t>
            </a:r>
            <a:r>
              <a:rPr lang="en-US" altLang="en-US" sz="2800" dirty="0"/>
              <a:t> if A is in </a:t>
            </a:r>
            <a:r>
              <a:rPr lang="en-US" altLang="en-US" sz="2800" dirty="0">
                <a:solidFill>
                  <a:srgbClr val="FFC000"/>
                </a:solidFill>
              </a:rPr>
              <a:t>some</a:t>
            </a:r>
            <a:r>
              <a:rPr lang="en-US" altLang="en-US" sz="2800" dirty="0"/>
              <a:t> key.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0985790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93A94E-6150-44EE-B5EA-D681636057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An attribute A is a </a:t>
            </a:r>
            <a:r>
              <a:rPr lang="en-US" altLang="en-US" sz="2800" dirty="0">
                <a:solidFill>
                  <a:srgbClr val="FF0000"/>
                </a:solidFill>
              </a:rPr>
              <a:t>prime</a:t>
            </a:r>
            <a:r>
              <a:rPr lang="en-US" altLang="en-US" sz="2800" dirty="0"/>
              <a:t> if A is in </a:t>
            </a:r>
            <a:r>
              <a:rPr lang="en-US" altLang="en-US" sz="2800" dirty="0">
                <a:solidFill>
                  <a:srgbClr val="FFC000"/>
                </a:solidFill>
              </a:rPr>
              <a:t>some</a:t>
            </a:r>
            <a:r>
              <a:rPr lang="en-US" altLang="en-US" sz="2800" dirty="0"/>
              <a:t> key.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1000" dirty="0"/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	The 3</a:t>
            </a:r>
            <a:r>
              <a:rPr lang="en-US" altLang="en-US" sz="2800" baseline="30000" dirty="0">
                <a:solidFill>
                  <a:srgbClr val="FF0000"/>
                </a:solidFill>
              </a:rPr>
              <a:t>rd</a:t>
            </a:r>
            <a:r>
              <a:rPr lang="en-US" altLang="en-US" sz="2800" dirty="0">
                <a:solidFill>
                  <a:srgbClr val="FF0000"/>
                </a:solidFill>
              </a:rPr>
              <a:t> Normal Form (3NF)	</a:t>
            </a:r>
            <a:r>
              <a:rPr lang="en-US" altLang="en-US" sz="2800" dirty="0"/>
              <a:t>					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is in </a:t>
            </a:r>
            <a:r>
              <a:rPr lang="en-US" altLang="en-US" sz="2800" dirty="0">
                <a:solidFill>
                  <a:srgbClr val="FF0000"/>
                </a:solidFill>
              </a:rPr>
              <a:t>3NF</a:t>
            </a:r>
            <a:r>
              <a:rPr lang="en-US" altLang="en-US" sz="2800" dirty="0"/>
              <a:t> if for every nontrivial 	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800" dirty="0"/>
              <a:t>of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, either </a:t>
            </a:r>
            <a:r>
              <a:rPr lang="en-US" altLang="en-US" sz="2800" dirty="0">
                <a:solidFill>
                  <a:srgbClr val="00B050"/>
                </a:solidFill>
              </a:rPr>
              <a:t>X</a:t>
            </a:r>
            <a:r>
              <a:rPr lang="en-US" altLang="en-US" sz="2800" dirty="0"/>
              <a:t> is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or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/>
              <a:t> is 	a prime.</a:t>
            </a:r>
          </a:p>
        </p:txBody>
      </p:sp>
      <p:sp>
        <p:nvSpPr>
          <p:cNvPr id="54277" name="Rounded Rectangle 1"/>
          <p:cNvSpPr>
            <a:spLocks noChangeArrowheads="1"/>
          </p:cNvSpPr>
          <p:nvPr/>
        </p:nvSpPr>
        <p:spPr bwMode="auto">
          <a:xfrm>
            <a:off x="1295400" y="33528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03157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6CA5DF-22BA-4DFA-B8CF-C1E321EC656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An attribute A is a </a:t>
            </a:r>
            <a:r>
              <a:rPr lang="en-US" altLang="en-US" sz="2800" dirty="0">
                <a:solidFill>
                  <a:srgbClr val="FF0000"/>
                </a:solidFill>
              </a:rPr>
              <a:t>prime</a:t>
            </a:r>
            <a:r>
              <a:rPr lang="en-US" altLang="en-US" sz="2800" dirty="0"/>
              <a:t> if A is in </a:t>
            </a:r>
            <a:r>
              <a:rPr lang="en-US" altLang="en-US" sz="2800" dirty="0">
                <a:solidFill>
                  <a:srgbClr val="FFC000"/>
                </a:solidFill>
              </a:rPr>
              <a:t>some</a:t>
            </a:r>
            <a:r>
              <a:rPr lang="en-US" altLang="en-US" sz="2800" dirty="0"/>
              <a:t> key.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1000" dirty="0"/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	The 3</a:t>
            </a:r>
            <a:r>
              <a:rPr lang="en-US" altLang="en-US" sz="2800" baseline="30000" dirty="0">
                <a:solidFill>
                  <a:srgbClr val="FF0000"/>
                </a:solidFill>
              </a:rPr>
              <a:t>rd</a:t>
            </a:r>
            <a:r>
              <a:rPr lang="en-US" altLang="en-US" sz="2800" dirty="0">
                <a:solidFill>
                  <a:srgbClr val="FF0000"/>
                </a:solidFill>
              </a:rPr>
              <a:t> Normal Form (3NF)	</a:t>
            </a:r>
            <a:r>
              <a:rPr lang="en-US" altLang="en-US" sz="2800" dirty="0"/>
              <a:t>					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is in </a:t>
            </a:r>
            <a:r>
              <a:rPr lang="en-US" altLang="en-US" sz="2800" dirty="0">
                <a:solidFill>
                  <a:srgbClr val="FF0000"/>
                </a:solidFill>
              </a:rPr>
              <a:t>3NF</a:t>
            </a:r>
            <a:r>
              <a:rPr lang="en-US" altLang="en-US" sz="2800" dirty="0"/>
              <a:t> if for every nontrivial 	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800" dirty="0"/>
              <a:t>of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, either </a:t>
            </a:r>
            <a:r>
              <a:rPr lang="en-US" altLang="en-US" sz="2800" dirty="0">
                <a:solidFill>
                  <a:srgbClr val="00B050"/>
                </a:solidFill>
              </a:rPr>
              <a:t>X</a:t>
            </a:r>
            <a:r>
              <a:rPr lang="en-US" altLang="en-US" sz="2800" dirty="0"/>
              <a:t> is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or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/>
              <a:t> is 	a prime.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/>
              <a:t>	</a:t>
            </a:r>
            <a:r>
              <a:rPr lang="en-US" altLang="en-US" sz="2000" dirty="0"/>
              <a:t>*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/>
              <a:t> is in BCNF </a:t>
            </a:r>
            <a:r>
              <a:rPr lang="en-US" altLang="en-US" sz="2000" dirty="0">
                <a:latin typeface="Cambria" panose="02040503050406030204" pitchFamily="18" charset="0"/>
              </a:rPr>
              <a:t>⟹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/>
              <a:t> is in 3NF</a:t>
            </a:r>
          </a:p>
        </p:txBody>
      </p:sp>
      <p:sp>
        <p:nvSpPr>
          <p:cNvPr id="55301" name="Rounded Rectangle 1"/>
          <p:cNvSpPr>
            <a:spLocks noChangeArrowheads="1"/>
          </p:cNvSpPr>
          <p:nvPr/>
        </p:nvSpPr>
        <p:spPr bwMode="auto">
          <a:xfrm>
            <a:off x="1295400" y="33528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09000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FB96EB-5C7F-437F-A856-E8934116F4C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An attribute A is a </a:t>
            </a:r>
            <a:r>
              <a:rPr lang="en-US" altLang="en-US" sz="2800" dirty="0">
                <a:solidFill>
                  <a:srgbClr val="FF0000"/>
                </a:solidFill>
              </a:rPr>
              <a:t>prime</a:t>
            </a:r>
            <a:r>
              <a:rPr lang="en-US" altLang="en-US" sz="2800" dirty="0"/>
              <a:t> if A is in </a:t>
            </a:r>
            <a:r>
              <a:rPr lang="en-US" altLang="en-US" sz="2800" dirty="0">
                <a:solidFill>
                  <a:srgbClr val="FFC000"/>
                </a:solidFill>
              </a:rPr>
              <a:t>some</a:t>
            </a:r>
            <a:r>
              <a:rPr lang="en-US" altLang="en-US" sz="2800" dirty="0"/>
              <a:t> key.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1000" dirty="0"/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	The 3</a:t>
            </a:r>
            <a:r>
              <a:rPr lang="en-US" altLang="en-US" sz="2800" baseline="30000" dirty="0">
                <a:solidFill>
                  <a:srgbClr val="FF0000"/>
                </a:solidFill>
              </a:rPr>
              <a:t>rd</a:t>
            </a:r>
            <a:r>
              <a:rPr lang="en-US" altLang="en-US" sz="2800" dirty="0">
                <a:solidFill>
                  <a:srgbClr val="FF0000"/>
                </a:solidFill>
              </a:rPr>
              <a:t> Normal Form (3NF)	</a:t>
            </a:r>
            <a:r>
              <a:rPr lang="en-US" altLang="en-US" sz="2800" dirty="0"/>
              <a:t>					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is in </a:t>
            </a:r>
            <a:r>
              <a:rPr lang="en-US" altLang="en-US" sz="2800" dirty="0">
                <a:solidFill>
                  <a:srgbClr val="FF0000"/>
                </a:solidFill>
              </a:rPr>
              <a:t>3NF</a:t>
            </a:r>
            <a:r>
              <a:rPr lang="en-US" altLang="en-US" sz="2800" dirty="0"/>
              <a:t> if for every nontrivial 	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800" dirty="0"/>
              <a:t>of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, either </a:t>
            </a:r>
            <a:r>
              <a:rPr lang="en-US" altLang="en-US" sz="2800" dirty="0">
                <a:solidFill>
                  <a:srgbClr val="00B050"/>
                </a:solidFill>
              </a:rPr>
              <a:t>X</a:t>
            </a:r>
            <a:r>
              <a:rPr lang="en-US" altLang="en-US" sz="2800" dirty="0"/>
              <a:t> is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or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/>
              <a:t> is 	a prime.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/>
              <a:t>	</a:t>
            </a:r>
            <a:r>
              <a:rPr lang="en-US" altLang="en-US" sz="2000" dirty="0"/>
              <a:t>*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/>
              <a:t> is in BCNF </a:t>
            </a:r>
            <a:r>
              <a:rPr lang="en-US" altLang="en-US" sz="2000" dirty="0">
                <a:latin typeface="Cambria" panose="02040503050406030204" pitchFamily="18" charset="0"/>
              </a:rPr>
              <a:t>⟹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/>
              <a:t> is in 3NF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000" dirty="0"/>
              <a:t>	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000" dirty="0"/>
              <a:t>violates 3NF </a:t>
            </a:r>
            <a:r>
              <a:rPr lang="en-US" altLang="en-US" sz="2000" dirty="0">
                <a:latin typeface="Cambria" panose="02040503050406030204" pitchFamily="18" charset="0"/>
              </a:rPr>
              <a:t>⟹ </a:t>
            </a:r>
            <a:r>
              <a:rPr lang="en-US" altLang="en-US" sz="2000" dirty="0">
                <a:solidFill>
                  <a:srgbClr val="00B050"/>
                </a:solidFill>
              </a:rPr>
              <a:t>X</a:t>
            </a:r>
            <a:r>
              <a:rPr lang="en-US" altLang="en-US" sz="2000" dirty="0"/>
              <a:t> is not a </a:t>
            </a:r>
            <a:r>
              <a:rPr lang="en-US" altLang="en-US" sz="2000" dirty="0" err="1"/>
              <a:t>superkey</a:t>
            </a:r>
            <a:r>
              <a:rPr lang="en-US" altLang="en-US" sz="2000" dirty="0"/>
              <a:t> &amp; </a:t>
            </a:r>
            <a:r>
              <a:rPr lang="en-US" altLang="en-US" sz="2000" dirty="0">
                <a:solidFill>
                  <a:srgbClr val="00B050"/>
                </a:solidFill>
              </a:rPr>
              <a:t>A</a:t>
            </a:r>
            <a:r>
              <a:rPr lang="en-US" altLang="en-US" sz="2000" dirty="0"/>
              <a:t> is not a prime.</a:t>
            </a:r>
          </a:p>
        </p:txBody>
      </p:sp>
      <p:sp>
        <p:nvSpPr>
          <p:cNvPr id="56325" name="Rounded Rectangle 1"/>
          <p:cNvSpPr>
            <a:spLocks noChangeArrowheads="1"/>
          </p:cNvSpPr>
          <p:nvPr/>
        </p:nvSpPr>
        <p:spPr bwMode="auto">
          <a:xfrm>
            <a:off x="1295400" y="33528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15967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46968A-B842-4836-9E3F-738D56F436F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An attribute A is a </a:t>
            </a:r>
            <a:r>
              <a:rPr lang="en-US" altLang="en-US" sz="2800" dirty="0">
                <a:solidFill>
                  <a:srgbClr val="FF0000"/>
                </a:solidFill>
              </a:rPr>
              <a:t>prime</a:t>
            </a:r>
            <a:r>
              <a:rPr lang="en-US" altLang="en-US" sz="2800" dirty="0"/>
              <a:t> if A is in </a:t>
            </a:r>
            <a:r>
              <a:rPr lang="en-US" altLang="en-US" sz="2800" dirty="0">
                <a:solidFill>
                  <a:srgbClr val="FFC000"/>
                </a:solidFill>
              </a:rPr>
              <a:t>some</a:t>
            </a:r>
            <a:r>
              <a:rPr lang="en-US" altLang="en-US" sz="2800" dirty="0"/>
              <a:t> key.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1000" dirty="0"/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	The 3</a:t>
            </a:r>
            <a:r>
              <a:rPr lang="en-US" altLang="en-US" sz="2800" baseline="30000" dirty="0">
                <a:solidFill>
                  <a:srgbClr val="FF0000"/>
                </a:solidFill>
              </a:rPr>
              <a:t>rd</a:t>
            </a:r>
            <a:r>
              <a:rPr lang="en-US" altLang="en-US" sz="2800" dirty="0">
                <a:solidFill>
                  <a:srgbClr val="FF0000"/>
                </a:solidFill>
              </a:rPr>
              <a:t> Normal Form (3NF)	</a:t>
            </a:r>
            <a:r>
              <a:rPr lang="en-US" altLang="en-US" sz="2800" dirty="0"/>
              <a:t>					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is in </a:t>
            </a:r>
            <a:r>
              <a:rPr lang="en-US" altLang="en-US" sz="2800" dirty="0">
                <a:solidFill>
                  <a:srgbClr val="FF0000"/>
                </a:solidFill>
              </a:rPr>
              <a:t>3NF</a:t>
            </a:r>
            <a:r>
              <a:rPr lang="en-US" altLang="en-US" sz="2800" dirty="0"/>
              <a:t> if for every nontrivial 	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800" dirty="0"/>
              <a:t>of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, either </a:t>
            </a:r>
            <a:r>
              <a:rPr lang="en-US" altLang="en-US" sz="2800" dirty="0">
                <a:solidFill>
                  <a:srgbClr val="00B050"/>
                </a:solidFill>
              </a:rPr>
              <a:t>X</a:t>
            </a:r>
            <a:r>
              <a:rPr lang="en-US" altLang="en-US" sz="2800" dirty="0"/>
              <a:t> is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or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/>
              <a:t> is 	a prime.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/>
              <a:t>	</a:t>
            </a:r>
            <a:r>
              <a:rPr lang="en-US" altLang="en-US" sz="2000" dirty="0"/>
              <a:t>Re-look at the example: </a:t>
            </a:r>
            <a:r>
              <a:rPr lang="en-US" altLang="en-US" sz="2000" dirty="0">
                <a:solidFill>
                  <a:srgbClr val="33CC33"/>
                </a:solidFill>
              </a:rPr>
              <a:t>R(A,B,C)</a:t>
            </a:r>
            <a:r>
              <a:rPr lang="en-US" altLang="en-US" sz="2000" dirty="0"/>
              <a:t> with FDs </a:t>
            </a:r>
            <a:r>
              <a:rPr lang="en-US" altLang="zh-CN" sz="2000" dirty="0"/>
              <a:t>{</a:t>
            </a:r>
            <a:r>
              <a:rPr lang="en-US" altLang="zh-CN" sz="2000" dirty="0">
                <a:solidFill>
                  <a:srgbClr val="00B050"/>
                </a:solidFill>
              </a:rPr>
              <a:t>AB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zh-CN" sz="2000" dirty="0"/>
              <a:t>, 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</a:t>
            </a:r>
            <a:r>
              <a:rPr lang="en-US" altLang="zh-CN" sz="2000" dirty="0"/>
              <a:t>}. 	</a:t>
            </a:r>
            <a:endParaRPr lang="en-US" altLang="en-US" sz="2000" dirty="0"/>
          </a:p>
        </p:txBody>
      </p:sp>
      <p:sp>
        <p:nvSpPr>
          <p:cNvPr id="57349" name="Rounded Rectangle 1"/>
          <p:cNvSpPr>
            <a:spLocks noChangeArrowheads="1"/>
          </p:cNvSpPr>
          <p:nvPr/>
        </p:nvSpPr>
        <p:spPr bwMode="auto">
          <a:xfrm>
            <a:off x="1295400" y="33528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42571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58ABCC0-E5E1-489E-9938-1702C0DC0C6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An attribute A is a </a:t>
            </a:r>
            <a:r>
              <a:rPr lang="en-US" altLang="en-US" sz="2800" dirty="0">
                <a:solidFill>
                  <a:srgbClr val="FF0000"/>
                </a:solidFill>
              </a:rPr>
              <a:t>prime</a:t>
            </a:r>
            <a:r>
              <a:rPr lang="en-US" altLang="en-US" sz="2800" dirty="0"/>
              <a:t> if A is in </a:t>
            </a:r>
            <a:r>
              <a:rPr lang="en-US" altLang="en-US" sz="2800" dirty="0">
                <a:solidFill>
                  <a:srgbClr val="FFC000"/>
                </a:solidFill>
              </a:rPr>
              <a:t>some</a:t>
            </a:r>
            <a:r>
              <a:rPr lang="en-US" altLang="en-US" sz="2800" dirty="0"/>
              <a:t> key.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1000" dirty="0"/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	The 3</a:t>
            </a:r>
            <a:r>
              <a:rPr lang="en-US" altLang="en-US" sz="2800" baseline="30000" dirty="0">
                <a:solidFill>
                  <a:srgbClr val="FF0000"/>
                </a:solidFill>
              </a:rPr>
              <a:t>rd</a:t>
            </a:r>
            <a:r>
              <a:rPr lang="en-US" altLang="en-US" sz="2800" dirty="0">
                <a:solidFill>
                  <a:srgbClr val="FF0000"/>
                </a:solidFill>
              </a:rPr>
              <a:t> Normal Form (3NF)	</a:t>
            </a:r>
            <a:r>
              <a:rPr lang="en-US" altLang="en-US" sz="2800" dirty="0"/>
              <a:t>					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is in </a:t>
            </a:r>
            <a:r>
              <a:rPr lang="en-US" altLang="en-US" sz="2800" dirty="0">
                <a:solidFill>
                  <a:srgbClr val="FF0000"/>
                </a:solidFill>
              </a:rPr>
              <a:t>3NF</a:t>
            </a:r>
            <a:r>
              <a:rPr lang="en-US" altLang="en-US" sz="2800" dirty="0"/>
              <a:t> if for every nontrivial 	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800" dirty="0"/>
              <a:t>of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, either </a:t>
            </a:r>
            <a:r>
              <a:rPr lang="en-US" altLang="en-US" sz="2800" dirty="0">
                <a:solidFill>
                  <a:srgbClr val="00B050"/>
                </a:solidFill>
              </a:rPr>
              <a:t>X</a:t>
            </a:r>
            <a:r>
              <a:rPr lang="en-US" altLang="en-US" sz="2800" dirty="0"/>
              <a:t> is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or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/>
              <a:t> is 	a prime.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/>
              <a:t>	</a:t>
            </a:r>
            <a:r>
              <a:rPr lang="en-US" altLang="en-US" sz="2000" dirty="0"/>
              <a:t>Re-look at the example: </a:t>
            </a:r>
            <a:r>
              <a:rPr lang="en-US" altLang="en-US" sz="2000" dirty="0">
                <a:solidFill>
                  <a:srgbClr val="00B050"/>
                </a:solidFill>
              </a:rPr>
              <a:t>R(A,B,C) </a:t>
            </a:r>
            <a:r>
              <a:rPr lang="en-US" altLang="en-US" sz="2000" dirty="0"/>
              <a:t>with FDs </a:t>
            </a:r>
            <a:r>
              <a:rPr lang="en-US" altLang="zh-CN" sz="2000" dirty="0"/>
              <a:t>{</a:t>
            </a:r>
            <a:r>
              <a:rPr lang="en-US" altLang="zh-CN" sz="2000" dirty="0">
                <a:solidFill>
                  <a:srgbClr val="00B050"/>
                </a:solidFill>
              </a:rPr>
              <a:t>AB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zh-CN" sz="2000" dirty="0"/>
              <a:t>, 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</a:t>
            </a:r>
            <a:r>
              <a:rPr lang="en-US" altLang="zh-CN" sz="2000" dirty="0"/>
              <a:t>}. 	</a:t>
            </a:r>
            <a:r>
              <a:rPr lang="en-US" altLang="zh-CN" sz="2000" dirty="0">
                <a:solidFill>
                  <a:srgbClr val="00B050"/>
                </a:solidFill>
              </a:rPr>
              <a:t>R</a:t>
            </a:r>
            <a:r>
              <a:rPr lang="en-US" altLang="zh-CN" sz="2000" dirty="0"/>
              <a:t> has keys </a:t>
            </a:r>
            <a:r>
              <a:rPr lang="en-US" altLang="zh-CN" sz="2000" dirty="0">
                <a:solidFill>
                  <a:srgbClr val="00B050"/>
                </a:solidFill>
              </a:rPr>
              <a:t>AB</a:t>
            </a:r>
            <a:r>
              <a:rPr lang="en-US" altLang="zh-CN" sz="2000" dirty="0"/>
              <a:t> and </a:t>
            </a:r>
            <a:r>
              <a:rPr lang="en-US" altLang="zh-CN" sz="2000" dirty="0">
                <a:solidFill>
                  <a:srgbClr val="00B050"/>
                </a:solidFill>
              </a:rPr>
              <a:t>AC</a:t>
            </a:r>
            <a:r>
              <a:rPr lang="en-US" altLang="zh-CN" sz="2000" dirty="0"/>
              <a:t>: 	</a:t>
            </a:r>
            <a:endParaRPr lang="en-US" altLang="en-US" sz="2000" dirty="0"/>
          </a:p>
        </p:txBody>
      </p:sp>
      <p:sp>
        <p:nvSpPr>
          <p:cNvPr id="58373" name="Rounded Rectangle 1"/>
          <p:cNvSpPr>
            <a:spLocks noChangeArrowheads="1"/>
          </p:cNvSpPr>
          <p:nvPr/>
        </p:nvSpPr>
        <p:spPr bwMode="auto">
          <a:xfrm>
            <a:off x="1295400" y="33528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88011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A2E5CA-FC08-41AE-A428-C1D7F2E7163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An attribute A is a </a:t>
            </a:r>
            <a:r>
              <a:rPr lang="en-US" altLang="en-US" sz="2800" dirty="0">
                <a:solidFill>
                  <a:srgbClr val="FF0000"/>
                </a:solidFill>
              </a:rPr>
              <a:t>prime</a:t>
            </a:r>
            <a:r>
              <a:rPr lang="en-US" altLang="en-US" sz="2800" dirty="0"/>
              <a:t> if A is in </a:t>
            </a:r>
            <a:r>
              <a:rPr lang="en-US" altLang="en-US" sz="2800" dirty="0">
                <a:solidFill>
                  <a:srgbClr val="FFC000"/>
                </a:solidFill>
              </a:rPr>
              <a:t>some</a:t>
            </a:r>
            <a:r>
              <a:rPr lang="en-US" altLang="en-US" sz="2800" dirty="0"/>
              <a:t> key.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1000" dirty="0"/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	The 3</a:t>
            </a:r>
            <a:r>
              <a:rPr lang="en-US" altLang="en-US" sz="2800" baseline="30000" dirty="0">
                <a:solidFill>
                  <a:srgbClr val="FF0000"/>
                </a:solidFill>
              </a:rPr>
              <a:t>rd</a:t>
            </a:r>
            <a:r>
              <a:rPr lang="en-US" altLang="en-US" sz="2800" dirty="0">
                <a:solidFill>
                  <a:srgbClr val="FF0000"/>
                </a:solidFill>
              </a:rPr>
              <a:t> Normal Form (3NF)	</a:t>
            </a:r>
            <a:r>
              <a:rPr lang="en-US" altLang="en-US" sz="2800" dirty="0"/>
              <a:t>					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is in </a:t>
            </a:r>
            <a:r>
              <a:rPr lang="en-US" altLang="en-US" sz="2800" dirty="0">
                <a:solidFill>
                  <a:srgbClr val="FF0000"/>
                </a:solidFill>
              </a:rPr>
              <a:t>3NF</a:t>
            </a:r>
            <a:r>
              <a:rPr lang="en-US" altLang="en-US" sz="2800" dirty="0"/>
              <a:t> if for every nontrivial 	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800" dirty="0"/>
              <a:t>of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, either </a:t>
            </a:r>
            <a:r>
              <a:rPr lang="en-US" altLang="en-US" sz="2800" dirty="0">
                <a:solidFill>
                  <a:srgbClr val="00B050"/>
                </a:solidFill>
              </a:rPr>
              <a:t>X</a:t>
            </a:r>
            <a:r>
              <a:rPr lang="en-US" altLang="en-US" sz="2800" dirty="0"/>
              <a:t> is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or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/>
              <a:t> is 	a prime.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/>
              <a:t>	</a:t>
            </a:r>
            <a:r>
              <a:rPr lang="en-US" altLang="en-US" sz="2000" dirty="0"/>
              <a:t>Re-look at the example: </a:t>
            </a:r>
            <a:r>
              <a:rPr lang="en-US" altLang="en-US" sz="2000" dirty="0">
                <a:solidFill>
                  <a:srgbClr val="33CC33"/>
                </a:solidFill>
              </a:rPr>
              <a:t>R(A,B,C)</a:t>
            </a:r>
            <a:r>
              <a:rPr lang="en-US" altLang="en-US" sz="2000" dirty="0"/>
              <a:t> with FDs </a:t>
            </a:r>
            <a:r>
              <a:rPr lang="en-US" altLang="zh-CN" sz="2000" dirty="0"/>
              <a:t>{</a:t>
            </a:r>
            <a:r>
              <a:rPr lang="en-US" altLang="zh-CN" sz="2000" dirty="0">
                <a:solidFill>
                  <a:srgbClr val="00B050"/>
                </a:solidFill>
              </a:rPr>
              <a:t>AB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zh-CN" sz="2000" dirty="0"/>
              <a:t>, 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</a:t>
            </a:r>
            <a:r>
              <a:rPr lang="en-US" altLang="zh-CN" sz="2000" dirty="0"/>
              <a:t>}. 	</a:t>
            </a:r>
            <a:r>
              <a:rPr lang="en-US" altLang="zh-CN" sz="2000" dirty="0">
                <a:solidFill>
                  <a:srgbClr val="00B050"/>
                </a:solidFill>
              </a:rPr>
              <a:t>R</a:t>
            </a:r>
            <a:r>
              <a:rPr lang="en-US" altLang="zh-CN" sz="2000" dirty="0"/>
              <a:t> has keys </a:t>
            </a:r>
            <a:r>
              <a:rPr lang="en-US" altLang="zh-CN" sz="2000" dirty="0">
                <a:solidFill>
                  <a:srgbClr val="00B050"/>
                </a:solidFill>
              </a:rPr>
              <a:t>AB</a:t>
            </a:r>
            <a:r>
              <a:rPr lang="en-US" altLang="zh-CN" sz="2000" dirty="0"/>
              <a:t> and </a:t>
            </a:r>
            <a:r>
              <a:rPr lang="en-US" altLang="zh-CN" sz="2000" dirty="0">
                <a:solidFill>
                  <a:srgbClr val="00B050"/>
                </a:solidFill>
              </a:rPr>
              <a:t>AC</a:t>
            </a:r>
            <a:r>
              <a:rPr lang="en-US" altLang="zh-CN" sz="2000" dirty="0"/>
              <a:t>: </a:t>
            </a:r>
            <a:r>
              <a:rPr lang="en-US" altLang="zh-CN" sz="2000" dirty="0">
                <a:solidFill>
                  <a:srgbClr val="00B050"/>
                </a:solidFill>
              </a:rPr>
              <a:t>R</a:t>
            </a:r>
            <a:r>
              <a:rPr lang="en-US" altLang="zh-CN" sz="2000" dirty="0"/>
              <a:t> is not in BCNF because of 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</a:t>
            </a:r>
            <a:r>
              <a:rPr lang="en-US" altLang="zh-CN" sz="2000" dirty="0"/>
              <a:t>. 	</a:t>
            </a:r>
            <a:endParaRPr lang="en-US" altLang="en-US" sz="2000" dirty="0"/>
          </a:p>
        </p:txBody>
      </p:sp>
      <p:sp>
        <p:nvSpPr>
          <p:cNvPr id="59397" name="Rounded Rectangle 1"/>
          <p:cNvSpPr>
            <a:spLocks noChangeArrowheads="1"/>
          </p:cNvSpPr>
          <p:nvPr/>
        </p:nvSpPr>
        <p:spPr bwMode="auto">
          <a:xfrm>
            <a:off x="1295400" y="33528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12240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6104C70-A6DD-41F2-8939-C1C1C2DFF7B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An attribute A is a </a:t>
            </a:r>
            <a:r>
              <a:rPr lang="en-US" altLang="en-US" sz="2800" dirty="0">
                <a:solidFill>
                  <a:srgbClr val="FF0000"/>
                </a:solidFill>
              </a:rPr>
              <a:t>prime</a:t>
            </a:r>
            <a:r>
              <a:rPr lang="en-US" altLang="en-US" sz="2800" dirty="0"/>
              <a:t> if A is in </a:t>
            </a:r>
            <a:r>
              <a:rPr lang="en-US" altLang="en-US" sz="2800" dirty="0">
                <a:solidFill>
                  <a:srgbClr val="FFC000"/>
                </a:solidFill>
              </a:rPr>
              <a:t>some</a:t>
            </a:r>
            <a:r>
              <a:rPr lang="en-US" altLang="en-US" sz="2800" dirty="0"/>
              <a:t> key.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1000" dirty="0"/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	The 3</a:t>
            </a:r>
            <a:r>
              <a:rPr lang="en-US" altLang="en-US" sz="2800" baseline="30000" dirty="0">
                <a:solidFill>
                  <a:srgbClr val="FF0000"/>
                </a:solidFill>
              </a:rPr>
              <a:t>rd</a:t>
            </a:r>
            <a:r>
              <a:rPr lang="en-US" altLang="en-US" sz="2800" dirty="0">
                <a:solidFill>
                  <a:srgbClr val="FF0000"/>
                </a:solidFill>
              </a:rPr>
              <a:t> Normal Form (3NF)	</a:t>
            </a:r>
            <a:r>
              <a:rPr lang="en-US" altLang="en-US" sz="2800" dirty="0"/>
              <a:t>					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is in </a:t>
            </a:r>
            <a:r>
              <a:rPr lang="en-US" altLang="en-US" sz="2800" dirty="0">
                <a:solidFill>
                  <a:srgbClr val="FF0000"/>
                </a:solidFill>
              </a:rPr>
              <a:t>3NF</a:t>
            </a:r>
            <a:r>
              <a:rPr lang="en-US" altLang="en-US" sz="2800" dirty="0"/>
              <a:t> if for every nontrivial 	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800" dirty="0"/>
              <a:t>of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, either </a:t>
            </a:r>
            <a:r>
              <a:rPr lang="en-US" altLang="en-US" sz="2800" dirty="0">
                <a:solidFill>
                  <a:srgbClr val="00B050"/>
                </a:solidFill>
              </a:rPr>
              <a:t>X</a:t>
            </a:r>
            <a:r>
              <a:rPr lang="en-US" altLang="en-US" sz="2800" dirty="0"/>
              <a:t> is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or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/>
              <a:t> is 	a prime.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/>
              <a:t>	</a:t>
            </a:r>
            <a:r>
              <a:rPr lang="en-US" altLang="en-US" sz="2000" dirty="0"/>
              <a:t>Re-look at the example: </a:t>
            </a:r>
            <a:r>
              <a:rPr lang="en-US" altLang="en-US" sz="2000" dirty="0">
                <a:solidFill>
                  <a:srgbClr val="00B050"/>
                </a:solidFill>
              </a:rPr>
              <a:t>R(A,B,C</a:t>
            </a:r>
            <a:r>
              <a:rPr lang="en-US" altLang="en-US" sz="2000" dirty="0">
                <a:solidFill>
                  <a:srgbClr val="33CC33"/>
                </a:solidFill>
              </a:rPr>
              <a:t>)</a:t>
            </a:r>
            <a:r>
              <a:rPr lang="en-US" altLang="en-US" sz="2000" dirty="0"/>
              <a:t> with FDs </a:t>
            </a:r>
            <a:r>
              <a:rPr lang="en-US" altLang="zh-CN" sz="2000" dirty="0"/>
              <a:t>{</a:t>
            </a:r>
            <a:r>
              <a:rPr lang="en-US" altLang="zh-CN" sz="2000" dirty="0">
                <a:solidFill>
                  <a:srgbClr val="00B050"/>
                </a:solidFill>
              </a:rPr>
              <a:t>AB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zh-CN" sz="2000" dirty="0"/>
              <a:t>, 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</a:t>
            </a:r>
            <a:r>
              <a:rPr lang="en-US" altLang="zh-CN" sz="2000" dirty="0"/>
              <a:t>}. 	</a:t>
            </a:r>
            <a:r>
              <a:rPr lang="en-US" altLang="zh-CN" sz="2000" dirty="0">
                <a:solidFill>
                  <a:srgbClr val="00B050"/>
                </a:solidFill>
              </a:rPr>
              <a:t>R</a:t>
            </a:r>
            <a:r>
              <a:rPr lang="en-US" altLang="zh-CN" sz="2000" dirty="0"/>
              <a:t> has keys </a:t>
            </a:r>
            <a:r>
              <a:rPr lang="en-US" altLang="zh-CN" sz="2000" dirty="0">
                <a:solidFill>
                  <a:srgbClr val="00B050"/>
                </a:solidFill>
              </a:rPr>
              <a:t>AB</a:t>
            </a:r>
            <a:r>
              <a:rPr lang="en-US" altLang="zh-CN" sz="2000" dirty="0"/>
              <a:t> and </a:t>
            </a:r>
            <a:r>
              <a:rPr lang="en-US" altLang="zh-CN" sz="2000" dirty="0">
                <a:solidFill>
                  <a:srgbClr val="00B050"/>
                </a:solidFill>
              </a:rPr>
              <a:t>AC</a:t>
            </a:r>
            <a:r>
              <a:rPr lang="en-US" altLang="zh-CN" sz="2000" dirty="0"/>
              <a:t>: </a:t>
            </a:r>
            <a:r>
              <a:rPr lang="en-US" altLang="zh-CN" sz="2000" dirty="0">
                <a:solidFill>
                  <a:srgbClr val="00B050"/>
                </a:solidFill>
              </a:rPr>
              <a:t>R</a:t>
            </a:r>
            <a:r>
              <a:rPr lang="en-US" altLang="zh-CN" sz="2000" dirty="0"/>
              <a:t> is not in BCNF because of 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</a:t>
            </a:r>
            <a:r>
              <a:rPr lang="en-US" altLang="zh-CN" sz="2000" dirty="0"/>
              <a:t>. 	However, </a:t>
            </a:r>
            <a:r>
              <a:rPr lang="en-US" altLang="zh-CN" sz="2000" dirty="0">
                <a:solidFill>
                  <a:srgbClr val="00B050"/>
                </a:solidFill>
              </a:rPr>
              <a:t>R</a:t>
            </a:r>
            <a:r>
              <a:rPr lang="en-US" altLang="zh-CN" sz="2000" dirty="0"/>
              <a:t> is in 3NF because in 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</a:t>
            </a:r>
            <a:r>
              <a:rPr lang="en-US" altLang="zh-CN" sz="2000" dirty="0"/>
              <a:t>, </a:t>
            </a:r>
            <a:r>
              <a:rPr lang="en-US" altLang="zh-CN" sz="2000" dirty="0">
                <a:solidFill>
                  <a:srgbClr val="00B050"/>
                </a:solidFill>
              </a:rPr>
              <a:t>B</a:t>
            </a:r>
            <a:r>
              <a:rPr lang="en-US" altLang="zh-CN" sz="2000" dirty="0"/>
              <a:t> is a prime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2000" dirty="0"/>
          </a:p>
        </p:txBody>
      </p:sp>
      <p:sp>
        <p:nvSpPr>
          <p:cNvPr id="60421" name="Rounded Rectangle 1"/>
          <p:cNvSpPr>
            <a:spLocks noChangeArrowheads="1"/>
          </p:cNvSpPr>
          <p:nvPr/>
        </p:nvSpPr>
        <p:spPr bwMode="auto">
          <a:xfrm>
            <a:off x="1295400" y="33528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91060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D556F2C-C4D2-4469-88BE-94B4541DFD9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3600"/>
              <a:t>Recoverability and </a:t>
            </a:r>
            <a:br>
              <a:rPr lang="en-US" altLang="en-US" sz="3600"/>
            </a:br>
            <a:r>
              <a:rPr lang="en-US" altLang="en-US" sz="3600"/>
              <a:t>Dependency Preserving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153400" cy="4114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en-US" sz="2800"/>
              <a:t>Two important properties of a decomposition:</a:t>
            </a:r>
          </a:p>
          <a:p>
            <a:pPr marL="0" lvl="1" indent="539750" defTabSz="539750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Recoverability</a:t>
            </a:r>
            <a:r>
              <a:rPr lang="en-US" altLang="en-US"/>
              <a:t>: The original relations can be 	reconstructed from the decomposed relations.</a:t>
            </a:r>
          </a:p>
          <a:p>
            <a:pPr marL="0" lvl="1" indent="539750" defTabSz="539750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Dependency Preservation</a:t>
            </a:r>
            <a:r>
              <a:rPr lang="en-US" altLang="en-US"/>
              <a:t>: The FDs in the 	original relation can be derived based on the 	FDs in the decomposed relations. </a:t>
            </a:r>
          </a:p>
        </p:txBody>
      </p:sp>
    </p:spTree>
    <p:extLst>
      <p:ext uri="{BB962C8B-B14F-4D97-AF65-F5344CB8AC3E}">
        <p14:creationId xmlns:p14="http://schemas.microsoft.com/office/powerpoint/2010/main" val="151669692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3197</TotalTime>
  <Words>6316</Words>
  <Application>Microsoft Office PowerPoint</Application>
  <PresentationFormat>On-screen Show (4:3)</PresentationFormat>
  <Paragraphs>630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Monotype Sorts</vt:lpstr>
      <vt:lpstr>Arial</vt:lpstr>
      <vt:lpstr>Cambria</vt:lpstr>
      <vt:lpstr>Tahoma</vt:lpstr>
      <vt:lpstr>Times New Roman</vt:lpstr>
      <vt:lpstr>Wingdings</vt:lpstr>
      <vt:lpstr>Default Design</vt:lpstr>
      <vt:lpstr>PowerPoint Presentation</vt:lpstr>
      <vt:lpstr>Process of Database Development</vt:lpstr>
      <vt:lpstr>Boyce-Codd Normal Form (BCNF)</vt:lpstr>
      <vt:lpstr>Boyce-Codd Normal Form (BCNF)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Boyce-Codd Normal Form (BCNF)</vt:lpstr>
      <vt:lpstr>Boyce-Codd Normal Form (BCNF)</vt:lpstr>
      <vt:lpstr>Eliminating bad FD X → A (for all A)</vt:lpstr>
      <vt:lpstr>Eliminating bad FD X → A (for all A)</vt:lpstr>
      <vt:lpstr>Decomposition Does not Preserve FDs</vt:lpstr>
      <vt:lpstr>Decomposition Does not Preserve FDs</vt:lpstr>
      <vt:lpstr>Decomposition Does not Preserve FDs</vt:lpstr>
      <vt:lpstr>Decomposition Does not Preserve FDs</vt:lpstr>
      <vt:lpstr>Eliminating bad FD X → A (for all A)</vt:lpstr>
      <vt:lpstr>Eliminating bad FD X → A (for all A)</vt:lpstr>
      <vt:lpstr>Boyce-Codd Normal Form (BCNF)</vt:lpstr>
      <vt:lpstr>The 3rd Normal Form (3NF)</vt:lpstr>
      <vt:lpstr>The 3rd Normal Form (3NF)</vt:lpstr>
      <vt:lpstr>The 3rd Normal Form (3NF)</vt:lpstr>
      <vt:lpstr>The 3rd Normal Form (3NF)</vt:lpstr>
      <vt:lpstr>The 3rd Normal Form (3NF)</vt:lpstr>
      <vt:lpstr>The 3rd Normal Form (3NF)</vt:lpstr>
      <vt:lpstr>The 3rd Normal Form (3NF)</vt:lpstr>
      <vt:lpstr>The 3rd Normal Form (3NF)</vt:lpstr>
      <vt:lpstr>The 3rd Normal Form (3NF)</vt:lpstr>
      <vt:lpstr>The 3rd Normal Form (3NF)</vt:lpstr>
      <vt:lpstr>Recoverability and  Dependency Preserving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327</cp:revision>
  <dcterms:created xsi:type="dcterms:W3CDTF">2002-03-23T20:14:09Z</dcterms:created>
  <dcterms:modified xsi:type="dcterms:W3CDTF">2024-02-02T18:06:15Z</dcterms:modified>
</cp:coreProperties>
</file>