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802" r:id="rId2"/>
    <p:sldId id="803" r:id="rId3"/>
    <p:sldId id="690" r:id="rId4"/>
    <p:sldId id="807" r:id="rId5"/>
    <p:sldId id="806" r:id="rId6"/>
    <p:sldId id="805" r:id="rId7"/>
    <p:sldId id="711" r:id="rId8"/>
    <p:sldId id="712" r:id="rId9"/>
    <p:sldId id="713" r:id="rId10"/>
    <p:sldId id="714" r:id="rId11"/>
    <p:sldId id="715" r:id="rId12"/>
    <p:sldId id="716" r:id="rId13"/>
    <p:sldId id="717" r:id="rId14"/>
    <p:sldId id="718" r:id="rId15"/>
    <p:sldId id="719" r:id="rId16"/>
    <p:sldId id="720" r:id="rId17"/>
    <p:sldId id="721" r:id="rId18"/>
    <p:sldId id="722" r:id="rId19"/>
    <p:sldId id="812" r:id="rId20"/>
    <p:sldId id="811" r:id="rId21"/>
    <p:sldId id="810" r:id="rId22"/>
    <p:sldId id="80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2" autoAdjust="0"/>
    <p:restoredTop sz="90929"/>
  </p:normalViewPr>
  <p:slideViewPr>
    <p:cSldViewPr>
      <p:cViewPr varScale="1">
        <p:scale>
          <a:sx n="93" d="100"/>
          <a:sy n="93" d="100"/>
        </p:scale>
        <p:origin x="12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317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329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6: Boyce-Codd Normal Form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90589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BF7794-4B50-4C7F-994B-8CBFBD6C92C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However,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may not preserve FDs in R.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>
                <a:ea typeface="宋体" panose="02010600030101010101" pitchFamily="2" charset="-122"/>
              </a:rPr>
              <a:t>Can 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>
                <a:ea typeface="宋体" panose="02010600030101010101" pitchFamily="2" charset="-122"/>
              </a:rPr>
              <a:t>and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>
                <a:ea typeface="宋体" panose="02010600030101010101" pitchFamily="2" charset="-122"/>
              </a:rPr>
              <a:t> still have bad FDs: Yes.</a:t>
            </a:r>
          </a:p>
        </p:txBody>
      </p:sp>
      <p:sp>
        <p:nvSpPr>
          <p:cNvPr id="70660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70661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706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1328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05CA21-3B6C-4785-BC48-289CDE42ABE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152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ea typeface="宋体" panose="02010600030101010101" pitchFamily="2" charset="-122"/>
              </a:rPr>
              <a:t>RemoveBadFD</a:t>
            </a:r>
            <a:r>
              <a:rPr lang="en-US" altLang="zh-CN" sz="2400" dirty="0"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Input: A relation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 with FD set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dirty="0">
                <a:ea typeface="宋体" panose="02010600030101010101" pitchFamily="2" charset="-122"/>
              </a:rPr>
              <a:t>, in which there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    a bad FD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from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Algorithm to Remove Bad FDs</a:t>
            </a:r>
          </a:p>
        </p:txBody>
      </p:sp>
    </p:spTree>
    <p:extLst>
      <p:ext uri="{BB962C8B-B14F-4D97-AF65-F5344CB8AC3E}">
        <p14:creationId xmlns:p14="http://schemas.microsoft.com/office/powerpoint/2010/main" val="3479006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05CA21-3B6C-4785-BC48-289CDE42ABE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152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ea typeface="宋体" panose="02010600030101010101" pitchFamily="2" charset="-122"/>
              </a:rPr>
              <a:t>RemoveBadFD</a:t>
            </a:r>
            <a:r>
              <a:rPr lang="en-US" altLang="zh-CN" sz="2400" dirty="0"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Input: A relation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 with FD set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dirty="0">
                <a:ea typeface="宋体" panose="02010600030101010101" pitchFamily="2" charset="-122"/>
              </a:rPr>
              <a:t>, in which there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    a bad FD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from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1.  Call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to decompose the relation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    R</a:t>
            </a:r>
            <a:r>
              <a:rPr lang="en-US" altLang="zh-CN" sz="2400" dirty="0">
                <a:ea typeface="宋体" panose="02010600030101010101" pitchFamily="2" charset="-122"/>
              </a:rPr>
              <a:t> into two smaller relations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ea typeface="宋体" panose="02010600030101010101" pitchFamily="2" charset="-122"/>
              </a:rPr>
              <a:t> 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; 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  Call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Decomposed-FDs(</a:t>
            </a:r>
            <a:r>
              <a:rPr lang="en-US" altLang="zh-CN" sz="2400" dirty="0" err="1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 for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k = 1, 2 </a:t>
            </a:r>
            <a:r>
              <a:rPr lang="en-US" altLang="zh-CN" sz="2400" dirty="0">
                <a:ea typeface="宋体" panose="02010600030101010101" pitchFamily="2" charset="-122"/>
              </a:rPr>
              <a:t>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construct the FD sets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ea typeface="宋体" panose="02010600030101010101" pitchFamily="2" charset="-122"/>
              </a:rPr>
              <a:t> for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 for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Algorithm to Remove Bad FDs</a:t>
            </a:r>
          </a:p>
        </p:txBody>
      </p:sp>
    </p:spTree>
    <p:extLst>
      <p:ext uri="{BB962C8B-B14F-4D97-AF65-F5344CB8AC3E}">
        <p14:creationId xmlns:p14="http://schemas.microsoft.com/office/powerpoint/2010/main" val="1409844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05CA21-3B6C-4785-BC48-289CDE42ABE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152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ea typeface="宋体" panose="02010600030101010101" pitchFamily="2" charset="-122"/>
              </a:rPr>
              <a:t>RemoveBadFD</a:t>
            </a:r>
            <a:r>
              <a:rPr lang="en-US" altLang="zh-CN" sz="2400" dirty="0"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Input: A relation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 with FD set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dirty="0">
                <a:ea typeface="宋体" panose="02010600030101010101" pitchFamily="2" charset="-122"/>
              </a:rPr>
              <a:t>, in which there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    a bad FD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from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1.  Call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to decompose the relation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     R</a:t>
            </a:r>
            <a:r>
              <a:rPr lang="en-US" altLang="zh-CN" sz="2400" dirty="0">
                <a:ea typeface="宋体" panose="02010600030101010101" pitchFamily="2" charset="-122"/>
              </a:rPr>
              <a:t> into two smaller relations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ea typeface="宋体" panose="02010600030101010101" pitchFamily="2" charset="-122"/>
              </a:rPr>
              <a:t> 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; 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  Call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Decomposed-FDs(</a:t>
            </a:r>
            <a:r>
              <a:rPr lang="en-US" altLang="zh-CN" sz="2400" dirty="0" err="1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 for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k = 1, 2 </a:t>
            </a:r>
            <a:r>
              <a:rPr lang="en-US" altLang="zh-CN" sz="2400" dirty="0">
                <a:ea typeface="宋体" panose="02010600030101010101" pitchFamily="2" charset="-122"/>
              </a:rPr>
              <a:t>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construct the FD sets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ea typeface="宋体" panose="02010600030101010101" pitchFamily="2" charset="-122"/>
              </a:rPr>
              <a:t> for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 for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3.  Output 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ea typeface="宋体" panose="02010600030101010101" pitchFamily="2" charset="-122"/>
              </a:rPr>
              <a:t>) and 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ea typeface="宋体" panose="02010600030101010101" pitchFamily="2" charset="-122"/>
              </a:rPr>
              <a:t>).</a:t>
            </a: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Algorithm to Remove Bad FDs</a:t>
            </a:r>
          </a:p>
        </p:txBody>
      </p:sp>
    </p:spTree>
    <p:extLst>
      <p:ext uri="{BB962C8B-B14F-4D97-AF65-F5344CB8AC3E}">
        <p14:creationId xmlns:p14="http://schemas.microsoft.com/office/powerpoint/2010/main" val="91913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A6E93C-91D7-4881-BA3F-131B0C110E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</p:spTree>
    <p:extLst>
      <p:ext uri="{BB962C8B-B14F-4D97-AF65-F5344CB8AC3E}">
        <p14:creationId xmlns:p14="http://schemas.microsoft.com/office/powerpoint/2010/main" val="3900090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14F0DB-B3E4-4DA3-BBF1-4F65F8F121C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</p:spTree>
    <p:extLst>
      <p:ext uri="{BB962C8B-B14F-4D97-AF65-F5344CB8AC3E}">
        <p14:creationId xmlns:p14="http://schemas.microsoft.com/office/powerpoint/2010/main" val="1071951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B83D98-C189-4E68-808B-362F1261318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5605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96233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12895B-EA41-4ED4-B455-067167089A9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6629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drinker, beer</a:t>
            </a:r>
            <a:r>
              <a:rPr lang="en-US" altLang="en-US" sz="240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2884413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709B41B-4B60-4FA1-A766-955B71BD236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7653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drinker, beer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In each FD, the left side is </a:t>
            </a:r>
            <a:r>
              <a:rPr lang="en-US" altLang="en-US" sz="2400">
                <a:solidFill>
                  <a:srgbClr val="FF0000"/>
                </a:solidFill>
              </a:rPr>
              <a:t>not</a:t>
            </a:r>
            <a:r>
              <a:rPr lang="en-US" altLang="en-US" sz="2400"/>
              <a:t> a superkey.</a:t>
            </a:r>
          </a:p>
        </p:txBody>
      </p:sp>
    </p:spTree>
    <p:extLst>
      <p:ext uri="{BB962C8B-B14F-4D97-AF65-F5344CB8AC3E}">
        <p14:creationId xmlns:p14="http://schemas.microsoft.com/office/powerpoint/2010/main" val="1323558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C0287F-7CBB-4113-93D2-8549AACA4CD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8677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1.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Likes(</a:t>
            </a:r>
            <a:r>
              <a:rPr lang="en-US" altLang="en-US" sz="2400" u="sng">
                <a:solidFill>
                  <a:srgbClr val="CC00CC"/>
                </a:solidFill>
              </a:rPr>
              <a:t>drinker</a:t>
            </a:r>
            <a:r>
              <a:rPr lang="en-US" altLang="en-US" sz="2400">
                <a:solidFill>
                  <a:srgbClr val="CC00CC"/>
                </a:solidFill>
              </a:rPr>
              <a:t>, addr, zip, </a:t>
            </a:r>
            <a:r>
              <a:rPr lang="en-US" altLang="en-US" sz="2400" u="sng">
                <a:solidFill>
                  <a:srgbClr val="CC00CC"/>
                </a:solidFill>
              </a:rPr>
              <a:t>beer</a:t>
            </a:r>
            <a:r>
              <a:rPr lang="en-US" altLang="en-US" sz="2400">
                <a:solidFill>
                  <a:srgbClr val="CC00CC"/>
                </a:solidFill>
              </a:rPr>
              <a:t>, manf)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drinker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addr, addr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zip, beer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drinker, beer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In each FD, the left side is </a:t>
            </a:r>
            <a:r>
              <a:rPr lang="en-US" altLang="en-US" sz="2400">
                <a:solidFill>
                  <a:srgbClr val="FF0000"/>
                </a:solidFill>
              </a:rPr>
              <a:t>not</a:t>
            </a:r>
            <a:r>
              <a:rPr lang="en-US" altLang="en-US" sz="2400"/>
              <a:t> a superkey.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Any one of these FD’s shows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 is </a:t>
            </a:r>
            <a:r>
              <a:rPr lang="en-US" altLang="en-US" sz="2400">
                <a:solidFill>
                  <a:srgbClr val="FF0000"/>
                </a:solidFill>
              </a:rPr>
              <a:t>not</a:t>
            </a:r>
            <a:r>
              <a:rPr lang="en-US" altLang="en-US" sz="2400"/>
              <a:t> in BCNF</a:t>
            </a:r>
          </a:p>
        </p:txBody>
      </p:sp>
    </p:spTree>
    <p:extLst>
      <p:ext uri="{BB962C8B-B14F-4D97-AF65-F5344CB8AC3E}">
        <p14:creationId xmlns:p14="http://schemas.microsoft.com/office/powerpoint/2010/main" val="1412592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C5B75D-673F-4961-A27C-F28E8E3FB48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29701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86390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E1D56A-65B4-4660-A521-DE5D7DFFEFC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30725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/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234142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104FFE-BC9B-4096-8A63-851AD080A74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31749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>
                <a:solidFill>
                  <a:srgbClr val="00B050"/>
                </a:solidFill>
              </a:rPr>
              <a:t> 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 </a:t>
            </a:r>
            <a:r>
              <a:rPr lang="en-US" altLang="en-US" sz="2400"/>
              <a:t>does not violate BCNF. </a:t>
            </a:r>
          </a:p>
        </p:txBody>
      </p:sp>
    </p:spTree>
    <p:extLst>
      <p:ext uri="{BB962C8B-B14F-4D97-AF65-F5344CB8AC3E}">
        <p14:creationId xmlns:p14="http://schemas.microsoft.com/office/powerpoint/2010/main" val="3612738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E13708-4D02-48D0-8B54-140C7FEB908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2133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  <a:p>
            <a:pPr marL="0" indent="0">
              <a:buFont typeface="Monotype Sorts" pitchFamily="8" charset="2"/>
              <a:buNone/>
            </a:pPr>
            <a:endParaRPr lang="en-US" altLang="en-US" sz="1400"/>
          </a:p>
          <a:p>
            <a:pPr marL="0" indent="0">
              <a:buFont typeface="Monotype Sorts" pitchFamily="8" charset="2"/>
              <a:buNone/>
            </a:pPr>
            <a:r>
              <a:rPr lang="en-US" altLang="en-US" sz="2400">
                <a:solidFill>
                  <a:srgbClr val="00B0F0"/>
                </a:solidFill>
              </a:rPr>
              <a:t>(Thus, a relation in BCNF has no bad FDs.)</a:t>
            </a:r>
          </a:p>
        </p:txBody>
      </p:sp>
      <p:sp>
        <p:nvSpPr>
          <p:cNvPr id="32773" name="Rectangle 3"/>
          <p:cNvSpPr txBox="1">
            <a:spLocks noChangeArrowheads="1"/>
          </p:cNvSpPr>
          <p:nvPr/>
        </p:nvSpPr>
        <p:spPr bwMode="auto">
          <a:xfrm>
            <a:off x="663575" y="3590925"/>
            <a:ext cx="77724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Example 2.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Beers(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manf, manfAddr)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FD’s: </a:t>
            </a:r>
            <a:r>
              <a:rPr lang="en-US" altLang="en-US" sz="2400">
                <a:solidFill>
                  <a:srgbClr val="00B050"/>
                </a:solidFill>
              </a:rPr>
              <a:t>T</a:t>
            </a:r>
            <a:r>
              <a:rPr lang="en-US" altLang="en-US" sz="2400"/>
              <a:t> =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manf, 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}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The only key is {</a:t>
            </a:r>
            <a:r>
              <a:rPr lang="en-US" altLang="en-US" sz="2400">
                <a:solidFill>
                  <a:srgbClr val="00B050"/>
                </a:solidFill>
              </a:rPr>
              <a:t>name</a:t>
            </a:r>
            <a:r>
              <a:rPr lang="en-US" altLang="en-US" sz="2400"/>
              <a:t>}.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>
                <a:solidFill>
                  <a:srgbClr val="00B050"/>
                </a:solidFill>
              </a:rPr>
              <a:t> name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 </a:t>
            </a:r>
            <a:r>
              <a:rPr lang="en-US" altLang="en-US" sz="2400"/>
              <a:t>does not violate BCNF.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en-US" sz="2400"/>
              <a:t> However, </a:t>
            </a:r>
            <a:r>
              <a:rPr lang="en-US" altLang="en-US" sz="2400">
                <a:solidFill>
                  <a:srgbClr val="00B050"/>
                </a:solidFill>
              </a:rPr>
              <a:t>manf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 → </a:t>
            </a:r>
            <a:r>
              <a:rPr lang="en-US" altLang="en-US" sz="2400">
                <a:solidFill>
                  <a:srgbClr val="00B050"/>
                </a:solidFill>
              </a:rPr>
              <a:t>manfAddr</a:t>
            </a:r>
            <a:r>
              <a:rPr lang="en-US" altLang="en-US" sz="2400"/>
              <a:t> violates BCNF.</a:t>
            </a:r>
          </a:p>
        </p:txBody>
      </p:sp>
    </p:spTree>
    <p:extLst>
      <p:ext uri="{BB962C8B-B14F-4D97-AF65-F5344CB8AC3E}">
        <p14:creationId xmlns:p14="http://schemas.microsoft.com/office/powerpoint/2010/main" val="485135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3FE50F-81D3-4419-B9A2-370AFDAA71F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BCNF</a:t>
            </a:r>
          </a:p>
        </p:txBody>
      </p:sp>
      <p:sp>
        <p:nvSpPr>
          <p:cNvPr id="6148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 dirty="0">
                <a:ea typeface="宋体" panose="02010600030101010101" pitchFamily="2" charset="-122"/>
              </a:rPr>
              <a:t> BCNF(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Input: A relation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400" dirty="0">
                <a:ea typeface="宋体" panose="02010600030101010101" pitchFamily="2" charset="-122"/>
              </a:rPr>
              <a:t> and its FDs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400" dirty="0">
                <a:ea typeface="宋体" panose="02010600030101010101" pitchFamily="2" charset="-122"/>
              </a:rPr>
              <a:t> of relations in BCNF</a:t>
            </a:r>
          </a:p>
          <a:p>
            <a:pPr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1. 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400" dirty="0">
                <a:ea typeface="宋体" panose="02010600030101010101" pitchFamily="2" charset="-122"/>
              </a:rPr>
              <a:t> =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  While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400" dirty="0">
                <a:ea typeface="宋体" panose="02010600030101010101" pitchFamily="2" charset="-122"/>
              </a:rPr>
              <a:t>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2.1	  Pick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2400" dirty="0">
                <a:ea typeface="宋体" panose="02010600030101010101" pitchFamily="2" charset="-122"/>
              </a:rPr>
              <a:t>in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400" dirty="0">
                <a:ea typeface="宋体" panose="02010600030101010101" pitchFamily="2" charset="-122"/>
              </a:rPr>
              <a:t>);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2.2   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2400" dirty="0">
                <a:ea typeface="宋体" panose="02010600030101010101" pitchFamily="2" charset="-122"/>
              </a:rPr>
              <a:t>has a BCNF violator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dirty="0">
                <a:ea typeface="宋体" panose="02010600030101010101" pitchFamily="2" charset="-122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2.3   Then Call </a:t>
            </a:r>
            <a:r>
              <a:rPr lang="en-US" altLang="zh-CN" sz="2400" dirty="0" err="1">
                <a:solidFill>
                  <a:srgbClr val="FFC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R’, T’; X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 to construct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	  the two relations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           add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400" dirty="0">
                <a:ea typeface="宋体" panose="02010600030101010101" pitchFamily="2" charset="-122"/>
              </a:rPr>
              <a:t>to C’;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2.4   Else add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2400" dirty="0">
                <a:ea typeface="宋体" panose="02010600030101010101" pitchFamily="2" charset="-122"/>
              </a:rPr>
              <a:t>to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25972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C790F1-E108-4C6E-A3D5-C45ED61E0D7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1601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D90D8-1639-45B3-9158-C4D9B551896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1157288"/>
            <a:ext cx="7810928" cy="18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FF0066"/>
                </a:solidFill>
                <a:latin typeface="+mn-ea"/>
              </a:rPr>
              <a:t>Reasons: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The algorithm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BCNF(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R</a:t>
            </a:r>
            <a:r>
              <a:rPr lang="en-US" altLang="zh-CN" sz="2400" dirty="0">
                <a:latin typeface="+mn-ea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 T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)</a:t>
            </a:r>
            <a:r>
              <a:rPr lang="en-US" altLang="zh-CN" sz="2400" dirty="0">
                <a:latin typeface="+mn-ea"/>
              </a:rPr>
              <a:t> breaks relations into two relations with fewer attributes. 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2" name="Rectangle 3"/>
          <p:cNvSpPr txBox="1">
            <a:spLocks noChangeArrowheads="1"/>
          </p:cNvSpPr>
          <p:nvPr/>
        </p:nvSpPr>
        <p:spPr bwMode="auto">
          <a:xfrm>
            <a:off x="715766" y="3256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(R’, T’; X) </a:t>
            </a:r>
            <a:r>
              <a:rPr lang="en-US" altLang="zh-CN" sz="1400" dirty="0">
                <a:ea typeface="宋体" panose="02010600030101010101" pitchFamily="2" charset="-122"/>
              </a:rPr>
              <a:t>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828840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D90D8-1639-45B3-9158-C4D9B551896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1157288"/>
            <a:ext cx="7810928" cy="18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FF0066"/>
                </a:solidFill>
                <a:latin typeface="+mn-ea"/>
              </a:rPr>
              <a:t>Reasons: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The algorithm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BCNF(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R</a:t>
            </a:r>
            <a:r>
              <a:rPr lang="en-US" altLang="zh-CN" sz="2400" dirty="0">
                <a:latin typeface="+mn-ea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 T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)</a:t>
            </a:r>
            <a:r>
              <a:rPr lang="en-US" altLang="zh-CN" sz="2400" dirty="0">
                <a:latin typeface="+mn-ea"/>
              </a:rPr>
              <a:t> breaks relations into two relations with fewer attributes. 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2" name="Rectangle 3"/>
          <p:cNvSpPr txBox="1">
            <a:spLocks noChangeArrowheads="1"/>
          </p:cNvSpPr>
          <p:nvPr/>
        </p:nvSpPr>
        <p:spPr bwMode="auto">
          <a:xfrm>
            <a:off x="715766" y="3256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(R’, T’; X) </a:t>
            </a:r>
            <a:r>
              <a:rPr lang="en-US" altLang="zh-CN" sz="1400" dirty="0">
                <a:ea typeface="宋体" panose="02010600030101010101" pitchFamily="2" charset="-122"/>
              </a:rPr>
              <a:t>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F650766-153D-2ADA-AE0B-F1AF0716F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528" y="2971800"/>
            <a:ext cx="34290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(R, T; Y)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Input: A relation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with FD set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dirty="0">
                <a:ea typeface="宋体" panose="02010600030101010101" pitchFamily="2" charset="-122"/>
              </a:rPr>
              <a:t>, in which there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is a bad FD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2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200" dirty="0">
                <a:ea typeface="宋体" panose="02010600030101010101" pitchFamily="2" charset="-122"/>
              </a:rPr>
              <a:t>from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Call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Decomposition(Y)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to decompose relation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into two smaller relations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 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Call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Decomposed-FDs(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k = 1, 2 </a:t>
            </a:r>
            <a:r>
              <a:rPr lang="en-US" altLang="zh-CN" sz="1200" dirty="0">
                <a:ea typeface="宋体" panose="02010600030101010101" pitchFamily="2" charset="-122"/>
              </a:rPr>
              <a:t>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construct the FD sets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 </a:t>
            </a:r>
            <a:r>
              <a:rPr lang="en-US" altLang="zh-CN" sz="1200" dirty="0"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Output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) and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90482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D90D8-1639-45B3-9158-C4D9B551896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1157288"/>
            <a:ext cx="7810928" cy="18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FF0066"/>
                </a:solidFill>
                <a:latin typeface="+mn-ea"/>
              </a:rPr>
              <a:t>Reasons: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The algorithm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BCNF(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R</a:t>
            </a:r>
            <a:r>
              <a:rPr lang="en-US" altLang="zh-CN" sz="2400" dirty="0">
                <a:latin typeface="+mn-ea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 T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)</a:t>
            </a:r>
            <a:r>
              <a:rPr lang="en-US" altLang="zh-CN" sz="2400" dirty="0">
                <a:latin typeface="+mn-ea"/>
              </a:rPr>
              <a:t> breaks relations into two relations with fewer attributes. 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2" name="Rectangle 3"/>
          <p:cNvSpPr txBox="1">
            <a:spLocks noChangeArrowheads="1"/>
          </p:cNvSpPr>
          <p:nvPr/>
        </p:nvSpPr>
        <p:spPr bwMode="auto">
          <a:xfrm>
            <a:off x="715766" y="3256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(R’, T’; X) </a:t>
            </a:r>
            <a:r>
              <a:rPr lang="en-US" altLang="zh-CN" sz="1400" dirty="0">
                <a:ea typeface="宋体" panose="02010600030101010101" pitchFamily="2" charset="-122"/>
              </a:rPr>
              <a:t>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5C3F143-D119-E093-54CF-BCE6090B2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528" y="4718727"/>
            <a:ext cx="3429000" cy="181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Decomposition(X)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= X</a:t>
            </a:r>
            <a:r>
              <a:rPr lang="en-US" altLang="zh-CN" sz="14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relation 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of schema 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relation 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= X ∪ 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and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F650766-153D-2ADA-AE0B-F1AF0716F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528" y="2971800"/>
            <a:ext cx="34290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(R, T; Y)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Input: A relation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with FD set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dirty="0">
                <a:ea typeface="宋体" panose="02010600030101010101" pitchFamily="2" charset="-122"/>
              </a:rPr>
              <a:t>, in which there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is a bad FD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2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200" dirty="0">
                <a:ea typeface="宋体" panose="02010600030101010101" pitchFamily="2" charset="-122"/>
              </a:rPr>
              <a:t>from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Call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Decomposition(Y)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a typeface="宋体" panose="02010600030101010101" pitchFamily="2" charset="-122"/>
              </a:rPr>
              <a:t>to decompose relation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into two smaller relations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 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Call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Decomposed-FDs(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k = 1, 2 </a:t>
            </a:r>
            <a:r>
              <a:rPr lang="en-US" altLang="zh-CN" sz="1200" dirty="0">
                <a:ea typeface="宋体" panose="02010600030101010101" pitchFamily="2" charset="-122"/>
              </a:rPr>
              <a:t>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construct the FD sets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 </a:t>
            </a:r>
            <a:r>
              <a:rPr lang="en-US" altLang="zh-CN" sz="1200" dirty="0"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Output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) and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42762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D90D8-1639-45B3-9158-C4D9B551896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1157288"/>
            <a:ext cx="7810928" cy="18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FF0066"/>
                </a:solidFill>
                <a:latin typeface="+mn-ea"/>
              </a:rPr>
              <a:t>Reasons: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The algorithm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BCNF(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R</a:t>
            </a:r>
            <a:r>
              <a:rPr lang="en-US" altLang="zh-CN" sz="2400" dirty="0">
                <a:latin typeface="+mn-ea"/>
              </a:rPr>
              <a:t>,</a:t>
            </a:r>
            <a:r>
              <a:rPr lang="en-US" altLang="zh-CN" sz="2400" dirty="0">
                <a:solidFill>
                  <a:srgbClr val="00B050"/>
                </a:solidFill>
                <a:latin typeface="+mn-ea"/>
              </a:rPr>
              <a:t> T</a:t>
            </a:r>
            <a:r>
              <a:rPr lang="en-US" altLang="zh-CN" sz="2400" dirty="0">
                <a:solidFill>
                  <a:srgbClr val="FFC000"/>
                </a:solidFill>
                <a:latin typeface="+mn-ea"/>
              </a:rPr>
              <a:t>)</a:t>
            </a:r>
            <a:r>
              <a:rPr lang="en-US" altLang="zh-CN" sz="2400" dirty="0">
                <a:latin typeface="+mn-ea"/>
              </a:rPr>
              <a:t> breaks relations into two relations with fewer attributes.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400" dirty="0">
                <a:latin typeface="+mn-ea"/>
              </a:rPr>
              <a:t> A relation with only two attributes is always in BCNF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Why Does the Algorithm BCNF Work</a:t>
            </a:r>
            <a:r>
              <a:rPr lang="zh-CN" altLang="en-US" sz="3600">
                <a:ea typeface="宋体" panose="02010600030101010101" pitchFamily="2" charset="-122"/>
              </a:rPr>
              <a:t>？</a:t>
            </a:r>
            <a:endParaRPr lang="en-US" altLang="zh-CN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2" name="Rectangle 3"/>
          <p:cNvSpPr txBox="1">
            <a:spLocks noChangeArrowheads="1"/>
          </p:cNvSpPr>
          <p:nvPr/>
        </p:nvSpPr>
        <p:spPr bwMode="auto">
          <a:xfrm>
            <a:off x="715766" y="3256800"/>
            <a:ext cx="4058078" cy="2923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BCNF(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has a BCNF violator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Call </a:t>
            </a:r>
            <a:r>
              <a:rPr lang="en-US" altLang="zh-CN" sz="1400" dirty="0" err="1">
                <a:solidFill>
                  <a:srgbClr val="FFC000"/>
                </a:solidFill>
                <a:ea typeface="宋体" panose="02010600030101010101" pitchFamily="2" charset="-122"/>
              </a:rPr>
              <a:t>RemoveBadFD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R’, T’; X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construct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the two relations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add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to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400" dirty="0">
                <a:ea typeface="宋体" panose="02010600030101010101" pitchFamily="2" charset="-122"/>
              </a:rPr>
              <a:t>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5C3F143-D119-E093-54CF-BCE6090B2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528" y="4718727"/>
            <a:ext cx="3429000" cy="181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and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F650766-153D-2ADA-AE0B-F1AF0716F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528" y="2971800"/>
            <a:ext cx="34290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RemoveBadFD</a:t>
            </a:r>
            <a:r>
              <a:rPr lang="en-US" altLang="zh-CN" sz="1200" dirty="0">
                <a:ea typeface="宋体" panose="02010600030101010101" pitchFamily="2" charset="-122"/>
              </a:rPr>
              <a:t>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,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Input: A relation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with FD set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dirty="0">
                <a:ea typeface="宋体" panose="02010600030101010101" pitchFamily="2" charset="-122"/>
              </a:rPr>
              <a:t>, in which there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is a bad FD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2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200" dirty="0">
                <a:ea typeface="宋体" panose="02010600030101010101" pitchFamily="2" charset="-122"/>
              </a:rPr>
              <a:t>from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Call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dirty="0">
                <a:ea typeface="宋体" panose="02010600030101010101" pitchFamily="2" charset="-122"/>
              </a:rPr>
              <a:t>to decompose relation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dirty="0">
                <a:ea typeface="宋体" panose="02010600030101010101" pitchFamily="2" charset="-122"/>
              </a:rPr>
              <a:t> into two smaller relations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 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Call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Decomposed-FDs(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k = 1, 2 </a:t>
            </a:r>
            <a:r>
              <a:rPr lang="en-US" altLang="zh-CN" sz="1200" dirty="0">
                <a:ea typeface="宋体" panose="02010600030101010101" pitchFamily="2" charset="-122"/>
              </a:rPr>
              <a:t>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construct the FD sets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 </a:t>
            </a:r>
            <a:r>
              <a:rPr lang="en-US" altLang="zh-CN" sz="1200" dirty="0"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for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Output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) and (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2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4074586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3175</TotalTime>
  <Words>2738</Words>
  <Application>Microsoft Office PowerPoint</Application>
  <PresentationFormat>On-screen Show (4:3)</PresentationFormat>
  <Paragraphs>288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Monotype Sorts</vt:lpstr>
      <vt:lpstr>Arial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Eliminating bad FD X → A (for all A)</vt:lpstr>
      <vt:lpstr>Algorithm to Remove Bad FDs</vt:lpstr>
      <vt:lpstr>Algorithm to Remove Bad FDs</vt:lpstr>
      <vt:lpstr>Algorithm to Remove Bad FDs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Boyce-Codd Normal Form (BCNF)</vt:lpstr>
      <vt:lpstr>Decomposition into BCNF</vt:lpstr>
      <vt:lpstr>Why Does the Algorithm BCNF Work？</vt:lpstr>
      <vt:lpstr>Why Does the Algorithm BCNF Work？</vt:lpstr>
      <vt:lpstr>Why Does the Algorithm BCNF Work？</vt:lpstr>
      <vt:lpstr>Why Does the Algorithm BCNF Work？</vt:lpstr>
      <vt:lpstr>Why Does the Algorithm BCNF Work？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324</cp:revision>
  <dcterms:created xsi:type="dcterms:W3CDTF">2002-03-23T20:14:09Z</dcterms:created>
  <dcterms:modified xsi:type="dcterms:W3CDTF">2024-01-31T17:44:25Z</dcterms:modified>
</cp:coreProperties>
</file>