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9"/>
  </p:notesMasterIdLst>
  <p:sldIdLst>
    <p:sldId id="623" r:id="rId2"/>
    <p:sldId id="730" r:id="rId3"/>
    <p:sldId id="585" r:id="rId4"/>
    <p:sldId id="584" r:id="rId5"/>
    <p:sldId id="583" r:id="rId6"/>
    <p:sldId id="582" r:id="rId7"/>
    <p:sldId id="581" r:id="rId8"/>
    <p:sldId id="580" r:id="rId9"/>
    <p:sldId id="692" r:id="rId10"/>
    <p:sldId id="691" r:id="rId11"/>
    <p:sldId id="589" r:id="rId12"/>
    <p:sldId id="645" r:id="rId13"/>
    <p:sldId id="646" r:id="rId14"/>
    <p:sldId id="647" r:id="rId15"/>
    <p:sldId id="648" r:id="rId16"/>
    <p:sldId id="649" r:id="rId17"/>
    <p:sldId id="650" r:id="rId18"/>
    <p:sldId id="651" r:id="rId19"/>
    <p:sldId id="652" r:id="rId20"/>
    <p:sldId id="653" r:id="rId21"/>
    <p:sldId id="654" r:id="rId22"/>
    <p:sldId id="655" r:id="rId23"/>
    <p:sldId id="656" r:id="rId24"/>
    <p:sldId id="657" r:id="rId25"/>
    <p:sldId id="658" r:id="rId26"/>
    <p:sldId id="659" r:id="rId27"/>
    <p:sldId id="660" r:id="rId28"/>
    <p:sldId id="661" r:id="rId29"/>
    <p:sldId id="662" r:id="rId30"/>
    <p:sldId id="663" r:id="rId31"/>
    <p:sldId id="664" r:id="rId32"/>
    <p:sldId id="665" r:id="rId33"/>
    <p:sldId id="666" r:id="rId34"/>
    <p:sldId id="667" r:id="rId35"/>
    <p:sldId id="668" r:id="rId36"/>
    <p:sldId id="669" r:id="rId37"/>
    <p:sldId id="670" r:id="rId38"/>
    <p:sldId id="671" r:id="rId39"/>
    <p:sldId id="672" r:id="rId40"/>
    <p:sldId id="673" r:id="rId41"/>
    <p:sldId id="674" r:id="rId42"/>
    <p:sldId id="675" r:id="rId43"/>
    <p:sldId id="676" r:id="rId44"/>
    <p:sldId id="677" r:id="rId45"/>
    <p:sldId id="678" r:id="rId46"/>
    <p:sldId id="679" r:id="rId47"/>
    <p:sldId id="680" r:id="rId48"/>
    <p:sldId id="681" r:id="rId49"/>
    <p:sldId id="682" r:id="rId50"/>
    <p:sldId id="683" r:id="rId51"/>
    <p:sldId id="684" r:id="rId52"/>
    <p:sldId id="685" r:id="rId53"/>
    <p:sldId id="686" r:id="rId54"/>
    <p:sldId id="687" r:id="rId55"/>
    <p:sldId id="688" r:id="rId56"/>
    <p:sldId id="689" r:id="rId57"/>
    <p:sldId id="690" r:id="rId5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9900"/>
    <a:srgbClr val="FF99FF"/>
    <a:srgbClr val="FF00FF"/>
    <a:srgbClr val="FFCCFF"/>
    <a:srgbClr val="FFFFCC"/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23" autoAdjust="0"/>
    <p:restoredTop sz="90929"/>
  </p:normalViewPr>
  <p:slideViewPr>
    <p:cSldViewPr>
      <p:cViewPr varScale="1">
        <p:scale>
          <a:sx n="93" d="100"/>
          <a:sy n="93" d="100"/>
        </p:scale>
        <p:origin x="127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BF92719-32D5-4E19-9149-7050E97F53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397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631751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E3B91-66A4-4A03-8C6C-C4898292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81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0DEE4-79B2-4591-93AA-B0CA4E3AE2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76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40C97-8C38-4D95-B26B-A9C022CAA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56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F2B7E-2F94-4DF4-A48C-3B1A031DF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008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70F0A-BE1A-469F-8A61-F64AF8D3B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48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A5459-BD1A-4A46-879E-12782DB8FA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57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8EEE9-43B7-4586-AFE3-CD9A10BE31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3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43976-9D39-4A5F-8C6F-3B11E528E5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44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ADF7-B229-4AA6-A5A6-C31C417B9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548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EB554-D7DA-457D-9E00-65D6AC5C68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81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40253-0AA1-4287-ABBC-E8698DD767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3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CCBC0E4-B0D6-4EE3-950A-7E09295F4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8793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5: Functional Dependencies</a:t>
            </a:r>
          </a:p>
        </p:txBody>
      </p:sp>
    </p:spTree>
    <p:extLst>
      <p:ext uri="{BB962C8B-B14F-4D97-AF65-F5344CB8AC3E}">
        <p14:creationId xmlns:p14="http://schemas.microsoft.com/office/powerpoint/2010/main" val="2288672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905892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069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005EC82-6C83-43D8-A490-3AFFE2B05860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0697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70698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0699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0700" name="Rectangle 3"/>
          <p:cNvSpPr txBox="1">
            <a:spLocks noChangeArrowheads="1"/>
          </p:cNvSpPr>
          <p:nvPr/>
        </p:nvSpPr>
        <p:spPr bwMode="auto">
          <a:xfrm>
            <a:off x="695325" y="3814763"/>
            <a:ext cx="7615238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All these come from some non-superkeys that 	determine some other attributes.</a:t>
            </a:r>
          </a:p>
        </p:txBody>
      </p:sp>
      <p:cxnSp>
        <p:nvCxnSpPr>
          <p:cNvPr id="70701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172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E36F5D2-D616-4CE9-8C0F-2D0908020F46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21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71722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23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24" name="Rectangle 3"/>
          <p:cNvSpPr txBox="1">
            <a:spLocks noChangeArrowheads="1"/>
          </p:cNvSpPr>
          <p:nvPr/>
        </p:nvSpPr>
        <p:spPr bwMode="auto">
          <a:xfrm>
            <a:off x="695325" y="3814763"/>
            <a:ext cx="7615238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All these come from some non-superkeys that 	determine some 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We should eliminate such </a:t>
            </a:r>
            <a:r>
              <a:rPr lang="en-US" altLang="en-US" sz="2400">
                <a:solidFill>
                  <a:srgbClr val="FF0000"/>
                </a:solidFill>
              </a:rPr>
              <a:t>functional dependencies</a:t>
            </a:r>
            <a:r>
              <a:rPr lang="en-US" altLang="en-US" sz="2400"/>
              <a:t>.</a:t>
            </a:r>
          </a:p>
        </p:txBody>
      </p:sp>
      <p:cxnSp>
        <p:nvCxnSpPr>
          <p:cNvPr id="71725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274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B303750-B940-47D5-A093-428740E2DE35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2745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72746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2747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2748" name="Rectangle 3"/>
          <p:cNvSpPr txBox="1">
            <a:spLocks noChangeArrowheads="1"/>
          </p:cNvSpPr>
          <p:nvPr/>
        </p:nvSpPr>
        <p:spPr bwMode="auto">
          <a:xfrm>
            <a:off x="695325" y="3814763"/>
            <a:ext cx="7615238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All these come from some non-superkeys that 	determine some 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We should eliminate such </a:t>
            </a:r>
            <a:r>
              <a:rPr lang="en-US" altLang="en-US" sz="2400">
                <a:solidFill>
                  <a:srgbClr val="FF0000"/>
                </a:solidFill>
              </a:rPr>
              <a:t>functional dependencies</a:t>
            </a:r>
            <a:r>
              <a:rPr lang="en-US" altLang="en-US" sz="240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How?  </a:t>
            </a:r>
            <a:r>
              <a:rPr lang="en-US" altLang="en-US" sz="2400">
                <a:ea typeface="MingLiU" panose="02020509000000000000" pitchFamily="49" charset="-120"/>
              </a:rPr>
              <a:t>→ check every non-superkey, </a:t>
            </a:r>
            <a:endParaRPr lang="en-US" altLang="en-US" sz="2400"/>
          </a:p>
        </p:txBody>
      </p:sp>
      <p:cxnSp>
        <p:nvCxnSpPr>
          <p:cNvPr id="72749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376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7C9AA8-A9F8-48FD-BBC1-247F0A38A535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3769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73770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3771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3772" name="Rectangle 3"/>
          <p:cNvSpPr txBox="1">
            <a:spLocks noChangeArrowheads="1"/>
          </p:cNvSpPr>
          <p:nvPr/>
        </p:nvSpPr>
        <p:spPr bwMode="auto">
          <a:xfrm>
            <a:off x="695325" y="3814763"/>
            <a:ext cx="7615238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All these come from some non-superkeys that 	determine some 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We should eliminate such </a:t>
            </a:r>
            <a:r>
              <a:rPr lang="en-US" altLang="en-US" sz="2400">
                <a:solidFill>
                  <a:srgbClr val="FF0000"/>
                </a:solidFill>
              </a:rPr>
              <a:t>functional dependencies</a:t>
            </a:r>
            <a:r>
              <a:rPr lang="en-US" altLang="en-US" sz="240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How?  </a:t>
            </a:r>
            <a:r>
              <a:rPr lang="en-US" altLang="en-US" sz="2400">
                <a:ea typeface="MingLiU" panose="02020509000000000000" pitchFamily="49" charset="-120"/>
              </a:rPr>
              <a:t>→ check every non-superkey, but How?</a:t>
            </a:r>
            <a:endParaRPr lang="en-US" altLang="en-US" sz="2400"/>
          </a:p>
        </p:txBody>
      </p:sp>
      <p:cxnSp>
        <p:nvCxnSpPr>
          <p:cNvPr id="73773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47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1331205-C01C-4037-A68A-4D4DC5511BE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4793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74794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4795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4796" name="Rectangle 3"/>
          <p:cNvSpPr txBox="1">
            <a:spLocks noChangeArrowheads="1"/>
          </p:cNvSpPr>
          <p:nvPr/>
        </p:nvSpPr>
        <p:spPr bwMode="auto">
          <a:xfrm>
            <a:off x="695325" y="3814763"/>
            <a:ext cx="7615238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All these come from some non-superkeys that 	determine some 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We should eliminate such </a:t>
            </a:r>
            <a:r>
              <a:rPr lang="en-US" altLang="en-US" sz="2400">
                <a:solidFill>
                  <a:srgbClr val="FF0000"/>
                </a:solidFill>
              </a:rPr>
              <a:t>functional dependencies</a:t>
            </a:r>
            <a:r>
              <a:rPr lang="en-US" altLang="en-US" sz="240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How?  </a:t>
            </a:r>
            <a:r>
              <a:rPr lang="en-US" altLang="en-US" sz="2400">
                <a:ea typeface="MingLiU" panose="02020509000000000000" pitchFamily="49" charset="-120"/>
              </a:rPr>
              <a:t>→ check every non-superkey, but How?</a:t>
            </a:r>
            <a:endParaRPr lang="en-US" altLang="en-US" sz="2400"/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The table itself gives some obvious dependencies</a:t>
            </a:r>
          </a:p>
        </p:txBody>
      </p:sp>
      <p:cxnSp>
        <p:nvCxnSpPr>
          <p:cNvPr id="74797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581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C84DCCF-6DF7-45C9-BE4B-3AF558CCE5F1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5817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75818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5819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5820" name="Rectangle 3"/>
          <p:cNvSpPr txBox="1">
            <a:spLocks noChangeArrowheads="1"/>
          </p:cNvSpPr>
          <p:nvPr/>
        </p:nvSpPr>
        <p:spPr bwMode="auto">
          <a:xfrm>
            <a:off x="695325" y="3814763"/>
            <a:ext cx="7615238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All these come from some non-superkeys that 	determine some 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We should eliminate such </a:t>
            </a:r>
            <a:r>
              <a:rPr lang="en-US" altLang="en-US" sz="2400">
                <a:solidFill>
                  <a:srgbClr val="FF0000"/>
                </a:solidFill>
              </a:rPr>
              <a:t>functional dependencies</a:t>
            </a:r>
            <a:r>
              <a:rPr lang="en-US" altLang="en-US" sz="240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How?  </a:t>
            </a:r>
            <a:r>
              <a:rPr lang="en-US" altLang="en-US" sz="2400">
                <a:ea typeface="MingLiU" panose="02020509000000000000" pitchFamily="49" charset="-120"/>
              </a:rPr>
              <a:t>→ check every non-superkey, but How?</a:t>
            </a:r>
            <a:endParaRPr lang="en-US" altLang="en-US" sz="2400"/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The table itself gives some obvious dependencies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But there can be non-obvious ones</a:t>
            </a:r>
          </a:p>
        </p:txBody>
      </p:sp>
      <p:cxnSp>
        <p:nvCxnSpPr>
          <p:cNvPr id="75821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3AEB63-4D86-4AF2-B3EF-24DADF096508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7467600" cy="48768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X </a:t>
            </a:r>
            <a:r>
              <a:rPr lang="en-US" altLang="en-US" sz="2800" dirty="0">
                <a:solidFill>
                  <a:srgbClr val="FF000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(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X functionally determines A</a:t>
            </a:r>
            <a:r>
              <a:rPr lang="en-US" altLang="zh-CN" sz="2800" dirty="0">
                <a:ea typeface="宋体" panose="02010600030101010101" pitchFamily="2" charset="-122"/>
              </a:rPr>
              <a:t>)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is an assertion about a relation </a:t>
            </a:r>
            <a:r>
              <a:rPr lang="en-US" altLang="zh-CN" sz="2800" i="1" dirty="0"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 that whenever two tuples of </a:t>
            </a:r>
            <a:r>
              <a:rPr lang="en-US" altLang="zh-CN" sz="2800" i="1" dirty="0"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agree on all the attributes of X, then they must also agree on the attribute A.</a:t>
            </a:r>
          </a:p>
          <a:p>
            <a:pPr marL="0" indent="0">
              <a:buFont typeface="Monotype Sorts" pitchFamily="8" charset="2"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  <a:p>
            <a:pPr marL="0" lvl="1" indent="0">
              <a:buNone/>
            </a:pP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Functional Dependencies (FD)</a:t>
            </a:r>
          </a:p>
        </p:txBody>
      </p:sp>
    </p:spTree>
    <p:extLst>
      <p:ext uri="{BB962C8B-B14F-4D97-AF65-F5344CB8AC3E}">
        <p14:creationId xmlns:p14="http://schemas.microsoft.com/office/powerpoint/2010/main" val="327054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3AEB63-4D86-4AF2-B3EF-24DADF096508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7467600" cy="48768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X </a:t>
            </a:r>
            <a:r>
              <a:rPr lang="en-US" altLang="en-US" sz="2800" dirty="0">
                <a:solidFill>
                  <a:srgbClr val="FF000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(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X functionally determines A</a:t>
            </a:r>
            <a:r>
              <a:rPr lang="en-US" altLang="zh-CN" sz="2800" dirty="0">
                <a:ea typeface="宋体" panose="02010600030101010101" pitchFamily="2" charset="-122"/>
              </a:rPr>
              <a:t>)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is an assertion about a relation </a:t>
            </a:r>
            <a:r>
              <a:rPr lang="en-US" altLang="zh-CN" sz="2800" i="1" dirty="0"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 that whenever two tuples of </a:t>
            </a:r>
            <a:r>
              <a:rPr lang="en-US" altLang="zh-CN" sz="2800" i="1" dirty="0"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agree on all the attributes of X, then they must also agree on the attribute A.</a:t>
            </a:r>
          </a:p>
          <a:p>
            <a:pPr marL="0" indent="0">
              <a:buFont typeface="Monotype Sorts" pitchFamily="8" charset="2"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  <a:p>
            <a:pPr marL="0" indent="0"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A </a:t>
            </a:r>
            <a:r>
              <a:rPr lang="en-US" altLang="zh-CN" sz="2400" dirty="0" err="1">
                <a:solidFill>
                  <a:srgbClr val="FF0000"/>
                </a:solidFill>
                <a:ea typeface="宋体" panose="02010600030101010101" pitchFamily="2" charset="-122"/>
              </a:rPr>
              <a:t>superkey</a:t>
            </a:r>
            <a:r>
              <a:rPr lang="en-US" altLang="zh-CN" sz="2400" dirty="0">
                <a:ea typeface="宋体" panose="02010600030101010101" pitchFamily="2" charset="-122"/>
              </a:rPr>
              <a:t> is a set of attributes that functionally determines all other attributes</a:t>
            </a:r>
          </a:p>
          <a:p>
            <a:pPr marL="0" lvl="1" indent="0">
              <a:buNone/>
            </a:pP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Functional Dependencies (FD)</a:t>
            </a:r>
          </a:p>
        </p:txBody>
      </p:sp>
    </p:spTree>
    <p:extLst>
      <p:ext uri="{BB962C8B-B14F-4D97-AF65-F5344CB8AC3E}">
        <p14:creationId xmlns:p14="http://schemas.microsoft.com/office/powerpoint/2010/main" val="1236583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3AEB63-4D86-4AF2-B3EF-24DADF096508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7467600" cy="48768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X </a:t>
            </a:r>
            <a:r>
              <a:rPr lang="en-US" altLang="en-US" sz="2800" dirty="0">
                <a:solidFill>
                  <a:srgbClr val="FF000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(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X functionally determines A</a:t>
            </a:r>
            <a:r>
              <a:rPr lang="en-US" altLang="zh-CN" sz="2800" dirty="0">
                <a:ea typeface="宋体" panose="02010600030101010101" pitchFamily="2" charset="-122"/>
              </a:rPr>
              <a:t>)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is an assertion about a relation </a:t>
            </a:r>
            <a:r>
              <a:rPr lang="en-US" altLang="zh-CN" sz="2800" i="1" dirty="0"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 that whenever two tuples of </a:t>
            </a:r>
            <a:r>
              <a:rPr lang="en-US" altLang="zh-CN" sz="2800" i="1" dirty="0"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agree on all the attributes of X, then they must also agree on the attribute A.</a:t>
            </a:r>
          </a:p>
          <a:p>
            <a:pPr marL="0" indent="0">
              <a:buFont typeface="Monotype Sorts" pitchFamily="8" charset="2"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  <a:p>
            <a:pPr marL="0" indent="0"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A </a:t>
            </a:r>
            <a:r>
              <a:rPr lang="en-US" altLang="zh-CN" sz="2400" dirty="0" err="1">
                <a:solidFill>
                  <a:srgbClr val="FF0000"/>
                </a:solidFill>
                <a:ea typeface="宋体" panose="02010600030101010101" pitchFamily="2" charset="-122"/>
              </a:rPr>
              <a:t>superkey</a:t>
            </a:r>
            <a:r>
              <a:rPr lang="en-US" altLang="zh-CN" sz="2400" dirty="0">
                <a:ea typeface="宋体" panose="02010600030101010101" pitchFamily="2" charset="-122"/>
              </a:rPr>
              <a:t> is a set of attributes that functionally determines all other attributes</a:t>
            </a:r>
          </a:p>
          <a:p>
            <a:pPr marL="0" lvl="1" indent="0"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marL="0" lvl="1" indent="-539750"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Our main goal is to find non-</a:t>
            </a:r>
            <a:r>
              <a:rPr lang="en-US" altLang="zh-CN" dirty="0" err="1">
                <a:solidFill>
                  <a:srgbClr val="FFC000"/>
                </a:solidFill>
                <a:ea typeface="宋体" panose="02010600030101010101" pitchFamily="2" charset="-122"/>
              </a:rPr>
              <a:t>superkeys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 X that determine other attributes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Functional Dependencies (FD)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D5E4052-E717-4523-81E2-A81C862A11D9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Inferring FD’s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Thus, we want to identify all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bad FDs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ea typeface="宋体" panose="02010600030101010101" pitchFamily="2" charset="-122"/>
              </a:rPr>
              <a:t>,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ea typeface="宋体" panose="02010600030101010101" pitchFamily="2" charset="-122"/>
              </a:rPr>
              <a:t>where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Y </a:t>
            </a:r>
            <a:r>
              <a:rPr lang="en-US" altLang="zh-CN" sz="2800">
                <a:ea typeface="宋体" panose="02010600030101010101" pitchFamily="2" charset="-122"/>
              </a:rPr>
              <a:t>is not a </a:t>
            </a:r>
            <a:r>
              <a:rPr lang="en-US" altLang="en-US" sz="2800"/>
              <a:t>superkey and </a:t>
            </a:r>
            <a:r>
              <a:rPr lang="en-US" altLang="en-US" sz="2800">
                <a:solidFill>
                  <a:srgbClr val="00B050"/>
                </a:solidFill>
              </a:rPr>
              <a:t>A</a:t>
            </a:r>
            <a:r>
              <a:rPr lang="en-US" altLang="en-US" sz="2800">
                <a:solidFill>
                  <a:srgbClr val="00B050"/>
                </a:solidFill>
                <a:sym typeface="Symbol" panose="05050102010706020507" pitchFamily="18" charset="2"/>
              </a:rPr>
              <a:t></a:t>
            </a:r>
            <a:r>
              <a:rPr lang="en-US" altLang="en-US" sz="2800">
                <a:solidFill>
                  <a:srgbClr val="00B050"/>
                </a:solidFill>
              </a:rPr>
              <a:t>Y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2009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CB35496-D0AB-4785-A827-1C75E127B88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Inferring FD’s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Thus, we want to identify all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bad FDs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ea typeface="宋体" panose="02010600030101010101" pitchFamily="2" charset="-122"/>
              </a:rPr>
              <a:t>,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Y </a:t>
            </a:r>
            <a:r>
              <a:rPr lang="en-US" altLang="zh-CN" sz="2800" dirty="0">
                <a:ea typeface="宋体" panose="02010600030101010101" pitchFamily="2" charset="-122"/>
              </a:rPr>
              <a:t>is not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 and </a:t>
            </a:r>
            <a:r>
              <a:rPr lang="en-US" altLang="en-US" sz="2800" dirty="0">
                <a:solidFill>
                  <a:srgbClr val="00B050"/>
                </a:solidFill>
              </a:rPr>
              <a:t>A</a:t>
            </a:r>
            <a:r>
              <a:rPr lang="en-US" altLang="en-US" sz="2800" dirty="0">
                <a:solidFill>
                  <a:srgbClr val="00B050"/>
                </a:solidFill>
                <a:sym typeface="Symbol" panose="05050102010706020507" pitchFamily="18" charset="2"/>
              </a:rPr>
              <a:t></a:t>
            </a:r>
            <a:r>
              <a:rPr lang="en-US" altLang="en-US" sz="2800" dirty="0">
                <a:solidFill>
                  <a:srgbClr val="00B050"/>
                </a:solidFill>
              </a:rPr>
              <a:t>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The 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may not be explicitly among 	the given FDs </a:t>
            </a:r>
            <a:r>
              <a:rPr lang="en-US" altLang="zh-CN" dirty="0">
                <a:ea typeface="宋体" panose="02010600030101010101" pitchFamily="2" charset="-122"/>
              </a:rPr>
              <a:t>								</a:t>
            </a:r>
          </a:p>
          <a:p>
            <a:pPr marL="0" indent="0" algn="ctr" defTabSz="540000">
              <a:buFont typeface="Monotype Sorts" pitchFamily="8" charset="2"/>
              <a:buNone/>
              <a:defRPr/>
            </a:pP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S = {X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X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……, </a:t>
            </a:r>
            <a:r>
              <a:rPr lang="en-US" altLang="zh-CN" sz="2400" dirty="0" err="1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}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but we still want to know whether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can 	be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derived</a:t>
            </a:r>
            <a:r>
              <a:rPr lang="en-US" altLang="zh-CN" sz="2800" dirty="0">
                <a:ea typeface="宋体" panose="02010600030101010101" pitchFamily="2" charset="-122"/>
              </a:rPr>
              <a:t> from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680039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37D6E6-963E-4567-B728-6EEE45196186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Inferring FD’s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Thus, we want to identify all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bad FDs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ea typeface="宋体" panose="02010600030101010101" pitchFamily="2" charset="-122"/>
              </a:rPr>
              <a:t>,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Y </a:t>
            </a:r>
            <a:r>
              <a:rPr lang="en-US" altLang="zh-CN" sz="2800" dirty="0">
                <a:ea typeface="宋体" panose="02010600030101010101" pitchFamily="2" charset="-122"/>
              </a:rPr>
              <a:t>is not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 and </a:t>
            </a:r>
            <a:r>
              <a:rPr lang="en-US" altLang="en-US" sz="2800" dirty="0">
                <a:solidFill>
                  <a:srgbClr val="00B050"/>
                </a:solidFill>
              </a:rPr>
              <a:t>A</a:t>
            </a:r>
            <a:r>
              <a:rPr lang="en-US" altLang="en-US" sz="2800" dirty="0">
                <a:solidFill>
                  <a:srgbClr val="00B050"/>
                </a:solidFill>
                <a:sym typeface="Symbol" panose="05050102010706020507" pitchFamily="18" charset="2"/>
              </a:rPr>
              <a:t></a:t>
            </a:r>
            <a:r>
              <a:rPr lang="en-US" altLang="en-US" sz="2800" dirty="0">
                <a:solidFill>
                  <a:srgbClr val="00B050"/>
                </a:solidFill>
              </a:rPr>
              <a:t>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The 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may not be explicitly among 	the given FDs </a:t>
            </a:r>
            <a:r>
              <a:rPr lang="en-US" altLang="zh-CN" dirty="0">
                <a:ea typeface="宋体" panose="02010600030101010101" pitchFamily="2" charset="-122"/>
              </a:rPr>
              <a:t>								</a:t>
            </a:r>
          </a:p>
          <a:p>
            <a:pPr marL="0" indent="0" algn="ctr" defTabSz="540000">
              <a:buFont typeface="Monotype Sorts" pitchFamily="8" charset="2"/>
              <a:buNone/>
              <a:defRPr/>
            </a:pP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S = {X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X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……, </a:t>
            </a:r>
            <a:r>
              <a:rPr lang="en-US" altLang="zh-CN" sz="2400" dirty="0" err="1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}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but we still want to know whether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can 	be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derived</a:t>
            </a:r>
            <a:r>
              <a:rPr lang="en-US" altLang="zh-CN" sz="2800" dirty="0">
                <a:ea typeface="宋体" panose="02010600030101010101" pitchFamily="2" charset="-122"/>
              </a:rPr>
              <a:t> from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</a:p>
          <a:p>
            <a:pPr marL="0" lvl="1" indent="0" defTabSz="540000">
              <a:buFont typeface="Monotype Sorts" pitchFamily="8" charset="2"/>
              <a:buNone/>
              <a:defRPr/>
            </a:pPr>
            <a:r>
              <a:rPr lang="en-US" altLang="zh-CN" dirty="0">
                <a:ea typeface="宋体" panose="02010600030101010101" pitchFamily="2" charset="-122"/>
              </a:rPr>
              <a:t>	*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Example</a:t>
            </a:r>
            <a:r>
              <a:rPr lang="en-US" altLang="zh-CN" sz="2400" dirty="0">
                <a:ea typeface="宋体" panose="02010600030101010101" pitchFamily="2" charset="-122"/>
              </a:rPr>
              <a:t>: If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400" dirty="0">
                <a:ea typeface="宋体" panose="02010600030101010101" pitchFamily="2" charset="-122"/>
              </a:rPr>
              <a:t> contains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zh-CN" sz="2400" dirty="0">
                <a:ea typeface="宋体" panose="02010600030101010101" pitchFamily="2" charset="-122"/>
              </a:rPr>
              <a:t>and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en-US" sz="2400" dirty="0">
                <a:ea typeface="宋体" panose="02010600030101010101" pitchFamily="2" charset="-122"/>
              </a:rPr>
              <a:t>, </a:t>
            </a:r>
            <a:r>
              <a:rPr lang="en-US" altLang="zh-CN" sz="2400" dirty="0">
                <a:ea typeface="宋体" panose="02010600030101010101" pitchFamily="2" charset="-122"/>
              </a:rPr>
              <a:t>then 	 	   surely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 </a:t>
            </a:r>
            <a:r>
              <a:rPr lang="en-US" altLang="zh-CN" sz="2400" dirty="0">
                <a:ea typeface="宋体" panose="02010600030101010101" pitchFamily="2" charset="-122"/>
              </a:rPr>
              <a:t>holds, even it is not given in </a:t>
            </a:r>
            <a:r>
              <a:rPr lang="en-US" altLang="zh-CN" sz="2400" dirty="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84303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D9918D6-F7A5-4CC4-B323-007C2700837F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Inferring FD’s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Thus, we want to identify all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bad FDs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ea typeface="宋体" panose="02010600030101010101" pitchFamily="2" charset="-122"/>
              </a:rPr>
              <a:t>,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Y </a:t>
            </a:r>
            <a:r>
              <a:rPr lang="en-US" altLang="zh-CN" sz="2800" dirty="0">
                <a:ea typeface="宋体" panose="02010600030101010101" pitchFamily="2" charset="-122"/>
              </a:rPr>
              <a:t>is not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 and </a:t>
            </a:r>
            <a:r>
              <a:rPr lang="en-US" altLang="en-US" sz="2800" dirty="0">
                <a:solidFill>
                  <a:srgbClr val="00B050"/>
                </a:solidFill>
              </a:rPr>
              <a:t>A</a:t>
            </a:r>
            <a:r>
              <a:rPr lang="en-US" altLang="en-US" sz="2800" dirty="0">
                <a:solidFill>
                  <a:srgbClr val="00B050"/>
                </a:solidFill>
                <a:sym typeface="Symbol" panose="05050102010706020507" pitchFamily="18" charset="2"/>
              </a:rPr>
              <a:t></a:t>
            </a:r>
            <a:r>
              <a:rPr lang="en-US" altLang="en-US" sz="2800" dirty="0">
                <a:solidFill>
                  <a:srgbClr val="00B050"/>
                </a:solidFill>
              </a:rPr>
              <a:t>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The 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may not be explicitly among 	the given FDs </a:t>
            </a:r>
            <a:r>
              <a:rPr lang="en-US" altLang="zh-CN" dirty="0">
                <a:ea typeface="宋体" panose="02010600030101010101" pitchFamily="2" charset="-122"/>
              </a:rPr>
              <a:t>								</a:t>
            </a:r>
          </a:p>
          <a:p>
            <a:pPr marL="0" indent="0" algn="ctr" defTabSz="540000">
              <a:buFont typeface="Monotype Sorts" pitchFamily="8" charset="2"/>
              <a:buNone/>
              <a:defRPr/>
            </a:pP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S = {X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X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……, </a:t>
            </a:r>
            <a:r>
              <a:rPr lang="en-US" altLang="zh-CN" sz="2400" dirty="0" err="1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}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but we still want to know whether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can 	be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derived</a:t>
            </a:r>
            <a:r>
              <a:rPr lang="en-US" altLang="zh-CN" sz="2800" dirty="0">
                <a:ea typeface="宋体" panose="02010600030101010101" pitchFamily="2" charset="-122"/>
              </a:rPr>
              <a:t> from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</a:p>
          <a:p>
            <a:pPr marL="0" lvl="1" indent="0" defTabSz="540000">
              <a:buFont typeface="Monotype Sorts" pitchFamily="8" charset="2"/>
              <a:buNone/>
              <a:defRPr/>
            </a:pPr>
            <a:r>
              <a:rPr lang="en-US" altLang="zh-CN" dirty="0">
                <a:ea typeface="宋体" panose="02010600030101010101" pitchFamily="2" charset="-122"/>
              </a:rPr>
              <a:t>	*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Example</a:t>
            </a:r>
            <a:r>
              <a:rPr lang="en-US" altLang="zh-CN" sz="2400" dirty="0">
                <a:ea typeface="宋体" panose="02010600030101010101" pitchFamily="2" charset="-122"/>
              </a:rPr>
              <a:t>: If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400" dirty="0">
                <a:ea typeface="宋体" panose="02010600030101010101" pitchFamily="2" charset="-122"/>
              </a:rPr>
              <a:t> contains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zh-CN" sz="2400" dirty="0">
                <a:ea typeface="宋体" panose="02010600030101010101" pitchFamily="2" charset="-122"/>
              </a:rPr>
              <a:t>and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en-US" sz="2400" dirty="0">
                <a:ea typeface="宋体" panose="02010600030101010101" pitchFamily="2" charset="-122"/>
              </a:rPr>
              <a:t>, </a:t>
            </a:r>
            <a:r>
              <a:rPr lang="en-US" altLang="zh-CN" sz="2400" dirty="0">
                <a:ea typeface="宋体" panose="02010600030101010101" pitchFamily="2" charset="-122"/>
              </a:rPr>
              <a:t>then 	 	   surely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 </a:t>
            </a:r>
            <a:r>
              <a:rPr lang="en-US" altLang="zh-CN" sz="2400" dirty="0">
                <a:ea typeface="宋体" panose="02010600030101010101" pitchFamily="2" charset="-122"/>
              </a:rPr>
              <a:t>holds, even it is not given in </a:t>
            </a:r>
            <a:r>
              <a:rPr lang="en-US" altLang="zh-CN" sz="2400" dirty="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400" dirty="0">
                <a:ea typeface="宋体" panose="02010600030101010101" pitchFamily="2" charset="-122"/>
              </a:rPr>
              <a:t>. </a:t>
            </a:r>
          </a:p>
          <a:p>
            <a:pPr marL="457200" lvl="1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dirty="0">
                <a:ea typeface="宋体" panose="02010600030101010101" pitchFamily="2" charset="-122"/>
              </a:rPr>
              <a:t>Important for designing good relation schemas.</a:t>
            </a:r>
          </a:p>
        </p:txBody>
      </p:sp>
    </p:spTree>
    <p:extLst>
      <p:ext uri="{BB962C8B-B14F-4D97-AF65-F5344CB8AC3E}">
        <p14:creationId xmlns:p14="http://schemas.microsoft.com/office/powerpoint/2010/main" val="3475139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CDFECD3-F473-4063-BB8F-8CDD20A25110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Inference Test</a:t>
            </a:r>
          </a:p>
        </p:txBody>
      </p:sp>
    </p:spTree>
    <p:extLst>
      <p:ext uri="{BB962C8B-B14F-4D97-AF65-F5344CB8AC3E}">
        <p14:creationId xmlns:p14="http://schemas.microsoft.com/office/powerpoint/2010/main" val="2696134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87834AB-5EA5-4A5F-ABCC-70FF82780C6C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1219200"/>
            <a:ext cx="7772400" cy="4800600"/>
          </a:xfrm>
        </p:spPr>
        <p:txBody>
          <a:bodyPr/>
          <a:lstStyle/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ea typeface="宋体" panose="02010600030101010101" pitchFamily="2" charset="-122"/>
              </a:rPr>
              <a:t>, start by assuming two tuples agree in all attributes of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Inference Test</a:t>
            </a:r>
          </a:p>
        </p:txBody>
      </p:sp>
      <p:sp>
        <p:nvSpPr>
          <p:cNvPr id="29701" name="TextBox 2"/>
          <p:cNvSpPr txBox="1">
            <a:spLocks noChangeArrowheads="1"/>
          </p:cNvSpPr>
          <p:nvPr/>
        </p:nvSpPr>
        <p:spPr bwMode="auto">
          <a:xfrm>
            <a:off x="3124200" y="2286000"/>
            <a:ext cx="25939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zz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zz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?? …  ?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？</a:t>
            </a:r>
            <a:endParaRPr lang="en-US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29702" name="Line 5"/>
          <p:cNvSpPr>
            <a:spLocks noChangeShapeType="1"/>
          </p:cNvSpPr>
          <p:nvPr/>
        </p:nvSpPr>
        <p:spPr bwMode="auto">
          <a:xfrm flipH="1">
            <a:off x="3200400" y="2286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TextBox 3"/>
          <p:cNvSpPr txBox="1">
            <a:spLocks noChangeArrowheads="1"/>
          </p:cNvSpPr>
          <p:nvPr/>
        </p:nvSpPr>
        <p:spPr bwMode="auto">
          <a:xfrm>
            <a:off x="3592513" y="2085975"/>
            <a:ext cx="369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</a:p>
        </p:txBody>
      </p:sp>
      <p:sp>
        <p:nvSpPr>
          <p:cNvPr id="29704" name="Line 6"/>
          <p:cNvSpPr>
            <a:spLocks noChangeShapeType="1"/>
          </p:cNvSpPr>
          <p:nvPr/>
        </p:nvSpPr>
        <p:spPr bwMode="auto">
          <a:xfrm>
            <a:off x="3962400" y="2286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248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1C456B4-E0B8-43E6-BA83-014C45259A14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1219200"/>
            <a:ext cx="7772400" cy="4800600"/>
          </a:xfrm>
        </p:spPr>
        <p:txBody>
          <a:bodyPr/>
          <a:lstStyle/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ea typeface="宋体" panose="02010600030101010101" pitchFamily="2" charset="-122"/>
              </a:rPr>
              <a:t>, start by assuming two tuples agree in all attributes of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Use the given FD’s to infer that these tuples 	must also agree in certain other attributes.</a:t>
            </a:r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Inference Test</a:t>
            </a:r>
          </a:p>
        </p:txBody>
      </p:sp>
      <p:sp>
        <p:nvSpPr>
          <p:cNvPr id="30726" name="Line 5"/>
          <p:cNvSpPr>
            <a:spLocks noChangeShapeType="1"/>
          </p:cNvSpPr>
          <p:nvPr/>
        </p:nvSpPr>
        <p:spPr bwMode="auto">
          <a:xfrm flipH="1">
            <a:off x="3200400" y="2286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7" name="TextBox 3"/>
          <p:cNvSpPr txBox="1">
            <a:spLocks noChangeArrowheads="1"/>
          </p:cNvSpPr>
          <p:nvPr/>
        </p:nvSpPr>
        <p:spPr bwMode="auto">
          <a:xfrm>
            <a:off x="3592513" y="2085975"/>
            <a:ext cx="369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</a:p>
        </p:txBody>
      </p:sp>
      <p:sp>
        <p:nvSpPr>
          <p:cNvPr id="30728" name="Line 6"/>
          <p:cNvSpPr>
            <a:spLocks noChangeShapeType="1"/>
          </p:cNvSpPr>
          <p:nvPr/>
        </p:nvSpPr>
        <p:spPr bwMode="auto">
          <a:xfrm>
            <a:off x="3962400" y="2286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4922F35D-67EE-4404-9946-58F4D8C40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286000"/>
            <a:ext cx="25939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zz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zz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?? …  ?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？</a:t>
            </a:r>
            <a:endParaRPr lang="en-US" altLang="en-US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853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2A35A7E-CC71-413E-8E60-5FDF8271E33F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1219200"/>
            <a:ext cx="7772400" cy="4800600"/>
          </a:xfrm>
        </p:spPr>
        <p:txBody>
          <a:bodyPr/>
          <a:lstStyle/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ea typeface="宋体" panose="02010600030101010101" pitchFamily="2" charset="-122"/>
              </a:rPr>
              <a:t>, start by assuming two tuples agree in all attributes of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Use the given FD’s to infer that these tuples 	must also agree in certain other attributes.</a:t>
            </a:r>
          </a:p>
          <a:p>
            <a:pPr marL="0" lvl="1" indent="0" defTabSz="540000">
              <a:buFont typeface="Monotype Sorts" pitchFamily="8" charset="2"/>
              <a:buNone/>
              <a:defRPr/>
            </a:pPr>
            <a:r>
              <a:rPr lang="en-US" altLang="zh-CN" dirty="0">
                <a:ea typeface="宋体" panose="02010600030101010101" pitchFamily="2" charset="-122"/>
              </a:rPr>
              <a:t>	* </a:t>
            </a:r>
            <a:r>
              <a:rPr lang="en-US" altLang="zh-CN" sz="2400" dirty="0">
                <a:ea typeface="宋体" panose="02010600030101010101" pitchFamily="2" charset="-122"/>
              </a:rPr>
              <a:t>If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dirty="0">
                <a:ea typeface="宋体" panose="02010600030101010101" pitchFamily="2" charset="-122"/>
              </a:rPr>
              <a:t> is one of these attributes, then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400" dirty="0">
                <a:ea typeface="宋体" panose="02010600030101010101" pitchFamily="2" charset="-122"/>
              </a:rPr>
              <a:t>holds.</a:t>
            </a:r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Inference Test</a:t>
            </a:r>
          </a:p>
        </p:txBody>
      </p:sp>
      <p:sp>
        <p:nvSpPr>
          <p:cNvPr id="31750" name="Line 5"/>
          <p:cNvSpPr>
            <a:spLocks noChangeShapeType="1"/>
          </p:cNvSpPr>
          <p:nvPr/>
        </p:nvSpPr>
        <p:spPr bwMode="auto">
          <a:xfrm flipH="1">
            <a:off x="3200400" y="2286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TextBox 3"/>
          <p:cNvSpPr txBox="1">
            <a:spLocks noChangeArrowheads="1"/>
          </p:cNvSpPr>
          <p:nvPr/>
        </p:nvSpPr>
        <p:spPr bwMode="auto">
          <a:xfrm>
            <a:off x="3592513" y="2085975"/>
            <a:ext cx="369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</a:p>
        </p:txBody>
      </p:sp>
      <p:sp>
        <p:nvSpPr>
          <p:cNvPr id="31752" name="Line 6"/>
          <p:cNvSpPr>
            <a:spLocks noChangeShapeType="1"/>
          </p:cNvSpPr>
          <p:nvPr/>
        </p:nvSpPr>
        <p:spPr bwMode="auto">
          <a:xfrm>
            <a:off x="3962400" y="2286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12300D14-0C69-42E8-9235-53AF9A82E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286000"/>
            <a:ext cx="25939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zz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zz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?? …  ?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？</a:t>
            </a:r>
            <a:endParaRPr lang="en-US" altLang="en-US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235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C63D2AD-9E7D-4377-93CE-E12D73C66A9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1219200"/>
            <a:ext cx="7772400" cy="4800600"/>
          </a:xfrm>
        </p:spPr>
        <p:txBody>
          <a:bodyPr/>
          <a:lstStyle/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ea typeface="宋体" panose="02010600030101010101" pitchFamily="2" charset="-122"/>
              </a:rPr>
              <a:t>, start by assuming two tuples agree in all attributes of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Use the given FD’s to infer that these tuples 	must also agree in certain other attributes.</a:t>
            </a:r>
          </a:p>
          <a:p>
            <a:pPr marL="0" lvl="1" indent="0" defTabSz="540000">
              <a:buFont typeface="Monotype Sorts" pitchFamily="8" charset="2"/>
              <a:buNone/>
              <a:defRPr/>
            </a:pPr>
            <a:r>
              <a:rPr lang="en-US" altLang="zh-CN" dirty="0">
                <a:ea typeface="宋体" panose="02010600030101010101" pitchFamily="2" charset="-122"/>
              </a:rPr>
              <a:t>	* </a:t>
            </a:r>
            <a:r>
              <a:rPr lang="en-US" altLang="zh-CN" sz="2400" dirty="0">
                <a:ea typeface="宋体" panose="02010600030101010101" pitchFamily="2" charset="-122"/>
              </a:rPr>
              <a:t>If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dirty="0">
                <a:ea typeface="宋体" panose="02010600030101010101" pitchFamily="2" charset="-122"/>
              </a:rPr>
              <a:t> is one of these attributes, then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400" dirty="0">
                <a:ea typeface="宋体" panose="02010600030101010101" pitchFamily="2" charset="-122"/>
              </a:rPr>
              <a:t>holds.</a:t>
            </a:r>
          </a:p>
          <a:p>
            <a:pPr marL="0" lvl="1" indent="0" defTabSz="540000">
              <a:buFont typeface="Monotype Sorts" pitchFamily="8" charset="2"/>
              <a:buNone/>
              <a:defRPr/>
            </a:pPr>
            <a:r>
              <a:rPr lang="en-US" altLang="zh-CN" sz="2400" dirty="0">
                <a:ea typeface="宋体" panose="02010600030101010101" pitchFamily="2" charset="-122"/>
              </a:rPr>
              <a:t>	* Otherwise, the two tuples, with any forced 		 	   equalities, form a two-tuple relation that proves 		   that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400" dirty="0">
                <a:ea typeface="宋体" panose="02010600030101010101" pitchFamily="2" charset="-122"/>
              </a:rPr>
              <a:t>does not follow from the given FD’s.</a:t>
            </a:r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Inference Test</a:t>
            </a:r>
          </a:p>
        </p:txBody>
      </p:sp>
      <p:sp>
        <p:nvSpPr>
          <p:cNvPr id="32774" name="Line 5"/>
          <p:cNvSpPr>
            <a:spLocks noChangeShapeType="1"/>
          </p:cNvSpPr>
          <p:nvPr/>
        </p:nvSpPr>
        <p:spPr bwMode="auto">
          <a:xfrm flipH="1">
            <a:off x="3200400" y="2286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TextBox 3"/>
          <p:cNvSpPr txBox="1">
            <a:spLocks noChangeArrowheads="1"/>
          </p:cNvSpPr>
          <p:nvPr/>
        </p:nvSpPr>
        <p:spPr bwMode="auto">
          <a:xfrm>
            <a:off x="3592513" y="2085975"/>
            <a:ext cx="369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</a:p>
        </p:txBody>
      </p:sp>
      <p:sp>
        <p:nvSpPr>
          <p:cNvPr id="32776" name="Line 6"/>
          <p:cNvSpPr>
            <a:spLocks noChangeShapeType="1"/>
          </p:cNvSpPr>
          <p:nvPr/>
        </p:nvSpPr>
        <p:spPr bwMode="auto">
          <a:xfrm>
            <a:off x="3962400" y="2286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4923AFF2-0FE8-4BD3-908D-9133D255E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286000"/>
            <a:ext cx="25939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zz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zz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?? …  ?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？</a:t>
            </a:r>
            <a:endParaRPr lang="en-US" altLang="en-US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076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6C212CC-2DFF-4850-96D8-966325332B3C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143000"/>
            <a:ext cx="7772400" cy="1066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An easier way to test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is to compute the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closure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>
                <a:ea typeface="宋体" panose="02010600030101010101" pitchFamily="2" charset="-122"/>
              </a:rPr>
              <a:t>, denoted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Inference Test (computing closure)</a:t>
            </a:r>
          </a:p>
        </p:txBody>
      </p:sp>
    </p:spTree>
    <p:extLst>
      <p:ext uri="{BB962C8B-B14F-4D97-AF65-F5344CB8AC3E}">
        <p14:creationId xmlns:p14="http://schemas.microsoft.com/office/powerpoint/2010/main" val="653626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0D97C2-E6F7-47C3-AFC0-A90044E86A3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143000"/>
            <a:ext cx="7772400" cy="1066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An easier way to test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is to compute the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closure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>
                <a:ea typeface="宋体" panose="02010600030101010101" pitchFamily="2" charset="-122"/>
              </a:rPr>
              <a:t>, denoted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Inference Test (computing closure)</a:t>
            </a:r>
          </a:p>
        </p:txBody>
      </p:sp>
      <p:sp>
        <p:nvSpPr>
          <p:cNvPr id="34821" name="Rectangle 3"/>
          <p:cNvSpPr txBox="1">
            <a:spLocks noChangeArrowheads="1"/>
          </p:cNvSpPr>
          <p:nvPr/>
        </p:nvSpPr>
        <p:spPr bwMode="auto">
          <a:xfrm>
            <a:off x="661988" y="2344738"/>
            <a:ext cx="4419600" cy="3751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>
                <a:ea typeface="宋体" panose="02010600030101010101" pitchFamily="2" charset="-122"/>
              </a:rPr>
              <a:t> Closure(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1.</a:t>
            </a:r>
            <a:r>
              <a:rPr lang="en-US" altLang="zh-CN" sz="2400">
                <a:ea typeface="宋体" panose="02010600030101010101" pitchFamily="2" charset="-122"/>
              </a:rPr>
              <a:t>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=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</a:t>
            </a:r>
            <a:r>
              <a:rPr lang="en-US" altLang="zh-CN" sz="2400">
                <a:ea typeface="宋体" panose="02010600030101010101" pitchFamily="2" charset="-122"/>
              </a:rPr>
              <a:t>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2.1</a:t>
            </a:r>
            <a:r>
              <a:rPr lang="en-US" altLang="zh-CN" sz="2400">
                <a:ea typeface="宋体" panose="02010600030101010101" pitchFamily="2" charset="-122"/>
              </a:rPr>
              <a:t>	  look for an FD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zh-CN" sz="2400">
                <a:ea typeface="宋体" panose="02010600030101010101" pitchFamily="2" charset="-122"/>
              </a:rPr>
              <a:t>  	  where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>
                <a:ea typeface="宋体" panose="02010600030101010101" pitchFamily="2" charset="-122"/>
              </a:rPr>
              <a:t> is a subset of 	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but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is not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 	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2.2</a:t>
            </a:r>
            <a:r>
              <a:rPr lang="en-US" altLang="zh-CN" sz="2400">
                <a:ea typeface="宋体" panose="02010600030101010101" pitchFamily="2" charset="-122"/>
              </a:rPr>
              <a:t>	  add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to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3.</a:t>
            </a:r>
            <a:r>
              <a:rPr lang="en-US" altLang="zh-CN" sz="2400">
                <a:ea typeface="宋体" panose="02010600030101010101" pitchFamily="2" charset="-122"/>
              </a:rPr>
              <a:t>  every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>
                <a:ea typeface="宋体" panose="02010600030101010101" pitchFamily="2" charset="-122"/>
              </a:rPr>
              <a:t>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\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 satisfies 	          	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endParaRPr lang="en-US" altLang="zh-CN" sz="24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48878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AFF1BF-BF58-4D79-A777-B744B6CD8EA0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143000"/>
            <a:ext cx="7772400" cy="1066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An easier way to test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is to compute the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closure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>
                <a:ea typeface="宋体" panose="02010600030101010101" pitchFamily="2" charset="-122"/>
              </a:rPr>
              <a:t>, denoted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Inference Test (computing closure)</a:t>
            </a:r>
          </a:p>
        </p:txBody>
      </p:sp>
      <p:grpSp>
        <p:nvGrpSpPr>
          <p:cNvPr id="35845" name="Group 6"/>
          <p:cNvGrpSpPr>
            <a:grpSpLocks/>
          </p:cNvGrpSpPr>
          <p:nvPr/>
        </p:nvGrpSpPr>
        <p:grpSpPr bwMode="auto">
          <a:xfrm>
            <a:off x="5715000" y="3265488"/>
            <a:ext cx="1676400" cy="1676400"/>
            <a:chOff x="2819400" y="1981200"/>
            <a:chExt cx="1676400" cy="1676400"/>
          </a:xfrm>
        </p:grpSpPr>
        <p:sp>
          <p:nvSpPr>
            <p:cNvPr id="35847" name="Text Box 3"/>
            <p:cNvSpPr txBox="1">
              <a:spLocks noChangeArrowheads="1"/>
            </p:cNvSpPr>
            <p:nvPr/>
          </p:nvSpPr>
          <p:spPr bwMode="auto">
            <a:xfrm>
              <a:off x="3032125" y="2936875"/>
              <a:ext cx="5191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  <a:r>
                <a:rPr lang="en-US" altLang="zh-CN" sz="2400" baseline="30000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5848" name="Oval 7"/>
            <p:cNvSpPr>
              <a:spLocks noChangeArrowheads="1"/>
            </p:cNvSpPr>
            <p:nvPr/>
          </p:nvSpPr>
          <p:spPr bwMode="auto">
            <a:xfrm>
              <a:off x="2819400" y="1981200"/>
              <a:ext cx="1676400" cy="16764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35846" name="Rectangle 3"/>
          <p:cNvSpPr txBox="1">
            <a:spLocks noChangeArrowheads="1"/>
          </p:cNvSpPr>
          <p:nvPr/>
        </p:nvSpPr>
        <p:spPr bwMode="auto">
          <a:xfrm>
            <a:off x="661988" y="2344738"/>
            <a:ext cx="4419600" cy="3751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>
                <a:ea typeface="宋体" panose="02010600030101010101" pitchFamily="2" charset="-122"/>
              </a:rPr>
              <a:t> Closure(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1.</a:t>
            </a:r>
            <a:r>
              <a:rPr lang="en-US" altLang="zh-CN" sz="2400">
                <a:ea typeface="宋体" panose="02010600030101010101" pitchFamily="2" charset="-122"/>
              </a:rPr>
              <a:t>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=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</a:t>
            </a:r>
            <a:r>
              <a:rPr lang="en-US" altLang="zh-CN" sz="2400">
                <a:ea typeface="宋体" panose="02010600030101010101" pitchFamily="2" charset="-122"/>
              </a:rPr>
              <a:t>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2.1</a:t>
            </a:r>
            <a:r>
              <a:rPr lang="en-US" altLang="zh-CN" sz="2400">
                <a:ea typeface="宋体" panose="02010600030101010101" pitchFamily="2" charset="-122"/>
              </a:rPr>
              <a:t>	  look for an FD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zh-CN" sz="2400">
                <a:ea typeface="宋体" panose="02010600030101010101" pitchFamily="2" charset="-122"/>
              </a:rPr>
              <a:t>  	  where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>
                <a:ea typeface="宋体" panose="02010600030101010101" pitchFamily="2" charset="-122"/>
              </a:rPr>
              <a:t> is a subset of 	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but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is not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 	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2.2</a:t>
            </a:r>
            <a:r>
              <a:rPr lang="en-US" altLang="zh-CN" sz="2400">
                <a:ea typeface="宋体" panose="02010600030101010101" pitchFamily="2" charset="-122"/>
              </a:rPr>
              <a:t>	  add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to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3.</a:t>
            </a:r>
            <a:r>
              <a:rPr lang="en-US" altLang="zh-CN" sz="2400">
                <a:ea typeface="宋体" panose="02010600030101010101" pitchFamily="2" charset="-122"/>
              </a:rPr>
              <a:t>  every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>
                <a:ea typeface="宋体" panose="02010600030101010101" pitchFamily="2" charset="-122"/>
              </a:rPr>
              <a:t>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\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 satisfies 	          	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endParaRPr lang="en-US" altLang="zh-CN" sz="24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1650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8B1E326-00E7-407D-BA95-80A6DB1AA96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143000"/>
            <a:ext cx="7772400" cy="1066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An easier way to test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is to compute the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closure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>
                <a:ea typeface="宋体" panose="02010600030101010101" pitchFamily="2" charset="-122"/>
              </a:rPr>
              <a:t>, denoted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Inference Test (computing closure)</a:t>
            </a:r>
          </a:p>
        </p:txBody>
      </p:sp>
      <p:grpSp>
        <p:nvGrpSpPr>
          <p:cNvPr id="36869" name="Group 6"/>
          <p:cNvGrpSpPr>
            <a:grpSpLocks/>
          </p:cNvGrpSpPr>
          <p:nvPr/>
        </p:nvGrpSpPr>
        <p:grpSpPr bwMode="auto">
          <a:xfrm>
            <a:off x="5715000" y="3265488"/>
            <a:ext cx="2538413" cy="1676400"/>
            <a:chOff x="2819400" y="1981200"/>
            <a:chExt cx="2538413" cy="1676400"/>
          </a:xfrm>
        </p:grpSpPr>
        <p:sp>
          <p:nvSpPr>
            <p:cNvPr id="36871" name="Text Box 3"/>
            <p:cNvSpPr txBox="1">
              <a:spLocks noChangeArrowheads="1"/>
            </p:cNvSpPr>
            <p:nvPr/>
          </p:nvSpPr>
          <p:spPr bwMode="auto">
            <a:xfrm>
              <a:off x="3032125" y="2936875"/>
              <a:ext cx="5191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  <a:r>
                <a:rPr lang="en-US" altLang="zh-CN" sz="2400" baseline="30000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6872" name="Oval 7"/>
            <p:cNvSpPr>
              <a:spLocks noChangeArrowheads="1"/>
            </p:cNvSpPr>
            <p:nvPr/>
          </p:nvSpPr>
          <p:spPr bwMode="auto">
            <a:xfrm>
              <a:off x="2819400" y="1981200"/>
              <a:ext cx="1676400" cy="16764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36873" name="Group 25"/>
            <p:cNvGrpSpPr>
              <a:grpSpLocks/>
            </p:cNvGrpSpPr>
            <p:nvPr/>
          </p:nvGrpSpPr>
          <p:grpSpPr bwMode="auto">
            <a:xfrm>
              <a:off x="3429000" y="2209800"/>
              <a:ext cx="1928813" cy="838200"/>
              <a:chOff x="2160" y="1392"/>
              <a:chExt cx="1215" cy="528"/>
            </a:xfrm>
          </p:grpSpPr>
          <p:sp>
            <p:nvSpPr>
              <p:cNvPr id="36874" name="Oval 19"/>
              <p:cNvSpPr>
                <a:spLocks noChangeArrowheads="1"/>
              </p:cNvSpPr>
              <p:nvPr/>
            </p:nvSpPr>
            <p:spPr bwMode="auto">
              <a:xfrm>
                <a:off x="2160" y="1392"/>
                <a:ext cx="576" cy="528"/>
              </a:xfrm>
              <a:prstGeom prst="ellipse">
                <a:avLst/>
              </a:prstGeom>
              <a:solidFill>
                <a:srgbClr val="99CCFF">
                  <a:alpha val="5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875" name="Text Box 20"/>
              <p:cNvSpPr txBox="1">
                <a:spLocks noChangeArrowheads="1"/>
              </p:cNvSpPr>
              <p:nvPr/>
            </p:nvSpPr>
            <p:spPr bwMode="auto">
              <a:xfrm>
                <a:off x="2304" y="1488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36876" name="Text Box 21"/>
              <p:cNvSpPr txBox="1">
                <a:spLocks noChangeArrowheads="1"/>
              </p:cNvSpPr>
              <p:nvPr/>
            </p:nvSpPr>
            <p:spPr bwMode="auto">
              <a:xfrm>
                <a:off x="3120" y="1488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36877" name="Line 23"/>
              <p:cNvSpPr>
                <a:spLocks noChangeShapeType="1"/>
              </p:cNvSpPr>
              <p:nvPr/>
            </p:nvSpPr>
            <p:spPr bwMode="auto">
              <a:xfrm>
                <a:off x="2544" y="1632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6870" name="Rectangle 3"/>
          <p:cNvSpPr txBox="1">
            <a:spLocks noChangeArrowheads="1"/>
          </p:cNvSpPr>
          <p:nvPr/>
        </p:nvSpPr>
        <p:spPr bwMode="auto">
          <a:xfrm>
            <a:off x="661988" y="2344738"/>
            <a:ext cx="4419600" cy="3751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>
                <a:ea typeface="宋体" panose="02010600030101010101" pitchFamily="2" charset="-122"/>
              </a:rPr>
              <a:t> Closure(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1.</a:t>
            </a:r>
            <a:r>
              <a:rPr lang="en-US" altLang="zh-CN" sz="2400">
                <a:ea typeface="宋体" panose="02010600030101010101" pitchFamily="2" charset="-122"/>
              </a:rPr>
              <a:t>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=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</a:t>
            </a:r>
            <a:r>
              <a:rPr lang="en-US" altLang="zh-CN" sz="2400">
                <a:ea typeface="宋体" panose="02010600030101010101" pitchFamily="2" charset="-122"/>
              </a:rPr>
              <a:t>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2.1</a:t>
            </a:r>
            <a:r>
              <a:rPr lang="en-US" altLang="zh-CN" sz="2400">
                <a:ea typeface="宋体" panose="02010600030101010101" pitchFamily="2" charset="-122"/>
              </a:rPr>
              <a:t>	  look for an FD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zh-CN" sz="2400">
                <a:ea typeface="宋体" panose="02010600030101010101" pitchFamily="2" charset="-122"/>
              </a:rPr>
              <a:t>  	  where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>
                <a:ea typeface="宋体" panose="02010600030101010101" pitchFamily="2" charset="-122"/>
              </a:rPr>
              <a:t> is a subset of 	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but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is not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 	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2.2</a:t>
            </a:r>
            <a:r>
              <a:rPr lang="en-US" altLang="zh-CN" sz="2400">
                <a:ea typeface="宋体" panose="02010600030101010101" pitchFamily="2" charset="-122"/>
              </a:rPr>
              <a:t>	  add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to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3.</a:t>
            </a:r>
            <a:r>
              <a:rPr lang="en-US" altLang="zh-CN" sz="2400">
                <a:ea typeface="宋体" panose="02010600030101010101" pitchFamily="2" charset="-122"/>
              </a:rPr>
              <a:t>  every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>
                <a:ea typeface="宋体" panose="02010600030101010101" pitchFamily="2" charset="-122"/>
              </a:rPr>
              <a:t>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\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 satisfies 	          	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endParaRPr lang="en-US" altLang="zh-CN" sz="24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9368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7CE190C-96FC-4B59-BB40-08D83C08E312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143000"/>
            <a:ext cx="7772400" cy="1066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An easier way to test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is to compute the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closure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>
                <a:ea typeface="宋体" panose="02010600030101010101" pitchFamily="2" charset="-122"/>
              </a:rPr>
              <a:t>, denoted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Inference Test (computing closure)</a:t>
            </a:r>
          </a:p>
        </p:txBody>
      </p:sp>
      <p:grpSp>
        <p:nvGrpSpPr>
          <p:cNvPr id="37893" name="Group 6"/>
          <p:cNvGrpSpPr>
            <a:grpSpLocks/>
          </p:cNvGrpSpPr>
          <p:nvPr/>
        </p:nvGrpSpPr>
        <p:grpSpPr bwMode="auto">
          <a:xfrm>
            <a:off x="5486400" y="2884488"/>
            <a:ext cx="3200400" cy="2362200"/>
            <a:chOff x="2590800" y="1600200"/>
            <a:chExt cx="3200400" cy="2362200"/>
          </a:xfrm>
        </p:grpSpPr>
        <p:sp>
          <p:nvSpPr>
            <p:cNvPr id="37895" name="Text Box 3"/>
            <p:cNvSpPr txBox="1">
              <a:spLocks noChangeArrowheads="1"/>
            </p:cNvSpPr>
            <p:nvPr/>
          </p:nvSpPr>
          <p:spPr bwMode="auto">
            <a:xfrm>
              <a:off x="3032125" y="2936875"/>
              <a:ext cx="5191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  <a:r>
                <a:rPr lang="en-US" altLang="zh-CN" sz="2400" baseline="30000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7896" name="Oval 7"/>
            <p:cNvSpPr>
              <a:spLocks noChangeArrowheads="1"/>
            </p:cNvSpPr>
            <p:nvPr/>
          </p:nvSpPr>
          <p:spPr bwMode="auto">
            <a:xfrm>
              <a:off x="2819400" y="1981200"/>
              <a:ext cx="1676400" cy="16764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37897" name="Group 26"/>
            <p:cNvGrpSpPr>
              <a:grpSpLocks/>
            </p:cNvGrpSpPr>
            <p:nvPr/>
          </p:nvGrpSpPr>
          <p:grpSpPr bwMode="auto">
            <a:xfrm>
              <a:off x="2590800" y="1600200"/>
              <a:ext cx="3200400" cy="2362200"/>
              <a:chOff x="1632" y="1008"/>
              <a:chExt cx="2016" cy="1488"/>
            </a:xfrm>
          </p:grpSpPr>
          <p:sp>
            <p:nvSpPr>
              <p:cNvPr id="37903" name="Text Box 9"/>
              <p:cNvSpPr txBox="1">
                <a:spLocks noChangeArrowheads="1"/>
              </p:cNvSpPr>
              <p:nvPr/>
            </p:nvSpPr>
            <p:spPr bwMode="auto">
              <a:xfrm>
                <a:off x="2870" y="1946"/>
                <a:ext cx="69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new Y</a:t>
                </a:r>
                <a:r>
                  <a:rPr lang="en-US" altLang="zh-CN" sz="2400" baseline="30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</a:p>
            </p:txBody>
          </p:sp>
          <p:sp>
            <p:nvSpPr>
              <p:cNvPr id="37904" name="Oval 10"/>
              <p:cNvSpPr>
                <a:spLocks noChangeArrowheads="1"/>
              </p:cNvSpPr>
              <p:nvPr/>
            </p:nvSpPr>
            <p:spPr bwMode="auto">
              <a:xfrm>
                <a:off x="1632" y="1008"/>
                <a:ext cx="2016" cy="14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>
                        <a:alpha val="50195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7898" name="Group 25"/>
            <p:cNvGrpSpPr>
              <a:grpSpLocks/>
            </p:cNvGrpSpPr>
            <p:nvPr/>
          </p:nvGrpSpPr>
          <p:grpSpPr bwMode="auto">
            <a:xfrm>
              <a:off x="3429000" y="2209800"/>
              <a:ext cx="1928813" cy="838200"/>
              <a:chOff x="2160" y="1392"/>
              <a:chExt cx="1215" cy="528"/>
            </a:xfrm>
          </p:grpSpPr>
          <p:sp>
            <p:nvSpPr>
              <p:cNvPr id="37899" name="Oval 19"/>
              <p:cNvSpPr>
                <a:spLocks noChangeArrowheads="1"/>
              </p:cNvSpPr>
              <p:nvPr/>
            </p:nvSpPr>
            <p:spPr bwMode="auto">
              <a:xfrm>
                <a:off x="2160" y="1392"/>
                <a:ext cx="576" cy="528"/>
              </a:xfrm>
              <a:prstGeom prst="ellipse">
                <a:avLst/>
              </a:prstGeom>
              <a:solidFill>
                <a:srgbClr val="99CCFF">
                  <a:alpha val="5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900" name="Text Box 20"/>
              <p:cNvSpPr txBox="1">
                <a:spLocks noChangeArrowheads="1"/>
              </p:cNvSpPr>
              <p:nvPr/>
            </p:nvSpPr>
            <p:spPr bwMode="auto">
              <a:xfrm>
                <a:off x="2304" y="1488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37901" name="Text Box 21"/>
              <p:cNvSpPr txBox="1">
                <a:spLocks noChangeArrowheads="1"/>
              </p:cNvSpPr>
              <p:nvPr/>
            </p:nvSpPr>
            <p:spPr bwMode="auto">
              <a:xfrm>
                <a:off x="3120" y="1488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37902" name="Line 23"/>
              <p:cNvSpPr>
                <a:spLocks noChangeShapeType="1"/>
              </p:cNvSpPr>
              <p:nvPr/>
            </p:nvSpPr>
            <p:spPr bwMode="auto">
              <a:xfrm>
                <a:off x="2544" y="1632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7894" name="Rectangle 3"/>
          <p:cNvSpPr txBox="1">
            <a:spLocks noChangeArrowheads="1"/>
          </p:cNvSpPr>
          <p:nvPr/>
        </p:nvSpPr>
        <p:spPr bwMode="auto">
          <a:xfrm>
            <a:off x="661988" y="2344738"/>
            <a:ext cx="4419600" cy="3751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>
                <a:ea typeface="宋体" panose="02010600030101010101" pitchFamily="2" charset="-122"/>
              </a:rPr>
              <a:t> Closure(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1.</a:t>
            </a:r>
            <a:r>
              <a:rPr lang="en-US" altLang="zh-CN" sz="2400">
                <a:ea typeface="宋体" panose="02010600030101010101" pitchFamily="2" charset="-122"/>
              </a:rPr>
              <a:t>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=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</a:t>
            </a:r>
            <a:r>
              <a:rPr lang="en-US" altLang="zh-CN" sz="2400">
                <a:ea typeface="宋体" panose="02010600030101010101" pitchFamily="2" charset="-122"/>
              </a:rPr>
              <a:t>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2.1</a:t>
            </a:r>
            <a:r>
              <a:rPr lang="en-US" altLang="zh-CN" sz="2400">
                <a:ea typeface="宋体" panose="02010600030101010101" pitchFamily="2" charset="-122"/>
              </a:rPr>
              <a:t>	  look for an FD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zh-CN" sz="2400">
                <a:ea typeface="宋体" panose="02010600030101010101" pitchFamily="2" charset="-122"/>
              </a:rPr>
              <a:t>  	  where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>
                <a:ea typeface="宋体" panose="02010600030101010101" pitchFamily="2" charset="-122"/>
              </a:rPr>
              <a:t> is a subset of 	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but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is not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 	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2.2</a:t>
            </a:r>
            <a:r>
              <a:rPr lang="en-US" altLang="zh-CN" sz="2400">
                <a:ea typeface="宋体" panose="02010600030101010101" pitchFamily="2" charset="-122"/>
              </a:rPr>
              <a:t>	  add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to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3.</a:t>
            </a:r>
            <a:r>
              <a:rPr lang="en-US" altLang="zh-CN" sz="2400">
                <a:ea typeface="宋体" panose="02010600030101010101" pitchFamily="2" charset="-122"/>
              </a:rPr>
              <a:t>  every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>
                <a:ea typeface="宋体" panose="02010600030101010101" pitchFamily="2" charset="-122"/>
              </a:rPr>
              <a:t>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\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 satisfies 	          	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endParaRPr lang="en-US" altLang="zh-CN" sz="24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8574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9841F6-1D33-416E-A0EB-7BE0171CEB26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143000"/>
            <a:ext cx="7772400" cy="1066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An easier way to test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is to compute the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closure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>
                <a:ea typeface="宋体" panose="02010600030101010101" pitchFamily="2" charset="-122"/>
              </a:rPr>
              <a:t>, denoted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Inference Test (computing closure)</a:t>
            </a:r>
          </a:p>
        </p:txBody>
      </p:sp>
      <p:grpSp>
        <p:nvGrpSpPr>
          <p:cNvPr id="38917" name="Group 6"/>
          <p:cNvGrpSpPr>
            <a:grpSpLocks/>
          </p:cNvGrpSpPr>
          <p:nvPr/>
        </p:nvGrpSpPr>
        <p:grpSpPr bwMode="auto">
          <a:xfrm>
            <a:off x="5486400" y="2884488"/>
            <a:ext cx="3200400" cy="2362200"/>
            <a:chOff x="2590800" y="1600200"/>
            <a:chExt cx="3200400" cy="2362200"/>
          </a:xfrm>
        </p:grpSpPr>
        <p:sp>
          <p:nvSpPr>
            <p:cNvPr id="38920" name="Text Box 3"/>
            <p:cNvSpPr txBox="1">
              <a:spLocks noChangeArrowheads="1"/>
            </p:cNvSpPr>
            <p:nvPr/>
          </p:nvSpPr>
          <p:spPr bwMode="auto">
            <a:xfrm>
              <a:off x="3032125" y="2936875"/>
              <a:ext cx="5191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  <a:r>
                <a:rPr lang="en-US" altLang="zh-CN" sz="2400" baseline="30000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8921" name="Oval 7"/>
            <p:cNvSpPr>
              <a:spLocks noChangeArrowheads="1"/>
            </p:cNvSpPr>
            <p:nvPr/>
          </p:nvSpPr>
          <p:spPr bwMode="auto">
            <a:xfrm>
              <a:off x="2819400" y="1981200"/>
              <a:ext cx="1676400" cy="16764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38922" name="Group 26"/>
            <p:cNvGrpSpPr>
              <a:grpSpLocks/>
            </p:cNvGrpSpPr>
            <p:nvPr/>
          </p:nvGrpSpPr>
          <p:grpSpPr bwMode="auto">
            <a:xfrm>
              <a:off x="2590800" y="1600200"/>
              <a:ext cx="3200400" cy="2362200"/>
              <a:chOff x="1632" y="1008"/>
              <a:chExt cx="2016" cy="1488"/>
            </a:xfrm>
          </p:grpSpPr>
          <p:sp>
            <p:nvSpPr>
              <p:cNvPr id="38928" name="Text Box 9"/>
              <p:cNvSpPr txBox="1">
                <a:spLocks noChangeArrowheads="1"/>
              </p:cNvSpPr>
              <p:nvPr/>
            </p:nvSpPr>
            <p:spPr bwMode="auto">
              <a:xfrm>
                <a:off x="2870" y="1946"/>
                <a:ext cx="69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new Y</a:t>
                </a:r>
                <a:r>
                  <a:rPr lang="en-US" altLang="zh-CN" sz="2400" baseline="30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</a:p>
            </p:txBody>
          </p:sp>
          <p:sp>
            <p:nvSpPr>
              <p:cNvPr id="38929" name="Oval 10"/>
              <p:cNvSpPr>
                <a:spLocks noChangeArrowheads="1"/>
              </p:cNvSpPr>
              <p:nvPr/>
            </p:nvSpPr>
            <p:spPr bwMode="auto">
              <a:xfrm>
                <a:off x="1632" y="1008"/>
                <a:ext cx="2016" cy="14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>
                        <a:alpha val="50195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8923" name="Group 25"/>
            <p:cNvGrpSpPr>
              <a:grpSpLocks/>
            </p:cNvGrpSpPr>
            <p:nvPr/>
          </p:nvGrpSpPr>
          <p:grpSpPr bwMode="auto">
            <a:xfrm>
              <a:off x="3428999" y="2209800"/>
              <a:ext cx="1914525" cy="838200"/>
              <a:chOff x="2160" y="1392"/>
              <a:chExt cx="1206" cy="528"/>
            </a:xfrm>
          </p:grpSpPr>
          <p:sp>
            <p:nvSpPr>
              <p:cNvPr id="38924" name="Oval 19"/>
              <p:cNvSpPr>
                <a:spLocks noChangeArrowheads="1"/>
              </p:cNvSpPr>
              <p:nvPr/>
            </p:nvSpPr>
            <p:spPr bwMode="auto">
              <a:xfrm>
                <a:off x="2160" y="1392"/>
                <a:ext cx="576" cy="528"/>
              </a:xfrm>
              <a:prstGeom prst="ellipse">
                <a:avLst/>
              </a:prstGeom>
              <a:solidFill>
                <a:srgbClr val="99CCFF">
                  <a:alpha val="5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925" name="Text Box 20"/>
              <p:cNvSpPr txBox="1">
                <a:spLocks noChangeArrowheads="1"/>
              </p:cNvSpPr>
              <p:nvPr/>
            </p:nvSpPr>
            <p:spPr bwMode="auto">
              <a:xfrm>
                <a:off x="2304" y="1488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38926" name="Text Box 21"/>
              <p:cNvSpPr txBox="1">
                <a:spLocks noChangeArrowheads="1"/>
              </p:cNvSpPr>
              <p:nvPr/>
            </p:nvSpPr>
            <p:spPr bwMode="auto">
              <a:xfrm>
                <a:off x="3120" y="1488"/>
                <a:ext cx="246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38927" name="Line 23"/>
              <p:cNvSpPr>
                <a:spLocks noChangeShapeType="1"/>
              </p:cNvSpPr>
              <p:nvPr/>
            </p:nvSpPr>
            <p:spPr bwMode="auto">
              <a:xfrm>
                <a:off x="2544" y="1632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8918" name="Rectangle 3"/>
          <p:cNvSpPr txBox="1">
            <a:spLocks noChangeArrowheads="1"/>
          </p:cNvSpPr>
          <p:nvPr/>
        </p:nvSpPr>
        <p:spPr bwMode="auto">
          <a:xfrm>
            <a:off x="661988" y="2344738"/>
            <a:ext cx="4419600" cy="3751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>
                <a:ea typeface="宋体" panose="02010600030101010101" pitchFamily="2" charset="-122"/>
              </a:rPr>
              <a:t> Closure(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1.</a:t>
            </a:r>
            <a:r>
              <a:rPr lang="en-US" altLang="zh-CN" sz="2400">
                <a:ea typeface="宋体" panose="02010600030101010101" pitchFamily="2" charset="-122"/>
              </a:rPr>
              <a:t>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=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</a:t>
            </a:r>
            <a:r>
              <a:rPr lang="en-US" altLang="zh-CN" sz="2400">
                <a:ea typeface="宋体" panose="02010600030101010101" pitchFamily="2" charset="-122"/>
              </a:rPr>
              <a:t>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2.1</a:t>
            </a:r>
            <a:r>
              <a:rPr lang="en-US" altLang="zh-CN" sz="2400">
                <a:ea typeface="宋体" panose="02010600030101010101" pitchFamily="2" charset="-122"/>
              </a:rPr>
              <a:t>	  look for an FD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zh-CN" sz="2400">
                <a:ea typeface="宋体" panose="02010600030101010101" pitchFamily="2" charset="-122"/>
              </a:rPr>
              <a:t>  	  where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>
                <a:ea typeface="宋体" panose="02010600030101010101" pitchFamily="2" charset="-122"/>
              </a:rPr>
              <a:t> is a subset of 	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but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is not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 	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2.2</a:t>
            </a:r>
            <a:r>
              <a:rPr lang="en-US" altLang="zh-CN" sz="2400">
                <a:ea typeface="宋体" panose="02010600030101010101" pitchFamily="2" charset="-122"/>
              </a:rPr>
              <a:t>	  add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to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3.</a:t>
            </a:r>
            <a:r>
              <a:rPr lang="en-US" altLang="zh-CN" sz="2400">
                <a:ea typeface="宋体" panose="02010600030101010101" pitchFamily="2" charset="-122"/>
              </a:rPr>
              <a:t>  every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>
                <a:ea typeface="宋体" panose="02010600030101010101" pitchFamily="2" charset="-122"/>
              </a:rPr>
              <a:t>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\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 satisfies 	          	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8919" name="TextBox 1"/>
          <p:cNvSpPr txBox="1">
            <a:spLocks noChangeArrowheads="1"/>
          </p:cNvSpPr>
          <p:nvPr/>
        </p:nvSpPr>
        <p:spPr bwMode="auto">
          <a:xfrm>
            <a:off x="5486400" y="5467350"/>
            <a:ext cx="3368675" cy="830263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ea typeface="宋体" panose="02010600030101010101" pitchFamily="2" charset="-122"/>
              </a:rPr>
              <a:t>It can be proved that the Algorithm Closure(Y) finds exactly those FDs Y </a:t>
            </a:r>
            <a:r>
              <a:rPr lang="en-US" altLang="en-US" sz="1600">
                <a:ea typeface="MingLiU" panose="02020509000000000000" pitchFamily="49" charset="-120"/>
              </a:rPr>
              <a:t>→ </a:t>
            </a:r>
            <a:r>
              <a:rPr lang="en-US" altLang="zh-CN" sz="1600">
                <a:ea typeface="宋体" panose="02010600030101010101" pitchFamily="2" charset="-122"/>
              </a:rPr>
              <a:t>A implied by the given FDs.</a:t>
            </a:r>
          </a:p>
        </p:txBody>
      </p:sp>
    </p:spTree>
    <p:extLst>
      <p:ext uri="{BB962C8B-B14F-4D97-AF65-F5344CB8AC3E}">
        <p14:creationId xmlns:p14="http://schemas.microsoft.com/office/powerpoint/2010/main" val="19621673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F05FA64-9FE9-42EB-8117-A972C9C2C869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024813" cy="5105400"/>
          </a:xfrm>
        </p:spPr>
        <p:txBody>
          <a:bodyPr/>
          <a:lstStyle/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Thus, on a given relation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>
                <a:ea typeface="宋体" panose="02010600030101010101" pitchFamily="2" charset="-122"/>
              </a:rPr>
              <a:t> with attribute set 	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 and FDs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, for each subset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, we can 	compute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 using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Normalization</a:t>
            </a:r>
          </a:p>
        </p:txBody>
      </p:sp>
    </p:spTree>
    <p:extLst>
      <p:ext uri="{BB962C8B-B14F-4D97-AF65-F5344CB8AC3E}">
        <p14:creationId xmlns:p14="http://schemas.microsoft.com/office/powerpoint/2010/main" val="19706922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98BE05-3569-45F2-830F-97C794F791A1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024813" cy="5105400"/>
          </a:xfrm>
        </p:spPr>
        <p:txBody>
          <a:bodyPr/>
          <a:lstStyle/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Thus, on a given relation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>
                <a:ea typeface="宋体" panose="02010600030101010101" pitchFamily="2" charset="-122"/>
              </a:rPr>
              <a:t> with attribute set 	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 and FDs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, for each subset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, we can 	compute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 using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If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=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, then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is a superkey.</a:t>
            </a:r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Normalization</a:t>
            </a:r>
          </a:p>
        </p:txBody>
      </p:sp>
    </p:spTree>
    <p:extLst>
      <p:ext uri="{BB962C8B-B14F-4D97-AF65-F5344CB8AC3E}">
        <p14:creationId xmlns:p14="http://schemas.microsoft.com/office/powerpoint/2010/main" val="16880920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E34A877-3BB0-4E5E-B405-EFFA18EE8C7B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024813" cy="5105400"/>
          </a:xfrm>
        </p:spPr>
        <p:txBody>
          <a:bodyPr/>
          <a:lstStyle/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Thus, on a given relation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>
                <a:ea typeface="宋体" panose="02010600030101010101" pitchFamily="2" charset="-122"/>
              </a:rPr>
              <a:t> with attribute set 	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 and FDs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, for each subset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, we can 	compute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 using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If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=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, then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is a superkey.</a:t>
            </a:r>
          </a:p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From here, we can also find all keys. </a:t>
            </a:r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Normalization</a:t>
            </a:r>
          </a:p>
        </p:txBody>
      </p:sp>
    </p:spTree>
    <p:extLst>
      <p:ext uri="{BB962C8B-B14F-4D97-AF65-F5344CB8AC3E}">
        <p14:creationId xmlns:p14="http://schemas.microsoft.com/office/powerpoint/2010/main" val="23092056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3BCAFDB-22D1-421D-BB43-36F9E95CE8E1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024813" cy="5105400"/>
          </a:xfrm>
        </p:spPr>
        <p:txBody>
          <a:bodyPr/>
          <a:lstStyle/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Thus, on a given relation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>
                <a:ea typeface="宋体" panose="02010600030101010101" pitchFamily="2" charset="-122"/>
              </a:rPr>
              <a:t> with attribute set 	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 and FDs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, for each subset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, we can 	compute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 using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If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=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, then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is a superkey.</a:t>
            </a:r>
          </a:p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From here, we can also find all keys. </a:t>
            </a:r>
          </a:p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If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MingLiU" panose="02020509000000000000" pitchFamily="49" charset="-120"/>
              </a:rPr>
              <a:t>≠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Z, and 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MingLiU" panose="02020509000000000000" pitchFamily="49" charset="-120"/>
              </a:rPr>
              <a:t>≠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, then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en-US" sz="2800">
                <a:ea typeface="MingLiU" panose="02020509000000000000" pitchFamily="49" charset="-120"/>
              </a:rPr>
              <a:t>→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MingLiU" panose="02020509000000000000" pitchFamily="49" charset="-120"/>
              </a:rPr>
              <a:t>\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 </a:t>
            </a:r>
            <a:r>
              <a:rPr lang="en-US" altLang="zh-CN" sz="2800">
                <a:ea typeface="宋体" panose="02010600030101010101" pitchFamily="2" charset="-122"/>
              </a:rPr>
              <a:t>is a 	bad 	FD.</a:t>
            </a:r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Normalization</a:t>
            </a:r>
          </a:p>
        </p:txBody>
      </p:sp>
    </p:spTree>
    <p:extLst>
      <p:ext uri="{BB962C8B-B14F-4D97-AF65-F5344CB8AC3E}">
        <p14:creationId xmlns:p14="http://schemas.microsoft.com/office/powerpoint/2010/main" val="26361785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6D37E8-04DE-4429-8731-092F7336986B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024813" cy="5105400"/>
          </a:xfrm>
        </p:spPr>
        <p:txBody>
          <a:bodyPr/>
          <a:lstStyle/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Thus, on a given relation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with attribute set 	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 and FDs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 dirty="0">
                <a:ea typeface="宋体" panose="02010600030101010101" pitchFamily="2" charset="-122"/>
              </a:rPr>
              <a:t>, for each subset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 of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, we can 	compute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宋体" panose="02010600030101010101" pitchFamily="2" charset="-122"/>
              </a:rPr>
              <a:t> using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If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宋体" panose="02010600030101010101" pitchFamily="2" charset="-122"/>
              </a:rPr>
              <a:t>=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, then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 is a </a:t>
            </a:r>
            <a:r>
              <a:rPr lang="en-US" altLang="zh-CN" sz="2800" dirty="0" err="1">
                <a:ea typeface="宋体" panose="02010600030101010101" pitchFamily="2" charset="-122"/>
              </a:rPr>
              <a:t>superkey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From here, we can also find all keys. 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If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MingLiU" panose="02020509000000000000" pitchFamily="49" charset="-120"/>
              </a:rPr>
              <a:t>≠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Z, and 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MingLiU" panose="02020509000000000000" pitchFamily="49" charset="-120"/>
              </a:rPr>
              <a:t>≠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, then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en-US" sz="2800" dirty="0"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MingLiU" panose="02020509000000000000" pitchFamily="49" charset="-120"/>
              </a:rPr>
              <a:t>\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 </a:t>
            </a:r>
            <a:r>
              <a:rPr lang="en-US" altLang="zh-CN" sz="2800" dirty="0">
                <a:ea typeface="宋体" panose="02010600030101010101" pitchFamily="2" charset="-122"/>
              </a:rPr>
              <a:t>is a 	bad 	FD.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Then we use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normalization</a:t>
            </a:r>
            <a:r>
              <a:rPr lang="en-US" altLang="zh-CN" sz="2800" dirty="0">
                <a:ea typeface="宋体" panose="02010600030101010101" pitchFamily="2" charset="-122"/>
              </a:rPr>
              <a:t>”, which breaks a 	relation into several relations, to eliminate 	bad FDs.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	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Normalization</a:t>
            </a:r>
          </a:p>
        </p:txBody>
      </p:sp>
    </p:spTree>
    <p:extLst>
      <p:ext uri="{BB962C8B-B14F-4D97-AF65-F5344CB8AC3E}">
        <p14:creationId xmlns:p14="http://schemas.microsoft.com/office/powerpoint/2010/main" val="36226751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44F2C04-9BB6-4C5B-A413-D5F72DA0AEC4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024813" cy="5105400"/>
          </a:xfrm>
        </p:spPr>
        <p:txBody>
          <a:bodyPr/>
          <a:lstStyle/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Thus, on a given relation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with attribute set 	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 and FDs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 dirty="0">
                <a:ea typeface="宋体" panose="02010600030101010101" pitchFamily="2" charset="-122"/>
              </a:rPr>
              <a:t>, for each subset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 of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, we can 	compute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宋体" panose="02010600030101010101" pitchFamily="2" charset="-122"/>
              </a:rPr>
              <a:t> using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If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宋体" panose="02010600030101010101" pitchFamily="2" charset="-122"/>
              </a:rPr>
              <a:t>=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, then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 is a </a:t>
            </a:r>
            <a:r>
              <a:rPr lang="en-US" altLang="zh-CN" sz="2800" dirty="0" err="1">
                <a:ea typeface="宋体" panose="02010600030101010101" pitchFamily="2" charset="-122"/>
              </a:rPr>
              <a:t>superkey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From here, we can also find all keys. 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If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MingLiU" panose="02020509000000000000" pitchFamily="49" charset="-120"/>
              </a:rPr>
              <a:t>≠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Z, and 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MingLiU" panose="02020509000000000000" pitchFamily="49" charset="-120"/>
              </a:rPr>
              <a:t>≠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, then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en-US" sz="2800" dirty="0"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MingLiU" panose="02020509000000000000" pitchFamily="49" charset="-120"/>
              </a:rPr>
              <a:t>\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 </a:t>
            </a:r>
            <a:r>
              <a:rPr lang="en-US" altLang="zh-CN" sz="2800" dirty="0">
                <a:ea typeface="宋体" panose="02010600030101010101" pitchFamily="2" charset="-122"/>
              </a:rPr>
              <a:t>is a 	bad 	FD.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Then we use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normalization</a:t>
            </a:r>
            <a:r>
              <a:rPr lang="en-US" altLang="zh-CN" sz="2800" dirty="0">
                <a:ea typeface="宋体" panose="02010600030101010101" pitchFamily="2" charset="-122"/>
              </a:rPr>
              <a:t>”, which breaks a 	relation into several relations, to eliminate 	bad FDs.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ea typeface="宋体" panose="02010600030101010101" pitchFamily="2" charset="-122"/>
              </a:rPr>
              <a:t>Should also take care of FDs in the resulting relations. 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Normalization</a:t>
            </a:r>
          </a:p>
        </p:txBody>
      </p:sp>
    </p:spTree>
    <p:extLst>
      <p:ext uri="{BB962C8B-B14F-4D97-AF65-F5344CB8AC3E}">
        <p14:creationId xmlns:p14="http://schemas.microsoft.com/office/powerpoint/2010/main" val="42421984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BE511FC-B3CF-43EE-BF7E-235F7B55816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Some Tricks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-538163" defTabSz="538163">
              <a:buFont typeface="Wingdings" panose="05000000000000000000" pitchFamily="2" charset="2"/>
              <a:buChar char="q"/>
            </a:pPr>
            <a:r>
              <a:rPr lang="en-US" altLang="zh-CN">
                <a:ea typeface="宋体" panose="02010600030101010101" pitchFamily="2" charset="-122"/>
              </a:rPr>
              <a:t>No need to compute the closure of the 	empty set or of the set of all 	attributes.</a:t>
            </a:r>
          </a:p>
        </p:txBody>
      </p:sp>
    </p:spTree>
    <p:extLst>
      <p:ext uri="{BB962C8B-B14F-4D97-AF65-F5344CB8AC3E}">
        <p14:creationId xmlns:p14="http://schemas.microsoft.com/office/powerpoint/2010/main" val="9144756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BB6F9A2-9DF3-4C30-82D5-C21D1FB0638D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Some Tricks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-538163" defTabSz="538163">
              <a:buFont typeface="Wingdings" panose="05000000000000000000" pitchFamily="2" charset="2"/>
              <a:buChar char="q"/>
            </a:pPr>
            <a:r>
              <a:rPr lang="en-US" altLang="zh-CN">
                <a:ea typeface="宋体" panose="02010600030101010101" pitchFamily="2" charset="-122"/>
              </a:rPr>
              <a:t>No need to compute the closure of the 	empty set or of the set of all 	attributes.</a:t>
            </a:r>
          </a:p>
          <a:p>
            <a:pPr marL="0" indent="-538163" defTabSz="538163">
              <a:buFont typeface="Wingdings" panose="05000000000000000000" pitchFamily="2" charset="2"/>
              <a:buChar char="q"/>
            </a:pPr>
            <a:r>
              <a:rPr lang="en-US" altLang="zh-CN">
                <a:ea typeface="宋体" panose="02010600030101010101" pitchFamily="2" charset="-122"/>
              </a:rPr>
              <a:t>If we find </a:t>
            </a:r>
            <a:r>
              <a:rPr lang="en-US" altLang="zh-CN" i="1">
                <a:ea typeface="宋体" panose="02010600030101010101" pitchFamily="2" charset="-122"/>
              </a:rPr>
              <a:t>X</a:t>
            </a:r>
            <a:r>
              <a:rPr lang="en-US" altLang="zh-CN" baseline="30000">
                <a:ea typeface="宋体" panose="02010600030101010101" pitchFamily="2" charset="-122"/>
              </a:rPr>
              <a:t> +</a:t>
            </a:r>
            <a:r>
              <a:rPr lang="en-US" altLang="zh-CN">
                <a:ea typeface="宋体" panose="02010600030101010101" pitchFamily="2" charset="-122"/>
              </a:rPr>
              <a:t> = Z (i.e., all attributes), 	then so is the closure of any superset 	of </a:t>
            </a:r>
            <a:r>
              <a:rPr lang="en-US" altLang="zh-CN" i="1">
                <a:ea typeface="宋体" panose="02010600030101010101" pitchFamily="2" charset="-122"/>
              </a:rPr>
              <a:t>X</a:t>
            </a:r>
            <a:r>
              <a:rPr lang="en-US" altLang="zh-CN">
                <a:ea typeface="宋体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0606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204813-D8C2-40F7-AC1E-273991413720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8131" name="Rectangle 2"/>
          <p:cNvSpPr txBox="1">
            <a:spLocks noChangeArrowheads="1"/>
          </p:cNvSpPr>
          <p:nvPr/>
        </p:nvSpPr>
        <p:spPr bwMode="auto">
          <a:xfrm>
            <a:off x="685800" y="3810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solidFill>
                  <a:schemeClr val="tx2"/>
                </a:solidFill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26788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DF1A046-947B-437B-89D7-18FC28D5A438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55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762824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225F329-9404-4A7A-A6DE-2C7444A730C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014913" y="1782763"/>
          <a:ext cx="29718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197" name="TextBox 39"/>
          <p:cNvSpPr txBox="1">
            <a:spLocks noChangeArrowheads="1"/>
          </p:cNvSpPr>
          <p:nvPr/>
        </p:nvSpPr>
        <p:spPr bwMode="auto">
          <a:xfrm>
            <a:off x="6432550" y="2482850"/>
            <a:ext cx="328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sp>
        <p:nvSpPr>
          <p:cNvPr id="50198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01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02320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1FE6641-EB48-46B2-AA33-6C8C10A1A672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5854700" y="1524000"/>
            <a:ext cx="6985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S</a:t>
            </a:r>
            <a:r>
              <a:rPr lang="en-US" sz="1200" baseline="-25000" dirty="0">
                <a:latin typeface="+mn-lt"/>
              </a:rPr>
              <a:t>1</a:t>
            </a:r>
            <a:r>
              <a:rPr lang="en-US" sz="1200" dirty="0">
                <a:latin typeface="+mn-lt"/>
              </a:rPr>
              <a:t> = X</a:t>
            </a:r>
            <a:r>
              <a:rPr lang="en-US" sz="1200" baseline="30000" dirty="0">
                <a:latin typeface="+mn-lt"/>
              </a:rPr>
              <a:t>+</a:t>
            </a:r>
          </a:p>
        </p:txBody>
      </p:sp>
      <p:cxnSp>
        <p:nvCxnSpPr>
          <p:cNvPr id="51204" name="Straight Arrow Connector 5"/>
          <p:cNvCxnSpPr>
            <a:cxnSpLocks noChangeShapeType="1"/>
          </p:cNvCxnSpPr>
          <p:nvPr/>
        </p:nvCxnSpPr>
        <p:spPr bwMode="auto">
          <a:xfrm flipV="1">
            <a:off x="6477000" y="1657350"/>
            <a:ext cx="520700" cy="47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205" name="Straight Arrow Connector 7"/>
          <p:cNvCxnSpPr>
            <a:cxnSpLocks noChangeShapeType="1"/>
          </p:cNvCxnSpPr>
          <p:nvPr/>
        </p:nvCxnSpPr>
        <p:spPr bwMode="auto">
          <a:xfrm flipH="1" flipV="1">
            <a:off x="5002213" y="1654175"/>
            <a:ext cx="819150" cy="79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014913" y="1782763"/>
          <a:ext cx="29718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224" name="TextBox 39"/>
          <p:cNvSpPr txBox="1">
            <a:spLocks noChangeArrowheads="1"/>
          </p:cNvSpPr>
          <p:nvPr/>
        </p:nvSpPr>
        <p:spPr bwMode="auto">
          <a:xfrm>
            <a:off x="6432550" y="2482850"/>
            <a:ext cx="328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sp>
        <p:nvSpPr>
          <p:cNvPr id="51225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1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90420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75EBC25-72BB-445C-85DE-0B7117CBE9A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5854700" y="1524000"/>
            <a:ext cx="6985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S</a:t>
            </a:r>
            <a:r>
              <a:rPr lang="en-US" sz="1200" baseline="-25000" dirty="0">
                <a:latin typeface="+mn-lt"/>
              </a:rPr>
              <a:t>1</a:t>
            </a:r>
            <a:r>
              <a:rPr lang="en-US" sz="1200" dirty="0">
                <a:latin typeface="+mn-lt"/>
              </a:rPr>
              <a:t> = X</a:t>
            </a:r>
            <a:r>
              <a:rPr lang="en-US" sz="1200" baseline="30000" dirty="0">
                <a:latin typeface="+mn-lt"/>
              </a:rPr>
              <a:t>+</a:t>
            </a:r>
          </a:p>
        </p:txBody>
      </p:sp>
      <p:cxnSp>
        <p:nvCxnSpPr>
          <p:cNvPr id="52228" name="Straight Arrow Connector 5"/>
          <p:cNvCxnSpPr>
            <a:cxnSpLocks noChangeShapeType="1"/>
          </p:cNvCxnSpPr>
          <p:nvPr/>
        </p:nvCxnSpPr>
        <p:spPr bwMode="auto">
          <a:xfrm flipV="1">
            <a:off x="6477000" y="1657350"/>
            <a:ext cx="520700" cy="47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229" name="Straight Arrow Connector 7"/>
          <p:cNvCxnSpPr>
            <a:cxnSpLocks noChangeShapeType="1"/>
          </p:cNvCxnSpPr>
          <p:nvPr/>
        </p:nvCxnSpPr>
        <p:spPr bwMode="auto">
          <a:xfrm flipH="1" flipV="1">
            <a:off x="5002213" y="1654175"/>
            <a:ext cx="819150" cy="79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014913" y="1782763"/>
          <a:ext cx="29718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248" name="TextBox 39"/>
          <p:cNvSpPr txBox="1">
            <a:spLocks noChangeArrowheads="1"/>
          </p:cNvSpPr>
          <p:nvPr/>
        </p:nvSpPr>
        <p:spPr bwMode="auto">
          <a:xfrm>
            <a:off x="6432550" y="2482850"/>
            <a:ext cx="328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sp>
        <p:nvSpPr>
          <p:cNvPr id="52249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2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339022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36F3809-AD1E-4C40-BD15-DF0B03EA6D16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3251" name="Group 2"/>
          <p:cNvGrpSpPr>
            <a:grpSpLocks/>
          </p:cNvGrpSpPr>
          <p:nvPr/>
        </p:nvGrpSpPr>
        <p:grpSpPr bwMode="auto">
          <a:xfrm>
            <a:off x="6373813" y="1371600"/>
            <a:ext cx="1508125" cy="276225"/>
            <a:chOff x="6374031" y="1371600"/>
            <a:chExt cx="1507140" cy="276999"/>
          </a:xfrm>
        </p:grpSpPr>
        <p:sp>
          <p:nvSpPr>
            <p:cNvPr id="53277" name="TextBox 13"/>
            <p:cNvSpPr txBox="1">
              <a:spLocks noChangeArrowheads="1"/>
            </p:cNvSpPr>
            <p:nvPr/>
          </p:nvSpPr>
          <p:spPr bwMode="auto">
            <a:xfrm>
              <a:off x="6374031" y="1371600"/>
              <a:ext cx="10935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S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 = X ∪ W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cxnSp>
          <p:nvCxnSpPr>
            <p:cNvPr id="53278" name="Straight Arrow Connector 19"/>
            <p:cNvCxnSpPr>
              <a:cxnSpLocks noChangeShapeType="1"/>
            </p:cNvCxnSpPr>
            <p:nvPr/>
          </p:nvCxnSpPr>
          <p:spPr bwMode="auto">
            <a:xfrm>
              <a:off x="7363592" y="1501446"/>
              <a:ext cx="517579" cy="82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7" name="TextBox 16"/>
          <p:cNvSpPr txBox="1"/>
          <p:nvPr/>
        </p:nvSpPr>
        <p:spPr bwMode="auto">
          <a:xfrm>
            <a:off x="5854700" y="1524000"/>
            <a:ext cx="6985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S</a:t>
            </a:r>
            <a:r>
              <a:rPr lang="en-US" sz="1200" baseline="-25000" dirty="0">
                <a:latin typeface="+mn-lt"/>
              </a:rPr>
              <a:t>1</a:t>
            </a:r>
            <a:r>
              <a:rPr lang="en-US" sz="1200" dirty="0">
                <a:latin typeface="+mn-lt"/>
              </a:rPr>
              <a:t> = X</a:t>
            </a:r>
            <a:r>
              <a:rPr lang="en-US" sz="1200" baseline="30000" dirty="0">
                <a:latin typeface="+mn-lt"/>
              </a:rPr>
              <a:t>+</a:t>
            </a:r>
          </a:p>
        </p:txBody>
      </p:sp>
      <p:cxnSp>
        <p:nvCxnSpPr>
          <p:cNvPr id="53253" name="Straight Arrow Connector 5"/>
          <p:cNvCxnSpPr>
            <a:cxnSpLocks noChangeShapeType="1"/>
          </p:cNvCxnSpPr>
          <p:nvPr/>
        </p:nvCxnSpPr>
        <p:spPr bwMode="auto">
          <a:xfrm flipV="1">
            <a:off x="6477000" y="1657350"/>
            <a:ext cx="520700" cy="47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254" name="Straight Arrow Connector 7"/>
          <p:cNvCxnSpPr>
            <a:cxnSpLocks noChangeShapeType="1"/>
          </p:cNvCxnSpPr>
          <p:nvPr/>
        </p:nvCxnSpPr>
        <p:spPr bwMode="auto">
          <a:xfrm flipH="1" flipV="1">
            <a:off x="5002213" y="1654175"/>
            <a:ext cx="819150" cy="79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255" name="Straight Arrow Connector 20"/>
          <p:cNvCxnSpPr>
            <a:cxnSpLocks noChangeShapeType="1"/>
            <a:stCxn id="53277" idx="1"/>
          </p:cNvCxnSpPr>
          <p:nvPr/>
        </p:nvCxnSpPr>
        <p:spPr bwMode="auto">
          <a:xfrm flipH="1" flipV="1">
            <a:off x="5969000" y="1500188"/>
            <a:ext cx="404813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014913" y="1782763"/>
          <a:ext cx="29718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274" name="TextBox 39"/>
          <p:cNvSpPr txBox="1">
            <a:spLocks noChangeArrowheads="1"/>
          </p:cNvSpPr>
          <p:nvPr/>
        </p:nvSpPr>
        <p:spPr bwMode="auto">
          <a:xfrm>
            <a:off x="6432550" y="2482850"/>
            <a:ext cx="328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sp>
        <p:nvSpPr>
          <p:cNvPr id="53275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327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68612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6B724DE-B500-42D7-9C65-A010293AFE29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4275" name="Group 2"/>
          <p:cNvGrpSpPr>
            <a:grpSpLocks/>
          </p:cNvGrpSpPr>
          <p:nvPr/>
        </p:nvGrpSpPr>
        <p:grpSpPr bwMode="auto">
          <a:xfrm>
            <a:off x="6373813" y="1371600"/>
            <a:ext cx="1508125" cy="276225"/>
            <a:chOff x="6374031" y="1371600"/>
            <a:chExt cx="1507140" cy="276999"/>
          </a:xfrm>
        </p:grpSpPr>
        <p:sp>
          <p:nvSpPr>
            <p:cNvPr id="54339" name="TextBox 13"/>
            <p:cNvSpPr txBox="1">
              <a:spLocks noChangeArrowheads="1"/>
            </p:cNvSpPr>
            <p:nvPr/>
          </p:nvSpPr>
          <p:spPr bwMode="auto">
            <a:xfrm>
              <a:off x="6374031" y="1371600"/>
              <a:ext cx="10935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S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 = X ∪ W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cxnSp>
          <p:nvCxnSpPr>
            <p:cNvPr id="54340" name="Straight Arrow Connector 19"/>
            <p:cNvCxnSpPr>
              <a:cxnSpLocks noChangeShapeType="1"/>
            </p:cNvCxnSpPr>
            <p:nvPr/>
          </p:nvCxnSpPr>
          <p:spPr bwMode="auto">
            <a:xfrm>
              <a:off x="7363592" y="1501446"/>
              <a:ext cx="517579" cy="82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7" name="TextBox 16"/>
          <p:cNvSpPr txBox="1"/>
          <p:nvPr/>
        </p:nvSpPr>
        <p:spPr bwMode="auto">
          <a:xfrm>
            <a:off x="5854700" y="1524000"/>
            <a:ext cx="6985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S</a:t>
            </a:r>
            <a:r>
              <a:rPr lang="en-US" sz="1200" baseline="-25000" dirty="0">
                <a:latin typeface="+mn-lt"/>
              </a:rPr>
              <a:t>1</a:t>
            </a:r>
            <a:r>
              <a:rPr lang="en-US" sz="1200" dirty="0">
                <a:latin typeface="+mn-lt"/>
              </a:rPr>
              <a:t> = X</a:t>
            </a:r>
            <a:r>
              <a:rPr lang="en-US" sz="1200" baseline="30000" dirty="0">
                <a:latin typeface="+mn-lt"/>
              </a:rPr>
              <a:t>+</a:t>
            </a:r>
          </a:p>
        </p:txBody>
      </p:sp>
      <p:cxnSp>
        <p:nvCxnSpPr>
          <p:cNvPr id="54277" name="Straight Arrow Connector 5"/>
          <p:cNvCxnSpPr>
            <a:cxnSpLocks noChangeShapeType="1"/>
          </p:cNvCxnSpPr>
          <p:nvPr/>
        </p:nvCxnSpPr>
        <p:spPr bwMode="auto">
          <a:xfrm flipV="1">
            <a:off x="6477000" y="1657350"/>
            <a:ext cx="520700" cy="47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278" name="Straight Arrow Connector 7"/>
          <p:cNvCxnSpPr>
            <a:cxnSpLocks noChangeShapeType="1"/>
          </p:cNvCxnSpPr>
          <p:nvPr/>
        </p:nvCxnSpPr>
        <p:spPr bwMode="auto">
          <a:xfrm flipH="1" flipV="1">
            <a:off x="5002213" y="1654175"/>
            <a:ext cx="819150" cy="79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279" name="Straight Arrow Connector 20"/>
          <p:cNvCxnSpPr>
            <a:cxnSpLocks noChangeShapeType="1"/>
            <a:stCxn id="54339" idx="1"/>
          </p:cNvCxnSpPr>
          <p:nvPr/>
        </p:nvCxnSpPr>
        <p:spPr bwMode="auto">
          <a:xfrm flipH="1" flipV="1">
            <a:off x="5969000" y="1500188"/>
            <a:ext cx="404813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014913" y="1782763"/>
          <a:ext cx="29718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519613" y="3181350"/>
          <a:ext cx="19812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6634163" y="3181350"/>
          <a:ext cx="1976437" cy="733425"/>
        </p:xfrm>
        <a:graphic>
          <a:graphicData uri="http://schemas.openxmlformats.org/drawingml/2006/table">
            <a:tbl>
              <a:tblPr/>
              <a:tblGrid>
                <a:gridCol w="987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4326" name="Straight Arrow Connector 25"/>
          <p:cNvCxnSpPr>
            <a:cxnSpLocks noChangeShapeType="1"/>
          </p:cNvCxnSpPr>
          <p:nvPr/>
        </p:nvCxnSpPr>
        <p:spPr bwMode="auto">
          <a:xfrm flipH="1">
            <a:off x="5765800" y="2605088"/>
            <a:ext cx="366713" cy="290512"/>
          </a:xfrm>
          <a:prstGeom prst="straightConnector1">
            <a:avLst/>
          </a:prstGeom>
          <a:noFill/>
          <a:ln w="57150" algn="ctr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327" name="Straight Arrow Connector 32"/>
          <p:cNvCxnSpPr>
            <a:cxnSpLocks noChangeShapeType="1"/>
          </p:cNvCxnSpPr>
          <p:nvPr/>
        </p:nvCxnSpPr>
        <p:spPr bwMode="auto">
          <a:xfrm>
            <a:off x="6897688" y="2601913"/>
            <a:ext cx="454025" cy="293687"/>
          </a:xfrm>
          <a:prstGeom prst="straightConnector1">
            <a:avLst/>
          </a:prstGeom>
          <a:noFill/>
          <a:ln w="57150" algn="ctr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328" name="TextBox 39"/>
          <p:cNvSpPr txBox="1">
            <a:spLocks noChangeArrowheads="1"/>
          </p:cNvSpPr>
          <p:nvPr/>
        </p:nvSpPr>
        <p:spPr bwMode="auto">
          <a:xfrm>
            <a:off x="6432550" y="2482850"/>
            <a:ext cx="328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grpSp>
        <p:nvGrpSpPr>
          <p:cNvPr id="54329" name="Group 41"/>
          <p:cNvGrpSpPr>
            <a:grpSpLocks/>
          </p:cNvGrpSpPr>
          <p:nvPr/>
        </p:nvGrpSpPr>
        <p:grpSpPr bwMode="auto">
          <a:xfrm>
            <a:off x="4506913" y="2932113"/>
            <a:ext cx="1981200" cy="276225"/>
            <a:chOff x="5001446" y="1524000"/>
            <a:chExt cx="1981200" cy="276999"/>
          </a:xfrm>
        </p:grpSpPr>
        <p:sp>
          <p:nvSpPr>
            <p:cNvPr id="43" name="TextBox 42"/>
            <p:cNvSpPr txBox="1"/>
            <p:nvPr/>
          </p:nvSpPr>
          <p:spPr bwMode="auto">
            <a:xfrm>
              <a:off x="5763446" y="1524000"/>
              <a:ext cx="698500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latin typeface="+mn-lt"/>
                </a:rPr>
                <a:t>S</a:t>
              </a:r>
              <a:r>
                <a:rPr lang="en-US" sz="1200" baseline="-25000" dirty="0">
                  <a:latin typeface="+mn-lt"/>
                </a:rPr>
                <a:t>1</a:t>
              </a:r>
              <a:r>
                <a:rPr lang="en-US" sz="1200" dirty="0">
                  <a:latin typeface="+mn-lt"/>
                </a:rPr>
                <a:t> = X</a:t>
              </a:r>
              <a:r>
                <a:rPr lang="en-US" sz="1200" baseline="30000" dirty="0">
                  <a:latin typeface="+mn-lt"/>
                </a:rPr>
                <a:t>+</a:t>
              </a:r>
            </a:p>
          </p:txBody>
        </p:sp>
        <p:cxnSp>
          <p:nvCxnSpPr>
            <p:cNvPr id="54337" name="Straight Arrow Connector 5"/>
            <p:cNvCxnSpPr>
              <a:cxnSpLocks noChangeShapeType="1"/>
              <a:stCxn id="43" idx="3"/>
            </p:cNvCxnSpPr>
            <p:nvPr/>
          </p:nvCxnSpPr>
          <p:spPr bwMode="auto">
            <a:xfrm flipV="1">
              <a:off x="6462676" y="1658004"/>
              <a:ext cx="519970" cy="449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338" name="Straight Arrow Connector 7"/>
            <p:cNvCxnSpPr>
              <a:cxnSpLocks noChangeShapeType="1"/>
            </p:cNvCxnSpPr>
            <p:nvPr/>
          </p:nvCxnSpPr>
          <p:spPr bwMode="auto">
            <a:xfrm flipH="1" flipV="1">
              <a:off x="5001446" y="1654175"/>
              <a:ext cx="819616" cy="765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4330" name="Group 47"/>
          <p:cNvGrpSpPr>
            <a:grpSpLocks/>
          </p:cNvGrpSpPr>
          <p:nvPr/>
        </p:nvGrpSpPr>
        <p:grpSpPr bwMode="auto">
          <a:xfrm>
            <a:off x="7124700" y="2911475"/>
            <a:ext cx="1431925" cy="276225"/>
            <a:chOff x="6449246" y="1371600"/>
            <a:chExt cx="1431925" cy="276999"/>
          </a:xfrm>
        </p:grpSpPr>
        <p:sp>
          <p:nvSpPr>
            <p:cNvPr id="54334" name="TextBox 48"/>
            <p:cNvSpPr txBox="1">
              <a:spLocks noChangeArrowheads="1"/>
            </p:cNvSpPr>
            <p:nvPr/>
          </p:nvSpPr>
          <p:spPr bwMode="auto">
            <a:xfrm>
              <a:off x="6449246" y="1371600"/>
              <a:ext cx="10935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S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 = X ∪ W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cxnSp>
          <p:nvCxnSpPr>
            <p:cNvPr id="54335" name="Straight Arrow Connector 19"/>
            <p:cNvCxnSpPr>
              <a:cxnSpLocks noChangeShapeType="1"/>
            </p:cNvCxnSpPr>
            <p:nvPr/>
          </p:nvCxnSpPr>
          <p:spPr bwMode="auto">
            <a:xfrm>
              <a:off x="7363592" y="1501446"/>
              <a:ext cx="517579" cy="82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54331" name="Straight Arrow Connector 20"/>
          <p:cNvCxnSpPr>
            <a:cxnSpLocks noChangeShapeType="1"/>
          </p:cNvCxnSpPr>
          <p:nvPr/>
        </p:nvCxnSpPr>
        <p:spPr bwMode="auto">
          <a:xfrm flipH="1" flipV="1">
            <a:off x="6618288" y="3051175"/>
            <a:ext cx="4572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332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43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8738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78C330-C89A-4B07-A133-FD36B3E52FF6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5299" name="Group 2"/>
          <p:cNvGrpSpPr>
            <a:grpSpLocks/>
          </p:cNvGrpSpPr>
          <p:nvPr/>
        </p:nvGrpSpPr>
        <p:grpSpPr bwMode="auto">
          <a:xfrm>
            <a:off x="6373813" y="1371600"/>
            <a:ext cx="1508125" cy="276225"/>
            <a:chOff x="6374031" y="1371600"/>
            <a:chExt cx="1507140" cy="276999"/>
          </a:xfrm>
        </p:grpSpPr>
        <p:sp>
          <p:nvSpPr>
            <p:cNvPr id="55365" name="TextBox 13"/>
            <p:cNvSpPr txBox="1">
              <a:spLocks noChangeArrowheads="1"/>
            </p:cNvSpPr>
            <p:nvPr/>
          </p:nvSpPr>
          <p:spPr bwMode="auto">
            <a:xfrm>
              <a:off x="6374031" y="1371600"/>
              <a:ext cx="10935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S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 = X ∪ W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cxnSp>
          <p:nvCxnSpPr>
            <p:cNvPr id="55366" name="Straight Arrow Connector 19"/>
            <p:cNvCxnSpPr>
              <a:cxnSpLocks noChangeShapeType="1"/>
            </p:cNvCxnSpPr>
            <p:nvPr/>
          </p:nvCxnSpPr>
          <p:spPr bwMode="auto">
            <a:xfrm>
              <a:off x="7363592" y="1501446"/>
              <a:ext cx="517579" cy="82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7" name="TextBox 16"/>
          <p:cNvSpPr txBox="1"/>
          <p:nvPr/>
        </p:nvSpPr>
        <p:spPr bwMode="auto">
          <a:xfrm>
            <a:off x="5854700" y="1524000"/>
            <a:ext cx="6985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S</a:t>
            </a:r>
            <a:r>
              <a:rPr lang="en-US" sz="1200" baseline="-25000" dirty="0">
                <a:latin typeface="+mn-lt"/>
              </a:rPr>
              <a:t>1</a:t>
            </a:r>
            <a:r>
              <a:rPr lang="en-US" sz="1200" dirty="0">
                <a:latin typeface="+mn-lt"/>
              </a:rPr>
              <a:t> = X</a:t>
            </a:r>
            <a:r>
              <a:rPr lang="en-US" sz="1200" baseline="30000" dirty="0">
                <a:latin typeface="+mn-lt"/>
              </a:rPr>
              <a:t>+</a:t>
            </a:r>
          </a:p>
        </p:txBody>
      </p:sp>
      <p:cxnSp>
        <p:nvCxnSpPr>
          <p:cNvPr id="55301" name="Straight Arrow Connector 5"/>
          <p:cNvCxnSpPr>
            <a:cxnSpLocks noChangeShapeType="1"/>
          </p:cNvCxnSpPr>
          <p:nvPr/>
        </p:nvCxnSpPr>
        <p:spPr bwMode="auto">
          <a:xfrm flipV="1">
            <a:off x="6477000" y="1657350"/>
            <a:ext cx="520700" cy="47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302" name="Straight Arrow Connector 7"/>
          <p:cNvCxnSpPr>
            <a:cxnSpLocks noChangeShapeType="1"/>
          </p:cNvCxnSpPr>
          <p:nvPr/>
        </p:nvCxnSpPr>
        <p:spPr bwMode="auto">
          <a:xfrm flipH="1" flipV="1">
            <a:off x="5002213" y="1654175"/>
            <a:ext cx="819150" cy="79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303" name="Straight Arrow Connector 20"/>
          <p:cNvCxnSpPr>
            <a:cxnSpLocks noChangeShapeType="1"/>
            <a:stCxn id="55365" idx="1"/>
          </p:cNvCxnSpPr>
          <p:nvPr/>
        </p:nvCxnSpPr>
        <p:spPr bwMode="auto">
          <a:xfrm flipH="1" flipV="1">
            <a:off x="5969000" y="1500188"/>
            <a:ext cx="404813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304" name="TextBox 11"/>
          <p:cNvSpPr txBox="1">
            <a:spLocks noChangeArrowheads="1"/>
          </p:cNvSpPr>
          <p:nvPr/>
        </p:nvSpPr>
        <p:spPr bwMode="auto">
          <a:xfrm>
            <a:off x="5373688" y="4005263"/>
            <a:ext cx="417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</a:t>
            </a:r>
            <a:r>
              <a:rPr lang="en-US" altLang="zh-CN" sz="1200" baseline="-25000">
                <a:ea typeface="宋体" panose="02010600030101010101" pitchFamily="2" charset="-122"/>
              </a:rPr>
              <a:t>1 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014913" y="1782763"/>
          <a:ext cx="29718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519613" y="3181350"/>
          <a:ext cx="19812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6634163" y="3181350"/>
          <a:ext cx="1976437" cy="733425"/>
        </p:xfrm>
        <a:graphic>
          <a:graphicData uri="http://schemas.openxmlformats.org/drawingml/2006/table">
            <a:tbl>
              <a:tblPr/>
              <a:tblGrid>
                <a:gridCol w="987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5351" name="Straight Arrow Connector 25"/>
          <p:cNvCxnSpPr>
            <a:cxnSpLocks noChangeShapeType="1"/>
          </p:cNvCxnSpPr>
          <p:nvPr/>
        </p:nvCxnSpPr>
        <p:spPr bwMode="auto">
          <a:xfrm flipH="1">
            <a:off x="5765800" y="2605088"/>
            <a:ext cx="366713" cy="290512"/>
          </a:xfrm>
          <a:prstGeom prst="straightConnector1">
            <a:avLst/>
          </a:prstGeom>
          <a:noFill/>
          <a:ln w="57150" algn="ctr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352" name="Straight Arrow Connector 32"/>
          <p:cNvCxnSpPr>
            <a:cxnSpLocks noChangeShapeType="1"/>
          </p:cNvCxnSpPr>
          <p:nvPr/>
        </p:nvCxnSpPr>
        <p:spPr bwMode="auto">
          <a:xfrm>
            <a:off x="6897688" y="2601913"/>
            <a:ext cx="454025" cy="293687"/>
          </a:xfrm>
          <a:prstGeom prst="straightConnector1">
            <a:avLst/>
          </a:prstGeom>
          <a:noFill/>
          <a:ln w="57150" algn="ctr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353" name="TextBox 39"/>
          <p:cNvSpPr txBox="1">
            <a:spLocks noChangeArrowheads="1"/>
          </p:cNvSpPr>
          <p:nvPr/>
        </p:nvSpPr>
        <p:spPr bwMode="auto">
          <a:xfrm>
            <a:off x="6432550" y="2482850"/>
            <a:ext cx="328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grpSp>
        <p:nvGrpSpPr>
          <p:cNvPr id="55354" name="Group 41"/>
          <p:cNvGrpSpPr>
            <a:grpSpLocks/>
          </p:cNvGrpSpPr>
          <p:nvPr/>
        </p:nvGrpSpPr>
        <p:grpSpPr bwMode="auto">
          <a:xfrm>
            <a:off x="4506913" y="2932113"/>
            <a:ext cx="1981200" cy="276225"/>
            <a:chOff x="5001446" y="1524000"/>
            <a:chExt cx="1981200" cy="276999"/>
          </a:xfrm>
        </p:grpSpPr>
        <p:sp>
          <p:nvSpPr>
            <p:cNvPr id="43" name="TextBox 42"/>
            <p:cNvSpPr txBox="1"/>
            <p:nvPr/>
          </p:nvSpPr>
          <p:spPr bwMode="auto">
            <a:xfrm>
              <a:off x="5763446" y="1524000"/>
              <a:ext cx="698500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latin typeface="+mn-lt"/>
                </a:rPr>
                <a:t>S</a:t>
              </a:r>
              <a:r>
                <a:rPr lang="en-US" sz="1200" baseline="-25000" dirty="0">
                  <a:latin typeface="+mn-lt"/>
                </a:rPr>
                <a:t>1</a:t>
              </a:r>
              <a:r>
                <a:rPr lang="en-US" sz="1200" dirty="0">
                  <a:latin typeface="+mn-lt"/>
                </a:rPr>
                <a:t> = X</a:t>
              </a:r>
              <a:r>
                <a:rPr lang="en-US" sz="1200" baseline="30000" dirty="0">
                  <a:latin typeface="+mn-lt"/>
                </a:rPr>
                <a:t>+</a:t>
              </a:r>
            </a:p>
          </p:txBody>
        </p:sp>
        <p:cxnSp>
          <p:nvCxnSpPr>
            <p:cNvPr id="55363" name="Straight Arrow Connector 5"/>
            <p:cNvCxnSpPr>
              <a:cxnSpLocks noChangeShapeType="1"/>
              <a:stCxn id="43" idx="3"/>
            </p:cNvCxnSpPr>
            <p:nvPr/>
          </p:nvCxnSpPr>
          <p:spPr bwMode="auto">
            <a:xfrm flipV="1">
              <a:off x="6462676" y="1658004"/>
              <a:ext cx="519970" cy="449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364" name="Straight Arrow Connector 7"/>
            <p:cNvCxnSpPr>
              <a:cxnSpLocks noChangeShapeType="1"/>
            </p:cNvCxnSpPr>
            <p:nvPr/>
          </p:nvCxnSpPr>
          <p:spPr bwMode="auto">
            <a:xfrm flipH="1" flipV="1">
              <a:off x="5001446" y="1654175"/>
              <a:ext cx="819616" cy="765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5355" name="Group 47"/>
          <p:cNvGrpSpPr>
            <a:grpSpLocks/>
          </p:cNvGrpSpPr>
          <p:nvPr/>
        </p:nvGrpSpPr>
        <p:grpSpPr bwMode="auto">
          <a:xfrm>
            <a:off x="7124700" y="2911475"/>
            <a:ext cx="1431925" cy="276225"/>
            <a:chOff x="6449246" y="1371600"/>
            <a:chExt cx="1431925" cy="276999"/>
          </a:xfrm>
        </p:grpSpPr>
        <p:sp>
          <p:nvSpPr>
            <p:cNvPr id="55360" name="TextBox 48"/>
            <p:cNvSpPr txBox="1">
              <a:spLocks noChangeArrowheads="1"/>
            </p:cNvSpPr>
            <p:nvPr/>
          </p:nvSpPr>
          <p:spPr bwMode="auto">
            <a:xfrm>
              <a:off x="6449246" y="1371600"/>
              <a:ext cx="10935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S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 = X ∪ W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cxnSp>
          <p:nvCxnSpPr>
            <p:cNvPr id="55361" name="Straight Arrow Connector 19"/>
            <p:cNvCxnSpPr>
              <a:cxnSpLocks noChangeShapeType="1"/>
            </p:cNvCxnSpPr>
            <p:nvPr/>
          </p:nvCxnSpPr>
          <p:spPr bwMode="auto">
            <a:xfrm>
              <a:off x="7363592" y="1501446"/>
              <a:ext cx="517579" cy="82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55356" name="Straight Arrow Connector 20"/>
          <p:cNvCxnSpPr>
            <a:cxnSpLocks noChangeShapeType="1"/>
          </p:cNvCxnSpPr>
          <p:nvPr/>
        </p:nvCxnSpPr>
        <p:spPr bwMode="auto">
          <a:xfrm flipH="1" flipV="1">
            <a:off x="6618288" y="3051175"/>
            <a:ext cx="4572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357" name="TextBox 55"/>
          <p:cNvSpPr txBox="1">
            <a:spLocks noChangeArrowheads="1"/>
          </p:cNvSpPr>
          <p:nvPr/>
        </p:nvSpPr>
        <p:spPr bwMode="auto">
          <a:xfrm>
            <a:off x="7480300" y="4014788"/>
            <a:ext cx="3683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</a:t>
            </a:r>
            <a:r>
              <a:rPr lang="en-US" altLang="zh-CN" sz="1200" baseline="-25000">
                <a:ea typeface="宋体" panose="02010600030101010101" pitchFamily="2" charset="-122"/>
              </a:rPr>
              <a:t>2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sp>
        <p:nvSpPr>
          <p:cNvPr id="55358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53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633585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7309682-C001-4726-960F-7C2136F773EA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6323" name="Group 2"/>
          <p:cNvGrpSpPr>
            <a:grpSpLocks/>
          </p:cNvGrpSpPr>
          <p:nvPr/>
        </p:nvGrpSpPr>
        <p:grpSpPr bwMode="auto">
          <a:xfrm>
            <a:off x="6373813" y="1371600"/>
            <a:ext cx="1508125" cy="276225"/>
            <a:chOff x="6374031" y="1371600"/>
            <a:chExt cx="1507140" cy="276999"/>
          </a:xfrm>
        </p:grpSpPr>
        <p:sp>
          <p:nvSpPr>
            <p:cNvPr id="56393" name="TextBox 13"/>
            <p:cNvSpPr txBox="1">
              <a:spLocks noChangeArrowheads="1"/>
            </p:cNvSpPr>
            <p:nvPr/>
          </p:nvSpPr>
          <p:spPr bwMode="auto">
            <a:xfrm>
              <a:off x="6374031" y="1371600"/>
              <a:ext cx="10935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S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 = X ∪ W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cxnSp>
          <p:nvCxnSpPr>
            <p:cNvPr id="56394" name="Straight Arrow Connector 19"/>
            <p:cNvCxnSpPr>
              <a:cxnSpLocks noChangeShapeType="1"/>
            </p:cNvCxnSpPr>
            <p:nvPr/>
          </p:nvCxnSpPr>
          <p:spPr bwMode="auto">
            <a:xfrm>
              <a:off x="7363592" y="1501446"/>
              <a:ext cx="517579" cy="82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7" name="TextBox 16"/>
          <p:cNvSpPr txBox="1"/>
          <p:nvPr/>
        </p:nvSpPr>
        <p:spPr bwMode="auto">
          <a:xfrm>
            <a:off x="5854700" y="1524000"/>
            <a:ext cx="6985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S</a:t>
            </a:r>
            <a:r>
              <a:rPr lang="en-US" sz="1200" baseline="-25000" dirty="0">
                <a:latin typeface="+mn-lt"/>
              </a:rPr>
              <a:t>1</a:t>
            </a:r>
            <a:r>
              <a:rPr lang="en-US" sz="1200" dirty="0">
                <a:latin typeface="+mn-lt"/>
              </a:rPr>
              <a:t> = X</a:t>
            </a:r>
            <a:r>
              <a:rPr lang="en-US" sz="1200" baseline="30000" dirty="0">
                <a:latin typeface="+mn-lt"/>
              </a:rPr>
              <a:t>+</a:t>
            </a:r>
          </a:p>
        </p:txBody>
      </p:sp>
      <p:cxnSp>
        <p:nvCxnSpPr>
          <p:cNvPr id="56325" name="Straight Arrow Connector 5"/>
          <p:cNvCxnSpPr>
            <a:cxnSpLocks noChangeShapeType="1"/>
          </p:cNvCxnSpPr>
          <p:nvPr/>
        </p:nvCxnSpPr>
        <p:spPr bwMode="auto">
          <a:xfrm flipV="1">
            <a:off x="6477000" y="1657350"/>
            <a:ext cx="520700" cy="47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326" name="Straight Arrow Connector 7"/>
          <p:cNvCxnSpPr>
            <a:cxnSpLocks noChangeShapeType="1"/>
          </p:cNvCxnSpPr>
          <p:nvPr/>
        </p:nvCxnSpPr>
        <p:spPr bwMode="auto">
          <a:xfrm flipH="1" flipV="1">
            <a:off x="5002213" y="1654175"/>
            <a:ext cx="819150" cy="79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327" name="Straight Arrow Connector 20"/>
          <p:cNvCxnSpPr>
            <a:cxnSpLocks noChangeShapeType="1"/>
            <a:stCxn id="56393" idx="1"/>
          </p:cNvCxnSpPr>
          <p:nvPr/>
        </p:nvCxnSpPr>
        <p:spPr bwMode="auto">
          <a:xfrm flipH="1" flipV="1">
            <a:off x="5969000" y="1500188"/>
            <a:ext cx="404813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6328" name="Group 46"/>
          <p:cNvGrpSpPr>
            <a:grpSpLocks/>
          </p:cNvGrpSpPr>
          <p:nvPr/>
        </p:nvGrpSpPr>
        <p:grpSpPr bwMode="auto">
          <a:xfrm>
            <a:off x="5078413" y="4005263"/>
            <a:ext cx="965200" cy="338137"/>
            <a:chOff x="5077646" y="3914001"/>
            <a:chExt cx="965329" cy="338755"/>
          </a:xfrm>
        </p:grpSpPr>
        <p:sp>
          <p:nvSpPr>
            <p:cNvPr id="56391" name="TextBox 11"/>
            <p:cNvSpPr txBox="1">
              <a:spLocks noChangeArrowheads="1"/>
            </p:cNvSpPr>
            <p:nvPr/>
          </p:nvSpPr>
          <p:spPr bwMode="auto">
            <a:xfrm>
              <a:off x="5077646" y="3914001"/>
              <a:ext cx="96532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R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1 </a:t>
              </a:r>
              <a:r>
                <a:rPr lang="en-US" altLang="zh-CN" sz="1200">
                  <a:ea typeface="宋体" panose="02010600030101010101" pitchFamily="2" charset="-122"/>
                </a:rPr>
                <a:t>= </a:t>
              </a:r>
              <a:r>
                <a:rPr lang="el-GR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altLang="zh-CN" sz="1200">
                  <a:ea typeface="宋体" panose="02010600030101010101" pitchFamily="2" charset="-122"/>
                </a:rPr>
                <a:t>  (R)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sp>
          <p:nvSpPr>
            <p:cNvPr id="56392" name="TextBox 41"/>
            <p:cNvSpPr txBox="1">
              <a:spLocks noChangeArrowheads="1"/>
            </p:cNvSpPr>
            <p:nvPr/>
          </p:nvSpPr>
          <p:spPr bwMode="auto">
            <a:xfrm>
              <a:off x="5498178" y="3975757"/>
              <a:ext cx="3209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S</a:t>
              </a:r>
              <a:r>
                <a:rPr lang="en-US" altLang="en-US" sz="1200" baseline="-25000">
                  <a:latin typeface="Times New Roman" panose="02020603050405020304" pitchFamily="18" charset="0"/>
                </a:rPr>
                <a:t>1</a:t>
              </a:r>
            </a:p>
          </p:txBody>
        </p:sp>
      </p:grp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014913" y="1782763"/>
          <a:ext cx="29718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519613" y="3181350"/>
          <a:ext cx="19812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6634163" y="3181350"/>
          <a:ext cx="1976437" cy="733425"/>
        </p:xfrm>
        <a:graphic>
          <a:graphicData uri="http://schemas.openxmlformats.org/drawingml/2006/table">
            <a:tbl>
              <a:tblPr/>
              <a:tblGrid>
                <a:gridCol w="987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6375" name="Straight Arrow Connector 25"/>
          <p:cNvCxnSpPr>
            <a:cxnSpLocks noChangeShapeType="1"/>
          </p:cNvCxnSpPr>
          <p:nvPr/>
        </p:nvCxnSpPr>
        <p:spPr bwMode="auto">
          <a:xfrm flipH="1">
            <a:off x="5765800" y="2605088"/>
            <a:ext cx="366713" cy="290512"/>
          </a:xfrm>
          <a:prstGeom prst="straightConnector1">
            <a:avLst/>
          </a:prstGeom>
          <a:noFill/>
          <a:ln w="57150" algn="ctr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376" name="Straight Arrow Connector 32"/>
          <p:cNvCxnSpPr>
            <a:cxnSpLocks noChangeShapeType="1"/>
          </p:cNvCxnSpPr>
          <p:nvPr/>
        </p:nvCxnSpPr>
        <p:spPr bwMode="auto">
          <a:xfrm>
            <a:off x="6897688" y="2601913"/>
            <a:ext cx="454025" cy="293687"/>
          </a:xfrm>
          <a:prstGeom prst="straightConnector1">
            <a:avLst/>
          </a:prstGeom>
          <a:noFill/>
          <a:ln w="57150" algn="ctr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377" name="TextBox 39"/>
          <p:cNvSpPr txBox="1">
            <a:spLocks noChangeArrowheads="1"/>
          </p:cNvSpPr>
          <p:nvPr/>
        </p:nvSpPr>
        <p:spPr bwMode="auto">
          <a:xfrm>
            <a:off x="6432550" y="2482850"/>
            <a:ext cx="328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grpSp>
        <p:nvGrpSpPr>
          <p:cNvPr id="56378" name="Group 41"/>
          <p:cNvGrpSpPr>
            <a:grpSpLocks/>
          </p:cNvGrpSpPr>
          <p:nvPr/>
        </p:nvGrpSpPr>
        <p:grpSpPr bwMode="auto">
          <a:xfrm>
            <a:off x="4506913" y="2932113"/>
            <a:ext cx="1981200" cy="276225"/>
            <a:chOff x="5001446" y="1524000"/>
            <a:chExt cx="1981200" cy="276999"/>
          </a:xfrm>
        </p:grpSpPr>
        <p:sp>
          <p:nvSpPr>
            <p:cNvPr id="43" name="TextBox 42"/>
            <p:cNvSpPr txBox="1"/>
            <p:nvPr/>
          </p:nvSpPr>
          <p:spPr bwMode="auto">
            <a:xfrm>
              <a:off x="5763446" y="1524000"/>
              <a:ext cx="698500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latin typeface="+mn-lt"/>
                </a:rPr>
                <a:t>S</a:t>
              </a:r>
              <a:r>
                <a:rPr lang="en-US" sz="1200" baseline="-25000" dirty="0">
                  <a:latin typeface="+mn-lt"/>
                </a:rPr>
                <a:t>1</a:t>
              </a:r>
              <a:r>
                <a:rPr lang="en-US" sz="1200" dirty="0">
                  <a:latin typeface="+mn-lt"/>
                </a:rPr>
                <a:t> = X</a:t>
              </a:r>
              <a:r>
                <a:rPr lang="en-US" sz="1200" baseline="30000" dirty="0">
                  <a:latin typeface="+mn-lt"/>
                </a:rPr>
                <a:t>+</a:t>
              </a:r>
            </a:p>
          </p:txBody>
        </p:sp>
        <p:cxnSp>
          <p:nvCxnSpPr>
            <p:cNvPr id="56389" name="Straight Arrow Connector 5"/>
            <p:cNvCxnSpPr>
              <a:cxnSpLocks noChangeShapeType="1"/>
              <a:stCxn id="43" idx="3"/>
            </p:cNvCxnSpPr>
            <p:nvPr/>
          </p:nvCxnSpPr>
          <p:spPr bwMode="auto">
            <a:xfrm flipV="1">
              <a:off x="6462676" y="1658004"/>
              <a:ext cx="519970" cy="449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390" name="Straight Arrow Connector 7"/>
            <p:cNvCxnSpPr>
              <a:cxnSpLocks noChangeShapeType="1"/>
            </p:cNvCxnSpPr>
            <p:nvPr/>
          </p:nvCxnSpPr>
          <p:spPr bwMode="auto">
            <a:xfrm flipH="1" flipV="1">
              <a:off x="5001446" y="1654175"/>
              <a:ext cx="819616" cy="765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6379" name="Group 47"/>
          <p:cNvGrpSpPr>
            <a:grpSpLocks/>
          </p:cNvGrpSpPr>
          <p:nvPr/>
        </p:nvGrpSpPr>
        <p:grpSpPr bwMode="auto">
          <a:xfrm>
            <a:off x="7124700" y="2911475"/>
            <a:ext cx="1431925" cy="276225"/>
            <a:chOff x="6449246" y="1371600"/>
            <a:chExt cx="1431925" cy="276999"/>
          </a:xfrm>
        </p:grpSpPr>
        <p:sp>
          <p:nvSpPr>
            <p:cNvPr id="56386" name="TextBox 48"/>
            <p:cNvSpPr txBox="1">
              <a:spLocks noChangeArrowheads="1"/>
            </p:cNvSpPr>
            <p:nvPr/>
          </p:nvSpPr>
          <p:spPr bwMode="auto">
            <a:xfrm>
              <a:off x="6449246" y="1371600"/>
              <a:ext cx="10935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S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 = X ∪ W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cxnSp>
          <p:nvCxnSpPr>
            <p:cNvPr id="56387" name="Straight Arrow Connector 19"/>
            <p:cNvCxnSpPr>
              <a:cxnSpLocks noChangeShapeType="1"/>
            </p:cNvCxnSpPr>
            <p:nvPr/>
          </p:nvCxnSpPr>
          <p:spPr bwMode="auto">
            <a:xfrm>
              <a:off x="7363592" y="1501446"/>
              <a:ext cx="517579" cy="82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56380" name="Straight Arrow Connector 20"/>
          <p:cNvCxnSpPr>
            <a:cxnSpLocks noChangeShapeType="1"/>
          </p:cNvCxnSpPr>
          <p:nvPr/>
        </p:nvCxnSpPr>
        <p:spPr bwMode="auto">
          <a:xfrm flipH="1" flipV="1">
            <a:off x="6618288" y="3051175"/>
            <a:ext cx="4572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6381" name="Group 54"/>
          <p:cNvGrpSpPr>
            <a:grpSpLocks/>
          </p:cNvGrpSpPr>
          <p:nvPr/>
        </p:nvGrpSpPr>
        <p:grpSpPr bwMode="auto">
          <a:xfrm>
            <a:off x="7138988" y="4014788"/>
            <a:ext cx="966787" cy="339725"/>
            <a:chOff x="5077646" y="3914001"/>
            <a:chExt cx="965329" cy="338755"/>
          </a:xfrm>
        </p:grpSpPr>
        <p:sp>
          <p:nvSpPr>
            <p:cNvPr id="56384" name="TextBox 55"/>
            <p:cNvSpPr txBox="1">
              <a:spLocks noChangeArrowheads="1"/>
            </p:cNvSpPr>
            <p:nvPr/>
          </p:nvSpPr>
          <p:spPr bwMode="auto">
            <a:xfrm>
              <a:off x="5077646" y="3914001"/>
              <a:ext cx="96532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R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= </a:t>
              </a:r>
              <a:r>
                <a:rPr lang="el-GR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altLang="zh-CN" sz="1200">
                  <a:ea typeface="宋体" panose="02010600030101010101" pitchFamily="2" charset="-122"/>
                </a:rPr>
                <a:t>  (R)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sp>
          <p:nvSpPr>
            <p:cNvPr id="56385" name="TextBox 41"/>
            <p:cNvSpPr txBox="1">
              <a:spLocks noChangeArrowheads="1"/>
            </p:cNvSpPr>
            <p:nvPr/>
          </p:nvSpPr>
          <p:spPr bwMode="auto">
            <a:xfrm>
              <a:off x="5498178" y="3975757"/>
              <a:ext cx="3209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S</a:t>
              </a:r>
              <a:r>
                <a:rPr lang="en-US" altLang="en-US" sz="1200" baseline="-25000">
                  <a:latin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56382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63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550422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D4DACDB-DED8-43DE-B611-9C1FAF768B38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Rounded Rectangular Callout 1"/>
          <p:cNvSpPr/>
          <p:nvPr/>
        </p:nvSpPr>
        <p:spPr bwMode="auto">
          <a:xfrm>
            <a:off x="144463" y="831850"/>
            <a:ext cx="646112" cy="273050"/>
          </a:xfrm>
          <a:prstGeom prst="wedgeRoundRectCallout">
            <a:avLst>
              <a:gd name="adj1" fmla="val 65140"/>
              <a:gd name="adj2" fmla="val 708909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latin typeface="+mn-lt"/>
              </a:rPr>
              <a:t>How?</a:t>
            </a:r>
          </a:p>
        </p:txBody>
      </p:sp>
      <p:sp>
        <p:nvSpPr>
          <p:cNvPr id="57348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73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035211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B5E3540-5990-45B1-B17D-4BC942D65839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71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144463" y="831850"/>
            <a:ext cx="646112" cy="273050"/>
          </a:xfrm>
          <a:prstGeom prst="wedgeRoundRectCallout">
            <a:avLst>
              <a:gd name="adj1" fmla="val 65140"/>
              <a:gd name="adj2" fmla="val 708909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latin typeface="+mn-lt"/>
              </a:rPr>
              <a:t>How?</a:t>
            </a:r>
          </a:p>
        </p:txBody>
      </p:sp>
      <p:sp>
        <p:nvSpPr>
          <p:cNvPr id="58373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583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564882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0A51D00-B85A-4EA2-B344-39F1889CF852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9395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000">
                <a:ea typeface="宋体" panose="02010600030101010101" pitchFamily="2" charset="-122"/>
              </a:rPr>
              <a:t>=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ABC</a:t>
            </a:r>
            <a:r>
              <a:rPr lang="en-US" altLang="zh-CN" sz="200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>
                <a:ea typeface="宋体" panose="02010600030101010101" pitchFamily="2" charset="-122"/>
              </a:rPr>
              <a:t>with 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 = {A</a:t>
            </a:r>
            <a:r>
              <a:rPr lang="en-US" altLang="en-US" sz="20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B, B</a:t>
            </a:r>
            <a:r>
              <a:rPr lang="en-US" altLang="en-US" sz="20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  <a:r>
              <a:rPr lang="en-US" altLang="zh-CN" sz="20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9396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9397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593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336469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5504434-C80F-48DD-92AB-FDBF11A054E5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Example.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ABC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with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= {A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B, 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The only key is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is a bad FD.</a:t>
            </a:r>
          </a:p>
        </p:txBody>
      </p:sp>
      <p:sp>
        <p:nvSpPr>
          <p:cNvPr id="60420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5.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Compute the FDs for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60421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604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606457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F74EF8-2E05-438A-93D9-BB9F2C69A6F0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ABC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with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= {A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B, 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The only key is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is a bad FD.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algorithm 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61444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5.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Compute the FDs for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61445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614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704850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2C94023-63FC-4D33-9F34-B10D6B22C412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ABC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with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= {A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B, 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The only key is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is a bad FD.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algorithm 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dirty="0"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Decompose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ABC </a:t>
            </a:r>
            <a:r>
              <a:rPr lang="en-US" altLang="zh-CN" sz="2000" dirty="0">
                <a:ea typeface="宋体" panose="02010600030101010101" pitchFamily="2" charset="-122"/>
              </a:rPr>
              <a:t>into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 </a:t>
            </a:r>
            <a:r>
              <a:rPr lang="en-US" altLang="zh-CN" sz="2000" dirty="0"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62468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5.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Compute the FDs for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62469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624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002111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9B03D68-A666-41C4-BAB2-6DE22EECDCDC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ABC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with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= {A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B, 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The only key is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is a bad FD.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algorithm 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dirty="0"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Decompose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ABC </a:t>
            </a:r>
            <a:r>
              <a:rPr lang="en-US" altLang="zh-CN" sz="2000" dirty="0">
                <a:ea typeface="宋体" panose="02010600030101010101" pitchFamily="2" charset="-122"/>
              </a:rPr>
              <a:t>into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 </a:t>
            </a:r>
            <a:r>
              <a:rPr lang="en-US" altLang="zh-CN" sz="2000" dirty="0"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Decomposed-FDs: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63493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634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213564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D568B60-1343-41C0-8AF0-D0DAF069528C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ABC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with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= {A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B, 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The only key is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is a bad FD.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algorithm 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dirty="0"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Decompose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ABC </a:t>
            </a:r>
            <a:r>
              <a:rPr lang="en-US" altLang="zh-CN" sz="2000" dirty="0">
                <a:ea typeface="宋体" panose="02010600030101010101" pitchFamily="2" charset="-122"/>
              </a:rPr>
              <a:t>into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 </a:t>
            </a:r>
            <a:r>
              <a:rPr lang="en-US" altLang="zh-CN" sz="2000" dirty="0"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Decomposed-FDs: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    *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 compute (in R)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</a:t>
            </a:r>
            <a:r>
              <a:rPr lang="en-US" altLang="zh-CN" sz="2000" dirty="0">
                <a:ea typeface="宋体" panose="02010600030101010101" pitchFamily="2" charset="-122"/>
              </a:rPr>
              <a:t>, 	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, 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(BC)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=BC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	Thus, FDs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 is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={B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</a:p>
        </p:txBody>
      </p:sp>
      <p:sp>
        <p:nvSpPr>
          <p:cNvPr id="64516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6451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64518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971848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761A58B-FAA9-4F5E-93BB-C4095138970D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Example.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ABC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with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= {A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B, 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The only key is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is a bad FD.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algorithm 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dirty="0"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Decompose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ABC </a:t>
            </a:r>
            <a:r>
              <a:rPr lang="en-US" altLang="zh-CN" sz="2000" dirty="0">
                <a:ea typeface="宋体" panose="02010600030101010101" pitchFamily="2" charset="-122"/>
              </a:rPr>
              <a:t>into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 </a:t>
            </a:r>
            <a:r>
              <a:rPr lang="en-US" altLang="zh-CN" sz="2000" dirty="0"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Decomposed-FDs: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    *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 compute (in R)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</a:t>
            </a:r>
            <a:r>
              <a:rPr lang="en-US" altLang="zh-CN" sz="2000" dirty="0">
                <a:ea typeface="宋体" panose="02010600030101010101" pitchFamily="2" charset="-122"/>
              </a:rPr>
              <a:t>, 	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, 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(BC)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=BC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	Thus, FDs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 is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={B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    * Similarly, FDs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 is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	 	   	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={A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B}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65540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65541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655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409108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32E9865-CD03-4915-99BB-C7DB99833A4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6563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</p:txBody>
      </p:sp>
      <p:sp>
        <p:nvSpPr>
          <p:cNvPr id="66564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66565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665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057043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B7B7746-5E8D-40A9-A384-EA555844F8D7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X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A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7588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67589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675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432174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BF46FA7-65F8-46DE-8C82-499FCE7C9602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X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A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Does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change (i.e., lose or gain extra) information of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: No.</a:t>
            </a:r>
          </a:p>
        </p:txBody>
      </p:sp>
      <p:sp>
        <p:nvSpPr>
          <p:cNvPr id="68612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68613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686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076047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4C675F-7312-45C9-A867-834AF350A554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X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A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Does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change (i.e., lose or gain extra) information of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: No.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However,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may not preserve FDs in R. </a:t>
            </a:r>
          </a:p>
        </p:txBody>
      </p:sp>
      <p:sp>
        <p:nvSpPr>
          <p:cNvPr id="69636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69637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696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649465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BF7794-4B50-4C7F-994B-8CBFBD6C92C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X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A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Does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change (i.e., lose or gain extra) information of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: No.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However,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may not preserve FDs in R.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>
                <a:ea typeface="宋体" panose="02010600030101010101" pitchFamily="2" charset="-122"/>
              </a:rPr>
              <a:t>Can 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>
                <a:ea typeface="宋体" panose="02010600030101010101" pitchFamily="2" charset="-122"/>
              </a:rPr>
              <a:t>and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>
                <a:ea typeface="宋体" panose="02010600030101010101" pitchFamily="2" charset="-122"/>
              </a:rPr>
              <a:t> still have bad FDs: Yes.</a:t>
            </a:r>
          </a:p>
        </p:txBody>
      </p:sp>
      <p:sp>
        <p:nvSpPr>
          <p:cNvPr id="70660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70661" name="Rectangle 3"/>
          <p:cNvSpPr txBox="1">
            <a:spLocks noChangeArrowheads="1"/>
          </p:cNvSpPr>
          <p:nvPr/>
        </p:nvSpPr>
        <p:spPr bwMode="auto">
          <a:xfrm>
            <a:off x="773113" y="35814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Decomposed-FDs(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>
                <a:ea typeface="宋体" panose="02010600030101010101" pitchFamily="2" charset="-122"/>
              </a:rPr>
              <a:t>; \\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is the FDs for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For each subset Y of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2.1  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\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add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>
                <a:ea typeface="宋体" panose="02010600030101010101" pitchFamily="2" charset="-122"/>
              </a:rPr>
              <a:t>to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3.2   For each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if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, then replace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by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706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1328235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2986</TotalTime>
  <Words>6591</Words>
  <Application>Microsoft Office PowerPoint</Application>
  <PresentationFormat>On-screen Show (4:3)</PresentationFormat>
  <Paragraphs>872</Paragraphs>
  <Slides>57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Monotype Sorts</vt:lpstr>
      <vt:lpstr>Arial</vt:lpstr>
      <vt:lpstr>Tahoma</vt:lpstr>
      <vt:lpstr>Times New Roman</vt:lpstr>
      <vt:lpstr>Wingdings</vt:lpstr>
      <vt:lpstr>Default Design</vt:lpstr>
      <vt:lpstr>PowerPoint Presentation</vt:lpstr>
      <vt:lpstr>Process of Database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Functional Dependencies (FD)</vt:lpstr>
      <vt:lpstr>Functional Dependencies (FD)</vt:lpstr>
      <vt:lpstr>Functional Dependencies (FD)</vt:lpstr>
      <vt:lpstr>Inferring FD’s</vt:lpstr>
      <vt:lpstr>Inferring FD’s</vt:lpstr>
      <vt:lpstr>Inferring FD’s</vt:lpstr>
      <vt:lpstr>Inferring FD’s</vt:lpstr>
      <vt:lpstr>Inference Test</vt:lpstr>
      <vt:lpstr>Inference Test</vt:lpstr>
      <vt:lpstr>Inference Test</vt:lpstr>
      <vt:lpstr>Inference Test</vt:lpstr>
      <vt:lpstr>Inference Test</vt:lpstr>
      <vt:lpstr>Inference Test (computing closure)</vt:lpstr>
      <vt:lpstr>Inference Test (computing closure)</vt:lpstr>
      <vt:lpstr>Inference Test (computing closure)</vt:lpstr>
      <vt:lpstr>Inference Test (computing closure)</vt:lpstr>
      <vt:lpstr>Inference Test (computing closure)</vt:lpstr>
      <vt:lpstr>Inference Test (computing closure)</vt:lpstr>
      <vt:lpstr>Normalization</vt:lpstr>
      <vt:lpstr>Normalization</vt:lpstr>
      <vt:lpstr>Normalization</vt:lpstr>
      <vt:lpstr>Normalization</vt:lpstr>
      <vt:lpstr>Normalization</vt:lpstr>
      <vt:lpstr>Normalization</vt:lpstr>
      <vt:lpstr>Some Tricks</vt:lpstr>
      <vt:lpstr>Some Tricks</vt:lpstr>
      <vt:lpstr>PowerPoint Presentation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315</cp:revision>
  <dcterms:created xsi:type="dcterms:W3CDTF">2002-03-23T20:14:09Z</dcterms:created>
  <dcterms:modified xsi:type="dcterms:W3CDTF">2024-01-29T15:29:25Z</dcterms:modified>
</cp:coreProperties>
</file>