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sldIdLst>
    <p:sldId id="363" r:id="rId2"/>
    <p:sldId id="483" r:id="rId3"/>
    <p:sldId id="484" r:id="rId4"/>
    <p:sldId id="453" r:id="rId5"/>
    <p:sldId id="472" r:id="rId6"/>
    <p:sldId id="473" r:id="rId7"/>
    <p:sldId id="471" r:id="rId8"/>
    <p:sldId id="480" r:id="rId9"/>
    <p:sldId id="479" r:id="rId10"/>
    <p:sldId id="478" r:id="rId11"/>
    <p:sldId id="477" r:id="rId12"/>
    <p:sldId id="475" r:id="rId13"/>
    <p:sldId id="474" r:id="rId14"/>
    <p:sldId id="476" r:id="rId15"/>
    <p:sldId id="485" r:id="rId16"/>
    <p:sldId id="486" r:id="rId17"/>
    <p:sldId id="487" r:id="rId18"/>
    <p:sldId id="488" r:id="rId19"/>
    <p:sldId id="489" r:id="rId20"/>
    <p:sldId id="523" r:id="rId21"/>
    <p:sldId id="491" r:id="rId22"/>
    <p:sldId id="492" r:id="rId23"/>
    <p:sldId id="493" r:id="rId24"/>
    <p:sldId id="494" r:id="rId25"/>
    <p:sldId id="495" r:id="rId26"/>
    <p:sldId id="496" r:id="rId27"/>
    <p:sldId id="525" r:id="rId28"/>
    <p:sldId id="624" r:id="rId29"/>
    <p:sldId id="625" r:id="rId30"/>
    <p:sldId id="567" r:id="rId31"/>
    <p:sldId id="692" r:id="rId32"/>
    <p:sldId id="691" r:id="rId33"/>
    <p:sldId id="563" r:id="rId34"/>
    <p:sldId id="570" r:id="rId35"/>
    <p:sldId id="569" r:id="rId36"/>
    <p:sldId id="693" r:id="rId37"/>
    <p:sldId id="572" r:id="rId38"/>
    <p:sldId id="571" r:id="rId39"/>
    <p:sldId id="562" r:id="rId40"/>
    <p:sldId id="574" r:id="rId41"/>
    <p:sldId id="575" r:id="rId42"/>
    <p:sldId id="576" r:id="rId43"/>
    <p:sldId id="577" r:id="rId44"/>
    <p:sldId id="578" r:id="rId45"/>
    <p:sldId id="573" r:id="rId46"/>
    <p:sldId id="579" r:id="rId47"/>
    <p:sldId id="585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CCFF"/>
    <a:srgbClr val="009900"/>
    <a:srgbClr val="FF99FF"/>
    <a:srgbClr val="FFFFCC"/>
    <a:srgbClr val="FFFF00"/>
    <a:srgbClr val="FF00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64" autoAdjust="0"/>
    <p:restoredTop sz="90929"/>
  </p:normalViewPr>
  <p:slideViewPr>
    <p:cSldViewPr>
      <p:cViewPr varScale="1">
        <p:scale>
          <a:sx n="93" d="100"/>
          <a:sy n="93" d="100"/>
        </p:scale>
        <p:origin x="129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DD03675-C3C1-4C5E-8E11-66D1E15896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186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81570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444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28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62772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631751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665D2-F353-4931-8F11-805F15AA6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2759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4A26C-1CA3-4C06-AC0B-67A94D4567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534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778A6-FEBD-4E1D-B747-6672D62DD4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290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FF3F4-355C-4A35-8BEA-D3A1E07EEA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387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96474-E09F-43CB-991A-1DF9AAE6E4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22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C91FE-FB82-4585-B50D-7E5DC88161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7678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4A782-E94D-4497-850A-1A561F0949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02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186C1-8428-45C8-9BCB-0CE89E36A3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900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0D55C-7BF4-4445-AD5F-4FA780BD6F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177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45A49-A1D7-45EE-9851-46A342919C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369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1C311-C07F-403D-B6D9-410A3E1732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57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014E380-0F28-4604-A3AC-AFC5F59813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187624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347864" y="3068960"/>
            <a:ext cx="21490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2928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4: From E/R diagram to relations</a:t>
            </a:r>
          </a:p>
        </p:txBody>
      </p:sp>
    </p:spTree>
    <p:extLst>
      <p:ext uri="{BB962C8B-B14F-4D97-AF65-F5344CB8AC3E}">
        <p14:creationId xmlns:p14="http://schemas.microsoft.com/office/powerpoint/2010/main" val="124230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607352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3984173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A191BD3-C87B-462D-8645-5F906E2962C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7E3FE1-76BD-4D93-A7EE-7FDC93673B8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</p:txBody>
      </p:sp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7863EA3-72C9-44F0-BF44-CEDC90386DF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</p:txBody>
      </p:sp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89093" name="Group 6"/>
          <p:cNvGrpSpPr>
            <a:grpSpLocks/>
          </p:cNvGrpSpPr>
          <p:nvPr/>
        </p:nvGrpSpPr>
        <p:grpSpPr bwMode="auto">
          <a:xfrm>
            <a:off x="990600" y="3352800"/>
            <a:ext cx="2590800" cy="1752600"/>
            <a:chOff x="2590800" y="2286000"/>
            <a:chExt cx="3124200" cy="2286000"/>
          </a:xfrm>
        </p:grpSpPr>
        <p:sp>
          <p:nvSpPr>
            <p:cNvPr id="89096" name="Rectangle 4"/>
            <p:cNvSpPr>
              <a:spLocks noChangeArrowheads="1"/>
            </p:cNvSpPr>
            <p:nvPr/>
          </p:nvSpPr>
          <p:spPr bwMode="auto">
            <a:xfrm>
              <a:off x="3276600" y="3505200"/>
              <a:ext cx="1600200" cy="1066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89097" name="Oval 6"/>
            <p:cNvSpPr>
              <a:spLocks noChangeArrowheads="1"/>
            </p:cNvSpPr>
            <p:nvPr/>
          </p:nvSpPr>
          <p:spPr bwMode="auto">
            <a:xfrm>
              <a:off x="2590800" y="2286000"/>
              <a:ext cx="1219200" cy="6096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89098" name="Oval 9"/>
            <p:cNvSpPr>
              <a:spLocks noChangeArrowheads="1"/>
            </p:cNvSpPr>
            <p:nvPr/>
          </p:nvSpPr>
          <p:spPr bwMode="auto">
            <a:xfrm>
              <a:off x="4724400" y="2362200"/>
              <a:ext cx="990600" cy="4572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89099" name="Line 11"/>
            <p:cNvSpPr>
              <a:spLocks noChangeShapeType="1"/>
            </p:cNvSpPr>
            <p:nvPr/>
          </p:nvSpPr>
          <p:spPr bwMode="auto">
            <a:xfrm>
              <a:off x="3200400" y="2895600"/>
              <a:ext cx="4572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0" name="Line 13"/>
            <p:cNvSpPr>
              <a:spLocks noChangeShapeType="1"/>
            </p:cNvSpPr>
            <p:nvPr/>
          </p:nvSpPr>
          <p:spPr bwMode="auto">
            <a:xfrm flipH="1">
              <a:off x="4495800" y="2819400"/>
              <a:ext cx="76200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9094" name="TextBox 2"/>
          <p:cNvSpPr txBox="1">
            <a:spLocks noChangeArrowheads="1"/>
          </p:cNvSpPr>
          <p:nvPr/>
        </p:nvSpPr>
        <p:spPr bwMode="auto">
          <a:xfrm>
            <a:off x="4562475" y="4114800"/>
            <a:ext cx="3819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Relation:  </a:t>
            </a:r>
            <a:r>
              <a:rPr lang="en-US" altLang="en-US" sz="2400">
                <a:solidFill>
                  <a:srgbClr val="CC00CC"/>
                </a:solidFill>
                <a:latin typeface="Times New Roman" panose="02020603050405020304" pitchFamily="18" charset="0"/>
              </a:rPr>
              <a:t>Beers(name, manf)</a:t>
            </a:r>
          </a:p>
        </p:txBody>
      </p:sp>
      <p:sp>
        <p:nvSpPr>
          <p:cNvPr id="89095" name="Right Arrow 4"/>
          <p:cNvSpPr>
            <a:spLocks noChangeArrowheads="1"/>
          </p:cNvSpPr>
          <p:nvPr/>
        </p:nvSpPr>
        <p:spPr bwMode="auto">
          <a:xfrm>
            <a:off x="3581400" y="4267200"/>
            <a:ext cx="6858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76BA2CD-A9EF-4FB9-AEC2-DB91B2997FF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011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38C85C3-1024-4F77-BDB2-D2B832A6537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114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sp>
        <p:nvSpPr>
          <p:cNvPr id="91141" name="Rectangle 3"/>
          <p:cNvSpPr>
            <a:spLocks noChangeArrowheads="1"/>
          </p:cNvSpPr>
          <p:nvPr/>
        </p:nvSpPr>
        <p:spPr bwMode="auto">
          <a:xfrm>
            <a:off x="1747838" y="4125913"/>
            <a:ext cx="1274762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91142" name="Rectangle 5"/>
          <p:cNvSpPr>
            <a:spLocks noChangeArrowheads="1"/>
          </p:cNvSpPr>
          <p:nvPr/>
        </p:nvSpPr>
        <p:spPr bwMode="auto">
          <a:xfrm>
            <a:off x="5570538" y="4125913"/>
            <a:ext cx="955675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91143" name="Oval 38"/>
          <p:cNvSpPr>
            <a:spLocks noChangeArrowheads="1"/>
          </p:cNvSpPr>
          <p:nvPr/>
        </p:nvSpPr>
        <p:spPr bwMode="auto">
          <a:xfrm>
            <a:off x="111125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1144" name="Oval 39"/>
          <p:cNvSpPr>
            <a:spLocks noChangeArrowheads="1"/>
          </p:cNvSpPr>
          <p:nvPr/>
        </p:nvSpPr>
        <p:spPr bwMode="auto">
          <a:xfrm>
            <a:off x="2624138" y="3705225"/>
            <a:ext cx="79692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91145" name="Oval 40"/>
          <p:cNvSpPr>
            <a:spLocks noChangeArrowheads="1"/>
          </p:cNvSpPr>
          <p:nvPr/>
        </p:nvSpPr>
        <p:spPr bwMode="auto">
          <a:xfrm>
            <a:off x="509270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1146" name="Oval 41"/>
          <p:cNvSpPr>
            <a:spLocks noChangeArrowheads="1"/>
          </p:cNvSpPr>
          <p:nvPr/>
        </p:nvSpPr>
        <p:spPr bwMode="auto">
          <a:xfrm>
            <a:off x="6526213" y="3705225"/>
            <a:ext cx="95567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91147" name="Line 48"/>
          <p:cNvSpPr>
            <a:spLocks noChangeShapeType="1"/>
          </p:cNvSpPr>
          <p:nvPr/>
        </p:nvSpPr>
        <p:spPr bwMode="auto">
          <a:xfrm>
            <a:off x="1509713" y="3986213"/>
            <a:ext cx="238125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8" name="Line 49"/>
          <p:cNvSpPr>
            <a:spLocks noChangeShapeType="1"/>
          </p:cNvSpPr>
          <p:nvPr/>
        </p:nvSpPr>
        <p:spPr bwMode="auto">
          <a:xfrm flipH="1">
            <a:off x="2784475" y="3938588"/>
            <a:ext cx="238125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9" name="Line 50"/>
          <p:cNvSpPr>
            <a:spLocks noChangeShapeType="1"/>
          </p:cNvSpPr>
          <p:nvPr/>
        </p:nvSpPr>
        <p:spPr bwMode="auto">
          <a:xfrm>
            <a:off x="5491163" y="3986213"/>
            <a:ext cx="239712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0" name="Line 51"/>
          <p:cNvSpPr>
            <a:spLocks noChangeShapeType="1"/>
          </p:cNvSpPr>
          <p:nvPr/>
        </p:nvSpPr>
        <p:spPr bwMode="auto">
          <a:xfrm flipH="1">
            <a:off x="6526213" y="3938588"/>
            <a:ext cx="477837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1" name="Text Box 36"/>
          <p:cNvSpPr txBox="1">
            <a:spLocks noChangeArrowheads="1"/>
          </p:cNvSpPr>
          <p:nvPr/>
        </p:nvSpPr>
        <p:spPr bwMode="auto">
          <a:xfrm>
            <a:off x="4918075" y="6340475"/>
            <a:ext cx="1920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028ACE-6877-4526-AD1C-64E05D1D4C7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216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sp>
        <p:nvSpPr>
          <p:cNvPr id="92165" name="Rectangle 3"/>
          <p:cNvSpPr>
            <a:spLocks noChangeArrowheads="1"/>
          </p:cNvSpPr>
          <p:nvPr/>
        </p:nvSpPr>
        <p:spPr bwMode="auto">
          <a:xfrm>
            <a:off x="1747838" y="4125913"/>
            <a:ext cx="1274762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92166" name="Rectangle 5"/>
          <p:cNvSpPr>
            <a:spLocks noChangeArrowheads="1"/>
          </p:cNvSpPr>
          <p:nvPr/>
        </p:nvSpPr>
        <p:spPr bwMode="auto">
          <a:xfrm>
            <a:off x="5570538" y="4125913"/>
            <a:ext cx="955675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92167" name="AutoShape 4"/>
          <p:cNvSpPr>
            <a:spLocks noChangeArrowheads="1"/>
          </p:cNvSpPr>
          <p:nvPr/>
        </p:nvSpPr>
        <p:spPr bwMode="auto">
          <a:xfrm>
            <a:off x="3659188" y="4125913"/>
            <a:ext cx="955675" cy="4699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Likes</a:t>
            </a:r>
          </a:p>
        </p:txBody>
      </p:sp>
      <p:sp>
        <p:nvSpPr>
          <p:cNvPr id="92168" name="Line 16"/>
          <p:cNvSpPr>
            <a:spLocks noChangeShapeType="1"/>
          </p:cNvSpPr>
          <p:nvPr/>
        </p:nvSpPr>
        <p:spPr bwMode="auto">
          <a:xfrm>
            <a:off x="3022600" y="4360863"/>
            <a:ext cx="636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69" name="Line 17"/>
          <p:cNvSpPr>
            <a:spLocks noChangeShapeType="1"/>
          </p:cNvSpPr>
          <p:nvPr/>
        </p:nvSpPr>
        <p:spPr bwMode="auto">
          <a:xfrm>
            <a:off x="4614863" y="4360863"/>
            <a:ext cx="955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70" name="Oval 38"/>
          <p:cNvSpPr>
            <a:spLocks noChangeArrowheads="1"/>
          </p:cNvSpPr>
          <p:nvPr/>
        </p:nvSpPr>
        <p:spPr bwMode="auto">
          <a:xfrm>
            <a:off x="111125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2171" name="Oval 39"/>
          <p:cNvSpPr>
            <a:spLocks noChangeArrowheads="1"/>
          </p:cNvSpPr>
          <p:nvPr/>
        </p:nvSpPr>
        <p:spPr bwMode="auto">
          <a:xfrm>
            <a:off x="2624138" y="3705225"/>
            <a:ext cx="79692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92172" name="Oval 40"/>
          <p:cNvSpPr>
            <a:spLocks noChangeArrowheads="1"/>
          </p:cNvSpPr>
          <p:nvPr/>
        </p:nvSpPr>
        <p:spPr bwMode="auto">
          <a:xfrm>
            <a:off x="509270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2173" name="Oval 41"/>
          <p:cNvSpPr>
            <a:spLocks noChangeArrowheads="1"/>
          </p:cNvSpPr>
          <p:nvPr/>
        </p:nvSpPr>
        <p:spPr bwMode="auto">
          <a:xfrm>
            <a:off x="6526213" y="3705225"/>
            <a:ext cx="95567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92174" name="Line 48"/>
          <p:cNvSpPr>
            <a:spLocks noChangeShapeType="1"/>
          </p:cNvSpPr>
          <p:nvPr/>
        </p:nvSpPr>
        <p:spPr bwMode="auto">
          <a:xfrm>
            <a:off x="1509713" y="3986213"/>
            <a:ext cx="238125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75" name="Line 49"/>
          <p:cNvSpPr>
            <a:spLocks noChangeShapeType="1"/>
          </p:cNvSpPr>
          <p:nvPr/>
        </p:nvSpPr>
        <p:spPr bwMode="auto">
          <a:xfrm flipH="1">
            <a:off x="2784475" y="3938588"/>
            <a:ext cx="238125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76" name="Line 50"/>
          <p:cNvSpPr>
            <a:spLocks noChangeShapeType="1"/>
          </p:cNvSpPr>
          <p:nvPr/>
        </p:nvSpPr>
        <p:spPr bwMode="auto">
          <a:xfrm>
            <a:off x="5491163" y="3986213"/>
            <a:ext cx="239712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77" name="Line 51"/>
          <p:cNvSpPr>
            <a:spLocks noChangeShapeType="1"/>
          </p:cNvSpPr>
          <p:nvPr/>
        </p:nvSpPr>
        <p:spPr bwMode="auto">
          <a:xfrm flipH="1">
            <a:off x="6526213" y="3938588"/>
            <a:ext cx="477837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78" name="Text Box 36"/>
          <p:cNvSpPr txBox="1">
            <a:spLocks noChangeArrowheads="1"/>
          </p:cNvSpPr>
          <p:nvPr/>
        </p:nvSpPr>
        <p:spPr bwMode="auto">
          <a:xfrm>
            <a:off x="4918075" y="6340475"/>
            <a:ext cx="1920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D98EB41-AD06-4A67-AD92-F31F4FE356A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318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sp>
        <p:nvSpPr>
          <p:cNvPr id="93189" name="Text Box 31"/>
          <p:cNvSpPr txBox="1">
            <a:spLocks noChangeArrowheads="1"/>
          </p:cNvSpPr>
          <p:nvPr/>
        </p:nvSpPr>
        <p:spPr bwMode="auto">
          <a:xfrm>
            <a:off x="5730875" y="4781550"/>
            <a:ext cx="23574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Likes(drinker, beer)</a:t>
            </a:r>
          </a:p>
        </p:txBody>
      </p:sp>
      <p:sp>
        <p:nvSpPr>
          <p:cNvPr id="93190" name="Rectangle 3"/>
          <p:cNvSpPr>
            <a:spLocks noChangeArrowheads="1"/>
          </p:cNvSpPr>
          <p:nvPr/>
        </p:nvSpPr>
        <p:spPr bwMode="auto">
          <a:xfrm>
            <a:off x="1747838" y="4125913"/>
            <a:ext cx="1274762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93191" name="Rectangle 5"/>
          <p:cNvSpPr>
            <a:spLocks noChangeArrowheads="1"/>
          </p:cNvSpPr>
          <p:nvPr/>
        </p:nvSpPr>
        <p:spPr bwMode="auto">
          <a:xfrm>
            <a:off x="5570538" y="4125913"/>
            <a:ext cx="955675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93192" name="AutoShape 4"/>
          <p:cNvSpPr>
            <a:spLocks noChangeArrowheads="1"/>
          </p:cNvSpPr>
          <p:nvPr/>
        </p:nvSpPr>
        <p:spPr bwMode="auto">
          <a:xfrm>
            <a:off x="3659188" y="4125913"/>
            <a:ext cx="955675" cy="4699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Likes</a:t>
            </a:r>
          </a:p>
        </p:txBody>
      </p:sp>
      <p:sp>
        <p:nvSpPr>
          <p:cNvPr id="93193" name="Line 16"/>
          <p:cNvSpPr>
            <a:spLocks noChangeShapeType="1"/>
          </p:cNvSpPr>
          <p:nvPr/>
        </p:nvSpPr>
        <p:spPr bwMode="auto">
          <a:xfrm>
            <a:off x="3022600" y="4360863"/>
            <a:ext cx="636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4" name="Line 17"/>
          <p:cNvSpPr>
            <a:spLocks noChangeShapeType="1"/>
          </p:cNvSpPr>
          <p:nvPr/>
        </p:nvSpPr>
        <p:spPr bwMode="auto">
          <a:xfrm>
            <a:off x="4614863" y="4360863"/>
            <a:ext cx="955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5" name="Oval 38"/>
          <p:cNvSpPr>
            <a:spLocks noChangeArrowheads="1"/>
          </p:cNvSpPr>
          <p:nvPr/>
        </p:nvSpPr>
        <p:spPr bwMode="auto">
          <a:xfrm>
            <a:off x="111125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3196" name="Oval 39"/>
          <p:cNvSpPr>
            <a:spLocks noChangeArrowheads="1"/>
          </p:cNvSpPr>
          <p:nvPr/>
        </p:nvSpPr>
        <p:spPr bwMode="auto">
          <a:xfrm>
            <a:off x="2624138" y="3705225"/>
            <a:ext cx="79692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93197" name="Oval 40"/>
          <p:cNvSpPr>
            <a:spLocks noChangeArrowheads="1"/>
          </p:cNvSpPr>
          <p:nvPr/>
        </p:nvSpPr>
        <p:spPr bwMode="auto">
          <a:xfrm>
            <a:off x="509270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3198" name="Oval 41"/>
          <p:cNvSpPr>
            <a:spLocks noChangeArrowheads="1"/>
          </p:cNvSpPr>
          <p:nvPr/>
        </p:nvSpPr>
        <p:spPr bwMode="auto">
          <a:xfrm>
            <a:off x="6526213" y="3705225"/>
            <a:ext cx="95567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93199" name="Line 48"/>
          <p:cNvSpPr>
            <a:spLocks noChangeShapeType="1"/>
          </p:cNvSpPr>
          <p:nvPr/>
        </p:nvSpPr>
        <p:spPr bwMode="auto">
          <a:xfrm>
            <a:off x="1509713" y="3986213"/>
            <a:ext cx="238125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0" name="Line 49"/>
          <p:cNvSpPr>
            <a:spLocks noChangeShapeType="1"/>
          </p:cNvSpPr>
          <p:nvPr/>
        </p:nvSpPr>
        <p:spPr bwMode="auto">
          <a:xfrm flipH="1">
            <a:off x="2784475" y="3938588"/>
            <a:ext cx="238125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1" name="Line 50"/>
          <p:cNvSpPr>
            <a:spLocks noChangeShapeType="1"/>
          </p:cNvSpPr>
          <p:nvPr/>
        </p:nvSpPr>
        <p:spPr bwMode="auto">
          <a:xfrm>
            <a:off x="5491163" y="3986213"/>
            <a:ext cx="239712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2" name="Line 51"/>
          <p:cNvSpPr>
            <a:spLocks noChangeShapeType="1"/>
          </p:cNvSpPr>
          <p:nvPr/>
        </p:nvSpPr>
        <p:spPr bwMode="auto">
          <a:xfrm flipH="1">
            <a:off x="6526213" y="3938588"/>
            <a:ext cx="477837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3" name="Text Box 36"/>
          <p:cNvSpPr txBox="1">
            <a:spLocks noChangeArrowheads="1"/>
          </p:cNvSpPr>
          <p:nvPr/>
        </p:nvSpPr>
        <p:spPr bwMode="auto">
          <a:xfrm>
            <a:off x="4918075" y="6340475"/>
            <a:ext cx="1920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581DEA1-DD89-4F35-B40A-383C84752BB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421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94213" name="Group 1"/>
          <p:cNvGrpSpPr>
            <a:grpSpLocks/>
          </p:cNvGrpSpPr>
          <p:nvPr/>
        </p:nvGrpSpPr>
        <p:grpSpPr bwMode="auto">
          <a:xfrm>
            <a:off x="1111250" y="3657600"/>
            <a:ext cx="7308850" cy="1890713"/>
            <a:chOff x="1111324" y="3657600"/>
            <a:chExt cx="7308721" cy="1890916"/>
          </a:xfrm>
        </p:grpSpPr>
        <p:sp>
          <p:nvSpPr>
            <p:cNvPr id="94215" name="Text Box 31"/>
            <p:cNvSpPr txBox="1">
              <a:spLocks noChangeArrowheads="1"/>
            </p:cNvSpPr>
            <p:nvPr/>
          </p:nvSpPr>
          <p:spPr bwMode="auto">
            <a:xfrm>
              <a:off x="5730398" y="4781753"/>
              <a:ext cx="235776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solidFill>
                    <a:srgbClr val="FF99FF"/>
                  </a:solidFill>
                </a:rPr>
                <a:t>Likes(drinker, beer)</a:t>
              </a:r>
            </a:p>
          </p:txBody>
        </p:sp>
        <p:sp>
          <p:nvSpPr>
            <p:cNvPr id="94216" name="Text Box 33"/>
            <p:cNvSpPr txBox="1">
              <a:spLocks noChangeArrowheads="1"/>
            </p:cNvSpPr>
            <p:nvPr/>
          </p:nvSpPr>
          <p:spPr bwMode="auto">
            <a:xfrm>
              <a:off x="5730398" y="5148406"/>
              <a:ext cx="268964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solidFill>
                    <a:srgbClr val="CC00CC"/>
                  </a:solidFill>
                </a:rPr>
                <a:t>Favorite(drinker, beer)</a:t>
              </a:r>
            </a:p>
          </p:txBody>
        </p:sp>
        <p:sp>
          <p:nvSpPr>
            <p:cNvPr id="94217" name="Rectangle 3"/>
            <p:cNvSpPr>
              <a:spLocks noChangeArrowheads="1"/>
            </p:cNvSpPr>
            <p:nvPr/>
          </p:nvSpPr>
          <p:spPr bwMode="auto">
            <a:xfrm>
              <a:off x="1748438" y="4126701"/>
              <a:ext cx="1274227" cy="469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94218" name="Rectangle 5"/>
            <p:cNvSpPr>
              <a:spLocks noChangeArrowheads="1"/>
            </p:cNvSpPr>
            <p:nvPr/>
          </p:nvSpPr>
          <p:spPr bwMode="auto">
            <a:xfrm>
              <a:off x="5571120" y="4126701"/>
              <a:ext cx="955671" cy="469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11" name="AutoShape 4"/>
            <p:cNvSpPr>
              <a:spLocks noChangeArrowheads="1"/>
            </p:cNvSpPr>
            <p:nvPr/>
          </p:nvSpPr>
          <p:spPr bwMode="auto">
            <a:xfrm>
              <a:off x="3659217" y="4125963"/>
              <a:ext cx="955658" cy="46995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>
                  <a:solidFill>
                    <a:schemeClr val="bg1">
                      <a:lumMod val="85000"/>
                    </a:schemeClr>
                  </a:solidFill>
                </a:rPr>
                <a:t>Likes</a:t>
              </a:r>
            </a:p>
          </p:txBody>
        </p:sp>
        <p:sp>
          <p:nvSpPr>
            <p:cNvPr id="12" name="Line 16"/>
            <p:cNvSpPr>
              <a:spLocks noChangeShapeType="1"/>
            </p:cNvSpPr>
            <p:nvPr/>
          </p:nvSpPr>
          <p:spPr bwMode="auto">
            <a:xfrm>
              <a:off x="3022640" y="4360939"/>
              <a:ext cx="636577" cy="0"/>
            </a:xfrm>
            <a:prstGeom prst="line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/>
            </a:p>
          </p:txBody>
        </p:sp>
        <p:sp>
          <p:nvSpPr>
            <p:cNvPr id="13" name="Line 17"/>
            <p:cNvSpPr>
              <a:spLocks noChangeShapeType="1"/>
            </p:cNvSpPr>
            <p:nvPr/>
          </p:nvSpPr>
          <p:spPr bwMode="auto">
            <a:xfrm>
              <a:off x="4614875" y="4360939"/>
              <a:ext cx="955658" cy="0"/>
            </a:xfrm>
            <a:prstGeom prst="line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/>
            </a:p>
          </p:txBody>
        </p:sp>
        <p:sp>
          <p:nvSpPr>
            <p:cNvPr id="94222" name="AutoShape 6"/>
            <p:cNvSpPr>
              <a:spLocks noChangeArrowheads="1"/>
            </p:cNvSpPr>
            <p:nvPr/>
          </p:nvSpPr>
          <p:spPr bwMode="auto">
            <a:xfrm>
              <a:off x="3659779" y="4830353"/>
              <a:ext cx="1513145" cy="609832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Favorite</a:t>
              </a:r>
            </a:p>
          </p:txBody>
        </p:sp>
        <p:sp>
          <p:nvSpPr>
            <p:cNvPr id="94223" name="Line 18"/>
            <p:cNvSpPr>
              <a:spLocks noChangeShapeType="1"/>
            </p:cNvSpPr>
            <p:nvPr/>
          </p:nvSpPr>
          <p:spPr bwMode="auto">
            <a:xfrm>
              <a:off x="3022665" y="4595802"/>
              <a:ext cx="637114" cy="5160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24" name="Line 19"/>
            <p:cNvSpPr>
              <a:spLocks noChangeShapeType="1"/>
            </p:cNvSpPr>
            <p:nvPr/>
          </p:nvSpPr>
          <p:spPr bwMode="auto">
            <a:xfrm flipV="1">
              <a:off x="5172924" y="4595802"/>
              <a:ext cx="398196" cy="5160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25" name="Oval 38"/>
            <p:cNvSpPr>
              <a:spLocks noChangeArrowheads="1"/>
            </p:cNvSpPr>
            <p:nvPr/>
          </p:nvSpPr>
          <p:spPr bwMode="auto">
            <a:xfrm>
              <a:off x="1111324" y="3657600"/>
              <a:ext cx="796392" cy="32837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94226" name="Oval 39"/>
            <p:cNvSpPr>
              <a:spLocks noChangeArrowheads="1"/>
            </p:cNvSpPr>
            <p:nvPr/>
          </p:nvSpPr>
          <p:spPr bwMode="auto">
            <a:xfrm>
              <a:off x="2624469" y="3704510"/>
              <a:ext cx="796392" cy="23455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94227" name="Oval 40"/>
            <p:cNvSpPr>
              <a:spLocks noChangeArrowheads="1"/>
            </p:cNvSpPr>
            <p:nvPr/>
          </p:nvSpPr>
          <p:spPr bwMode="auto">
            <a:xfrm>
              <a:off x="5093285" y="3657600"/>
              <a:ext cx="796392" cy="32837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94228" name="Oval 41"/>
            <p:cNvSpPr>
              <a:spLocks noChangeArrowheads="1"/>
            </p:cNvSpPr>
            <p:nvPr/>
          </p:nvSpPr>
          <p:spPr bwMode="auto">
            <a:xfrm>
              <a:off x="6526790" y="3704510"/>
              <a:ext cx="955671" cy="234551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94229" name="Line 48"/>
            <p:cNvSpPr>
              <a:spLocks noChangeShapeType="1"/>
            </p:cNvSpPr>
            <p:nvPr/>
          </p:nvSpPr>
          <p:spPr bwMode="auto">
            <a:xfrm>
              <a:off x="1509520" y="3985971"/>
              <a:ext cx="238918" cy="140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30" name="Line 49"/>
            <p:cNvSpPr>
              <a:spLocks noChangeShapeType="1"/>
            </p:cNvSpPr>
            <p:nvPr/>
          </p:nvSpPr>
          <p:spPr bwMode="auto">
            <a:xfrm flipH="1">
              <a:off x="2783747" y="3939061"/>
              <a:ext cx="238918" cy="1876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31" name="Line 50"/>
            <p:cNvSpPr>
              <a:spLocks noChangeShapeType="1"/>
            </p:cNvSpPr>
            <p:nvPr/>
          </p:nvSpPr>
          <p:spPr bwMode="auto">
            <a:xfrm>
              <a:off x="5491481" y="3985971"/>
              <a:ext cx="238918" cy="140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32" name="Line 51"/>
            <p:cNvSpPr>
              <a:spLocks noChangeShapeType="1"/>
            </p:cNvSpPr>
            <p:nvPr/>
          </p:nvSpPr>
          <p:spPr bwMode="auto">
            <a:xfrm flipH="1">
              <a:off x="6526790" y="3939061"/>
              <a:ext cx="477835" cy="1876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4214" name="Text Box 36"/>
          <p:cNvSpPr txBox="1">
            <a:spLocks noChangeArrowheads="1"/>
          </p:cNvSpPr>
          <p:nvPr/>
        </p:nvSpPr>
        <p:spPr bwMode="auto">
          <a:xfrm>
            <a:off x="4918075" y="6340475"/>
            <a:ext cx="1920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53D12E6-7982-47CB-BB00-066042341F8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523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sp>
        <p:nvSpPr>
          <p:cNvPr id="95237" name="Text Box 31"/>
          <p:cNvSpPr txBox="1">
            <a:spLocks noChangeArrowheads="1"/>
          </p:cNvSpPr>
          <p:nvPr/>
        </p:nvSpPr>
        <p:spPr bwMode="auto">
          <a:xfrm>
            <a:off x="5730875" y="4781550"/>
            <a:ext cx="23574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99FF"/>
                </a:solidFill>
              </a:rPr>
              <a:t>Likes(drinker, beer)</a:t>
            </a:r>
          </a:p>
        </p:txBody>
      </p:sp>
      <p:sp>
        <p:nvSpPr>
          <p:cNvPr id="95238" name="Text Box 33"/>
          <p:cNvSpPr txBox="1">
            <a:spLocks noChangeArrowheads="1"/>
          </p:cNvSpPr>
          <p:nvPr/>
        </p:nvSpPr>
        <p:spPr bwMode="auto">
          <a:xfrm>
            <a:off x="5730875" y="5148263"/>
            <a:ext cx="26892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99FF"/>
                </a:solidFill>
              </a:rPr>
              <a:t>Favorite(drinker, beer)</a:t>
            </a:r>
          </a:p>
        </p:txBody>
      </p:sp>
      <p:sp>
        <p:nvSpPr>
          <p:cNvPr id="95239" name="Text Box 34"/>
          <p:cNvSpPr txBox="1">
            <a:spLocks noChangeArrowheads="1"/>
          </p:cNvSpPr>
          <p:nvPr/>
        </p:nvSpPr>
        <p:spPr bwMode="auto">
          <a:xfrm>
            <a:off x="5730875" y="5529263"/>
            <a:ext cx="29543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Buddies(name1, name2)</a:t>
            </a:r>
          </a:p>
        </p:txBody>
      </p:sp>
      <p:sp>
        <p:nvSpPr>
          <p:cNvPr id="95240" name="Rectangle 3"/>
          <p:cNvSpPr>
            <a:spLocks noChangeArrowheads="1"/>
          </p:cNvSpPr>
          <p:nvPr/>
        </p:nvSpPr>
        <p:spPr bwMode="auto">
          <a:xfrm>
            <a:off x="1747838" y="4125913"/>
            <a:ext cx="1274762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95241" name="Rectangle 5"/>
          <p:cNvSpPr>
            <a:spLocks noChangeArrowheads="1"/>
          </p:cNvSpPr>
          <p:nvPr/>
        </p:nvSpPr>
        <p:spPr bwMode="auto">
          <a:xfrm>
            <a:off x="5570538" y="4125913"/>
            <a:ext cx="955675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95242" name="Text Box 27"/>
          <p:cNvSpPr txBox="1">
            <a:spLocks noChangeArrowheads="1"/>
          </p:cNvSpPr>
          <p:nvPr/>
        </p:nvSpPr>
        <p:spPr bwMode="auto">
          <a:xfrm>
            <a:off x="2544763" y="4689475"/>
            <a:ext cx="193675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3659188" y="4125913"/>
            <a:ext cx="955675" cy="4699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1600">
                <a:solidFill>
                  <a:schemeClr val="bg1">
                    <a:lumMod val="85000"/>
                  </a:schemeClr>
                </a:solidFill>
              </a:rPr>
              <a:t>Likes</a:t>
            </a:r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>
            <a:off x="3022600" y="4360863"/>
            <a:ext cx="636588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>
            <a:off x="4614863" y="4360863"/>
            <a:ext cx="955675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3659188" y="4830763"/>
            <a:ext cx="1514475" cy="6096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1600">
                <a:solidFill>
                  <a:schemeClr val="bg1">
                    <a:lumMod val="85000"/>
                  </a:schemeClr>
                </a:solidFill>
              </a:rPr>
              <a:t>Favorite</a:t>
            </a:r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>
            <a:off x="3022600" y="4595813"/>
            <a:ext cx="636588" cy="515937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 flipV="1">
            <a:off x="5173663" y="4595813"/>
            <a:ext cx="396875" cy="515937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95249" name="Oval 38"/>
          <p:cNvSpPr>
            <a:spLocks noChangeArrowheads="1"/>
          </p:cNvSpPr>
          <p:nvPr/>
        </p:nvSpPr>
        <p:spPr bwMode="auto">
          <a:xfrm>
            <a:off x="111125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5250" name="Oval 39"/>
          <p:cNvSpPr>
            <a:spLocks noChangeArrowheads="1"/>
          </p:cNvSpPr>
          <p:nvPr/>
        </p:nvSpPr>
        <p:spPr bwMode="auto">
          <a:xfrm>
            <a:off x="2624138" y="3705225"/>
            <a:ext cx="79692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95251" name="Oval 40"/>
          <p:cNvSpPr>
            <a:spLocks noChangeArrowheads="1"/>
          </p:cNvSpPr>
          <p:nvPr/>
        </p:nvSpPr>
        <p:spPr bwMode="auto">
          <a:xfrm>
            <a:off x="509270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5252" name="Oval 41"/>
          <p:cNvSpPr>
            <a:spLocks noChangeArrowheads="1"/>
          </p:cNvSpPr>
          <p:nvPr/>
        </p:nvSpPr>
        <p:spPr bwMode="auto">
          <a:xfrm>
            <a:off x="6526213" y="3705225"/>
            <a:ext cx="95567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95253" name="Line 48"/>
          <p:cNvSpPr>
            <a:spLocks noChangeShapeType="1"/>
          </p:cNvSpPr>
          <p:nvPr/>
        </p:nvSpPr>
        <p:spPr bwMode="auto">
          <a:xfrm>
            <a:off x="1509713" y="3986213"/>
            <a:ext cx="238125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54" name="Line 49"/>
          <p:cNvSpPr>
            <a:spLocks noChangeShapeType="1"/>
          </p:cNvSpPr>
          <p:nvPr/>
        </p:nvSpPr>
        <p:spPr bwMode="auto">
          <a:xfrm flipH="1">
            <a:off x="2784475" y="3938588"/>
            <a:ext cx="238125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55" name="Line 50"/>
          <p:cNvSpPr>
            <a:spLocks noChangeShapeType="1"/>
          </p:cNvSpPr>
          <p:nvPr/>
        </p:nvSpPr>
        <p:spPr bwMode="auto">
          <a:xfrm>
            <a:off x="5491163" y="3986213"/>
            <a:ext cx="239712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56" name="Line 51"/>
          <p:cNvSpPr>
            <a:spLocks noChangeShapeType="1"/>
          </p:cNvSpPr>
          <p:nvPr/>
        </p:nvSpPr>
        <p:spPr bwMode="auto">
          <a:xfrm flipH="1">
            <a:off x="6526213" y="3938588"/>
            <a:ext cx="477837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57" name="Text Box 36"/>
          <p:cNvSpPr txBox="1">
            <a:spLocks noChangeArrowheads="1"/>
          </p:cNvSpPr>
          <p:nvPr/>
        </p:nvSpPr>
        <p:spPr bwMode="auto">
          <a:xfrm>
            <a:off x="4918075" y="6340475"/>
            <a:ext cx="1920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95258" name="AutoShape 8"/>
          <p:cNvSpPr>
            <a:spLocks noChangeArrowheads="1"/>
          </p:cNvSpPr>
          <p:nvPr/>
        </p:nvSpPr>
        <p:spPr bwMode="auto">
          <a:xfrm>
            <a:off x="1430338" y="5018088"/>
            <a:ext cx="1592262" cy="468312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Buddies</a:t>
            </a:r>
          </a:p>
        </p:txBody>
      </p:sp>
      <p:sp>
        <p:nvSpPr>
          <p:cNvPr id="95259" name="Line 20"/>
          <p:cNvSpPr>
            <a:spLocks noChangeShapeType="1"/>
          </p:cNvSpPr>
          <p:nvPr/>
        </p:nvSpPr>
        <p:spPr bwMode="auto">
          <a:xfrm flipV="1">
            <a:off x="1908175" y="4595813"/>
            <a:ext cx="317500" cy="515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60" name="Text Box 25"/>
          <p:cNvSpPr txBox="1">
            <a:spLocks noChangeArrowheads="1"/>
          </p:cNvSpPr>
          <p:nvPr/>
        </p:nvSpPr>
        <p:spPr bwMode="auto">
          <a:xfrm>
            <a:off x="1819275" y="4713288"/>
            <a:ext cx="287338" cy="18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95261" name="Text Box 28"/>
          <p:cNvSpPr txBox="1">
            <a:spLocks noChangeArrowheads="1"/>
          </p:cNvSpPr>
          <p:nvPr/>
        </p:nvSpPr>
        <p:spPr bwMode="auto">
          <a:xfrm>
            <a:off x="2544763" y="4643438"/>
            <a:ext cx="287337" cy="18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95262" name="Line 54"/>
          <p:cNvSpPr>
            <a:spLocks noChangeShapeType="1"/>
          </p:cNvSpPr>
          <p:nvPr/>
        </p:nvSpPr>
        <p:spPr bwMode="auto">
          <a:xfrm>
            <a:off x="2465388" y="4595813"/>
            <a:ext cx="238125" cy="563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FBB5CD-BAE5-452C-B78A-EAD1DC35AF2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626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sp>
        <p:nvSpPr>
          <p:cNvPr id="96261" name="Text Box 31"/>
          <p:cNvSpPr txBox="1">
            <a:spLocks noChangeArrowheads="1"/>
          </p:cNvSpPr>
          <p:nvPr/>
        </p:nvSpPr>
        <p:spPr bwMode="auto">
          <a:xfrm>
            <a:off x="5730875" y="4781550"/>
            <a:ext cx="23574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99FF"/>
                </a:solidFill>
              </a:rPr>
              <a:t>Likes(drinker, beer)</a:t>
            </a:r>
          </a:p>
        </p:txBody>
      </p:sp>
      <p:sp>
        <p:nvSpPr>
          <p:cNvPr id="96262" name="Text Box 33"/>
          <p:cNvSpPr txBox="1">
            <a:spLocks noChangeArrowheads="1"/>
          </p:cNvSpPr>
          <p:nvPr/>
        </p:nvSpPr>
        <p:spPr bwMode="auto">
          <a:xfrm>
            <a:off x="5730875" y="5148263"/>
            <a:ext cx="26892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99FF"/>
                </a:solidFill>
              </a:rPr>
              <a:t>Favorite(drinker, beer)</a:t>
            </a:r>
          </a:p>
        </p:txBody>
      </p:sp>
      <p:sp>
        <p:nvSpPr>
          <p:cNvPr id="96263" name="Text Box 35"/>
          <p:cNvSpPr txBox="1">
            <a:spLocks noChangeArrowheads="1"/>
          </p:cNvSpPr>
          <p:nvPr/>
        </p:nvSpPr>
        <p:spPr bwMode="auto">
          <a:xfrm>
            <a:off x="5730875" y="5929313"/>
            <a:ext cx="28130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Married(husband, wife)</a:t>
            </a:r>
          </a:p>
        </p:txBody>
      </p:sp>
      <p:sp>
        <p:nvSpPr>
          <p:cNvPr id="96264" name="Text Box 34"/>
          <p:cNvSpPr txBox="1">
            <a:spLocks noChangeArrowheads="1"/>
          </p:cNvSpPr>
          <p:nvPr/>
        </p:nvSpPr>
        <p:spPr bwMode="auto">
          <a:xfrm>
            <a:off x="5730875" y="5529263"/>
            <a:ext cx="29543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99FF"/>
                </a:solidFill>
              </a:rPr>
              <a:t>Buddies(name1, name2)</a:t>
            </a:r>
          </a:p>
        </p:txBody>
      </p:sp>
      <p:sp>
        <p:nvSpPr>
          <p:cNvPr id="96265" name="Rectangle 3"/>
          <p:cNvSpPr>
            <a:spLocks noChangeArrowheads="1"/>
          </p:cNvSpPr>
          <p:nvPr/>
        </p:nvSpPr>
        <p:spPr bwMode="auto">
          <a:xfrm>
            <a:off x="1747838" y="4125913"/>
            <a:ext cx="1274762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Drinkers</a:t>
            </a:r>
          </a:p>
        </p:txBody>
      </p:sp>
      <p:sp>
        <p:nvSpPr>
          <p:cNvPr id="96266" name="Rectangle 5"/>
          <p:cNvSpPr>
            <a:spLocks noChangeArrowheads="1"/>
          </p:cNvSpPr>
          <p:nvPr/>
        </p:nvSpPr>
        <p:spPr bwMode="auto">
          <a:xfrm>
            <a:off x="5570538" y="4125913"/>
            <a:ext cx="955675" cy="469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96267" name="Text Box 27"/>
          <p:cNvSpPr txBox="1">
            <a:spLocks noChangeArrowheads="1"/>
          </p:cNvSpPr>
          <p:nvPr/>
        </p:nvSpPr>
        <p:spPr bwMode="auto">
          <a:xfrm>
            <a:off x="2544763" y="4689475"/>
            <a:ext cx="193675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3659188" y="4125913"/>
            <a:ext cx="955675" cy="4699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1600" dirty="0">
                <a:solidFill>
                  <a:schemeClr val="bg1">
                    <a:lumMod val="85000"/>
                  </a:schemeClr>
                </a:solidFill>
              </a:rPr>
              <a:t>Likes</a:t>
            </a:r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>
            <a:off x="3022600" y="4360863"/>
            <a:ext cx="636588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>
            <a:off x="4614863" y="4360863"/>
            <a:ext cx="955675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3659188" y="4830763"/>
            <a:ext cx="1514475" cy="6096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1600" dirty="0">
                <a:solidFill>
                  <a:schemeClr val="bg1">
                    <a:lumMod val="85000"/>
                  </a:schemeClr>
                </a:solidFill>
              </a:rPr>
              <a:t>Favorite</a:t>
            </a:r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>
            <a:off x="3022600" y="4595813"/>
            <a:ext cx="636588" cy="515937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 flipV="1">
            <a:off x="5173663" y="4595813"/>
            <a:ext cx="396875" cy="515937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96274" name="AutoShape 7"/>
          <p:cNvSpPr>
            <a:spLocks noChangeArrowheads="1"/>
          </p:cNvSpPr>
          <p:nvPr/>
        </p:nvSpPr>
        <p:spPr bwMode="auto">
          <a:xfrm>
            <a:off x="1446213" y="5721350"/>
            <a:ext cx="1592262" cy="469900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Married</a:t>
            </a:r>
          </a:p>
        </p:txBody>
      </p:sp>
      <p:cxnSp>
        <p:nvCxnSpPr>
          <p:cNvPr id="96275" name="AutoShape 23"/>
          <p:cNvCxnSpPr>
            <a:cxnSpLocks noChangeShapeType="1"/>
            <a:stCxn id="96274" idx="1"/>
            <a:endCxn id="96265" idx="1"/>
          </p:cNvCxnSpPr>
          <p:nvPr/>
        </p:nvCxnSpPr>
        <p:spPr bwMode="auto">
          <a:xfrm rot="10800000" flipH="1">
            <a:off x="1446213" y="4360863"/>
            <a:ext cx="319087" cy="1595437"/>
          </a:xfrm>
          <a:prstGeom prst="curvedConnector3">
            <a:avLst>
              <a:gd name="adj1" fmla="val -75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276" name="AutoShape 24"/>
          <p:cNvCxnSpPr>
            <a:cxnSpLocks noChangeShapeType="1"/>
            <a:stCxn id="96274" idx="3"/>
          </p:cNvCxnSpPr>
          <p:nvPr/>
        </p:nvCxnSpPr>
        <p:spPr bwMode="auto">
          <a:xfrm flipH="1" flipV="1">
            <a:off x="2879725" y="4595813"/>
            <a:ext cx="158750" cy="1360487"/>
          </a:xfrm>
          <a:prstGeom prst="curvedConnector4">
            <a:avLst>
              <a:gd name="adj1" fmla="val -150000"/>
              <a:gd name="adj2" fmla="val 5862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277" name="Text Box 29"/>
          <p:cNvSpPr txBox="1">
            <a:spLocks noChangeArrowheads="1"/>
          </p:cNvSpPr>
          <p:nvPr/>
        </p:nvSpPr>
        <p:spPr bwMode="auto">
          <a:xfrm>
            <a:off x="423863" y="5248275"/>
            <a:ext cx="820737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husband</a:t>
            </a:r>
          </a:p>
        </p:txBody>
      </p:sp>
      <p:sp>
        <p:nvSpPr>
          <p:cNvPr id="96278" name="Text Box 30"/>
          <p:cNvSpPr txBox="1">
            <a:spLocks noChangeArrowheads="1"/>
          </p:cNvSpPr>
          <p:nvPr/>
        </p:nvSpPr>
        <p:spPr bwMode="auto">
          <a:xfrm>
            <a:off x="3262313" y="5372100"/>
            <a:ext cx="525462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wife</a:t>
            </a:r>
          </a:p>
        </p:txBody>
      </p:sp>
      <p:sp>
        <p:nvSpPr>
          <p:cNvPr id="96279" name="Oval 38"/>
          <p:cNvSpPr>
            <a:spLocks noChangeArrowheads="1"/>
          </p:cNvSpPr>
          <p:nvPr/>
        </p:nvSpPr>
        <p:spPr bwMode="auto">
          <a:xfrm>
            <a:off x="111125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6280" name="Oval 39"/>
          <p:cNvSpPr>
            <a:spLocks noChangeArrowheads="1"/>
          </p:cNvSpPr>
          <p:nvPr/>
        </p:nvSpPr>
        <p:spPr bwMode="auto">
          <a:xfrm>
            <a:off x="2624138" y="3705225"/>
            <a:ext cx="79692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addr</a:t>
            </a:r>
          </a:p>
        </p:txBody>
      </p:sp>
      <p:sp>
        <p:nvSpPr>
          <p:cNvPr id="96281" name="Oval 40"/>
          <p:cNvSpPr>
            <a:spLocks noChangeArrowheads="1"/>
          </p:cNvSpPr>
          <p:nvPr/>
        </p:nvSpPr>
        <p:spPr bwMode="auto">
          <a:xfrm>
            <a:off x="5092700" y="3657600"/>
            <a:ext cx="796925" cy="32861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u="sng">
                <a:latin typeface="Times New Roman" panose="02020603050405020304" pitchFamily="18" charset="0"/>
              </a:rPr>
              <a:t>name</a:t>
            </a:r>
          </a:p>
        </p:txBody>
      </p:sp>
      <p:sp>
        <p:nvSpPr>
          <p:cNvPr id="96282" name="Oval 41"/>
          <p:cNvSpPr>
            <a:spLocks noChangeArrowheads="1"/>
          </p:cNvSpPr>
          <p:nvPr/>
        </p:nvSpPr>
        <p:spPr bwMode="auto">
          <a:xfrm>
            <a:off x="6526213" y="3705225"/>
            <a:ext cx="955675" cy="233363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manf</a:t>
            </a:r>
          </a:p>
        </p:txBody>
      </p:sp>
      <p:sp>
        <p:nvSpPr>
          <p:cNvPr id="96283" name="Line 48"/>
          <p:cNvSpPr>
            <a:spLocks noChangeShapeType="1"/>
          </p:cNvSpPr>
          <p:nvPr/>
        </p:nvSpPr>
        <p:spPr bwMode="auto">
          <a:xfrm>
            <a:off x="1509713" y="3986213"/>
            <a:ext cx="238125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84" name="Line 49"/>
          <p:cNvSpPr>
            <a:spLocks noChangeShapeType="1"/>
          </p:cNvSpPr>
          <p:nvPr/>
        </p:nvSpPr>
        <p:spPr bwMode="auto">
          <a:xfrm flipH="1">
            <a:off x="2784475" y="3938588"/>
            <a:ext cx="238125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85" name="Line 50"/>
          <p:cNvSpPr>
            <a:spLocks noChangeShapeType="1"/>
          </p:cNvSpPr>
          <p:nvPr/>
        </p:nvSpPr>
        <p:spPr bwMode="auto">
          <a:xfrm>
            <a:off x="5491163" y="3986213"/>
            <a:ext cx="239712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86" name="Line 51"/>
          <p:cNvSpPr>
            <a:spLocks noChangeShapeType="1"/>
          </p:cNvSpPr>
          <p:nvPr/>
        </p:nvSpPr>
        <p:spPr bwMode="auto">
          <a:xfrm flipH="1">
            <a:off x="6526213" y="3938588"/>
            <a:ext cx="477837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87" name="Text Box 36"/>
          <p:cNvSpPr txBox="1">
            <a:spLocks noChangeArrowheads="1"/>
          </p:cNvSpPr>
          <p:nvPr/>
        </p:nvSpPr>
        <p:spPr bwMode="auto">
          <a:xfrm>
            <a:off x="4918075" y="6340475"/>
            <a:ext cx="1920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1430338" y="5018088"/>
            <a:ext cx="1592262" cy="468312"/>
          </a:xfrm>
          <a:prstGeom prst="diamond">
            <a:avLst/>
          </a:prstGeom>
          <a:solidFill>
            <a:srgbClr val="CC99FF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1600">
                <a:solidFill>
                  <a:schemeClr val="bg1">
                    <a:lumMod val="85000"/>
                  </a:schemeClr>
                </a:solidFill>
              </a:rPr>
              <a:t>Buddies</a:t>
            </a:r>
          </a:p>
        </p:txBody>
      </p:sp>
      <p:sp>
        <p:nvSpPr>
          <p:cNvPr id="32" name="Line 20"/>
          <p:cNvSpPr>
            <a:spLocks noChangeShapeType="1"/>
          </p:cNvSpPr>
          <p:nvPr/>
        </p:nvSpPr>
        <p:spPr bwMode="auto">
          <a:xfrm flipV="1">
            <a:off x="1908175" y="4595813"/>
            <a:ext cx="317500" cy="515937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  <p:sp>
        <p:nvSpPr>
          <p:cNvPr id="33" name="Text Box 25"/>
          <p:cNvSpPr txBox="1">
            <a:spLocks noChangeArrowheads="1"/>
          </p:cNvSpPr>
          <p:nvPr/>
        </p:nvSpPr>
        <p:spPr bwMode="auto">
          <a:xfrm>
            <a:off x="1819275" y="4713288"/>
            <a:ext cx="27463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en-US" altLang="en-US" sz="1400" dirty="0">
                <a:solidFill>
                  <a:schemeClr val="bg1">
                    <a:lumMod val="85000"/>
                  </a:schemeClr>
                </a:solidFill>
              </a:rPr>
              <a:t>1</a:t>
            </a:r>
          </a:p>
        </p:txBody>
      </p:sp>
      <p:sp>
        <p:nvSpPr>
          <p:cNvPr id="34" name="Text Box 28"/>
          <p:cNvSpPr txBox="1">
            <a:spLocks noChangeArrowheads="1"/>
          </p:cNvSpPr>
          <p:nvPr/>
        </p:nvSpPr>
        <p:spPr bwMode="auto">
          <a:xfrm>
            <a:off x="2544763" y="4643438"/>
            <a:ext cx="274637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en-US" altLang="en-US" sz="14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sp>
        <p:nvSpPr>
          <p:cNvPr id="35" name="Line 54"/>
          <p:cNvSpPr>
            <a:spLocks noChangeShapeType="1"/>
          </p:cNvSpPr>
          <p:nvPr/>
        </p:nvSpPr>
        <p:spPr bwMode="auto">
          <a:xfrm>
            <a:off x="2465388" y="4595813"/>
            <a:ext cx="238125" cy="563562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0A0F971-0E4D-47EC-86EB-8B2EC996CBD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an entity set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</a:t>
            </a:r>
            <a:r>
              <a:rPr lang="en-US" altLang="en-US" sz="2400"/>
              <a:t>(attributes </a:t>
            </a:r>
            <a:r>
              <a:rPr lang="en-US" altLang="en-US" sz="2400">
                <a:sym typeface="Symbol" panose="05050102010706020507" pitchFamily="18" charset="2"/>
              </a:rPr>
              <a:t></a:t>
            </a:r>
            <a:r>
              <a:rPr lang="en-US" altLang="en-US" sz="240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a relationship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	  		 		* attributes of the relationship itself.</a:t>
            </a:r>
          </a:p>
        </p:txBody>
      </p:sp>
      <p:sp>
        <p:nvSpPr>
          <p:cNvPr id="9728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97285" name="Group 4"/>
          <p:cNvGrpSpPr>
            <a:grpSpLocks/>
          </p:cNvGrpSpPr>
          <p:nvPr/>
        </p:nvGrpSpPr>
        <p:grpSpPr bwMode="auto">
          <a:xfrm>
            <a:off x="423863" y="3657600"/>
            <a:ext cx="8261350" cy="2890838"/>
            <a:chOff x="485775" y="1524000"/>
            <a:chExt cx="8260297" cy="2890838"/>
          </a:xfrm>
        </p:grpSpPr>
        <p:grpSp>
          <p:nvGrpSpPr>
            <p:cNvPr id="97286" name="Group 5"/>
            <p:cNvGrpSpPr>
              <a:grpSpLocks/>
            </p:cNvGrpSpPr>
            <p:nvPr/>
          </p:nvGrpSpPr>
          <p:grpSpPr bwMode="auto">
            <a:xfrm>
              <a:off x="5791737" y="2648153"/>
              <a:ext cx="2954335" cy="1547873"/>
              <a:chOff x="5334000" y="4186237"/>
              <a:chExt cx="2954335" cy="1547873"/>
            </a:xfrm>
          </p:grpSpPr>
          <p:sp>
            <p:nvSpPr>
              <p:cNvPr id="97316" name="Text Box 31"/>
              <p:cNvSpPr txBox="1">
                <a:spLocks noChangeArrowheads="1"/>
              </p:cNvSpPr>
              <p:nvPr/>
            </p:nvSpPr>
            <p:spPr bwMode="auto">
              <a:xfrm>
                <a:off x="5334000" y="4186237"/>
                <a:ext cx="235776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2000">
                    <a:solidFill>
                      <a:srgbClr val="CC00CC"/>
                    </a:solidFill>
                  </a:rPr>
                  <a:t>Likes(drinker, beer)</a:t>
                </a:r>
              </a:p>
            </p:txBody>
          </p:sp>
          <p:sp>
            <p:nvSpPr>
              <p:cNvPr id="97317" name="Text Box 33"/>
              <p:cNvSpPr txBox="1">
                <a:spLocks noChangeArrowheads="1"/>
              </p:cNvSpPr>
              <p:nvPr/>
            </p:nvSpPr>
            <p:spPr bwMode="auto">
              <a:xfrm>
                <a:off x="5334000" y="4552890"/>
                <a:ext cx="268964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2000">
                    <a:solidFill>
                      <a:srgbClr val="CC00CC"/>
                    </a:solidFill>
                  </a:rPr>
                  <a:t>Favorite(drinker, beer)</a:t>
                </a:r>
              </a:p>
            </p:txBody>
          </p:sp>
          <p:sp>
            <p:nvSpPr>
              <p:cNvPr id="97318" name="Text Box 35"/>
              <p:cNvSpPr txBox="1">
                <a:spLocks noChangeArrowheads="1"/>
              </p:cNvSpPr>
              <p:nvPr/>
            </p:nvSpPr>
            <p:spPr bwMode="auto">
              <a:xfrm>
                <a:off x="5334000" y="5334000"/>
                <a:ext cx="281320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2000">
                    <a:solidFill>
                      <a:srgbClr val="CC00CC"/>
                    </a:solidFill>
                  </a:rPr>
                  <a:t>Married(husband, wife)</a:t>
                </a:r>
              </a:p>
            </p:txBody>
          </p:sp>
          <p:sp>
            <p:nvSpPr>
              <p:cNvPr id="97319" name="Text Box 34"/>
              <p:cNvSpPr txBox="1">
                <a:spLocks noChangeArrowheads="1"/>
              </p:cNvSpPr>
              <p:nvPr/>
            </p:nvSpPr>
            <p:spPr bwMode="auto">
              <a:xfrm>
                <a:off x="5334000" y="4933890"/>
                <a:ext cx="2954335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2000">
                    <a:solidFill>
                      <a:srgbClr val="CC00CC"/>
                    </a:solidFill>
                  </a:rPr>
                  <a:t>Buddies(name1, name2)</a:t>
                </a:r>
              </a:p>
            </p:txBody>
          </p:sp>
        </p:grpSp>
        <p:grpSp>
          <p:nvGrpSpPr>
            <p:cNvPr id="97287" name="Group 6"/>
            <p:cNvGrpSpPr>
              <a:grpSpLocks/>
            </p:cNvGrpSpPr>
            <p:nvPr/>
          </p:nvGrpSpPr>
          <p:grpSpPr bwMode="auto">
            <a:xfrm>
              <a:off x="485775" y="1524000"/>
              <a:ext cx="7058025" cy="2890838"/>
              <a:chOff x="485775" y="1524000"/>
              <a:chExt cx="6753225" cy="4695826"/>
            </a:xfrm>
          </p:grpSpPr>
          <p:sp>
            <p:nvSpPr>
              <p:cNvPr id="97288" name="Rectangle 3"/>
              <p:cNvSpPr>
                <a:spLocks noChangeArrowheads="1"/>
              </p:cNvSpPr>
              <p:nvPr/>
            </p:nvSpPr>
            <p:spPr bwMode="auto">
              <a:xfrm>
                <a:off x="1752600" y="2286000"/>
                <a:ext cx="1219200" cy="76200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97289" name="Rectangle 5"/>
              <p:cNvSpPr>
                <a:spLocks noChangeArrowheads="1"/>
              </p:cNvSpPr>
              <p:nvPr/>
            </p:nvSpPr>
            <p:spPr bwMode="auto">
              <a:xfrm>
                <a:off x="5410200" y="2286000"/>
                <a:ext cx="914400" cy="76200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97290" name="Text Box 27"/>
              <p:cNvSpPr txBox="1">
                <a:spLocks noChangeArrowheads="1"/>
              </p:cNvSpPr>
              <p:nvPr/>
            </p:nvSpPr>
            <p:spPr bwMode="auto">
              <a:xfrm>
                <a:off x="2514600" y="3200400"/>
                <a:ext cx="184731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7291" name="AutoShape 4"/>
              <p:cNvSpPr>
                <a:spLocks noChangeArrowheads="1"/>
              </p:cNvSpPr>
              <p:nvPr/>
            </p:nvSpPr>
            <p:spPr bwMode="auto">
              <a:xfrm>
                <a:off x="3581400" y="2285999"/>
                <a:ext cx="914400" cy="76200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Likes</a:t>
                </a:r>
              </a:p>
            </p:txBody>
          </p:sp>
          <p:sp>
            <p:nvSpPr>
              <p:cNvPr id="97292" name="Line 16"/>
              <p:cNvSpPr>
                <a:spLocks noChangeShapeType="1"/>
              </p:cNvSpPr>
              <p:nvPr/>
            </p:nvSpPr>
            <p:spPr bwMode="auto">
              <a:xfrm>
                <a:off x="2971800" y="2666999"/>
                <a:ext cx="609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293" name="Line 17"/>
              <p:cNvSpPr>
                <a:spLocks noChangeShapeType="1"/>
              </p:cNvSpPr>
              <p:nvPr/>
            </p:nvSpPr>
            <p:spPr bwMode="auto">
              <a:xfrm>
                <a:off x="4495800" y="2666999"/>
                <a:ext cx="914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294" name="AutoShape 6"/>
              <p:cNvSpPr>
                <a:spLocks noChangeArrowheads="1"/>
              </p:cNvSpPr>
              <p:nvPr/>
            </p:nvSpPr>
            <p:spPr bwMode="auto">
              <a:xfrm>
                <a:off x="3581400" y="3428999"/>
                <a:ext cx="1447800" cy="99060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Favorite</a:t>
                </a:r>
              </a:p>
            </p:txBody>
          </p:sp>
          <p:sp>
            <p:nvSpPr>
              <p:cNvPr id="97295" name="Line 18"/>
              <p:cNvSpPr>
                <a:spLocks noChangeShapeType="1"/>
              </p:cNvSpPr>
              <p:nvPr/>
            </p:nvSpPr>
            <p:spPr bwMode="auto">
              <a:xfrm>
                <a:off x="2971800" y="3047999"/>
                <a:ext cx="609600" cy="838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296" name="Line 19"/>
              <p:cNvSpPr>
                <a:spLocks noChangeShapeType="1"/>
              </p:cNvSpPr>
              <p:nvPr/>
            </p:nvSpPr>
            <p:spPr bwMode="auto">
              <a:xfrm flipV="1">
                <a:off x="5029200" y="3047999"/>
                <a:ext cx="381000" cy="838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297" name="AutoShape 7"/>
              <p:cNvSpPr>
                <a:spLocks noChangeArrowheads="1"/>
              </p:cNvSpPr>
              <p:nvPr/>
            </p:nvSpPr>
            <p:spPr bwMode="auto">
              <a:xfrm>
                <a:off x="1463675" y="4876800"/>
                <a:ext cx="1524000" cy="76200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Married</a:t>
                </a:r>
              </a:p>
            </p:txBody>
          </p:sp>
          <p:cxnSp>
            <p:nvCxnSpPr>
              <p:cNvPr id="97298" name="AutoShape 23"/>
              <p:cNvCxnSpPr>
                <a:cxnSpLocks noChangeShapeType="1"/>
                <a:stCxn id="97297" idx="1"/>
                <a:endCxn id="97288" idx="1"/>
              </p:cNvCxnSpPr>
              <p:nvPr/>
            </p:nvCxnSpPr>
            <p:spPr bwMode="auto">
              <a:xfrm rot="10800000" flipH="1">
                <a:off x="1463675" y="2667000"/>
                <a:ext cx="304800" cy="2590800"/>
              </a:xfrm>
              <a:prstGeom prst="curvedConnector3">
                <a:avLst>
                  <a:gd name="adj1" fmla="val -75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7299" name="AutoShape 24"/>
              <p:cNvCxnSpPr>
                <a:cxnSpLocks noChangeShapeType="1"/>
                <a:stCxn id="97297" idx="3"/>
              </p:cNvCxnSpPr>
              <p:nvPr/>
            </p:nvCxnSpPr>
            <p:spPr bwMode="auto">
              <a:xfrm flipH="1" flipV="1">
                <a:off x="2835275" y="3048000"/>
                <a:ext cx="152400" cy="2209800"/>
              </a:xfrm>
              <a:prstGeom prst="curvedConnector4">
                <a:avLst>
                  <a:gd name="adj1" fmla="val -150000"/>
                  <a:gd name="adj2" fmla="val 5862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7300" name="Text Box 29"/>
              <p:cNvSpPr txBox="1">
                <a:spLocks noChangeArrowheads="1"/>
              </p:cNvSpPr>
              <p:nvPr/>
            </p:nvSpPr>
            <p:spPr bwMode="auto">
              <a:xfrm>
                <a:off x="485775" y="4108450"/>
                <a:ext cx="784225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husband</a:t>
                </a:r>
              </a:p>
            </p:txBody>
          </p:sp>
          <p:sp>
            <p:nvSpPr>
              <p:cNvPr id="97301" name="Text Box 30"/>
              <p:cNvSpPr txBox="1">
                <a:spLocks noChangeArrowheads="1"/>
              </p:cNvSpPr>
              <p:nvPr/>
            </p:nvSpPr>
            <p:spPr bwMode="auto">
              <a:xfrm>
                <a:off x="3200400" y="4308475"/>
                <a:ext cx="503238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wife</a:t>
                </a:r>
              </a:p>
            </p:txBody>
          </p:sp>
          <p:sp>
            <p:nvSpPr>
              <p:cNvPr id="97302" name="Oval 38"/>
              <p:cNvSpPr>
                <a:spLocks noChangeArrowheads="1"/>
              </p:cNvSpPr>
              <p:nvPr/>
            </p:nvSpPr>
            <p:spPr bwMode="auto">
              <a:xfrm>
                <a:off x="1143000" y="1524000"/>
                <a:ext cx="762000" cy="53340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97303" name="Oval 39"/>
              <p:cNvSpPr>
                <a:spLocks noChangeArrowheads="1"/>
              </p:cNvSpPr>
              <p:nvPr/>
            </p:nvSpPr>
            <p:spPr bwMode="auto">
              <a:xfrm>
                <a:off x="2590800" y="1600200"/>
                <a:ext cx="762000" cy="38100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97304" name="Oval 40"/>
              <p:cNvSpPr>
                <a:spLocks noChangeArrowheads="1"/>
              </p:cNvSpPr>
              <p:nvPr/>
            </p:nvSpPr>
            <p:spPr bwMode="auto">
              <a:xfrm>
                <a:off x="4953000" y="1524000"/>
                <a:ext cx="762000" cy="53340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97305" name="Oval 41"/>
              <p:cNvSpPr>
                <a:spLocks noChangeArrowheads="1"/>
              </p:cNvSpPr>
              <p:nvPr/>
            </p:nvSpPr>
            <p:spPr bwMode="auto">
              <a:xfrm>
                <a:off x="6324600" y="1600200"/>
                <a:ext cx="914400" cy="38100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97306" name="Line 48"/>
              <p:cNvSpPr>
                <a:spLocks noChangeShapeType="1"/>
              </p:cNvSpPr>
              <p:nvPr/>
            </p:nvSpPr>
            <p:spPr bwMode="auto">
              <a:xfrm>
                <a:off x="1524000" y="2057400"/>
                <a:ext cx="22860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307" name="Line 49"/>
              <p:cNvSpPr>
                <a:spLocks noChangeShapeType="1"/>
              </p:cNvSpPr>
              <p:nvPr/>
            </p:nvSpPr>
            <p:spPr bwMode="auto">
              <a:xfrm flipH="1">
                <a:off x="2743200" y="1981200"/>
                <a:ext cx="22860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308" name="Line 50"/>
              <p:cNvSpPr>
                <a:spLocks noChangeShapeType="1"/>
              </p:cNvSpPr>
              <p:nvPr/>
            </p:nvSpPr>
            <p:spPr bwMode="auto">
              <a:xfrm>
                <a:off x="5334000" y="2057400"/>
                <a:ext cx="22860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309" name="Line 51"/>
              <p:cNvSpPr>
                <a:spLocks noChangeShapeType="1"/>
              </p:cNvSpPr>
              <p:nvPr/>
            </p:nvSpPr>
            <p:spPr bwMode="auto">
              <a:xfrm flipH="1">
                <a:off x="6324600" y="1981200"/>
                <a:ext cx="45720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310" name="Text Box 36"/>
              <p:cNvSpPr txBox="1">
                <a:spLocks noChangeArrowheads="1"/>
              </p:cNvSpPr>
              <p:nvPr/>
            </p:nvSpPr>
            <p:spPr bwMode="auto">
              <a:xfrm>
                <a:off x="4784725" y="5881688"/>
                <a:ext cx="184150" cy="338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7311" name="AutoShape 8"/>
              <p:cNvSpPr>
                <a:spLocks noChangeArrowheads="1"/>
              </p:cNvSpPr>
              <p:nvPr/>
            </p:nvSpPr>
            <p:spPr bwMode="auto">
              <a:xfrm>
                <a:off x="1447800" y="3733800"/>
                <a:ext cx="1524000" cy="762000"/>
              </a:xfrm>
              <a:prstGeom prst="diamond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Buddies</a:t>
                </a:r>
              </a:p>
            </p:txBody>
          </p:sp>
          <p:sp>
            <p:nvSpPr>
              <p:cNvPr id="97312" name="Line 20"/>
              <p:cNvSpPr>
                <a:spLocks noChangeShapeType="1"/>
              </p:cNvSpPr>
              <p:nvPr/>
            </p:nvSpPr>
            <p:spPr bwMode="auto">
              <a:xfrm flipV="1">
                <a:off x="1905000" y="3048000"/>
                <a:ext cx="304800" cy="838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313" name="Text Box 25"/>
              <p:cNvSpPr txBox="1">
                <a:spLocks noChangeArrowheads="1"/>
              </p:cNvSpPr>
              <p:nvPr/>
            </p:nvSpPr>
            <p:spPr bwMode="auto">
              <a:xfrm>
                <a:off x="1820863" y="3238500"/>
                <a:ext cx="274638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97314" name="Text Box 28"/>
              <p:cNvSpPr txBox="1">
                <a:spLocks noChangeArrowheads="1"/>
              </p:cNvSpPr>
              <p:nvPr/>
            </p:nvSpPr>
            <p:spPr bwMode="auto">
              <a:xfrm>
                <a:off x="2514600" y="3124200"/>
                <a:ext cx="274638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97315" name="Line 54"/>
              <p:cNvSpPr>
                <a:spLocks noChangeShapeType="1"/>
              </p:cNvSpPr>
              <p:nvPr/>
            </p:nvSpPr>
            <p:spPr bwMode="auto">
              <a:xfrm>
                <a:off x="2438400" y="3048000"/>
                <a:ext cx="228600" cy="914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58A8C8E-6D83-4A12-8C4A-CBB25D8A9E5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  <p:extLst>
      <p:ext uri="{BB962C8B-B14F-4D97-AF65-F5344CB8AC3E}">
        <p14:creationId xmlns:p14="http://schemas.microsoft.com/office/powerpoint/2010/main" val="3700275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CBA1D1C-5CA8-4B23-B3BC-605A802EE5D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975" y="2030413"/>
            <a:ext cx="8251825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OK to combine into one relation if: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</a:t>
            </a:r>
            <a:endParaRPr lang="en-US" altLang="en-US" sz="2000"/>
          </a:p>
        </p:txBody>
      </p:sp>
      <p:sp>
        <p:nvSpPr>
          <p:cNvPr id="5" name="Rectangle 4"/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  <p:extLst>
      <p:ext uri="{BB962C8B-B14F-4D97-AF65-F5344CB8AC3E}">
        <p14:creationId xmlns:p14="http://schemas.microsoft.com/office/powerpoint/2010/main" val="1405745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C9C3B83-8686-4B7A-AF76-A6F185BB79E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975" y="2030413"/>
            <a:ext cx="8251825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OK to combine into one relation if: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* </a:t>
            </a:r>
            <a:r>
              <a:rPr lang="en-US" altLang="en-US" sz="2000"/>
              <a:t>The relation for an entity set </a:t>
            </a:r>
            <a:r>
              <a:rPr lang="en-US" altLang="en-US" sz="2000" i="1"/>
              <a:t>E</a:t>
            </a:r>
            <a:r>
              <a:rPr lang="en-US" altLang="en-US" sz="2000"/>
              <a:t> 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* The relations for many-one relationships where </a:t>
            </a:r>
            <a:r>
              <a:rPr lang="en-US" altLang="en-US" sz="2000" i="1"/>
              <a:t>E </a:t>
            </a:r>
            <a:r>
              <a:rPr lang="en-US" altLang="en-US" sz="2000"/>
              <a:t> is the “many.”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  <p:extLst>
      <p:ext uri="{BB962C8B-B14F-4D97-AF65-F5344CB8AC3E}">
        <p14:creationId xmlns:p14="http://schemas.microsoft.com/office/powerpoint/2010/main" val="1002146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0A6EADF-C5C4-4AC6-85A8-B62270FCACB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975" y="2030413"/>
            <a:ext cx="8251825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OK to combine into one relation if: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* </a:t>
            </a:r>
            <a:r>
              <a:rPr lang="en-US" altLang="en-US" sz="2000"/>
              <a:t>The relation for an entity set </a:t>
            </a:r>
            <a:r>
              <a:rPr lang="en-US" altLang="en-US" sz="2000" i="1"/>
              <a:t>E</a:t>
            </a:r>
            <a:r>
              <a:rPr lang="en-US" altLang="en-US" sz="2000"/>
              <a:t> 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* The relations for many-one relationships where </a:t>
            </a:r>
            <a:r>
              <a:rPr lang="en-US" altLang="en-US" sz="2000" i="1"/>
              <a:t>E </a:t>
            </a:r>
            <a:r>
              <a:rPr lang="en-US" altLang="en-US" sz="2000"/>
              <a:t> is the “many.”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9900"/>
                </a:solidFill>
              </a:rPr>
              <a:t>Example:</a:t>
            </a:r>
            <a:r>
              <a:rPr lang="en-US" altLang="en-US" sz="2800"/>
              <a:t> 									</a:t>
            </a:r>
            <a:r>
              <a:rPr lang="en-US" altLang="en-US" sz="2000">
                <a:solidFill>
                  <a:srgbClr val="009900"/>
                </a:solidFill>
              </a:rPr>
              <a:t>Drinkers(name, addr) </a:t>
            </a:r>
            <a:r>
              <a:rPr lang="en-US" altLang="en-US" sz="2000"/>
              <a:t>and </a:t>
            </a:r>
            <a:r>
              <a:rPr lang="en-US" altLang="en-US" sz="2000">
                <a:solidFill>
                  <a:srgbClr val="CC00CC"/>
                </a:solidFill>
              </a:rPr>
              <a:t>Favorite(drinker, beer)</a:t>
            </a:r>
            <a:endParaRPr lang="en-US" altLang="en-US" sz="2000"/>
          </a:p>
        </p:txBody>
      </p:sp>
      <p:sp>
        <p:nvSpPr>
          <p:cNvPr id="5" name="Rectangle 4"/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</p:spTree>
    <p:extLst>
      <p:ext uri="{BB962C8B-B14F-4D97-AF65-F5344CB8AC3E}">
        <p14:creationId xmlns:p14="http://schemas.microsoft.com/office/powerpoint/2010/main" val="468998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C75B67-BBD7-4ED1-874C-F9E5F0EEEE9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975" y="2030413"/>
            <a:ext cx="8251825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OK to combine into one relation if: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* </a:t>
            </a:r>
            <a:r>
              <a:rPr lang="en-US" altLang="en-US" sz="2000"/>
              <a:t>The relation for an entity set </a:t>
            </a:r>
            <a:r>
              <a:rPr lang="en-US" altLang="en-US" sz="2000" i="1"/>
              <a:t>E</a:t>
            </a:r>
            <a:r>
              <a:rPr lang="en-US" altLang="en-US" sz="2000"/>
              <a:t> 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* The relations for many-one relationships where </a:t>
            </a:r>
            <a:r>
              <a:rPr lang="en-US" altLang="en-US" sz="2000" i="1"/>
              <a:t>E </a:t>
            </a:r>
            <a:r>
              <a:rPr lang="en-US" altLang="en-US" sz="2000"/>
              <a:t> is the “many.”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9900"/>
                </a:solidFill>
              </a:rPr>
              <a:t>Example:</a:t>
            </a:r>
            <a:r>
              <a:rPr lang="en-US" altLang="en-US" sz="2800"/>
              <a:t> 									</a:t>
            </a:r>
            <a:r>
              <a:rPr lang="en-US" altLang="en-US" sz="2000">
                <a:solidFill>
                  <a:srgbClr val="009900"/>
                </a:solidFill>
              </a:rPr>
              <a:t>Drinkers(name, addr) </a:t>
            </a:r>
            <a:r>
              <a:rPr lang="en-US" altLang="en-US" sz="2000"/>
              <a:t>and </a:t>
            </a:r>
            <a:r>
              <a:rPr lang="en-US" altLang="en-US" sz="2000">
                <a:solidFill>
                  <a:srgbClr val="CC00CC"/>
                </a:solidFill>
              </a:rPr>
              <a:t>Favorite(drinker, beer)</a:t>
            </a:r>
            <a:endParaRPr lang="en-US" altLang="en-US" sz="2000">
              <a:solidFill>
                <a:srgbClr val="0099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12294" name="Group 37"/>
          <p:cNvGrpSpPr>
            <a:grpSpLocks/>
          </p:cNvGrpSpPr>
          <p:nvPr/>
        </p:nvGrpSpPr>
        <p:grpSpPr bwMode="auto">
          <a:xfrm>
            <a:off x="498475" y="5170488"/>
            <a:ext cx="3713163" cy="1081087"/>
            <a:chOff x="499052" y="4986574"/>
            <a:chExt cx="3712340" cy="1081564"/>
          </a:xfrm>
        </p:grpSpPr>
        <p:grpSp>
          <p:nvGrpSpPr>
            <p:cNvPr id="12297" name="Group 2"/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2306" name="Rectangle 3"/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2307" name="Line 18"/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8" name="Oval 38"/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2309" name="Oval 39"/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2310" name="Line 48"/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11" name="Line 49"/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298" name="Group 26"/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2300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2301" name="Line 19"/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2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2303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2304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5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299" name="AutoShape 6"/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Favorite</a:t>
              </a:r>
            </a:p>
          </p:txBody>
        </p:sp>
      </p:grpSp>
      <p:sp>
        <p:nvSpPr>
          <p:cNvPr id="12295" name="TextBox 1"/>
          <p:cNvSpPr txBox="1">
            <a:spLocks noChangeArrowheads="1"/>
          </p:cNvSpPr>
          <p:nvPr/>
        </p:nvSpPr>
        <p:spPr bwMode="auto">
          <a:xfrm>
            <a:off x="1524000" y="6281738"/>
            <a:ext cx="2187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CC00CC"/>
                </a:solidFill>
              </a:rPr>
              <a:t>Favorite(drinker, beer)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12296" name="TextBox 38"/>
          <p:cNvSpPr txBox="1">
            <a:spLocks noChangeArrowheads="1"/>
          </p:cNvSpPr>
          <p:nvPr/>
        </p:nvSpPr>
        <p:spPr bwMode="auto">
          <a:xfrm>
            <a:off x="381000" y="4843463"/>
            <a:ext cx="21256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Drinkers(name, addr)</a:t>
            </a:r>
            <a:endParaRPr lang="en-US" altLang="zh-CN" sz="16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3337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B25EC6-61B5-48DE-A233-07F89222D31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975" y="2030413"/>
            <a:ext cx="8251825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OK to combine into one relation if: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* </a:t>
            </a:r>
            <a:r>
              <a:rPr lang="en-US" altLang="en-US" sz="2000"/>
              <a:t>The relation for an entity set </a:t>
            </a:r>
            <a:r>
              <a:rPr lang="en-US" altLang="en-US" sz="2000" i="1"/>
              <a:t>E</a:t>
            </a:r>
            <a:r>
              <a:rPr lang="en-US" altLang="en-US" sz="2000"/>
              <a:t> 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* The relations for many-one relationships where </a:t>
            </a:r>
            <a:r>
              <a:rPr lang="en-US" altLang="en-US" sz="2000" i="1"/>
              <a:t>E </a:t>
            </a:r>
            <a:r>
              <a:rPr lang="en-US" altLang="en-US" sz="2000"/>
              <a:t> is the “many.”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9900"/>
                </a:solidFill>
              </a:rPr>
              <a:t>Example:</a:t>
            </a:r>
            <a:r>
              <a:rPr lang="en-US" altLang="en-US" sz="2800"/>
              <a:t> 									</a:t>
            </a:r>
            <a:r>
              <a:rPr lang="en-US" altLang="en-US" sz="2000">
                <a:solidFill>
                  <a:srgbClr val="009900"/>
                </a:solidFill>
              </a:rPr>
              <a:t>Drinkers(name, addr) </a:t>
            </a:r>
            <a:r>
              <a:rPr lang="en-US" altLang="en-US" sz="2000"/>
              <a:t>and </a:t>
            </a:r>
            <a:r>
              <a:rPr lang="en-US" altLang="en-US" sz="2000">
                <a:solidFill>
                  <a:srgbClr val="CC00CC"/>
                </a:solidFill>
              </a:rPr>
              <a:t>Favorite(drinker, beer)</a:t>
            </a:r>
            <a:r>
              <a:rPr lang="en-US" altLang="en-US" sz="2000"/>
              <a:t> combine to 	make </a:t>
            </a:r>
            <a:r>
              <a:rPr lang="en-US" altLang="en-US" sz="2000">
                <a:solidFill>
                  <a:srgbClr val="009900"/>
                </a:solidFill>
              </a:rPr>
              <a:t>Drinkers1(name, addr, favBeer).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14342" name="Group 37"/>
          <p:cNvGrpSpPr>
            <a:grpSpLocks/>
          </p:cNvGrpSpPr>
          <p:nvPr/>
        </p:nvGrpSpPr>
        <p:grpSpPr bwMode="auto">
          <a:xfrm>
            <a:off x="498475" y="5170488"/>
            <a:ext cx="3713163" cy="1081087"/>
            <a:chOff x="499052" y="4986574"/>
            <a:chExt cx="3712340" cy="1081564"/>
          </a:xfrm>
        </p:grpSpPr>
        <p:grpSp>
          <p:nvGrpSpPr>
            <p:cNvPr id="14364" name="Group 2"/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4373" name="Rectangle 3"/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4374" name="Line 18"/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5" name="Oval 38"/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76" name="Oval 39"/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4377" name="Line 48"/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8" name="Line 49"/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365" name="Group 26"/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4367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4368" name="Line 19"/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9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70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4371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2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66" name="AutoShape 6"/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Favorite</a:t>
              </a:r>
            </a:p>
          </p:txBody>
        </p:sp>
      </p:grpSp>
      <p:sp>
        <p:nvSpPr>
          <p:cNvPr id="14344" name="TextBox 1"/>
          <p:cNvSpPr txBox="1">
            <a:spLocks noChangeArrowheads="1"/>
          </p:cNvSpPr>
          <p:nvPr/>
        </p:nvSpPr>
        <p:spPr bwMode="auto">
          <a:xfrm>
            <a:off x="1524000" y="6281738"/>
            <a:ext cx="2187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CC00CC"/>
                </a:solidFill>
              </a:rPr>
              <a:t>Favorite(drinker, beer)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14345" name="TextBox 38"/>
          <p:cNvSpPr txBox="1">
            <a:spLocks noChangeArrowheads="1"/>
          </p:cNvSpPr>
          <p:nvPr/>
        </p:nvSpPr>
        <p:spPr bwMode="auto">
          <a:xfrm>
            <a:off x="381000" y="4843463"/>
            <a:ext cx="21256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Drinkers(name, addr)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14346" name="TextBox 39"/>
          <p:cNvSpPr txBox="1">
            <a:spLocks noChangeArrowheads="1"/>
          </p:cNvSpPr>
          <p:nvPr/>
        </p:nvSpPr>
        <p:spPr bwMode="auto">
          <a:xfrm>
            <a:off x="4449763" y="4905375"/>
            <a:ext cx="30178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Drinkers1(name, addr, favBeer)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33600" y="5105400"/>
            <a:ext cx="503238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400" b="1" dirty="0">
                <a:latin typeface="+mn-ea"/>
              </a:rPr>
              <a:t>+</a:t>
            </a:r>
            <a:endParaRPr lang="en-US" sz="4400" b="1" dirty="0">
              <a:latin typeface="+mn-ea"/>
            </a:endParaRPr>
          </a:p>
        </p:txBody>
      </p:sp>
      <p:sp>
        <p:nvSpPr>
          <p:cNvPr id="42" name="Bent Arrow 41"/>
          <p:cNvSpPr/>
          <p:nvPr/>
        </p:nvSpPr>
        <p:spPr bwMode="auto">
          <a:xfrm>
            <a:off x="2506663" y="4986338"/>
            <a:ext cx="1851025" cy="307975"/>
          </a:xfrm>
          <a:prstGeom prst="ben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340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B25EC6-61B5-48DE-A233-07F89222D31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975" y="2030413"/>
            <a:ext cx="8251825" cy="4114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/>
              <a:t>OK to combine into one relation if: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400"/>
              <a:t>	* </a:t>
            </a:r>
            <a:r>
              <a:rPr lang="en-US" altLang="en-US" sz="2000"/>
              <a:t>The relation for an entity set </a:t>
            </a:r>
            <a:r>
              <a:rPr lang="en-US" altLang="en-US" sz="2000" i="1"/>
              <a:t>E</a:t>
            </a:r>
            <a:r>
              <a:rPr lang="en-US" altLang="en-US" sz="2000"/>
              <a:t> </a:t>
            </a:r>
          </a:p>
          <a:p>
            <a:pPr marL="0" lvl="1" indent="0" defTabSz="539750">
              <a:buFont typeface="Monotype Sorts" pitchFamily="8" charset="2"/>
              <a:buNone/>
            </a:pPr>
            <a:r>
              <a:rPr lang="en-US" altLang="en-US" sz="2000"/>
              <a:t>	* The relations for many-one relationships where </a:t>
            </a:r>
            <a:r>
              <a:rPr lang="en-US" altLang="en-US" sz="2000" i="1"/>
              <a:t>E </a:t>
            </a:r>
            <a:r>
              <a:rPr lang="en-US" altLang="en-US" sz="2000"/>
              <a:t> is the “many.”</a:t>
            </a:r>
          </a:p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800">
                <a:solidFill>
                  <a:srgbClr val="009900"/>
                </a:solidFill>
              </a:rPr>
              <a:t>Example:</a:t>
            </a:r>
            <a:r>
              <a:rPr lang="en-US" altLang="en-US" sz="2800"/>
              <a:t> 									</a:t>
            </a:r>
            <a:r>
              <a:rPr lang="en-US" altLang="en-US" sz="2000">
                <a:solidFill>
                  <a:srgbClr val="009900"/>
                </a:solidFill>
              </a:rPr>
              <a:t>Drinkers(name, addr) </a:t>
            </a:r>
            <a:r>
              <a:rPr lang="en-US" altLang="en-US" sz="2000"/>
              <a:t>and </a:t>
            </a:r>
            <a:r>
              <a:rPr lang="en-US" altLang="en-US" sz="2000">
                <a:solidFill>
                  <a:srgbClr val="CC00CC"/>
                </a:solidFill>
              </a:rPr>
              <a:t>Favorite(drinker, beer)</a:t>
            </a:r>
            <a:r>
              <a:rPr lang="en-US" altLang="en-US" sz="2000"/>
              <a:t> combine to 	make </a:t>
            </a:r>
            <a:r>
              <a:rPr lang="en-US" altLang="en-US" sz="2000">
                <a:solidFill>
                  <a:srgbClr val="009900"/>
                </a:solidFill>
              </a:rPr>
              <a:t>Drinkers1(name, addr, favBeer).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895600" y="1446213"/>
            <a:ext cx="3378200" cy="482600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</a:rPr>
              <a:t>Combining Relations</a:t>
            </a:r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14342" name="Group 37"/>
          <p:cNvGrpSpPr>
            <a:grpSpLocks/>
          </p:cNvGrpSpPr>
          <p:nvPr/>
        </p:nvGrpSpPr>
        <p:grpSpPr bwMode="auto">
          <a:xfrm>
            <a:off x="498475" y="5170488"/>
            <a:ext cx="3713163" cy="1081087"/>
            <a:chOff x="499052" y="4986574"/>
            <a:chExt cx="3712340" cy="1081564"/>
          </a:xfrm>
        </p:grpSpPr>
        <p:grpSp>
          <p:nvGrpSpPr>
            <p:cNvPr id="14364" name="Group 2"/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4373" name="Rectangle 3"/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4374" name="Line 18"/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5" name="Oval 38"/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76" name="Oval 39"/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4377" name="Line 48"/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8" name="Line 49"/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365" name="Group 26"/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4367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4368" name="Line 19"/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9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70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4371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2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66" name="AutoShape 6"/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Favorite</a:t>
              </a:r>
            </a:p>
          </p:txBody>
        </p:sp>
      </p:grpSp>
      <p:grpSp>
        <p:nvGrpSpPr>
          <p:cNvPr id="14343" name="Group 38"/>
          <p:cNvGrpSpPr>
            <a:grpSpLocks/>
          </p:cNvGrpSpPr>
          <p:nvPr/>
        </p:nvGrpSpPr>
        <p:grpSpPr bwMode="auto">
          <a:xfrm>
            <a:off x="4267200" y="5319713"/>
            <a:ext cx="4210050" cy="1081087"/>
            <a:chOff x="4267200" y="5057041"/>
            <a:chExt cx="4209373" cy="1081564"/>
          </a:xfrm>
        </p:grpSpPr>
        <p:grpSp>
          <p:nvGrpSpPr>
            <p:cNvPr id="14349" name="Group 5"/>
            <p:cNvGrpSpPr>
              <a:grpSpLocks/>
            </p:cNvGrpSpPr>
            <p:nvPr/>
          </p:nvGrpSpPr>
          <p:grpSpPr bwMode="auto">
            <a:xfrm>
              <a:off x="5105400" y="5057041"/>
              <a:ext cx="1853856" cy="1081564"/>
              <a:chOff x="6133391" y="5057041"/>
              <a:chExt cx="1963782" cy="1081564"/>
            </a:xfrm>
          </p:grpSpPr>
          <p:sp>
            <p:nvSpPr>
              <p:cNvPr id="14357" name="Rectangle 3"/>
              <p:cNvSpPr>
                <a:spLocks noChangeArrowheads="1"/>
              </p:cNvSpPr>
              <p:nvPr/>
            </p:nvSpPr>
            <p:spPr bwMode="auto">
              <a:xfrm>
                <a:off x="6627084" y="5597823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Drinkers1</a:t>
                </a:r>
              </a:p>
            </p:txBody>
          </p:sp>
          <p:sp>
            <p:nvSpPr>
              <p:cNvPr id="14358" name="Oval 38"/>
              <p:cNvSpPr>
                <a:spLocks noChangeArrowheads="1"/>
              </p:cNvSpPr>
              <p:nvPr/>
            </p:nvSpPr>
            <p:spPr bwMode="auto">
              <a:xfrm>
                <a:off x="6133391" y="5057041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59" name="Oval 39"/>
              <p:cNvSpPr>
                <a:spLocks noChangeArrowheads="1"/>
              </p:cNvSpPr>
              <p:nvPr/>
            </p:nvSpPr>
            <p:spPr bwMode="auto">
              <a:xfrm>
                <a:off x="6781800" y="5111119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4360" name="Line 48"/>
              <p:cNvSpPr>
                <a:spLocks noChangeShapeType="1"/>
              </p:cNvSpPr>
              <p:nvPr/>
            </p:nvSpPr>
            <p:spPr bwMode="auto">
              <a:xfrm>
                <a:off x="6441949" y="5435589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1" name="Line 49"/>
              <p:cNvSpPr>
                <a:spLocks noChangeShapeType="1"/>
              </p:cNvSpPr>
              <p:nvPr/>
            </p:nvSpPr>
            <p:spPr bwMode="auto">
              <a:xfrm flipH="1">
                <a:off x="7083847" y="5392984"/>
                <a:ext cx="2753" cy="2048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2" name="Oval 38"/>
              <p:cNvSpPr>
                <a:spLocks noChangeArrowheads="1"/>
              </p:cNvSpPr>
              <p:nvPr/>
            </p:nvSpPr>
            <p:spPr bwMode="auto">
              <a:xfrm>
                <a:off x="7480057" y="5068514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favBeer</a:t>
                </a:r>
              </a:p>
            </p:txBody>
          </p:sp>
          <p:sp>
            <p:nvSpPr>
              <p:cNvPr id="14363" name="Line 49"/>
              <p:cNvSpPr>
                <a:spLocks noChangeShapeType="1"/>
              </p:cNvSpPr>
              <p:nvPr/>
            </p:nvSpPr>
            <p:spPr bwMode="auto">
              <a:xfrm flipH="1">
                <a:off x="7611716" y="5435588"/>
                <a:ext cx="83894" cy="1835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50" name="Right Arrow 4"/>
            <p:cNvSpPr>
              <a:spLocks noChangeArrowheads="1"/>
            </p:cNvSpPr>
            <p:nvPr/>
          </p:nvSpPr>
          <p:spPr bwMode="auto">
            <a:xfrm>
              <a:off x="4267200" y="5643330"/>
              <a:ext cx="685800" cy="2286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14351" name="Group 40"/>
            <p:cNvGrpSpPr>
              <a:grpSpLocks/>
            </p:cNvGrpSpPr>
            <p:nvPr/>
          </p:nvGrpSpPr>
          <p:grpSpPr bwMode="auto">
            <a:xfrm>
              <a:off x="7162800" y="5057041"/>
              <a:ext cx="1313773" cy="1081564"/>
              <a:chOff x="2897619" y="4986574"/>
              <a:chExt cx="1313773" cy="1081564"/>
            </a:xfrm>
          </p:grpSpPr>
          <p:sp>
            <p:nvSpPr>
              <p:cNvPr id="14352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4353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4354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4355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6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4344" name="TextBox 1"/>
          <p:cNvSpPr txBox="1">
            <a:spLocks noChangeArrowheads="1"/>
          </p:cNvSpPr>
          <p:nvPr/>
        </p:nvSpPr>
        <p:spPr bwMode="auto">
          <a:xfrm>
            <a:off x="1524000" y="6281738"/>
            <a:ext cx="2187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CC00CC"/>
                </a:solidFill>
              </a:rPr>
              <a:t>Favorite(drinker, beer)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14345" name="TextBox 38"/>
          <p:cNvSpPr txBox="1">
            <a:spLocks noChangeArrowheads="1"/>
          </p:cNvSpPr>
          <p:nvPr/>
        </p:nvSpPr>
        <p:spPr bwMode="auto">
          <a:xfrm>
            <a:off x="381000" y="4843463"/>
            <a:ext cx="21256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Drinkers(name, addr)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14346" name="TextBox 39"/>
          <p:cNvSpPr txBox="1">
            <a:spLocks noChangeArrowheads="1"/>
          </p:cNvSpPr>
          <p:nvPr/>
        </p:nvSpPr>
        <p:spPr bwMode="auto">
          <a:xfrm>
            <a:off x="4449763" y="4905375"/>
            <a:ext cx="30178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Drinkers1(name, addr, favBeer)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33600" y="5105400"/>
            <a:ext cx="503238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400" b="1" dirty="0">
                <a:latin typeface="+mn-ea"/>
              </a:rPr>
              <a:t>+</a:t>
            </a:r>
            <a:endParaRPr lang="en-US" sz="4400" b="1" dirty="0">
              <a:latin typeface="+mn-ea"/>
            </a:endParaRPr>
          </a:p>
        </p:txBody>
      </p:sp>
      <p:sp>
        <p:nvSpPr>
          <p:cNvPr id="42" name="Bent Arrow 41"/>
          <p:cNvSpPr/>
          <p:nvPr/>
        </p:nvSpPr>
        <p:spPr bwMode="auto">
          <a:xfrm>
            <a:off x="2506663" y="4986338"/>
            <a:ext cx="1851025" cy="307975"/>
          </a:xfrm>
          <a:prstGeom prst="ben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1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034FB6F-2784-437D-B246-172520E1F8A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 txBox="1">
            <a:spLocks noChangeArrowheads="1"/>
          </p:cNvSpPr>
          <p:nvPr/>
        </p:nvSpPr>
        <p:spPr bwMode="auto">
          <a:xfrm>
            <a:off x="1293813" y="239713"/>
            <a:ext cx="6934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tx2"/>
                </a:solidFill>
              </a:rPr>
              <a:t>From E/R Diagrams to Relations</a:t>
            </a:r>
            <a:br>
              <a:rPr lang="en-US" altLang="en-US" sz="3600">
                <a:solidFill>
                  <a:schemeClr val="tx2"/>
                </a:solidFill>
              </a:rPr>
            </a:br>
            <a:r>
              <a:rPr lang="en-US" altLang="en-US" sz="2800">
                <a:solidFill>
                  <a:schemeClr val="tx2"/>
                </a:solidFill>
              </a:rPr>
              <a:t>(Converting E/R diagrams into tables)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571500" y="1439863"/>
            <a:ext cx="7962900" cy="484187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</a:rPr>
              <a:t>Risk with combining relations in many-many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532532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5523B7-13F0-4C47-9225-E183AAE0EE0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913" y="2028825"/>
            <a:ext cx="7772400" cy="1046163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Combining </a:t>
            </a:r>
            <a:r>
              <a:rPr lang="en-US" altLang="en-US" sz="2400">
                <a:solidFill>
                  <a:srgbClr val="009900"/>
                </a:solidFill>
              </a:rPr>
              <a:t>Drinkers</a:t>
            </a:r>
            <a:r>
              <a:rPr lang="en-US" altLang="en-US" sz="2400"/>
              <a:t> with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 would be a mistake.  	It leads to redundancy, as:</a:t>
            </a:r>
          </a:p>
        </p:txBody>
      </p:sp>
      <p:sp>
        <p:nvSpPr>
          <p:cNvPr id="16388" name="Rectangle 2"/>
          <p:cNvSpPr txBox="1">
            <a:spLocks noChangeArrowheads="1"/>
          </p:cNvSpPr>
          <p:nvPr/>
        </p:nvSpPr>
        <p:spPr bwMode="auto">
          <a:xfrm>
            <a:off x="1293813" y="239713"/>
            <a:ext cx="6934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tx2"/>
                </a:solidFill>
              </a:rPr>
              <a:t>From E/R Diagrams to Relations</a:t>
            </a:r>
            <a:br>
              <a:rPr lang="en-US" altLang="en-US" sz="3600">
                <a:solidFill>
                  <a:schemeClr val="tx2"/>
                </a:solidFill>
              </a:rPr>
            </a:br>
            <a:r>
              <a:rPr lang="en-US" altLang="en-US" sz="2800">
                <a:solidFill>
                  <a:schemeClr val="tx2"/>
                </a:solidFill>
              </a:rPr>
              <a:t>(Converting E/R diagrams into tables)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571500" y="1439863"/>
            <a:ext cx="7962900" cy="484187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</a:rPr>
              <a:t>Risk with combining relations in many-many relationships</a:t>
            </a:r>
          </a:p>
        </p:txBody>
      </p:sp>
      <p:grpSp>
        <p:nvGrpSpPr>
          <p:cNvPr id="16390" name="Group 32"/>
          <p:cNvGrpSpPr>
            <a:grpSpLocks/>
          </p:cNvGrpSpPr>
          <p:nvPr/>
        </p:nvGrpSpPr>
        <p:grpSpPr bwMode="auto">
          <a:xfrm>
            <a:off x="476250" y="3263900"/>
            <a:ext cx="3713163" cy="1081088"/>
            <a:chOff x="499052" y="4986574"/>
            <a:chExt cx="3712340" cy="1081564"/>
          </a:xfrm>
        </p:grpSpPr>
        <p:grpSp>
          <p:nvGrpSpPr>
            <p:cNvPr id="16391" name="Group 33"/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6400" name="Rectangle 3"/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6401" name="Line 18"/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2" name="Oval 38"/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6403" name="Oval 39"/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6404" name="Line 48"/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5" name="Line 49"/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392" name="Group 34"/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6394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6395" name="Line 19"/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6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6397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6398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9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393" name="AutoShape 6"/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Likes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4061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7B6ECE3-617D-4D6B-8A78-48F1692C921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913" y="2028825"/>
            <a:ext cx="7772400" cy="1046163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Combining </a:t>
            </a:r>
            <a:r>
              <a:rPr lang="en-US" altLang="en-US" sz="2400">
                <a:solidFill>
                  <a:srgbClr val="009900"/>
                </a:solidFill>
              </a:rPr>
              <a:t>Drinkers</a:t>
            </a:r>
            <a:r>
              <a:rPr lang="en-US" altLang="en-US" sz="2400"/>
              <a:t> with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 would be a mistake.  	It leads to redundancy, as:</a:t>
            </a:r>
          </a:p>
        </p:txBody>
      </p:sp>
      <p:sp>
        <p:nvSpPr>
          <p:cNvPr id="17412" name="Rectangle 2"/>
          <p:cNvSpPr txBox="1">
            <a:spLocks noChangeArrowheads="1"/>
          </p:cNvSpPr>
          <p:nvPr/>
        </p:nvSpPr>
        <p:spPr bwMode="auto">
          <a:xfrm>
            <a:off x="1293813" y="239713"/>
            <a:ext cx="6934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tx2"/>
                </a:solidFill>
              </a:rPr>
              <a:t>From E/R Diagrams to Relations</a:t>
            </a:r>
            <a:br>
              <a:rPr lang="en-US" altLang="en-US" sz="3600">
                <a:solidFill>
                  <a:schemeClr val="tx2"/>
                </a:solidFill>
              </a:rPr>
            </a:br>
            <a:r>
              <a:rPr lang="en-US" altLang="en-US" sz="2800">
                <a:solidFill>
                  <a:schemeClr val="tx2"/>
                </a:solidFill>
              </a:rPr>
              <a:t>(Converting E/R diagrams into tables)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571500" y="1439863"/>
            <a:ext cx="7962900" cy="484187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</a:rPr>
              <a:t>Risk with combining relations in many-many relationships</a:t>
            </a:r>
          </a:p>
        </p:txBody>
      </p:sp>
      <p:grpSp>
        <p:nvGrpSpPr>
          <p:cNvPr id="17414" name="Group 32"/>
          <p:cNvGrpSpPr>
            <a:grpSpLocks/>
          </p:cNvGrpSpPr>
          <p:nvPr/>
        </p:nvGrpSpPr>
        <p:grpSpPr bwMode="auto">
          <a:xfrm>
            <a:off x="476250" y="3263900"/>
            <a:ext cx="3713163" cy="1081088"/>
            <a:chOff x="499052" y="4986574"/>
            <a:chExt cx="3712340" cy="1081564"/>
          </a:xfrm>
        </p:grpSpPr>
        <p:grpSp>
          <p:nvGrpSpPr>
            <p:cNvPr id="17430" name="Group 33"/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7439" name="Rectangle 3"/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7440" name="Line 18"/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1" name="Oval 38"/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7442" name="Oval 39"/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7443" name="Line 48"/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4" name="Line 49"/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31" name="Group 34"/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7433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7434" name="Line 19"/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5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7436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7437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8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32" name="AutoShape 6"/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Likes</a:t>
              </a:r>
            </a:p>
          </p:txBody>
        </p:sp>
      </p:grpSp>
      <p:grpSp>
        <p:nvGrpSpPr>
          <p:cNvPr id="17415" name="Group 49"/>
          <p:cNvGrpSpPr>
            <a:grpSpLocks/>
          </p:cNvGrpSpPr>
          <p:nvPr/>
        </p:nvGrpSpPr>
        <p:grpSpPr bwMode="auto">
          <a:xfrm>
            <a:off x="5170488" y="3295650"/>
            <a:ext cx="1854200" cy="1081088"/>
            <a:chOff x="6133391" y="5057041"/>
            <a:chExt cx="1963782" cy="1081564"/>
          </a:xfrm>
        </p:grpSpPr>
        <p:sp>
          <p:nvSpPr>
            <p:cNvPr id="17423" name="Rectangle 3"/>
            <p:cNvSpPr>
              <a:spLocks noChangeArrowheads="1"/>
            </p:cNvSpPr>
            <p:nvPr/>
          </p:nvSpPr>
          <p:spPr bwMode="auto">
            <a:xfrm>
              <a:off x="6627084" y="5597823"/>
              <a:ext cx="987386" cy="5407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Drinkers2</a:t>
              </a:r>
            </a:p>
          </p:txBody>
        </p:sp>
        <p:sp>
          <p:nvSpPr>
            <p:cNvPr id="17424" name="Oval 38"/>
            <p:cNvSpPr>
              <a:spLocks noChangeArrowheads="1"/>
            </p:cNvSpPr>
            <p:nvPr/>
          </p:nvSpPr>
          <p:spPr bwMode="auto">
            <a:xfrm>
              <a:off x="6133391" y="5057041"/>
              <a:ext cx="617116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17425" name="Oval 39"/>
            <p:cNvSpPr>
              <a:spLocks noChangeArrowheads="1"/>
            </p:cNvSpPr>
            <p:nvPr/>
          </p:nvSpPr>
          <p:spPr bwMode="auto">
            <a:xfrm>
              <a:off x="6781800" y="5111119"/>
              <a:ext cx="617116" cy="27039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17426" name="Line 48"/>
            <p:cNvSpPr>
              <a:spLocks noChangeShapeType="1"/>
            </p:cNvSpPr>
            <p:nvPr/>
          </p:nvSpPr>
          <p:spPr bwMode="auto">
            <a:xfrm>
              <a:off x="6441949" y="5435589"/>
              <a:ext cx="185135" cy="162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7" name="Line 49"/>
            <p:cNvSpPr>
              <a:spLocks noChangeShapeType="1"/>
            </p:cNvSpPr>
            <p:nvPr/>
          </p:nvSpPr>
          <p:spPr bwMode="auto">
            <a:xfrm flipH="1">
              <a:off x="7083847" y="5392984"/>
              <a:ext cx="2753" cy="204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8" name="Oval 38"/>
            <p:cNvSpPr>
              <a:spLocks noChangeArrowheads="1"/>
            </p:cNvSpPr>
            <p:nvPr/>
          </p:nvSpPr>
          <p:spPr bwMode="auto">
            <a:xfrm>
              <a:off x="7480057" y="5068514"/>
              <a:ext cx="617116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</a:t>
              </a:r>
            </a:p>
          </p:txBody>
        </p:sp>
        <p:sp>
          <p:nvSpPr>
            <p:cNvPr id="17429" name="Line 49"/>
            <p:cNvSpPr>
              <a:spLocks noChangeShapeType="1"/>
            </p:cNvSpPr>
            <p:nvPr/>
          </p:nvSpPr>
          <p:spPr bwMode="auto">
            <a:xfrm flipH="1">
              <a:off x="7611716" y="5435588"/>
              <a:ext cx="83894" cy="1835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6" name="Right Arrow 4"/>
          <p:cNvSpPr>
            <a:spLocks noChangeArrowheads="1"/>
          </p:cNvSpPr>
          <p:nvPr/>
        </p:nvSpPr>
        <p:spPr bwMode="auto">
          <a:xfrm>
            <a:off x="4332288" y="3881438"/>
            <a:ext cx="6858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17417" name="Group 51"/>
          <p:cNvGrpSpPr>
            <a:grpSpLocks/>
          </p:cNvGrpSpPr>
          <p:nvPr/>
        </p:nvGrpSpPr>
        <p:grpSpPr bwMode="auto">
          <a:xfrm>
            <a:off x="7227888" y="3295650"/>
            <a:ext cx="1312862" cy="1081088"/>
            <a:chOff x="2897619" y="4986574"/>
            <a:chExt cx="1313773" cy="1081564"/>
          </a:xfrm>
        </p:grpSpPr>
        <p:sp>
          <p:nvSpPr>
            <p:cNvPr id="17418" name="Rectangle 5"/>
            <p:cNvSpPr>
              <a:spLocks noChangeArrowheads="1"/>
            </p:cNvSpPr>
            <p:nvPr/>
          </p:nvSpPr>
          <p:spPr bwMode="auto">
            <a:xfrm>
              <a:off x="3221370" y="5527356"/>
              <a:ext cx="647505" cy="5407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17419" name="Oval 40"/>
            <p:cNvSpPr>
              <a:spLocks noChangeArrowheads="1"/>
            </p:cNvSpPr>
            <p:nvPr/>
          </p:nvSpPr>
          <p:spPr bwMode="auto">
            <a:xfrm>
              <a:off x="2897619" y="4986574"/>
              <a:ext cx="539587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17420" name="Oval 41"/>
            <p:cNvSpPr>
              <a:spLocks noChangeArrowheads="1"/>
            </p:cNvSpPr>
            <p:nvPr/>
          </p:nvSpPr>
          <p:spPr bwMode="auto">
            <a:xfrm>
              <a:off x="3563887" y="5040652"/>
              <a:ext cx="647505" cy="27039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17421" name="Line 50"/>
            <p:cNvSpPr>
              <a:spLocks noChangeShapeType="1"/>
            </p:cNvSpPr>
            <p:nvPr/>
          </p:nvSpPr>
          <p:spPr bwMode="auto">
            <a:xfrm>
              <a:off x="3167412" y="5365122"/>
              <a:ext cx="161876" cy="162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2" name="Line 51"/>
            <p:cNvSpPr>
              <a:spLocks noChangeShapeType="1"/>
            </p:cNvSpPr>
            <p:nvPr/>
          </p:nvSpPr>
          <p:spPr bwMode="auto">
            <a:xfrm flipH="1">
              <a:off x="3868875" y="5311044"/>
              <a:ext cx="53958" cy="216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814935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42D8593-AEAF-4386-B050-A8376DBB216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913" y="2028825"/>
            <a:ext cx="7772400" cy="1046163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Combining </a:t>
            </a:r>
            <a:r>
              <a:rPr lang="en-US" altLang="en-US" sz="2400">
                <a:solidFill>
                  <a:srgbClr val="009900"/>
                </a:solidFill>
              </a:rPr>
              <a:t>Drinkers</a:t>
            </a:r>
            <a:r>
              <a:rPr lang="en-US" altLang="en-US" sz="2400"/>
              <a:t> with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 would be a mistake.  	It leads to redundancy, as:</a:t>
            </a:r>
          </a:p>
        </p:txBody>
      </p:sp>
      <p:grpSp>
        <p:nvGrpSpPr>
          <p:cNvPr id="18436" name="Group 2"/>
          <p:cNvGrpSpPr>
            <a:grpSpLocks/>
          </p:cNvGrpSpPr>
          <p:nvPr/>
        </p:nvGrpSpPr>
        <p:grpSpPr bwMode="auto">
          <a:xfrm>
            <a:off x="2825750" y="4965700"/>
            <a:ext cx="3870325" cy="968375"/>
            <a:chOff x="2057400" y="3352800"/>
            <a:chExt cx="4502456" cy="1295400"/>
          </a:xfrm>
        </p:grpSpPr>
        <p:sp>
          <p:nvSpPr>
            <p:cNvPr id="18471" name="Text Box 4"/>
            <p:cNvSpPr txBox="1">
              <a:spLocks noChangeArrowheads="1"/>
            </p:cNvSpPr>
            <p:nvPr/>
          </p:nvSpPr>
          <p:spPr bwMode="auto">
            <a:xfrm>
              <a:off x="2117725" y="3394075"/>
              <a:ext cx="4442131" cy="1111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name	           addr	   beer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Courier New" panose="02070309020205020404" pitchFamily="49" charset="0"/>
                </a:rPr>
                <a:t>Sally	 123 Maple	 Bud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Courier New" panose="02070309020205020404" pitchFamily="49" charset="0"/>
                </a:rPr>
                <a:t>Sally	 123 Maple	 Miller</a:t>
              </a:r>
            </a:p>
          </p:txBody>
        </p:sp>
        <p:sp>
          <p:nvSpPr>
            <p:cNvPr id="18472" name="Rectangle 5"/>
            <p:cNvSpPr>
              <a:spLocks noChangeArrowheads="1"/>
            </p:cNvSpPr>
            <p:nvPr/>
          </p:nvSpPr>
          <p:spPr bwMode="auto">
            <a:xfrm>
              <a:off x="2057400" y="3352800"/>
              <a:ext cx="4343400" cy="1295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18473" name="Line 6"/>
            <p:cNvSpPr>
              <a:spLocks noChangeShapeType="1"/>
            </p:cNvSpPr>
            <p:nvPr/>
          </p:nvSpPr>
          <p:spPr bwMode="auto">
            <a:xfrm>
              <a:off x="2057400" y="3810000"/>
              <a:ext cx="434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4" name="Line 7"/>
            <p:cNvSpPr>
              <a:spLocks noChangeShapeType="1"/>
            </p:cNvSpPr>
            <p:nvPr/>
          </p:nvSpPr>
          <p:spPr bwMode="auto">
            <a:xfrm>
              <a:off x="3200400" y="33528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5" name="Line 8"/>
            <p:cNvSpPr>
              <a:spLocks noChangeShapeType="1"/>
            </p:cNvSpPr>
            <p:nvPr/>
          </p:nvSpPr>
          <p:spPr bwMode="auto">
            <a:xfrm>
              <a:off x="5029200" y="33528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37" name="Rectangle 2"/>
          <p:cNvSpPr txBox="1">
            <a:spLocks noChangeArrowheads="1"/>
          </p:cNvSpPr>
          <p:nvPr/>
        </p:nvSpPr>
        <p:spPr bwMode="auto">
          <a:xfrm>
            <a:off x="1293813" y="239713"/>
            <a:ext cx="6934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tx2"/>
                </a:solidFill>
              </a:rPr>
              <a:t>From E/R Diagrams to Relations</a:t>
            </a:r>
            <a:br>
              <a:rPr lang="en-US" altLang="en-US" sz="3600">
                <a:solidFill>
                  <a:schemeClr val="tx2"/>
                </a:solidFill>
              </a:rPr>
            </a:br>
            <a:r>
              <a:rPr lang="en-US" altLang="en-US" sz="2800">
                <a:solidFill>
                  <a:schemeClr val="tx2"/>
                </a:solidFill>
              </a:rPr>
              <a:t>(Converting E/R diagrams into tables)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571500" y="1439863"/>
            <a:ext cx="7962900" cy="484187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</a:rPr>
              <a:t>Risk with combining relations in many-many relationships</a:t>
            </a:r>
          </a:p>
        </p:txBody>
      </p:sp>
      <p:grpSp>
        <p:nvGrpSpPr>
          <p:cNvPr id="18439" name="Group 32"/>
          <p:cNvGrpSpPr>
            <a:grpSpLocks/>
          </p:cNvGrpSpPr>
          <p:nvPr/>
        </p:nvGrpSpPr>
        <p:grpSpPr bwMode="auto">
          <a:xfrm>
            <a:off x="476250" y="3263900"/>
            <a:ext cx="3713163" cy="1081088"/>
            <a:chOff x="499052" y="4986574"/>
            <a:chExt cx="3712340" cy="1081564"/>
          </a:xfrm>
        </p:grpSpPr>
        <p:grpSp>
          <p:nvGrpSpPr>
            <p:cNvPr id="18456" name="Group 33"/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8465" name="Rectangle 3"/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8466" name="Line 18"/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7" name="Oval 38"/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8468" name="Oval 39"/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8469" name="Line 48"/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0" name="Line 49"/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457" name="Group 34"/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8459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8460" name="Line 19"/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1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8462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8463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4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458" name="AutoShape 6"/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Likes</a:t>
              </a:r>
            </a:p>
          </p:txBody>
        </p:sp>
      </p:grpSp>
      <p:grpSp>
        <p:nvGrpSpPr>
          <p:cNvPr id="18440" name="Group 49"/>
          <p:cNvGrpSpPr>
            <a:grpSpLocks/>
          </p:cNvGrpSpPr>
          <p:nvPr/>
        </p:nvGrpSpPr>
        <p:grpSpPr bwMode="auto">
          <a:xfrm>
            <a:off x="5170488" y="3295650"/>
            <a:ext cx="1854200" cy="1081088"/>
            <a:chOff x="6133391" y="5057041"/>
            <a:chExt cx="1963782" cy="1081564"/>
          </a:xfrm>
        </p:grpSpPr>
        <p:sp>
          <p:nvSpPr>
            <p:cNvPr id="18449" name="Rectangle 3"/>
            <p:cNvSpPr>
              <a:spLocks noChangeArrowheads="1"/>
            </p:cNvSpPr>
            <p:nvPr/>
          </p:nvSpPr>
          <p:spPr bwMode="auto">
            <a:xfrm>
              <a:off x="6627084" y="5597823"/>
              <a:ext cx="987386" cy="5407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Drinkers2</a:t>
              </a:r>
            </a:p>
          </p:txBody>
        </p:sp>
        <p:sp>
          <p:nvSpPr>
            <p:cNvPr id="18450" name="Oval 38"/>
            <p:cNvSpPr>
              <a:spLocks noChangeArrowheads="1"/>
            </p:cNvSpPr>
            <p:nvPr/>
          </p:nvSpPr>
          <p:spPr bwMode="auto">
            <a:xfrm>
              <a:off x="6133391" y="5057041"/>
              <a:ext cx="617116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18451" name="Oval 39"/>
            <p:cNvSpPr>
              <a:spLocks noChangeArrowheads="1"/>
            </p:cNvSpPr>
            <p:nvPr/>
          </p:nvSpPr>
          <p:spPr bwMode="auto">
            <a:xfrm>
              <a:off x="6781800" y="5111119"/>
              <a:ext cx="617116" cy="27039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18452" name="Line 48"/>
            <p:cNvSpPr>
              <a:spLocks noChangeShapeType="1"/>
            </p:cNvSpPr>
            <p:nvPr/>
          </p:nvSpPr>
          <p:spPr bwMode="auto">
            <a:xfrm>
              <a:off x="6441949" y="5435589"/>
              <a:ext cx="185135" cy="162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3" name="Line 49"/>
            <p:cNvSpPr>
              <a:spLocks noChangeShapeType="1"/>
            </p:cNvSpPr>
            <p:nvPr/>
          </p:nvSpPr>
          <p:spPr bwMode="auto">
            <a:xfrm flipH="1">
              <a:off x="7083847" y="5392984"/>
              <a:ext cx="2753" cy="204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4" name="Oval 38"/>
            <p:cNvSpPr>
              <a:spLocks noChangeArrowheads="1"/>
            </p:cNvSpPr>
            <p:nvPr/>
          </p:nvSpPr>
          <p:spPr bwMode="auto">
            <a:xfrm>
              <a:off x="7480057" y="5068514"/>
              <a:ext cx="617116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</a:t>
              </a:r>
            </a:p>
          </p:txBody>
        </p:sp>
        <p:sp>
          <p:nvSpPr>
            <p:cNvPr id="18455" name="Line 49"/>
            <p:cNvSpPr>
              <a:spLocks noChangeShapeType="1"/>
            </p:cNvSpPr>
            <p:nvPr/>
          </p:nvSpPr>
          <p:spPr bwMode="auto">
            <a:xfrm flipH="1">
              <a:off x="7611716" y="5435588"/>
              <a:ext cx="83894" cy="1835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41" name="Right Arrow 4"/>
          <p:cNvSpPr>
            <a:spLocks noChangeArrowheads="1"/>
          </p:cNvSpPr>
          <p:nvPr/>
        </p:nvSpPr>
        <p:spPr bwMode="auto">
          <a:xfrm>
            <a:off x="4332288" y="3881438"/>
            <a:ext cx="6858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18442" name="Group 51"/>
          <p:cNvGrpSpPr>
            <a:grpSpLocks/>
          </p:cNvGrpSpPr>
          <p:nvPr/>
        </p:nvGrpSpPr>
        <p:grpSpPr bwMode="auto">
          <a:xfrm>
            <a:off x="7227888" y="3295650"/>
            <a:ext cx="1312862" cy="1081088"/>
            <a:chOff x="2897619" y="4986574"/>
            <a:chExt cx="1313773" cy="1081564"/>
          </a:xfrm>
        </p:grpSpPr>
        <p:sp>
          <p:nvSpPr>
            <p:cNvPr id="18444" name="Rectangle 5"/>
            <p:cNvSpPr>
              <a:spLocks noChangeArrowheads="1"/>
            </p:cNvSpPr>
            <p:nvPr/>
          </p:nvSpPr>
          <p:spPr bwMode="auto">
            <a:xfrm>
              <a:off x="3221370" y="5527356"/>
              <a:ext cx="647505" cy="5407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18445" name="Oval 40"/>
            <p:cNvSpPr>
              <a:spLocks noChangeArrowheads="1"/>
            </p:cNvSpPr>
            <p:nvPr/>
          </p:nvSpPr>
          <p:spPr bwMode="auto">
            <a:xfrm>
              <a:off x="2897619" y="4986574"/>
              <a:ext cx="539587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18446" name="Oval 41"/>
            <p:cNvSpPr>
              <a:spLocks noChangeArrowheads="1"/>
            </p:cNvSpPr>
            <p:nvPr/>
          </p:nvSpPr>
          <p:spPr bwMode="auto">
            <a:xfrm>
              <a:off x="3563887" y="5040652"/>
              <a:ext cx="647505" cy="27039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18447" name="Line 50"/>
            <p:cNvSpPr>
              <a:spLocks noChangeShapeType="1"/>
            </p:cNvSpPr>
            <p:nvPr/>
          </p:nvSpPr>
          <p:spPr bwMode="auto">
            <a:xfrm>
              <a:off x="3167412" y="5365122"/>
              <a:ext cx="161876" cy="162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8" name="Line 51"/>
            <p:cNvSpPr>
              <a:spLocks noChangeShapeType="1"/>
            </p:cNvSpPr>
            <p:nvPr/>
          </p:nvSpPr>
          <p:spPr bwMode="auto">
            <a:xfrm flipH="1">
              <a:off x="3868875" y="5311044"/>
              <a:ext cx="53958" cy="216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43" name="Text Box 10"/>
          <p:cNvSpPr txBox="1">
            <a:spLocks noChangeArrowheads="1"/>
          </p:cNvSpPr>
          <p:nvPr/>
        </p:nvSpPr>
        <p:spPr bwMode="auto">
          <a:xfrm>
            <a:off x="4030663" y="4614863"/>
            <a:ext cx="10429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Drinkers2</a:t>
            </a:r>
          </a:p>
        </p:txBody>
      </p:sp>
    </p:spTree>
    <p:extLst>
      <p:ext uri="{BB962C8B-B14F-4D97-AF65-F5344CB8AC3E}">
        <p14:creationId xmlns:p14="http://schemas.microsoft.com/office/powerpoint/2010/main" val="3952771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C6A6FB-C19F-4916-96FF-EF1AF94FF44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913" y="2028825"/>
            <a:ext cx="7772400" cy="1046163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</a:pPr>
            <a:r>
              <a:rPr lang="en-US" altLang="en-US" sz="2400"/>
              <a:t>Combining </a:t>
            </a:r>
            <a:r>
              <a:rPr lang="en-US" altLang="en-US" sz="2400">
                <a:solidFill>
                  <a:srgbClr val="009900"/>
                </a:solidFill>
              </a:rPr>
              <a:t>Drinkers</a:t>
            </a:r>
            <a:r>
              <a:rPr lang="en-US" altLang="en-US" sz="2400"/>
              <a:t> with </a:t>
            </a:r>
            <a:r>
              <a:rPr lang="en-US" altLang="en-US" sz="2400">
                <a:solidFill>
                  <a:srgbClr val="CC00CC"/>
                </a:solidFill>
              </a:rPr>
              <a:t>Likes</a:t>
            </a:r>
            <a:r>
              <a:rPr lang="en-US" altLang="en-US" sz="2400"/>
              <a:t> would be a mistake.  	It leads to redundancy, as:</a:t>
            </a:r>
          </a:p>
        </p:txBody>
      </p:sp>
      <p:grpSp>
        <p:nvGrpSpPr>
          <p:cNvPr id="19460" name="Group 2"/>
          <p:cNvGrpSpPr>
            <a:grpSpLocks/>
          </p:cNvGrpSpPr>
          <p:nvPr/>
        </p:nvGrpSpPr>
        <p:grpSpPr bwMode="auto">
          <a:xfrm>
            <a:off x="2825750" y="4965700"/>
            <a:ext cx="3870325" cy="1468438"/>
            <a:chOff x="2057400" y="3352800"/>
            <a:chExt cx="4502456" cy="1965326"/>
          </a:xfrm>
        </p:grpSpPr>
        <p:sp>
          <p:nvSpPr>
            <p:cNvPr id="19495" name="Text Box 4"/>
            <p:cNvSpPr txBox="1">
              <a:spLocks noChangeArrowheads="1"/>
            </p:cNvSpPr>
            <p:nvPr/>
          </p:nvSpPr>
          <p:spPr bwMode="auto">
            <a:xfrm>
              <a:off x="2117725" y="3394075"/>
              <a:ext cx="4442131" cy="1111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name	           addr	   beer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Courier New" panose="02070309020205020404" pitchFamily="49" charset="0"/>
                </a:rPr>
                <a:t>Sally	 123 Maple	 Bud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Courier New" panose="02070309020205020404" pitchFamily="49" charset="0"/>
                </a:rPr>
                <a:t>Sally	 123 Maple	 Miller</a:t>
              </a:r>
            </a:p>
          </p:txBody>
        </p:sp>
        <p:sp>
          <p:nvSpPr>
            <p:cNvPr id="19496" name="Rectangle 5"/>
            <p:cNvSpPr>
              <a:spLocks noChangeArrowheads="1"/>
            </p:cNvSpPr>
            <p:nvPr/>
          </p:nvSpPr>
          <p:spPr bwMode="auto">
            <a:xfrm>
              <a:off x="2057400" y="3352800"/>
              <a:ext cx="4343400" cy="1295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19497" name="Line 6"/>
            <p:cNvSpPr>
              <a:spLocks noChangeShapeType="1"/>
            </p:cNvSpPr>
            <p:nvPr/>
          </p:nvSpPr>
          <p:spPr bwMode="auto">
            <a:xfrm>
              <a:off x="2057400" y="3810000"/>
              <a:ext cx="434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8" name="Line 7"/>
            <p:cNvSpPr>
              <a:spLocks noChangeShapeType="1"/>
            </p:cNvSpPr>
            <p:nvPr/>
          </p:nvSpPr>
          <p:spPr bwMode="auto">
            <a:xfrm>
              <a:off x="3200400" y="33528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9" name="Line 8"/>
            <p:cNvSpPr>
              <a:spLocks noChangeShapeType="1"/>
            </p:cNvSpPr>
            <p:nvPr/>
          </p:nvSpPr>
          <p:spPr bwMode="auto">
            <a:xfrm>
              <a:off x="5029200" y="33528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500" name="Group 12"/>
            <p:cNvGrpSpPr>
              <a:grpSpLocks/>
            </p:cNvGrpSpPr>
            <p:nvPr/>
          </p:nvGrpSpPr>
          <p:grpSpPr bwMode="auto">
            <a:xfrm>
              <a:off x="3124200" y="3732213"/>
              <a:ext cx="1981200" cy="1585913"/>
              <a:chOff x="1968" y="2351"/>
              <a:chExt cx="1248" cy="999"/>
            </a:xfrm>
          </p:grpSpPr>
          <p:sp>
            <p:nvSpPr>
              <p:cNvPr id="19501" name="Oval 9"/>
              <p:cNvSpPr>
                <a:spLocks noChangeArrowheads="1"/>
              </p:cNvSpPr>
              <p:nvPr/>
            </p:nvSpPr>
            <p:spPr bwMode="auto">
              <a:xfrm>
                <a:off x="1968" y="2351"/>
                <a:ext cx="1248" cy="487"/>
              </a:xfrm>
              <a:prstGeom prst="ellipse">
                <a:avLst/>
              </a:prstGeom>
              <a:solidFill>
                <a:srgbClr val="FFCC00">
                  <a:alpha val="5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502" name="Text Box 10"/>
              <p:cNvSpPr txBox="1">
                <a:spLocks noChangeArrowheads="1"/>
              </p:cNvSpPr>
              <p:nvPr/>
            </p:nvSpPr>
            <p:spPr bwMode="auto">
              <a:xfrm>
                <a:off x="2104" y="3065"/>
                <a:ext cx="944" cy="2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/>
                  <a:t>Redundancy</a:t>
                </a:r>
              </a:p>
            </p:txBody>
          </p:sp>
          <p:sp>
            <p:nvSpPr>
              <p:cNvPr id="19503" name="Line 11"/>
              <p:cNvSpPr>
                <a:spLocks noChangeShapeType="1"/>
              </p:cNvSpPr>
              <p:nvPr/>
            </p:nvSpPr>
            <p:spPr bwMode="auto">
              <a:xfrm flipH="1" flipV="1">
                <a:off x="2576" y="2838"/>
                <a:ext cx="0" cy="2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9461" name="Rectangle 2"/>
          <p:cNvSpPr txBox="1">
            <a:spLocks noChangeArrowheads="1"/>
          </p:cNvSpPr>
          <p:nvPr/>
        </p:nvSpPr>
        <p:spPr bwMode="auto">
          <a:xfrm>
            <a:off x="1293813" y="239713"/>
            <a:ext cx="6934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tx2"/>
                </a:solidFill>
              </a:rPr>
              <a:t>From E/R Diagrams to Relations</a:t>
            </a:r>
            <a:br>
              <a:rPr lang="en-US" altLang="en-US" sz="3600">
                <a:solidFill>
                  <a:schemeClr val="tx2"/>
                </a:solidFill>
              </a:rPr>
            </a:br>
            <a:r>
              <a:rPr lang="en-US" altLang="en-US" sz="2800">
                <a:solidFill>
                  <a:schemeClr val="tx2"/>
                </a:solidFill>
              </a:rPr>
              <a:t>(Converting E/R diagrams into tables)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571500" y="1439863"/>
            <a:ext cx="7962900" cy="484187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</a:rPr>
              <a:t>Risk with combining relations in many-many relationships</a:t>
            </a:r>
          </a:p>
        </p:txBody>
      </p:sp>
      <p:grpSp>
        <p:nvGrpSpPr>
          <p:cNvPr id="19463" name="Group 32"/>
          <p:cNvGrpSpPr>
            <a:grpSpLocks/>
          </p:cNvGrpSpPr>
          <p:nvPr/>
        </p:nvGrpSpPr>
        <p:grpSpPr bwMode="auto">
          <a:xfrm>
            <a:off x="476250" y="3263900"/>
            <a:ext cx="3713163" cy="1081088"/>
            <a:chOff x="499052" y="4986574"/>
            <a:chExt cx="3712340" cy="1081564"/>
          </a:xfrm>
        </p:grpSpPr>
        <p:grpSp>
          <p:nvGrpSpPr>
            <p:cNvPr id="19480" name="Group 33"/>
            <p:cNvGrpSpPr>
              <a:grpSpLocks/>
            </p:cNvGrpSpPr>
            <p:nvPr/>
          </p:nvGrpSpPr>
          <p:grpSpPr bwMode="auto">
            <a:xfrm>
              <a:off x="499052" y="4986574"/>
              <a:ext cx="1669559" cy="1081564"/>
              <a:chOff x="707260" y="5014436"/>
              <a:chExt cx="1909446" cy="1081564"/>
            </a:xfrm>
          </p:grpSpPr>
          <p:sp>
            <p:nvSpPr>
              <p:cNvPr id="19489" name="Rectangle 3"/>
              <p:cNvSpPr>
                <a:spLocks noChangeArrowheads="1"/>
              </p:cNvSpPr>
              <p:nvPr/>
            </p:nvSpPr>
            <p:spPr bwMode="auto">
              <a:xfrm>
                <a:off x="1200953" y="5555218"/>
                <a:ext cx="987386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Drinkers</a:t>
                </a:r>
              </a:p>
            </p:txBody>
          </p:sp>
          <p:sp>
            <p:nvSpPr>
              <p:cNvPr id="19490" name="Line 18"/>
              <p:cNvSpPr>
                <a:spLocks noChangeShapeType="1"/>
              </p:cNvSpPr>
              <p:nvPr/>
            </p:nvSpPr>
            <p:spPr bwMode="auto">
              <a:xfrm>
                <a:off x="2188340" y="5805030"/>
                <a:ext cx="4283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1" name="Oval 38"/>
              <p:cNvSpPr>
                <a:spLocks noChangeArrowheads="1"/>
              </p:cNvSpPr>
              <p:nvPr/>
            </p:nvSpPr>
            <p:spPr bwMode="auto">
              <a:xfrm>
                <a:off x="707260" y="5014436"/>
                <a:ext cx="617116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9492" name="Oval 39"/>
              <p:cNvSpPr>
                <a:spLocks noChangeArrowheads="1"/>
              </p:cNvSpPr>
              <p:nvPr/>
            </p:nvSpPr>
            <p:spPr bwMode="auto">
              <a:xfrm>
                <a:off x="1879781" y="5068514"/>
                <a:ext cx="617116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addr</a:t>
                </a:r>
              </a:p>
            </p:txBody>
          </p:sp>
          <p:sp>
            <p:nvSpPr>
              <p:cNvPr id="19493" name="Line 48"/>
              <p:cNvSpPr>
                <a:spLocks noChangeShapeType="1"/>
              </p:cNvSpPr>
              <p:nvPr/>
            </p:nvSpPr>
            <p:spPr bwMode="auto">
              <a:xfrm>
                <a:off x="1015818" y="5392984"/>
                <a:ext cx="185135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4" name="Line 49"/>
              <p:cNvSpPr>
                <a:spLocks noChangeShapeType="1"/>
              </p:cNvSpPr>
              <p:nvPr/>
            </p:nvSpPr>
            <p:spPr bwMode="auto">
              <a:xfrm flipH="1">
                <a:off x="2003204" y="5338906"/>
                <a:ext cx="185135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481" name="Group 34"/>
            <p:cNvGrpSpPr>
              <a:grpSpLocks/>
            </p:cNvGrpSpPr>
            <p:nvPr/>
          </p:nvGrpSpPr>
          <p:grpSpPr bwMode="auto">
            <a:xfrm>
              <a:off x="2897619" y="4986574"/>
              <a:ext cx="1313773" cy="1081564"/>
              <a:chOff x="2897619" y="4986574"/>
              <a:chExt cx="1313773" cy="1081564"/>
            </a:xfrm>
          </p:grpSpPr>
          <p:sp>
            <p:nvSpPr>
              <p:cNvPr id="19483" name="Rectangle 5"/>
              <p:cNvSpPr>
                <a:spLocks noChangeArrowheads="1"/>
              </p:cNvSpPr>
              <p:nvPr/>
            </p:nvSpPr>
            <p:spPr bwMode="auto">
              <a:xfrm>
                <a:off x="3221370" y="5527356"/>
                <a:ext cx="647505" cy="5407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Beers</a:t>
                </a:r>
              </a:p>
            </p:txBody>
          </p:sp>
          <p:sp>
            <p:nvSpPr>
              <p:cNvPr id="19484" name="Line 19"/>
              <p:cNvSpPr>
                <a:spLocks noChangeShapeType="1"/>
              </p:cNvSpPr>
              <p:nvPr/>
            </p:nvSpPr>
            <p:spPr bwMode="auto">
              <a:xfrm flipV="1">
                <a:off x="2897619" y="5777168"/>
                <a:ext cx="326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5" name="Oval 40"/>
              <p:cNvSpPr>
                <a:spLocks noChangeArrowheads="1"/>
              </p:cNvSpPr>
              <p:nvPr/>
            </p:nvSpPr>
            <p:spPr bwMode="auto">
              <a:xfrm>
                <a:off x="2897619" y="4986574"/>
                <a:ext cx="539587" cy="378548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u="sng">
                    <a:latin typeface="Times New Roman" panose="02020603050405020304" pitchFamily="18" charset="0"/>
                  </a:rPr>
                  <a:t>name</a:t>
                </a:r>
              </a:p>
            </p:txBody>
          </p:sp>
          <p:sp>
            <p:nvSpPr>
              <p:cNvPr id="19486" name="Oval 41"/>
              <p:cNvSpPr>
                <a:spLocks noChangeArrowheads="1"/>
              </p:cNvSpPr>
              <p:nvPr/>
            </p:nvSpPr>
            <p:spPr bwMode="auto">
              <a:xfrm>
                <a:off x="3563887" y="5040652"/>
                <a:ext cx="647505" cy="270392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Times New Roman" panose="02020603050405020304" pitchFamily="18" charset="0"/>
                  </a:rPr>
                  <a:t>manf</a:t>
                </a:r>
              </a:p>
            </p:txBody>
          </p:sp>
          <p:sp>
            <p:nvSpPr>
              <p:cNvPr id="19487" name="Line 50"/>
              <p:cNvSpPr>
                <a:spLocks noChangeShapeType="1"/>
              </p:cNvSpPr>
              <p:nvPr/>
            </p:nvSpPr>
            <p:spPr bwMode="auto">
              <a:xfrm>
                <a:off x="3167412" y="5365122"/>
                <a:ext cx="161876" cy="162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8" name="Line 51"/>
              <p:cNvSpPr>
                <a:spLocks noChangeShapeType="1"/>
              </p:cNvSpPr>
              <p:nvPr/>
            </p:nvSpPr>
            <p:spPr bwMode="auto">
              <a:xfrm flipH="1">
                <a:off x="3868875" y="5311044"/>
                <a:ext cx="53958" cy="216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482" name="AutoShape 6"/>
            <p:cNvSpPr>
              <a:spLocks noChangeArrowheads="1"/>
            </p:cNvSpPr>
            <p:nvPr/>
          </p:nvSpPr>
          <p:spPr bwMode="auto">
            <a:xfrm>
              <a:off x="2101984" y="5519973"/>
              <a:ext cx="862262" cy="475315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Likes</a:t>
              </a:r>
            </a:p>
          </p:txBody>
        </p:sp>
      </p:grpSp>
      <p:grpSp>
        <p:nvGrpSpPr>
          <p:cNvPr id="19464" name="Group 49"/>
          <p:cNvGrpSpPr>
            <a:grpSpLocks/>
          </p:cNvGrpSpPr>
          <p:nvPr/>
        </p:nvGrpSpPr>
        <p:grpSpPr bwMode="auto">
          <a:xfrm>
            <a:off x="5170488" y="3295650"/>
            <a:ext cx="1854200" cy="1081088"/>
            <a:chOff x="6133391" y="5057041"/>
            <a:chExt cx="1963782" cy="1081564"/>
          </a:xfrm>
        </p:grpSpPr>
        <p:sp>
          <p:nvSpPr>
            <p:cNvPr id="19473" name="Rectangle 3"/>
            <p:cNvSpPr>
              <a:spLocks noChangeArrowheads="1"/>
            </p:cNvSpPr>
            <p:nvPr/>
          </p:nvSpPr>
          <p:spPr bwMode="auto">
            <a:xfrm>
              <a:off x="6627084" y="5597823"/>
              <a:ext cx="987386" cy="5407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Drinkers2</a:t>
              </a:r>
            </a:p>
          </p:txBody>
        </p:sp>
        <p:sp>
          <p:nvSpPr>
            <p:cNvPr id="19474" name="Oval 38"/>
            <p:cNvSpPr>
              <a:spLocks noChangeArrowheads="1"/>
            </p:cNvSpPr>
            <p:nvPr/>
          </p:nvSpPr>
          <p:spPr bwMode="auto">
            <a:xfrm>
              <a:off x="6133391" y="5057041"/>
              <a:ext cx="617116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19475" name="Oval 39"/>
            <p:cNvSpPr>
              <a:spLocks noChangeArrowheads="1"/>
            </p:cNvSpPr>
            <p:nvPr/>
          </p:nvSpPr>
          <p:spPr bwMode="auto">
            <a:xfrm>
              <a:off x="6781800" y="5111119"/>
              <a:ext cx="617116" cy="27039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19476" name="Line 48"/>
            <p:cNvSpPr>
              <a:spLocks noChangeShapeType="1"/>
            </p:cNvSpPr>
            <p:nvPr/>
          </p:nvSpPr>
          <p:spPr bwMode="auto">
            <a:xfrm>
              <a:off x="6441949" y="5435589"/>
              <a:ext cx="185135" cy="162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7" name="Line 49"/>
            <p:cNvSpPr>
              <a:spLocks noChangeShapeType="1"/>
            </p:cNvSpPr>
            <p:nvPr/>
          </p:nvSpPr>
          <p:spPr bwMode="auto">
            <a:xfrm flipH="1">
              <a:off x="7083847" y="5392984"/>
              <a:ext cx="2753" cy="204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8" name="Oval 38"/>
            <p:cNvSpPr>
              <a:spLocks noChangeArrowheads="1"/>
            </p:cNvSpPr>
            <p:nvPr/>
          </p:nvSpPr>
          <p:spPr bwMode="auto">
            <a:xfrm>
              <a:off x="7480057" y="5068514"/>
              <a:ext cx="617116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</a:t>
              </a:r>
            </a:p>
          </p:txBody>
        </p:sp>
        <p:sp>
          <p:nvSpPr>
            <p:cNvPr id="19479" name="Line 49"/>
            <p:cNvSpPr>
              <a:spLocks noChangeShapeType="1"/>
            </p:cNvSpPr>
            <p:nvPr/>
          </p:nvSpPr>
          <p:spPr bwMode="auto">
            <a:xfrm flipH="1">
              <a:off x="7611716" y="5435588"/>
              <a:ext cx="83894" cy="1835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5" name="Right Arrow 4"/>
          <p:cNvSpPr>
            <a:spLocks noChangeArrowheads="1"/>
          </p:cNvSpPr>
          <p:nvPr/>
        </p:nvSpPr>
        <p:spPr bwMode="auto">
          <a:xfrm>
            <a:off x="4332288" y="3881438"/>
            <a:ext cx="6858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19466" name="Group 51"/>
          <p:cNvGrpSpPr>
            <a:grpSpLocks/>
          </p:cNvGrpSpPr>
          <p:nvPr/>
        </p:nvGrpSpPr>
        <p:grpSpPr bwMode="auto">
          <a:xfrm>
            <a:off x="7227888" y="3295650"/>
            <a:ext cx="1312862" cy="1081088"/>
            <a:chOff x="2897619" y="4986574"/>
            <a:chExt cx="1313773" cy="1081564"/>
          </a:xfrm>
        </p:grpSpPr>
        <p:sp>
          <p:nvSpPr>
            <p:cNvPr id="19468" name="Rectangle 5"/>
            <p:cNvSpPr>
              <a:spLocks noChangeArrowheads="1"/>
            </p:cNvSpPr>
            <p:nvPr/>
          </p:nvSpPr>
          <p:spPr bwMode="auto">
            <a:xfrm>
              <a:off x="3221370" y="5527356"/>
              <a:ext cx="647505" cy="5407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19469" name="Oval 40"/>
            <p:cNvSpPr>
              <a:spLocks noChangeArrowheads="1"/>
            </p:cNvSpPr>
            <p:nvPr/>
          </p:nvSpPr>
          <p:spPr bwMode="auto">
            <a:xfrm>
              <a:off x="2897619" y="4986574"/>
              <a:ext cx="539587" cy="37854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19470" name="Oval 41"/>
            <p:cNvSpPr>
              <a:spLocks noChangeArrowheads="1"/>
            </p:cNvSpPr>
            <p:nvPr/>
          </p:nvSpPr>
          <p:spPr bwMode="auto">
            <a:xfrm>
              <a:off x="3563887" y="5040652"/>
              <a:ext cx="647505" cy="27039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19471" name="Line 50"/>
            <p:cNvSpPr>
              <a:spLocks noChangeShapeType="1"/>
            </p:cNvSpPr>
            <p:nvPr/>
          </p:nvSpPr>
          <p:spPr bwMode="auto">
            <a:xfrm>
              <a:off x="3167412" y="5365122"/>
              <a:ext cx="161876" cy="162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2" name="Line 51"/>
            <p:cNvSpPr>
              <a:spLocks noChangeShapeType="1"/>
            </p:cNvSpPr>
            <p:nvPr/>
          </p:nvSpPr>
          <p:spPr bwMode="auto">
            <a:xfrm flipH="1">
              <a:off x="3868875" y="5311044"/>
              <a:ext cx="53958" cy="216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7" name="Text Box 10"/>
          <p:cNvSpPr txBox="1">
            <a:spLocks noChangeArrowheads="1"/>
          </p:cNvSpPr>
          <p:nvPr/>
        </p:nvSpPr>
        <p:spPr bwMode="auto">
          <a:xfrm>
            <a:off x="4030663" y="4614863"/>
            <a:ext cx="10429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009900"/>
                </a:solidFill>
              </a:rPr>
              <a:t>Drinkers2</a:t>
            </a:r>
          </a:p>
        </p:txBody>
      </p:sp>
    </p:spTree>
    <p:extLst>
      <p:ext uri="{BB962C8B-B14F-4D97-AF65-F5344CB8AC3E}">
        <p14:creationId xmlns:p14="http://schemas.microsoft.com/office/powerpoint/2010/main" val="82289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D63DE66-C4D0-4AF5-A39F-5AAA93D9F64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1981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800" dirty="0"/>
              <a:t>an entity set </a:t>
            </a:r>
            <a:r>
              <a:rPr lang="en-US" altLang="en-US" sz="2800" dirty="0">
                <a:sym typeface="Symbol" panose="05050102010706020507" pitchFamily="18" charset="2"/>
              </a:rPr>
              <a:t></a:t>
            </a:r>
            <a:r>
              <a:rPr lang="en-US" altLang="en-US" sz="2800" dirty="0"/>
              <a:t> a relation </a:t>
            </a:r>
            <a:r>
              <a:rPr lang="en-US" altLang="en-US" sz="2400" dirty="0"/>
              <a:t>(attributes </a:t>
            </a:r>
            <a:r>
              <a:rPr lang="en-US" altLang="en-US" sz="2400" dirty="0">
                <a:sym typeface="Symbol" panose="05050102010706020507" pitchFamily="18" charset="2"/>
              </a:rPr>
              <a:t></a:t>
            </a:r>
            <a:r>
              <a:rPr lang="en-US" altLang="en-US" sz="2400" dirty="0"/>
              <a:t> attributes).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800" dirty="0"/>
              <a:t>a relationship </a:t>
            </a:r>
            <a:r>
              <a:rPr lang="en-US" altLang="en-US" sz="2800" dirty="0">
                <a:sym typeface="Symbol" panose="05050102010706020507" pitchFamily="18" charset="2"/>
              </a:rPr>
              <a:t></a:t>
            </a:r>
            <a:r>
              <a:rPr lang="en-US" altLang="en-US" sz="2800" dirty="0"/>
              <a:t> a relation with attributes:</a:t>
            </a:r>
          </a:p>
          <a:p>
            <a:pPr marL="0" lvl="1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	   				* keys of the connected entity sets.</a:t>
            </a:r>
          </a:p>
          <a:p>
            <a:pPr marL="0" lvl="1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	  		 		* attributes of the relationship itself.</a:t>
            </a: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239713"/>
            <a:ext cx="6934200" cy="1143000"/>
          </a:xfrm>
        </p:spPr>
        <p:txBody>
          <a:bodyPr/>
          <a:lstStyle/>
          <a:p>
            <a:r>
              <a:rPr lang="en-US" altLang="en-US" sz="3600"/>
              <a:t>From E/R Diagrams to Relations</a:t>
            </a:r>
            <a:br>
              <a:rPr lang="en-US" altLang="en-US" sz="3600"/>
            </a:br>
            <a:r>
              <a:rPr lang="en-US" altLang="en-US" sz="2800"/>
              <a:t>(Converting E/R diagrams into tables)</a:t>
            </a:r>
          </a:p>
        </p:txBody>
      </p:sp>
      <p:grpSp>
        <p:nvGrpSpPr>
          <p:cNvPr id="7173" name="Group 6"/>
          <p:cNvGrpSpPr>
            <a:grpSpLocks/>
          </p:cNvGrpSpPr>
          <p:nvPr/>
        </p:nvGrpSpPr>
        <p:grpSpPr bwMode="auto">
          <a:xfrm>
            <a:off x="304800" y="3657600"/>
            <a:ext cx="6072188" cy="2890838"/>
            <a:chOff x="350716" y="1524000"/>
            <a:chExt cx="6888284" cy="4695826"/>
          </a:xfrm>
        </p:grpSpPr>
        <p:sp>
          <p:nvSpPr>
            <p:cNvPr id="7178" name="Rectangle 3"/>
            <p:cNvSpPr>
              <a:spLocks noChangeArrowheads="1"/>
            </p:cNvSpPr>
            <p:nvPr/>
          </p:nvSpPr>
          <p:spPr bwMode="auto">
            <a:xfrm>
              <a:off x="1752600" y="2286000"/>
              <a:ext cx="1219200" cy="762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Drinkers</a:t>
              </a:r>
            </a:p>
          </p:txBody>
        </p:sp>
        <p:sp>
          <p:nvSpPr>
            <p:cNvPr id="7179" name="Rectangle 5"/>
            <p:cNvSpPr>
              <a:spLocks noChangeArrowheads="1"/>
            </p:cNvSpPr>
            <p:nvPr/>
          </p:nvSpPr>
          <p:spPr bwMode="auto">
            <a:xfrm>
              <a:off x="5410200" y="2286000"/>
              <a:ext cx="914400" cy="762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Beers</a:t>
              </a:r>
            </a:p>
          </p:txBody>
        </p:sp>
        <p:sp>
          <p:nvSpPr>
            <p:cNvPr id="7180" name="Text Box 27"/>
            <p:cNvSpPr txBox="1">
              <a:spLocks noChangeArrowheads="1"/>
            </p:cNvSpPr>
            <p:nvPr/>
          </p:nvSpPr>
          <p:spPr bwMode="auto">
            <a:xfrm>
              <a:off x="2514600" y="3200400"/>
              <a:ext cx="18473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7181" name="AutoShape 4"/>
            <p:cNvSpPr>
              <a:spLocks noChangeArrowheads="1"/>
            </p:cNvSpPr>
            <p:nvPr/>
          </p:nvSpPr>
          <p:spPr bwMode="auto">
            <a:xfrm>
              <a:off x="3581400" y="2285999"/>
              <a:ext cx="914400" cy="7620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Likes</a:t>
              </a:r>
            </a:p>
          </p:txBody>
        </p:sp>
        <p:sp>
          <p:nvSpPr>
            <p:cNvPr id="7182" name="Line 16"/>
            <p:cNvSpPr>
              <a:spLocks noChangeShapeType="1"/>
            </p:cNvSpPr>
            <p:nvPr/>
          </p:nvSpPr>
          <p:spPr bwMode="auto">
            <a:xfrm>
              <a:off x="2971800" y="2666999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7"/>
            <p:cNvSpPr>
              <a:spLocks noChangeShapeType="1"/>
            </p:cNvSpPr>
            <p:nvPr/>
          </p:nvSpPr>
          <p:spPr bwMode="auto">
            <a:xfrm>
              <a:off x="4495800" y="2666999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AutoShape 6"/>
            <p:cNvSpPr>
              <a:spLocks noChangeArrowheads="1"/>
            </p:cNvSpPr>
            <p:nvPr/>
          </p:nvSpPr>
          <p:spPr bwMode="auto">
            <a:xfrm>
              <a:off x="3581400" y="3428999"/>
              <a:ext cx="1447800" cy="9906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Favorite</a:t>
              </a:r>
            </a:p>
          </p:txBody>
        </p:sp>
        <p:sp>
          <p:nvSpPr>
            <p:cNvPr id="7185" name="Line 18"/>
            <p:cNvSpPr>
              <a:spLocks noChangeShapeType="1"/>
            </p:cNvSpPr>
            <p:nvPr/>
          </p:nvSpPr>
          <p:spPr bwMode="auto">
            <a:xfrm>
              <a:off x="2971800" y="3047999"/>
              <a:ext cx="6096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9"/>
            <p:cNvSpPr>
              <a:spLocks noChangeShapeType="1"/>
            </p:cNvSpPr>
            <p:nvPr/>
          </p:nvSpPr>
          <p:spPr bwMode="auto">
            <a:xfrm flipV="1">
              <a:off x="5029200" y="3047999"/>
              <a:ext cx="3810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AutoShape 7"/>
            <p:cNvSpPr>
              <a:spLocks noChangeArrowheads="1"/>
            </p:cNvSpPr>
            <p:nvPr/>
          </p:nvSpPr>
          <p:spPr bwMode="auto">
            <a:xfrm>
              <a:off x="1463675" y="4876800"/>
              <a:ext cx="1524000" cy="7620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Married</a:t>
              </a:r>
            </a:p>
          </p:txBody>
        </p:sp>
        <p:cxnSp>
          <p:nvCxnSpPr>
            <p:cNvPr id="7188" name="AutoShape 23"/>
            <p:cNvCxnSpPr>
              <a:cxnSpLocks noChangeShapeType="1"/>
              <a:stCxn id="7187" idx="1"/>
              <a:endCxn id="7178" idx="1"/>
            </p:cNvCxnSpPr>
            <p:nvPr/>
          </p:nvCxnSpPr>
          <p:spPr bwMode="auto">
            <a:xfrm rot="10800000" flipH="1">
              <a:off x="1463675" y="2667000"/>
              <a:ext cx="304800" cy="2590800"/>
            </a:xfrm>
            <a:prstGeom prst="curvedConnector3">
              <a:avLst>
                <a:gd name="adj1" fmla="val -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89" name="AutoShape 24"/>
            <p:cNvCxnSpPr>
              <a:cxnSpLocks noChangeShapeType="1"/>
              <a:stCxn id="7187" idx="3"/>
            </p:cNvCxnSpPr>
            <p:nvPr/>
          </p:nvCxnSpPr>
          <p:spPr bwMode="auto">
            <a:xfrm flipH="1" flipV="1">
              <a:off x="2835275" y="3048000"/>
              <a:ext cx="152400" cy="2209800"/>
            </a:xfrm>
            <a:prstGeom prst="curvedConnector4">
              <a:avLst>
                <a:gd name="adj1" fmla="val -150000"/>
                <a:gd name="adj2" fmla="val 5862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190" name="Text Box 29"/>
            <p:cNvSpPr txBox="1">
              <a:spLocks noChangeArrowheads="1"/>
            </p:cNvSpPr>
            <p:nvPr/>
          </p:nvSpPr>
          <p:spPr bwMode="auto">
            <a:xfrm>
              <a:off x="350716" y="4108451"/>
              <a:ext cx="78422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husband</a:t>
              </a:r>
            </a:p>
          </p:txBody>
        </p:sp>
        <p:sp>
          <p:nvSpPr>
            <p:cNvPr id="7191" name="Text Box 30"/>
            <p:cNvSpPr txBox="1">
              <a:spLocks noChangeArrowheads="1"/>
            </p:cNvSpPr>
            <p:nvPr/>
          </p:nvSpPr>
          <p:spPr bwMode="auto">
            <a:xfrm>
              <a:off x="3200400" y="4308475"/>
              <a:ext cx="5032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wife</a:t>
              </a:r>
            </a:p>
          </p:txBody>
        </p:sp>
        <p:sp>
          <p:nvSpPr>
            <p:cNvPr id="7192" name="Oval 38"/>
            <p:cNvSpPr>
              <a:spLocks noChangeArrowheads="1"/>
            </p:cNvSpPr>
            <p:nvPr/>
          </p:nvSpPr>
          <p:spPr bwMode="auto">
            <a:xfrm>
              <a:off x="1143000" y="1524000"/>
              <a:ext cx="7620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7193" name="Oval 39"/>
            <p:cNvSpPr>
              <a:spLocks noChangeArrowheads="1"/>
            </p:cNvSpPr>
            <p:nvPr/>
          </p:nvSpPr>
          <p:spPr bwMode="auto">
            <a:xfrm>
              <a:off x="2590800" y="1600200"/>
              <a:ext cx="7620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addr</a:t>
              </a:r>
            </a:p>
          </p:txBody>
        </p:sp>
        <p:sp>
          <p:nvSpPr>
            <p:cNvPr id="7194" name="Oval 40"/>
            <p:cNvSpPr>
              <a:spLocks noChangeArrowheads="1"/>
            </p:cNvSpPr>
            <p:nvPr/>
          </p:nvSpPr>
          <p:spPr bwMode="auto">
            <a:xfrm>
              <a:off x="4953000" y="1524000"/>
              <a:ext cx="762000" cy="5334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u="sng">
                  <a:latin typeface="Times New Roman" panose="02020603050405020304" pitchFamily="18" charset="0"/>
                </a:rPr>
                <a:t>name</a:t>
              </a:r>
            </a:p>
          </p:txBody>
        </p:sp>
        <p:sp>
          <p:nvSpPr>
            <p:cNvPr id="7195" name="Oval 41"/>
            <p:cNvSpPr>
              <a:spLocks noChangeArrowheads="1"/>
            </p:cNvSpPr>
            <p:nvPr/>
          </p:nvSpPr>
          <p:spPr bwMode="auto">
            <a:xfrm>
              <a:off x="6324600" y="1600200"/>
              <a:ext cx="914400" cy="3810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manf</a:t>
              </a:r>
            </a:p>
          </p:txBody>
        </p:sp>
        <p:sp>
          <p:nvSpPr>
            <p:cNvPr id="7196" name="Line 48"/>
            <p:cNvSpPr>
              <a:spLocks noChangeShapeType="1"/>
            </p:cNvSpPr>
            <p:nvPr/>
          </p:nvSpPr>
          <p:spPr bwMode="auto">
            <a:xfrm>
              <a:off x="1524000" y="20574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49"/>
            <p:cNvSpPr>
              <a:spLocks noChangeShapeType="1"/>
            </p:cNvSpPr>
            <p:nvPr/>
          </p:nvSpPr>
          <p:spPr bwMode="auto">
            <a:xfrm flipH="1">
              <a:off x="2743200" y="1981200"/>
              <a:ext cx="2286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8" name="Line 50"/>
            <p:cNvSpPr>
              <a:spLocks noChangeShapeType="1"/>
            </p:cNvSpPr>
            <p:nvPr/>
          </p:nvSpPr>
          <p:spPr bwMode="auto">
            <a:xfrm>
              <a:off x="5334000" y="20574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9" name="Line 51"/>
            <p:cNvSpPr>
              <a:spLocks noChangeShapeType="1"/>
            </p:cNvSpPr>
            <p:nvPr/>
          </p:nvSpPr>
          <p:spPr bwMode="auto">
            <a:xfrm flipH="1">
              <a:off x="6324600" y="1981200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0" name="Text Box 36"/>
            <p:cNvSpPr txBox="1">
              <a:spLocks noChangeArrowheads="1"/>
            </p:cNvSpPr>
            <p:nvPr/>
          </p:nvSpPr>
          <p:spPr bwMode="auto">
            <a:xfrm>
              <a:off x="4784725" y="5881688"/>
              <a:ext cx="184150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7201" name="AutoShape 8"/>
            <p:cNvSpPr>
              <a:spLocks noChangeArrowheads="1"/>
            </p:cNvSpPr>
            <p:nvPr/>
          </p:nvSpPr>
          <p:spPr bwMode="auto">
            <a:xfrm>
              <a:off x="1447800" y="3733800"/>
              <a:ext cx="1524000" cy="762000"/>
            </a:xfrm>
            <a:prstGeom prst="diamond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Buddies</a:t>
              </a:r>
            </a:p>
          </p:txBody>
        </p:sp>
        <p:sp>
          <p:nvSpPr>
            <p:cNvPr id="7202" name="Line 20"/>
            <p:cNvSpPr>
              <a:spLocks noChangeShapeType="1"/>
            </p:cNvSpPr>
            <p:nvPr/>
          </p:nvSpPr>
          <p:spPr bwMode="auto">
            <a:xfrm flipV="1">
              <a:off x="1905000" y="3048000"/>
              <a:ext cx="3048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3" name="Text Box 25"/>
            <p:cNvSpPr txBox="1">
              <a:spLocks noChangeArrowheads="1"/>
            </p:cNvSpPr>
            <p:nvPr/>
          </p:nvSpPr>
          <p:spPr bwMode="auto">
            <a:xfrm>
              <a:off x="1804817" y="3133113"/>
              <a:ext cx="2746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204" name="Text Box 28"/>
            <p:cNvSpPr txBox="1">
              <a:spLocks noChangeArrowheads="1"/>
            </p:cNvSpPr>
            <p:nvPr/>
          </p:nvSpPr>
          <p:spPr bwMode="auto">
            <a:xfrm>
              <a:off x="2514600" y="3124200"/>
              <a:ext cx="2746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205" name="Line 54"/>
            <p:cNvSpPr>
              <a:spLocks noChangeShapeType="1"/>
            </p:cNvSpPr>
            <p:nvPr/>
          </p:nvSpPr>
          <p:spPr bwMode="auto">
            <a:xfrm>
              <a:off x="2438400" y="3048000"/>
              <a:ext cx="22860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833438" y="2928938"/>
            <a:ext cx="1581150" cy="400050"/>
          </a:xfrm>
          <a:prstGeom prst="rect">
            <a:avLst/>
          </a:prstGeom>
          <a:solidFill>
            <a:srgbClr val="FFC000"/>
          </a:solidFill>
          <a:ln w="28575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latin typeface="+mn-lt"/>
              </a:rPr>
              <a:t>E/R diagram</a:t>
            </a:r>
            <a:endParaRPr lang="en-US" sz="2000" dirty="0">
              <a:latin typeface="+mn-lt"/>
            </a:endParaRPr>
          </a:p>
        </p:txBody>
      </p:sp>
      <p:sp>
        <p:nvSpPr>
          <p:cNvPr id="41" name="TextBox 2"/>
          <p:cNvSpPr txBox="1">
            <a:spLocks noChangeArrowheads="1"/>
          </p:cNvSpPr>
          <p:nvPr/>
        </p:nvSpPr>
        <p:spPr bwMode="auto">
          <a:xfrm>
            <a:off x="6810714" y="4324350"/>
            <a:ext cx="1209675" cy="40005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8" charset="2"/>
              <a:buNone/>
              <a:defRPr/>
            </a:pPr>
            <a:r>
              <a:rPr lang="en-US" altLang="en-US" sz="2000" dirty="0">
                <a:latin typeface="+mn-lt"/>
              </a:rPr>
              <a:t>Relations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43600" y="4766608"/>
            <a:ext cx="2956605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Drinkers(name, </a:t>
            </a:r>
            <a:r>
              <a:rPr lang="en-US" altLang="en-US" sz="2000" dirty="0" err="1">
                <a:solidFill>
                  <a:srgbClr val="CC00CC"/>
                </a:solidFill>
                <a:latin typeface="+mn-lt"/>
              </a:rPr>
              <a:t>addr</a:t>
            </a: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Beers(name, </a:t>
            </a:r>
            <a:r>
              <a:rPr lang="en-US" altLang="en-US" sz="2000" dirty="0" err="1">
                <a:solidFill>
                  <a:srgbClr val="CC00CC"/>
                </a:solidFill>
                <a:latin typeface="+mn-lt"/>
              </a:rPr>
              <a:t>manf</a:t>
            </a: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Likes(drinker, beer)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Favorite(drinker, beer)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Buddies(name1, name2)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CC00CC"/>
                </a:solidFill>
                <a:latin typeface="+mn-lt"/>
              </a:rPr>
              <a:t>Married(husband, wife)</a:t>
            </a:r>
          </a:p>
        </p:txBody>
      </p:sp>
      <p:sp>
        <p:nvSpPr>
          <p:cNvPr id="7177" name="Right Arrow 4"/>
          <p:cNvSpPr>
            <a:spLocks noChangeArrowheads="1"/>
          </p:cNvSpPr>
          <p:nvPr/>
        </p:nvSpPr>
        <p:spPr bwMode="auto">
          <a:xfrm>
            <a:off x="4757738" y="5492750"/>
            <a:ext cx="6858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11101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5248271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446E98C-C86B-45F8-946C-6792B7496B2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2227" name="Text Box 7"/>
          <p:cNvSpPr txBox="1">
            <a:spLocks noChangeArrowheads="1"/>
          </p:cNvSpPr>
          <p:nvPr/>
        </p:nvSpPr>
        <p:spPr bwMode="auto">
          <a:xfrm>
            <a:off x="731838" y="1141413"/>
            <a:ext cx="1782762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attributes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(column headers)</a:t>
            </a:r>
          </a:p>
        </p:txBody>
      </p:sp>
      <p:sp>
        <p:nvSpPr>
          <p:cNvPr id="52228" name="Line 8"/>
          <p:cNvSpPr>
            <a:spLocks noChangeShapeType="1"/>
          </p:cNvSpPr>
          <p:nvPr/>
        </p:nvSpPr>
        <p:spPr bwMode="auto">
          <a:xfrm>
            <a:off x="2163763" y="1384300"/>
            <a:ext cx="1204912" cy="2413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9" name="Line 9"/>
          <p:cNvSpPr>
            <a:spLocks noChangeShapeType="1"/>
          </p:cNvSpPr>
          <p:nvPr/>
        </p:nvSpPr>
        <p:spPr bwMode="auto">
          <a:xfrm>
            <a:off x="2163763" y="1281113"/>
            <a:ext cx="3948112" cy="3444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0" name="Text Box 10"/>
          <p:cNvSpPr txBox="1">
            <a:spLocks noChangeArrowheads="1"/>
          </p:cNvSpPr>
          <p:nvPr/>
        </p:nvSpPr>
        <p:spPr bwMode="auto">
          <a:xfrm>
            <a:off x="841375" y="1971675"/>
            <a:ext cx="7874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tuples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(rows)</a:t>
            </a:r>
          </a:p>
        </p:txBody>
      </p:sp>
      <p:sp>
        <p:nvSpPr>
          <p:cNvPr id="52231" name="Line 11"/>
          <p:cNvSpPr>
            <a:spLocks noChangeShapeType="1"/>
          </p:cNvSpPr>
          <p:nvPr/>
        </p:nvSpPr>
        <p:spPr bwMode="auto">
          <a:xfrm>
            <a:off x="1628775" y="2262188"/>
            <a:ext cx="901700" cy="14605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2" name="Line 13"/>
          <p:cNvSpPr>
            <a:spLocks noChangeShapeType="1"/>
          </p:cNvSpPr>
          <p:nvPr/>
        </p:nvSpPr>
        <p:spPr bwMode="auto">
          <a:xfrm>
            <a:off x="1628775" y="2341563"/>
            <a:ext cx="901700" cy="5476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3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42913"/>
            <a:ext cx="6934200" cy="547687"/>
          </a:xfrm>
        </p:spPr>
        <p:txBody>
          <a:bodyPr/>
          <a:lstStyle/>
          <a:p>
            <a:r>
              <a:rPr lang="en-US" altLang="en-US" sz="3600"/>
              <a:t>Review on Tables (Relations)</a:t>
            </a:r>
            <a:endParaRPr lang="en-US" altLang="en-US" sz="2800"/>
          </a:p>
        </p:txBody>
      </p:sp>
      <p:sp>
        <p:nvSpPr>
          <p:cNvPr id="52234" name="TextBox 21"/>
          <p:cNvSpPr txBox="1">
            <a:spLocks noChangeArrowheads="1"/>
          </p:cNvSpPr>
          <p:nvPr/>
        </p:nvSpPr>
        <p:spPr bwMode="auto">
          <a:xfrm>
            <a:off x="685800" y="3170238"/>
            <a:ext cx="1960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table/relation name</a:t>
            </a:r>
          </a:p>
        </p:txBody>
      </p:sp>
      <p:cxnSp>
        <p:nvCxnSpPr>
          <p:cNvPr id="52235" name="Straight Arrow Connector 22"/>
          <p:cNvCxnSpPr>
            <a:cxnSpLocks noChangeShapeType="1"/>
          </p:cNvCxnSpPr>
          <p:nvPr/>
        </p:nvCxnSpPr>
        <p:spPr bwMode="auto">
          <a:xfrm>
            <a:off x="2667000" y="3409950"/>
            <a:ext cx="1676400" cy="17463"/>
          </a:xfrm>
          <a:prstGeom prst="straightConnector1">
            <a:avLst/>
          </a:prstGeom>
          <a:noFill/>
          <a:ln w="12700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67000" y="1689100"/>
          <a:ext cx="4648200" cy="1443039"/>
        </p:xfrm>
        <a:graphic>
          <a:graphicData uri="http://schemas.openxmlformats.org/drawingml/2006/table">
            <a:tbl>
              <a:tblPr/>
              <a:tblGrid>
                <a:gridCol w="230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1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Winterbrew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Anheuser-Busch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250" name="TextBox 21"/>
          <p:cNvSpPr txBox="1">
            <a:spLocks noChangeArrowheads="1"/>
          </p:cNvSpPr>
          <p:nvPr/>
        </p:nvSpPr>
        <p:spPr bwMode="auto">
          <a:xfrm>
            <a:off x="4471988" y="3124200"/>
            <a:ext cx="885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Beers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5B7B2E-CDEB-49B8-93FB-97A25E4CB86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6323" name="Text Box 7"/>
          <p:cNvSpPr txBox="1">
            <a:spLocks noChangeArrowheads="1"/>
          </p:cNvSpPr>
          <p:nvPr/>
        </p:nvSpPr>
        <p:spPr bwMode="auto">
          <a:xfrm>
            <a:off x="731838" y="1141413"/>
            <a:ext cx="1782762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attributes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(column headers)</a:t>
            </a:r>
          </a:p>
        </p:txBody>
      </p:sp>
      <p:sp>
        <p:nvSpPr>
          <p:cNvPr id="56324" name="Line 8"/>
          <p:cNvSpPr>
            <a:spLocks noChangeShapeType="1"/>
          </p:cNvSpPr>
          <p:nvPr/>
        </p:nvSpPr>
        <p:spPr bwMode="auto">
          <a:xfrm>
            <a:off x="2163763" y="1384300"/>
            <a:ext cx="1204912" cy="2413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5" name="Line 9"/>
          <p:cNvSpPr>
            <a:spLocks noChangeShapeType="1"/>
          </p:cNvSpPr>
          <p:nvPr/>
        </p:nvSpPr>
        <p:spPr bwMode="auto">
          <a:xfrm>
            <a:off x="2163763" y="1281113"/>
            <a:ext cx="3948112" cy="3444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6" name="Text Box 10"/>
          <p:cNvSpPr txBox="1">
            <a:spLocks noChangeArrowheads="1"/>
          </p:cNvSpPr>
          <p:nvPr/>
        </p:nvSpPr>
        <p:spPr bwMode="auto">
          <a:xfrm>
            <a:off x="841375" y="1971675"/>
            <a:ext cx="7874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tuples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(rows)</a:t>
            </a:r>
          </a:p>
        </p:txBody>
      </p:sp>
      <p:sp>
        <p:nvSpPr>
          <p:cNvPr id="56327" name="Line 11"/>
          <p:cNvSpPr>
            <a:spLocks noChangeShapeType="1"/>
          </p:cNvSpPr>
          <p:nvPr/>
        </p:nvSpPr>
        <p:spPr bwMode="auto">
          <a:xfrm>
            <a:off x="1628775" y="2262188"/>
            <a:ext cx="901700" cy="14605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8" name="Line 13"/>
          <p:cNvSpPr>
            <a:spLocks noChangeShapeType="1"/>
          </p:cNvSpPr>
          <p:nvPr/>
        </p:nvSpPr>
        <p:spPr bwMode="auto">
          <a:xfrm>
            <a:off x="1628775" y="2341563"/>
            <a:ext cx="901700" cy="5476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9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42913"/>
            <a:ext cx="6934200" cy="547687"/>
          </a:xfrm>
        </p:spPr>
        <p:txBody>
          <a:bodyPr/>
          <a:lstStyle/>
          <a:p>
            <a:r>
              <a:rPr lang="en-US" altLang="en-US" sz="3600"/>
              <a:t>Review on Tables (Relations)</a:t>
            </a:r>
            <a:endParaRPr lang="en-US" altLang="en-US" sz="2800"/>
          </a:p>
        </p:txBody>
      </p:sp>
      <p:sp>
        <p:nvSpPr>
          <p:cNvPr id="56330" name="TextBox 21"/>
          <p:cNvSpPr txBox="1">
            <a:spLocks noChangeArrowheads="1"/>
          </p:cNvSpPr>
          <p:nvPr/>
        </p:nvSpPr>
        <p:spPr bwMode="auto">
          <a:xfrm>
            <a:off x="685800" y="3170238"/>
            <a:ext cx="1960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table/relation name</a:t>
            </a:r>
          </a:p>
        </p:txBody>
      </p:sp>
      <p:cxnSp>
        <p:nvCxnSpPr>
          <p:cNvPr id="56331" name="Straight Arrow Connector 22"/>
          <p:cNvCxnSpPr>
            <a:cxnSpLocks noChangeShapeType="1"/>
          </p:cNvCxnSpPr>
          <p:nvPr/>
        </p:nvCxnSpPr>
        <p:spPr bwMode="auto">
          <a:xfrm>
            <a:off x="2667000" y="3409950"/>
            <a:ext cx="1676400" cy="17463"/>
          </a:xfrm>
          <a:prstGeom prst="straightConnector1">
            <a:avLst/>
          </a:prstGeom>
          <a:noFill/>
          <a:ln w="12700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67000" y="1689100"/>
          <a:ext cx="4648200" cy="1443039"/>
        </p:xfrm>
        <a:graphic>
          <a:graphicData uri="http://schemas.openxmlformats.org/drawingml/2006/table">
            <a:tbl>
              <a:tblPr/>
              <a:tblGrid>
                <a:gridCol w="230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1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Winterbrew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Anheuser-Busch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6346" name="TextBox 21"/>
          <p:cNvSpPr txBox="1">
            <a:spLocks noChangeArrowheads="1"/>
          </p:cNvSpPr>
          <p:nvPr/>
        </p:nvSpPr>
        <p:spPr bwMode="auto">
          <a:xfrm>
            <a:off x="4471988" y="3124200"/>
            <a:ext cx="885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56347" name="Rectangle 3"/>
          <p:cNvSpPr txBox="1">
            <a:spLocks noChangeArrowheads="1"/>
          </p:cNvSpPr>
          <p:nvPr/>
        </p:nvSpPr>
        <p:spPr bwMode="auto">
          <a:xfrm>
            <a:off x="685800" y="4006851"/>
            <a:ext cx="7848600" cy="1924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 err="1">
                <a:solidFill>
                  <a:srgbClr val="FF0000"/>
                </a:solidFill>
              </a:rPr>
              <a:t>Superkey</a:t>
            </a:r>
            <a:r>
              <a:rPr lang="en-US" altLang="en-US" sz="2400" dirty="0"/>
              <a:t>: a set of attributes that determines all 	other attributes.</a:t>
            </a:r>
          </a:p>
        </p:txBody>
      </p:sp>
    </p:spTree>
    <p:extLst>
      <p:ext uri="{BB962C8B-B14F-4D97-AF65-F5344CB8AC3E}">
        <p14:creationId xmlns:p14="http://schemas.microsoft.com/office/powerpoint/2010/main" val="16571847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5B7B2E-CDEB-49B8-93FB-97A25E4CB86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6323" name="Text Box 7"/>
          <p:cNvSpPr txBox="1">
            <a:spLocks noChangeArrowheads="1"/>
          </p:cNvSpPr>
          <p:nvPr/>
        </p:nvSpPr>
        <p:spPr bwMode="auto">
          <a:xfrm>
            <a:off x="731838" y="1141413"/>
            <a:ext cx="1782762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attributes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(column headers)</a:t>
            </a:r>
          </a:p>
        </p:txBody>
      </p:sp>
      <p:sp>
        <p:nvSpPr>
          <p:cNvPr id="56324" name="Line 8"/>
          <p:cNvSpPr>
            <a:spLocks noChangeShapeType="1"/>
          </p:cNvSpPr>
          <p:nvPr/>
        </p:nvSpPr>
        <p:spPr bwMode="auto">
          <a:xfrm>
            <a:off x="2163763" y="1384300"/>
            <a:ext cx="1204912" cy="2413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5" name="Line 9"/>
          <p:cNvSpPr>
            <a:spLocks noChangeShapeType="1"/>
          </p:cNvSpPr>
          <p:nvPr/>
        </p:nvSpPr>
        <p:spPr bwMode="auto">
          <a:xfrm>
            <a:off x="2163763" y="1281113"/>
            <a:ext cx="3948112" cy="3444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6" name="Text Box 10"/>
          <p:cNvSpPr txBox="1">
            <a:spLocks noChangeArrowheads="1"/>
          </p:cNvSpPr>
          <p:nvPr/>
        </p:nvSpPr>
        <p:spPr bwMode="auto">
          <a:xfrm>
            <a:off x="841375" y="1971675"/>
            <a:ext cx="7874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tuples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(rows)</a:t>
            </a:r>
          </a:p>
        </p:txBody>
      </p:sp>
      <p:sp>
        <p:nvSpPr>
          <p:cNvPr id="56327" name="Line 11"/>
          <p:cNvSpPr>
            <a:spLocks noChangeShapeType="1"/>
          </p:cNvSpPr>
          <p:nvPr/>
        </p:nvSpPr>
        <p:spPr bwMode="auto">
          <a:xfrm>
            <a:off x="1628775" y="2262188"/>
            <a:ext cx="901700" cy="14605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8" name="Line 13"/>
          <p:cNvSpPr>
            <a:spLocks noChangeShapeType="1"/>
          </p:cNvSpPr>
          <p:nvPr/>
        </p:nvSpPr>
        <p:spPr bwMode="auto">
          <a:xfrm>
            <a:off x="1628775" y="2341563"/>
            <a:ext cx="901700" cy="5476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9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42913"/>
            <a:ext cx="6934200" cy="547687"/>
          </a:xfrm>
        </p:spPr>
        <p:txBody>
          <a:bodyPr/>
          <a:lstStyle/>
          <a:p>
            <a:r>
              <a:rPr lang="en-US" altLang="en-US" sz="3600"/>
              <a:t>Review on Tables (Relations)</a:t>
            </a:r>
            <a:endParaRPr lang="en-US" altLang="en-US" sz="2800"/>
          </a:p>
        </p:txBody>
      </p:sp>
      <p:sp>
        <p:nvSpPr>
          <p:cNvPr id="56330" name="TextBox 21"/>
          <p:cNvSpPr txBox="1">
            <a:spLocks noChangeArrowheads="1"/>
          </p:cNvSpPr>
          <p:nvPr/>
        </p:nvSpPr>
        <p:spPr bwMode="auto">
          <a:xfrm>
            <a:off x="685800" y="3170238"/>
            <a:ext cx="1960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table/relation name</a:t>
            </a:r>
          </a:p>
        </p:txBody>
      </p:sp>
      <p:cxnSp>
        <p:nvCxnSpPr>
          <p:cNvPr id="56331" name="Straight Arrow Connector 22"/>
          <p:cNvCxnSpPr>
            <a:cxnSpLocks noChangeShapeType="1"/>
          </p:cNvCxnSpPr>
          <p:nvPr/>
        </p:nvCxnSpPr>
        <p:spPr bwMode="auto">
          <a:xfrm>
            <a:off x="2667000" y="3409950"/>
            <a:ext cx="1676400" cy="17463"/>
          </a:xfrm>
          <a:prstGeom prst="straightConnector1">
            <a:avLst/>
          </a:prstGeom>
          <a:noFill/>
          <a:ln w="12700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67000" y="1689100"/>
          <a:ext cx="4648200" cy="1443039"/>
        </p:xfrm>
        <a:graphic>
          <a:graphicData uri="http://schemas.openxmlformats.org/drawingml/2006/table">
            <a:tbl>
              <a:tblPr/>
              <a:tblGrid>
                <a:gridCol w="230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1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Winterbrew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Anheuser-Busch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6346" name="TextBox 21"/>
          <p:cNvSpPr txBox="1">
            <a:spLocks noChangeArrowheads="1"/>
          </p:cNvSpPr>
          <p:nvPr/>
        </p:nvSpPr>
        <p:spPr bwMode="auto">
          <a:xfrm>
            <a:off x="4471988" y="3124200"/>
            <a:ext cx="885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56347" name="Rectangle 3"/>
          <p:cNvSpPr txBox="1">
            <a:spLocks noChangeArrowheads="1"/>
          </p:cNvSpPr>
          <p:nvPr/>
        </p:nvSpPr>
        <p:spPr bwMode="auto">
          <a:xfrm>
            <a:off x="685800" y="4006851"/>
            <a:ext cx="7848600" cy="1924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 err="1">
                <a:solidFill>
                  <a:srgbClr val="FF0000"/>
                </a:solidFill>
              </a:rPr>
              <a:t>Superkey</a:t>
            </a:r>
            <a:r>
              <a:rPr lang="en-US" altLang="en-US" sz="2400" dirty="0"/>
              <a:t>: a set of attributes that determines all 	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FF0000"/>
                </a:solidFill>
              </a:rPr>
              <a:t>Key</a:t>
            </a:r>
            <a:r>
              <a:rPr lang="en-US" altLang="en-US" sz="2400" dirty="0"/>
              <a:t>: a minimal </a:t>
            </a:r>
            <a:r>
              <a:rPr lang="en-US" altLang="en-US" sz="2400" dirty="0" err="1"/>
              <a:t>superkey</a:t>
            </a:r>
            <a:r>
              <a:rPr lang="en-US" alt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14635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5B7B2E-CDEB-49B8-93FB-97A25E4CB86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6323" name="Text Box 7"/>
          <p:cNvSpPr txBox="1">
            <a:spLocks noChangeArrowheads="1"/>
          </p:cNvSpPr>
          <p:nvPr/>
        </p:nvSpPr>
        <p:spPr bwMode="auto">
          <a:xfrm>
            <a:off x="731838" y="1141413"/>
            <a:ext cx="1782762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attributes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(column headers)</a:t>
            </a:r>
          </a:p>
        </p:txBody>
      </p:sp>
      <p:sp>
        <p:nvSpPr>
          <p:cNvPr id="56324" name="Line 8"/>
          <p:cNvSpPr>
            <a:spLocks noChangeShapeType="1"/>
          </p:cNvSpPr>
          <p:nvPr/>
        </p:nvSpPr>
        <p:spPr bwMode="auto">
          <a:xfrm>
            <a:off x="2163763" y="1384300"/>
            <a:ext cx="1204912" cy="2413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5" name="Line 9"/>
          <p:cNvSpPr>
            <a:spLocks noChangeShapeType="1"/>
          </p:cNvSpPr>
          <p:nvPr/>
        </p:nvSpPr>
        <p:spPr bwMode="auto">
          <a:xfrm>
            <a:off x="2163763" y="1281113"/>
            <a:ext cx="3948112" cy="3444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6" name="Text Box 10"/>
          <p:cNvSpPr txBox="1">
            <a:spLocks noChangeArrowheads="1"/>
          </p:cNvSpPr>
          <p:nvPr/>
        </p:nvSpPr>
        <p:spPr bwMode="auto">
          <a:xfrm>
            <a:off x="841375" y="1971675"/>
            <a:ext cx="7874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tuples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(rows)</a:t>
            </a:r>
          </a:p>
        </p:txBody>
      </p:sp>
      <p:sp>
        <p:nvSpPr>
          <p:cNvPr id="56327" name="Line 11"/>
          <p:cNvSpPr>
            <a:spLocks noChangeShapeType="1"/>
          </p:cNvSpPr>
          <p:nvPr/>
        </p:nvSpPr>
        <p:spPr bwMode="auto">
          <a:xfrm>
            <a:off x="1628775" y="2262188"/>
            <a:ext cx="901700" cy="14605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8" name="Line 13"/>
          <p:cNvSpPr>
            <a:spLocks noChangeShapeType="1"/>
          </p:cNvSpPr>
          <p:nvPr/>
        </p:nvSpPr>
        <p:spPr bwMode="auto">
          <a:xfrm>
            <a:off x="1628775" y="2341563"/>
            <a:ext cx="901700" cy="5476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9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42913"/>
            <a:ext cx="6934200" cy="547687"/>
          </a:xfrm>
        </p:spPr>
        <p:txBody>
          <a:bodyPr/>
          <a:lstStyle/>
          <a:p>
            <a:r>
              <a:rPr lang="en-US" altLang="en-US" sz="3600"/>
              <a:t>Review on Tables (Relations)</a:t>
            </a:r>
            <a:endParaRPr lang="en-US" altLang="en-US" sz="2800"/>
          </a:p>
        </p:txBody>
      </p:sp>
      <p:sp>
        <p:nvSpPr>
          <p:cNvPr id="56330" name="TextBox 21"/>
          <p:cNvSpPr txBox="1">
            <a:spLocks noChangeArrowheads="1"/>
          </p:cNvSpPr>
          <p:nvPr/>
        </p:nvSpPr>
        <p:spPr bwMode="auto">
          <a:xfrm>
            <a:off x="685800" y="3170238"/>
            <a:ext cx="1960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table/relation name</a:t>
            </a:r>
          </a:p>
        </p:txBody>
      </p:sp>
      <p:cxnSp>
        <p:nvCxnSpPr>
          <p:cNvPr id="56331" name="Straight Arrow Connector 22"/>
          <p:cNvCxnSpPr>
            <a:cxnSpLocks noChangeShapeType="1"/>
          </p:cNvCxnSpPr>
          <p:nvPr/>
        </p:nvCxnSpPr>
        <p:spPr bwMode="auto">
          <a:xfrm>
            <a:off x="2667000" y="3409950"/>
            <a:ext cx="1676400" cy="17463"/>
          </a:xfrm>
          <a:prstGeom prst="straightConnector1">
            <a:avLst/>
          </a:prstGeom>
          <a:noFill/>
          <a:ln w="12700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67000" y="1689100"/>
          <a:ext cx="4648200" cy="1443039"/>
        </p:xfrm>
        <a:graphic>
          <a:graphicData uri="http://schemas.openxmlformats.org/drawingml/2006/table">
            <a:tbl>
              <a:tblPr/>
              <a:tblGrid>
                <a:gridCol w="230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1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Winterbrew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Anheuser-Busch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6346" name="TextBox 21"/>
          <p:cNvSpPr txBox="1">
            <a:spLocks noChangeArrowheads="1"/>
          </p:cNvSpPr>
          <p:nvPr/>
        </p:nvSpPr>
        <p:spPr bwMode="auto">
          <a:xfrm>
            <a:off x="4471988" y="3124200"/>
            <a:ext cx="885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56347" name="Rectangle 3"/>
          <p:cNvSpPr txBox="1">
            <a:spLocks noChangeArrowheads="1"/>
          </p:cNvSpPr>
          <p:nvPr/>
        </p:nvSpPr>
        <p:spPr bwMode="auto">
          <a:xfrm>
            <a:off x="685800" y="4006851"/>
            <a:ext cx="7848600" cy="1924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 err="1">
                <a:solidFill>
                  <a:srgbClr val="FF0000"/>
                </a:solidFill>
              </a:rPr>
              <a:t>Superkey</a:t>
            </a:r>
            <a:r>
              <a:rPr lang="en-US" altLang="en-US" sz="2400" dirty="0"/>
              <a:t>: a set of attributes that determines all 	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FF0000"/>
                </a:solidFill>
              </a:rPr>
              <a:t>Key</a:t>
            </a:r>
            <a:r>
              <a:rPr lang="en-US" altLang="en-US" sz="2400" dirty="0"/>
              <a:t>: a minimal </a:t>
            </a:r>
            <a:r>
              <a:rPr lang="en-US" altLang="en-US" sz="2400" dirty="0" err="1"/>
              <a:t>superkey</a:t>
            </a:r>
            <a:r>
              <a:rPr lang="en-US" altLang="en-US" sz="2400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/>
              <a:t>Every relation has a key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6ECB606-2663-4163-B457-2F5F185CC105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What makes a bad table?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1E0DADF-D4E1-48B7-9A90-455CF0CE64E4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449388"/>
            <a:ext cx="7010400" cy="4451350"/>
          </a:xfrm>
        </p:spPr>
        <p:txBody>
          <a:bodyPr/>
          <a:lstStyle/>
          <a:p>
            <a:pPr marL="609600" indent="-609600">
              <a:buFont typeface="Monotype Sorts" pitchFamily="8" charset="2"/>
              <a:buNone/>
            </a:pPr>
            <a:r>
              <a:rPr lang="en-US" altLang="zh-CN">
                <a:solidFill>
                  <a:srgbClr val="00B050"/>
                </a:solidFill>
                <a:ea typeface="宋体" panose="02010600030101010101" pitchFamily="2" charset="-122"/>
              </a:rPr>
              <a:t>Example: consider the relation</a:t>
            </a:r>
          </a:p>
          <a:p>
            <a:pPr marL="609600" indent="-609600">
              <a:buFont typeface="Monotype Sorts" pitchFamily="8" charset="2"/>
              <a:buNone/>
            </a:pPr>
            <a:endParaRPr lang="en-US" altLang="zh-CN" sz="100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609600" indent="-609600" algn="ctr">
              <a:buFont typeface="Monotype Sorts" pitchFamily="8" charset="2"/>
              <a:buNone/>
            </a:pPr>
            <a:r>
              <a:rPr lang="en-US" altLang="zh-CN" sz="2600">
                <a:solidFill>
                  <a:srgbClr val="CC00CC"/>
                </a:solidFill>
                <a:ea typeface="宋体" panose="02010600030101010101" pitchFamily="2" charset="-122"/>
              </a:rPr>
              <a:t>Likes(drinker, addr, zip, beer, manf)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102E8A-C5FD-4EBE-90A2-28B93F6EF91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449388"/>
            <a:ext cx="7010400" cy="4451350"/>
          </a:xfrm>
        </p:spPr>
        <p:txBody>
          <a:bodyPr/>
          <a:lstStyle/>
          <a:p>
            <a:pPr marL="609600" indent="-609600">
              <a:buFont typeface="Monotype Sorts" pitchFamily="8" charset="2"/>
              <a:buNone/>
              <a:defRPr/>
            </a:pP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</a:rPr>
              <a:t>Example: consider the relation</a:t>
            </a:r>
          </a:p>
          <a:p>
            <a:pPr marL="609600" indent="-609600">
              <a:buFont typeface="Monotype Sorts" pitchFamily="8" charset="2"/>
              <a:buNone/>
              <a:defRPr/>
            </a:pPr>
            <a:endParaRPr lang="en-US" altLang="zh-CN" sz="1000" dirty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609600" indent="-609600" algn="ctr">
              <a:buFont typeface="Monotype Sorts" pitchFamily="8" charset="2"/>
              <a:buNone/>
              <a:defRPr/>
            </a:pPr>
            <a:r>
              <a:rPr lang="en-US" altLang="zh-CN" sz="2600" dirty="0">
                <a:solidFill>
                  <a:srgbClr val="CC00CC"/>
                </a:solidFill>
                <a:ea typeface="宋体" panose="02010600030101010101" pitchFamily="2" charset="-122"/>
              </a:rPr>
              <a:t>Likes(drinker, </a:t>
            </a:r>
            <a:r>
              <a:rPr lang="en-US" altLang="zh-CN" sz="2600" dirty="0" err="1">
                <a:solidFill>
                  <a:srgbClr val="CC00CC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2600" dirty="0">
                <a:solidFill>
                  <a:srgbClr val="CC00CC"/>
                </a:solidFill>
                <a:ea typeface="宋体" panose="02010600030101010101" pitchFamily="2" charset="-122"/>
              </a:rPr>
              <a:t>, zip, beer, </a:t>
            </a:r>
            <a:r>
              <a:rPr lang="en-US" altLang="zh-CN" sz="2600" dirty="0" err="1">
                <a:solidFill>
                  <a:srgbClr val="CC00CC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600" dirty="0">
                <a:solidFill>
                  <a:srgbClr val="CC00CC"/>
                </a:solidFill>
                <a:ea typeface="宋体" panose="02010600030101010101" pitchFamily="2" charset="-122"/>
              </a:rPr>
              <a:t>)</a:t>
            </a:r>
          </a:p>
          <a:p>
            <a:pPr marL="609600" indent="-609600">
              <a:buFont typeface="Monotype Sorts" pitchFamily="8" charset="2"/>
              <a:buNone/>
              <a:defRPr/>
            </a:pPr>
            <a:endParaRPr lang="en-US" altLang="zh-CN" sz="1000" dirty="0">
              <a:solidFill>
                <a:srgbClr val="CC00CC"/>
              </a:solidFill>
              <a:ea typeface="宋体" panose="02010600030101010101" pitchFamily="2" charset="-122"/>
            </a:endParaRPr>
          </a:p>
          <a:p>
            <a:pPr marL="0" indent="0">
              <a:buFont typeface="Monotype Sorts" pitchFamily="8" charset="2"/>
              <a:buNone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Record the information that the 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800" dirty="0">
                <a:ea typeface="宋体" panose="02010600030101010101" pitchFamily="2" charset="-122"/>
              </a:rPr>
              <a:t> living in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with </a:t>
            </a:r>
            <a:r>
              <a:rPr lang="en-US" altLang="zh-CN" sz="2800" dirty="0" err="1">
                <a:ea typeface="宋体" panose="02010600030101010101" pitchFamily="2" charset="-122"/>
              </a:rPr>
              <a:t>zipcode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zip</a:t>
            </a:r>
            <a:r>
              <a:rPr lang="en-US" altLang="zh-CN" sz="2800" dirty="0">
                <a:ea typeface="宋体" panose="02010600030101010101" pitchFamily="2" charset="-122"/>
              </a:rPr>
              <a:t> likes the 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 made by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9E9BCCC-E414-42D6-91E7-F36264F6661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0419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148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0F7F36D-5132-46BD-9A7A-C3CA1704788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481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grpSp>
        <p:nvGrpSpPr>
          <p:cNvPr id="61482" name="Group 24"/>
          <p:cNvGrpSpPr>
            <a:grpSpLocks/>
          </p:cNvGrpSpPr>
          <p:nvPr/>
        </p:nvGrpSpPr>
        <p:grpSpPr bwMode="auto">
          <a:xfrm>
            <a:off x="1025525" y="2039938"/>
            <a:ext cx="3394075" cy="2913062"/>
            <a:chOff x="6" y="1331"/>
            <a:chExt cx="2623" cy="1786"/>
          </a:xfrm>
        </p:grpSpPr>
        <p:sp>
          <p:nvSpPr>
            <p:cNvPr id="61483" name="AutoShape 12"/>
            <p:cNvSpPr>
              <a:spLocks noChangeArrowheads="1"/>
            </p:cNvSpPr>
            <p:nvPr/>
          </p:nvSpPr>
          <p:spPr bwMode="auto">
            <a:xfrm>
              <a:off x="6" y="1331"/>
              <a:ext cx="2623" cy="664"/>
            </a:xfrm>
            <a:prstGeom prst="roundRect">
              <a:avLst>
                <a:gd name="adj" fmla="val 16667"/>
              </a:avLst>
            </a:prstGeom>
            <a:solidFill>
              <a:srgbClr val="FFCC99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1484" name="Text Box 17"/>
            <p:cNvSpPr txBox="1">
              <a:spLocks noChangeArrowheads="1"/>
            </p:cNvSpPr>
            <p:nvPr/>
          </p:nvSpPr>
          <p:spPr bwMode="auto">
            <a:xfrm>
              <a:off x="161" y="2607"/>
              <a:ext cx="1885" cy="5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ea typeface="宋体" panose="02010600030101010101" pitchFamily="2" charset="-122"/>
                </a:rPr>
                <a:t>Because </a:t>
              </a:r>
              <a:r>
                <a:rPr lang="en-US" altLang="zh-CN" sz="2400">
                  <a:solidFill>
                    <a:schemeClr val="accent1"/>
                  </a:solidFill>
                  <a:ea typeface="宋体" panose="02010600030101010101" pitchFamily="2" charset="-122"/>
                </a:rPr>
                <a:t>name 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ea typeface="宋体" panose="02010600030101010101" pitchFamily="2" charset="-122"/>
                </a:rPr>
                <a:t>determines</a:t>
              </a:r>
              <a:r>
                <a:rPr lang="en-US" altLang="zh-CN" sz="2400">
                  <a:solidFill>
                    <a:schemeClr val="accent1"/>
                  </a:solidFill>
                  <a:ea typeface="宋体" panose="02010600030101010101" pitchFamily="2" charset="-122"/>
                </a:rPr>
                <a:t> addr</a:t>
              </a:r>
            </a:p>
          </p:txBody>
        </p:sp>
        <p:sp>
          <p:nvSpPr>
            <p:cNvPr id="61485" name="Line 20"/>
            <p:cNvSpPr>
              <a:spLocks noChangeShapeType="1"/>
            </p:cNvSpPr>
            <p:nvPr/>
          </p:nvSpPr>
          <p:spPr bwMode="auto">
            <a:xfrm flipV="1">
              <a:off x="980" y="1950"/>
              <a:ext cx="0" cy="6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250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F33393-C807-422E-A350-206119B42C9C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05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grpSp>
        <p:nvGrpSpPr>
          <p:cNvPr id="62506" name="Group 24"/>
          <p:cNvGrpSpPr>
            <a:grpSpLocks/>
          </p:cNvGrpSpPr>
          <p:nvPr/>
        </p:nvGrpSpPr>
        <p:grpSpPr bwMode="auto">
          <a:xfrm>
            <a:off x="1025525" y="2039938"/>
            <a:ext cx="3394075" cy="2913062"/>
            <a:chOff x="6" y="1331"/>
            <a:chExt cx="2623" cy="1786"/>
          </a:xfrm>
        </p:grpSpPr>
        <p:sp>
          <p:nvSpPr>
            <p:cNvPr id="62511" name="AutoShape 12"/>
            <p:cNvSpPr>
              <a:spLocks noChangeArrowheads="1"/>
            </p:cNvSpPr>
            <p:nvPr/>
          </p:nvSpPr>
          <p:spPr bwMode="auto">
            <a:xfrm>
              <a:off x="6" y="1331"/>
              <a:ext cx="2623" cy="664"/>
            </a:xfrm>
            <a:prstGeom prst="roundRect">
              <a:avLst>
                <a:gd name="adj" fmla="val 16667"/>
              </a:avLst>
            </a:prstGeom>
            <a:solidFill>
              <a:srgbClr val="FFCC99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512" name="Text Box 17"/>
            <p:cNvSpPr txBox="1">
              <a:spLocks noChangeArrowheads="1"/>
            </p:cNvSpPr>
            <p:nvPr/>
          </p:nvSpPr>
          <p:spPr bwMode="auto">
            <a:xfrm>
              <a:off x="161" y="2607"/>
              <a:ext cx="1885" cy="5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ea typeface="宋体" panose="02010600030101010101" pitchFamily="2" charset="-122"/>
                </a:rPr>
                <a:t>Because </a:t>
              </a:r>
              <a:r>
                <a:rPr lang="en-US" altLang="zh-CN" sz="2400">
                  <a:solidFill>
                    <a:schemeClr val="accent1"/>
                  </a:solidFill>
                  <a:ea typeface="宋体" panose="02010600030101010101" pitchFamily="2" charset="-122"/>
                </a:rPr>
                <a:t>name 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ea typeface="宋体" panose="02010600030101010101" pitchFamily="2" charset="-122"/>
                </a:rPr>
                <a:t>determines</a:t>
              </a:r>
              <a:r>
                <a:rPr lang="en-US" altLang="zh-CN" sz="2400">
                  <a:solidFill>
                    <a:schemeClr val="accent1"/>
                  </a:solidFill>
                  <a:ea typeface="宋体" panose="02010600030101010101" pitchFamily="2" charset="-122"/>
                </a:rPr>
                <a:t> addr</a:t>
              </a:r>
            </a:p>
          </p:txBody>
        </p:sp>
        <p:sp>
          <p:nvSpPr>
            <p:cNvPr id="62513" name="Line 20"/>
            <p:cNvSpPr>
              <a:spLocks noChangeShapeType="1"/>
            </p:cNvSpPr>
            <p:nvPr/>
          </p:nvSpPr>
          <p:spPr bwMode="auto">
            <a:xfrm flipV="1">
              <a:off x="980" y="1950"/>
              <a:ext cx="0" cy="6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507" name="Group 25"/>
          <p:cNvGrpSpPr>
            <a:grpSpLocks/>
          </p:cNvGrpSpPr>
          <p:nvPr/>
        </p:nvGrpSpPr>
        <p:grpSpPr bwMode="auto">
          <a:xfrm>
            <a:off x="5218113" y="2738438"/>
            <a:ext cx="3251200" cy="2801937"/>
            <a:chOff x="2281" y="1990"/>
            <a:chExt cx="2135" cy="1660"/>
          </a:xfrm>
        </p:grpSpPr>
        <p:sp>
          <p:nvSpPr>
            <p:cNvPr id="62508" name="Oval 16"/>
            <p:cNvSpPr>
              <a:spLocks noChangeArrowheads="1"/>
            </p:cNvSpPr>
            <p:nvPr/>
          </p:nvSpPr>
          <p:spPr bwMode="auto">
            <a:xfrm>
              <a:off x="2448" y="1990"/>
              <a:ext cx="1968" cy="469"/>
            </a:xfrm>
            <a:prstGeom prst="ellipse">
              <a:avLst/>
            </a:prstGeom>
            <a:solidFill>
              <a:srgbClr val="CC99FF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509" name="Text Box 19"/>
            <p:cNvSpPr txBox="1">
              <a:spLocks noChangeArrowheads="1"/>
            </p:cNvSpPr>
            <p:nvPr/>
          </p:nvSpPr>
          <p:spPr bwMode="auto">
            <a:xfrm>
              <a:off x="2281" y="3158"/>
              <a:ext cx="1627" cy="4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ea typeface="宋体" panose="02010600030101010101" pitchFamily="2" charset="-122"/>
                </a:rPr>
                <a:t>Because </a:t>
              </a:r>
              <a:r>
                <a:rPr lang="en-US" altLang="zh-CN" sz="2400">
                  <a:solidFill>
                    <a:schemeClr val="accent1"/>
                  </a:solidFill>
                  <a:ea typeface="宋体" panose="02010600030101010101" pitchFamily="2" charset="-122"/>
                </a:rPr>
                <a:t>beer 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ea typeface="宋体" panose="02010600030101010101" pitchFamily="2" charset="-122"/>
                </a:rPr>
                <a:t>determines</a:t>
              </a:r>
              <a:r>
                <a:rPr lang="en-US" altLang="zh-CN" sz="2400">
                  <a:solidFill>
                    <a:schemeClr val="accent1"/>
                  </a:solidFill>
                  <a:ea typeface="宋体" panose="02010600030101010101" pitchFamily="2" charset="-122"/>
                </a:rPr>
                <a:t> manf</a:t>
              </a:r>
            </a:p>
          </p:txBody>
        </p:sp>
        <p:sp>
          <p:nvSpPr>
            <p:cNvPr id="62510" name="Line 23"/>
            <p:cNvSpPr>
              <a:spLocks noChangeShapeType="1"/>
            </p:cNvSpPr>
            <p:nvPr/>
          </p:nvSpPr>
          <p:spPr bwMode="auto">
            <a:xfrm flipV="1">
              <a:off x="3275" y="2354"/>
              <a:ext cx="183" cy="7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352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B91EA05-863D-479F-A6DF-D22F2B9EC13C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3529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63530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3531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3532" name="Rectangle 3"/>
          <p:cNvSpPr txBox="1">
            <a:spLocks noChangeArrowheads="1"/>
          </p:cNvSpPr>
          <p:nvPr/>
        </p:nvSpPr>
        <p:spPr bwMode="auto">
          <a:xfrm>
            <a:off x="533400" y="3810000"/>
            <a:ext cx="7848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The redundancy of information will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455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6A06210-87C8-45D0-B9AE-8AD3224C2BF8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4553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64554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4555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33400" y="3810000"/>
            <a:ext cx="7848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The redundancy of information will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Waste space.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557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728FB90-86F6-4B1C-AE9B-29979453A26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5577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65578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5579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33400" y="3810000"/>
            <a:ext cx="7848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The redundancy of information will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Waste space.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Cause logic inconsistency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660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101B5AF-F9A1-4920-8D48-90B5A0341DF2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6601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66602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6603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33400" y="3810000"/>
            <a:ext cx="7848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The redundancy of information will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Waste space.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Cause logic inconsistency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* </a:t>
            </a:r>
            <a:r>
              <a:rPr lang="en-US" altLang="en-US" sz="2400" dirty="0">
                <a:solidFill>
                  <a:srgbClr val="FF0000"/>
                </a:solidFill>
              </a:rPr>
              <a:t>update anomaly</a:t>
            </a:r>
            <a:r>
              <a:rPr lang="en-US" altLang="en-US" sz="2400" dirty="0"/>
              <a:t>;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76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FCA13B8-696A-4A63-9B47-12B03E23507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625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67626" name="AutoShape 12"/>
          <p:cNvSpPr>
            <a:spLocks noChangeArrowheads="1"/>
          </p:cNvSpPr>
          <p:nvPr/>
        </p:nvSpPr>
        <p:spPr bwMode="auto">
          <a:xfrm>
            <a:off x="1025525" y="2041525"/>
            <a:ext cx="3394075" cy="1082675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627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33400" y="3810000"/>
            <a:ext cx="7848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The redundancy of information will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Waste space.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Cause logic inconsistency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* </a:t>
            </a:r>
            <a:r>
              <a:rPr lang="en-US" altLang="en-US" sz="2400" dirty="0">
                <a:solidFill>
                  <a:srgbClr val="FF0000"/>
                </a:solidFill>
              </a:rPr>
              <a:t>update anomaly</a:t>
            </a:r>
            <a:r>
              <a:rPr lang="en-US" altLang="en-US" sz="2400" dirty="0"/>
              <a:t>;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864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54A545D-F97F-45ED-B2BE-2C9C015B8C4C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8649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68650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8651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33400" y="3810000"/>
            <a:ext cx="7848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The redundancy of information will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Waste space.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Cause logic inconsistency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* </a:t>
            </a:r>
            <a:r>
              <a:rPr lang="en-US" altLang="en-US" sz="2400" dirty="0">
                <a:solidFill>
                  <a:srgbClr val="FF99FF"/>
                </a:solidFill>
              </a:rPr>
              <a:t>update anomaly</a:t>
            </a:r>
            <a:r>
              <a:rPr lang="en-US" altLang="en-US" sz="2400" dirty="0"/>
              <a:t>;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* </a:t>
            </a:r>
            <a:r>
              <a:rPr lang="en-US" altLang="en-US" sz="2400" dirty="0">
                <a:solidFill>
                  <a:srgbClr val="FF0000"/>
                </a:solidFill>
              </a:rPr>
              <a:t>deletion anomaly</a:t>
            </a:r>
            <a:r>
              <a:rPr lang="en-US" altLang="en-US" sz="2400" dirty="0"/>
              <a:t>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967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27B9E89-4DEB-4A46-88F9-793F70883C9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9673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69674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9675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33400" y="3810000"/>
            <a:ext cx="7848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The redundancy of information will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Waste space.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Cause logic inconsistency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* </a:t>
            </a:r>
            <a:r>
              <a:rPr lang="en-US" altLang="en-US" sz="2400" dirty="0">
                <a:solidFill>
                  <a:srgbClr val="FF99FF"/>
                </a:solidFill>
              </a:rPr>
              <a:t>update anomaly</a:t>
            </a:r>
            <a:r>
              <a:rPr lang="en-US" altLang="en-US" sz="2400" dirty="0"/>
              <a:t>;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* </a:t>
            </a:r>
            <a:r>
              <a:rPr lang="en-US" altLang="en-US" sz="2400" dirty="0">
                <a:solidFill>
                  <a:srgbClr val="FF0000"/>
                </a:solidFill>
              </a:rPr>
              <a:t>deletion anomaly</a:t>
            </a:r>
            <a:r>
              <a:rPr lang="en-US" altLang="en-US" sz="2400" dirty="0"/>
              <a:t>.</a:t>
            </a:r>
          </a:p>
        </p:txBody>
      </p:sp>
      <p:cxnSp>
        <p:nvCxnSpPr>
          <p:cNvPr id="69677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678" name="TextBox 4"/>
          <p:cNvSpPr txBox="1">
            <a:spLocks noChangeArrowheads="1"/>
          </p:cNvSpPr>
          <p:nvPr/>
        </p:nvSpPr>
        <p:spPr bwMode="auto">
          <a:xfrm>
            <a:off x="5594350" y="4371975"/>
            <a:ext cx="2787650" cy="12001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Lost the information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that Spock lives in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32 B Street, Austin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069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005EC82-6C83-43D8-A490-3AFFE2B0586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0697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70698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0699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0700" name="Rectangle 3"/>
          <p:cNvSpPr txBox="1">
            <a:spLocks noChangeArrowheads="1"/>
          </p:cNvSpPr>
          <p:nvPr/>
        </p:nvSpPr>
        <p:spPr bwMode="auto">
          <a:xfrm>
            <a:off x="695325" y="3814763"/>
            <a:ext cx="7615238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All these come from some non-superkeys that 	determine some other attributes.</a:t>
            </a:r>
          </a:p>
        </p:txBody>
      </p:sp>
      <p:cxnSp>
        <p:nvCxnSpPr>
          <p:cNvPr id="70701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2082</TotalTime>
  <Words>2965</Words>
  <Application>Microsoft Office PowerPoint</Application>
  <PresentationFormat>On-screen Show (4:3)</PresentationFormat>
  <Paragraphs>819</Paragraphs>
  <Slides>47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Monotype Sorts</vt:lpstr>
      <vt:lpstr>Arial</vt:lpstr>
      <vt:lpstr>Courier New</vt:lpstr>
      <vt:lpstr>Tahoma</vt:lpstr>
      <vt:lpstr>Times New Roman</vt:lpstr>
      <vt:lpstr>Wingdings</vt:lpstr>
      <vt:lpstr>Default Design</vt:lpstr>
      <vt:lpstr>PowerPoint Presentation</vt:lpstr>
      <vt:lpstr>Process of Database Development</vt:lpstr>
      <vt:lpstr>Process of Database Development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From E/R Diagrams to Relations (Converting E/R diagrams into tables)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E/R Diagrams to Relations (Converting E/R diagrams into tables)</vt:lpstr>
      <vt:lpstr>Process of Database Development</vt:lpstr>
      <vt:lpstr>Process of Database Development</vt:lpstr>
      <vt:lpstr>Review on Tables (Relations)</vt:lpstr>
      <vt:lpstr>Review on Tables (Relations)</vt:lpstr>
      <vt:lpstr>Review on Tables (Relations)</vt:lpstr>
      <vt:lpstr>Review on Tables (Relations)</vt:lpstr>
      <vt:lpstr>What makes a bad table?</vt:lpstr>
      <vt:lpstr>What makes a bad table?</vt:lpstr>
      <vt:lpstr>What makes a bad table?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244</cp:revision>
  <dcterms:created xsi:type="dcterms:W3CDTF">2002-03-23T20:14:09Z</dcterms:created>
  <dcterms:modified xsi:type="dcterms:W3CDTF">2024-01-26T15:21:03Z</dcterms:modified>
</cp:coreProperties>
</file>