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91"/>
  </p:notesMasterIdLst>
  <p:sldIdLst>
    <p:sldId id="363" r:id="rId2"/>
    <p:sldId id="376" r:id="rId3"/>
    <p:sldId id="377" r:id="rId4"/>
    <p:sldId id="378" r:id="rId5"/>
    <p:sldId id="696" r:id="rId6"/>
    <p:sldId id="697" r:id="rId7"/>
    <p:sldId id="698" r:id="rId8"/>
    <p:sldId id="699" r:id="rId9"/>
    <p:sldId id="700" r:id="rId10"/>
    <p:sldId id="384" r:id="rId11"/>
    <p:sldId id="385" r:id="rId12"/>
    <p:sldId id="386" r:id="rId13"/>
    <p:sldId id="387" r:id="rId14"/>
    <p:sldId id="388" r:id="rId15"/>
    <p:sldId id="389" r:id="rId16"/>
    <p:sldId id="390" r:id="rId17"/>
    <p:sldId id="391" r:id="rId18"/>
    <p:sldId id="392" r:id="rId19"/>
    <p:sldId id="393" r:id="rId20"/>
    <p:sldId id="394" r:id="rId21"/>
    <p:sldId id="395" r:id="rId22"/>
    <p:sldId id="396" r:id="rId23"/>
    <p:sldId id="397" r:id="rId24"/>
    <p:sldId id="398" r:id="rId25"/>
    <p:sldId id="399" r:id="rId26"/>
    <p:sldId id="400" r:id="rId27"/>
    <p:sldId id="401" r:id="rId28"/>
    <p:sldId id="402" r:id="rId29"/>
    <p:sldId id="403" r:id="rId30"/>
    <p:sldId id="701" r:id="rId31"/>
    <p:sldId id="405" r:id="rId32"/>
    <p:sldId id="406" r:id="rId33"/>
    <p:sldId id="407" r:id="rId34"/>
    <p:sldId id="408" r:id="rId35"/>
    <p:sldId id="409" r:id="rId36"/>
    <p:sldId id="410" r:id="rId37"/>
    <p:sldId id="411" r:id="rId38"/>
    <p:sldId id="702" r:id="rId39"/>
    <p:sldId id="703" r:id="rId40"/>
    <p:sldId id="704" r:id="rId41"/>
    <p:sldId id="705" r:id="rId42"/>
    <p:sldId id="416" r:id="rId43"/>
    <p:sldId id="706" r:id="rId44"/>
    <p:sldId id="418" r:id="rId45"/>
    <p:sldId id="419" r:id="rId46"/>
    <p:sldId id="420" r:id="rId47"/>
    <p:sldId id="707" r:id="rId48"/>
    <p:sldId id="708" r:id="rId49"/>
    <p:sldId id="709" r:id="rId50"/>
    <p:sldId id="710" r:id="rId51"/>
    <p:sldId id="711" r:id="rId52"/>
    <p:sldId id="428" r:id="rId53"/>
    <p:sldId id="712" r:id="rId54"/>
    <p:sldId id="713" r:id="rId55"/>
    <p:sldId id="714" r:id="rId56"/>
    <p:sldId id="417" r:id="rId57"/>
    <p:sldId id="415" r:id="rId58"/>
    <p:sldId id="414" r:id="rId59"/>
    <p:sldId id="413" r:id="rId60"/>
    <p:sldId id="412" r:id="rId61"/>
    <p:sldId id="281" r:id="rId62"/>
    <p:sldId id="382" r:id="rId63"/>
    <p:sldId id="381" r:id="rId64"/>
    <p:sldId id="380" r:id="rId65"/>
    <p:sldId id="379" r:id="rId66"/>
    <p:sldId id="524" r:id="rId67"/>
    <p:sldId id="383" r:id="rId68"/>
    <p:sldId id="444" r:id="rId69"/>
    <p:sldId id="443" r:id="rId70"/>
    <p:sldId id="442" r:id="rId71"/>
    <p:sldId id="421" r:id="rId72"/>
    <p:sldId id="425" r:id="rId73"/>
    <p:sldId id="426" r:id="rId74"/>
    <p:sldId id="427" r:id="rId75"/>
    <p:sldId id="424" r:id="rId76"/>
    <p:sldId id="423" r:id="rId77"/>
    <p:sldId id="422" r:id="rId78"/>
    <p:sldId id="298" r:id="rId79"/>
    <p:sldId id="445" r:id="rId80"/>
    <p:sldId id="432" r:id="rId81"/>
    <p:sldId id="431" r:id="rId82"/>
    <p:sldId id="430" r:id="rId83"/>
    <p:sldId id="429" r:id="rId84"/>
    <p:sldId id="302" r:id="rId85"/>
    <p:sldId id="436" r:id="rId86"/>
    <p:sldId id="435" r:id="rId87"/>
    <p:sldId id="437" r:id="rId88"/>
    <p:sldId id="434" r:id="rId89"/>
    <p:sldId id="483" r:id="rId9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CCFF"/>
    <a:srgbClr val="009900"/>
    <a:srgbClr val="FF99FF"/>
    <a:srgbClr val="FFFFCC"/>
    <a:srgbClr val="FFFF00"/>
    <a:srgbClr val="FF0066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61" autoAdjust="0"/>
    <p:restoredTop sz="90929"/>
  </p:normalViewPr>
  <p:slideViewPr>
    <p:cSldViewPr>
      <p:cViewPr varScale="1">
        <p:scale>
          <a:sx n="93" d="100"/>
          <a:sy n="93" d="100"/>
        </p:scale>
        <p:origin x="123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DD03675-C3C1-4C5E-8E11-66D1E15896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61867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136519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3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551201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C0F0266-5313-43F9-9B06-DC93A847D209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8995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0BF588F-C930-4CCE-8EE7-E2AAC5807C8B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538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17BF737-3401-440D-8A89-3980764E3BA8}" type="slidenum">
              <a:rPr lang="en-US" altLang="en-US" sz="1200" smtClean="0"/>
              <a:pPr/>
              <a:t>6</a:t>
            </a:fld>
            <a:endParaRPr lang="en-US" altLang="en-US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8206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2FF3845-2E1C-4B37-8D91-A83201F66432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7320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3BCE031-E080-4640-999C-648C473C9DCD}" type="slidenum">
              <a:rPr lang="en-US" altLang="en-US" sz="1200" smtClean="0"/>
              <a:pPr/>
              <a:t>8</a:t>
            </a:fld>
            <a:endParaRPr lang="en-US" altLang="en-US" sz="120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65697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BD7B749-0BA0-4E87-9199-B6674F56470F}" type="slidenum">
              <a:rPr lang="en-US" altLang="en-US" sz="1200" smtClean="0"/>
              <a:pPr/>
              <a:t>9</a:t>
            </a:fld>
            <a:endParaRPr lang="en-US" altLang="en-US" sz="12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5411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6098239-6238-4C0F-8B3D-68CBE515876F}" type="slidenum">
              <a:rPr lang="en-US" altLang="en-US" sz="1200" smtClean="0"/>
              <a:pPr/>
              <a:t>10</a:t>
            </a:fld>
            <a:endParaRPr lang="en-US" alt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30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8EA7F73-20F5-4E0A-9EBE-1287046E5563}" type="slidenum">
              <a:rPr lang="en-US" altLang="en-US" sz="1200" smtClean="0"/>
              <a:pPr/>
              <a:t>11</a:t>
            </a:fld>
            <a:endParaRPr lang="en-US" altLang="en-US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29181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9604205-9E1C-4FA7-B8E2-345356CE5B51}" type="slidenum">
              <a:rPr lang="en-US" altLang="en-US" sz="1200" smtClean="0"/>
              <a:pPr/>
              <a:t>37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5985650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10A9BF-E11B-4D0D-A010-C8D9337BED20}" type="slidenum">
              <a:rPr lang="en-US" altLang="en-US" sz="1200" smtClean="0"/>
              <a:pPr/>
              <a:t>38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7100125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84B0A99-440B-45FC-AF49-EEF962ED196A}" type="slidenum">
              <a:rPr lang="en-US" altLang="en-US" sz="1200" smtClean="0"/>
              <a:pPr/>
              <a:t>39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0214294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AD84593-CA6C-46C1-88FA-626AA368A7B2}" type="slidenum">
              <a:rPr lang="en-US" altLang="en-US" sz="1200" smtClean="0"/>
              <a:pPr/>
              <a:t>40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8723137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144362F-0F7A-4901-873C-EC95F1705BF5}" type="slidenum">
              <a:rPr lang="en-US" altLang="en-US" sz="1200" smtClean="0"/>
              <a:pPr/>
              <a:t>41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806075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B2B17B8-8629-46E2-B989-6813653975FE}" type="slidenum">
              <a:rPr lang="en-US" altLang="en-US" sz="1200" smtClean="0"/>
              <a:pPr/>
              <a:t>42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6202462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89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781570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665D2-F353-4931-8F11-805F15AA68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2759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84A26C-1CA3-4C06-AC0B-67A94D4567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5343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778A6-FEBD-4E1D-B747-6672D62DD4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1290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FF3F4-355C-4A35-8BEA-D3A1E07EEA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7387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96474-E09F-43CB-991A-1DF9AAE6E4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7223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C91FE-FB82-4585-B50D-7E5DC88161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7678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4A782-E94D-4497-850A-1A561F0949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028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186C1-8428-45C8-9BCB-0CE89E36A3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9000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B0D55C-7BF4-4445-AD5F-4FA780BD6F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1177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45A49-A1D7-45EE-9851-46A342919C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8369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1C311-C07F-403D-B6D9-410A3E1732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357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014E380-0F28-4604-A3AC-AFC5F59813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u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w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187624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347864" y="3068960"/>
            <a:ext cx="21490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18734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3: Entity/Relationship Diagrams</a:t>
            </a:r>
          </a:p>
        </p:txBody>
      </p:sp>
    </p:spTree>
    <p:extLst>
      <p:ext uri="{BB962C8B-B14F-4D97-AF65-F5344CB8AC3E}">
        <p14:creationId xmlns:p14="http://schemas.microsoft.com/office/powerpoint/2010/main" val="1242300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837949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1966575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DC09924-E460-4A2C-AB29-3A2A76C7DCC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</p:spPr>
        <p:txBody>
          <a:bodyPr/>
          <a:lstStyle/>
          <a:p>
            <a:r>
              <a:rPr lang="en-US" altLang="en-US"/>
              <a:t>The Entity/Relationship Model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752600"/>
            <a:ext cx="7624762" cy="4419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/>
              <a:t>The </a:t>
            </a:r>
            <a:r>
              <a:rPr lang="en-US" altLang="en-US" sz="2800">
                <a:solidFill>
                  <a:srgbClr val="FF0000"/>
                </a:solidFill>
              </a:rPr>
              <a:t>E/R model </a:t>
            </a:r>
            <a:r>
              <a:rPr lang="en-US" altLang="en-US" sz="2800"/>
              <a:t>is an intuitive (graphical) 			model used to sketch database designs, 			(where entity = object).</a:t>
            </a:r>
          </a:p>
        </p:txBody>
      </p:sp>
    </p:spTree>
    <p:extLst>
      <p:ext uri="{BB962C8B-B14F-4D97-AF65-F5344CB8AC3E}">
        <p14:creationId xmlns:p14="http://schemas.microsoft.com/office/powerpoint/2010/main" val="795971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12D1069-C17D-4E9B-988E-29CB06DD28A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</p:spPr>
        <p:txBody>
          <a:bodyPr/>
          <a:lstStyle/>
          <a:p>
            <a:r>
              <a:rPr lang="en-US" altLang="en-US"/>
              <a:t>The Entity/Relationship Model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752600"/>
            <a:ext cx="7624762" cy="4419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/>
              <a:t>The </a:t>
            </a:r>
            <a:r>
              <a:rPr lang="en-US" altLang="en-US" sz="2800">
                <a:solidFill>
                  <a:srgbClr val="FF0000"/>
                </a:solidFill>
              </a:rPr>
              <a:t>E/R model </a:t>
            </a:r>
            <a:r>
              <a:rPr lang="en-US" altLang="en-US" sz="2800"/>
              <a:t>is an intuitive (graphical) 			model used to sketch database designs, 			(where entity = object).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en-US"/>
              <a:t>Properties of entities and how entities connect.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en-US">
                <a:solidFill>
                  <a:srgbClr val="FF0000"/>
                </a:solidFill>
              </a:rPr>
              <a:t>Not</a:t>
            </a:r>
            <a:r>
              <a:rPr lang="en-US" altLang="en-US"/>
              <a:t> how to operate on entities.</a:t>
            </a:r>
          </a:p>
        </p:txBody>
      </p:sp>
    </p:spTree>
    <p:extLst>
      <p:ext uri="{BB962C8B-B14F-4D97-AF65-F5344CB8AC3E}">
        <p14:creationId xmlns:p14="http://schemas.microsoft.com/office/powerpoint/2010/main" val="4105528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B552D3-0E10-4702-9EA6-B7D46260681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</p:spPr>
        <p:txBody>
          <a:bodyPr/>
          <a:lstStyle/>
          <a:p>
            <a:r>
              <a:rPr lang="en-US" altLang="en-US"/>
              <a:t>The Entity/Relationship Model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752600"/>
            <a:ext cx="7624762" cy="4419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/>
              <a:t>The </a:t>
            </a:r>
            <a:r>
              <a:rPr lang="en-US" altLang="en-US" sz="2800">
                <a:solidFill>
                  <a:srgbClr val="FF0000"/>
                </a:solidFill>
              </a:rPr>
              <a:t>E/R model </a:t>
            </a:r>
            <a:r>
              <a:rPr lang="en-US" altLang="en-US" sz="2800"/>
              <a:t>is an intuitive (graphical) 			model used to sketch database designs, 			(where entity = object).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en-US"/>
              <a:t>Properties of entities and how entities connect.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en-US">
                <a:solidFill>
                  <a:srgbClr val="FF0000"/>
                </a:solidFill>
              </a:rPr>
              <a:t>Not</a:t>
            </a:r>
            <a:r>
              <a:rPr lang="en-US" altLang="en-US"/>
              <a:t> how to operate on entities.</a:t>
            </a:r>
          </a:p>
          <a:p>
            <a:pPr marL="0" indent="539750" defTabSz="539750"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/>
              <a:t>E/R designs are given by pictures 					(</a:t>
            </a:r>
            <a:r>
              <a:rPr lang="en-US" altLang="en-US" sz="2800">
                <a:solidFill>
                  <a:srgbClr val="FF0000"/>
                </a:solidFill>
              </a:rPr>
              <a:t>entity/relationship diagrams</a:t>
            </a:r>
            <a:r>
              <a:rPr lang="en-US" altLang="en-US" sz="280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293324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3CFFF54-9F9D-4E06-9886-1039EA62059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</p:spPr>
        <p:txBody>
          <a:bodyPr/>
          <a:lstStyle/>
          <a:p>
            <a:r>
              <a:rPr lang="en-US" altLang="en-US"/>
              <a:t>The Entity/Relationship Model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752600"/>
            <a:ext cx="7624762" cy="4419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/>
              <a:t>The </a:t>
            </a:r>
            <a:r>
              <a:rPr lang="en-US" altLang="en-US" sz="2800">
                <a:solidFill>
                  <a:srgbClr val="FF0000"/>
                </a:solidFill>
              </a:rPr>
              <a:t>E/R model </a:t>
            </a:r>
            <a:r>
              <a:rPr lang="en-US" altLang="en-US" sz="2800"/>
              <a:t>is an intuitive (graphical) 			model used to sketch database designs, 			(where entity = object).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en-US"/>
              <a:t>Properties of entities and how entities connect.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en-US">
                <a:solidFill>
                  <a:srgbClr val="FF0000"/>
                </a:solidFill>
              </a:rPr>
              <a:t>Not</a:t>
            </a:r>
            <a:r>
              <a:rPr lang="en-US" altLang="en-US"/>
              <a:t> how to operate on entities.</a:t>
            </a:r>
          </a:p>
          <a:p>
            <a:pPr marL="0" indent="539750" defTabSz="539750"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/>
              <a:t>E/R designs are given by pictures 					(</a:t>
            </a:r>
            <a:r>
              <a:rPr lang="en-US" altLang="en-US" sz="2800">
                <a:solidFill>
                  <a:srgbClr val="FF0000"/>
                </a:solidFill>
              </a:rPr>
              <a:t>entity/relationship diagrams</a:t>
            </a:r>
            <a:r>
              <a:rPr lang="en-US" altLang="en-US" sz="2800"/>
              <a:t>).</a:t>
            </a:r>
          </a:p>
          <a:p>
            <a:pPr marL="0" indent="539750" defTabSz="539750"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/>
              <a:t>It is in general straightforward to convert 		E/R designs to relational database designs.</a:t>
            </a:r>
          </a:p>
        </p:txBody>
      </p:sp>
    </p:spTree>
    <p:extLst>
      <p:ext uri="{BB962C8B-B14F-4D97-AF65-F5344CB8AC3E}">
        <p14:creationId xmlns:p14="http://schemas.microsoft.com/office/powerpoint/2010/main" val="2382546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D64DD5B-412F-4DBE-A4DD-B393AF9F9FB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Entity Sets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153400" cy="4114800"/>
          </a:xfrm>
        </p:spPr>
        <p:txBody>
          <a:bodyPr/>
          <a:lstStyle/>
          <a:p>
            <a:pPr marL="0" indent="538163" defTabSz="538163">
              <a:buFont typeface="Wingdings" panose="05000000000000000000" pitchFamily="2" charset="2"/>
              <a:buChar char="q"/>
            </a:pPr>
            <a:r>
              <a:rPr lang="en-US" altLang="en-US">
                <a:solidFill>
                  <a:srgbClr val="FF0000"/>
                </a:solidFill>
              </a:rPr>
              <a:t>Entity</a:t>
            </a:r>
            <a:r>
              <a:rPr lang="en-US" altLang="en-US"/>
              <a:t> = “thing” or object.</a:t>
            </a:r>
            <a:endParaRPr lang="en-US" altLang="en-US" sz="2400"/>
          </a:p>
          <a:p>
            <a:pPr marL="0" lvl="1" indent="0" defTabSz="538163">
              <a:buFont typeface="Monotype Sorts" pitchFamily="8" charset="2"/>
              <a:buNone/>
            </a:pPr>
            <a:r>
              <a:rPr lang="en-US" altLang="en-US"/>
              <a:t>		</a:t>
            </a: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873291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DCCB2C6-EA9F-45A2-AA1C-E76CF7290A1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Entity Sets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153400" cy="4114800"/>
          </a:xfrm>
        </p:spPr>
        <p:txBody>
          <a:bodyPr/>
          <a:lstStyle/>
          <a:p>
            <a:pPr marL="0" indent="538163" defTabSz="538163">
              <a:buFont typeface="Wingdings" panose="05000000000000000000" pitchFamily="2" charset="2"/>
              <a:buChar char="q"/>
            </a:pPr>
            <a:r>
              <a:rPr lang="en-US" altLang="en-US">
                <a:solidFill>
                  <a:srgbClr val="FF0000"/>
                </a:solidFill>
              </a:rPr>
              <a:t>Entity</a:t>
            </a:r>
            <a:r>
              <a:rPr lang="en-US" altLang="en-US"/>
              <a:t> = “thing” or object.</a:t>
            </a:r>
          </a:p>
          <a:p>
            <a:pPr marL="0" indent="538163" defTabSz="538163">
              <a:buFont typeface="Wingdings" panose="05000000000000000000" pitchFamily="2" charset="2"/>
              <a:buChar char="q"/>
            </a:pPr>
            <a:r>
              <a:rPr lang="en-US" altLang="en-US">
                <a:solidFill>
                  <a:srgbClr val="FF0000"/>
                </a:solidFill>
              </a:rPr>
              <a:t>Entity set </a:t>
            </a:r>
            <a:r>
              <a:rPr lang="en-US" altLang="en-US"/>
              <a:t>= collection of similar entities.</a:t>
            </a:r>
          </a:p>
          <a:p>
            <a:pPr marL="0" lvl="1" indent="0" defTabSz="538163">
              <a:buFont typeface="Monotype Sorts" pitchFamily="8" charset="2"/>
              <a:buNone/>
            </a:pPr>
            <a:r>
              <a:rPr lang="en-US" altLang="en-US"/>
              <a:t>		</a:t>
            </a:r>
            <a:r>
              <a:rPr lang="en-US" altLang="en-US" sz="2400"/>
              <a:t>Similar to a class in object-oriented languages.</a:t>
            </a:r>
          </a:p>
          <a:p>
            <a:pPr marL="0" lvl="1" indent="0" defTabSz="538163">
              <a:buFont typeface="Monotype Sorts" pitchFamily="8" charset="2"/>
              <a:buNone/>
            </a:pPr>
            <a:r>
              <a:rPr lang="en-US" altLang="en-US"/>
              <a:t>		</a:t>
            </a: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093100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8706C13-D7F1-41B3-98D1-5BC25227A1F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Entity Sets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153400" cy="4114800"/>
          </a:xfrm>
        </p:spPr>
        <p:txBody>
          <a:bodyPr/>
          <a:lstStyle/>
          <a:p>
            <a:pPr marL="0" indent="538163" defTabSz="538163">
              <a:buFont typeface="Wingdings" panose="05000000000000000000" pitchFamily="2" charset="2"/>
              <a:buChar char="q"/>
            </a:pPr>
            <a:r>
              <a:rPr lang="en-US" altLang="en-US">
                <a:solidFill>
                  <a:srgbClr val="FF0000"/>
                </a:solidFill>
              </a:rPr>
              <a:t>Entity</a:t>
            </a:r>
            <a:r>
              <a:rPr lang="en-US" altLang="en-US"/>
              <a:t> = “thing” or object.</a:t>
            </a:r>
          </a:p>
          <a:p>
            <a:pPr marL="0" indent="538163" defTabSz="538163">
              <a:buFont typeface="Wingdings" panose="05000000000000000000" pitchFamily="2" charset="2"/>
              <a:buChar char="q"/>
            </a:pPr>
            <a:r>
              <a:rPr lang="en-US" altLang="en-US">
                <a:solidFill>
                  <a:srgbClr val="FF0000"/>
                </a:solidFill>
              </a:rPr>
              <a:t>Entity set </a:t>
            </a:r>
            <a:r>
              <a:rPr lang="en-US" altLang="en-US"/>
              <a:t>= collection of similar entities.</a:t>
            </a:r>
          </a:p>
          <a:p>
            <a:pPr marL="0" lvl="1" indent="0" defTabSz="538163">
              <a:buFont typeface="Monotype Sorts" pitchFamily="8" charset="2"/>
              <a:buNone/>
            </a:pPr>
            <a:r>
              <a:rPr lang="en-US" altLang="en-US"/>
              <a:t>		</a:t>
            </a:r>
            <a:r>
              <a:rPr lang="en-US" altLang="en-US" sz="2400"/>
              <a:t>Similar to a class in object-oriented languages.</a:t>
            </a:r>
          </a:p>
          <a:p>
            <a:pPr marL="0" indent="538163" defTabSz="538163">
              <a:buFont typeface="Wingdings" panose="05000000000000000000" pitchFamily="2" charset="2"/>
              <a:buChar char="q"/>
            </a:pPr>
            <a:r>
              <a:rPr lang="en-US" altLang="en-US">
                <a:solidFill>
                  <a:srgbClr val="FF0000"/>
                </a:solidFill>
              </a:rPr>
              <a:t>Attribute </a:t>
            </a:r>
            <a:r>
              <a:rPr lang="en-US" altLang="en-US"/>
              <a:t>= property of (the entities of) 	an entity set.</a:t>
            </a:r>
          </a:p>
          <a:p>
            <a:pPr marL="0" lvl="1" indent="0" defTabSz="538163">
              <a:buFont typeface="Monotype Sorts" pitchFamily="8" charset="2"/>
              <a:buNone/>
            </a:pPr>
            <a:r>
              <a:rPr lang="en-US" altLang="en-US"/>
              <a:t>		</a:t>
            </a: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747473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73B4C14-182B-4D9B-B93A-DB0686FB3E0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Entity Sets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153400" cy="4114800"/>
          </a:xfrm>
        </p:spPr>
        <p:txBody>
          <a:bodyPr/>
          <a:lstStyle/>
          <a:p>
            <a:pPr marL="0" indent="538163" defTabSz="538163">
              <a:buFont typeface="Wingdings" panose="05000000000000000000" pitchFamily="2" charset="2"/>
              <a:buChar char="q"/>
            </a:pPr>
            <a:r>
              <a:rPr lang="en-US" altLang="en-US">
                <a:solidFill>
                  <a:srgbClr val="FF0000"/>
                </a:solidFill>
              </a:rPr>
              <a:t>Entity</a:t>
            </a:r>
            <a:r>
              <a:rPr lang="en-US" altLang="en-US"/>
              <a:t> = “thing” or object.</a:t>
            </a:r>
          </a:p>
          <a:p>
            <a:pPr marL="0" indent="538163" defTabSz="538163">
              <a:buFont typeface="Wingdings" panose="05000000000000000000" pitchFamily="2" charset="2"/>
              <a:buChar char="q"/>
            </a:pPr>
            <a:r>
              <a:rPr lang="en-US" altLang="en-US">
                <a:solidFill>
                  <a:srgbClr val="FF0000"/>
                </a:solidFill>
              </a:rPr>
              <a:t>Entity set </a:t>
            </a:r>
            <a:r>
              <a:rPr lang="en-US" altLang="en-US"/>
              <a:t>= collection of similar entities.</a:t>
            </a:r>
          </a:p>
          <a:p>
            <a:pPr marL="0" lvl="1" indent="0" defTabSz="538163">
              <a:buFont typeface="Monotype Sorts" pitchFamily="8" charset="2"/>
              <a:buNone/>
            </a:pPr>
            <a:r>
              <a:rPr lang="en-US" altLang="en-US"/>
              <a:t>		</a:t>
            </a:r>
            <a:r>
              <a:rPr lang="en-US" altLang="en-US" sz="2400"/>
              <a:t>Similar to a class in object-oriented languages.</a:t>
            </a:r>
          </a:p>
          <a:p>
            <a:pPr marL="0" indent="538163" defTabSz="538163">
              <a:buFont typeface="Wingdings" panose="05000000000000000000" pitchFamily="2" charset="2"/>
              <a:buChar char="q"/>
            </a:pPr>
            <a:r>
              <a:rPr lang="en-US" altLang="en-US">
                <a:solidFill>
                  <a:srgbClr val="FF0000"/>
                </a:solidFill>
              </a:rPr>
              <a:t>Attribute </a:t>
            </a:r>
            <a:r>
              <a:rPr lang="en-US" altLang="en-US"/>
              <a:t>= property of (the entities of) 	an entity set.</a:t>
            </a:r>
          </a:p>
          <a:p>
            <a:pPr marL="0" lvl="1" indent="0" defTabSz="538163">
              <a:buFont typeface="Monotype Sorts" pitchFamily="8" charset="2"/>
              <a:buNone/>
            </a:pPr>
            <a:r>
              <a:rPr lang="en-US" altLang="en-US"/>
              <a:t>		</a:t>
            </a:r>
            <a:r>
              <a:rPr lang="en-US" altLang="en-US" sz="2400"/>
              <a:t>Attributes are of simple data types, e.g. integers  		or character strings.</a:t>
            </a:r>
          </a:p>
        </p:txBody>
      </p:sp>
    </p:spTree>
    <p:extLst>
      <p:ext uri="{BB962C8B-B14F-4D97-AF65-F5344CB8AC3E}">
        <p14:creationId xmlns:p14="http://schemas.microsoft.com/office/powerpoint/2010/main" val="3106722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EDA64A9-E035-40A1-AB3E-C6EF93E79B8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E/R Diagrams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7772400" cy="1905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In an entity-relationship diagram:</a:t>
            </a:r>
          </a:p>
        </p:txBody>
      </p:sp>
    </p:spTree>
    <p:extLst>
      <p:ext uri="{BB962C8B-B14F-4D97-AF65-F5344CB8AC3E}">
        <p14:creationId xmlns:p14="http://schemas.microsoft.com/office/powerpoint/2010/main" val="3523694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5D4BA07-096F-4066-B119-99C959C5B16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E/R Diagrams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7772400" cy="1905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In an entity-relationship diagram:</a:t>
            </a:r>
          </a:p>
          <a:p>
            <a:pPr marL="790575" lvl="1" indent="-431800" defTabSz="539750">
              <a:buFont typeface="Wingdings" panose="05000000000000000000" pitchFamily="2" charset="2"/>
              <a:buChar char="Ø"/>
            </a:pPr>
            <a:r>
              <a:rPr lang="en-US" altLang="en-US" sz="2400"/>
              <a:t>Entity set = rectangle.</a:t>
            </a:r>
          </a:p>
        </p:txBody>
      </p:sp>
    </p:spTree>
    <p:extLst>
      <p:ext uri="{BB962C8B-B14F-4D97-AF65-F5344CB8AC3E}">
        <p14:creationId xmlns:p14="http://schemas.microsoft.com/office/powerpoint/2010/main" val="2324533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740A4AC-1F77-4D30-AA88-879B7BAF09F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E/R Diagrams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7772400" cy="1905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In an entity-relationship diagram:</a:t>
            </a:r>
          </a:p>
          <a:p>
            <a:pPr marL="790575" lvl="1" indent="-431800" defTabSz="539750">
              <a:buFont typeface="Wingdings" panose="05000000000000000000" pitchFamily="2" charset="2"/>
              <a:buChar char="Ø"/>
            </a:pPr>
            <a:r>
              <a:rPr lang="en-US" altLang="en-US" sz="2400"/>
              <a:t>Entity set = rectangle.</a:t>
            </a:r>
          </a:p>
          <a:p>
            <a:pPr marL="790575" lvl="1" indent="-431800" defTabSz="539750">
              <a:buFont typeface="Wingdings" panose="05000000000000000000" pitchFamily="2" charset="2"/>
              <a:buChar char="Ø"/>
            </a:pPr>
            <a:r>
              <a:rPr lang="en-US" altLang="en-US" sz="2400"/>
              <a:t>Attribute = oval, with a line to the rectangle representing its entity set.</a:t>
            </a:r>
          </a:p>
        </p:txBody>
      </p:sp>
    </p:spTree>
    <p:extLst>
      <p:ext uri="{BB962C8B-B14F-4D97-AF65-F5344CB8AC3E}">
        <p14:creationId xmlns:p14="http://schemas.microsoft.com/office/powerpoint/2010/main" val="167690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FFF752B-BC00-4584-8E02-1EABAB72905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E/R Diagrams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7772400" cy="1905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In an entity-relationship diagram:</a:t>
            </a:r>
          </a:p>
          <a:p>
            <a:pPr marL="790575" lvl="1" indent="-431800" defTabSz="539750">
              <a:buFont typeface="Wingdings" panose="05000000000000000000" pitchFamily="2" charset="2"/>
              <a:buChar char="Ø"/>
            </a:pPr>
            <a:r>
              <a:rPr lang="en-US" altLang="en-US" sz="2400"/>
              <a:t>Entity set = rectangle.</a:t>
            </a:r>
          </a:p>
          <a:p>
            <a:pPr marL="790575" lvl="1" indent="-431800" defTabSz="539750">
              <a:buFont typeface="Wingdings" panose="05000000000000000000" pitchFamily="2" charset="2"/>
              <a:buChar char="Ø"/>
            </a:pPr>
            <a:r>
              <a:rPr lang="en-US" altLang="en-US" sz="2400"/>
              <a:t>Attribute = oval, with a line to the rectangle representing its entity set.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3352800"/>
            <a:ext cx="48768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40000" defTabSz="540000">
              <a:buFont typeface="Wingdings" panose="05000000000000000000" pitchFamily="2" charset="2"/>
              <a:buChar char="p"/>
              <a:tabLst>
                <a:tab pos="0" algn="l"/>
              </a:tabLst>
              <a:defRPr/>
            </a:pPr>
            <a:r>
              <a:rPr lang="en-US" altLang="en-US" sz="2800" dirty="0"/>
              <a:t>Example</a:t>
            </a:r>
          </a:p>
          <a:p>
            <a:pPr marL="792000" indent="-432000" defTabSz="540000">
              <a:buFont typeface="Wingdings" panose="05000000000000000000" pitchFamily="2" charset="2"/>
              <a:buChar char="Ø"/>
              <a:tabLst>
                <a:tab pos="0" algn="l"/>
              </a:tabLst>
              <a:defRPr/>
            </a:pPr>
            <a:r>
              <a:rPr lang="en-US" altLang="en-US" sz="2400" dirty="0"/>
              <a:t>Entity set </a:t>
            </a:r>
            <a:r>
              <a:rPr lang="en-US" altLang="en-US" sz="2400" dirty="0">
                <a:solidFill>
                  <a:srgbClr val="009900"/>
                </a:solidFill>
              </a:rPr>
              <a:t>Beers</a:t>
            </a:r>
            <a:r>
              <a:rPr lang="en-US" altLang="en-US" sz="2400" dirty="0"/>
              <a:t> has two attributes, </a:t>
            </a:r>
            <a:r>
              <a:rPr lang="en-US" altLang="en-US" sz="2400" dirty="0">
                <a:solidFill>
                  <a:srgbClr val="FFC000"/>
                </a:solidFill>
              </a:rPr>
              <a:t>name</a:t>
            </a:r>
            <a:r>
              <a:rPr lang="en-US" altLang="en-US" sz="2400" dirty="0"/>
              <a:t> and </a:t>
            </a:r>
            <a:r>
              <a:rPr lang="en-US" altLang="en-US" sz="2400" dirty="0" err="1">
                <a:solidFill>
                  <a:srgbClr val="FFC000"/>
                </a:solidFill>
              </a:rPr>
              <a:t>manf</a:t>
            </a:r>
            <a:r>
              <a:rPr lang="en-US" altLang="en-US" sz="2400" dirty="0">
                <a:solidFill>
                  <a:srgbClr val="FFC000"/>
                </a:solidFill>
              </a:rPr>
              <a:t> </a:t>
            </a:r>
            <a:r>
              <a:rPr lang="en-US" altLang="en-US" sz="2400" dirty="0"/>
              <a:t>(manufacturer)</a:t>
            </a:r>
          </a:p>
        </p:txBody>
      </p:sp>
    </p:spTree>
    <p:extLst>
      <p:ext uri="{BB962C8B-B14F-4D97-AF65-F5344CB8AC3E}">
        <p14:creationId xmlns:p14="http://schemas.microsoft.com/office/powerpoint/2010/main" val="3948591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4B4984F-0A49-4D83-9870-865E06F4844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E/R Diagrams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7772400" cy="1905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In an entity-relationship diagram:</a:t>
            </a:r>
          </a:p>
          <a:p>
            <a:pPr marL="790575" lvl="1" indent="-431800" defTabSz="539750">
              <a:buFont typeface="Wingdings" panose="05000000000000000000" pitchFamily="2" charset="2"/>
              <a:buChar char="Ø"/>
            </a:pPr>
            <a:r>
              <a:rPr lang="en-US" altLang="en-US" sz="2400"/>
              <a:t>Entity set = rectangle.</a:t>
            </a:r>
          </a:p>
          <a:p>
            <a:pPr marL="790575" lvl="1" indent="-431800" defTabSz="539750">
              <a:buFont typeface="Wingdings" panose="05000000000000000000" pitchFamily="2" charset="2"/>
              <a:buChar char="Ø"/>
            </a:pPr>
            <a:r>
              <a:rPr lang="en-US" altLang="en-US" sz="2400"/>
              <a:t>Attribute = oval, with a line to the rectangle representing its entity set.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3352800"/>
            <a:ext cx="48768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40000" defTabSz="540000">
              <a:buFont typeface="Wingdings" panose="05000000000000000000" pitchFamily="2" charset="2"/>
              <a:buChar char="p"/>
              <a:tabLst>
                <a:tab pos="0" algn="l"/>
              </a:tabLst>
              <a:defRPr/>
            </a:pPr>
            <a:r>
              <a:rPr lang="en-US" altLang="en-US" sz="2800" dirty="0"/>
              <a:t>Example</a:t>
            </a:r>
          </a:p>
          <a:p>
            <a:pPr marL="792000" indent="-432000" defTabSz="540000">
              <a:buFont typeface="Wingdings" panose="05000000000000000000" pitchFamily="2" charset="2"/>
              <a:buChar char="Ø"/>
              <a:tabLst>
                <a:tab pos="0" algn="l"/>
              </a:tabLst>
              <a:defRPr/>
            </a:pPr>
            <a:r>
              <a:rPr lang="en-US" altLang="en-US" sz="2400" dirty="0"/>
              <a:t>Entity set </a:t>
            </a:r>
            <a:r>
              <a:rPr lang="en-US" altLang="en-US" sz="2400" dirty="0">
                <a:solidFill>
                  <a:srgbClr val="009900"/>
                </a:solidFill>
              </a:rPr>
              <a:t>Beers</a:t>
            </a:r>
            <a:r>
              <a:rPr lang="en-US" altLang="en-US" sz="2400" dirty="0"/>
              <a:t> has two attributes, </a:t>
            </a:r>
            <a:r>
              <a:rPr lang="en-US" altLang="en-US" sz="2400" dirty="0">
                <a:solidFill>
                  <a:srgbClr val="FFC000"/>
                </a:solidFill>
              </a:rPr>
              <a:t>name</a:t>
            </a:r>
            <a:r>
              <a:rPr lang="en-US" altLang="en-US" sz="2400" dirty="0"/>
              <a:t> and </a:t>
            </a:r>
            <a:r>
              <a:rPr lang="en-US" altLang="en-US" sz="2400" dirty="0" err="1">
                <a:solidFill>
                  <a:srgbClr val="FFC000"/>
                </a:solidFill>
              </a:rPr>
              <a:t>manf</a:t>
            </a:r>
            <a:r>
              <a:rPr lang="en-US" altLang="en-US" sz="2400" dirty="0">
                <a:solidFill>
                  <a:srgbClr val="FFC000"/>
                </a:solidFill>
              </a:rPr>
              <a:t> </a:t>
            </a:r>
            <a:r>
              <a:rPr lang="en-US" altLang="en-US" sz="2400" dirty="0"/>
              <a:t>(manufacturer)</a:t>
            </a:r>
          </a:p>
          <a:p>
            <a:pPr marL="792000" indent="-432000" defTabSz="540000">
              <a:buFont typeface="Wingdings" panose="05000000000000000000" pitchFamily="2" charset="2"/>
              <a:buChar char="Ø"/>
              <a:tabLst>
                <a:tab pos="0" algn="l"/>
              </a:tabLst>
              <a:defRPr/>
            </a:pPr>
            <a:r>
              <a:rPr lang="en-US" altLang="en-US" sz="2400" dirty="0"/>
              <a:t>Each </a:t>
            </a:r>
            <a:r>
              <a:rPr lang="en-US" altLang="en-US" sz="2400" dirty="0">
                <a:solidFill>
                  <a:srgbClr val="009900"/>
                </a:solidFill>
              </a:rPr>
              <a:t>Beers</a:t>
            </a:r>
            <a:r>
              <a:rPr lang="en-US" altLang="en-US" sz="2400" dirty="0"/>
              <a:t> entity has values for these two attributes. e.g. (Bud, Anheuser-Busch)</a:t>
            </a:r>
          </a:p>
          <a:p>
            <a:pPr marL="792000" indent="-432000" defTabSz="540000">
              <a:buFont typeface="Wingdings" panose="05000000000000000000" pitchFamily="2" charset="2"/>
              <a:buChar char="Ø"/>
              <a:tabLst>
                <a:tab pos="0" algn="l"/>
              </a:tabLst>
              <a:defRPr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86843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220D-66AA-4EC3-BABB-61EAC37CE28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E/R Diagrams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7772400" cy="1905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In an entity-relationship diagram:</a:t>
            </a:r>
          </a:p>
          <a:p>
            <a:pPr marL="790575" lvl="1" indent="-431800" defTabSz="539750">
              <a:buFont typeface="Wingdings" panose="05000000000000000000" pitchFamily="2" charset="2"/>
              <a:buChar char="Ø"/>
            </a:pPr>
            <a:r>
              <a:rPr lang="en-US" altLang="en-US" sz="2400"/>
              <a:t>Entity set = rectangle.</a:t>
            </a:r>
          </a:p>
          <a:p>
            <a:pPr marL="790575" lvl="1" indent="-431800" defTabSz="539750">
              <a:buFont typeface="Wingdings" panose="05000000000000000000" pitchFamily="2" charset="2"/>
              <a:buChar char="Ø"/>
            </a:pPr>
            <a:r>
              <a:rPr lang="en-US" altLang="en-US" sz="2400"/>
              <a:t>Attribute = oval, with a line to the rectangle representing its entity set.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3352800"/>
            <a:ext cx="48768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40000" defTabSz="540000">
              <a:buFont typeface="Wingdings" panose="05000000000000000000" pitchFamily="2" charset="2"/>
              <a:buChar char="p"/>
              <a:tabLst>
                <a:tab pos="0" algn="l"/>
              </a:tabLst>
              <a:defRPr/>
            </a:pPr>
            <a:r>
              <a:rPr lang="en-US" altLang="en-US" sz="2800" dirty="0"/>
              <a:t>Example</a:t>
            </a:r>
          </a:p>
          <a:p>
            <a:pPr marL="792000" indent="-432000" defTabSz="540000">
              <a:buFont typeface="Wingdings" panose="05000000000000000000" pitchFamily="2" charset="2"/>
              <a:buChar char="Ø"/>
              <a:tabLst>
                <a:tab pos="0" algn="l"/>
              </a:tabLst>
              <a:defRPr/>
            </a:pPr>
            <a:r>
              <a:rPr lang="en-US" altLang="en-US" sz="2400" dirty="0"/>
              <a:t>Entity set </a:t>
            </a:r>
            <a:r>
              <a:rPr lang="en-US" altLang="en-US" sz="2400" dirty="0">
                <a:solidFill>
                  <a:srgbClr val="009900"/>
                </a:solidFill>
              </a:rPr>
              <a:t>Beers</a:t>
            </a:r>
            <a:r>
              <a:rPr lang="en-US" altLang="en-US" sz="2400" dirty="0"/>
              <a:t> has two attributes, </a:t>
            </a:r>
            <a:r>
              <a:rPr lang="en-US" altLang="en-US" sz="2400" dirty="0">
                <a:solidFill>
                  <a:srgbClr val="FFC000"/>
                </a:solidFill>
              </a:rPr>
              <a:t>name</a:t>
            </a:r>
            <a:r>
              <a:rPr lang="en-US" altLang="en-US" sz="2400" dirty="0"/>
              <a:t> and </a:t>
            </a:r>
            <a:r>
              <a:rPr lang="en-US" altLang="en-US" sz="2400" dirty="0" err="1">
                <a:solidFill>
                  <a:srgbClr val="FFC000"/>
                </a:solidFill>
              </a:rPr>
              <a:t>manf</a:t>
            </a:r>
            <a:r>
              <a:rPr lang="en-US" altLang="en-US" sz="2400" dirty="0">
                <a:solidFill>
                  <a:srgbClr val="FFC000"/>
                </a:solidFill>
              </a:rPr>
              <a:t> </a:t>
            </a:r>
            <a:r>
              <a:rPr lang="en-US" altLang="en-US" sz="2400" dirty="0"/>
              <a:t>(manufacturer)</a:t>
            </a:r>
          </a:p>
          <a:p>
            <a:pPr marL="792000" indent="-432000" defTabSz="540000">
              <a:buFont typeface="Wingdings" panose="05000000000000000000" pitchFamily="2" charset="2"/>
              <a:buChar char="Ø"/>
              <a:tabLst>
                <a:tab pos="0" algn="l"/>
              </a:tabLst>
              <a:defRPr/>
            </a:pPr>
            <a:r>
              <a:rPr lang="en-US" altLang="en-US" sz="2400" dirty="0"/>
              <a:t>Each </a:t>
            </a:r>
            <a:r>
              <a:rPr lang="en-US" altLang="en-US" sz="2400" dirty="0">
                <a:solidFill>
                  <a:srgbClr val="009900"/>
                </a:solidFill>
              </a:rPr>
              <a:t>Beers</a:t>
            </a:r>
            <a:r>
              <a:rPr lang="en-US" altLang="en-US" sz="2400" dirty="0"/>
              <a:t> entity has values for these two attributes. e.g. (Bud, Anheuser-Busch)</a:t>
            </a:r>
          </a:p>
          <a:p>
            <a:pPr marL="792000" indent="-432000" defTabSz="540000">
              <a:buFont typeface="Wingdings" panose="05000000000000000000" pitchFamily="2" charset="2"/>
              <a:buChar char="Ø"/>
              <a:tabLst>
                <a:tab pos="0" algn="l"/>
              </a:tabLst>
              <a:defRPr/>
            </a:pPr>
            <a:endParaRPr lang="en-US" altLang="en-US" sz="2400" dirty="0"/>
          </a:p>
        </p:txBody>
      </p:sp>
      <p:grpSp>
        <p:nvGrpSpPr>
          <p:cNvPr id="28678" name="Group 11"/>
          <p:cNvGrpSpPr>
            <a:grpSpLocks/>
          </p:cNvGrpSpPr>
          <p:nvPr/>
        </p:nvGrpSpPr>
        <p:grpSpPr bwMode="auto">
          <a:xfrm>
            <a:off x="5257800" y="3657600"/>
            <a:ext cx="3124200" cy="2286000"/>
            <a:chOff x="1632" y="1440"/>
            <a:chExt cx="1968" cy="1440"/>
          </a:xfrm>
        </p:grpSpPr>
        <p:sp>
          <p:nvSpPr>
            <p:cNvPr id="28679" name="Rectangle 4"/>
            <p:cNvSpPr>
              <a:spLocks noChangeArrowheads="1"/>
            </p:cNvSpPr>
            <p:nvPr/>
          </p:nvSpPr>
          <p:spPr bwMode="auto">
            <a:xfrm>
              <a:off x="2064" y="2208"/>
              <a:ext cx="1008" cy="6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28680" name="Oval 5"/>
            <p:cNvSpPr>
              <a:spLocks noChangeArrowheads="1"/>
            </p:cNvSpPr>
            <p:nvPr/>
          </p:nvSpPr>
          <p:spPr bwMode="auto">
            <a:xfrm>
              <a:off x="1632" y="1440"/>
              <a:ext cx="768" cy="384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28681" name="Oval 6"/>
            <p:cNvSpPr>
              <a:spLocks noChangeArrowheads="1"/>
            </p:cNvSpPr>
            <p:nvPr/>
          </p:nvSpPr>
          <p:spPr bwMode="auto">
            <a:xfrm>
              <a:off x="2976" y="1488"/>
              <a:ext cx="624" cy="28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28682" name="Line 7"/>
            <p:cNvSpPr>
              <a:spLocks noChangeShapeType="1"/>
            </p:cNvSpPr>
            <p:nvPr/>
          </p:nvSpPr>
          <p:spPr bwMode="auto">
            <a:xfrm>
              <a:off x="2016" y="1824"/>
              <a:ext cx="288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3" name="Line 8"/>
            <p:cNvSpPr>
              <a:spLocks noChangeShapeType="1"/>
            </p:cNvSpPr>
            <p:nvPr/>
          </p:nvSpPr>
          <p:spPr bwMode="auto">
            <a:xfrm flipH="1">
              <a:off x="2832" y="1776"/>
              <a:ext cx="48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4507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3BCB4E7-2C1A-4AC5-B3DF-248708AB793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en-US" altLang="en-US"/>
              <a:t>Relationships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805738" cy="1617663"/>
          </a:xfrm>
        </p:spPr>
        <p:txBody>
          <a:bodyPr/>
          <a:lstStyle/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relationship</a:t>
            </a:r>
            <a:r>
              <a:rPr lang="en-US" altLang="en-US" sz="2800"/>
              <a:t> connects some entity sets.</a:t>
            </a:r>
          </a:p>
        </p:txBody>
      </p:sp>
    </p:spTree>
    <p:extLst>
      <p:ext uri="{BB962C8B-B14F-4D97-AF65-F5344CB8AC3E}">
        <p14:creationId xmlns:p14="http://schemas.microsoft.com/office/powerpoint/2010/main" val="2743426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EFE0F24-4644-42A3-8FEF-33CCD7EE4A6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en-US" altLang="en-US"/>
              <a:t>Relationships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805738" cy="1617663"/>
          </a:xfrm>
        </p:spPr>
        <p:txBody>
          <a:bodyPr/>
          <a:lstStyle/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relationship</a:t>
            </a:r>
            <a:r>
              <a:rPr lang="en-US" altLang="en-US" sz="2800"/>
              <a:t> connects some entity sets.</a:t>
            </a:r>
          </a:p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It is given by a diamond, with lines to each of the entity sets involved.</a:t>
            </a:r>
          </a:p>
        </p:txBody>
      </p:sp>
    </p:spTree>
    <p:extLst>
      <p:ext uri="{BB962C8B-B14F-4D97-AF65-F5344CB8AC3E}">
        <p14:creationId xmlns:p14="http://schemas.microsoft.com/office/powerpoint/2010/main" val="1086522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D255F67-C00F-4152-BCC2-791F16A715C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en-US" altLang="en-US"/>
              <a:t>Relationships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805738" cy="1617663"/>
          </a:xfrm>
        </p:spPr>
        <p:txBody>
          <a:bodyPr/>
          <a:lstStyle/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relationship</a:t>
            </a:r>
            <a:r>
              <a:rPr lang="en-US" altLang="en-US" sz="2800"/>
              <a:t> connects some entity sets.</a:t>
            </a:r>
          </a:p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It is given by a diamond, with lines to each of the entity sets involved.</a:t>
            </a: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3641725" y="5634038"/>
            <a:ext cx="1006475" cy="766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31750" name="Oval 30"/>
          <p:cNvSpPr>
            <a:spLocks noChangeArrowheads="1"/>
          </p:cNvSpPr>
          <p:nvPr/>
        </p:nvSpPr>
        <p:spPr bwMode="auto">
          <a:xfrm>
            <a:off x="4967288" y="6157913"/>
            <a:ext cx="671512" cy="319087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31751" name="Oval 31"/>
          <p:cNvSpPr>
            <a:spLocks noChangeArrowheads="1"/>
          </p:cNvSpPr>
          <p:nvPr/>
        </p:nvSpPr>
        <p:spPr bwMode="auto">
          <a:xfrm>
            <a:off x="2697163" y="6156325"/>
            <a:ext cx="669925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1752" name="Line 42"/>
          <p:cNvSpPr>
            <a:spLocks noChangeShapeType="1"/>
          </p:cNvSpPr>
          <p:nvPr/>
        </p:nvSpPr>
        <p:spPr bwMode="auto">
          <a:xfrm flipV="1">
            <a:off x="3335338" y="6053138"/>
            <a:ext cx="306387" cy="195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3" name="Line 43"/>
          <p:cNvSpPr>
            <a:spLocks noChangeShapeType="1"/>
          </p:cNvSpPr>
          <p:nvPr/>
        </p:nvSpPr>
        <p:spPr bwMode="auto">
          <a:xfrm flipH="1" flipV="1">
            <a:off x="4648200" y="5999163"/>
            <a:ext cx="319088" cy="249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4" name="Rectangle 5"/>
          <p:cNvSpPr>
            <a:spLocks noChangeArrowheads="1"/>
          </p:cNvSpPr>
          <p:nvPr/>
        </p:nvSpPr>
        <p:spPr bwMode="auto">
          <a:xfrm>
            <a:off x="5524500" y="3535363"/>
            <a:ext cx="1006475" cy="766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31755" name="Oval 28"/>
          <p:cNvSpPr>
            <a:spLocks noChangeArrowheads="1"/>
          </p:cNvSpPr>
          <p:nvPr/>
        </p:nvSpPr>
        <p:spPr bwMode="auto">
          <a:xfrm>
            <a:off x="6262688" y="2895600"/>
            <a:ext cx="671512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31756" name="Oval 29"/>
          <p:cNvSpPr>
            <a:spLocks noChangeArrowheads="1"/>
          </p:cNvSpPr>
          <p:nvPr/>
        </p:nvSpPr>
        <p:spPr bwMode="auto">
          <a:xfrm>
            <a:off x="5122863" y="2895600"/>
            <a:ext cx="669925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1757" name="Line 44"/>
          <p:cNvSpPr>
            <a:spLocks noChangeShapeType="1"/>
          </p:cNvSpPr>
          <p:nvPr/>
        </p:nvSpPr>
        <p:spPr bwMode="auto">
          <a:xfrm>
            <a:off x="5457825" y="3214688"/>
            <a:ext cx="268288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8" name="Line 45"/>
          <p:cNvSpPr>
            <a:spLocks noChangeShapeType="1"/>
          </p:cNvSpPr>
          <p:nvPr/>
        </p:nvSpPr>
        <p:spPr bwMode="auto">
          <a:xfrm flipH="1">
            <a:off x="6330950" y="3214688"/>
            <a:ext cx="268288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1759" name="Group 50"/>
          <p:cNvGrpSpPr>
            <a:grpSpLocks/>
          </p:cNvGrpSpPr>
          <p:nvPr/>
        </p:nvGrpSpPr>
        <p:grpSpPr bwMode="auto">
          <a:xfrm>
            <a:off x="985838" y="2895600"/>
            <a:ext cx="1946275" cy="1917700"/>
            <a:chOff x="144" y="1104"/>
            <a:chExt cx="1392" cy="1440"/>
          </a:xfrm>
        </p:grpSpPr>
        <p:sp>
          <p:nvSpPr>
            <p:cNvPr id="31760" name="Rectangle 3"/>
            <p:cNvSpPr>
              <a:spLocks noChangeArrowheads="1"/>
            </p:cNvSpPr>
            <p:nvPr/>
          </p:nvSpPr>
          <p:spPr bwMode="auto">
            <a:xfrm>
              <a:off x="528" y="1584"/>
              <a:ext cx="720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Bars</a:t>
              </a:r>
            </a:p>
          </p:txBody>
        </p:sp>
        <p:sp>
          <p:nvSpPr>
            <p:cNvPr id="31761" name="Oval 25"/>
            <p:cNvSpPr>
              <a:spLocks noChangeArrowheads="1"/>
            </p:cNvSpPr>
            <p:nvPr/>
          </p:nvSpPr>
          <p:spPr bwMode="auto">
            <a:xfrm>
              <a:off x="288" y="1104"/>
              <a:ext cx="48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31762" name="Oval 26"/>
            <p:cNvSpPr>
              <a:spLocks noChangeArrowheads="1"/>
            </p:cNvSpPr>
            <p:nvPr/>
          </p:nvSpPr>
          <p:spPr bwMode="auto">
            <a:xfrm>
              <a:off x="144" y="2304"/>
              <a:ext cx="624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license</a:t>
              </a:r>
            </a:p>
          </p:txBody>
        </p:sp>
        <p:sp>
          <p:nvSpPr>
            <p:cNvPr id="31763" name="Oval 27"/>
            <p:cNvSpPr>
              <a:spLocks noChangeArrowheads="1"/>
            </p:cNvSpPr>
            <p:nvPr/>
          </p:nvSpPr>
          <p:spPr bwMode="auto">
            <a:xfrm>
              <a:off x="1056" y="1104"/>
              <a:ext cx="48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31764" name="Line 39"/>
            <p:cNvSpPr>
              <a:spLocks noChangeShapeType="1"/>
            </p:cNvSpPr>
            <p:nvPr/>
          </p:nvSpPr>
          <p:spPr bwMode="auto">
            <a:xfrm>
              <a:off x="528" y="1344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5" name="Line 40"/>
            <p:cNvSpPr>
              <a:spLocks noChangeShapeType="1"/>
            </p:cNvSpPr>
            <p:nvPr/>
          </p:nvSpPr>
          <p:spPr bwMode="auto">
            <a:xfrm flipH="1">
              <a:off x="1056" y="1344"/>
              <a:ext cx="24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6" name="Line 41"/>
            <p:cNvSpPr>
              <a:spLocks noChangeShapeType="1"/>
            </p:cNvSpPr>
            <p:nvPr/>
          </p:nvSpPr>
          <p:spPr bwMode="auto">
            <a:xfrm flipV="1">
              <a:off x="432" y="2160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304023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BE48BAC-86D4-440D-88BC-9317CB1AB50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en-US" altLang="en-US"/>
              <a:t>Relationships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805738" cy="1617663"/>
          </a:xfrm>
        </p:spPr>
        <p:txBody>
          <a:bodyPr/>
          <a:lstStyle/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relationship</a:t>
            </a:r>
            <a:r>
              <a:rPr lang="en-US" altLang="en-US" sz="2800"/>
              <a:t> connects some entity sets.</a:t>
            </a:r>
          </a:p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It is given by a diamond, with lines to each of the entity sets involved.</a:t>
            </a:r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3641725" y="5634038"/>
            <a:ext cx="1006475" cy="766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32774" name="Oval 30"/>
          <p:cNvSpPr>
            <a:spLocks noChangeArrowheads="1"/>
          </p:cNvSpPr>
          <p:nvPr/>
        </p:nvSpPr>
        <p:spPr bwMode="auto">
          <a:xfrm>
            <a:off x="4967288" y="6157913"/>
            <a:ext cx="671512" cy="319087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32775" name="Oval 31"/>
          <p:cNvSpPr>
            <a:spLocks noChangeArrowheads="1"/>
          </p:cNvSpPr>
          <p:nvPr/>
        </p:nvSpPr>
        <p:spPr bwMode="auto">
          <a:xfrm>
            <a:off x="2697163" y="6156325"/>
            <a:ext cx="669925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2776" name="Line 42"/>
          <p:cNvSpPr>
            <a:spLocks noChangeShapeType="1"/>
          </p:cNvSpPr>
          <p:nvPr/>
        </p:nvSpPr>
        <p:spPr bwMode="auto">
          <a:xfrm flipV="1">
            <a:off x="3335338" y="6053138"/>
            <a:ext cx="306387" cy="195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7" name="Line 43"/>
          <p:cNvSpPr>
            <a:spLocks noChangeShapeType="1"/>
          </p:cNvSpPr>
          <p:nvPr/>
        </p:nvSpPr>
        <p:spPr bwMode="auto">
          <a:xfrm flipH="1" flipV="1">
            <a:off x="4648200" y="5999163"/>
            <a:ext cx="319088" cy="249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8" name="Rectangle 5"/>
          <p:cNvSpPr>
            <a:spLocks noChangeArrowheads="1"/>
          </p:cNvSpPr>
          <p:nvPr/>
        </p:nvSpPr>
        <p:spPr bwMode="auto">
          <a:xfrm>
            <a:off x="5524500" y="3535363"/>
            <a:ext cx="1006475" cy="766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32779" name="Oval 28"/>
          <p:cNvSpPr>
            <a:spLocks noChangeArrowheads="1"/>
          </p:cNvSpPr>
          <p:nvPr/>
        </p:nvSpPr>
        <p:spPr bwMode="auto">
          <a:xfrm>
            <a:off x="6262688" y="2895600"/>
            <a:ext cx="671512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32780" name="Oval 29"/>
          <p:cNvSpPr>
            <a:spLocks noChangeArrowheads="1"/>
          </p:cNvSpPr>
          <p:nvPr/>
        </p:nvSpPr>
        <p:spPr bwMode="auto">
          <a:xfrm>
            <a:off x="5122863" y="2895600"/>
            <a:ext cx="669925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2781" name="Line 44"/>
          <p:cNvSpPr>
            <a:spLocks noChangeShapeType="1"/>
          </p:cNvSpPr>
          <p:nvPr/>
        </p:nvSpPr>
        <p:spPr bwMode="auto">
          <a:xfrm>
            <a:off x="5457825" y="3214688"/>
            <a:ext cx="268288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2" name="Line 45"/>
          <p:cNvSpPr>
            <a:spLocks noChangeShapeType="1"/>
          </p:cNvSpPr>
          <p:nvPr/>
        </p:nvSpPr>
        <p:spPr bwMode="auto">
          <a:xfrm flipH="1">
            <a:off x="6330950" y="3214688"/>
            <a:ext cx="268288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2783" name="Group 50"/>
          <p:cNvGrpSpPr>
            <a:grpSpLocks/>
          </p:cNvGrpSpPr>
          <p:nvPr/>
        </p:nvGrpSpPr>
        <p:grpSpPr bwMode="auto">
          <a:xfrm>
            <a:off x="985838" y="2895600"/>
            <a:ext cx="1946275" cy="1917700"/>
            <a:chOff x="144" y="1104"/>
            <a:chExt cx="1392" cy="1440"/>
          </a:xfrm>
        </p:grpSpPr>
        <p:sp>
          <p:nvSpPr>
            <p:cNvPr id="32785" name="Rectangle 3"/>
            <p:cNvSpPr>
              <a:spLocks noChangeArrowheads="1"/>
            </p:cNvSpPr>
            <p:nvPr/>
          </p:nvSpPr>
          <p:spPr bwMode="auto">
            <a:xfrm>
              <a:off x="528" y="1584"/>
              <a:ext cx="720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Bars</a:t>
              </a:r>
            </a:p>
          </p:txBody>
        </p:sp>
        <p:sp>
          <p:nvSpPr>
            <p:cNvPr id="32786" name="Oval 25"/>
            <p:cNvSpPr>
              <a:spLocks noChangeArrowheads="1"/>
            </p:cNvSpPr>
            <p:nvPr/>
          </p:nvSpPr>
          <p:spPr bwMode="auto">
            <a:xfrm>
              <a:off x="288" y="1104"/>
              <a:ext cx="48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32787" name="Oval 26"/>
            <p:cNvSpPr>
              <a:spLocks noChangeArrowheads="1"/>
            </p:cNvSpPr>
            <p:nvPr/>
          </p:nvSpPr>
          <p:spPr bwMode="auto">
            <a:xfrm>
              <a:off x="144" y="2304"/>
              <a:ext cx="624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license</a:t>
              </a:r>
            </a:p>
          </p:txBody>
        </p:sp>
        <p:sp>
          <p:nvSpPr>
            <p:cNvPr id="32788" name="Oval 27"/>
            <p:cNvSpPr>
              <a:spLocks noChangeArrowheads="1"/>
            </p:cNvSpPr>
            <p:nvPr/>
          </p:nvSpPr>
          <p:spPr bwMode="auto">
            <a:xfrm>
              <a:off x="1056" y="1104"/>
              <a:ext cx="48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32789" name="Line 39"/>
            <p:cNvSpPr>
              <a:spLocks noChangeShapeType="1"/>
            </p:cNvSpPr>
            <p:nvPr/>
          </p:nvSpPr>
          <p:spPr bwMode="auto">
            <a:xfrm>
              <a:off x="528" y="1344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0" name="Line 40"/>
            <p:cNvSpPr>
              <a:spLocks noChangeShapeType="1"/>
            </p:cNvSpPr>
            <p:nvPr/>
          </p:nvSpPr>
          <p:spPr bwMode="auto">
            <a:xfrm flipH="1">
              <a:off x="1056" y="1344"/>
              <a:ext cx="24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1" name="Line 41"/>
            <p:cNvSpPr>
              <a:spLocks noChangeShapeType="1"/>
            </p:cNvSpPr>
            <p:nvPr/>
          </p:nvSpPr>
          <p:spPr bwMode="auto">
            <a:xfrm flipV="1">
              <a:off x="432" y="2160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84" name="Text Box 47"/>
          <p:cNvSpPr txBox="1">
            <a:spLocks noChangeArrowheads="1"/>
          </p:cNvSpPr>
          <p:nvPr/>
        </p:nvSpPr>
        <p:spPr bwMode="auto">
          <a:xfrm>
            <a:off x="3405188" y="2811463"/>
            <a:ext cx="1744662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Bars sell some beers.</a:t>
            </a:r>
          </a:p>
        </p:txBody>
      </p:sp>
    </p:spTree>
    <p:extLst>
      <p:ext uri="{BB962C8B-B14F-4D97-AF65-F5344CB8AC3E}">
        <p14:creationId xmlns:p14="http://schemas.microsoft.com/office/powerpoint/2010/main" val="35065763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E5573C8-1561-41EF-9C70-7A32CD536A1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en-US" altLang="en-US"/>
              <a:t>Relationships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805738" cy="1617663"/>
          </a:xfrm>
        </p:spPr>
        <p:txBody>
          <a:bodyPr/>
          <a:lstStyle/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relationship</a:t>
            </a:r>
            <a:r>
              <a:rPr lang="en-US" altLang="en-US" sz="2800"/>
              <a:t> connects some entity sets.</a:t>
            </a:r>
          </a:p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It is given by a diamond, with lines to each of the entity sets involved.</a:t>
            </a:r>
          </a:p>
        </p:txBody>
      </p:sp>
      <p:sp>
        <p:nvSpPr>
          <p:cNvPr id="33797" name="Rectangle 4"/>
          <p:cNvSpPr>
            <a:spLocks noChangeArrowheads="1"/>
          </p:cNvSpPr>
          <p:nvPr/>
        </p:nvSpPr>
        <p:spPr bwMode="auto">
          <a:xfrm>
            <a:off x="3641725" y="5634038"/>
            <a:ext cx="1006475" cy="766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33798" name="Oval 30"/>
          <p:cNvSpPr>
            <a:spLocks noChangeArrowheads="1"/>
          </p:cNvSpPr>
          <p:nvPr/>
        </p:nvSpPr>
        <p:spPr bwMode="auto">
          <a:xfrm>
            <a:off x="4967288" y="6157913"/>
            <a:ext cx="671512" cy="319087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33799" name="Oval 31"/>
          <p:cNvSpPr>
            <a:spLocks noChangeArrowheads="1"/>
          </p:cNvSpPr>
          <p:nvPr/>
        </p:nvSpPr>
        <p:spPr bwMode="auto">
          <a:xfrm>
            <a:off x="2697163" y="6156325"/>
            <a:ext cx="669925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3800" name="Line 42"/>
          <p:cNvSpPr>
            <a:spLocks noChangeShapeType="1"/>
          </p:cNvSpPr>
          <p:nvPr/>
        </p:nvSpPr>
        <p:spPr bwMode="auto">
          <a:xfrm flipV="1">
            <a:off x="3335338" y="6053138"/>
            <a:ext cx="306387" cy="195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1" name="Line 43"/>
          <p:cNvSpPr>
            <a:spLocks noChangeShapeType="1"/>
          </p:cNvSpPr>
          <p:nvPr/>
        </p:nvSpPr>
        <p:spPr bwMode="auto">
          <a:xfrm flipH="1" flipV="1">
            <a:off x="4648200" y="5999163"/>
            <a:ext cx="319088" cy="249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2" name="Rectangle 5"/>
          <p:cNvSpPr>
            <a:spLocks noChangeArrowheads="1"/>
          </p:cNvSpPr>
          <p:nvPr/>
        </p:nvSpPr>
        <p:spPr bwMode="auto">
          <a:xfrm>
            <a:off x="5524500" y="3535363"/>
            <a:ext cx="1006475" cy="766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33803" name="Oval 28"/>
          <p:cNvSpPr>
            <a:spLocks noChangeArrowheads="1"/>
          </p:cNvSpPr>
          <p:nvPr/>
        </p:nvSpPr>
        <p:spPr bwMode="auto">
          <a:xfrm>
            <a:off x="6262688" y="2895600"/>
            <a:ext cx="671512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33804" name="Oval 29"/>
          <p:cNvSpPr>
            <a:spLocks noChangeArrowheads="1"/>
          </p:cNvSpPr>
          <p:nvPr/>
        </p:nvSpPr>
        <p:spPr bwMode="auto">
          <a:xfrm>
            <a:off x="5122863" y="2895600"/>
            <a:ext cx="669925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3805" name="Line 44"/>
          <p:cNvSpPr>
            <a:spLocks noChangeShapeType="1"/>
          </p:cNvSpPr>
          <p:nvPr/>
        </p:nvSpPr>
        <p:spPr bwMode="auto">
          <a:xfrm>
            <a:off x="5457825" y="3214688"/>
            <a:ext cx="268288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6" name="Line 45"/>
          <p:cNvSpPr>
            <a:spLocks noChangeShapeType="1"/>
          </p:cNvSpPr>
          <p:nvPr/>
        </p:nvSpPr>
        <p:spPr bwMode="auto">
          <a:xfrm flipH="1">
            <a:off x="6330950" y="3214688"/>
            <a:ext cx="268288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3807" name="Group 50"/>
          <p:cNvGrpSpPr>
            <a:grpSpLocks/>
          </p:cNvGrpSpPr>
          <p:nvPr/>
        </p:nvGrpSpPr>
        <p:grpSpPr bwMode="auto">
          <a:xfrm>
            <a:off x="985838" y="2895600"/>
            <a:ext cx="1946275" cy="1917700"/>
            <a:chOff x="144" y="1104"/>
            <a:chExt cx="1392" cy="1440"/>
          </a:xfrm>
        </p:grpSpPr>
        <p:sp>
          <p:nvSpPr>
            <p:cNvPr id="33812" name="Rectangle 3"/>
            <p:cNvSpPr>
              <a:spLocks noChangeArrowheads="1"/>
            </p:cNvSpPr>
            <p:nvPr/>
          </p:nvSpPr>
          <p:spPr bwMode="auto">
            <a:xfrm>
              <a:off x="528" y="1584"/>
              <a:ext cx="720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Bars</a:t>
              </a:r>
            </a:p>
          </p:txBody>
        </p:sp>
        <p:sp>
          <p:nvSpPr>
            <p:cNvPr id="33813" name="Oval 25"/>
            <p:cNvSpPr>
              <a:spLocks noChangeArrowheads="1"/>
            </p:cNvSpPr>
            <p:nvPr/>
          </p:nvSpPr>
          <p:spPr bwMode="auto">
            <a:xfrm>
              <a:off x="288" y="1104"/>
              <a:ext cx="48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33814" name="Oval 26"/>
            <p:cNvSpPr>
              <a:spLocks noChangeArrowheads="1"/>
            </p:cNvSpPr>
            <p:nvPr/>
          </p:nvSpPr>
          <p:spPr bwMode="auto">
            <a:xfrm>
              <a:off x="144" y="2304"/>
              <a:ext cx="624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license</a:t>
              </a:r>
            </a:p>
          </p:txBody>
        </p:sp>
        <p:sp>
          <p:nvSpPr>
            <p:cNvPr id="33815" name="Oval 27"/>
            <p:cNvSpPr>
              <a:spLocks noChangeArrowheads="1"/>
            </p:cNvSpPr>
            <p:nvPr/>
          </p:nvSpPr>
          <p:spPr bwMode="auto">
            <a:xfrm>
              <a:off x="1056" y="1104"/>
              <a:ext cx="48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33816" name="Line 39"/>
            <p:cNvSpPr>
              <a:spLocks noChangeShapeType="1"/>
            </p:cNvSpPr>
            <p:nvPr/>
          </p:nvSpPr>
          <p:spPr bwMode="auto">
            <a:xfrm>
              <a:off x="528" y="1344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7" name="Line 40"/>
            <p:cNvSpPr>
              <a:spLocks noChangeShapeType="1"/>
            </p:cNvSpPr>
            <p:nvPr/>
          </p:nvSpPr>
          <p:spPr bwMode="auto">
            <a:xfrm flipH="1">
              <a:off x="1056" y="1344"/>
              <a:ext cx="24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8" name="Line 41"/>
            <p:cNvSpPr>
              <a:spLocks noChangeShapeType="1"/>
            </p:cNvSpPr>
            <p:nvPr/>
          </p:nvSpPr>
          <p:spPr bwMode="auto">
            <a:xfrm flipV="1">
              <a:off x="432" y="2160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08" name="AutoShape 10"/>
          <p:cNvSpPr>
            <a:spLocks noChangeArrowheads="1"/>
          </p:cNvSpPr>
          <p:nvPr/>
        </p:nvSpPr>
        <p:spPr bwMode="auto">
          <a:xfrm>
            <a:off x="3498850" y="3541713"/>
            <a:ext cx="1073150" cy="830262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Sells</a:t>
            </a:r>
          </a:p>
        </p:txBody>
      </p:sp>
      <p:sp>
        <p:nvSpPr>
          <p:cNvPr id="33809" name="Line 16"/>
          <p:cNvSpPr>
            <a:spLocks noChangeShapeType="1"/>
          </p:cNvSpPr>
          <p:nvPr/>
        </p:nvSpPr>
        <p:spPr bwMode="auto">
          <a:xfrm flipH="1">
            <a:off x="2530475" y="3925888"/>
            <a:ext cx="1003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0" name="Line 17"/>
          <p:cNvSpPr>
            <a:spLocks noChangeShapeType="1"/>
          </p:cNvSpPr>
          <p:nvPr/>
        </p:nvSpPr>
        <p:spPr bwMode="auto">
          <a:xfrm flipV="1">
            <a:off x="4537075" y="3925888"/>
            <a:ext cx="1025525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1" name="Text Box 47"/>
          <p:cNvSpPr txBox="1">
            <a:spLocks noChangeArrowheads="1"/>
          </p:cNvSpPr>
          <p:nvPr/>
        </p:nvSpPr>
        <p:spPr bwMode="auto">
          <a:xfrm>
            <a:off x="3405188" y="2811463"/>
            <a:ext cx="1744662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Bars sell some beers.</a:t>
            </a:r>
          </a:p>
        </p:txBody>
      </p:sp>
    </p:spTree>
    <p:extLst>
      <p:ext uri="{BB962C8B-B14F-4D97-AF65-F5344CB8AC3E}">
        <p14:creationId xmlns:p14="http://schemas.microsoft.com/office/powerpoint/2010/main" val="3481556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Line 20"/>
          <p:cNvSpPr>
            <a:spLocks noChangeShapeType="1"/>
          </p:cNvSpPr>
          <p:nvPr/>
        </p:nvSpPr>
        <p:spPr bwMode="auto">
          <a:xfrm flipV="1">
            <a:off x="4537075" y="5275263"/>
            <a:ext cx="492125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19" name="Line 21"/>
          <p:cNvSpPr>
            <a:spLocks noChangeShapeType="1"/>
          </p:cNvSpPr>
          <p:nvPr/>
        </p:nvSpPr>
        <p:spPr bwMode="auto">
          <a:xfrm flipV="1">
            <a:off x="5492750" y="4314825"/>
            <a:ext cx="60325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D6A25-88C5-4B29-AE08-40D1F7C6B54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482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en-US" altLang="en-US"/>
              <a:t>Relationships</a:t>
            </a:r>
          </a:p>
        </p:txBody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805738" cy="1617663"/>
          </a:xfrm>
        </p:spPr>
        <p:txBody>
          <a:bodyPr/>
          <a:lstStyle/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relationship</a:t>
            </a:r>
            <a:r>
              <a:rPr lang="en-US" altLang="en-US" sz="2800"/>
              <a:t> connects some entity sets.</a:t>
            </a:r>
          </a:p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It is given by a diamond, with lines to each of the entity sets involved.</a:t>
            </a:r>
          </a:p>
        </p:txBody>
      </p:sp>
      <p:sp>
        <p:nvSpPr>
          <p:cNvPr id="34823" name="Rectangle 4"/>
          <p:cNvSpPr>
            <a:spLocks noChangeArrowheads="1"/>
          </p:cNvSpPr>
          <p:nvPr/>
        </p:nvSpPr>
        <p:spPr bwMode="auto">
          <a:xfrm>
            <a:off x="3641725" y="5634038"/>
            <a:ext cx="1006475" cy="766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34824" name="Oval 30"/>
          <p:cNvSpPr>
            <a:spLocks noChangeArrowheads="1"/>
          </p:cNvSpPr>
          <p:nvPr/>
        </p:nvSpPr>
        <p:spPr bwMode="auto">
          <a:xfrm>
            <a:off x="4967288" y="6157913"/>
            <a:ext cx="671512" cy="319087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34825" name="Oval 31"/>
          <p:cNvSpPr>
            <a:spLocks noChangeArrowheads="1"/>
          </p:cNvSpPr>
          <p:nvPr/>
        </p:nvSpPr>
        <p:spPr bwMode="auto">
          <a:xfrm>
            <a:off x="2697163" y="6156325"/>
            <a:ext cx="669925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4826" name="Line 42"/>
          <p:cNvSpPr>
            <a:spLocks noChangeShapeType="1"/>
          </p:cNvSpPr>
          <p:nvPr/>
        </p:nvSpPr>
        <p:spPr bwMode="auto">
          <a:xfrm flipV="1">
            <a:off x="3335338" y="6053138"/>
            <a:ext cx="306387" cy="195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7" name="Line 43"/>
          <p:cNvSpPr>
            <a:spLocks noChangeShapeType="1"/>
          </p:cNvSpPr>
          <p:nvPr/>
        </p:nvSpPr>
        <p:spPr bwMode="auto">
          <a:xfrm flipH="1" flipV="1">
            <a:off x="4648200" y="5999163"/>
            <a:ext cx="319088" cy="249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8" name="Rectangle 5"/>
          <p:cNvSpPr>
            <a:spLocks noChangeArrowheads="1"/>
          </p:cNvSpPr>
          <p:nvPr/>
        </p:nvSpPr>
        <p:spPr bwMode="auto">
          <a:xfrm>
            <a:off x="5524500" y="3535363"/>
            <a:ext cx="1006475" cy="766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34829" name="Oval 28"/>
          <p:cNvSpPr>
            <a:spLocks noChangeArrowheads="1"/>
          </p:cNvSpPr>
          <p:nvPr/>
        </p:nvSpPr>
        <p:spPr bwMode="auto">
          <a:xfrm>
            <a:off x="6262688" y="2895600"/>
            <a:ext cx="671512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34830" name="Oval 29"/>
          <p:cNvSpPr>
            <a:spLocks noChangeArrowheads="1"/>
          </p:cNvSpPr>
          <p:nvPr/>
        </p:nvSpPr>
        <p:spPr bwMode="auto">
          <a:xfrm>
            <a:off x="5122863" y="2895600"/>
            <a:ext cx="669925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4831" name="Line 44"/>
          <p:cNvSpPr>
            <a:spLocks noChangeShapeType="1"/>
          </p:cNvSpPr>
          <p:nvPr/>
        </p:nvSpPr>
        <p:spPr bwMode="auto">
          <a:xfrm>
            <a:off x="5457825" y="3214688"/>
            <a:ext cx="268288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2" name="Line 45"/>
          <p:cNvSpPr>
            <a:spLocks noChangeShapeType="1"/>
          </p:cNvSpPr>
          <p:nvPr/>
        </p:nvSpPr>
        <p:spPr bwMode="auto">
          <a:xfrm flipH="1">
            <a:off x="6330950" y="3214688"/>
            <a:ext cx="268288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4833" name="Group 50"/>
          <p:cNvGrpSpPr>
            <a:grpSpLocks/>
          </p:cNvGrpSpPr>
          <p:nvPr/>
        </p:nvGrpSpPr>
        <p:grpSpPr bwMode="auto">
          <a:xfrm>
            <a:off x="985838" y="2895600"/>
            <a:ext cx="1946275" cy="1917700"/>
            <a:chOff x="144" y="1104"/>
            <a:chExt cx="1392" cy="1440"/>
          </a:xfrm>
        </p:grpSpPr>
        <p:sp>
          <p:nvSpPr>
            <p:cNvPr id="34840" name="Rectangle 3"/>
            <p:cNvSpPr>
              <a:spLocks noChangeArrowheads="1"/>
            </p:cNvSpPr>
            <p:nvPr/>
          </p:nvSpPr>
          <p:spPr bwMode="auto">
            <a:xfrm>
              <a:off x="528" y="1584"/>
              <a:ext cx="720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Bars</a:t>
              </a:r>
            </a:p>
          </p:txBody>
        </p:sp>
        <p:sp>
          <p:nvSpPr>
            <p:cNvPr id="34841" name="Oval 25"/>
            <p:cNvSpPr>
              <a:spLocks noChangeArrowheads="1"/>
            </p:cNvSpPr>
            <p:nvPr/>
          </p:nvSpPr>
          <p:spPr bwMode="auto">
            <a:xfrm>
              <a:off x="288" y="1104"/>
              <a:ext cx="48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34842" name="Oval 26"/>
            <p:cNvSpPr>
              <a:spLocks noChangeArrowheads="1"/>
            </p:cNvSpPr>
            <p:nvPr/>
          </p:nvSpPr>
          <p:spPr bwMode="auto">
            <a:xfrm>
              <a:off x="144" y="2304"/>
              <a:ext cx="624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license</a:t>
              </a:r>
            </a:p>
          </p:txBody>
        </p:sp>
        <p:sp>
          <p:nvSpPr>
            <p:cNvPr id="34843" name="Oval 27"/>
            <p:cNvSpPr>
              <a:spLocks noChangeArrowheads="1"/>
            </p:cNvSpPr>
            <p:nvPr/>
          </p:nvSpPr>
          <p:spPr bwMode="auto">
            <a:xfrm>
              <a:off x="1056" y="1104"/>
              <a:ext cx="48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34844" name="Line 39"/>
            <p:cNvSpPr>
              <a:spLocks noChangeShapeType="1"/>
            </p:cNvSpPr>
            <p:nvPr/>
          </p:nvSpPr>
          <p:spPr bwMode="auto">
            <a:xfrm>
              <a:off x="528" y="1344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45" name="Line 40"/>
            <p:cNvSpPr>
              <a:spLocks noChangeShapeType="1"/>
            </p:cNvSpPr>
            <p:nvPr/>
          </p:nvSpPr>
          <p:spPr bwMode="auto">
            <a:xfrm flipH="1">
              <a:off x="1056" y="1344"/>
              <a:ext cx="24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46" name="Line 41"/>
            <p:cNvSpPr>
              <a:spLocks noChangeShapeType="1"/>
            </p:cNvSpPr>
            <p:nvPr/>
          </p:nvSpPr>
          <p:spPr bwMode="auto">
            <a:xfrm flipV="1">
              <a:off x="432" y="2160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34" name="AutoShape 10"/>
          <p:cNvSpPr>
            <a:spLocks noChangeArrowheads="1"/>
          </p:cNvSpPr>
          <p:nvPr/>
        </p:nvSpPr>
        <p:spPr bwMode="auto">
          <a:xfrm>
            <a:off x="3498850" y="3541713"/>
            <a:ext cx="1073150" cy="830262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Sells</a:t>
            </a:r>
          </a:p>
        </p:txBody>
      </p:sp>
      <p:sp>
        <p:nvSpPr>
          <p:cNvPr id="34835" name="Line 16"/>
          <p:cNvSpPr>
            <a:spLocks noChangeShapeType="1"/>
          </p:cNvSpPr>
          <p:nvPr/>
        </p:nvSpPr>
        <p:spPr bwMode="auto">
          <a:xfrm flipH="1">
            <a:off x="2530475" y="3925888"/>
            <a:ext cx="1003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6" name="Line 17"/>
          <p:cNvSpPr>
            <a:spLocks noChangeShapeType="1"/>
          </p:cNvSpPr>
          <p:nvPr/>
        </p:nvSpPr>
        <p:spPr bwMode="auto">
          <a:xfrm flipV="1">
            <a:off x="4537075" y="3925888"/>
            <a:ext cx="1025525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7" name="Text Box 47"/>
          <p:cNvSpPr txBox="1">
            <a:spLocks noChangeArrowheads="1"/>
          </p:cNvSpPr>
          <p:nvPr/>
        </p:nvSpPr>
        <p:spPr bwMode="auto">
          <a:xfrm>
            <a:off x="3405188" y="2811463"/>
            <a:ext cx="1744662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Bars sell some beers.</a:t>
            </a:r>
          </a:p>
        </p:txBody>
      </p:sp>
      <p:sp>
        <p:nvSpPr>
          <p:cNvPr id="34838" name="AutoShape 12"/>
          <p:cNvSpPr>
            <a:spLocks noChangeArrowheads="1"/>
          </p:cNvSpPr>
          <p:nvPr/>
        </p:nvSpPr>
        <p:spPr bwMode="auto">
          <a:xfrm>
            <a:off x="4794250" y="4654550"/>
            <a:ext cx="1073150" cy="83185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Likes</a:t>
            </a:r>
          </a:p>
        </p:txBody>
      </p:sp>
      <p:sp>
        <p:nvSpPr>
          <p:cNvPr id="34839" name="Text Box 48"/>
          <p:cNvSpPr txBox="1">
            <a:spLocks noChangeArrowheads="1"/>
          </p:cNvSpPr>
          <p:nvPr/>
        </p:nvSpPr>
        <p:spPr bwMode="auto">
          <a:xfrm>
            <a:off x="5938838" y="4791075"/>
            <a:ext cx="15811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Drinkers like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some beers</a:t>
            </a:r>
            <a:r>
              <a:rPr lang="en-US" altLang="en-US" sz="2000"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72569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24"/>
          <p:cNvSpPr>
            <a:spLocks noChangeShapeType="1"/>
          </p:cNvSpPr>
          <p:nvPr/>
        </p:nvSpPr>
        <p:spPr bwMode="auto">
          <a:xfrm flipH="1" flipV="1">
            <a:off x="3178175" y="5275263"/>
            <a:ext cx="481013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3" name="Line 20"/>
          <p:cNvSpPr>
            <a:spLocks noChangeShapeType="1"/>
          </p:cNvSpPr>
          <p:nvPr/>
        </p:nvSpPr>
        <p:spPr bwMode="auto">
          <a:xfrm flipV="1">
            <a:off x="4537075" y="5275263"/>
            <a:ext cx="492125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4" name="Line 22"/>
          <p:cNvSpPr>
            <a:spLocks noChangeShapeType="1"/>
          </p:cNvSpPr>
          <p:nvPr/>
        </p:nvSpPr>
        <p:spPr bwMode="auto">
          <a:xfrm flipH="1" flipV="1">
            <a:off x="1993900" y="4302125"/>
            <a:ext cx="703263" cy="571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5" name="Line 21"/>
          <p:cNvSpPr>
            <a:spLocks noChangeShapeType="1"/>
          </p:cNvSpPr>
          <p:nvPr/>
        </p:nvSpPr>
        <p:spPr bwMode="auto">
          <a:xfrm flipV="1">
            <a:off x="5492750" y="4314825"/>
            <a:ext cx="60325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F162FB0-C9EE-4F28-9BB5-85C357D5287B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58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en-US" altLang="en-US"/>
              <a:t>Relationships</a:t>
            </a:r>
          </a:p>
        </p:txBody>
      </p:sp>
      <p:sp>
        <p:nvSpPr>
          <p:cNvPr id="358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805738" cy="1617663"/>
          </a:xfrm>
        </p:spPr>
        <p:txBody>
          <a:bodyPr/>
          <a:lstStyle/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relationship</a:t>
            </a:r>
            <a:r>
              <a:rPr lang="en-US" altLang="en-US" sz="2800"/>
              <a:t> connects some entity sets.</a:t>
            </a:r>
          </a:p>
          <a:p>
            <a:pPr marL="539750" indent="-539750">
              <a:buFont typeface="Wingdings" panose="05000000000000000000" pitchFamily="2" charset="2"/>
              <a:buChar char="p"/>
            </a:pPr>
            <a:r>
              <a:rPr lang="en-US" altLang="en-US" sz="2800"/>
              <a:t>It is given by a diamond, with lines to each of the entity sets involved.</a:t>
            </a:r>
          </a:p>
        </p:txBody>
      </p:sp>
      <p:sp>
        <p:nvSpPr>
          <p:cNvPr id="35849" name="Rectangle 4"/>
          <p:cNvSpPr>
            <a:spLocks noChangeArrowheads="1"/>
          </p:cNvSpPr>
          <p:nvPr/>
        </p:nvSpPr>
        <p:spPr bwMode="auto">
          <a:xfrm>
            <a:off x="3641725" y="5634038"/>
            <a:ext cx="1006475" cy="766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35850" name="Oval 30"/>
          <p:cNvSpPr>
            <a:spLocks noChangeArrowheads="1"/>
          </p:cNvSpPr>
          <p:nvPr/>
        </p:nvSpPr>
        <p:spPr bwMode="auto">
          <a:xfrm>
            <a:off x="4967288" y="6157913"/>
            <a:ext cx="671512" cy="319087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35851" name="Oval 31"/>
          <p:cNvSpPr>
            <a:spLocks noChangeArrowheads="1"/>
          </p:cNvSpPr>
          <p:nvPr/>
        </p:nvSpPr>
        <p:spPr bwMode="auto">
          <a:xfrm>
            <a:off x="2697163" y="6156325"/>
            <a:ext cx="669925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5852" name="Line 42"/>
          <p:cNvSpPr>
            <a:spLocks noChangeShapeType="1"/>
          </p:cNvSpPr>
          <p:nvPr/>
        </p:nvSpPr>
        <p:spPr bwMode="auto">
          <a:xfrm flipV="1">
            <a:off x="3335338" y="6053138"/>
            <a:ext cx="306387" cy="195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3" name="Line 43"/>
          <p:cNvSpPr>
            <a:spLocks noChangeShapeType="1"/>
          </p:cNvSpPr>
          <p:nvPr/>
        </p:nvSpPr>
        <p:spPr bwMode="auto">
          <a:xfrm flipH="1" flipV="1">
            <a:off x="4648200" y="5999163"/>
            <a:ext cx="319088" cy="249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4" name="Rectangle 5"/>
          <p:cNvSpPr>
            <a:spLocks noChangeArrowheads="1"/>
          </p:cNvSpPr>
          <p:nvPr/>
        </p:nvSpPr>
        <p:spPr bwMode="auto">
          <a:xfrm>
            <a:off x="5524500" y="3535363"/>
            <a:ext cx="1006475" cy="766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35855" name="Oval 28"/>
          <p:cNvSpPr>
            <a:spLocks noChangeArrowheads="1"/>
          </p:cNvSpPr>
          <p:nvPr/>
        </p:nvSpPr>
        <p:spPr bwMode="auto">
          <a:xfrm>
            <a:off x="6262688" y="2895600"/>
            <a:ext cx="671512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35856" name="Oval 29"/>
          <p:cNvSpPr>
            <a:spLocks noChangeArrowheads="1"/>
          </p:cNvSpPr>
          <p:nvPr/>
        </p:nvSpPr>
        <p:spPr bwMode="auto">
          <a:xfrm>
            <a:off x="5122863" y="2895600"/>
            <a:ext cx="669925" cy="3190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35857" name="Line 44"/>
          <p:cNvSpPr>
            <a:spLocks noChangeShapeType="1"/>
          </p:cNvSpPr>
          <p:nvPr/>
        </p:nvSpPr>
        <p:spPr bwMode="auto">
          <a:xfrm>
            <a:off x="5457825" y="3214688"/>
            <a:ext cx="268288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8" name="Line 45"/>
          <p:cNvSpPr>
            <a:spLocks noChangeShapeType="1"/>
          </p:cNvSpPr>
          <p:nvPr/>
        </p:nvSpPr>
        <p:spPr bwMode="auto">
          <a:xfrm flipH="1">
            <a:off x="6330950" y="3214688"/>
            <a:ext cx="268288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5859" name="Group 50"/>
          <p:cNvGrpSpPr>
            <a:grpSpLocks/>
          </p:cNvGrpSpPr>
          <p:nvPr/>
        </p:nvGrpSpPr>
        <p:grpSpPr bwMode="auto">
          <a:xfrm>
            <a:off x="985838" y="2895600"/>
            <a:ext cx="1946275" cy="1917700"/>
            <a:chOff x="144" y="1104"/>
            <a:chExt cx="1392" cy="1440"/>
          </a:xfrm>
        </p:grpSpPr>
        <p:sp>
          <p:nvSpPr>
            <p:cNvPr id="35868" name="Rectangle 3"/>
            <p:cNvSpPr>
              <a:spLocks noChangeArrowheads="1"/>
            </p:cNvSpPr>
            <p:nvPr/>
          </p:nvSpPr>
          <p:spPr bwMode="auto">
            <a:xfrm>
              <a:off x="528" y="1584"/>
              <a:ext cx="720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Bars</a:t>
              </a:r>
            </a:p>
          </p:txBody>
        </p:sp>
        <p:sp>
          <p:nvSpPr>
            <p:cNvPr id="35869" name="Oval 25"/>
            <p:cNvSpPr>
              <a:spLocks noChangeArrowheads="1"/>
            </p:cNvSpPr>
            <p:nvPr/>
          </p:nvSpPr>
          <p:spPr bwMode="auto">
            <a:xfrm>
              <a:off x="288" y="1104"/>
              <a:ext cx="48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35870" name="Oval 26"/>
            <p:cNvSpPr>
              <a:spLocks noChangeArrowheads="1"/>
            </p:cNvSpPr>
            <p:nvPr/>
          </p:nvSpPr>
          <p:spPr bwMode="auto">
            <a:xfrm>
              <a:off x="144" y="2304"/>
              <a:ext cx="624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license</a:t>
              </a:r>
            </a:p>
          </p:txBody>
        </p:sp>
        <p:sp>
          <p:nvSpPr>
            <p:cNvPr id="35871" name="Oval 27"/>
            <p:cNvSpPr>
              <a:spLocks noChangeArrowheads="1"/>
            </p:cNvSpPr>
            <p:nvPr/>
          </p:nvSpPr>
          <p:spPr bwMode="auto">
            <a:xfrm>
              <a:off x="1056" y="1104"/>
              <a:ext cx="48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35872" name="Line 39"/>
            <p:cNvSpPr>
              <a:spLocks noChangeShapeType="1"/>
            </p:cNvSpPr>
            <p:nvPr/>
          </p:nvSpPr>
          <p:spPr bwMode="auto">
            <a:xfrm>
              <a:off x="528" y="1344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3" name="Line 40"/>
            <p:cNvSpPr>
              <a:spLocks noChangeShapeType="1"/>
            </p:cNvSpPr>
            <p:nvPr/>
          </p:nvSpPr>
          <p:spPr bwMode="auto">
            <a:xfrm flipH="1">
              <a:off x="1056" y="1344"/>
              <a:ext cx="24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4" name="Line 41"/>
            <p:cNvSpPr>
              <a:spLocks noChangeShapeType="1"/>
            </p:cNvSpPr>
            <p:nvPr/>
          </p:nvSpPr>
          <p:spPr bwMode="auto">
            <a:xfrm flipV="1">
              <a:off x="432" y="2160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60" name="AutoShape 10"/>
          <p:cNvSpPr>
            <a:spLocks noChangeArrowheads="1"/>
          </p:cNvSpPr>
          <p:nvPr/>
        </p:nvSpPr>
        <p:spPr bwMode="auto">
          <a:xfrm>
            <a:off x="3498850" y="3541713"/>
            <a:ext cx="1073150" cy="830262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Sells</a:t>
            </a:r>
          </a:p>
        </p:txBody>
      </p:sp>
      <p:sp>
        <p:nvSpPr>
          <p:cNvPr id="35861" name="Line 16"/>
          <p:cNvSpPr>
            <a:spLocks noChangeShapeType="1"/>
          </p:cNvSpPr>
          <p:nvPr/>
        </p:nvSpPr>
        <p:spPr bwMode="auto">
          <a:xfrm flipH="1">
            <a:off x="2530475" y="3925888"/>
            <a:ext cx="1003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2" name="Line 17"/>
          <p:cNvSpPr>
            <a:spLocks noChangeShapeType="1"/>
          </p:cNvSpPr>
          <p:nvPr/>
        </p:nvSpPr>
        <p:spPr bwMode="auto">
          <a:xfrm flipV="1">
            <a:off x="4537075" y="3925888"/>
            <a:ext cx="1025525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3" name="Text Box 47"/>
          <p:cNvSpPr txBox="1">
            <a:spLocks noChangeArrowheads="1"/>
          </p:cNvSpPr>
          <p:nvPr/>
        </p:nvSpPr>
        <p:spPr bwMode="auto">
          <a:xfrm>
            <a:off x="3405188" y="2811463"/>
            <a:ext cx="1744662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Bars sell some beers.</a:t>
            </a:r>
          </a:p>
        </p:txBody>
      </p:sp>
      <p:sp>
        <p:nvSpPr>
          <p:cNvPr id="35864" name="AutoShape 12"/>
          <p:cNvSpPr>
            <a:spLocks noChangeArrowheads="1"/>
          </p:cNvSpPr>
          <p:nvPr/>
        </p:nvSpPr>
        <p:spPr bwMode="auto">
          <a:xfrm>
            <a:off x="4794250" y="4654550"/>
            <a:ext cx="1073150" cy="83185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Likes</a:t>
            </a:r>
          </a:p>
        </p:txBody>
      </p:sp>
      <p:sp>
        <p:nvSpPr>
          <p:cNvPr id="35865" name="Text Box 48"/>
          <p:cNvSpPr txBox="1">
            <a:spLocks noChangeArrowheads="1"/>
          </p:cNvSpPr>
          <p:nvPr/>
        </p:nvSpPr>
        <p:spPr bwMode="auto">
          <a:xfrm>
            <a:off x="5938838" y="4791075"/>
            <a:ext cx="15811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Drinkers like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some beers</a:t>
            </a:r>
            <a:r>
              <a:rPr lang="en-US" altLang="en-US" sz="200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35866" name="AutoShape 11"/>
          <p:cNvSpPr>
            <a:spLocks noChangeArrowheads="1"/>
          </p:cNvSpPr>
          <p:nvPr/>
        </p:nvSpPr>
        <p:spPr bwMode="auto">
          <a:xfrm>
            <a:off x="2230438" y="4654550"/>
            <a:ext cx="1274762" cy="83185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Frequents</a:t>
            </a:r>
          </a:p>
        </p:txBody>
      </p:sp>
      <p:sp>
        <p:nvSpPr>
          <p:cNvPr id="35867" name="Text Box 49"/>
          <p:cNvSpPr txBox="1">
            <a:spLocks noChangeArrowheads="1"/>
          </p:cNvSpPr>
          <p:nvPr/>
        </p:nvSpPr>
        <p:spPr bwMode="auto">
          <a:xfrm>
            <a:off x="1169988" y="5089525"/>
            <a:ext cx="1657350" cy="101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Drinkers frequent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some bars</a:t>
            </a:r>
            <a:r>
              <a:rPr lang="en-US" altLang="en-US" sz="2000"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0235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151B5CF-5202-45ED-A056-55224D776A3F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/>
          <a:lstStyle/>
          <a:p>
            <a:r>
              <a:rPr lang="en-US" altLang="en-US"/>
              <a:t>Relationship Set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57313"/>
            <a:ext cx="7772400" cy="2947987"/>
          </a:xfrm>
        </p:spPr>
        <p:txBody>
          <a:bodyPr/>
          <a:lstStyle/>
          <a:p>
            <a:pPr marL="0" indent="539750" defTabSz="539750">
              <a:spcBef>
                <a:spcPts val="1200"/>
              </a:spcBef>
              <a:buFont typeface="Wingdings" panose="05000000000000000000" pitchFamily="2" charset="2"/>
              <a:buChar char="p"/>
            </a:pPr>
            <a:r>
              <a:rPr lang="en-US" altLang="en-US" sz="2800"/>
              <a:t>The current “</a:t>
            </a:r>
            <a:r>
              <a:rPr lang="en-US" altLang="en-US" sz="2800">
                <a:solidFill>
                  <a:srgbClr val="FF0000"/>
                </a:solidFill>
              </a:rPr>
              <a:t>value</a:t>
            </a:r>
            <a:r>
              <a:rPr lang="en-US" altLang="en-US" sz="2800"/>
              <a:t>” of an entity set is the set of entities that belong to it.</a:t>
            </a:r>
          </a:p>
          <a:p>
            <a:pPr marL="0" lvl="1" indent="539750" defTabSz="539750">
              <a:spcBef>
                <a:spcPts val="1200"/>
              </a:spcBef>
              <a:buFont typeface="Monotype Sorts" pitchFamily="8" charset="2"/>
              <a:buNone/>
            </a:pPr>
            <a:r>
              <a:rPr lang="en-US" altLang="en-US" sz="2400"/>
              <a:t>Example: the set of all bars in our database.</a:t>
            </a:r>
          </a:p>
          <a:p>
            <a:pPr marL="0" indent="539750" defTabSz="539750">
              <a:spcBef>
                <a:spcPts val="1200"/>
              </a:spcBef>
              <a:buFont typeface="Wingdings" panose="05000000000000000000" pitchFamily="2" charset="2"/>
              <a:buChar char="p"/>
            </a:pPr>
            <a:r>
              <a:rPr lang="en-US" altLang="en-US" sz="2800"/>
              <a:t>The “</a:t>
            </a:r>
            <a:r>
              <a:rPr lang="en-US" altLang="en-US" sz="2800">
                <a:solidFill>
                  <a:srgbClr val="FF0000"/>
                </a:solidFill>
              </a:rPr>
              <a:t>value</a:t>
            </a:r>
            <a:r>
              <a:rPr lang="en-US" altLang="en-US" sz="2800"/>
              <a:t>” of a relationship is a set of lists of currently related entities, one from each of the related entity sets.</a:t>
            </a: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4838700" y="4078288"/>
            <a:ext cx="3429000" cy="2362200"/>
            <a:chOff x="2743200" y="3429000"/>
            <a:chExt cx="3429000" cy="2362200"/>
          </a:xfrm>
        </p:grpSpPr>
        <p:sp>
          <p:nvSpPr>
            <p:cNvPr id="36871" name="Text Box 4"/>
            <p:cNvSpPr txBox="1">
              <a:spLocks noChangeArrowheads="1"/>
            </p:cNvSpPr>
            <p:nvPr/>
          </p:nvSpPr>
          <p:spPr bwMode="auto">
            <a:xfrm>
              <a:off x="2803525" y="3470275"/>
              <a:ext cx="3273425" cy="2282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Bar		Beer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Joe’s Bar	Bud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Joe’s Bar	Miller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Sue’s Bar	Bud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Sue’s Bar	Pete’s Ale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Sue’s Bar	Bud Lite</a:t>
              </a:r>
            </a:p>
          </p:txBody>
        </p:sp>
        <p:sp>
          <p:nvSpPr>
            <p:cNvPr id="36872" name="Rectangle 5"/>
            <p:cNvSpPr>
              <a:spLocks noChangeArrowheads="1"/>
            </p:cNvSpPr>
            <p:nvPr/>
          </p:nvSpPr>
          <p:spPr bwMode="auto">
            <a:xfrm>
              <a:off x="2743200" y="3429000"/>
              <a:ext cx="3429000" cy="2362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6873" name="Line 6"/>
            <p:cNvSpPr>
              <a:spLocks noChangeShapeType="1"/>
            </p:cNvSpPr>
            <p:nvPr/>
          </p:nvSpPr>
          <p:spPr bwMode="auto">
            <a:xfrm>
              <a:off x="2743200" y="3886200"/>
              <a:ext cx="3429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4" name="Line 7"/>
            <p:cNvSpPr>
              <a:spLocks noChangeShapeType="1"/>
            </p:cNvSpPr>
            <p:nvPr/>
          </p:nvSpPr>
          <p:spPr bwMode="auto">
            <a:xfrm>
              <a:off x="4419600" y="3429000"/>
              <a:ext cx="0" cy="2362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70" name="Rectangle 3"/>
          <p:cNvSpPr txBox="1">
            <a:spLocks noChangeArrowheads="1"/>
          </p:cNvSpPr>
          <p:nvPr/>
        </p:nvSpPr>
        <p:spPr bwMode="auto">
          <a:xfrm>
            <a:off x="533400" y="4457700"/>
            <a:ext cx="3886200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p"/>
            </a:pPr>
            <a:r>
              <a:rPr lang="en-US" altLang="en-US" sz="2800"/>
              <a:t>For the relationship </a:t>
            </a:r>
            <a:r>
              <a:rPr lang="en-US" altLang="en-US" sz="2800">
                <a:solidFill>
                  <a:srgbClr val="CC00CC"/>
                </a:solidFill>
              </a:rPr>
              <a:t>Sells</a:t>
            </a:r>
            <a:r>
              <a:rPr lang="en-US" altLang="en-US" sz="2800"/>
              <a:t>, we might have a relationship set like:</a:t>
            </a:r>
          </a:p>
        </p:txBody>
      </p:sp>
    </p:spTree>
    <p:extLst>
      <p:ext uri="{BB962C8B-B14F-4D97-AF65-F5344CB8AC3E}">
        <p14:creationId xmlns:p14="http://schemas.microsoft.com/office/powerpoint/2010/main" val="33114241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60CE0C5-63F7-4EE6-9A59-94CE876CE1A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/>
          <a:lstStyle/>
          <a:p>
            <a:r>
              <a:rPr lang="en-US" altLang="en-US"/>
              <a:t>Multiway Relationships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7924800" cy="1038225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Sometimes, we need a relationship that 	connects more than two entity sets.</a:t>
            </a:r>
          </a:p>
        </p:txBody>
      </p:sp>
    </p:spTree>
    <p:extLst>
      <p:ext uri="{BB962C8B-B14F-4D97-AF65-F5344CB8AC3E}">
        <p14:creationId xmlns:p14="http://schemas.microsoft.com/office/powerpoint/2010/main" val="21307187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0D3F94-3802-4347-8392-D1CBD0055EC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/>
          <a:lstStyle/>
          <a:p>
            <a:r>
              <a:rPr lang="en-US" altLang="en-US"/>
              <a:t>Multiway Relationships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7924800" cy="1038225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Sometimes, we need a relationship that 	connects more than two entity sets.</a:t>
            </a:r>
          </a:p>
        </p:txBody>
      </p:sp>
      <p:sp>
        <p:nvSpPr>
          <p:cNvPr id="38917" name="Rectangle 3"/>
          <p:cNvSpPr txBox="1">
            <a:spLocks noChangeArrowheads="1"/>
          </p:cNvSpPr>
          <p:nvPr/>
        </p:nvSpPr>
        <p:spPr bwMode="auto">
          <a:xfrm>
            <a:off x="796925" y="2443163"/>
            <a:ext cx="3694113" cy="406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800"/>
              <a:t>Example. 	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Suppose that drinkers 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will only drink certain beers at certain bars.</a:t>
            </a:r>
          </a:p>
        </p:txBody>
      </p:sp>
    </p:spTree>
    <p:extLst>
      <p:ext uri="{BB962C8B-B14F-4D97-AF65-F5344CB8AC3E}">
        <p14:creationId xmlns:p14="http://schemas.microsoft.com/office/powerpoint/2010/main" val="29513303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FFE447C-A0B0-4AE3-AFCE-751F047D886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/>
          <a:lstStyle/>
          <a:p>
            <a:r>
              <a:rPr lang="en-US" altLang="en-US"/>
              <a:t>Multiway Relationships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7924800" cy="1038225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Sometimes, we need a relationship that 	connects more than two entity sets.</a:t>
            </a:r>
          </a:p>
        </p:txBody>
      </p:sp>
      <p:sp>
        <p:nvSpPr>
          <p:cNvPr id="39941" name="Rectangle 3"/>
          <p:cNvSpPr txBox="1">
            <a:spLocks noChangeArrowheads="1"/>
          </p:cNvSpPr>
          <p:nvPr/>
        </p:nvSpPr>
        <p:spPr bwMode="auto">
          <a:xfrm>
            <a:off x="796925" y="2443163"/>
            <a:ext cx="3694113" cy="406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800"/>
              <a:t>Example. 	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Suppose that drinkers 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will only drink certain beers at certain bars.</a:t>
            </a:r>
          </a:p>
          <a:p>
            <a:pPr marL="0" lvl="1">
              <a:buFont typeface="Monotype Sorts" pitchFamily="8" charset="2"/>
              <a:buNone/>
            </a:pPr>
            <a:r>
              <a:rPr lang="en-US" altLang="en-US" sz="2400"/>
              <a:t>Our three binary relationships </a:t>
            </a:r>
            <a:r>
              <a:rPr lang="en-US" altLang="en-US" sz="2400">
                <a:solidFill>
                  <a:srgbClr val="CC00CC"/>
                </a:solidFill>
              </a:rPr>
              <a:t>Likes</a:t>
            </a:r>
            <a:r>
              <a:rPr lang="en-US" altLang="en-US" sz="2400"/>
              <a:t>, 	</a:t>
            </a:r>
            <a:r>
              <a:rPr lang="en-US" altLang="en-US" sz="2400">
                <a:solidFill>
                  <a:srgbClr val="CC00CC"/>
                </a:solidFill>
              </a:rPr>
              <a:t>Sells</a:t>
            </a:r>
            <a:r>
              <a:rPr lang="en-US" altLang="en-US" sz="2400"/>
              <a:t>, and </a:t>
            </a:r>
            <a:r>
              <a:rPr lang="en-US" altLang="en-US" sz="2400">
                <a:solidFill>
                  <a:srgbClr val="CC00CC"/>
                </a:solidFill>
              </a:rPr>
              <a:t>Frequents</a:t>
            </a:r>
            <a:r>
              <a:rPr lang="en-US" altLang="en-US" sz="2400"/>
              <a:t> 	do not allow us to 	make this distinction. </a:t>
            </a:r>
          </a:p>
        </p:txBody>
      </p:sp>
    </p:spTree>
    <p:extLst>
      <p:ext uri="{BB962C8B-B14F-4D97-AF65-F5344CB8AC3E}">
        <p14:creationId xmlns:p14="http://schemas.microsoft.com/office/powerpoint/2010/main" val="34700364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D537604-F746-4FA4-9B87-765690D416F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/>
          <a:lstStyle/>
          <a:p>
            <a:r>
              <a:rPr lang="en-US" altLang="en-US"/>
              <a:t>Multiway Relationships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7924800" cy="1038225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Sometimes, we need a relationship that 	connects more than two entity sets.</a:t>
            </a:r>
          </a:p>
        </p:txBody>
      </p:sp>
      <p:sp>
        <p:nvSpPr>
          <p:cNvPr id="40965" name="Rectangle 3"/>
          <p:cNvSpPr txBox="1">
            <a:spLocks noChangeArrowheads="1"/>
          </p:cNvSpPr>
          <p:nvPr/>
        </p:nvSpPr>
        <p:spPr bwMode="auto">
          <a:xfrm>
            <a:off x="796925" y="2443163"/>
            <a:ext cx="3694113" cy="406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800"/>
              <a:t>Example. 	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Suppose that drinkers 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will only drink certain beers at certain bars.</a:t>
            </a:r>
          </a:p>
          <a:p>
            <a:pPr marL="0" lvl="1">
              <a:buFont typeface="Monotype Sorts" pitchFamily="8" charset="2"/>
              <a:buNone/>
            </a:pPr>
            <a:r>
              <a:rPr lang="en-US" altLang="en-US" sz="2400"/>
              <a:t>Our three binary relationships </a:t>
            </a:r>
            <a:r>
              <a:rPr lang="en-US" altLang="en-US" sz="2400">
                <a:solidFill>
                  <a:srgbClr val="CC00CC"/>
                </a:solidFill>
              </a:rPr>
              <a:t>Likes</a:t>
            </a:r>
            <a:r>
              <a:rPr lang="en-US" altLang="en-US" sz="2400"/>
              <a:t>, 	</a:t>
            </a:r>
            <a:r>
              <a:rPr lang="en-US" altLang="en-US" sz="2400">
                <a:solidFill>
                  <a:srgbClr val="CC00CC"/>
                </a:solidFill>
              </a:rPr>
              <a:t>Sells</a:t>
            </a:r>
            <a:r>
              <a:rPr lang="en-US" altLang="en-US" sz="2400"/>
              <a:t>, and </a:t>
            </a:r>
            <a:r>
              <a:rPr lang="en-US" altLang="en-US" sz="2400">
                <a:solidFill>
                  <a:srgbClr val="CC00CC"/>
                </a:solidFill>
              </a:rPr>
              <a:t>Frequents</a:t>
            </a:r>
            <a:r>
              <a:rPr lang="en-US" altLang="en-US" sz="2400"/>
              <a:t> 	do not allow us to 	make this distinction. </a:t>
            </a:r>
            <a:r>
              <a:rPr lang="en-US" altLang="en-US" sz="2400">
                <a:solidFill>
                  <a:srgbClr val="FF0000"/>
                </a:solidFill>
              </a:rPr>
              <a:t>But a 3-way relationship would.</a:t>
            </a:r>
          </a:p>
        </p:txBody>
      </p:sp>
    </p:spTree>
    <p:extLst>
      <p:ext uri="{BB962C8B-B14F-4D97-AF65-F5344CB8AC3E}">
        <p14:creationId xmlns:p14="http://schemas.microsoft.com/office/powerpoint/2010/main" val="5728115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C114C20-CCE6-426E-BEB0-2E43AFAB5DC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/>
          <a:lstStyle/>
          <a:p>
            <a:r>
              <a:rPr lang="en-US" altLang="en-US"/>
              <a:t>Multiway Relationships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7924800" cy="1038225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Sometimes, we need a relationship that 	connects more than two entity sets.</a:t>
            </a:r>
          </a:p>
        </p:txBody>
      </p:sp>
      <p:sp>
        <p:nvSpPr>
          <p:cNvPr id="41989" name="Rectangle 3"/>
          <p:cNvSpPr txBox="1">
            <a:spLocks noChangeArrowheads="1"/>
          </p:cNvSpPr>
          <p:nvPr/>
        </p:nvSpPr>
        <p:spPr bwMode="auto">
          <a:xfrm>
            <a:off x="796925" y="2443163"/>
            <a:ext cx="3694113" cy="406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800"/>
              <a:t>Example. 	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Suppose that drinkers </a:t>
            </a:r>
          </a:p>
          <a:p>
            <a:pPr>
              <a:buFont typeface="Monotype Sorts" pitchFamily="8" charset="2"/>
              <a:buNone/>
            </a:pPr>
            <a:r>
              <a:rPr lang="en-US" altLang="en-US" sz="2400"/>
              <a:t>will only drink certain beers at certain bars.</a:t>
            </a:r>
          </a:p>
          <a:p>
            <a:pPr marL="0" lvl="1">
              <a:buFont typeface="Monotype Sorts" pitchFamily="8" charset="2"/>
              <a:buNone/>
            </a:pPr>
            <a:r>
              <a:rPr lang="en-US" altLang="en-US" sz="2400"/>
              <a:t>Our three binary relationships </a:t>
            </a:r>
            <a:r>
              <a:rPr lang="en-US" altLang="en-US" sz="2400">
                <a:solidFill>
                  <a:srgbClr val="CC00CC"/>
                </a:solidFill>
              </a:rPr>
              <a:t>Likes</a:t>
            </a:r>
            <a:r>
              <a:rPr lang="en-US" altLang="en-US" sz="2400"/>
              <a:t>, 	</a:t>
            </a:r>
            <a:r>
              <a:rPr lang="en-US" altLang="en-US" sz="2400">
                <a:solidFill>
                  <a:srgbClr val="CC00CC"/>
                </a:solidFill>
              </a:rPr>
              <a:t>Sells</a:t>
            </a:r>
            <a:r>
              <a:rPr lang="en-US" altLang="en-US" sz="2400"/>
              <a:t>, and </a:t>
            </a:r>
            <a:r>
              <a:rPr lang="en-US" altLang="en-US" sz="2400">
                <a:solidFill>
                  <a:srgbClr val="CC00CC"/>
                </a:solidFill>
              </a:rPr>
              <a:t>Frequents</a:t>
            </a:r>
            <a:r>
              <a:rPr lang="en-US" altLang="en-US" sz="2400"/>
              <a:t> 	do not allow us to 	make this distinction. </a:t>
            </a:r>
            <a:r>
              <a:rPr lang="en-US" altLang="en-US" sz="2400">
                <a:solidFill>
                  <a:srgbClr val="FF0000"/>
                </a:solidFill>
              </a:rPr>
              <a:t>But a 3-way relationship would.</a:t>
            </a:r>
          </a:p>
        </p:txBody>
      </p:sp>
      <p:sp>
        <p:nvSpPr>
          <p:cNvPr id="41990" name="Line 34"/>
          <p:cNvSpPr>
            <a:spLocks noChangeShapeType="1"/>
          </p:cNvSpPr>
          <p:nvPr/>
        </p:nvSpPr>
        <p:spPr bwMode="auto">
          <a:xfrm>
            <a:off x="6477000" y="4624388"/>
            <a:ext cx="0" cy="485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1" name="Line 33"/>
          <p:cNvSpPr>
            <a:spLocks noChangeShapeType="1"/>
          </p:cNvSpPr>
          <p:nvPr/>
        </p:nvSpPr>
        <p:spPr bwMode="auto">
          <a:xfrm flipH="1" flipV="1">
            <a:off x="5162550" y="3976688"/>
            <a:ext cx="628650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2" name="Line 35"/>
          <p:cNvSpPr>
            <a:spLocks noChangeShapeType="1"/>
          </p:cNvSpPr>
          <p:nvPr/>
        </p:nvSpPr>
        <p:spPr bwMode="auto">
          <a:xfrm flipV="1">
            <a:off x="7162800" y="3922713"/>
            <a:ext cx="74295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3" name="Rectangle 3"/>
          <p:cNvSpPr>
            <a:spLocks noChangeArrowheads="1"/>
          </p:cNvSpPr>
          <p:nvPr/>
        </p:nvSpPr>
        <p:spPr bwMode="auto">
          <a:xfrm>
            <a:off x="4648200" y="3435350"/>
            <a:ext cx="800100" cy="7032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Bars</a:t>
            </a:r>
          </a:p>
        </p:txBody>
      </p:sp>
      <p:sp>
        <p:nvSpPr>
          <p:cNvPr id="41994" name="Rectangle 4"/>
          <p:cNvSpPr>
            <a:spLocks noChangeArrowheads="1"/>
          </p:cNvSpPr>
          <p:nvPr/>
        </p:nvSpPr>
        <p:spPr bwMode="auto">
          <a:xfrm>
            <a:off x="7505700" y="3435350"/>
            <a:ext cx="800100" cy="6492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41995" name="Rectangle 5"/>
          <p:cNvSpPr>
            <a:spLocks noChangeArrowheads="1"/>
          </p:cNvSpPr>
          <p:nvPr/>
        </p:nvSpPr>
        <p:spPr bwMode="auto">
          <a:xfrm>
            <a:off x="6076950" y="4948238"/>
            <a:ext cx="800100" cy="6492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41996" name="Oval 6"/>
          <p:cNvSpPr>
            <a:spLocks noChangeArrowheads="1"/>
          </p:cNvSpPr>
          <p:nvPr/>
        </p:nvSpPr>
        <p:spPr bwMode="auto">
          <a:xfrm>
            <a:off x="4305300" y="2895600"/>
            <a:ext cx="685800" cy="3778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41997" name="Oval 7"/>
          <p:cNvSpPr>
            <a:spLocks noChangeArrowheads="1"/>
          </p:cNvSpPr>
          <p:nvPr/>
        </p:nvSpPr>
        <p:spPr bwMode="auto">
          <a:xfrm>
            <a:off x="7219950" y="2895600"/>
            <a:ext cx="685800" cy="3778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41998" name="Oval 8"/>
          <p:cNvSpPr>
            <a:spLocks noChangeArrowheads="1"/>
          </p:cNvSpPr>
          <p:nvPr/>
        </p:nvSpPr>
        <p:spPr bwMode="auto">
          <a:xfrm>
            <a:off x="5391150" y="2895600"/>
            <a:ext cx="685800" cy="3778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41999" name="Oval 9"/>
          <p:cNvSpPr>
            <a:spLocks noChangeArrowheads="1"/>
          </p:cNvSpPr>
          <p:nvPr/>
        </p:nvSpPr>
        <p:spPr bwMode="auto">
          <a:xfrm>
            <a:off x="7772400" y="4340225"/>
            <a:ext cx="685800" cy="3778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42000" name="Oval 10"/>
          <p:cNvSpPr>
            <a:spLocks noChangeArrowheads="1"/>
          </p:cNvSpPr>
          <p:nvPr/>
        </p:nvSpPr>
        <p:spPr bwMode="auto">
          <a:xfrm>
            <a:off x="5105400" y="5489575"/>
            <a:ext cx="685800" cy="3778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42001" name="Oval 11"/>
          <p:cNvSpPr>
            <a:spLocks noChangeArrowheads="1"/>
          </p:cNvSpPr>
          <p:nvPr/>
        </p:nvSpPr>
        <p:spPr bwMode="auto">
          <a:xfrm>
            <a:off x="7277100" y="5489575"/>
            <a:ext cx="685800" cy="3778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42002" name="Oval 12"/>
          <p:cNvSpPr>
            <a:spLocks noChangeArrowheads="1"/>
          </p:cNvSpPr>
          <p:nvPr/>
        </p:nvSpPr>
        <p:spPr bwMode="auto">
          <a:xfrm>
            <a:off x="4648200" y="4408488"/>
            <a:ext cx="685800" cy="3778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license</a:t>
            </a:r>
          </a:p>
        </p:txBody>
      </p:sp>
      <p:sp>
        <p:nvSpPr>
          <p:cNvPr id="42003" name="Line 13"/>
          <p:cNvSpPr>
            <a:spLocks noChangeShapeType="1"/>
          </p:cNvSpPr>
          <p:nvPr/>
        </p:nvSpPr>
        <p:spPr bwMode="auto">
          <a:xfrm flipV="1">
            <a:off x="4991100" y="4138613"/>
            <a:ext cx="38100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4" name="Line 14"/>
          <p:cNvSpPr>
            <a:spLocks noChangeShapeType="1"/>
          </p:cNvSpPr>
          <p:nvPr/>
        </p:nvSpPr>
        <p:spPr bwMode="auto">
          <a:xfrm>
            <a:off x="4648200" y="3273425"/>
            <a:ext cx="171450" cy="161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5" name="Line 15"/>
          <p:cNvSpPr>
            <a:spLocks noChangeShapeType="1"/>
          </p:cNvSpPr>
          <p:nvPr/>
        </p:nvSpPr>
        <p:spPr bwMode="auto">
          <a:xfrm flipH="1">
            <a:off x="5219700" y="3273425"/>
            <a:ext cx="514350" cy="161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6" name="Line 16"/>
          <p:cNvSpPr>
            <a:spLocks noChangeShapeType="1"/>
          </p:cNvSpPr>
          <p:nvPr/>
        </p:nvSpPr>
        <p:spPr bwMode="auto">
          <a:xfrm flipV="1">
            <a:off x="5791200" y="5381625"/>
            <a:ext cx="28575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7" name="Line 17"/>
          <p:cNvSpPr>
            <a:spLocks noChangeShapeType="1"/>
          </p:cNvSpPr>
          <p:nvPr/>
        </p:nvSpPr>
        <p:spPr bwMode="auto">
          <a:xfrm flipH="1" flipV="1">
            <a:off x="6877050" y="5381625"/>
            <a:ext cx="40005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8" name="Line 18"/>
          <p:cNvSpPr>
            <a:spLocks noChangeShapeType="1"/>
          </p:cNvSpPr>
          <p:nvPr/>
        </p:nvSpPr>
        <p:spPr bwMode="auto">
          <a:xfrm>
            <a:off x="7562850" y="3273425"/>
            <a:ext cx="171450" cy="161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9" name="Line 19"/>
          <p:cNvSpPr>
            <a:spLocks noChangeShapeType="1"/>
          </p:cNvSpPr>
          <p:nvPr/>
        </p:nvSpPr>
        <p:spPr bwMode="auto">
          <a:xfrm>
            <a:off x="8040688" y="4084638"/>
            <a:ext cx="53975" cy="242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0" name="AutoShape 31"/>
          <p:cNvSpPr>
            <a:spLocks noChangeArrowheads="1"/>
          </p:cNvSpPr>
          <p:nvPr/>
        </p:nvSpPr>
        <p:spPr bwMode="auto">
          <a:xfrm>
            <a:off x="5791200" y="3868738"/>
            <a:ext cx="1371600" cy="75565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Preferences</a:t>
            </a:r>
          </a:p>
        </p:txBody>
      </p:sp>
    </p:spTree>
    <p:extLst>
      <p:ext uri="{BB962C8B-B14F-4D97-AF65-F5344CB8AC3E}">
        <p14:creationId xmlns:p14="http://schemas.microsoft.com/office/powerpoint/2010/main" val="21403056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8617213-7BF9-4A4A-85D3-AB927246194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3011" name="Text Box 4"/>
          <p:cNvSpPr txBox="1">
            <a:spLocks noChangeArrowheads="1"/>
          </p:cNvSpPr>
          <p:nvPr/>
        </p:nvSpPr>
        <p:spPr bwMode="auto">
          <a:xfrm>
            <a:off x="1965325" y="2209800"/>
            <a:ext cx="5102225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Bar		Drinker	Beer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Joe’s Bar	Ann		Miller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Sue’s Bar	Ann		Bud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Sue’s Bar	Ann		Pete’s Ale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Joe’s Bar	Bob		Bud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Joe’s Bar	Bob		Miller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Joe’s Bar	Cal		Miller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Sue’s Bar	Cal		Bud Lite</a:t>
            </a:r>
          </a:p>
        </p:txBody>
      </p:sp>
      <p:sp>
        <p:nvSpPr>
          <p:cNvPr id="43012" name="Rectangle 5"/>
          <p:cNvSpPr>
            <a:spLocks noChangeArrowheads="1"/>
          </p:cNvSpPr>
          <p:nvPr/>
        </p:nvSpPr>
        <p:spPr bwMode="auto">
          <a:xfrm>
            <a:off x="1905000" y="2244725"/>
            <a:ext cx="5257800" cy="304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3013" name="Line 6"/>
          <p:cNvSpPr>
            <a:spLocks noChangeShapeType="1"/>
          </p:cNvSpPr>
          <p:nvPr/>
        </p:nvSpPr>
        <p:spPr bwMode="auto">
          <a:xfrm>
            <a:off x="1905000" y="2625725"/>
            <a:ext cx="525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4" name="Line 7"/>
          <p:cNvSpPr>
            <a:spLocks noChangeShapeType="1"/>
          </p:cNvSpPr>
          <p:nvPr/>
        </p:nvSpPr>
        <p:spPr bwMode="auto">
          <a:xfrm>
            <a:off x="3505200" y="2244725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5" name="Line 8"/>
          <p:cNvSpPr>
            <a:spLocks noChangeShapeType="1"/>
          </p:cNvSpPr>
          <p:nvPr/>
        </p:nvSpPr>
        <p:spPr bwMode="auto">
          <a:xfrm>
            <a:off x="5257800" y="2244725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/>
          <a:lstStyle/>
          <a:p>
            <a:r>
              <a:rPr lang="en-US" altLang="en-US"/>
              <a:t>Multiway Relationships</a:t>
            </a:r>
          </a:p>
        </p:txBody>
      </p:sp>
    </p:spTree>
    <p:extLst>
      <p:ext uri="{BB962C8B-B14F-4D97-AF65-F5344CB8AC3E}">
        <p14:creationId xmlns:p14="http://schemas.microsoft.com/office/powerpoint/2010/main" val="28144144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6274C41-E422-4EA5-865D-42070481781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4000"/>
              <a:t>Multiplicity of Relationships</a:t>
            </a:r>
          </a:p>
        </p:txBody>
      </p:sp>
    </p:spTree>
    <p:extLst>
      <p:ext uri="{BB962C8B-B14F-4D97-AF65-F5344CB8AC3E}">
        <p14:creationId xmlns:p14="http://schemas.microsoft.com/office/powerpoint/2010/main" val="42214100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621BFBB-DA1E-4BFD-91FF-EB053C9E5BA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953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We consider </a:t>
            </a:r>
            <a:r>
              <a:rPr lang="en-US" altLang="en-US">
                <a:solidFill>
                  <a:srgbClr val="FFC000"/>
                </a:solidFill>
              </a:rPr>
              <a:t>binary</a:t>
            </a:r>
            <a:r>
              <a:rPr lang="en-US" altLang="en-US"/>
              <a:t> relationships, i.e., 	relationship between two entity sets.</a:t>
            </a:r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4000"/>
              <a:t>Multiplicity of Relationships</a:t>
            </a:r>
          </a:p>
        </p:txBody>
      </p:sp>
    </p:spTree>
    <p:extLst>
      <p:ext uri="{BB962C8B-B14F-4D97-AF65-F5344CB8AC3E}">
        <p14:creationId xmlns:p14="http://schemas.microsoft.com/office/powerpoint/2010/main" val="11271921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4B1EA02-F7AD-4631-B1BE-845A8424517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953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We consider </a:t>
            </a:r>
            <a:r>
              <a:rPr lang="en-US" altLang="en-US" dirty="0">
                <a:solidFill>
                  <a:srgbClr val="FFC000"/>
                </a:solidFill>
              </a:rPr>
              <a:t>binary</a:t>
            </a:r>
            <a:r>
              <a:rPr lang="en-US" altLang="en-US" dirty="0"/>
              <a:t> relationships, i.e., 	relationship between two entity sets.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In a </a:t>
            </a:r>
            <a:r>
              <a:rPr lang="en-US" altLang="en-US" dirty="0">
                <a:solidFill>
                  <a:srgbClr val="FF0000"/>
                </a:solidFill>
              </a:rPr>
              <a:t>many-many </a:t>
            </a:r>
            <a:r>
              <a:rPr lang="en-US" altLang="en-US" dirty="0"/>
              <a:t>relationship, 				</a:t>
            </a:r>
            <a:r>
              <a:rPr lang="en-US" altLang="en-US" sz="2800" dirty="0"/>
              <a:t>an entity of each set 							can be connected to 						many entities of the 						other set.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dirty="0"/>
              <a:t>	</a:t>
            </a:r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4000"/>
              <a:t>Multiplicity of Relationships</a:t>
            </a:r>
          </a:p>
        </p:txBody>
      </p:sp>
    </p:spTree>
    <p:extLst>
      <p:ext uri="{BB962C8B-B14F-4D97-AF65-F5344CB8AC3E}">
        <p14:creationId xmlns:p14="http://schemas.microsoft.com/office/powerpoint/2010/main" val="42689695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38650DD-F8FC-4A61-BD59-088783C23E9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953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We consider </a:t>
            </a:r>
            <a:r>
              <a:rPr lang="en-US" altLang="en-US" dirty="0">
                <a:solidFill>
                  <a:srgbClr val="FFC000"/>
                </a:solidFill>
              </a:rPr>
              <a:t>binary</a:t>
            </a:r>
            <a:r>
              <a:rPr lang="en-US" altLang="en-US" dirty="0"/>
              <a:t> relationships, i.e., 	relationship between two entity sets.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In a </a:t>
            </a:r>
            <a:r>
              <a:rPr lang="en-US" altLang="en-US" dirty="0">
                <a:solidFill>
                  <a:srgbClr val="FF0000"/>
                </a:solidFill>
              </a:rPr>
              <a:t>many-many </a:t>
            </a:r>
            <a:r>
              <a:rPr lang="en-US" altLang="en-US" dirty="0"/>
              <a:t>relationship, 				</a:t>
            </a:r>
            <a:r>
              <a:rPr lang="en-US" altLang="en-US" sz="2800" dirty="0"/>
              <a:t>an entity of each set 							can be connected to 						many entities of the 						other set.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dirty="0"/>
              <a:t>	</a:t>
            </a:r>
            <a:r>
              <a:rPr lang="en-US" altLang="en-US" dirty="0">
                <a:solidFill>
                  <a:srgbClr val="FFC000"/>
                </a:solidFill>
              </a:rPr>
              <a:t>Example. </a:t>
            </a:r>
            <a:r>
              <a:rPr lang="en-US" altLang="en-US" dirty="0"/>
              <a:t>a </a:t>
            </a:r>
            <a:r>
              <a:rPr lang="en-US" altLang="en-US" dirty="0">
                <a:solidFill>
                  <a:srgbClr val="00B050"/>
                </a:solidFill>
              </a:rPr>
              <a:t>bar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CC00CC"/>
                </a:solidFill>
              </a:rPr>
              <a:t>Sells</a:t>
            </a:r>
            <a:r>
              <a:rPr lang="en-US" altLang="en-US" dirty="0"/>
              <a:t> 						many </a:t>
            </a:r>
            <a:r>
              <a:rPr lang="en-US" altLang="en-US" dirty="0">
                <a:solidFill>
                  <a:srgbClr val="00B050"/>
                </a:solidFill>
              </a:rPr>
              <a:t>beers</a:t>
            </a:r>
            <a:r>
              <a:rPr lang="en-US" altLang="en-US" dirty="0"/>
              <a:t>; a beer is 						sold by many bars.</a:t>
            </a:r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4000"/>
              <a:t>Multiplicity of Relationships</a:t>
            </a:r>
          </a:p>
        </p:txBody>
      </p:sp>
    </p:spTree>
    <p:extLst>
      <p:ext uri="{BB962C8B-B14F-4D97-AF65-F5344CB8AC3E}">
        <p14:creationId xmlns:p14="http://schemas.microsoft.com/office/powerpoint/2010/main" val="20390267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Line 45"/>
          <p:cNvSpPr>
            <a:spLocks noChangeShapeType="1"/>
          </p:cNvSpPr>
          <p:nvPr/>
        </p:nvSpPr>
        <p:spPr bwMode="auto">
          <a:xfrm flipV="1">
            <a:off x="6188075" y="4876800"/>
            <a:ext cx="1325563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1" name="Line 43"/>
          <p:cNvSpPr>
            <a:spLocks noChangeShapeType="1"/>
          </p:cNvSpPr>
          <p:nvPr/>
        </p:nvSpPr>
        <p:spPr bwMode="auto">
          <a:xfrm flipV="1">
            <a:off x="6111875" y="4006850"/>
            <a:ext cx="1431925" cy="163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DFF3A32-3D0A-48E4-B7B5-E5CED23FC1D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953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We consider </a:t>
            </a:r>
            <a:r>
              <a:rPr lang="en-US" altLang="en-US" dirty="0">
                <a:solidFill>
                  <a:srgbClr val="FFC000"/>
                </a:solidFill>
              </a:rPr>
              <a:t>binary</a:t>
            </a:r>
            <a:r>
              <a:rPr lang="en-US" altLang="en-US" dirty="0"/>
              <a:t> relationships, i.e., 	relationship between two entity sets.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dirty="0"/>
              <a:t>In a </a:t>
            </a:r>
            <a:r>
              <a:rPr lang="en-US" altLang="en-US" dirty="0">
                <a:solidFill>
                  <a:srgbClr val="FF0000"/>
                </a:solidFill>
              </a:rPr>
              <a:t>many-many </a:t>
            </a:r>
            <a:r>
              <a:rPr lang="en-US" altLang="en-US" dirty="0"/>
              <a:t>relationship, 				</a:t>
            </a:r>
            <a:r>
              <a:rPr lang="en-US" altLang="en-US" sz="2800" dirty="0"/>
              <a:t>an entity of each set 							can be connected to 						many entities of the 						other set.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dirty="0"/>
              <a:t>	</a:t>
            </a:r>
            <a:r>
              <a:rPr lang="en-US" altLang="en-US" dirty="0">
                <a:solidFill>
                  <a:srgbClr val="FFC000"/>
                </a:solidFill>
              </a:rPr>
              <a:t>Example. </a:t>
            </a:r>
            <a:r>
              <a:rPr lang="en-US" altLang="en-US" dirty="0"/>
              <a:t>a </a:t>
            </a:r>
            <a:r>
              <a:rPr lang="en-US" altLang="en-US" dirty="0">
                <a:solidFill>
                  <a:srgbClr val="00B050"/>
                </a:solidFill>
              </a:rPr>
              <a:t>bar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CC00CC"/>
                </a:solidFill>
              </a:rPr>
              <a:t>Sells</a:t>
            </a:r>
            <a:r>
              <a:rPr lang="en-US" altLang="en-US" dirty="0"/>
              <a:t> 						many </a:t>
            </a:r>
            <a:r>
              <a:rPr lang="en-US" altLang="en-US" dirty="0">
                <a:solidFill>
                  <a:srgbClr val="00B050"/>
                </a:solidFill>
              </a:rPr>
              <a:t>beers</a:t>
            </a:r>
            <a:r>
              <a:rPr lang="en-US" altLang="en-US" dirty="0"/>
              <a:t>; a beer is 						sold by many bars.</a:t>
            </a:r>
          </a:p>
        </p:txBody>
      </p:sp>
      <p:sp>
        <p:nvSpPr>
          <p:cNvPr id="48134" name="Oval 3"/>
          <p:cNvSpPr>
            <a:spLocks noChangeArrowheads="1"/>
          </p:cNvSpPr>
          <p:nvPr/>
        </p:nvSpPr>
        <p:spPr bwMode="auto">
          <a:xfrm>
            <a:off x="5959475" y="3352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35" name="Oval 4"/>
          <p:cNvSpPr>
            <a:spLocks noChangeArrowheads="1"/>
          </p:cNvSpPr>
          <p:nvPr/>
        </p:nvSpPr>
        <p:spPr bwMode="auto">
          <a:xfrm>
            <a:off x="7467600" y="4724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36" name="Oval 5"/>
          <p:cNvSpPr>
            <a:spLocks noChangeArrowheads="1"/>
          </p:cNvSpPr>
          <p:nvPr/>
        </p:nvSpPr>
        <p:spPr bwMode="auto">
          <a:xfrm>
            <a:off x="7467600" y="4267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37" name="Oval 6"/>
          <p:cNvSpPr>
            <a:spLocks noChangeArrowheads="1"/>
          </p:cNvSpPr>
          <p:nvPr/>
        </p:nvSpPr>
        <p:spPr bwMode="auto">
          <a:xfrm>
            <a:off x="7467600" y="3810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38" name="Oval 7"/>
          <p:cNvSpPr>
            <a:spLocks noChangeArrowheads="1"/>
          </p:cNvSpPr>
          <p:nvPr/>
        </p:nvSpPr>
        <p:spPr bwMode="auto">
          <a:xfrm>
            <a:off x="7467600" y="3352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39" name="Oval 11"/>
          <p:cNvSpPr>
            <a:spLocks noChangeArrowheads="1"/>
          </p:cNvSpPr>
          <p:nvPr/>
        </p:nvSpPr>
        <p:spPr bwMode="auto">
          <a:xfrm>
            <a:off x="5959475" y="3810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40" name="Oval 23"/>
          <p:cNvSpPr>
            <a:spLocks noChangeArrowheads="1"/>
          </p:cNvSpPr>
          <p:nvPr/>
        </p:nvSpPr>
        <p:spPr bwMode="auto">
          <a:xfrm>
            <a:off x="5959475" y="5638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41" name="Oval 24"/>
          <p:cNvSpPr>
            <a:spLocks noChangeArrowheads="1"/>
          </p:cNvSpPr>
          <p:nvPr/>
        </p:nvSpPr>
        <p:spPr bwMode="auto">
          <a:xfrm>
            <a:off x="5959475" y="5181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42" name="Oval 25"/>
          <p:cNvSpPr>
            <a:spLocks noChangeArrowheads="1"/>
          </p:cNvSpPr>
          <p:nvPr/>
        </p:nvSpPr>
        <p:spPr bwMode="auto">
          <a:xfrm>
            <a:off x="5959475" y="4724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43" name="Oval 26"/>
          <p:cNvSpPr>
            <a:spLocks noChangeArrowheads="1"/>
          </p:cNvSpPr>
          <p:nvPr/>
        </p:nvSpPr>
        <p:spPr bwMode="auto">
          <a:xfrm>
            <a:off x="5959475" y="4267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44" name="Oval 30"/>
          <p:cNvSpPr>
            <a:spLocks noChangeArrowheads="1"/>
          </p:cNvSpPr>
          <p:nvPr/>
        </p:nvSpPr>
        <p:spPr bwMode="auto">
          <a:xfrm>
            <a:off x="7467600" y="5181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8145" name="Line 32"/>
          <p:cNvSpPr>
            <a:spLocks noChangeShapeType="1"/>
          </p:cNvSpPr>
          <p:nvPr/>
        </p:nvSpPr>
        <p:spPr bwMode="auto">
          <a:xfrm>
            <a:off x="6157913" y="3549650"/>
            <a:ext cx="1309687" cy="776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6" name="Line 34"/>
          <p:cNvSpPr>
            <a:spLocks noChangeShapeType="1"/>
          </p:cNvSpPr>
          <p:nvPr/>
        </p:nvSpPr>
        <p:spPr bwMode="auto">
          <a:xfrm>
            <a:off x="6188075" y="3505200"/>
            <a:ext cx="1279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7" name="Line 35"/>
          <p:cNvSpPr>
            <a:spLocks noChangeShapeType="1"/>
          </p:cNvSpPr>
          <p:nvPr/>
        </p:nvSpPr>
        <p:spPr bwMode="auto">
          <a:xfrm flipV="1">
            <a:off x="6188075" y="3521075"/>
            <a:ext cx="1279525" cy="441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8" name="Line 36"/>
          <p:cNvSpPr>
            <a:spLocks noChangeShapeType="1"/>
          </p:cNvSpPr>
          <p:nvPr/>
        </p:nvSpPr>
        <p:spPr bwMode="auto">
          <a:xfrm flipV="1">
            <a:off x="6188075" y="3563938"/>
            <a:ext cx="1325563" cy="779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9" name="Line 38"/>
          <p:cNvSpPr>
            <a:spLocks noChangeShapeType="1"/>
          </p:cNvSpPr>
          <p:nvPr/>
        </p:nvSpPr>
        <p:spPr bwMode="auto">
          <a:xfrm>
            <a:off x="6188075" y="3962400"/>
            <a:ext cx="1279525" cy="1260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50" name="Line 39"/>
          <p:cNvSpPr>
            <a:spLocks noChangeShapeType="1"/>
          </p:cNvSpPr>
          <p:nvPr/>
        </p:nvSpPr>
        <p:spPr bwMode="auto">
          <a:xfrm flipV="1">
            <a:off x="6188075" y="5295900"/>
            <a:ext cx="1279525" cy="38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51" name="Line 40"/>
          <p:cNvSpPr>
            <a:spLocks noChangeShapeType="1"/>
          </p:cNvSpPr>
          <p:nvPr/>
        </p:nvSpPr>
        <p:spPr bwMode="auto">
          <a:xfrm flipV="1">
            <a:off x="6188075" y="5375275"/>
            <a:ext cx="1325563" cy="415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52" name="Line 42"/>
          <p:cNvSpPr>
            <a:spLocks noChangeShapeType="1"/>
          </p:cNvSpPr>
          <p:nvPr/>
        </p:nvSpPr>
        <p:spPr bwMode="auto">
          <a:xfrm flipV="1">
            <a:off x="6188075" y="3962400"/>
            <a:ext cx="1279525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53" name="Line 46"/>
          <p:cNvSpPr>
            <a:spLocks noChangeShapeType="1"/>
          </p:cNvSpPr>
          <p:nvPr/>
        </p:nvSpPr>
        <p:spPr bwMode="auto">
          <a:xfrm flipH="1" flipV="1">
            <a:off x="6188075" y="4419600"/>
            <a:ext cx="1279525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54" name="Text Box 57"/>
          <p:cNvSpPr txBox="1">
            <a:spLocks noChangeArrowheads="1"/>
          </p:cNvSpPr>
          <p:nvPr/>
        </p:nvSpPr>
        <p:spPr bwMode="auto">
          <a:xfrm>
            <a:off x="6157913" y="5791200"/>
            <a:ext cx="1643062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A many-many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relationship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  <a:latin typeface="Times New Roman" panose="02020603050405020304" pitchFamily="18" charset="0"/>
              </a:rPr>
              <a:t>Sells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0" y="2921000"/>
            <a:ext cx="6778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dirty="0">
                <a:solidFill>
                  <a:srgbClr val="00B050"/>
                </a:solidFill>
                <a:latin typeface="+mn-lt"/>
              </a:rPr>
              <a:t>B</a:t>
            </a:r>
            <a:r>
              <a:rPr lang="en-US" sz="2000" dirty="0">
                <a:solidFill>
                  <a:srgbClr val="00B050"/>
                </a:solidFill>
                <a:latin typeface="+mn-lt"/>
              </a:rPr>
              <a:t>ar</a:t>
            </a:r>
            <a:r>
              <a:rPr lang="en-US" altLang="zh-CN" sz="2000" dirty="0">
                <a:solidFill>
                  <a:srgbClr val="00B050"/>
                </a:solidFill>
                <a:latin typeface="+mn-lt"/>
              </a:rPr>
              <a:t>s</a:t>
            </a:r>
            <a:endParaRPr lang="en-US" sz="20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62800" y="2952750"/>
            <a:ext cx="8128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dirty="0">
                <a:solidFill>
                  <a:srgbClr val="00B050"/>
                </a:solidFill>
                <a:latin typeface="+mn-lt"/>
              </a:rPr>
              <a:t>Beers</a:t>
            </a:r>
            <a:endParaRPr lang="en-US" sz="20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481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4000"/>
              <a:t>Multiplicity of Relationships</a:t>
            </a:r>
          </a:p>
        </p:txBody>
      </p:sp>
    </p:spTree>
    <p:extLst>
      <p:ext uri="{BB962C8B-B14F-4D97-AF65-F5344CB8AC3E}">
        <p14:creationId xmlns:p14="http://schemas.microsoft.com/office/powerpoint/2010/main" val="5904458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E5F2335-F2A5-42E2-B8B6-13C66BDEA73F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257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We consider </a:t>
            </a:r>
            <a:r>
              <a:rPr lang="en-US" altLang="en-US">
                <a:solidFill>
                  <a:srgbClr val="FFC000"/>
                </a:solidFill>
              </a:rPr>
              <a:t>binary</a:t>
            </a:r>
            <a:r>
              <a:rPr lang="en-US" altLang="en-US"/>
              <a:t> relationships, i.e., 	relationship between two entity sets.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In a </a:t>
            </a:r>
            <a:r>
              <a:rPr lang="en-US" altLang="en-US">
                <a:solidFill>
                  <a:srgbClr val="FF0000"/>
                </a:solidFill>
              </a:rPr>
              <a:t>many-one </a:t>
            </a:r>
            <a:r>
              <a:rPr lang="en-US" altLang="en-US"/>
              <a:t>relationship, 				</a:t>
            </a:r>
            <a:r>
              <a:rPr lang="en-US" altLang="en-US" sz="2800"/>
              <a:t>an entity in one A of the 					entity sets is connected to 						at most one entity of the 					other entity set B, but an 					entity of B can be connected 					any number of entities of A.</a:t>
            </a:r>
            <a:r>
              <a:rPr lang="en-US" altLang="en-US"/>
              <a:t>			</a:t>
            </a:r>
            <a:endParaRPr lang="en-US" altLang="en-US" sz="2400"/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4000"/>
              <a:t>Multiplicity of Relationships</a:t>
            </a:r>
          </a:p>
        </p:txBody>
      </p:sp>
    </p:spTree>
    <p:extLst>
      <p:ext uri="{BB962C8B-B14F-4D97-AF65-F5344CB8AC3E}">
        <p14:creationId xmlns:p14="http://schemas.microsoft.com/office/powerpoint/2010/main" val="37363199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10F4DAA-1C69-46E0-B252-F03248D7D2C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257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We consider </a:t>
            </a:r>
            <a:r>
              <a:rPr lang="en-US" altLang="en-US">
                <a:solidFill>
                  <a:srgbClr val="FFC000"/>
                </a:solidFill>
              </a:rPr>
              <a:t>binary</a:t>
            </a:r>
            <a:r>
              <a:rPr lang="en-US" altLang="en-US"/>
              <a:t> relationships, i.e., 	relationship between two entity sets.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In a </a:t>
            </a:r>
            <a:r>
              <a:rPr lang="en-US" altLang="en-US">
                <a:solidFill>
                  <a:srgbClr val="FF0000"/>
                </a:solidFill>
              </a:rPr>
              <a:t>many-one </a:t>
            </a:r>
            <a:r>
              <a:rPr lang="en-US" altLang="en-US"/>
              <a:t>relationship, 				</a:t>
            </a:r>
            <a:r>
              <a:rPr lang="en-US" altLang="en-US" sz="2800"/>
              <a:t>an entity in one A of the 					entity sets is connected to 						at most one entity of the 					other entity set B, but an 					entity of B can be connected 					any number of entities of A.</a:t>
            </a:r>
            <a:r>
              <a:rPr lang="en-US" altLang="en-US"/>
              <a:t>			</a:t>
            </a:r>
            <a:r>
              <a:rPr lang="en-US" altLang="en-US" sz="2400">
                <a:solidFill>
                  <a:srgbClr val="FFC000"/>
                </a:solidFill>
              </a:rPr>
              <a:t>Example. </a:t>
            </a:r>
            <a:r>
              <a:rPr lang="en-US" altLang="en-US" sz="2400">
                <a:solidFill>
                  <a:srgbClr val="CC00CC"/>
                </a:solidFill>
              </a:rPr>
              <a:t>Favorite</a:t>
            </a:r>
            <a:r>
              <a:rPr lang="en-US" altLang="en-US" sz="2400"/>
              <a:t>, from </a:t>
            </a:r>
            <a:r>
              <a:rPr lang="en-US" altLang="en-US" sz="2400">
                <a:solidFill>
                  <a:srgbClr val="009900"/>
                </a:solidFill>
              </a:rPr>
              <a:t>Drinkers</a:t>
            </a:r>
            <a:r>
              <a:rPr lang="en-US" altLang="en-US" sz="2400"/>
              <a:t>					to </a:t>
            </a:r>
            <a:r>
              <a:rPr lang="en-US" altLang="en-US" sz="2400">
                <a:solidFill>
                  <a:srgbClr val="009900"/>
                </a:solidFill>
              </a:rPr>
              <a:t>Beers</a:t>
            </a:r>
            <a:r>
              <a:rPr lang="en-US" altLang="en-US" sz="2400"/>
              <a:t> is many-one.</a:t>
            </a:r>
          </a:p>
        </p:txBody>
      </p:sp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4000"/>
              <a:t>Multiplicity of Relationships</a:t>
            </a:r>
          </a:p>
        </p:txBody>
      </p:sp>
    </p:spTree>
    <p:extLst>
      <p:ext uri="{BB962C8B-B14F-4D97-AF65-F5344CB8AC3E}">
        <p14:creationId xmlns:p14="http://schemas.microsoft.com/office/powerpoint/2010/main" val="7781597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9EB4C7-F09E-4CB3-9666-837D9108570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257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We consider </a:t>
            </a:r>
            <a:r>
              <a:rPr lang="en-US" altLang="en-US">
                <a:solidFill>
                  <a:srgbClr val="FFC000"/>
                </a:solidFill>
              </a:rPr>
              <a:t>binary</a:t>
            </a:r>
            <a:r>
              <a:rPr lang="en-US" altLang="en-US"/>
              <a:t> relationships, i.e., 	relationship between two entity sets.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In a </a:t>
            </a:r>
            <a:r>
              <a:rPr lang="en-US" altLang="en-US">
                <a:solidFill>
                  <a:srgbClr val="FF0000"/>
                </a:solidFill>
              </a:rPr>
              <a:t>many-one </a:t>
            </a:r>
            <a:r>
              <a:rPr lang="en-US" altLang="en-US"/>
              <a:t>relationship, 				</a:t>
            </a:r>
            <a:r>
              <a:rPr lang="en-US" altLang="en-US" sz="2800"/>
              <a:t>an entity in one A of the 					entity sets is connected to 						at most one entity of the 					other entity set B, but an 					entity of B can be connected 					any number of entities of A.</a:t>
            </a:r>
            <a:r>
              <a:rPr lang="en-US" altLang="en-US"/>
              <a:t>			</a:t>
            </a:r>
            <a:r>
              <a:rPr lang="en-US" altLang="en-US" sz="2400">
                <a:solidFill>
                  <a:srgbClr val="FFC000"/>
                </a:solidFill>
              </a:rPr>
              <a:t>Example. </a:t>
            </a:r>
            <a:r>
              <a:rPr lang="en-US" altLang="en-US" sz="2400">
                <a:solidFill>
                  <a:srgbClr val="CC00CC"/>
                </a:solidFill>
              </a:rPr>
              <a:t>Favorite</a:t>
            </a:r>
            <a:r>
              <a:rPr lang="en-US" altLang="en-US" sz="2400"/>
              <a:t>, from </a:t>
            </a:r>
            <a:r>
              <a:rPr lang="en-US" altLang="en-US" sz="2400">
                <a:solidFill>
                  <a:srgbClr val="009900"/>
                </a:solidFill>
              </a:rPr>
              <a:t>Drinkers</a:t>
            </a:r>
            <a:r>
              <a:rPr lang="en-US" altLang="en-US" sz="2400"/>
              <a:t>					to </a:t>
            </a:r>
            <a:r>
              <a:rPr lang="en-US" altLang="en-US" sz="2400">
                <a:solidFill>
                  <a:srgbClr val="009900"/>
                </a:solidFill>
              </a:rPr>
              <a:t>Beers</a:t>
            </a:r>
            <a:r>
              <a:rPr lang="en-US" altLang="en-US" sz="2400"/>
              <a:t> is many-one.</a:t>
            </a:r>
          </a:p>
        </p:txBody>
      </p:sp>
      <p:sp>
        <p:nvSpPr>
          <p:cNvPr id="53252" name="Oval 3"/>
          <p:cNvSpPr>
            <a:spLocks noChangeArrowheads="1"/>
          </p:cNvSpPr>
          <p:nvPr/>
        </p:nvSpPr>
        <p:spPr bwMode="auto">
          <a:xfrm>
            <a:off x="6188075" y="3352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3253" name="Oval 5"/>
          <p:cNvSpPr>
            <a:spLocks noChangeArrowheads="1"/>
          </p:cNvSpPr>
          <p:nvPr/>
        </p:nvSpPr>
        <p:spPr bwMode="auto">
          <a:xfrm>
            <a:off x="7696200" y="4267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3254" name="Oval 6"/>
          <p:cNvSpPr>
            <a:spLocks noChangeArrowheads="1"/>
          </p:cNvSpPr>
          <p:nvPr/>
        </p:nvSpPr>
        <p:spPr bwMode="auto">
          <a:xfrm>
            <a:off x="7696200" y="3810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3255" name="Oval 7"/>
          <p:cNvSpPr>
            <a:spLocks noChangeArrowheads="1"/>
          </p:cNvSpPr>
          <p:nvPr/>
        </p:nvSpPr>
        <p:spPr bwMode="auto">
          <a:xfrm>
            <a:off x="7696200" y="3352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3256" name="Oval 11"/>
          <p:cNvSpPr>
            <a:spLocks noChangeArrowheads="1"/>
          </p:cNvSpPr>
          <p:nvPr/>
        </p:nvSpPr>
        <p:spPr bwMode="auto">
          <a:xfrm>
            <a:off x="6188075" y="3810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3257" name="Oval 23"/>
          <p:cNvSpPr>
            <a:spLocks noChangeArrowheads="1"/>
          </p:cNvSpPr>
          <p:nvPr/>
        </p:nvSpPr>
        <p:spPr bwMode="auto">
          <a:xfrm>
            <a:off x="6188075" y="5257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3258" name="Oval 24"/>
          <p:cNvSpPr>
            <a:spLocks noChangeArrowheads="1"/>
          </p:cNvSpPr>
          <p:nvPr/>
        </p:nvSpPr>
        <p:spPr bwMode="auto">
          <a:xfrm>
            <a:off x="6188075" y="4800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3259" name="Oval 25"/>
          <p:cNvSpPr>
            <a:spLocks noChangeArrowheads="1"/>
          </p:cNvSpPr>
          <p:nvPr/>
        </p:nvSpPr>
        <p:spPr bwMode="auto">
          <a:xfrm>
            <a:off x="6188075" y="5715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3260" name="Oval 26"/>
          <p:cNvSpPr>
            <a:spLocks noChangeArrowheads="1"/>
          </p:cNvSpPr>
          <p:nvPr/>
        </p:nvSpPr>
        <p:spPr bwMode="auto">
          <a:xfrm>
            <a:off x="6188075" y="4267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3261" name="Oval 30"/>
          <p:cNvSpPr>
            <a:spLocks noChangeArrowheads="1"/>
          </p:cNvSpPr>
          <p:nvPr/>
        </p:nvSpPr>
        <p:spPr bwMode="auto">
          <a:xfrm>
            <a:off x="7696200" y="4800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3262" name="Line 34"/>
          <p:cNvSpPr>
            <a:spLocks noChangeShapeType="1"/>
          </p:cNvSpPr>
          <p:nvPr/>
        </p:nvSpPr>
        <p:spPr bwMode="auto">
          <a:xfrm>
            <a:off x="6416675" y="3429000"/>
            <a:ext cx="1279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3" name="Line 35"/>
          <p:cNvSpPr>
            <a:spLocks noChangeShapeType="1"/>
          </p:cNvSpPr>
          <p:nvPr/>
        </p:nvSpPr>
        <p:spPr bwMode="auto">
          <a:xfrm flipV="1">
            <a:off x="6416675" y="3521075"/>
            <a:ext cx="1279525" cy="441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4" name="Line 39"/>
          <p:cNvSpPr>
            <a:spLocks noChangeShapeType="1"/>
          </p:cNvSpPr>
          <p:nvPr/>
        </p:nvSpPr>
        <p:spPr bwMode="auto">
          <a:xfrm flipV="1">
            <a:off x="6416675" y="4914900"/>
            <a:ext cx="1279525" cy="38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5" name="Line 40"/>
          <p:cNvSpPr>
            <a:spLocks noChangeShapeType="1"/>
          </p:cNvSpPr>
          <p:nvPr/>
        </p:nvSpPr>
        <p:spPr bwMode="auto">
          <a:xfrm flipV="1">
            <a:off x="6416675" y="4991100"/>
            <a:ext cx="1279525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6" name="Line 42"/>
          <p:cNvSpPr>
            <a:spLocks noChangeShapeType="1"/>
          </p:cNvSpPr>
          <p:nvPr/>
        </p:nvSpPr>
        <p:spPr bwMode="auto">
          <a:xfrm flipV="1">
            <a:off x="6416675" y="3962400"/>
            <a:ext cx="1279525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7" name="Text Box 57"/>
          <p:cNvSpPr txBox="1">
            <a:spLocks noChangeArrowheads="1"/>
          </p:cNvSpPr>
          <p:nvPr/>
        </p:nvSpPr>
        <p:spPr bwMode="auto">
          <a:xfrm>
            <a:off x="6629400" y="5768975"/>
            <a:ext cx="1477963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A many-one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relationship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  <a:latin typeface="Times New Roman" panose="02020603050405020304" pitchFamily="18" charset="0"/>
              </a:rPr>
              <a:t>Favorite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0" y="2921000"/>
            <a:ext cx="11223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dirty="0">
                <a:solidFill>
                  <a:srgbClr val="00B050"/>
                </a:solidFill>
                <a:latin typeface="+mn-lt"/>
              </a:rPr>
              <a:t>Drinkers</a:t>
            </a:r>
            <a:endParaRPr lang="en-US" sz="20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391400" y="2952750"/>
            <a:ext cx="8128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dirty="0">
                <a:solidFill>
                  <a:srgbClr val="00B050"/>
                </a:solidFill>
                <a:latin typeface="+mn-lt"/>
              </a:rPr>
              <a:t>Beers</a:t>
            </a:r>
            <a:endParaRPr lang="en-US" sz="20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532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4000"/>
              <a:t>Multiplicity of Relationships</a:t>
            </a:r>
          </a:p>
        </p:txBody>
      </p:sp>
    </p:spTree>
    <p:extLst>
      <p:ext uri="{BB962C8B-B14F-4D97-AF65-F5344CB8AC3E}">
        <p14:creationId xmlns:p14="http://schemas.microsoft.com/office/powerpoint/2010/main" val="10817048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6743123-EFD6-4643-8523-3FD6594EADA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257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We consider </a:t>
            </a:r>
            <a:r>
              <a:rPr lang="en-US" altLang="en-US">
                <a:solidFill>
                  <a:srgbClr val="FFC000"/>
                </a:solidFill>
              </a:rPr>
              <a:t>binary</a:t>
            </a:r>
            <a:r>
              <a:rPr lang="en-US" altLang="en-US"/>
              <a:t> relationships, i.e., 	relationship between two entity sets.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In a </a:t>
            </a:r>
            <a:r>
              <a:rPr lang="en-US" altLang="en-US">
                <a:solidFill>
                  <a:srgbClr val="FF0000"/>
                </a:solidFill>
              </a:rPr>
              <a:t>one-one </a:t>
            </a:r>
            <a:r>
              <a:rPr lang="en-US" altLang="en-US"/>
              <a:t>relationship, 				</a:t>
            </a:r>
            <a:r>
              <a:rPr lang="en-US" altLang="en-US" sz="2800"/>
              <a:t>each entity of either 						entity set is related to 							at most one entity of 							the other set. </a:t>
            </a:r>
            <a:r>
              <a:rPr lang="en-US" altLang="en-US"/>
              <a:t>							</a:t>
            </a:r>
            <a:endParaRPr lang="en-US" altLang="en-US" sz="2400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4000"/>
              <a:t>Multiplicity of Relationships</a:t>
            </a:r>
          </a:p>
        </p:txBody>
      </p:sp>
    </p:spTree>
    <p:extLst>
      <p:ext uri="{BB962C8B-B14F-4D97-AF65-F5344CB8AC3E}">
        <p14:creationId xmlns:p14="http://schemas.microsoft.com/office/powerpoint/2010/main" val="22541208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94C47D3-28CF-44DE-A111-DAFF3749C29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257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We consider </a:t>
            </a:r>
            <a:r>
              <a:rPr lang="en-US" altLang="en-US">
                <a:solidFill>
                  <a:srgbClr val="FFC000"/>
                </a:solidFill>
              </a:rPr>
              <a:t>binary</a:t>
            </a:r>
            <a:r>
              <a:rPr lang="en-US" altLang="en-US"/>
              <a:t> relationships, i.e., 	relationship between two entity sets.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In a </a:t>
            </a:r>
            <a:r>
              <a:rPr lang="en-US" altLang="en-US">
                <a:solidFill>
                  <a:srgbClr val="FF0000"/>
                </a:solidFill>
              </a:rPr>
              <a:t>one-one </a:t>
            </a:r>
            <a:r>
              <a:rPr lang="en-US" altLang="en-US"/>
              <a:t>relationship, 				</a:t>
            </a:r>
            <a:r>
              <a:rPr lang="en-US" altLang="en-US" sz="2800"/>
              <a:t>each entity of either 						entity set is related to 							at most one entity of 							the other set. </a:t>
            </a:r>
            <a:r>
              <a:rPr lang="en-US" altLang="en-US"/>
              <a:t>							</a:t>
            </a:r>
            <a:r>
              <a:rPr lang="en-US" altLang="en-US" sz="2400">
                <a:solidFill>
                  <a:srgbClr val="FFC000"/>
                </a:solidFill>
              </a:rPr>
              <a:t>Example. </a:t>
            </a:r>
            <a:r>
              <a:rPr lang="en-US" altLang="en-US" sz="2400"/>
              <a:t>Relationship 							</a:t>
            </a:r>
            <a:r>
              <a:rPr lang="en-US" altLang="en-US" sz="2400">
                <a:solidFill>
                  <a:srgbClr val="CC00CC"/>
                </a:solidFill>
              </a:rPr>
              <a:t>Best-seller</a:t>
            </a:r>
            <a:r>
              <a:rPr lang="en-US" altLang="en-US" sz="2400"/>
              <a:t> between entity 							sets </a:t>
            </a:r>
            <a:r>
              <a:rPr lang="en-US" altLang="en-US" sz="2400">
                <a:solidFill>
                  <a:srgbClr val="009900"/>
                </a:solidFill>
              </a:rPr>
              <a:t>Manfs</a:t>
            </a:r>
            <a:r>
              <a:rPr lang="en-US" altLang="en-US" sz="2400"/>
              <a:t> (manufacturer) 							and </a:t>
            </a:r>
            <a:r>
              <a:rPr lang="en-US" altLang="en-US" sz="2400">
                <a:solidFill>
                  <a:srgbClr val="009900"/>
                </a:solidFill>
              </a:rPr>
              <a:t>Beers</a:t>
            </a:r>
            <a:r>
              <a:rPr lang="en-US" altLang="en-US" sz="2400"/>
              <a:t>.</a:t>
            </a:r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4000"/>
              <a:t>Multiplicity of Relationships</a:t>
            </a:r>
          </a:p>
        </p:txBody>
      </p:sp>
    </p:spTree>
    <p:extLst>
      <p:ext uri="{BB962C8B-B14F-4D97-AF65-F5344CB8AC3E}">
        <p14:creationId xmlns:p14="http://schemas.microsoft.com/office/powerpoint/2010/main" val="16538754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8C9319B-EA1C-4EC5-9B4B-88D95BC5942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257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We consider </a:t>
            </a:r>
            <a:r>
              <a:rPr lang="en-US" altLang="en-US">
                <a:solidFill>
                  <a:srgbClr val="FFC000"/>
                </a:solidFill>
              </a:rPr>
              <a:t>binary</a:t>
            </a:r>
            <a:r>
              <a:rPr lang="en-US" altLang="en-US"/>
              <a:t> relationships, i.e., 	relationship between two entity sets.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In a </a:t>
            </a:r>
            <a:r>
              <a:rPr lang="en-US" altLang="en-US">
                <a:solidFill>
                  <a:srgbClr val="FF0000"/>
                </a:solidFill>
              </a:rPr>
              <a:t>one-one </a:t>
            </a:r>
            <a:r>
              <a:rPr lang="en-US" altLang="en-US"/>
              <a:t>relationship, 				</a:t>
            </a:r>
            <a:r>
              <a:rPr lang="en-US" altLang="en-US" sz="2800"/>
              <a:t>each entity of either 						entity set is related to 							at most one entity of 							the other set. </a:t>
            </a:r>
            <a:r>
              <a:rPr lang="en-US" altLang="en-US"/>
              <a:t>							</a:t>
            </a:r>
            <a:r>
              <a:rPr lang="en-US" altLang="en-US" sz="2400">
                <a:solidFill>
                  <a:srgbClr val="FFC000"/>
                </a:solidFill>
              </a:rPr>
              <a:t>Example. </a:t>
            </a:r>
            <a:r>
              <a:rPr lang="en-US" altLang="en-US" sz="2400"/>
              <a:t>Relationship 							</a:t>
            </a:r>
            <a:r>
              <a:rPr lang="en-US" altLang="en-US" sz="2400">
                <a:solidFill>
                  <a:srgbClr val="CC00CC"/>
                </a:solidFill>
              </a:rPr>
              <a:t>Best-seller</a:t>
            </a:r>
            <a:r>
              <a:rPr lang="en-US" altLang="en-US" sz="2400"/>
              <a:t> between entity 							sets </a:t>
            </a:r>
            <a:r>
              <a:rPr lang="en-US" altLang="en-US" sz="2400">
                <a:solidFill>
                  <a:srgbClr val="009900"/>
                </a:solidFill>
              </a:rPr>
              <a:t>Manfs</a:t>
            </a:r>
            <a:r>
              <a:rPr lang="en-US" altLang="en-US" sz="2400"/>
              <a:t> (manufacturer) 							and </a:t>
            </a:r>
            <a:r>
              <a:rPr lang="en-US" altLang="en-US" sz="2400">
                <a:solidFill>
                  <a:srgbClr val="009900"/>
                </a:solidFill>
              </a:rPr>
              <a:t>Beers</a:t>
            </a:r>
            <a:r>
              <a:rPr lang="en-US" altLang="en-US" sz="2400"/>
              <a:t>.</a:t>
            </a:r>
          </a:p>
        </p:txBody>
      </p:sp>
      <p:sp>
        <p:nvSpPr>
          <p:cNvPr id="59396" name="Oval 3"/>
          <p:cNvSpPr>
            <a:spLocks noChangeArrowheads="1"/>
          </p:cNvSpPr>
          <p:nvPr/>
        </p:nvSpPr>
        <p:spPr bwMode="auto">
          <a:xfrm>
            <a:off x="6049963" y="3581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9397" name="Oval 5"/>
          <p:cNvSpPr>
            <a:spLocks noChangeArrowheads="1"/>
          </p:cNvSpPr>
          <p:nvPr/>
        </p:nvSpPr>
        <p:spPr bwMode="auto">
          <a:xfrm>
            <a:off x="7558088" y="4495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9398" name="Oval 6"/>
          <p:cNvSpPr>
            <a:spLocks noChangeArrowheads="1"/>
          </p:cNvSpPr>
          <p:nvPr/>
        </p:nvSpPr>
        <p:spPr bwMode="auto">
          <a:xfrm>
            <a:off x="7558088" y="4038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9399" name="Oval 7"/>
          <p:cNvSpPr>
            <a:spLocks noChangeArrowheads="1"/>
          </p:cNvSpPr>
          <p:nvPr/>
        </p:nvSpPr>
        <p:spPr bwMode="auto">
          <a:xfrm>
            <a:off x="7558088" y="3581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9400" name="Oval 11"/>
          <p:cNvSpPr>
            <a:spLocks noChangeArrowheads="1"/>
          </p:cNvSpPr>
          <p:nvPr/>
        </p:nvSpPr>
        <p:spPr bwMode="auto">
          <a:xfrm>
            <a:off x="6049963" y="4038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9401" name="Oval 24"/>
          <p:cNvSpPr>
            <a:spLocks noChangeArrowheads="1"/>
          </p:cNvSpPr>
          <p:nvPr/>
        </p:nvSpPr>
        <p:spPr bwMode="auto">
          <a:xfrm>
            <a:off x="6049963" y="5029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9402" name="Oval 26"/>
          <p:cNvSpPr>
            <a:spLocks noChangeArrowheads="1"/>
          </p:cNvSpPr>
          <p:nvPr/>
        </p:nvSpPr>
        <p:spPr bwMode="auto">
          <a:xfrm>
            <a:off x="6049963" y="4495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9403" name="Oval 30"/>
          <p:cNvSpPr>
            <a:spLocks noChangeArrowheads="1"/>
          </p:cNvSpPr>
          <p:nvPr/>
        </p:nvSpPr>
        <p:spPr bwMode="auto">
          <a:xfrm>
            <a:off x="7558088" y="5029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9404" name="Line 34"/>
          <p:cNvSpPr>
            <a:spLocks noChangeShapeType="1"/>
          </p:cNvSpPr>
          <p:nvPr/>
        </p:nvSpPr>
        <p:spPr bwMode="auto">
          <a:xfrm>
            <a:off x="6278563" y="3733800"/>
            <a:ext cx="1279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5" name="Line 39"/>
          <p:cNvSpPr>
            <a:spLocks noChangeShapeType="1"/>
          </p:cNvSpPr>
          <p:nvPr/>
        </p:nvSpPr>
        <p:spPr bwMode="auto">
          <a:xfrm flipV="1">
            <a:off x="6278563" y="4210050"/>
            <a:ext cx="1279525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6" name="Line 42"/>
          <p:cNvSpPr>
            <a:spLocks noChangeShapeType="1"/>
          </p:cNvSpPr>
          <p:nvPr/>
        </p:nvSpPr>
        <p:spPr bwMode="auto">
          <a:xfrm>
            <a:off x="6278563" y="4152900"/>
            <a:ext cx="1279525" cy="396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7" name="Text Box 57"/>
          <p:cNvSpPr txBox="1">
            <a:spLocks noChangeArrowheads="1"/>
          </p:cNvSpPr>
          <p:nvPr/>
        </p:nvSpPr>
        <p:spPr bwMode="auto">
          <a:xfrm>
            <a:off x="6324600" y="5486400"/>
            <a:ext cx="1392238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A one-one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relationship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  <a:latin typeface="Times New Roman" panose="02020603050405020304" pitchFamily="18" charset="0"/>
              </a:rPr>
              <a:t>Best-seller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91200" y="3149600"/>
            <a:ext cx="8524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dirty="0" err="1">
                <a:solidFill>
                  <a:srgbClr val="00B050"/>
                </a:solidFill>
                <a:latin typeface="+mn-lt"/>
              </a:rPr>
              <a:t>Manfs</a:t>
            </a:r>
            <a:endParaRPr lang="en-US" sz="20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253288" y="3181350"/>
            <a:ext cx="8128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dirty="0">
                <a:solidFill>
                  <a:srgbClr val="00B050"/>
                </a:solidFill>
                <a:latin typeface="+mn-lt"/>
              </a:rPr>
              <a:t>Beers</a:t>
            </a:r>
            <a:endParaRPr lang="en-US" sz="20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59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4000"/>
              <a:t>Multiplicity of Relationships</a:t>
            </a:r>
          </a:p>
        </p:txBody>
      </p:sp>
    </p:spTree>
    <p:extLst>
      <p:ext uri="{BB962C8B-B14F-4D97-AF65-F5344CB8AC3E}">
        <p14:creationId xmlns:p14="http://schemas.microsoft.com/office/powerpoint/2010/main" val="16644081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2DE5CFC-CB6B-45C0-89C7-0AFD39C41B2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Representing “Multiplicity”</a:t>
            </a:r>
          </a:p>
        </p:txBody>
      </p:sp>
    </p:spTree>
    <p:extLst>
      <p:ext uri="{BB962C8B-B14F-4D97-AF65-F5344CB8AC3E}">
        <p14:creationId xmlns:p14="http://schemas.microsoft.com/office/powerpoint/2010/main" val="34427201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429B9C7-CF73-48BA-A50F-E27B9E11D7A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Representing “Multiplicity”</a:t>
            </a:r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8813" y="1219200"/>
            <a:ext cx="7772400" cy="3429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Show a many-one relationship by an </a:t>
            </a:r>
            <a:r>
              <a:rPr lang="en-US" altLang="en-US" sz="2800">
                <a:solidFill>
                  <a:srgbClr val="FFC000"/>
                </a:solidFill>
              </a:rPr>
              <a:t>arrow</a:t>
            </a:r>
            <a:r>
              <a:rPr lang="en-US" altLang="en-US" sz="2800"/>
              <a:t> 	entering the “one” side.</a:t>
            </a:r>
          </a:p>
        </p:txBody>
      </p:sp>
    </p:spTree>
    <p:extLst>
      <p:ext uri="{BB962C8B-B14F-4D97-AF65-F5344CB8AC3E}">
        <p14:creationId xmlns:p14="http://schemas.microsoft.com/office/powerpoint/2010/main" val="8999208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8A5B23B-D458-44EB-9791-8BD86670674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Representing “Multiplicity”</a:t>
            </a:r>
          </a:p>
        </p:txBody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8813" y="1219200"/>
            <a:ext cx="7772400" cy="3429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Show a many-one relationship by an </a:t>
            </a:r>
            <a:r>
              <a:rPr lang="en-US" altLang="en-US" sz="2800">
                <a:solidFill>
                  <a:srgbClr val="FFC000"/>
                </a:solidFill>
              </a:rPr>
              <a:t>arrow</a:t>
            </a:r>
            <a:r>
              <a:rPr lang="en-US" altLang="en-US" sz="2800"/>
              <a:t> 	entering the “one” side.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Show a one-one relationship by arrows 	entering both entity sets.</a:t>
            </a:r>
          </a:p>
        </p:txBody>
      </p:sp>
    </p:spTree>
    <p:extLst>
      <p:ext uri="{BB962C8B-B14F-4D97-AF65-F5344CB8AC3E}">
        <p14:creationId xmlns:p14="http://schemas.microsoft.com/office/powerpoint/2010/main" val="30924903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C04BD16-3E15-42C6-AB59-D4789AF1969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Representing “Multiplicity”</a:t>
            </a:r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8813" y="1219200"/>
            <a:ext cx="7772400" cy="3429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Show a many-one relationship by an </a:t>
            </a:r>
            <a:r>
              <a:rPr lang="en-US" altLang="en-US" sz="2800">
                <a:solidFill>
                  <a:srgbClr val="FFC000"/>
                </a:solidFill>
              </a:rPr>
              <a:t>arrow</a:t>
            </a:r>
            <a:r>
              <a:rPr lang="en-US" altLang="en-US" sz="2800"/>
              <a:t> 	entering the “one” side.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Show a one-one relationship by arrows 	entering both entity sets.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>
                <a:solidFill>
                  <a:srgbClr val="FFC000"/>
                </a:solidFill>
              </a:rPr>
              <a:t>Rounded arrow </a:t>
            </a:r>
            <a:r>
              <a:rPr lang="en-US" altLang="en-US" sz="2800"/>
              <a:t>= “exactly one,” i.e., each 	entity of the first set is related to exactly 	one entity of the target set.</a:t>
            </a:r>
          </a:p>
        </p:txBody>
      </p:sp>
    </p:spTree>
    <p:extLst>
      <p:ext uri="{BB962C8B-B14F-4D97-AF65-F5344CB8AC3E}">
        <p14:creationId xmlns:p14="http://schemas.microsoft.com/office/powerpoint/2010/main" val="5897923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5FF0A0D-60E2-4943-9029-02634705A02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Representing “Multiplicity”</a:t>
            </a:r>
          </a:p>
        </p:txBody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8813" y="1219200"/>
            <a:ext cx="7772400" cy="3429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Show a many-one relationship by an </a:t>
            </a:r>
            <a:r>
              <a:rPr lang="en-US" altLang="en-US" sz="2800">
                <a:solidFill>
                  <a:srgbClr val="FFC000"/>
                </a:solidFill>
              </a:rPr>
              <a:t>arrow</a:t>
            </a:r>
            <a:r>
              <a:rPr lang="en-US" altLang="en-US" sz="2800"/>
              <a:t> 	entering the “one” side.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Show a one-one relationship by arrows 	entering both entity sets.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>
                <a:solidFill>
                  <a:srgbClr val="FFC000"/>
                </a:solidFill>
              </a:rPr>
              <a:t>Rounded arrow </a:t>
            </a:r>
            <a:r>
              <a:rPr lang="en-US" altLang="en-US" sz="2800"/>
              <a:t>= “exactly one,” i.e., each 	entity of the first set is related to exactly 	one entity of the target set.</a:t>
            </a:r>
          </a:p>
        </p:txBody>
      </p:sp>
      <p:grpSp>
        <p:nvGrpSpPr>
          <p:cNvPr id="65541" name="Group 4"/>
          <p:cNvGrpSpPr>
            <a:grpSpLocks/>
          </p:cNvGrpSpPr>
          <p:nvPr/>
        </p:nvGrpSpPr>
        <p:grpSpPr bwMode="auto">
          <a:xfrm>
            <a:off x="2030413" y="4648200"/>
            <a:ext cx="5029200" cy="1706563"/>
            <a:chOff x="1981200" y="2438400"/>
            <a:chExt cx="5029200" cy="2895600"/>
          </a:xfrm>
        </p:grpSpPr>
        <p:sp>
          <p:nvSpPr>
            <p:cNvPr id="65542" name="Rectangle 3"/>
            <p:cNvSpPr>
              <a:spLocks noChangeArrowheads="1"/>
            </p:cNvSpPr>
            <p:nvPr/>
          </p:nvSpPr>
          <p:spPr bwMode="auto">
            <a:xfrm>
              <a:off x="1981200" y="25908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Drinkers</a:t>
              </a:r>
            </a:p>
          </p:txBody>
        </p:sp>
        <p:sp>
          <p:nvSpPr>
            <p:cNvPr id="65543" name="Rectangle 4"/>
            <p:cNvSpPr>
              <a:spLocks noChangeArrowheads="1"/>
            </p:cNvSpPr>
            <p:nvPr/>
          </p:nvSpPr>
          <p:spPr bwMode="auto">
            <a:xfrm>
              <a:off x="5943600" y="25908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65544" name="AutoShape 5"/>
            <p:cNvSpPr>
              <a:spLocks noChangeArrowheads="1"/>
            </p:cNvSpPr>
            <p:nvPr/>
          </p:nvSpPr>
          <p:spPr bwMode="auto">
            <a:xfrm>
              <a:off x="3886200" y="24384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Likes</a:t>
              </a:r>
            </a:p>
          </p:txBody>
        </p:sp>
        <p:sp>
          <p:nvSpPr>
            <p:cNvPr id="65545" name="AutoShape 10"/>
            <p:cNvSpPr>
              <a:spLocks noChangeArrowheads="1"/>
            </p:cNvSpPr>
            <p:nvPr/>
          </p:nvSpPr>
          <p:spPr bwMode="auto">
            <a:xfrm>
              <a:off x="3886200" y="41148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Favorite</a:t>
              </a:r>
            </a:p>
          </p:txBody>
        </p:sp>
        <p:sp>
          <p:nvSpPr>
            <p:cNvPr id="65546" name="Line 11"/>
            <p:cNvSpPr>
              <a:spLocks noChangeShapeType="1"/>
            </p:cNvSpPr>
            <p:nvPr/>
          </p:nvSpPr>
          <p:spPr bwMode="auto">
            <a:xfrm>
              <a:off x="3048000" y="30480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7" name="Line 12"/>
            <p:cNvSpPr>
              <a:spLocks noChangeShapeType="1"/>
            </p:cNvSpPr>
            <p:nvPr/>
          </p:nvSpPr>
          <p:spPr bwMode="auto">
            <a:xfrm>
              <a:off x="5257800" y="304800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8" name="Line 13"/>
            <p:cNvSpPr>
              <a:spLocks noChangeShapeType="1"/>
            </p:cNvSpPr>
            <p:nvPr/>
          </p:nvSpPr>
          <p:spPr bwMode="auto">
            <a:xfrm>
              <a:off x="3048000" y="3429000"/>
              <a:ext cx="83820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9" name="Line 14"/>
            <p:cNvSpPr>
              <a:spLocks noChangeShapeType="1"/>
            </p:cNvSpPr>
            <p:nvPr/>
          </p:nvSpPr>
          <p:spPr bwMode="auto">
            <a:xfrm flipV="1">
              <a:off x="5257800" y="3429000"/>
              <a:ext cx="68580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49715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F584FAA-D47B-49D6-B64A-759F7D2C4FD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/>
              <a:t>Example</a:t>
            </a:r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36576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/>
              <a:t>Consider </a:t>
            </a:r>
            <a:r>
              <a:rPr lang="en-US" altLang="en-US">
                <a:solidFill>
                  <a:srgbClr val="CC00CC"/>
                </a:solidFill>
              </a:rPr>
              <a:t>Best-seller</a:t>
            </a:r>
            <a:r>
              <a:rPr lang="en-US" altLang="en-US"/>
              <a:t> between </a:t>
            </a:r>
            <a:r>
              <a:rPr lang="en-US" altLang="en-US">
                <a:solidFill>
                  <a:srgbClr val="009900"/>
                </a:solidFill>
              </a:rPr>
              <a:t>Manfs</a:t>
            </a:r>
            <a:r>
              <a:rPr lang="en-US" altLang="en-US"/>
              <a:t>  	and </a:t>
            </a:r>
            <a:r>
              <a:rPr lang="en-US" altLang="en-US">
                <a:solidFill>
                  <a:srgbClr val="009900"/>
                </a:solidFill>
              </a:rPr>
              <a:t>Beers</a:t>
            </a:r>
            <a:r>
              <a:rPr lang="en-US" alt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43607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3E64745-3E55-4E4A-A040-80978D40019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/>
              <a:t>Example</a:t>
            </a:r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36576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/>
              <a:t>Consider </a:t>
            </a:r>
            <a:r>
              <a:rPr lang="en-US" altLang="en-US">
                <a:solidFill>
                  <a:srgbClr val="CC00CC"/>
                </a:solidFill>
              </a:rPr>
              <a:t>Best-seller</a:t>
            </a:r>
            <a:r>
              <a:rPr lang="en-US" altLang="en-US"/>
              <a:t> between </a:t>
            </a:r>
            <a:r>
              <a:rPr lang="en-US" altLang="en-US">
                <a:solidFill>
                  <a:srgbClr val="009900"/>
                </a:solidFill>
              </a:rPr>
              <a:t>Manfs</a:t>
            </a:r>
            <a:r>
              <a:rPr lang="en-US" altLang="en-US"/>
              <a:t>  	and </a:t>
            </a:r>
            <a:r>
              <a:rPr lang="en-US" altLang="en-US">
                <a:solidFill>
                  <a:srgbClr val="009900"/>
                </a:solidFill>
              </a:rPr>
              <a:t>Beers</a:t>
            </a:r>
            <a:r>
              <a:rPr lang="en-US" altLang="en-US"/>
              <a:t>.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/>
              <a:t>Some beers are not the best-seller of 	any manufacturer, so a rounded arrow 	to </a:t>
            </a:r>
            <a:r>
              <a:rPr lang="en-US" altLang="en-US">
                <a:solidFill>
                  <a:srgbClr val="009900"/>
                </a:solidFill>
              </a:rPr>
              <a:t>Manfs</a:t>
            </a:r>
            <a:r>
              <a:rPr lang="en-US" altLang="en-US"/>
              <a:t> would be inappropriate.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/>
              <a:t>But a beer manufacturer has to have a 	best-seller.</a:t>
            </a:r>
          </a:p>
        </p:txBody>
      </p:sp>
      <p:grpSp>
        <p:nvGrpSpPr>
          <p:cNvPr id="69637" name="Group 4"/>
          <p:cNvGrpSpPr>
            <a:grpSpLocks/>
          </p:cNvGrpSpPr>
          <p:nvPr/>
        </p:nvGrpSpPr>
        <p:grpSpPr bwMode="auto">
          <a:xfrm>
            <a:off x="2057400" y="5029200"/>
            <a:ext cx="5029200" cy="1219200"/>
            <a:chOff x="1371600" y="2667000"/>
            <a:chExt cx="5029200" cy="1219200"/>
          </a:xfrm>
        </p:grpSpPr>
        <p:sp>
          <p:nvSpPr>
            <p:cNvPr id="69638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Manfs</a:t>
              </a:r>
            </a:p>
          </p:txBody>
        </p:sp>
        <p:sp>
          <p:nvSpPr>
            <p:cNvPr id="69639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69640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Best-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seller</a:t>
              </a:r>
            </a:p>
          </p:txBody>
        </p:sp>
        <p:sp>
          <p:nvSpPr>
            <p:cNvPr id="69641" name="Line 9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642" name="Line 10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643" name="Freeform 11"/>
            <p:cNvSpPr>
              <a:spLocks/>
            </p:cNvSpPr>
            <p:nvPr/>
          </p:nvSpPr>
          <p:spPr bwMode="auto">
            <a:xfrm>
              <a:off x="5257800" y="3200400"/>
              <a:ext cx="76200" cy="152400"/>
            </a:xfrm>
            <a:custGeom>
              <a:avLst/>
              <a:gdLst>
                <a:gd name="T0" fmla="*/ 0 w 48"/>
                <a:gd name="T1" fmla="*/ 0 h 192"/>
                <a:gd name="T2" fmla="*/ 2147483646 w 48"/>
                <a:gd name="T3" fmla="*/ 2147483646 h 192"/>
                <a:gd name="T4" fmla="*/ 0 w 48"/>
                <a:gd name="T5" fmla="*/ 2147483646 h 19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8" h="192">
                  <a:moveTo>
                    <a:pt x="0" y="0"/>
                  </a:moveTo>
                  <a:cubicBezTo>
                    <a:pt x="24" y="32"/>
                    <a:pt x="48" y="64"/>
                    <a:pt x="48" y="96"/>
                  </a:cubicBezTo>
                  <a:cubicBezTo>
                    <a:pt x="48" y="128"/>
                    <a:pt x="8" y="184"/>
                    <a:pt x="0" y="19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644" name="Line 12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609372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5AA5A7F-3611-4B9C-BC75-BD90D533AA5F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81000"/>
            <a:ext cx="7772400" cy="609600"/>
          </a:xfrm>
        </p:spPr>
        <p:txBody>
          <a:bodyPr/>
          <a:lstStyle/>
          <a:p>
            <a:r>
              <a:rPr lang="en-US" altLang="en-US"/>
              <a:t>Attributes on Relationships</a:t>
            </a:r>
          </a:p>
        </p:txBody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7772400" cy="24384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Sometimes it is useful to attach an attribute to a 	relationship.</a:t>
            </a:r>
          </a:p>
        </p:txBody>
      </p:sp>
    </p:spTree>
    <p:extLst>
      <p:ext uri="{BB962C8B-B14F-4D97-AF65-F5344CB8AC3E}">
        <p14:creationId xmlns:p14="http://schemas.microsoft.com/office/powerpoint/2010/main" val="3892616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296BC45-B626-4440-BDF3-443F47333CF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81000"/>
            <a:ext cx="7772400" cy="609600"/>
          </a:xfrm>
        </p:spPr>
        <p:txBody>
          <a:bodyPr/>
          <a:lstStyle/>
          <a:p>
            <a:r>
              <a:rPr lang="en-US" altLang="en-US"/>
              <a:t>Attributes on Relationships</a:t>
            </a:r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7772400" cy="24384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Sometimes it is useful to attach an attribute to a 	relationship.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Think of this attribute as a property of tuples in 	the 	relationship set.</a:t>
            </a:r>
          </a:p>
        </p:txBody>
      </p:sp>
    </p:spTree>
    <p:extLst>
      <p:ext uri="{BB962C8B-B14F-4D97-AF65-F5344CB8AC3E}">
        <p14:creationId xmlns:p14="http://schemas.microsoft.com/office/powerpoint/2010/main" val="28332447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B25144B-8EA7-4A63-9C36-466DB982C39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81000"/>
            <a:ext cx="7772400" cy="609600"/>
          </a:xfrm>
        </p:spPr>
        <p:txBody>
          <a:bodyPr/>
          <a:lstStyle/>
          <a:p>
            <a:r>
              <a:rPr lang="en-US" altLang="en-US"/>
              <a:t>Attributes on Relationships</a:t>
            </a:r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7772400" cy="24384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Sometimes it is useful to attach an attribute to a 	relationship.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Think of this attribute as a property of tuples in 	the 	relationship set.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FFC000"/>
                </a:solidFill>
              </a:rPr>
              <a:t>Example.</a:t>
            </a:r>
            <a:r>
              <a:rPr lang="en-US" altLang="en-US" sz="2400"/>
              <a:t> Price is a function of both the bar and the 	beer, not of one alone.</a:t>
            </a:r>
          </a:p>
        </p:txBody>
      </p:sp>
      <p:grpSp>
        <p:nvGrpSpPr>
          <p:cNvPr id="72709" name="Group 13"/>
          <p:cNvGrpSpPr>
            <a:grpSpLocks/>
          </p:cNvGrpSpPr>
          <p:nvPr/>
        </p:nvGrpSpPr>
        <p:grpSpPr bwMode="auto">
          <a:xfrm>
            <a:off x="2133600" y="4038600"/>
            <a:ext cx="4826000" cy="1752600"/>
            <a:chOff x="1371600" y="2667000"/>
            <a:chExt cx="5029200" cy="2133600"/>
          </a:xfrm>
        </p:grpSpPr>
        <p:sp>
          <p:nvSpPr>
            <p:cNvPr id="72710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Bars</a:t>
              </a:r>
            </a:p>
          </p:txBody>
        </p:sp>
        <p:sp>
          <p:nvSpPr>
            <p:cNvPr id="72711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72712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Sells</a:t>
              </a:r>
            </a:p>
          </p:txBody>
        </p:sp>
        <p:sp>
          <p:nvSpPr>
            <p:cNvPr id="72713" name="Line 6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14" name="Line 9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15" name="Line 10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16" name="Oval 20"/>
            <p:cNvSpPr>
              <a:spLocks noChangeArrowheads="1"/>
            </p:cNvSpPr>
            <p:nvPr/>
          </p:nvSpPr>
          <p:spPr bwMode="auto">
            <a:xfrm>
              <a:off x="3505200" y="42672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price</a:t>
              </a:r>
            </a:p>
          </p:txBody>
        </p:sp>
        <p:sp>
          <p:nvSpPr>
            <p:cNvPr id="72717" name="Line 13"/>
            <p:cNvSpPr>
              <a:spLocks noChangeShapeType="1"/>
            </p:cNvSpPr>
            <p:nvPr/>
          </p:nvSpPr>
          <p:spPr bwMode="auto">
            <a:xfrm>
              <a:off x="3962400" y="38862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255908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517A579-5382-46E5-AFC0-4E79EC11941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81000"/>
            <a:ext cx="7772400" cy="609600"/>
          </a:xfrm>
        </p:spPr>
        <p:txBody>
          <a:bodyPr/>
          <a:lstStyle/>
          <a:p>
            <a:r>
              <a:rPr lang="en-US" altLang="en-US"/>
              <a:t>Attributes on Relationships</a:t>
            </a:r>
          </a:p>
        </p:txBody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7772400" cy="24384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Sometimes it is useful to attach an attribute to a 	relationship.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Think of this attribute as a property of tuples in 	the 	relationship set.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FFC000"/>
                </a:solidFill>
              </a:rPr>
              <a:t>Example.</a:t>
            </a:r>
            <a:r>
              <a:rPr lang="en-US" altLang="en-US" sz="2400"/>
              <a:t> Price is a function of both the bar and the 	beer, not of one alone.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endParaRPr lang="en-US" altLang="en-US" sz="2400"/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Equivalently, you can 							create an entity set 						representing values of 								the attribute, and make 							that entity set participate							in the relationship.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endParaRPr lang="en-US" altLang="en-US"/>
          </a:p>
        </p:txBody>
      </p:sp>
      <p:grpSp>
        <p:nvGrpSpPr>
          <p:cNvPr id="73733" name="Group 4"/>
          <p:cNvGrpSpPr>
            <a:grpSpLocks/>
          </p:cNvGrpSpPr>
          <p:nvPr/>
        </p:nvGrpSpPr>
        <p:grpSpPr bwMode="auto">
          <a:xfrm>
            <a:off x="5257800" y="3276600"/>
            <a:ext cx="2209800" cy="804863"/>
            <a:chOff x="1371600" y="2667000"/>
            <a:chExt cx="5029200" cy="2133600"/>
          </a:xfrm>
        </p:grpSpPr>
        <p:sp>
          <p:nvSpPr>
            <p:cNvPr id="73734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</a:rPr>
                <a:t>Bars</a:t>
              </a:r>
            </a:p>
          </p:txBody>
        </p:sp>
        <p:sp>
          <p:nvSpPr>
            <p:cNvPr id="73735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73736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</a:rPr>
                <a:t>Sells</a:t>
              </a:r>
            </a:p>
          </p:txBody>
        </p:sp>
        <p:sp>
          <p:nvSpPr>
            <p:cNvPr id="73737" name="Line 6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38" name="Line 9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39" name="Line 10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40" name="Oval 11"/>
            <p:cNvSpPr>
              <a:spLocks noChangeArrowheads="1"/>
            </p:cNvSpPr>
            <p:nvPr/>
          </p:nvSpPr>
          <p:spPr bwMode="auto">
            <a:xfrm>
              <a:off x="3505200" y="42672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</a:rPr>
                <a:t>price</a:t>
              </a:r>
            </a:p>
          </p:txBody>
        </p:sp>
        <p:sp>
          <p:nvSpPr>
            <p:cNvPr id="73741" name="Line 13"/>
            <p:cNvSpPr>
              <a:spLocks noChangeShapeType="1"/>
            </p:cNvSpPr>
            <p:nvPr/>
          </p:nvSpPr>
          <p:spPr bwMode="auto">
            <a:xfrm>
              <a:off x="3962400" y="38862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83119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CC03F2D-7C26-444E-9E55-31CCFE0FDAA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81000"/>
            <a:ext cx="7772400" cy="609600"/>
          </a:xfrm>
        </p:spPr>
        <p:txBody>
          <a:bodyPr/>
          <a:lstStyle/>
          <a:p>
            <a:r>
              <a:rPr lang="en-US" altLang="en-US"/>
              <a:t>Attributes on Relationships</a:t>
            </a:r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7772400" cy="24384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Sometimes it is useful to attach an attribute to a 	relationship.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Think of this attribute as a property of tuples in 	the 	relationship set.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FFC000"/>
                </a:solidFill>
              </a:rPr>
              <a:t>Example.</a:t>
            </a:r>
            <a:r>
              <a:rPr lang="en-US" altLang="en-US" sz="2400"/>
              <a:t> Price is a function of both the bar and the 	beer, not of one alone.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endParaRPr lang="en-US" altLang="en-US" sz="2400"/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Equivalently, you can 							create an entity set 						representing values of 								the attribute, and make 							that entity set participate							in the relationship.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257800" y="3333750"/>
            <a:ext cx="468313" cy="315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dirty="0">
                <a:solidFill>
                  <a:srgbClr val="92D050"/>
                </a:solidFill>
                <a:latin typeface="Times New Roman" panose="02020603050405020304" pitchFamily="18" charset="0"/>
              </a:rPr>
              <a:t>Bars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999288" y="3333750"/>
            <a:ext cx="468312" cy="315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>
                <a:solidFill>
                  <a:srgbClr val="92D050"/>
                </a:solidFill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6094413" y="3276600"/>
            <a:ext cx="603250" cy="460375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dirty="0">
                <a:solidFill>
                  <a:srgbClr val="92D050"/>
                </a:solidFill>
                <a:latin typeface="Times New Roman" panose="02020603050405020304" pitchFamily="18" charset="0"/>
              </a:rPr>
              <a:t>Sells</a:t>
            </a:r>
          </a:p>
        </p:txBody>
      </p:sp>
      <p:sp>
        <p:nvSpPr>
          <p:cNvPr id="74760" name="Line 6"/>
          <p:cNvSpPr>
            <a:spLocks noChangeShapeType="1"/>
          </p:cNvSpPr>
          <p:nvPr/>
        </p:nvSpPr>
        <p:spPr bwMode="auto">
          <a:xfrm>
            <a:off x="6731000" y="3506788"/>
            <a:ext cx="268288" cy="0"/>
          </a:xfrm>
          <a:prstGeom prst="lin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1" name="Line 9"/>
          <p:cNvSpPr>
            <a:spLocks noChangeShapeType="1"/>
          </p:cNvSpPr>
          <p:nvPr/>
        </p:nvSpPr>
        <p:spPr bwMode="auto">
          <a:xfrm>
            <a:off x="6697663" y="3506788"/>
            <a:ext cx="33337" cy="0"/>
          </a:xfrm>
          <a:prstGeom prst="lin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2" name="Line 10"/>
          <p:cNvSpPr>
            <a:spLocks noChangeShapeType="1"/>
          </p:cNvSpPr>
          <p:nvPr/>
        </p:nvSpPr>
        <p:spPr bwMode="auto">
          <a:xfrm flipH="1">
            <a:off x="5726113" y="3506788"/>
            <a:ext cx="368300" cy="0"/>
          </a:xfrm>
          <a:prstGeom prst="lin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3" name="Oval 11"/>
          <p:cNvSpPr>
            <a:spLocks noChangeArrowheads="1"/>
          </p:cNvSpPr>
          <p:nvPr/>
        </p:nvSpPr>
        <p:spPr bwMode="auto">
          <a:xfrm>
            <a:off x="6196013" y="3879850"/>
            <a:ext cx="401637" cy="201613"/>
          </a:xfrm>
          <a:prstGeom prst="ellipse">
            <a:avLst/>
          </a:prstGeom>
          <a:solidFill>
            <a:srgbClr val="FFFFCC"/>
          </a:solidFill>
          <a:ln w="9525">
            <a:solidFill>
              <a:srgbClr val="92D05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92D050"/>
                </a:solidFill>
                <a:latin typeface="Times New Roman" panose="02020603050405020304" pitchFamily="18" charset="0"/>
              </a:rPr>
              <a:t>price</a:t>
            </a:r>
          </a:p>
        </p:txBody>
      </p:sp>
      <p:sp>
        <p:nvSpPr>
          <p:cNvPr id="74764" name="Line 13"/>
          <p:cNvSpPr>
            <a:spLocks noChangeShapeType="1"/>
          </p:cNvSpPr>
          <p:nvPr/>
        </p:nvSpPr>
        <p:spPr bwMode="auto">
          <a:xfrm>
            <a:off x="6396038" y="3736975"/>
            <a:ext cx="0" cy="142875"/>
          </a:xfrm>
          <a:prstGeom prst="lin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4765" name="Group 13"/>
          <p:cNvGrpSpPr>
            <a:grpSpLocks/>
          </p:cNvGrpSpPr>
          <p:nvPr/>
        </p:nvGrpSpPr>
        <p:grpSpPr bwMode="auto">
          <a:xfrm>
            <a:off x="5022850" y="4410075"/>
            <a:ext cx="3409950" cy="1851025"/>
            <a:chOff x="1371600" y="2667000"/>
            <a:chExt cx="5029200" cy="3429000"/>
          </a:xfrm>
        </p:grpSpPr>
        <p:sp>
          <p:nvSpPr>
            <p:cNvPr id="74766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Bars</a:t>
              </a:r>
            </a:p>
          </p:txBody>
        </p:sp>
        <p:sp>
          <p:nvSpPr>
            <p:cNvPr id="74767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74768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Sells</a:t>
              </a:r>
            </a:p>
          </p:txBody>
        </p:sp>
        <p:sp>
          <p:nvSpPr>
            <p:cNvPr id="74769" name="Line 6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70" name="Line 7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71" name="Line 8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72" name="Oval 9"/>
            <p:cNvSpPr>
              <a:spLocks noChangeArrowheads="1"/>
            </p:cNvSpPr>
            <p:nvPr/>
          </p:nvSpPr>
          <p:spPr bwMode="auto">
            <a:xfrm>
              <a:off x="3505200" y="55626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price</a:t>
              </a:r>
            </a:p>
          </p:txBody>
        </p:sp>
        <p:sp>
          <p:nvSpPr>
            <p:cNvPr id="74773" name="Rectangle 12"/>
            <p:cNvSpPr>
              <a:spLocks noChangeArrowheads="1"/>
            </p:cNvSpPr>
            <p:nvPr/>
          </p:nvSpPr>
          <p:spPr bwMode="auto">
            <a:xfrm>
              <a:off x="3429000" y="42672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Prices</a:t>
              </a:r>
            </a:p>
          </p:txBody>
        </p:sp>
        <p:sp>
          <p:nvSpPr>
            <p:cNvPr id="74774" name="Line 13"/>
            <p:cNvSpPr>
              <a:spLocks noChangeShapeType="1"/>
            </p:cNvSpPr>
            <p:nvPr/>
          </p:nvSpPr>
          <p:spPr bwMode="auto">
            <a:xfrm>
              <a:off x="3962400" y="51054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75" name="Line 14"/>
            <p:cNvSpPr>
              <a:spLocks noChangeShapeType="1"/>
            </p:cNvSpPr>
            <p:nvPr/>
          </p:nvSpPr>
          <p:spPr bwMode="auto">
            <a:xfrm>
              <a:off x="3962400" y="38862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874164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CF11AA-1135-4F45-BD78-DBA148FF1A9B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81000"/>
            <a:ext cx="7772400" cy="609600"/>
          </a:xfrm>
        </p:spPr>
        <p:txBody>
          <a:bodyPr/>
          <a:lstStyle/>
          <a:p>
            <a:r>
              <a:rPr lang="en-US" altLang="en-US"/>
              <a:t>Attributes on Relationships</a:t>
            </a:r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7772400" cy="24384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Sometimes it is useful to attach an attribute to a 	relationship.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Think of this attribute as a property of tuples in 	the 	relationship set.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FFC000"/>
                </a:solidFill>
              </a:rPr>
              <a:t>Example.</a:t>
            </a:r>
            <a:r>
              <a:rPr lang="en-US" altLang="en-US" sz="2400"/>
              <a:t> Price is a function of both the bar and the 	beer, not of one alone.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endParaRPr lang="en-US" altLang="en-US" sz="2400"/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Equivalently, you can 							create an entity set 						representing values of 								the attribute, and make 							that entity set participate							in the relationship.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257800" y="3333750"/>
            <a:ext cx="468313" cy="315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dirty="0">
                <a:solidFill>
                  <a:srgbClr val="92D050"/>
                </a:solidFill>
                <a:latin typeface="Times New Roman" panose="02020603050405020304" pitchFamily="18" charset="0"/>
              </a:rPr>
              <a:t>Bars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999288" y="3333750"/>
            <a:ext cx="468312" cy="315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>
                <a:solidFill>
                  <a:srgbClr val="92D050"/>
                </a:solidFill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6094413" y="3276600"/>
            <a:ext cx="603250" cy="460375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dirty="0">
                <a:solidFill>
                  <a:srgbClr val="92D050"/>
                </a:solidFill>
                <a:latin typeface="Times New Roman" panose="02020603050405020304" pitchFamily="18" charset="0"/>
              </a:rPr>
              <a:t>Sells</a:t>
            </a:r>
          </a:p>
        </p:txBody>
      </p:sp>
      <p:sp>
        <p:nvSpPr>
          <p:cNvPr id="75784" name="Line 6"/>
          <p:cNvSpPr>
            <a:spLocks noChangeShapeType="1"/>
          </p:cNvSpPr>
          <p:nvPr/>
        </p:nvSpPr>
        <p:spPr bwMode="auto">
          <a:xfrm>
            <a:off x="6731000" y="3506788"/>
            <a:ext cx="268288" cy="0"/>
          </a:xfrm>
          <a:prstGeom prst="lin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85" name="Line 9"/>
          <p:cNvSpPr>
            <a:spLocks noChangeShapeType="1"/>
          </p:cNvSpPr>
          <p:nvPr/>
        </p:nvSpPr>
        <p:spPr bwMode="auto">
          <a:xfrm>
            <a:off x="6697663" y="3506788"/>
            <a:ext cx="33337" cy="0"/>
          </a:xfrm>
          <a:prstGeom prst="lin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86" name="Line 10"/>
          <p:cNvSpPr>
            <a:spLocks noChangeShapeType="1"/>
          </p:cNvSpPr>
          <p:nvPr/>
        </p:nvSpPr>
        <p:spPr bwMode="auto">
          <a:xfrm flipH="1">
            <a:off x="5726113" y="3506788"/>
            <a:ext cx="368300" cy="0"/>
          </a:xfrm>
          <a:prstGeom prst="lin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87" name="Oval 11"/>
          <p:cNvSpPr>
            <a:spLocks noChangeArrowheads="1"/>
          </p:cNvSpPr>
          <p:nvPr/>
        </p:nvSpPr>
        <p:spPr bwMode="auto">
          <a:xfrm>
            <a:off x="6196013" y="3879850"/>
            <a:ext cx="401637" cy="201613"/>
          </a:xfrm>
          <a:prstGeom prst="ellipse">
            <a:avLst/>
          </a:prstGeom>
          <a:solidFill>
            <a:srgbClr val="FFFFCC"/>
          </a:solidFill>
          <a:ln w="9525">
            <a:solidFill>
              <a:srgbClr val="92D05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92D050"/>
                </a:solidFill>
                <a:latin typeface="Times New Roman" panose="02020603050405020304" pitchFamily="18" charset="0"/>
              </a:rPr>
              <a:t>price</a:t>
            </a:r>
          </a:p>
        </p:txBody>
      </p:sp>
      <p:sp>
        <p:nvSpPr>
          <p:cNvPr id="75788" name="Line 13"/>
          <p:cNvSpPr>
            <a:spLocks noChangeShapeType="1"/>
          </p:cNvSpPr>
          <p:nvPr/>
        </p:nvSpPr>
        <p:spPr bwMode="auto">
          <a:xfrm>
            <a:off x="6396038" y="3736975"/>
            <a:ext cx="0" cy="142875"/>
          </a:xfrm>
          <a:prstGeom prst="lin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5789" name="Group 13"/>
          <p:cNvGrpSpPr>
            <a:grpSpLocks/>
          </p:cNvGrpSpPr>
          <p:nvPr/>
        </p:nvGrpSpPr>
        <p:grpSpPr bwMode="auto">
          <a:xfrm>
            <a:off x="5022850" y="4410075"/>
            <a:ext cx="3409950" cy="1851025"/>
            <a:chOff x="1371600" y="2667000"/>
            <a:chExt cx="5029200" cy="3429000"/>
          </a:xfrm>
        </p:grpSpPr>
        <p:sp>
          <p:nvSpPr>
            <p:cNvPr id="75791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Bars</a:t>
              </a:r>
            </a:p>
          </p:txBody>
        </p:sp>
        <p:sp>
          <p:nvSpPr>
            <p:cNvPr id="75792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75793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Sells</a:t>
              </a:r>
            </a:p>
          </p:txBody>
        </p:sp>
        <p:sp>
          <p:nvSpPr>
            <p:cNvPr id="75794" name="Line 6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95" name="Line 7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96" name="Line 8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97" name="Oval 9"/>
            <p:cNvSpPr>
              <a:spLocks noChangeArrowheads="1"/>
            </p:cNvSpPr>
            <p:nvPr/>
          </p:nvSpPr>
          <p:spPr bwMode="auto">
            <a:xfrm>
              <a:off x="3505200" y="55626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price</a:t>
              </a:r>
            </a:p>
          </p:txBody>
        </p:sp>
        <p:sp>
          <p:nvSpPr>
            <p:cNvPr id="75798" name="Rectangle 12"/>
            <p:cNvSpPr>
              <a:spLocks noChangeArrowheads="1"/>
            </p:cNvSpPr>
            <p:nvPr/>
          </p:nvSpPr>
          <p:spPr bwMode="auto">
            <a:xfrm>
              <a:off x="3429000" y="42672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Prices</a:t>
              </a:r>
            </a:p>
          </p:txBody>
        </p:sp>
        <p:sp>
          <p:nvSpPr>
            <p:cNvPr id="75799" name="Line 13"/>
            <p:cNvSpPr>
              <a:spLocks noChangeShapeType="1"/>
            </p:cNvSpPr>
            <p:nvPr/>
          </p:nvSpPr>
          <p:spPr bwMode="auto">
            <a:xfrm>
              <a:off x="3962400" y="51054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00" name="Line 14"/>
            <p:cNvSpPr>
              <a:spLocks noChangeShapeType="1"/>
            </p:cNvSpPr>
            <p:nvPr/>
          </p:nvSpPr>
          <p:spPr bwMode="auto">
            <a:xfrm>
              <a:off x="3962400" y="38862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5790" name="Rectangular Callout 1"/>
          <p:cNvSpPr>
            <a:spLocks noChangeArrowheads="1"/>
          </p:cNvSpPr>
          <p:nvPr/>
        </p:nvSpPr>
        <p:spPr bwMode="auto">
          <a:xfrm>
            <a:off x="2438400" y="5040313"/>
            <a:ext cx="2476500" cy="1436687"/>
          </a:xfrm>
          <a:prstGeom prst="wedgeRectCallout">
            <a:avLst>
              <a:gd name="adj1" fmla="val 120856"/>
              <a:gd name="adj2" fmla="val -41231"/>
            </a:avLst>
          </a:prstGeom>
          <a:solidFill>
            <a:schemeClr val="bg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</a:rPr>
              <a:t>Note convention: </a:t>
            </a:r>
            <a:r>
              <a:rPr lang="en-US" altLang="en-US" sz="1600">
                <a:latin typeface="Times New Roman" panose="02020603050405020304" pitchFamily="18" charset="0"/>
              </a:rPr>
              <a:t>arrow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from multiway relationship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means “all other entity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sets together determine a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unique one of these.”</a:t>
            </a:r>
          </a:p>
        </p:txBody>
      </p:sp>
    </p:spTree>
    <p:extLst>
      <p:ext uri="{BB962C8B-B14F-4D97-AF65-F5344CB8AC3E}">
        <p14:creationId xmlns:p14="http://schemas.microsoft.com/office/powerpoint/2010/main" val="1874184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FEDABF5-92D0-4057-97D6-DCFCB4F65D6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/>
              <a:t>Roles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1066800"/>
            <a:ext cx="7772400" cy="41148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Sometimes an entity set appears more than 	once in a relationship.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82B4513-E98F-48EA-9D58-4BA866DD10EF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/>
              <a:t>Roles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1066800"/>
            <a:ext cx="7772400" cy="41148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Sometimes an entity set appears more than 	once in a relationship.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00B050"/>
                </a:solidFill>
              </a:rPr>
              <a:t>Example 1.</a:t>
            </a:r>
            <a:r>
              <a:rPr lang="en-US" altLang="en-US" sz="2800"/>
              <a:t> </a:t>
            </a:r>
            <a:r>
              <a:rPr lang="en-US" altLang="en-US" sz="2800">
                <a:solidFill>
                  <a:srgbClr val="CC00CC"/>
                </a:solidFill>
              </a:rPr>
              <a:t>Married</a:t>
            </a:r>
            <a:r>
              <a:rPr lang="en-US" altLang="en-US" sz="2800"/>
              <a:t> relationship</a:t>
            </a:r>
          </a:p>
        </p:txBody>
      </p:sp>
      <p:grpSp>
        <p:nvGrpSpPr>
          <p:cNvPr id="10245" name="Group 2"/>
          <p:cNvGrpSpPr>
            <a:grpSpLocks/>
          </p:cNvGrpSpPr>
          <p:nvPr/>
        </p:nvGrpSpPr>
        <p:grpSpPr bwMode="auto">
          <a:xfrm>
            <a:off x="466725" y="4135438"/>
            <a:ext cx="1627188" cy="866775"/>
            <a:chOff x="4866899" y="4166027"/>
            <a:chExt cx="1627227" cy="866097"/>
          </a:xfrm>
        </p:grpSpPr>
        <p:sp>
          <p:nvSpPr>
            <p:cNvPr id="10252" name="Text Box 14"/>
            <p:cNvSpPr txBox="1">
              <a:spLocks noChangeArrowheads="1"/>
            </p:cNvSpPr>
            <p:nvPr/>
          </p:nvSpPr>
          <p:spPr bwMode="auto">
            <a:xfrm>
              <a:off x="4866900" y="4183577"/>
              <a:ext cx="1627226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Husband         Wife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Bob	   Ann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 Joe	   Sue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…	    … </a:t>
              </a:r>
            </a:p>
          </p:txBody>
        </p:sp>
        <p:sp>
          <p:nvSpPr>
            <p:cNvPr id="10253" name="Rectangle 15"/>
            <p:cNvSpPr>
              <a:spLocks noChangeArrowheads="1"/>
            </p:cNvSpPr>
            <p:nvPr/>
          </p:nvSpPr>
          <p:spPr bwMode="auto">
            <a:xfrm>
              <a:off x="4866901" y="4166027"/>
              <a:ext cx="1590998" cy="84854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200">
                <a:latin typeface="Times New Roman" panose="02020603050405020304" pitchFamily="18" charset="0"/>
              </a:endParaRPr>
            </a:p>
          </p:txBody>
        </p:sp>
        <p:sp>
          <p:nvSpPr>
            <p:cNvPr id="10254" name="Line 16"/>
            <p:cNvSpPr>
              <a:spLocks noChangeShapeType="1"/>
            </p:cNvSpPr>
            <p:nvPr/>
          </p:nvSpPr>
          <p:spPr bwMode="auto">
            <a:xfrm>
              <a:off x="4866899" y="4419600"/>
              <a:ext cx="159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5" name="Line 17"/>
            <p:cNvSpPr>
              <a:spLocks noChangeShapeType="1"/>
            </p:cNvSpPr>
            <p:nvPr/>
          </p:nvSpPr>
          <p:spPr bwMode="auto">
            <a:xfrm>
              <a:off x="5715000" y="4183576"/>
              <a:ext cx="0" cy="8485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246" name="Group 10"/>
          <p:cNvGrpSpPr>
            <a:grpSpLocks/>
          </p:cNvGrpSpPr>
          <p:nvPr/>
        </p:nvGrpSpPr>
        <p:grpSpPr bwMode="auto">
          <a:xfrm>
            <a:off x="2640013" y="4341813"/>
            <a:ext cx="1184275" cy="2057400"/>
            <a:chOff x="3657600" y="2819400"/>
            <a:chExt cx="1447800" cy="2514600"/>
          </a:xfrm>
        </p:grpSpPr>
        <p:grpSp>
          <p:nvGrpSpPr>
            <p:cNvPr id="10247" name="Group 18"/>
            <p:cNvGrpSpPr>
              <a:grpSpLocks/>
            </p:cNvGrpSpPr>
            <p:nvPr/>
          </p:nvGrpSpPr>
          <p:grpSpPr bwMode="auto">
            <a:xfrm>
              <a:off x="3657600" y="2819400"/>
              <a:ext cx="1447800" cy="2514600"/>
              <a:chOff x="2304" y="1776"/>
              <a:chExt cx="912" cy="1584"/>
            </a:xfrm>
          </p:grpSpPr>
          <p:sp>
            <p:nvSpPr>
              <p:cNvPr id="10250" name="Rectangle 3"/>
              <p:cNvSpPr>
                <a:spLocks noChangeArrowheads="1"/>
              </p:cNvSpPr>
              <p:nvPr/>
            </p:nvSpPr>
            <p:spPr bwMode="auto">
              <a:xfrm>
                <a:off x="2352" y="2784"/>
                <a:ext cx="816" cy="57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0251" name="AutoShape 4"/>
              <p:cNvSpPr>
                <a:spLocks noChangeArrowheads="1"/>
              </p:cNvSpPr>
              <p:nvPr/>
            </p:nvSpPr>
            <p:spPr bwMode="auto">
              <a:xfrm>
                <a:off x="2304" y="1776"/>
                <a:ext cx="912" cy="720"/>
              </a:xfrm>
              <a:prstGeom prst="diamond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Married</a:t>
                </a:r>
              </a:p>
            </p:txBody>
          </p:sp>
        </p:grpSp>
        <p:cxnSp>
          <p:nvCxnSpPr>
            <p:cNvPr id="10248" name="AutoShape 10"/>
            <p:cNvCxnSpPr>
              <a:cxnSpLocks noChangeShapeType="1"/>
              <a:stCxn id="10251" idx="1"/>
              <a:endCxn id="10250" idx="1"/>
            </p:cNvCxnSpPr>
            <p:nvPr/>
          </p:nvCxnSpPr>
          <p:spPr bwMode="auto">
            <a:xfrm rot="10800000" flipH="1" flipV="1">
              <a:off x="3657600" y="3390900"/>
              <a:ext cx="76200" cy="1485900"/>
            </a:xfrm>
            <a:prstGeom prst="curvedConnector3">
              <a:avLst>
                <a:gd name="adj1" fmla="val -3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49" name="AutoShape 11"/>
            <p:cNvCxnSpPr>
              <a:cxnSpLocks noChangeShapeType="1"/>
              <a:stCxn id="10251" idx="3"/>
              <a:endCxn id="10250" idx="3"/>
            </p:cNvCxnSpPr>
            <p:nvPr/>
          </p:nvCxnSpPr>
          <p:spPr bwMode="auto">
            <a:xfrm flipH="1">
              <a:off x="5029197" y="3390900"/>
              <a:ext cx="76200" cy="1485900"/>
            </a:xfrm>
            <a:prstGeom prst="curvedConnector3">
              <a:avLst>
                <a:gd name="adj1" fmla="val -3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4EC640-DB3B-4DA2-AC61-A58FA6D90C6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/>
              <a:t>Roles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1066800"/>
            <a:ext cx="7772400" cy="41148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Sometimes an entity set appears more than 	once in a relationship.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00B050"/>
                </a:solidFill>
              </a:rPr>
              <a:t>Example 1.</a:t>
            </a:r>
            <a:r>
              <a:rPr lang="en-US" altLang="en-US" sz="2800"/>
              <a:t> </a:t>
            </a:r>
            <a:r>
              <a:rPr lang="en-US" altLang="en-US" sz="2800">
                <a:solidFill>
                  <a:srgbClr val="CC00CC"/>
                </a:solidFill>
              </a:rPr>
              <a:t>Married</a:t>
            </a:r>
            <a:r>
              <a:rPr lang="en-US" altLang="en-US" sz="2800"/>
              <a:t> relationship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00B050"/>
                </a:solidFill>
              </a:rPr>
              <a:t>Example 2.</a:t>
            </a:r>
            <a:r>
              <a:rPr lang="en-US" altLang="en-US" sz="2800"/>
              <a:t> </a:t>
            </a:r>
            <a:r>
              <a:rPr lang="en-US" altLang="en-US" sz="2800">
                <a:solidFill>
                  <a:srgbClr val="CC00CC"/>
                </a:solidFill>
              </a:rPr>
              <a:t>Buddies</a:t>
            </a:r>
            <a:r>
              <a:rPr lang="en-US" altLang="en-US" sz="2800"/>
              <a:t> relationship</a:t>
            </a:r>
          </a:p>
        </p:txBody>
      </p:sp>
      <p:grpSp>
        <p:nvGrpSpPr>
          <p:cNvPr id="11269" name="Group 2"/>
          <p:cNvGrpSpPr>
            <a:grpSpLocks/>
          </p:cNvGrpSpPr>
          <p:nvPr/>
        </p:nvGrpSpPr>
        <p:grpSpPr bwMode="auto">
          <a:xfrm>
            <a:off x="466725" y="4135438"/>
            <a:ext cx="1627188" cy="866775"/>
            <a:chOff x="4866899" y="4166027"/>
            <a:chExt cx="1627227" cy="866097"/>
          </a:xfrm>
        </p:grpSpPr>
        <p:sp>
          <p:nvSpPr>
            <p:cNvPr id="11286" name="Text Box 14"/>
            <p:cNvSpPr txBox="1">
              <a:spLocks noChangeArrowheads="1"/>
            </p:cNvSpPr>
            <p:nvPr/>
          </p:nvSpPr>
          <p:spPr bwMode="auto">
            <a:xfrm>
              <a:off x="4866900" y="4183577"/>
              <a:ext cx="1627226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Husband         Wife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Bob	   Ann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 Joe	   Sue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…	    … </a:t>
              </a:r>
            </a:p>
          </p:txBody>
        </p:sp>
        <p:sp>
          <p:nvSpPr>
            <p:cNvPr id="11287" name="Rectangle 15"/>
            <p:cNvSpPr>
              <a:spLocks noChangeArrowheads="1"/>
            </p:cNvSpPr>
            <p:nvPr/>
          </p:nvSpPr>
          <p:spPr bwMode="auto">
            <a:xfrm>
              <a:off x="4866901" y="4166027"/>
              <a:ext cx="1590998" cy="84854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200">
                <a:latin typeface="Times New Roman" panose="02020603050405020304" pitchFamily="18" charset="0"/>
              </a:endParaRPr>
            </a:p>
          </p:txBody>
        </p:sp>
        <p:sp>
          <p:nvSpPr>
            <p:cNvPr id="11288" name="Line 16"/>
            <p:cNvSpPr>
              <a:spLocks noChangeShapeType="1"/>
            </p:cNvSpPr>
            <p:nvPr/>
          </p:nvSpPr>
          <p:spPr bwMode="auto">
            <a:xfrm>
              <a:off x="4866899" y="4419600"/>
              <a:ext cx="159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9" name="Line 17"/>
            <p:cNvSpPr>
              <a:spLocks noChangeShapeType="1"/>
            </p:cNvSpPr>
            <p:nvPr/>
          </p:nvSpPr>
          <p:spPr bwMode="auto">
            <a:xfrm>
              <a:off x="5715000" y="4183576"/>
              <a:ext cx="0" cy="8485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270" name="Group 10"/>
          <p:cNvGrpSpPr>
            <a:grpSpLocks/>
          </p:cNvGrpSpPr>
          <p:nvPr/>
        </p:nvGrpSpPr>
        <p:grpSpPr bwMode="auto">
          <a:xfrm>
            <a:off x="2640013" y="4341813"/>
            <a:ext cx="1184275" cy="2057400"/>
            <a:chOff x="3657600" y="2819400"/>
            <a:chExt cx="1447800" cy="2514600"/>
          </a:xfrm>
        </p:grpSpPr>
        <p:grpSp>
          <p:nvGrpSpPr>
            <p:cNvPr id="11281" name="Group 18"/>
            <p:cNvGrpSpPr>
              <a:grpSpLocks/>
            </p:cNvGrpSpPr>
            <p:nvPr/>
          </p:nvGrpSpPr>
          <p:grpSpPr bwMode="auto">
            <a:xfrm>
              <a:off x="3657600" y="2819400"/>
              <a:ext cx="1447800" cy="2514600"/>
              <a:chOff x="2304" y="1776"/>
              <a:chExt cx="912" cy="1584"/>
            </a:xfrm>
          </p:grpSpPr>
          <p:sp>
            <p:nvSpPr>
              <p:cNvPr id="11284" name="Rectangle 3"/>
              <p:cNvSpPr>
                <a:spLocks noChangeArrowheads="1"/>
              </p:cNvSpPr>
              <p:nvPr/>
            </p:nvSpPr>
            <p:spPr bwMode="auto">
              <a:xfrm>
                <a:off x="2352" y="2784"/>
                <a:ext cx="816" cy="57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1285" name="AutoShape 4"/>
              <p:cNvSpPr>
                <a:spLocks noChangeArrowheads="1"/>
              </p:cNvSpPr>
              <p:nvPr/>
            </p:nvSpPr>
            <p:spPr bwMode="auto">
              <a:xfrm>
                <a:off x="2304" y="1776"/>
                <a:ext cx="912" cy="720"/>
              </a:xfrm>
              <a:prstGeom prst="diamond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Married</a:t>
                </a:r>
              </a:p>
            </p:txBody>
          </p:sp>
        </p:grpSp>
        <p:cxnSp>
          <p:nvCxnSpPr>
            <p:cNvPr id="11282" name="AutoShape 10"/>
            <p:cNvCxnSpPr>
              <a:cxnSpLocks noChangeShapeType="1"/>
              <a:stCxn id="11285" idx="1"/>
              <a:endCxn id="11284" idx="1"/>
            </p:cNvCxnSpPr>
            <p:nvPr/>
          </p:nvCxnSpPr>
          <p:spPr bwMode="auto">
            <a:xfrm rot="10800000" flipH="1" flipV="1">
              <a:off x="3657600" y="3390900"/>
              <a:ext cx="76200" cy="1485900"/>
            </a:xfrm>
            <a:prstGeom prst="curvedConnector3">
              <a:avLst>
                <a:gd name="adj1" fmla="val -3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283" name="AutoShape 11"/>
            <p:cNvCxnSpPr>
              <a:cxnSpLocks noChangeShapeType="1"/>
              <a:stCxn id="11285" idx="3"/>
              <a:endCxn id="11284" idx="3"/>
            </p:cNvCxnSpPr>
            <p:nvPr/>
          </p:nvCxnSpPr>
          <p:spPr bwMode="auto">
            <a:xfrm flipH="1">
              <a:off x="5029197" y="3390900"/>
              <a:ext cx="76200" cy="1485900"/>
            </a:xfrm>
            <a:prstGeom prst="curvedConnector3">
              <a:avLst>
                <a:gd name="adj1" fmla="val -3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1271" name="Group 3"/>
          <p:cNvGrpSpPr>
            <a:grpSpLocks/>
          </p:cNvGrpSpPr>
          <p:nvPr/>
        </p:nvGrpSpPr>
        <p:grpSpPr bwMode="auto">
          <a:xfrm>
            <a:off x="7251700" y="4065588"/>
            <a:ext cx="1525588" cy="1236662"/>
            <a:chOff x="6095200" y="4013969"/>
            <a:chExt cx="1524800" cy="1236552"/>
          </a:xfrm>
        </p:grpSpPr>
        <p:sp>
          <p:nvSpPr>
            <p:cNvPr id="11277" name="Text Box 9"/>
            <p:cNvSpPr txBox="1">
              <a:spLocks noChangeArrowheads="1"/>
            </p:cNvSpPr>
            <p:nvPr/>
          </p:nvSpPr>
          <p:spPr bwMode="auto">
            <a:xfrm>
              <a:off x="6171400" y="4013969"/>
              <a:ext cx="1448600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Buddy1      Buddy2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Bob            Ann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Joe              Sue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Ann            Bob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Joe              Moe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…                …</a:t>
              </a:r>
            </a:p>
          </p:txBody>
        </p:sp>
        <p:sp>
          <p:nvSpPr>
            <p:cNvPr id="11278" name="Rectangle 10"/>
            <p:cNvSpPr>
              <a:spLocks noChangeArrowheads="1"/>
            </p:cNvSpPr>
            <p:nvPr/>
          </p:nvSpPr>
          <p:spPr bwMode="auto">
            <a:xfrm>
              <a:off x="6095200" y="4063231"/>
              <a:ext cx="1448600" cy="118729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200">
                <a:latin typeface="Times New Roman" panose="02020603050405020304" pitchFamily="18" charset="0"/>
              </a:endParaRPr>
            </a:p>
          </p:txBody>
        </p:sp>
        <p:sp>
          <p:nvSpPr>
            <p:cNvPr id="11279" name="Line 11"/>
            <p:cNvSpPr>
              <a:spLocks noChangeShapeType="1"/>
            </p:cNvSpPr>
            <p:nvPr/>
          </p:nvSpPr>
          <p:spPr bwMode="auto">
            <a:xfrm>
              <a:off x="6095200" y="4267200"/>
              <a:ext cx="144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0" name="Line 12"/>
            <p:cNvSpPr>
              <a:spLocks noChangeShapeType="1"/>
            </p:cNvSpPr>
            <p:nvPr/>
          </p:nvSpPr>
          <p:spPr bwMode="auto">
            <a:xfrm>
              <a:off x="6858000" y="4082890"/>
              <a:ext cx="0" cy="11676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272" name="Group 33"/>
          <p:cNvGrpSpPr>
            <a:grpSpLocks/>
          </p:cNvGrpSpPr>
          <p:nvPr/>
        </p:nvGrpSpPr>
        <p:grpSpPr bwMode="auto">
          <a:xfrm>
            <a:off x="5373688" y="4435475"/>
            <a:ext cx="1617662" cy="1963738"/>
            <a:chOff x="2578100" y="2895600"/>
            <a:chExt cx="2235200" cy="2438400"/>
          </a:xfrm>
        </p:grpSpPr>
        <p:sp>
          <p:nvSpPr>
            <p:cNvPr id="11273" name="Rectangle 3"/>
            <p:cNvSpPr>
              <a:spLocks noChangeArrowheads="1"/>
            </p:cNvSpPr>
            <p:nvPr/>
          </p:nvSpPr>
          <p:spPr bwMode="auto">
            <a:xfrm>
              <a:off x="3048000" y="4419600"/>
              <a:ext cx="1295400" cy="914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Drinkers</a:t>
              </a:r>
            </a:p>
          </p:txBody>
        </p:sp>
        <p:sp>
          <p:nvSpPr>
            <p:cNvPr id="11274" name="AutoShape 4"/>
            <p:cNvSpPr>
              <a:spLocks noChangeArrowheads="1"/>
            </p:cNvSpPr>
            <p:nvPr/>
          </p:nvSpPr>
          <p:spPr bwMode="auto">
            <a:xfrm>
              <a:off x="2971800" y="2895600"/>
              <a:ext cx="1447800" cy="11430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Buddies</a:t>
              </a:r>
            </a:p>
          </p:txBody>
        </p:sp>
        <p:sp>
          <p:nvSpPr>
            <p:cNvPr id="11275" name="Freeform 16"/>
            <p:cNvSpPr>
              <a:spLocks/>
            </p:cNvSpPr>
            <p:nvPr/>
          </p:nvSpPr>
          <p:spPr bwMode="auto">
            <a:xfrm>
              <a:off x="4343400" y="3505200"/>
              <a:ext cx="469900" cy="1447800"/>
            </a:xfrm>
            <a:custGeom>
              <a:avLst/>
              <a:gdLst>
                <a:gd name="T0" fmla="*/ 2147483646 w 296"/>
                <a:gd name="T1" fmla="*/ 0 h 912"/>
                <a:gd name="T2" fmla="*/ 2147483646 w 296"/>
                <a:gd name="T3" fmla="*/ 2147483646 h 912"/>
                <a:gd name="T4" fmla="*/ 0 w 296"/>
                <a:gd name="T5" fmla="*/ 2147483646 h 9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96" h="912">
                  <a:moveTo>
                    <a:pt x="48" y="0"/>
                  </a:moveTo>
                  <a:cubicBezTo>
                    <a:pt x="172" y="164"/>
                    <a:pt x="296" y="328"/>
                    <a:pt x="288" y="480"/>
                  </a:cubicBezTo>
                  <a:cubicBezTo>
                    <a:pt x="280" y="632"/>
                    <a:pt x="140" y="772"/>
                    <a:pt x="0" y="91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6" name="Freeform 17"/>
            <p:cNvSpPr>
              <a:spLocks/>
            </p:cNvSpPr>
            <p:nvPr/>
          </p:nvSpPr>
          <p:spPr bwMode="auto">
            <a:xfrm>
              <a:off x="2578100" y="3505200"/>
              <a:ext cx="469900" cy="1447800"/>
            </a:xfrm>
            <a:custGeom>
              <a:avLst/>
              <a:gdLst>
                <a:gd name="T0" fmla="*/ 2147483646 w 296"/>
                <a:gd name="T1" fmla="*/ 0 h 960"/>
                <a:gd name="T2" fmla="*/ 2147483646 w 296"/>
                <a:gd name="T3" fmla="*/ 2147483646 h 960"/>
                <a:gd name="T4" fmla="*/ 2147483646 w 296"/>
                <a:gd name="T5" fmla="*/ 2147483646 h 96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96" h="960">
                  <a:moveTo>
                    <a:pt x="248" y="0"/>
                  </a:moveTo>
                  <a:cubicBezTo>
                    <a:pt x="124" y="160"/>
                    <a:pt x="0" y="320"/>
                    <a:pt x="8" y="480"/>
                  </a:cubicBezTo>
                  <a:cubicBezTo>
                    <a:pt x="16" y="640"/>
                    <a:pt x="248" y="880"/>
                    <a:pt x="296" y="96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8B93021-03C6-4F24-A886-0B682F800F0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/>
              <a:t>Roles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1066800"/>
            <a:ext cx="7772400" cy="41148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Sometimes an entity set appears more than 	once in a relationship.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00B050"/>
                </a:solidFill>
              </a:rPr>
              <a:t>Example 1.</a:t>
            </a:r>
            <a:r>
              <a:rPr lang="en-US" altLang="en-US" sz="2800"/>
              <a:t> </a:t>
            </a:r>
            <a:r>
              <a:rPr lang="en-US" altLang="en-US" sz="2800">
                <a:solidFill>
                  <a:srgbClr val="CC00CC"/>
                </a:solidFill>
              </a:rPr>
              <a:t>Married</a:t>
            </a:r>
            <a:r>
              <a:rPr lang="en-US" altLang="en-US" sz="2800"/>
              <a:t> relationship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00B050"/>
                </a:solidFill>
              </a:rPr>
              <a:t>Example 2.</a:t>
            </a:r>
            <a:r>
              <a:rPr lang="en-US" altLang="en-US" sz="2800"/>
              <a:t> </a:t>
            </a:r>
            <a:r>
              <a:rPr lang="en-US" altLang="en-US" sz="2800">
                <a:solidFill>
                  <a:srgbClr val="CC00CC"/>
                </a:solidFill>
              </a:rPr>
              <a:t>Buddies</a:t>
            </a:r>
            <a:r>
              <a:rPr lang="en-US" altLang="en-US" sz="2800"/>
              <a:t> relationship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Label the edges between the relationship 	and the entity set with names called </a:t>
            </a:r>
            <a:r>
              <a:rPr lang="en-US" altLang="en-US" sz="2800">
                <a:solidFill>
                  <a:srgbClr val="FF0000"/>
                </a:solidFill>
              </a:rPr>
              <a:t>roles</a:t>
            </a:r>
            <a:r>
              <a:rPr lang="en-US" altLang="en-US" sz="2800"/>
              <a:t>.</a:t>
            </a:r>
          </a:p>
        </p:txBody>
      </p:sp>
      <p:grpSp>
        <p:nvGrpSpPr>
          <p:cNvPr id="12293" name="Group 2"/>
          <p:cNvGrpSpPr>
            <a:grpSpLocks/>
          </p:cNvGrpSpPr>
          <p:nvPr/>
        </p:nvGrpSpPr>
        <p:grpSpPr bwMode="auto">
          <a:xfrm>
            <a:off x="466725" y="4135438"/>
            <a:ext cx="1627188" cy="866775"/>
            <a:chOff x="4866899" y="4166027"/>
            <a:chExt cx="1627227" cy="866097"/>
          </a:xfrm>
        </p:grpSpPr>
        <p:sp>
          <p:nvSpPr>
            <p:cNvPr id="12310" name="Text Box 14"/>
            <p:cNvSpPr txBox="1">
              <a:spLocks noChangeArrowheads="1"/>
            </p:cNvSpPr>
            <p:nvPr/>
          </p:nvSpPr>
          <p:spPr bwMode="auto">
            <a:xfrm>
              <a:off x="4866900" y="4183577"/>
              <a:ext cx="1627226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Husband         Wife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Bob	   Ann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 Joe	   Sue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…	    … </a:t>
              </a:r>
            </a:p>
          </p:txBody>
        </p:sp>
        <p:sp>
          <p:nvSpPr>
            <p:cNvPr id="12311" name="Rectangle 15"/>
            <p:cNvSpPr>
              <a:spLocks noChangeArrowheads="1"/>
            </p:cNvSpPr>
            <p:nvPr/>
          </p:nvSpPr>
          <p:spPr bwMode="auto">
            <a:xfrm>
              <a:off x="4866901" y="4166027"/>
              <a:ext cx="1590998" cy="84854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200">
                <a:latin typeface="Times New Roman" panose="02020603050405020304" pitchFamily="18" charset="0"/>
              </a:endParaRPr>
            </a:p>
          </p:txBody>
        </p:sp>
        <p:sp>
          <p:nvSpPr>
            <p:cNvPr id="12312" name="Line 16"/>
            <p:cNvSpPr>
              <a:spLocks noChangeShapeType="1"/>
            </p:cNvSpPr>
            <p:nvPr/>
          </p:nvSpPr>
          <p:spPr bwMode="auto">
            <a:xfrm>
              <a:off x="4866899" y="4419600"/>
              <a:ext cx="159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3" name="Line 17"/>
            <p:cNvSpPr>
              <a:spLocks noChangeShapeType="1"/>
            </p:cNvSpPr>
            <p:nvPr/>
          </p:nvSpPr>
          <p:spPr bwMode="auto">
            <a:xfrm>
              <a:off x="5715000" y="4183576"/>
              <a:ext cx="0" cy="8485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294" name="Group 10"/>
          <p:cNvGrpSpPr>
            <a:grpSpLocks/>
          </p:cNvGrpSpPr>
          <p:nvPr/>
        </p:nvGrpSpPr>
        <p:grpSpPr bwMode="auto">
          <a:xfrm>
            <a:off x="2640013" y="4341813"/>
            <a:ext cx="1184275" cy="2057400"/>
            <a:chOff x="3657600" y="2819400"/>
            <a:chExt cx="1447800" cy="2514600"/>
          </a:xfrm>
        </p:grpSpPr>
        <p:grpSp>
          <p:nvGrpSpPr>
            <p:cNvPr id="12305" name="Group 18"/>
            <p:cNvGrpSpPr>
              <a:grpSpLocks/>
            </p:cNvGrpSpPr>
            <p:nvPr/>
          </p:nvGrpSpPr>
          <p:grpSpPr bwMode="auto">
            <a:xfrm>
              <a:off x="3657600" y="2819400"/>
              <a:ext cx="1447800" cy="2514600"/>
              <a:chOff x="2304" y="1776"/>
              <a:chExt cx="912" cy="1584"/>
            </a:xfrm>
          </p:grpSpPr>
          <p:sp>
            <p:nvSpPr>
              <p:cNvPr id="12308" name="Rectangle 3"/>
              <p:cNvSpPr>
                <a:spLocks noChangeArrowheads="1"/>
              </p:cNvSpPr>
              <p:nvPr/>
            </p:nvSpPr>
            <p:spPr bwMode="auto">
              <a:xfrm>
                <a:off x="2352" y="2784"/>
                <a:ext cx="816" cy="57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2309" name="AutoShape 4"/>
              <p:cNvSpPr>
                <a:spLocks noChangeArrowheads="1"/>
              </p:cNvSpPr>
              <p:nvPr/>
            </p:nvSpPr>
            <p:spPr bwMode="auto">
              <a:xfrm>
                <a:off x="2304" y="1776"/>
                <a:ext cx="912" cy="720"/>
              </a:xfrm>
              <a:prstGeom prst="diamond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Married</a:t>
                </a:r>
              </a:p>
            </p:txBody>
          </p:sp>
        </p:grpSp>
        <p:cxnSp>
          <p:nvCxnSpPr>
            <p:cNvPr id="12306" name="AutoShape 10"/>
            <p:cNvCxnSpPr>
              <a:cxnSpLocks noChangeShapeType="1"/>
              <a:stCxn id="12309" idx="1"/>
              <a:endCxn id="12308" idx="1"/>
            </p:cNvCxnSpPr>
            <p:nvPr/>
          </p:nvCxnSpPr>
          <p:spPr bwMode="auto">
            <a:xfrm rot="10800000" flipH="1" flipV="1">
              <a:off x="3657600" y="3390900"/>
              <a:ext cx="76200" cy="1485900"/>
            </a:xfrm>
            <a:prstGeom prst="curvedConnector3">
              <a:avLst>
                <a:gd name="adj1" fmla="val -3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07" name="AutoShape 11"/>
            <p:cNvCxnSpPr>
              <a:cxnSpLocks noChangeShapeType="1"/>
              <a:stCxn id="12309" idx="3"/>
              <a:endCxn id="12308" idx="3"/>
            </p:cNvCxnSpPr>
            <p:nvPr/>
          </p:nvCxnSpPr>
          <p:spPr bwMode="auto">
            <a:xfrm flipH="1">
              <a:off x="5029197" y="3390900"/>
              <a:ext cx="76200" cy="1485900"/>
            </a:xfrm>
            <a:prstGeom prst="curvedConnector3">
              <a:avLst>
                <a:gd name="adj1" fmla="val -3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2295" name="Group 3"/>
          <p:cNvGrpSpPr>
            <a:grpSpLocks/>
          </p:cNvGrpSpPr>
          <p:nvPr/>
        </p:nvGrpSpPr>
        <p:grpSpPr bwMode="auto">
          <a:xfrm>
            <a:off x="7251700" y="4065588"/>
            <a:ext cx="1525588" cy="1236662"/>
            <a:chOff x="6095200" y="4013969"/>
            <a:chExt cx="1524800" cy="1236552"/>
          </a:xfrm>
        </p:grpSpPr>
        <p:sp>
          <p:nvSpPr>
            <p:cNvPr id="12301" name="Text Box 9"/>
            <p:cNvSpPr txBox="1">
              <a:spLocks noChangeArrowheads="1"/>
            </p:cNvSpPr>
            <p:nvPr/>
          </p:nvSpPr>
          <p:spPr bwMode="auto">
            <a:xfrm>
              <a:off x="6171400" y="4013969"/>
              <a:ext cx="1448600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Buddy1      Buddy2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Bob            Ann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Joe              Sue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Ann            Bob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Joe              Moe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…                …</a:t>
              </a:r>
            </a:p>
          </p:txBody>
        </p:sp>
        <p:sp>
          <p:nvSpPr>
            <p:cNvPr id="12302" name="Rectangle 10"/>
            <p:cNvSpPr>
              <a:spLocks noChangeArrowheads="1"/>
            </p:cNvSpPr>
            <p:nvPr/>
          </p:nvSpPr>
          <p:spPr bwMode="auto">
            <a:xfrm>
              <a:off x="6095200" y="4063231"/>
              <a:ext cx="1448600" cy="118729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200">
                <a:latin typeface="Times New Roman" panose="02020603050405020304" pitchFamily="18" charset="0"/>
              </a:endParaRPr>
            </a:p>
          </p:txBody>
        </p:sp>
        <p:sp>
          <p:nvSpPr>
            <p:cNvPr id="12303" name="Line 11"/>
            <p:cNvSpPr>
              <a:spLocks noChangeShapeType="1"/>
            </p:cNvSpPr>
            <p:nvPr/>
          </p:nvSpPr>
          <p:spPr bwMode="auto">
            <a:xfrm>
              <a:off x="6095200" y="4267200"/>
              <a:ext cx="144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4" name="Line 12"/>
            <p:cNvSpPr>
              <a:spLocks noChangeShapeType="1"/>
            </p:cNvSpPr>
            <p:nvPr/>
          </p:nvSpPr>
          <p:spPr bwMode="auto">
            <a:xfrm>
              <a:off x="6858000" y="4082890"/>
              <a:ext cx="0" cy="11676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296" name="Group 33"/>
          <p:cNvGrpSpPr>
            <a:grpSpLocks/>
          </p:cNvGrpSpPr>
          <p:nvPr/>
        </p:nvGrpSpPr>
        <p:grpSpPr bwMode="auto">
          <a:xfrm>
            <a:off x="5373688" y="4435475"/>
            <a:ext cx="1617662" cy="1963738"/>
            <a:chOff x="2578100" y="2895600"/>
            <a:chExt cx="2235200" cy="2438400"/>
          </a:xfrm>
        </p:grpSpPr>
        <p:sp>
          <p:nvSpPr>
            <p:cNvPr id="12297" name="Rectangle 3"/>
            <p:cNvSpPr>
              <a:spLocks noChangeArrowheads="1"/>
            </p:cNvSpPr>
            <p:nvPr/>
          </p:nvSpPr>
          <p:spPr bwMode="auto">
            <a:xfrm>
              <a:off x="3048000" y="4419600"/>
              <a:ext cx="1295400" cy="914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Drinkers</a:t>
              </a:r>
            </a:p>
          </p:txBody>
        </p:sp>
        <p:sp>
          <p:nvSpPr>
            <p:cNvPr id="12298" name="AutoShape 4"/>
            <p:cNvSpPr>
              <a:spLocks noChangeArrowheads="1"/>
            </p:cNvSpPr>
            <p:nvPr/>
          </p:nvSpPr>
          <p:spPr bwMode="auto">
            <a:xfrm>
              <a:off x="2971800" y="2895600"/>
              <a:ext cx="1447800" cy="11430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Buddies</a:t>
              </a:r>
            </a:p>
          </p:txBody>
        </p:sp>
        <p:sp>
          <p:nvSpPr>
            <p:cNvPr id="12299" name="Freeform 16"/>
            <p:cNvSpPr>
              <a:spLocks/>
            </p:cNvSpPr>
            <p:nvPr/>
          </p:nvSpPr>
          <p:spPr bwMode="auto">
            <a:xfrm>
              <a:off x="4343400" y="3505200"/>
              <a:ext cx="469900" cy="1447800"/>
            </a:xfrm>
            <a:custGeom>
              <a:avLst/>
              <a:gdLst>
                <a:gd name="T0" fmla="*/ 2147483646 w 296"/>
                <a:gd name="T1" fmla="*/ 0 h 912"/>
                <a:gd name="T2" fmla="*/ 2147483646 w 296"/>
                <a:gd name="T3" fmla="*/ 2147483646 h 912"/>
                <a:gd name="T4" fmla="*/ 0 w 296"/>
                <a:gd name="T5" fmla="*/ 2147483646 h 9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96" h="912">
                  <a:moveTo>
                    <a:pt x="48" y="0"/>
                  </a:moveTo>
                  <a:cubicBezTo>
                    <a:pt x="172" y="164"/>
                    <a:pt x="296" y="328"/>
                    <a:pt x="288" y="480"/>
                  </a:cubicBezTo>
                  <a:cubicBezTo>
                    <a:pt x="280" y="632"/>
                    <a:pt x="140" y="772"/>
                    <a:pt x="0" y="91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0" name="Freeform 17"/>
            <p:cNvSpPr>
              <a:spLocks/>
            </p:cNvSpPr>
            <p:nvPr/>
          </p:nvSpPr>
          <p:spPr bwMode="auto">
            <a:xfrm>
              <a:off x="2578100" y="3505200"/>
              <a:ext cx="469900" cy="1447800"/>
            </a:xfrm>
            <a:custGeom>
              <a:avLst/>
              <a:gdLst>
                <a:gd name="T0" fmla="*/ 2147483646 w 296"/>
                <a:gd name="T1" fmla="*/ 0 h 960"/>
                <a:gd name="T2" fmla="*/ 2147483646 w 296"/>
                <a:gd name="T3" fmla="*/ 2147483646 h 960"/>
                <a:gd name="T4" fmla="*/ 2147483646 w 296"/>
                <a:gd name="T5" fmla="*/ 2147483646 h 96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96" h="960">
                  <a:moveTo>
                    <a:pt x="248" y="0"/>
                  </a:moveTo>
                  <a:cubicBezTo>
                    <a:pt x="124" y="160"/>
                    <a:pt x="0" y="320"/>
                    <a:pt x="8" y="480"/>
                  </a:cubicBezTo>
                  <a:cubicBezTo>
                    <a:pt x="16" y="640"/>
                    <a:pt x="248" y="880"/>
                    <a:pt x="296" y="96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2BB0B2C-7962-4213-8E24-28602D1780C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/>
              <a:t>Roles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1066800"/>
            <a:ext cx="7772400" cy="41148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Sometimes an entity set appears more than 	once in a relationship.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00B050"/>
                </a:solidFill>
              </a:rPr>
              <a:t>Example 1.</a:t>
            </a:r>
            <a:r>
              <a:rPr lang="en-US" altLang="en-US" sz="2800"/>
              <a:t> </a:t>
            </a:r>
            <a:r>
              <a:rPr lang="en-US" altLang="en-US" sz="2800">
                <a:solidFill>
                  <a:srgbClr val="CC00CC"/>
                </a:solidFill>
              </a:rPr>
              <a:t>Married</a:t>
            </a:r>
            <a:r>
              <a:rPr lang="en-US" altLang="en-US" sz="2800"/>
              <a:t> relationship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00B050"/>
                </a:solidFill>
              </a:rPr>
              <a:t>Example 2.</a:t>
            </a:r>
            <a:r>
              <a:rPr lang="en-US" altLang="en-US" sz="2800"/>
              <a:t> </a:t>
            </a:r>
            <a:r>
              <a:rPr lang="en-US" altLang="en-US" sz="2800">
                <a:solidFill>
                  <a:srgbClr val="CC00CC"/>
                </a:solidFill>
              </a:rPr>
              <a:t>Buddies</a:t>
            </a:r>
            <a:r>
              <a:rPr lang="en-US" altLang="en-US" sz="2800"/>
              <a:t> relationship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Label the edges between the relationship 	and the entity set with names called </a:t>
            </a:r>
            <a:r>
              <a:rPr lang="en-US" altLang="en-US" sz="2800">
                <a:solidFill>
                  <a:srgbClr val="FF0000"/>
                </a:solidFill>
              </a:rPr>
              <a:t>roles</a:t>
            </a:r>
            <a:r>
              <a:rPr lang="en-US" altLang="en-US" sz="2800"/>
              <a:t>.</a:t>
            </a:r>
          </a:p>
        </p:txBody>
      </p:sp>
      <p:grpSp>
        <p:nvGrpSpPr>
          <p:cNvPr id="13317" name="Group 2"/>
          <p:cNvGrpSpPr>
            <a:grpSpLocks/>
          </p:cNvGrpSpPr>
          <p:nvPr/>
        </p:nvGrpSpPr>
        <p:grpSpPr bwMode="auto">
          <a:xfrm>
            <a:off x="466725" y="4135438"/>
            <a:ext cx="1627188" cy="866775"/>
            <a:chOff x="4866899" y="4166027"/>
            <a:chExt cx="1627227" cy="866097"/>
          </a:xfrm>
        </p:grpSpPr>
        <p:sp>
          <p:nvSpPr>
            <p:cNvPr id="13338" name="Text Box 14"/>
            <p:cNvSpPr txBox="1">
              <a:spLocks noChangeArrowheads="1"/>
            </p:cNvSpPr>
            <p:nvPr/>
          </p:nvSpPr>
          <p:spPr bwMode="auto">
            <a:xfrm>
              <a:off x="4866900" y="4183577"/>
              <a:ext cx="1627226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Husband         Wife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Bob	   Ann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 Joe	   Sue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…	    … </a:t>
              </a:r>
            </a:p>
          </p:txBody>
        </p:sp>
        <p:sp>
          <p:nvSpPr>
            <p:cNvPr id="13339" name="Rectangle 15"/>
            <p:cNvSpPr>
              <a:spLocks noChangeArrowheads="1"/>
            </p:cNvSpPr>
            <p:nvPr/>
          </p:nvSpPr>
          <p:spPr bwMode="auto">
            <a:xfrm>
              <a:off x="4866901" y="4166027"/>
              <a:ext cx="1590998" cy="84854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200">
                <a:latin typeface="Times New Roman" panose="02020603050405020304" pitchFamily="18" charset="0"/>
              </a:endParaRPr>
            </a:p>
          </p:txBody>
        </p:sp>
        <p:sp>
          <p:nvSpPr>
            <p:cNvPr id="13340" name="Line 16"/>
            <p:cNvSpPr>
              <a:spLocks noChangeShapeType="1"/>
            </p:cNvSpPr>
            <p:nvPr/>
          </p:nvSpPr>
          <p:spPr bwMode="auto">
            <a:xfrm>
              <a:off x="4866899" y="4419600"/>
              <a:ext cx="159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1" name="Line 17"/>
            <p:cNvSpPr>
              <a:spLocks noChangeShapeType="1"/>
            </p:cNvSpPr>
            <p:nvPr/>
          </p:nvSpPr>
          <p:spPr bwMode="auto">
            <a:xfrm>
              <a:off x="5715000" y="4183576"/>
              <a:ext cx="0" cy="8485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18" name="Group 10"/>
          <p:cNvGrpSpPr>
            <a:grpSpLocks/>
          </p:cNvGrpSpPr>
          <p:nvPr/>
        </p:nvGrpSpPr>
        <p:grpSpPr bwMode="auto">
          <a:xfrm>
            <a:off x="1676400" y="4341813"/>
            <a:ext cx="2843213" cy="2057400"/>
            <a:chOff x="2481263" y="2819400"/>
            <a:chExt cx="3473450" cy="2514600"/>
          </a:xfrm>
        </p:grpSpPr>
        <p:grpSp>
          <p:nvGrpSpPr>
            <p:cNvPr id="13329" name="Group 18"/>
            <p:cNvGrpSpPr>
              <a:grpSpLocks/>
            </p:cNvGrpSpPr>
            <p:nvPr/>
          </p:nvGrpSpPr>
          <p:grpSpPr bwMode="auto">
            <a:xfrm>
              <a:off x="3657600" y="2819400"/>
              <a:ext cx="1447800" cy="2514600"/>
              <a:chOff x="2304" y="1776"/>
              <a:chExt cx="912" cy="1584"/>
            </a:xfrm>
          </p:grpSpPr>
          <p:sp>
            <p:nvSpPr>
              <p:cNvPr id="13336" name="Rectangle 3"/>
              <p:cNvSpPr>
                <a:spLocks noChangeArrowheads="1"/>
              </p:cNvSpPr>
              <p:nvPr/>
            </p:nvSpPr>
            <p:spPr bwMode="auto">
              <a:xfrm>
                <a:off x="2352" y="2784"/>
                <a:ext cx="816" cy="57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3337" name="AutoShape 4"/>
              <p:cNvSpPr>
                <a:spLocks noChangeArrowheads="1"/>
              </p:cNvSpPr>
              <p:nvPr/>
            </p:nvSpPr>
            <p:spPr bwMode="auto">
              <a:xfrm>
                <a:off x="2304" y="1776"/>
                <a:ext cx="912" cy="720"/>
              </a:xfrm>
              <a:prstGeom prst="diamond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Married</a:t>
                </a:r>
              </a:p>
            </p:txBody>
          </p:sp>
        </p:grpSp>
        <p:grpSp>
          <p:nvGrpSpPr>
            <p:cNvPr id="13330" name="Group 19"/>
            <p:cNvGrpSpPr>
              <a:grpSpLocks/>
            </p:cNvGrpSpPr>
            <p:nvPr/>
          </p:nvGrpSpPr>
          <p:grpSpPr bwMode="auto">
            <a:xfrm>
              <a:off x="2481263" y="3390900"/>
              <a:ext cx="1252538" cy="1485900"/>
              <a:chOff x="1563" y="2136"/>
              <a:chExt cx="789" cy="936"/>
            </a:xfrm>
          </p:grpSpPr>
          <p:cxnSp>
            <p:nvCxnSpPr>
              <p:cNvPr id="13334" name="AutoShape 10"/>
              <p:cNvCxnSpPr>
                <a:cxnSpLocks noChangeShapeType="1"/>
                <a:stCxn id="13337" idx="1"/>
                <a:endCxn id="13336" idx="1"/>
              </p:cNvCxnSpPr>
              <p:nvPr/>
            </p:nvCxnSpPr>
            <p:spPr bwMode="auto">
              <a:xfrm rot="10800000" flipH="1" flipV="1">
                <a:off x="2304" y="2136"/>
                <a:ext cx="48" cy="936"/>
              </a:xfrm>
              <a:prstGeom prst="curvedConnector3">
                <a:avLst>
                  <a:gd name="adj1" fmla="val -30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3335" name="Text Box 12"/>
              <p:cNvSpPr txBox="1">
                <a:spLocks noChangeArrowheads="1"/>
              </p:cNvSpPr>
              <p:nvPr/>
            </p:nvSpPr>
            <p:spPr bwMode="auto">
              <a:xfrm>
                <a:off x="1563" y="2538"/>
                <a:ext cx="604" cy="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</a:rPr>
                  <a:t>husband</a:t>
                </a:r>
              </a:p>
            </p:txBody>
          </p:sp>
        </p:grpSp>
        <p:grpSp>
          <p:nvGrpSpPr>
            <p:cNvPr id="13331" name="Group 20"/>
            <p:cNvGrpSpPr>
              <a:grpSpLocks/>
            </p:cNvGrpSpPr>
            <p:nvPr/>
          </p:nvGrpSpPr>
          <p:grpSpPr bwMode="auto">
            <a:xfrm>
              <a:off x="5029200" y="3390900"/>
              <a:ext cx="925513" cy="1485900"/>
              <a:chOff x="3168" y="2136"/>
              <a:chExt cx="583" cy="936"/>
            </a:xfrm>
          </p:grpSpPr>
          <p:cxnSp>
            <p:nvCxnSpPr>
              <p:cNvPr id="13332" name="AutoShape 11"/>
              <p:cNvCxnSpPr>
                <a:cxnSpLocks noChangeShapeType="1"/>
                <a:stCxn id="13337" idx="3"/>
                <a:endCxn id="13336" idx="3"/>
              </p:cNvCxnSpPr>
              <p:nvPr/>
            </p:nvCxnSpPr>
            <p:spPr bwMode="auto">
              <a:xfrm flipH="1">
                <a:off x="3168" y="2136"/>
                <a:ext cx="48" cy="936"/>
              </a:xfrm>
              <a:prstGeom prst="curvedConnector3">
                <a:avLst>
                  <a:gd name="adj1" fmla="val -30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3333" name="Text Box 13"/>
              <p:cNvSpPr txBox="1">
                <a:spLocks noChangeArrowheads="1"/>
              </p:cNvSpPr>
              <p:nvPr/>
            </p:nvSpPr>
            <p:spPr bwMode="auto">
              <a:xfrm>
                <a:off x="3363" y="2538"/>
                <a:ext cx="388" cy="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</a:rPr>
                  <a:t>wife</a:t>
                </a:r>
              </a:p>
            </p:txBody>
          </p:sp>
        </p:grpSp>
      </p:grpSp>
      <p:grpSp>
        <p:nvGrpSpPr>
          <p:cNvPr id="13319" name="Group 3"/>
          <p:cNvGrpSpPr>
            <a:grpSpLocks/>
          </p:cNvGrpSpPr>
          <p:nvPr/>
        </p:nvGrpSpPr>
        <p:grpSpPr bwMode="auto">
          <a:xfrm>
            <a:off x="7251700" y="4065588"/>
            <a:ext cx="1525588" cy="1236662"/>
            <a:chOff x="6095200" y="4013969"/>
            <a:chExt cx="1524800" cy="1236552"/>
          </a:xfrm>
        </p:grpSpPr>
        <p:sp>
          <p:nvSpPr>
            <p:cNvPr id="13325" name="Text Box 9"/>
            <p:cNvSpPr txBox="1">
              <a:spLocks noChangeArrowheads="1"/>
            </p:cNvSpPr>
            <p:nvPr/>
          </p:nvSpPr>
          <p:spPr bwMode="auto">
            <a:xfrm>
              <a:off x="6171400" y="4013969"/>
              <a:ext cx="1448600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Buddy1      Buddy2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Bob            Ann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Joe              Sue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Ann            Bob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Joe              Moe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…                …</a:t>
              </a:r>
            </a:p>
          </p:txBody>
        </p:sp>
        <p:sp>
          <p:nvSpPr>
            <p:cNvPr id="13326" name="Rectangle 10"/>
            <p:cNvSpPr>
              <a:spLocks noChangeArrowheads="1"/>
            </p:cNvSpPr>
            <p:nvPr/>
          </p:nvSpPr>
          <p:spPr bwMode="auto">
            <a:xfrm>
              <a:off x="6095200" y="4063231"/>
              <a:ext cx="1448600" cy="118729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200">
                <a:latin typeface="Times New Roman" panose="02020603050405020304" pitchFamily="18" charset="0"/>
              </a:endParaRPr>
            </a:p>
          </p:txBody>
        </p:sp>
        <p:sp>
          <p:nvSpPr>
            <p:cNvPr id="13327" name="Line 11"/>
            <p:cNvSpPr>
              <a:spLocks noChangeShapeType="1"/>
            </p:cNvSpPr>
            <p:nvPr/>
          </p:nvSpPr>
          <p:spPr bwMode="auto">
            <a:xfrm>
              <a:off x="6095200" y="4267200"/>
              <a:ext cx="144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8" name="Line 12"/>
            <p:cNvSpPr>
              <a:spLocks noChangeShapeType="1"/>
            </p:cNvSpPr>
            <p:nvPr/>
          </p:nvSpPr>
          <p:spPr bwMode="auto">
            <a:xfrm>
              <a:off x="6858000" y="4082890"/>
              <a:ext cx="0" cy="11676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0" name="Group 33"/>
          <p:cNvGrpSpPr>
            <a:grpSpLocks/>
          </p:cNvGrpSpPr>
          <p:nvPr/>
        </p:nvGrpSpPr>
        <p:grpSpPr bwMode="auto">
          <a:xfrm>
            <a:off x="5373688" y="4435475"/>
            <a:ext cx="1617662" cy="1963738"/>
            <a:chOff x="2578100" y="2895600"/>
            <a:chExt cx="2235200" cy="2438400"/>
          </a:xfrm>
        </p:grpSpPr>
        <p:sp>
          <p:nvSpPr>
            <p:cNvPr id="13321" name="Rectangle 3"/>
            <p:cNvSpPr>
              <a:spLocks noChangeArrowheads="1"/>
            </p:cNvSpPr>
            <p:nvPr/>
          </p:nvSpPr>
          <p:spPr bwMode="auto">
            <a:xfrm>
              <a:off x="3048000" y="4419600"/>
              <a:ext cx="1295400" cy="914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Drinkers</a:t>
              </a:r>
            </a:p>
          </p:txBody>
        </p:sp>
        <p:sp>
          <p:nvSpPr>
            <p:cNvPr id="13322" name="AutoShape 4"/>
            <p:cNvSpPr>
              <a:spLocks noChangeArrowheads="1"/>
            </p:cNvSpPr>
            <p:nvPr/>
          </p:nvSpPr>
          <p:spPr bwMode="auto">
            <a:xfrm>
              <a:off x="2971800" y="2895600"/>
              <a:ext cx="1447800" cy="11430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Buddies</a:t>
              </a:r>
            </a:p>
          </p:txBody>
        </p:sp>
        <p:sp>
          <p:nvSpPr>
            <p:cNvPr id="13323" name="Freeform 16"/>
            <p:cNvSpPr>
              <a:spLocks/>
            </p:cNvSpPr>
            <p:nvPr/>
          </p:nvSpPr>
          <p:spPr bwMode="auto">
            <a:xfrm>
              <a:off x="4343400" y="3505200"/>
              <a:ext cx="469900" cy="1447800"/>
            </a:xfrm>
            <a:custGeom>
              <a:avLst/>
              <a:gdLst>
                <a:gd name="T0" fmla="*/ 2147483646 w 296"/>
                <a:gd name="T1" fmla="*/ 0 h 912"/>
                <a:gd name="T2" fmla="*/ 2147483646 w 296"/>
                <a:gd name="T3" fmla="*/ 2147483646 h 912"/>
                <a:gd name="T4" fmla="*/ 0 w 296"/>
                <a:gd name="T5" fmla="*/ 2147483646 h 9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96" h="912">
                  <a:moveTo>
                    <a:pt x="48" y="0"/>
                  </a:moveTo>
                  <a:cubicBezTo>
                    <a:pt x="172" y="164"/>
                    <a:pt x="296" y="328"/>
                    <a:pt x="288" y="480"/>
                  </a:cubicBezTo>
                  <a:cubicBezTo>
                    <a:pt x="280" y="632"/>
                    <a:pt x="140" y="772"/>
                    <a:pt x="0" y="91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4" name="Freeform 17"/>
            <p:cNvSpPr>
              <a:spLocks/>
            </p:cNvSpPr>
            <p:nvPr/>
          </p:nvSpPr>
          <p:spPr bwMode="auto">
            <a:xfrm>
              <a:off x="2578100" y="3505200"/>
              <a:ext cx="469900" cy="1447800"/>
            </a:xfrm>
            <a:custGeom>
              <a:avLst/>
              <a:gdLst>
                <a:gd name="T0" fmla="*/ 2147483646 w 296"/>
                <a:gd name="T1" fmla="*/ 0 h 960"/>
                <a:gd name="T2" fmla="*/ 2147483646 w 296"/>
                <a:gd name="T3" fmla="*/ 2147483646 h 960"/>
                <a:gd name="T4" fmla="*/ 2147483646 w 296"/>
                <a:gd name="T5" fmla="*/ 2147483646 h 96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96" h="960">
                  <a:moveTo>
                    <a:pt x="248" y="0"/>
                  </a:moveTo>
                  <a:cubicBezTo>
                    <a:pt x="124" y="160"/>
                    <a:pt x="0" y="320"/>
                    <a:pt x="8" y="480"/>
                  </a:cubicBezTo>
                  <a:cubicBezTo>
                    <a:pt x="16" y="640"/>
                    <a:pt x="248" y="880"/>
                    <a:pt x="296" y="96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E38B099-A554-4166-AC28-235BFC0D4A6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/>
              <a:t>Roles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1066800"/>
            <a:ext cx="7772400" cy="41148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Sometimes an entity set appears more than 	once in a relationship.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00B050"/>
                </a:solidFill>
              </a:rPr>
              <a:t>Example 1.</a:t>
            </a:r>
            <a:r>
              <a:rPr lang="en-US" altLang="en-US" sz="2800"/>
              <a:t> </a:t>
            </a:r>
            <a:r>
              <a:rPr lang="en-US" altLang="en-US" sz="2800">
                <a:solidFill>
                  <a:srgbClr val="CC00CC"/>
                </a:solidFill>
              </a:rPr>
              <a:t>Married</a:t>
            </a:r>
            <a:r>
              <a:rPr lang="en-US" altLang="en-US" sz="2800"/>
              <a:t> relationship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00B050"/>
                </a:solidFill>
              </a:rPr>
              <a:t>Example 2.</a:t>
            </a:r>
            <a:r>
              <a:rPr lang="en-US" altLang="en-US" sz="2800"/>
              <a:t> </a:t>
            </a:r>
            <a:r>
              <a:rPr lang="en-US" altLang="en-US" sz="2800">
                <a:solidFill>
                  <a:srgbClr val="CC00CC"/>
                </a:solidFill>
              </a:rPr>
              <a:t>Buddies</a:t>
            </a:r>
            <a:r>
              <a:rPr lang="en-US" altLang="en-US" sz="2800"/>
              <a:t> relationship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Label the edges between the relationship 	and the entity set with names called </a:t>
            </a:r>
            <a:r>
              <a:rPr lang="en-US" altLang="en-US" sz="2800">
                <a:solidFill>
                  <a:srgbClr val="FF0000"/>
                </a:solidFill>
              </a:rPr>
              <a:t>roles</a:t>
            </a:r>
            <a:r>
              <a:rPr lang="en-US" altLang="en-US" sz="2800"/>
              <a:t>.</a:t>
            </a:r>
          </a:p>
        </p:txBody>
      </p:sp>
      <p:grpSp>
        <p:nvGrpSpPr>
          <p:cNvPr id="14341" name="Group 2"/>
          <p:cNvGrpSpPr>
            <a:grpSpLocks/>
          </p:cNvGrpSpPr>
          <p:nvPr/>
        </p:nvGrpSpPr>
        <p:grpSpPr bwMode="auto">
          <a:xfrm>
            <a:off x="466725" y="4135438"/>
            <a:ext cx="1627188" cy="866775"/>
            <a:chOff x="4866899" y="4166027"/>
            <a:chExt cx="1627227" cy="866097"/>
          </a:xfrm>
        </p:grpSpPr>
        <p:sp>
          <p:nvSpPr>
            <p:cNvPr id="14364" name="Text Box 14"/>
            <p:cNvSpPr txBox="1">
              <a:spLocks noChangeArrowheads="1"/>
            </p:cNvSpPr>
            <p:nvPr/>
          </p:nvSpPr>
          <p:spPr bwMode="auto">
            <a:xfrm>
              <a:off x="4866900" y="4183577"/>
              <a:ext cx="1627226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Husband         Wife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Bob	   Ann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 Joe	   Sue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   …	    … </a:t>
              </a:r>
            </a:p>
          </p:txBody>
        </p:sp>
        <p:sp>
          <p:nvSpPr>
            <p:cNvPr id="14365" name="Rectangle 15"/>
            <p:cNvSpPr>
              <a:spLocks noChangeArrowheads="1"/>
            </p:cNvSpPr>
            <p:nvPr/>
          </p:nvSpPr>
          <p:spPr bwMode="auto">
            <a:xfrm>
              <a:off x="4866901" y="4166027"/>
              <a:ext cx="1590998" cy="84854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200">
                <a:latin typeface="Times New Roman" panose="02020603050405020304" pitchFamily="18" charset="0"/>
              </a:endParaRPr>
            </a:p>
          </p:txBody>
        </p:sp>
        <p:sp>
          <p:nvSpPr>
            <p:cNvPr id="14366" name="Line 16"/>
            <p:cNvSpPr>
              <a:spLocks noChangeShapeType="1"/>
            </p:cNvSpPr>
            <p:nvPr/>
          </p:nvSpPr>
          <p:spPr bwMode="auto">
            <a:xfrm>
              <a:off x="4866899" y="4419600"/>
              <a:ext cx="159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7" name="Line 17"/>
            <p:cNvSpPr>
              <a:spLocks noChangeShapeType="1"/>
            </p:cNvSpPr>
            <p:nvPr/>
          </p:nvSpPr>
          <p:spPr bwMode="auto">
            <a:xfrm>
              <a:off x="5715000" y="4183576"/>
              <a:ext cx="0" cy="8485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42" name="Group 10"/>
          <p:cNvGrpSpPr>
            <a:grpSpLocks/>
          </p:cNvGrpSpPr>
          <p:nvPr/>
        </p:nvGrpSpPr>
        <p:grpSpPr bwMode="auto">
          <a:xfrm>
            <a:off x="1676400" y="4341813"/>
            <a:ext cx="2843213" cy="2057400"/>
            <a:chOff x="2481263" y="2819400"/>
            <a:chExt cx="3473450" cy="2514600"/>
          </a:xfrm>
        </p:grpSpPr>
        <p:grpSp>
          <p:nvGrpSpPr>
            <p:cNvPr id="14355" name="Group 18"/>
            <p:cNvGrpSpPr>
              <a:grpSpLocks/>
            </p:cNvGrpSpPr>
            <p:nvPr/>
          </p:nvGrpSpPr>
          <p:grpSpPr bwMode="auto">
            <a:xfrm>
              <a:off x="3657600" y="2819400"/>
              <a:ext cx="1447800" cy="2514600"/>
              <a:chOff x="2304" y="1776"/>
              <a:chExt cx="912" cy="1584"/>
            </a:xfrm>
          </p:grpSpPr>
          <p:sp>
            <p:nvSpPr>
              <p:cNvPr id="14362" name="Rectangle 3"/>
              <p:cNvSpPr>
                <a:spLocks noChangeArrowheads="1"/>
              </p:cNvSpPr>
              <p:nvPr/>
            </p:nvSpPr>
            <p:spPr bwMode="auto">
              <a:xfrm>
                <a:off x="2352" y="2784"/>
                <a:ext cx="816" cy="57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4363" name="AutoShape 4"/>
              <p:cNvSpPr>
                <a:spLocks noChangeArrowheads="1"/>
              </p:cNvSpPr>
              <p:nvPr/>
            </p:nvSpPr>
            <p:spPr bwMode="auto">
              <a:xfrm>
                <a:off x="2304" y="1776"/>
                <a:ext cx="912" cy="720"/>
              </a:xfrm>
              <a:prstGeom prst="diamond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Married</a:t>
                </a:r>
              </a:p>
            </p:txBody>
          </p:sp>
        </p:grpSp>
        <p:grpSp>
          <p:nvGrpSpPr>
            <p:cNvPr id="14356" name="Group 19"/>
            <p:cNvGrpSpPr>
              <a:grpSpLocks/>
            </p:cNvGrpSpPr>
            <p:nvPr/>
          </p:nvGrpSpPr>
          <p:grpSpPr bwMode="auto">
            <a:xfrm>
              <a:off x="2481263" y="3390900"/>
              <a:ext cx="1252538" cy="1485900"/>
              <a:chOff x="1563" y="2136"/>
              <a:chExt cx="789" cy="936"/>
            </a:xfrm>
          </p:grpSpPr>
          <p:cxnSp>
            <p:nvCxnSpPr>
              <p:cNvPr id="14360" name="AutoShape 10"/>
              <p:cNvCxnSpPr>
                <a:cxnSpLocks noChangeShapeType="1"/>
                <a:stCxn id="14363" idx="1"/>
                <a:endCxn id="14362" idx="1"/>
              </p:cNvCxnSpPr>
              <p:nvPr/>
            </p:nvCxnSpPr>
            <p:spPr bwMode="auto">
              <a:xfrm rot="10800000" flipH="1" flipV="1">
                <a:off x="2304" y="2136"/>
                <a:ext cx="48" cy="936"/>
              </a:xfrm>
              <a:prstGeom prst="curvedConnector3">
                <a:avLst>
                  <a:gd name="adj1" fmla="val -30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4361" name="Text Box 12"/>
              <p:cNvSpPr txBox="1">
                <a:spLocks noChangeArrowheads="1"/>
              </p:cNvSpPr>
              <p:nvPr/>
            </p:nvSpPr>
            <p:spPr bwMode="auto">
              <a:xfrm>
                <a:off x="1563" y="2538"/>
                <a:ext cx="604" cy="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</a:rPr>
                  <a:t>husband</a:t>
                </a:r>
              </a:p>
            </p:txBody>
          </p:sp>
        </p:grpSp>
        <p:grpSp>
          <p:nvGrpSpPr>
            <p:cNvPr id="14357" name="Group 20"/>
            <p:cNvGrpSpPr>
              <a:grpSpLocks/>
            </p:cNvGrpSpPr>
            <p:nvPr/>
          </p:nvGrpSpPr>
          <p:grpSpPr bwMode="auto">
            <a:xfrm>
              <a:off x="5029200" y="3390900"/>
              <a:ext cx="925513" cy="1485900"/>
              <a:chOff x="3168" y="2136"/>
              <a:chExt cx="583" cy="936"/>
            </a:xfrm>
          </p:grpSpPr>
          <p:cxnSp>
            <p:nvCxnSpPr>
              <p:cNvPr id="14358" name="AutoShape 11"/>
              <p:cNvCxnSpPr>
                <a:cxnSpLocks noChangeShapeType="1"/>
                <a:stCxn id="14363" idx="3"/>
                <a:endCxn id="14362" idx="3"/>
              </p:cNvCxnSpPr>
              <p:nvPr/>
            </p:nvCxnSpPr>
            <p:spPr bwMode="auto">
              <a:xfrm flipH="1">
                <a:off x="3168" y="2136"/>
                <a:ext cx="48" cy="936"/>
              </a:xfrm>
              <a:prstGeom prst="curvedConnector3">
                <a:avLst>
                  <a:gd name="adj1" fmla="val -30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4359" name="Text Box 13"/>
              <p:cNvSpPr txBox="1">
                <a:spLocks noChangeArrowheads="1"/>
              </p:cNvSpPr>
              <p:nvPr/>
            </p:nvSpPr>
            <p:spPr bwMode="auto">
              <a:xfrm>
                <a:off x="3363" y="2538"/>
                <a:ext cx="388" cy="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</a:rPr>
                  <a:t>wife</a:t>
                </a:r>
              </a:p>
            </p:txBody>
          </p:sp>
        </p:grpSp>
      </p:grpSp>
      <p:grpSp>
        <p:nvGrpSpPr>
          <p:cNvPr id="14343" name="Group 3"/>
          <p:cNvGrpSpPr>
            <a:grpSpLocks/>
          </p:cNvGrpSpPr>
          <p:nvPr/>
        </p:nvGrpSpPr>
        <p:grpSpPr bwMode="auto">
          <a:xfrm>
            <a:off x="7251700" y="4065588"/>
            <a:ext cx="1525588" cy="1236662"/>
            <a:chOff x="6095200" y="4013969"/>
            <a:chExt cx="1524800" cy="1236552"/>
          </a:xfrm>
        </p:grpSpPr>
        <p:sp>
          <p:nvSpPr>
            <p:cNvPr id="14351" name="Text Box 9"/>
            <p:cNvSpPr txBox="1">
              <a:spLocks noChangeArrowheads="1"/>
            </p:cNvSpPr>
            <p:nvPr/>
          </p:nvSpPr>
          <p:spPr bwMode="auto">
            <a:xfrm>
              <a:off x="6171400" y="4013969"/>
              <a:ext cx="1448600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Buddy1      Buddy2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Bob            Ann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Joe              Sue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Ann            Bob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Joe              Moe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   …                …</a:t>
              </a:r>
            </a:p>
          </p:txBody>
        </p:sp>
        <p:sp>
          <p:nvSpPr>
            <p:cNvPr id="14352" name="Rectangle 10"/>
            <p:cNvSpPr>
              <a:spLocks noChangeArrowheads="1"/>
            </p:cNvSpPr>
            <p:nvPr/>
          </p:nvSpPr>
          <p:spPr bwMode="auto">
            <a:xfrm>
              <a:off x="6095200" y="4063231"/>
              <a:ext cx="1448600" cy="118729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200">
                <a:latin typeface="Times New Roman" panose="02020603050405020304" pitchFamily="18" charset="0"/>
              </a:endParaRPr>
            </a:p>
          </p:txBody>
        </p:sp>
        <p:sp>
          <p:nvSpPr>
            <p:cNvPr id="14353" name="Line 11"/>
            <p:cNvSpPr>
              <a:spLocks noChangeShapeType="1"/>
            </p:cNvSpPr>
            <p:nvPr/>
          </p:nvSpPr>
          <p:spPr bwMode="auto">
            <a:xfrm>
              <a:off x="6095200" y="4267200"/>
              <a:ext cx="144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4" name="Line 12"/>
            <p:cNvSpPr>
              <a:spLocks noChangeShapeType="1"/>
            </p:cNvSpPr>
            <p:nvPr/>
          </p:nvSpPr>
          <p:spPr bwMode="auto">
            <a:xfrm>
              <a:off x="6858000" y="4082890"/>
              <a:ext cx="0" cy="11676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44" name="Group 33"/>
          <p:cNvGrpSpPr>
            <a:grpSpLocks/>
          </p:cNvGrpSpPr>
          <p:nvPr/>
        </p:nvGrpSpPr>
        <p:grpSpPr bwMode="auto">
          <a:xfrm>
            <a:off x="5141913" y="4435475"/>
            <a:ext cx="2097087" cy="1963738"/>
            <a:chOff x="2257734" y="2895600"/>
            <a:chExt cx="2896913" cy="2438400"/>
          </a:xfrm>
        </p:grpSpPr>
        <p:sp>
          <p:nvSpPr>
            <p:cNvPr id="14345" name="Rectangle 3"/>
            <p:cNvSpPr>
              <a:spLocks noChangeArrowheads="1"/>
            </p:cNvSpPr>
            <p:nvPr/>
          </p:nvSpPr>
          <p:spPr bwMode="auto">
            <a:xfrm>
              <a:off x="3048000" y="4419600"/>
              <a:ext cx="1295400" cy="914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Drinkers</a:t>
              </a:r>
            </a:p>
          </p:txBody>
        </p:sp>
        <p:sp>
          <p:nvSpPr>
            <p:cNvPr id="14346" name="AutoShape 4"/>
            <p:cNvSpPr>
              <a:spLocks noChangeArrowheads="1"/>
            </p:cNvSpPr>
            <p:nvPr/>
          </p:nvSpPr>
          <p:spPr bwMode="auto">
            <a:xfrm>
              <a:off x="2971800" y="2895600"/>
              <a:ext cx="1447800" cy="11430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Buddies</a:t>
              </a:r>
            </a:p>
          </p:txBody>
        </p:sp>
        <p:sp>
          <p:nvSpPr>
            <p:cNvPr id="14347" name="Text Box 7"/>
            <p:cNvSpPr txBox="1">
              <a:spLocks noChangeArrowheads="1"/>
            </p:cNvSpPr>
            <p:nvPr/>
          </p:nvSpPr>
          <p:spPr bwMode="auto">
            <a:xfrm>
              <a:off x="2257734" y="4033296"/>
              <a:ext cx="361331" cy="3439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4348" name="Text Box 8"/>
            <p:cNvSpPr txBox="1">
              <a:spLocks noChangeArrowheads="1"/>
            </p:cNvSpPr>
            <p:nvPr/>
          </p:nvSpPr>
          <p:spPr bwMode="auto">
            <a:xfrm>
              <a:off x="4793316" y="4001288"/>
              <a:ext cx="361331" cy="3439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4349" name="Freeform 16"/>
            <p:cNvSpPr>
              <a:spLocks/>
            </p:cNvSpPr>
            <p:nvPr/>
          </p:nvSpPr>
          <p:spPr bwMode="auto">
            <a:xfrm>
              <a:off x="4343400" y="3505200"/>
              <a:ext cx="469900" cy="1447800"/>
            </a:xfrm>
            <a:custGeom>
              <a:avLst/>
              <a:gdLst>
                <a:gd name="T0" fmla="*/ 2147483646 w 296"/>
                <a:gd name="T1" fmla="*/ 0 h 912"/>
                <a:gd name="T2" fmla="*/ 2147483646 w 296"/>
                <a:gd name="T3" fmla="*/ 2147483646 h 912"/>
                <a:gd name="T4" fmla="*/ 0 w 296"/>
                <a:gd name="T5" fmla="*/ 2147483646 h 9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96" h="912">
                  <a:moveTo>
                    <a:pt x="48" y="0"/>
                  </a:moveTo>
                  <a:cubicBezTo>
                    <a:pt x="172" y="164"/>
                    <a:pt x="296" y="328"/>
                    <a:pt x="288" y="480"/>
                  </a:cubicBezTo>
                  <a:cubicBezTo>
                    <a:pt x="280" y="632"/>
                    <a:pt x="140" y="772"/>
                    <a:pt x="0" y="91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0" name="Freeform 17"/>
            <p:cNvSpPr>
              <a:spLocks/>
            </p:cNvSpPr>
            <p:nvPr/>
          </p:nvSpPr>
          <p:spPr bwMode="auto">
            <a:xfrm>
              <a:off x="2578100" y="3505200"/>
              <a:ext cx="469900" cy="1447800"/>
            </a:xfrm>
            <a:custGeom>
              <a:avLst/>
              <a:gdLst>
                <a:gd name="T0" fmla="*/ 2147483646 w 296"/>
                <a:gd name="T1" fmla="*/ 0 h 960"/>
                <a:gd name="T2" fmla="*/ 2147483646 w 296"/>
                <a:gd name="T3" fmla="*/ 2147483646 h 960"/>
                <a:gd name="T4" fmla="*/ 2147483646 w 296"/>
                <a:gd name="T5" fmla="*/ 2147483646 h 96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96" h="960">
                  <a:moveTo>
                    <a:pt x="248" y="0"/>
                  </a:moveTo>
                  <a:cubicBezTo>
                    <a:pt x="124" y="160"/>
                    <a:pt x="0" y="320"/>
                    <a:pt x="8" y="480"/>
                  </a:cubicBezTo>
                  <a:cubicBezTo>
                    <a:pt x="16" y="640"/>
                    <a:pt x="248" y="880"/>
                    <a:pt x="296" y="96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D05B0B-7B8A-4B3C-B777-DA62B4BD0DAB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/>
              <a:t>Keys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14425"/>
            <a:ext cx="7772400" cy="3657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A </a:t>
            </a:r>
            <a:r>
              <a:rPr lang="en-US" altLang="en-US" sz="2400">
                <a:solidFill>
                  <a:srgbClr val="FF0000"/>
                </a:solidFill>
              </a:rPr>
              <a:t>key</a:t>
            </a:r>
            <a:r>
              <a:rPr lang="en-US" altLang="en-US" sz="2400">
                <a:solidFill>
                  <a:srgbClr val="FF0066"/>
                </a:solidFill>
              </a:rPr>
              <a:t> </a:t>
            </a:r>
            <a:r>
              <a:rPr lang="en-US" altLang="en-US" sz="2400"/>
              <a:t>is a set of attributes for an entity set such that no two entities in this set agree on all the attributes of the key.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9415451-25DD-4764-9E4E-A43326C9658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/>
              <a:t>Keys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14425"/>
            <a:ext cx="7772400" cy="3657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A </a:t>
            </a:r>
            <a:r>
              <a:rPr lang="en-US" altLang="en-US" sz="2400">
                <a:solidFill>
                  <a:srgbClr val="FF0000"/>
                </a:solidFill>
              </a:rPr>
              <a:t>key</a:t>
            </a:r>
            <a:r>
              <a:rPr lang="en-US" altLang="en-US" sz="2400">
                <a:solidFill>
                  <a:srgbClr val="FF0066"/>
                </a:solidFill>
              </a:rPr>
              <a:t> </a:t>
            </a:r>
            <a:r>
              <a:rPr lang="en-US" altLang="en-US" sz="2400"/>
              <a:t>is a set of attributes for an entity set such that no two entities in this set agree on all the attributes of the key.</a:t>
            </a:r>
          </a:p>
          <a:p>
            <a:pPr marL="539750" lvl="1" indent="0" defTabSz="539750">
              <a:buFont typeface="Monotype Sorts" pitchFamily="8" charset="2"/>
              <a:buNone/>
            </a:pPr>
            <a:r>
              <a:rPr lang="en-US" altLang="en-US" sz="2000"/>
              <a:t>It is allowed for two entities to agree on some, but not all, of the key attributes.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4ACC611-C9E5-4C40-8AD7-FF3D5B7E006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/>
              <a:t>Keys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14425"/>
            <a:ext cx="7772400" cy="3657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A </a:t>
            </a:r>
            <a:r>
              <a:rPr lang="en-US" altLang="en-US" sz="2400">
                <a:solidFill>
                  <a:srgbClr val="FF0000"/>
                </a:solidFill>
              </a:rPr>
              <a:t>key</a:t>
            </a:r>
            <a:r>
              <a:rPr lang="en-US" altLang="en-US" sz="2400">
                <a:solidFill>
                  <a:srgbClr val="FF0066"/>
                </a:solidFill>
              </a:rPr>
              <a:t> </a:t>
            </a:r>
            <a:r>
              <a:rPr lang="en-US" altLang="en-US" sz="2400"/>
              <a:t>is a set of attributes for an entity set such that no two entities in this set agree on all the attributes of the key.</a:t>
            </a:r>
          </a:p>
          <a:p>
            <a:pPr marL="539750" lvl="1" indent="0" defTabSz="539750">
              <a:buFont typeface="Monotype Sorts" pitchFamily="8" charset="2"/>
              <a:buNone/>
            </a:pPr>
            <a:r>
              <a:rPr lang="en-US" altLang="en-US" sz="2000"/>
              <a:t>It is allowed for two entities to agree on some, but not all, of the key attributes.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We must designate a key for each entity set.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A7E2C1-5451-4250-88FE-8B82E09E345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/>
              <a:t>Keys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14425"/>
            <a:ext cx="7772400" cy="3657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A </a:t>
            </a:r>
            <a:r>
              <a:rPr lang="en-US" altLang="en-US" sz="2400">
                <a:solidFill>
                  <a:srgbClr val="FF0000"/>
                </a:solidFill>
              </a:rPr>
              <a:t>key</a:t>
            </a:r>
            <a:r>
              <a:rPr lang="en-US" altLang="en-US" sz="2400">
                <a:solidFill>
                  <a:srgbClr val="FF0066"/>
                </a:solidFill>
              </a:rPr>
              <a:t> </a:t>
            </a:r>
            <a:r>
              <a:rPr lang="en-US" altLang="en-US" sz="2400"/>
              <a:t>is a set of attributes for an entity set such that no two entities in this set agree on all the attributes of the key.</a:t>
            </a:r>
          </a:p>
          <a:p>
            <a:pPr marL="539750" lvl="1" indent="0" defTabSz="539750">
              <a:buFont typeface="Monotype Sorts" pitchFamily="8" charset="2"/>
              <a:buNone/>
            </a:pPr>
            <a:r>
              <a:rPr lang="en-US" altLang="en-US" sz="2000"/>
              <a:t>It is allowed for two entities to agree on some, but not all, of the key attributes.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We must designate a key for each entity set.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In an E/R diagram, underline the key attribute(s).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36489A5-60E9-45D9-93C8-87145A94557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/>
              <a:t>Keys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14425"/>
            <a:ext cx="7772400" cy="3657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A </a:t>
            </a:r>
            <a:r>
              <a:rPr lang="en-US" altLang="en-US" sz="2400">
                <a:solidFill>
                  <a:srgbClr val="FF0000"/>
                </a:solidFill>
              </a:rPr>
              <a:t>key</a:t>
            </a:r>
            <a:r>
              <a:rPr lang="en-US" altLang="en-US" sz="2400">
                <a:solidFill>
                  <a:srgbClr val="FF0066"/>
                </a:solidFill>
              </a:rPr>
              <a:t> </a:t>
            </a:r>
            <a:r>
              <a:rPr lang="en-US" altLang="en-US" sz="2400"/>
              <a:t>is a set of attributes for an entity set such that no two entities in this set agree on all the attributes of the key.</a:t>
            </a:r>
          </a:p>
          <a:p>
            <a:pPr marL="539750" lvl="1" indent="0" defTabSz="539750">
              <a:buFont typeface="Monotype Sorts" pitchFamily="8" charset="2"/>
              <a:buNone/>
            </a:pPr>
            <a:r>
              <a:rPr lang="en-US" altLang="en-US" sz="2000"/>
              <a:t>It is allowed for two entities to agree on some, but not all, of the key attributes.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We must designate a key for each entity set.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In an E/R diagram, underline the key attribute(s).</a:t>
            </a:r>
          </a:p>
        </p:txBody>
      </p:sp>
      <p:grpSp>
        <p:nvGrpSpPr>
          <p:cNvPr id="25605" name="Group 4"/>
          <p:cNvGrpSpPr>
            <a:grpSpLocks/>
          </p:cNvGrpSpPr>
          <p:nvPr/>
        </p:nvGrpSpPr>
        <p:grpSpPr bwMode="auto">
          <a:xfrm>
            <a:off x="2667000" y="4343400"/>
            <a:ext cx="3810000" cy="1311275"/>
            <a:chOff x="1371600" y="2286000"/>
            <a:chExt cx="4876800" cy="1828800"/>
          </a:xfrm>
        </p:grpSpPr>
        <p:sp>
          <p:nvSpPr>
            <p:cNvPr id="25607" name="Rectangle 3"/>
            <p:cNvSpPr>
              <a:spLocks noChangeArrowheads="1"/>
            </p:cNvSpPr>
            <p:nvPr/>
          </p:nvSpPr>
          <p:spPr bwMode="auto">
            <a:xfrm>
              <a:off x="3200400" y="3200400"/>
              <a:ext cx="1219200" cy="914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Courses</a:t>
              </a:r>
            </a:p>
          </p:txBody>
        </p:sp>
        <p:sp>
          <p:nvSpPr>
            <p:cNvPr id="25608" name="Oval 5"/>
            <p:cNvSpPr>
              <a:spLocks noChangeArrowheads="1"/>
            </p:cNvSpPr>
            <p:nvPr/>
          </p:nvSpPr>
          <p:spPr bwMode="auto">
            <a:xfrm>
              <a:off x="1371600" y="2286000"/>
              <a:ext cx="914400" cy="3810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dept</a:t>
              </a:r>
            </a:p>
          </p:txBody>
        </p:sp>
        <p:sp>
          <p:nvSpPr>
            <p:cNvPr id="25609" name="Oval 6"/>
            <p:cNvSpPr>
              <a:spLocks noChangeArrowheads="1"/>
            </p:cNvSpPr>
            <p:nvPr/>
          </p:nvSpPr>
          <p:spPr bwMode="auto">
            <a:xfrm>
              <a:off x="2795661" y="2341811"/>
              <a:ext cx="990601" cy="47758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number</a:t>
              </a:r>
            </a:p>
          </p:txBody>
        </p:sp>
        <p:sp>
          <p:nvSpPr>
            <p:cNvPr id="25610" name="Oval 7"/>
            <p:cNvSpPr>
              <a:spLocks noChangeArrowheads="1"/>
            </p:cNvSpPr>
            <p:nvPr/>
          </p:nvSpPr>
          <p:spPr bwMode="auto">
            <a:xfrm>
              <a:off x="4114800" y="2286000"/>
              <a:ext cx="914400" cy="3810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hours</a:t>
              </a:r>
            </a:p>
          </p:txBody>
        </p:sp>
        <p:sp>
          <p:nvSpPr>
            <p:cNvPr id="25611" name="Oval 8"/>
            <p:cNvSpPr>
              <a:spLocks noChangeArrowheads="1"/>
            </p:cNvSpPr>
            <p:nvPr/>
          </p:nvSpPr>
          <p:spPr bwMode="auto">
            <a:xfrm>
              <a:off x="5334000" y="2286000"/>
              <a:ext cx="914400" cy="3810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room</a:t>
              </a:r>
            </a:p>
          </p:txBody>
        </p:sp>
        <p:sp>
          <p:nvSpPr>
            <p:cNvPr id="25612" name="Line 13"/>
            <p:cNvSpPr>
              <a:spLocks noChangeShapeType="1"/>
            </p:cNvSpPr>
            <p:nvPr/>
          </p:nvSpPr>
          <p:spPr bwMode="auto">
            <a:xfrm>
              <a:off x="1828800" y="2667000"/>
              <a:ext cx="1371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3" name="Line 14"/>
            <p:cNvSpPr>
              <a:spLocks noChangeShapeType="1"/>
            </p:cNvSpPr>
            <p:nvPr/>
          </p:nvSpPr>
          <p:spPr bwMode="auto">
            <a:xfrm>
              <a:off x="3352800" y="28194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4" name="Line 15"/>
            <p:cNvSpPr>
              <a:spLocks noChangeShapeType="1"/>
            </p:cNvSpPr>
            <p:nvPr/>
          </p:nvSpPr>
          <p:spPr bwMode="auto">
            <a:xfrm flipH="1">
              <a:off x="4038600" y="2667000"/>
              <a:ext cx="533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5" name="Line 16"/>
            <p:cNvSpPr>
              <a:spLocks noChangeShapeType="1"/>
            </p:cNvSpPr>
            <p:nvPr/>
          </p:nvSpPr>
          <p:spPr bwMode="auto">
            <a:xfrm flipH="1">
              <a:off x="4419600" y="2667000"/>
              <a:ext cx="1371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487310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36489A5-60E9-45D9-93C8-87145A94557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/>
              <a:t>Keys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14425"/>
            <a:ext cx="7772400" cy="3657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A </a:t>
            </a:r>
            <a:r>
              <a:rPr lang="en-US" altLang="en-US" sz="2400">
                <a:solidFill>
                  <a:srgbClr val="FF0000"/>
                </a:solidFill>
              </a:rPr>
              <a:t>key</a:t>
            </a:r>
            <a:r>
              <a:rPr lang="en-US" altLang="en-US" sz="2400">
                <a:solidFill>
                  <a:srgbClr val="FF0066"/>
                </a:solidFill>
              </a:rPr>
              <a:t> </a:t>
            </a:r>
            <a:r>
              <a:rPr lang="en-US" altLang="en-US" sz="2400"/>
              <a:t>is a set of attributes for an entity set such that no two entities in this set agree on all the attributes of the key.</a:t>
            </a:r>
          </a:p>
          <a:p>
            <a:pPr marL="539750" lvl="1" indent="0" defTabSz="539750">
              <a:buFont typeface="Monotype Sorts" pitchFamily="8" charset="2"/>
              <a:buNone/>
            </a:pPr>
            <a:r>
              <a:rPr lang="en-US" altLang="en-US" sz="2000"/>
              <a:t>It is allowed for two entities to agree on some, but not all, of the key attributes.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We must designate a key for each entity set.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In an E/R diagram, underline the key attribute(s).</a:t>
            </a:r>
          </a:p>
        </p:txBody>
      </p:sp>
      <p:grpSp>
        <p:nvGrpSpPr>
          <p:cNvPr id="25605" name="Group 4"/>
          <p:cNvGrpSpPr>
            <a:grpSpLocks/>
          </p:cNvGrpSpPr>
          <p:nvPr/>
        </p:nvGrpSpPr>
        <p:grpSpPr bwMode="auto">
          <a:xfrm>
            <a:off x="2667000" y="4343400"/>
            <a:ext cx="3810000" cy="1311275"/>
            <a:chOff x="1371600" y="2286000"/>
            <a:chExt cx="4876800" cy="1828800"/>
          </a:xfrm>
        </p:grpSpPr>
        <p:sp>
          <p:nvSpPr>
            <p:cNvPr id="25607" name="Rectangle 3"/>
            <p:cNvSpPr>
              <a:spLocks noChangeArrowheads="1"/>
            </p:cNvSpPr>
            <p:nvPr/>
          </p:nvSpPr>
          <p:spPr bwMode="auto">
            <a:xfrm>
              <a:off x="3200400" y="3200400"/>
              <a:ext cx="1219200" cy="914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Courses</a:t>
              </a:r>
            </a:p>
          </p:txBody>
        </p:sp>
        <p:sp>
          <p:nvSpPr>
            <p:cNvPr id="25608" name="Oval 5"/>
            <p:cNvSpPr>
              <a:spLocks noChangeArrowheads="1"/>
            </p:cNvSpPr>
            <p:nvPr/>
          </p:nvSpPr>
          <p:spPr bwMode="auto">
            <a:xfrm>
              <a:off x="1371600" y="2286000"/>
              <a:ext cx="914400" cy="3810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dept</a:t>
              </a:r>
            </a:p>
          </p:txBody>
        </p:sp>
        <p:sp>
          <p:nvSpPr>
            <p:cNvPr id="25609" name="Oval 6"/>
            <p:cNvSpPr>
              <a:spLocks noChangeArrowheads="1"/>
            </p:cNvSpPr>
            <p:nvPr/>
          </p:nvSpPr>
          <p:spPr bwMode="auto">
            <a:xfrm>
              <a:off x="2795661" y="2341811"/>
              <a:ext cx="990601" cy="47758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number</a:t>
              </a:r>
            </a:p>
          </p:txBody>
        </p:sp>
        <p:sp>
          <p:nvSpPr>
            <p:cNvPr id="25610" name="Oval 7"/>
            <p:cNvSpPr>
              <a:spLocks noChangeArrowheads="1"/>
            </p:cNvSpPr>
            <p:nvPr/>
          </p:nvSpPr>
          <p:spPr bwMode="auto">
            <a:xfrm>
              <a:off x="4114800" y="2286000"/>
              <a:ext cx="914400" cy="3810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hours</a:t>
              </a:r>
            </a:p>
          </p:txBody>
        </p:sp>
        <p:sp>
          <p:nvSpPr>
            <p:cNvPr id="25611" name="Oval 8"/>
            <p:cNvSpPr>
              <a:spLocks noChangeArrowheads="1"/>
            </p:cNvSpPr>
            <p:nvPr/>
          </p:nvSpPr>
          <p:spPr bwMode="auto">
            <a:xfrm>
              <a:off x="5334000" y="2286000"/>
              <a:ext cx="914400" cy="3810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room</a:t>
              </a:r>
            </a:p>
          </p:txBody>
        </p:sp>
        <p:sp>
          <p:nvSpPr>
            <p:cNvPr id="25612" name="Line 13"/>
            <p:cNvSpPr>
              <a:spLocks noChangeShapeType="1"/>
            </p:cNvSpPr>
            <p:nvPr/>
          </p:nvSpPr>
          <p:spPr bwMode="auto">
            <a:xfrm>
              <a:off x="1828800" y="2667000"/>
              <a:ext cx="1371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3" name="Line 14"/>
            <p:cNvSpPr>
              <a:spLocks noChangeShapeType="1"/>
            </p:cNvSpPr>
            <p:nvPr/>
          </p:nvSpPr>
          <p:spPr bwMode="auto">
            <a:xfrm>
              <a:off x="3352800" y="28194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4" name="Line 15"/>
            <p:cNvSpPr>
              <a:spLocks noChangeShapeType="1"/>
            </p:cNvSpPr>
            <p:nvPr/>
          </p:nvSpPr>
          <p:spPr bwMode="auto">
            <a:xfrm flipH="1">
              <a:off x="4038600" y="2667000"/>
              <a:ext cx="533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5" name="Line 16"/>
            <p:cNvSpPr>
              <a:spLocks noChangeShapeType="1"/>
            </p:cNvSpPr>
            <p:nvPr/>
          </p:nvSpPr>
          <p:spPr bwMode="auto">
            <a:xfrm flipH="1">
              <a:off x="4419600" y="2667000"/>
              <a:ext cx="1371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06" name="Text Box 17"/>
          <p:cNvSpPr txBox="1">
            <a:spLocks noChangeArrowheads="1"/>
          </p:cNvSpPr>
          <p:nvPr/>
        </p:nvSpPr>
        <p:spPr bwMode="auto">
          <a:xfrm>
            <a:off x="22225" y="6027738"/>
            <a:ext cx="1730375" cy="8302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8" charset="2"/>
              <a:buNone/>
            </a:pPr>
            <a:r>
              <a:rPr lang="en-US" altLang="en-US" sz="1200"/>
              <a:t>Note that </a:t>
            </a:r>
            <a:r>
              <a:rPr lang="en-US" altLang="en-US" sz="1200">
                <a:solidFill>
                  <a:srgbClr val="CC9900"/>
                </a:solidFill>
              </a:rPr>
              <a:t>hours</a:t>
            </a:r>
            <a:r>
              <a:rPr lang="en-US" altLang="en-US" sz="1200"/>
              <a:t> and </a:t>
            </a:r>
            <a:r>
              <a:rPr lang="en-US" altLang="en-US" sz="1200">
                <a:solidFill>
                  <a:srgbClr val="CC9900"/>
                </a:solidFill>
              </a:rPr>
              <a:t>room</a:t>
            </a:r>
            <a:r>
              <a:rPr lang="en-US" altLang="en-US" sz="1200"/>
              <a:t> could also serve as a key, but we must select only one key</a:t>
            </a:r>
            <a:r>
              <a:rPr lang="en-US" altLang="en-US" sz="1200">
                <a:latin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F500109-CA03-4B65-BF1D-4A6810AA125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81000"/>
            <a:ext cx="8153400" cy="1143000"/>
          </a:xfrm>
        </p:spPr>
        <p:txBody>
          <a:bodyPr/>
          <a:lstStyle/>
          <a:p>
            <a:r>
              <a:rPr lang="en-US" altLang="en-US" sz="4000"/>
              <a:t>How to make a good E/R diagram?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0186EE5-6E2E-4AEE-9DCB-20CA8724036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81000"/>
            <a:ext cx="8153400" cy="1143000"/>
          </a:xfrm>
        </p:spPr>
        <p:txBody>
          <a:bodyPr/>
          <a:lstStyle/>
          <a:p>
            <a:r>
              <a:rPr lang="en-US" altLang="en-US" sz="4000"/>
              <a:t>How to make a good E/R diagram?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752600"/>
            <a:ext cx="7772400" cy="41148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/>
              <a:t>Avoid redundancy.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2EF498-2744-4041-819E-31507AE3FBF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81000"/>
            <a:ext cx="8153400" cy="1143000"/>
          </a:xfrm>
        </p:spPr>
        <p:txBody>
          <a:bodyPr/>
          <a:lstStyle/>
          <a:p>
            <a:r>
              <a:rPr lang="en-US" altLang="en-US" sz="4000"/>
              <a:t>How to make a good E/R diagram?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752600"/>
            <a:ext cx="7772400" cy="41148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/>
              <a:t>Avoid redundancy.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/>
              <a:t>Don’t use an entity set when an 	attribute will do.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9D75F87-B37B-42F2-ACB8-5F1A04AE08A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81000"/>
            <a:ext cx="8153400" cy="1143000"/>
          </a:xfrm>
        </p:spPr>
        <p:txBody>
          <a:bodyPr/>
          <a:lstStyle/>
          <a:p>
            <a:r>
              <a:rPr lang="en-US" altLang="en-US" sz="4000"/>
              <a:t>How to make a good E/R diagram?</a:t>
            </a: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752600"/>
            <a:ext cx="7772400" cy="41148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FF0000"/>
                </a:solidFill>
              </a:rPr>
              <a:t>Avoid redundancy</a:t>
            </a:r>
            <a:r>
              <a:rPr lang="en-US" altLang="en-US" dirty="0"/>
              <a:t>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dirty="0"/>
              <a:t>Don’t use an entity set when an 	attribute will do.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DCAC5FA-7089-4B4B-824C-0C014D99131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Avoiding Redundancy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2667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0000"/>
                </a:solidFill>
              </a:rPr>
              <a:t>Redundancy</a:t>
            </a:r>
            <a:r>
              <a:rPr lang="en-US" altLang="en-US" sz="2800"/>
              <a:t> occurs when we say the same thing in two or more different ways.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79E3453-B3F9-41FA-92B2-D7B95D90329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Avoiding Redundancy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2667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0000"/>
                </a:solidFill>
              </a:rPr>
              <a:t>Redundancy</a:t>
            </a:r>
            <a:r>
              <a:rPr lang="en-US" altLang="en-US" sz="2800"/>
              <a:t> occurs when we say the same thing in two or more different ways.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Redundancy wastes space</a:t>
            </a:r>
            <a:endParaRPr lang="en-US" altLang="en-US" sz="200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AA48D4D-360D-4A2E-BA85-625BE61764DB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Avoiding Redundancy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2667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0000"/>
                </a:solidFill>
              </a:rPr>
              <a:t>Redundancy</a:t>
            </a:r>
            <a:r>
              <a:rPr lang="en-US" altLang="en-US" sz="2800"/>
              <a:t> occurs when we say the same thing in two or more different ways.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C000"/>
                </a:solidFill>
              </a:rPr>
              <a:t>Redundancy</a:t>
            </a:r>
            <a:r>
              <a:rPr lang="en-US" altLang="en-US" sz="2800"/>
              <a:t> wastes space and (more importantly) </a:t>
            </a:r>
            <a:r>
              <a:rPr lang="en-US" altLang="en-US" sz="2800">
                <a:solidFill>
                  <a:srgbClr val="FFC000"/>
                </a:solidFill>
              </a:rPr>
              <a:t>encourages inconsistency</a:t>
            </a:r>
            <a:r>
              <a:rPr lang="en-US" altLang="en-US" sz="2800"/>
              <a:t>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/>
              <a:t>	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D2372AD-6A64-444B-8FB0-7947903E582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Avoiding Redundancy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2667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0000"/>
                </a:solidFill>
              </a:rPr>
              <a:t>Redundancy</a:t>
            </a:r>
            <a:r>
              <a:rPr lang="en-US" altLang="en-US" sz="2800"/>
              <a:t> occurs when we say the same thing in two or more different ways.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C000"/>
                </a:solidFill>
              </a:rPr>
              <a:t>Redundancy</a:t>
            </a:r>
            <a:r>
              <a:rPr lang="en-US" altLang="en-US" sz="2800"/>
              <a:t> wastes space and (more importantly) </a:t>
            </a:r>
            <a:r>
              <a:rPr lang="en-US" altLang="en-US" sz="2800">
                <a:solidFill>
                  <a:srgbClr val="FFC000"/>
                </a:solidFill>
              </a:rPr>
              <a:t>encourages inconsistency</a:t>
            </a:r>
            <a:r>
              <a:rPr lang="en-US" altLang="en-US" sz="2800"/>
              <a:t>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/>
              <a:t>	The two instances of the same fact may become inconsistent 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/>
              <a:t>	if we change one and forget to change the other (</a:t>
            </a:r>
            <a:r>
              <a:rPr lang="en-US" altLang="en-US" sz="2000">
                <a:solidFill>
                  <a:srgbClr val="FF0000"/>
                </a:solidFill>
              </a:rPr>
              <a:t>update 	anomaly</a:t>
            </a:r>
            <a:r>
              <a:rPr lang="en-US" altLang="en-US" sz="2000"/>
              <a:t>), or when we delete instances (</a:t>
            </a:r>
            <a:r>
              <a:rPr lang="en-US" altLang="en-US" sz="2000">
                <a:solidFill>
                  <a:srgbClr val="FF0000"/>
                </a:solidFill>
              </a:rPr>
              <a:t>deletion anomaly</a:t>
            </a:r>
            <a:r>
              <a:rPr lang="en-US" altLang="en-US" sz="2000"/>
              <a:t>).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4DF3804-389A-4734-86B4-BE0FCA3AEE2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Avoiding Redundancy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2667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0000"/>
                </a:solidFill>
              </a:rPr>
              <a:t>Redundancy</a:t>
            </a:r>
            <a:r>
              <a:rPr lang="en-US" altLang="en-US" sz="2800"/>
              <a:t> occurs when we say the same thing in two or more different ways.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C000"/>
                </a:solidFill>
              </a:rPr>
              <a:t>Redundancy</a:t>
            </a:r>
            <a:r>
              <a:rPr lang="en-US" altLang="en-US" sz="2800"/>
              <a:t> wastes space and (more importantly) </a:t>
            </a:r>
            <a:r>
              <a:rPr lang="en-US" altLang="en-US" sz="2800">
                <a:solidFill>
                  <a:srgbClr val="FFC000"/>
                </a:solidFill>
              </a:rPr>
              <a:t>encourages inconsistency</a:t>
            </a:r>
            <a:r>
              <a:rPr lang="en-US" altLang="en-US" sz="2800"/>
              <a:t>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/>
              <a:t>	The two instances of the same fact may become inconsistent 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/>
              <a:t>	if we change one and forget to change the other (</a:t>
            </a:r>
            <a:r>
              <a:rPr lang="en-US" altLang="en-US" sz="2000">
                <a:solidFill>
                  <a:srgbClr val="FF0000"/>
                </a:solidFill>
              </a:rPr>
              <a:t>update 	anomaly</a:t>
            </a:r>
            <a:r>
              <a:rPr lang="en-US" altLang="en-US" sz="2000"/>
              <a:t>), or when we delete instances (</a:t>
            </a:r>
            <a:r>
              <a:rPr lang="en-US" altLang="en-US" sz="2000">
                <a:solidFill>
                  <a:srgbClr val="FF0000"/>
                </a:solidFill>
              </a:rPr>
              <a:t>deletion anomaly</a:t>
            </a:r>
            <a:r>
              <a:rPr lang="en-US" altLang="en-US" sz="2000"/>
              <a:t>).</a:t>
            </a:r>
          </a:p>
        </p:txBody>
      </p:sp>
      <p:grpSp>
        <p:nvGrpSpPr>
          <p:cNvPr id="50181" name="Group 36"/>
          <p:cNvGrpSpPr>
            <a:grpSpLocks/>
          </p:cNvGrpSpPr>
          <p:nvPr/>
        </p:nvGrpSpPr>
        <p:grpSpPr bwMode="auto">
          <a:xfrm>
            <a:off x="877888" y="4441825"/>
            <a:ext cx="3086100" cy="1196975"/>
            <a:chOff x="1752600" y="1905000"/>
            <a:chExt cx="4267200" cy="1752600"/>
          </a:xfrm>
        </p:grpSpPr>
        <p:sp>
          <p:nvSpPr>
            <p:cNvPr id="50183" name="Rectangle 3"/>
            <p:cNvSpPr>
              <a:spLocks noChangeArrowheads="1"/>
            </p:cNvSpPr>
            <p:nvPr/>
          </p:nvSpPr>
          <p:spPr bwMode="auto">
            <a:xfrm>
              <a:off x="3048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50184" name="Oval 8"/>
            <p:cNvSpPr>
              <a:spLocks noChangeArrowheads="1"/>
            </p:cNvSpPr>
            <p:nvPr/>
          </p:nvSpPr>
          <p:spPr bwMode="auto">
            <a:xfrm>
              <a:off x="17526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0185" name="Oval 10"/>
            <p:cNvSpPr>
              <a:spLocks noChangeArrowheads="1"/>
            </p:cNvSpPr>
            <p:nvPr/>
          </p:nvSpPr>
          <p:spPr bwMode="auto">
            <a:xfrm>
              <a:off x="31242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50186" name="Oval 11"/>
            <p:cNvSpPr>
              <a:spLocks noChangeArrowheads="1"/>
            </p:cNvSpPr>
            <p:nvPr/>
          </p:nvSpPr>
          <p:spPr bwMode="auto">
            <a:xfrm>
              <a:off x="4572000" y="1905000"/>
              <a:ext cx="14478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manfAddr</a:t>
              </a:r>
            </a:p>
          </p:txBody>
        </p:sp>
        <p:sp>
          <p:nvSpPr>
            <p:cNvPr id="50187" name="Line 16"/>
            <p:cNvSpPr>
              <a:spLocks noChangeShapeType="1"/>
            </p:cNvSpPr>
            <p:nvPr/>
          </p:nvSpPr>
          <p:spPr bwMode="auto">
            <a:xfrm>
              <a:off x="2209800" y="2438400"/>
              <a:ext cx="838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8" name="Line 17"/>
            <p:cNvSpPr>
              <a:spLocks noChangeShapeType="1"/>
            </p:cNvSpPr>
            <p:nvPr/>
          </p:nvSpPr>
          <p:spPr bwMode="auto">
            <a:xfrm>
              <a:off x="35814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9" name="Line 18"/>
            <p:cNvSpPr>
              <a:spLocks noChangeShapeType="1"/>
            </p:cNvSpPr>
            <p:nvPr/>
          </p:nvSpPr>
          <p:spPr bwMode="auto">
            <a:xfrm flipH="1">
              <a:off x="4114800" y="2438400"/>
              <a:ext cx="1219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0182" name="Text Box 9"/>
          <p:cNvSpPr txBox="1">
            <a:spLocks noChangeArrowheads="1"/>
          </p:cNvSpPr>
          <p:nvPr/>
        </p:nvSpPr>
        <p:spPr bwMode="auto">
          <a:xfrm>
            <a:off x="681038" y="5907088"/>
            <a:ext cx="3738562" cy="6461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Bad</a:t>
            </a:r>
            <a:r>
              <a:rPr lang="en-US" altLang="en-US" sz="1200"/>
              <a:t>: This design repeats the manufacturer’s address once for each beer and loses the address if there are temporarily no beers for a manufacturer.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Line 15"/>
          <p:cNvSpPr>
            <a:spLocks noChangeShapeType="1"/>
          </p:cNvSpPr>
          <p:nvPr/>
        </p:nvSpPr>
        <p:spPr bwMode="auto">
          <a:xfrm>
            <a:off x="6618288" y="5265738"/>
            <a:ext cx="373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3" name="Line 7"/>
          <p:cNvSpPr>
            <a:spLocks noChangeShapeType="1"/>
          </p:cNvSpPr>
          <p:nvPr/>
        </p:nvSpPr>
        <p:spPr bwMode="auto">
          <a:xfrm flipH="1">
            <a:off x="5364163" y="5265738"/>
            <a:ext cx="5127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20C94D3-E0C4-45F0-8E51-2CFB85DF85A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12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Avoiding Redundancy</a:t>
            </a:r>
          </a:p>
        </p:txBody>
      </p:sp>
      <p:sp>
        <p:nvSpPr>
          <p:cNvPr id="512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2667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0000"/>
                </a:solidFill>
              </a:rPr>
              <a:t>Redundancy</a:t>
            </a:r>
            <a:r>
              <a:rPr lang="en-US" altLang="en-US" sz="2800"/>
              <a:t> occurs when we say the same thing in two or more different ways.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C000"/>
                </a:solidFill>
              </a:rPr>
              <a:t>Redundancy</a:t>
            </a:r>
            <a:r>
              <a:rPr lang="en-US" altLang="en-US" sz="2800"/>
              <a:t> wastes space and (more importantly) </a:t>
            </a:r>
            <a:r>
              <a:rPr lang="en-US" altLang="en-US" sz="2800">
                <a:solidFill>
                  <a:srgbClr val="FFC000"/>
                </a:solidFill>
              </a:rPr>
              <a:t>encourages inconsistency</a:t>
            </a:r>
            <a:r>
              <a:rPr lang="en-US" altLang="en-US" sz="2800"/>
              <a:t>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/>
              <a:t>	The two instances of the same fact may become inconsistent 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/>
              <a:t>	if we change one and forget to change the other (</a:t>
            </a:r>
            <a:r>
              <a:rPr lang="en-US" altLang="en-US" sz="2000">
                <a:solidFill>
                  <a:srgbClr val="FF0000"/>
                </a:solidFill>
              </a:rPr>
              <a:t>update 	anomaly</a:t>
            </a:r>
            <a:r>
              <a:rPr lang="en-US" altLang="en-US" sz="2000"/>
              <a:t>), or when we delete instances (</a:t>
            </a:r>
            <a:r>
              <a:rPr lang="en-US" altLang="en-US" sz="2000">
                <a:solidFill>
                  <a:srgbClr val="FF0000"/>
                </a:solidFill>
              </a:rPr>
              <a:t>deletion anomaly</a:t>
            </a:r>
            <a:r>
              <a:rPr lang="en-US" altLang="en-US" sz="2000"/>
              <a:t>).</a:t>
            </a:r>
          </a:p>
        </p:txBody>
      </p:sp>
      <p:sp>
        <p:nvSpPr>
          <p:cNvPr id="51207" name="Rectangle 3"/>
          <p:cNvSpPr>
            <a:spLocks noChangeArrowheads="1"/>
          </p:cNvSpPr>
          <p:nvPr/>
        </p:nvSpPr>
        <p:spPr bwMode="auto">
          <a:xfrm>
            <a:off x="4900613" y="4984750"/>
            <a:ext cx="650875" cy="514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51208" name="Rectangle 4"/>
          <p:cNvSpPr>
            <a:spLocks noChangeArrowheads="1"/>
          </p:cNvSpPr>
          <p:nvPr/>
        </p:nvSpPr>
        <p:spPr bwMode="auto">
          <a:xfrm>
            <a:off x="6991350" y="4984750"/>
            <a:ext cx="650875" cy="514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Manfs</a:t>
            </a:r>
          </a:p>
        </p:txBody>
      </p:sp>
      <p:sp>
        <p:nvSpPr>
          <p:cNvPr id="51209" name="AutoShape 5"/>
          <p:cNvSpPr>
            <a:spLocks noChangeArrowheads="1"/>
          </p:cNvSpPr>
          <p:nvPr/>
        </p:nvSpPr>
        <p:spPr bwMode="auto">
          <a:xfrm>
            <a:off x="5876925" y="4891088"/>
            <a:ext cx="836613" cy="747712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ManfBy</a:t>
            </a:r>
          </a:p>
        </p:txBody>
      </p:sp>
      <p:sp>
        <p:nvSpPr>
          <p:cNvPr id="51210" name="Line 6"/>
          <p:cNvSpPr>
            <a:spLocks noChangeShapeType="1"/>
          </p:cNvSpPr>
          <p:nvPr/>
        </p:nvSpPr>
        <p:spPr bwMode="auto">
          <a:xfrm>
            <a:off x="6713538" y="5265738"/>
            <a:ext cx="460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1" name="Oval 8"/>
          <p:cNvSpPr>
            <a:spLocks noChangeArrowheads="1"/>
          </p:cNvSpPr>
          <p:nvPr/>
        </p:nvSpPr>
        <p:spPr bwMode="auto">
          <a:xfrm>
            <a:off x="4946650" y="4424363"/>
            <a:ext cx="558800" cy="3270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51212" name="Oval 10"/>
          <p:cNvSpPr>
            <a:spLocks noChangeArrowheads="1"/>
          </p:cNvSpPr>
          <p:nvPr/>
        </p:nvSpPr>
        <p:spPr bwMode="auto">
          <a:xfrm>
            <a:off x="6664325" y="4424363"/>
            <a:ext cx="558800" cy="3270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51213" name="Line 12"/>
          <p:cNvSpPr>
            <a:spLocks noChangeShapeType="1"/>
          </p:cNvSpPr>
          <p:nvPr/>
        </p:nvSpPr>
        <p:spPr bwMode="auto">
          <a:xfrm>
            <a:off x="5226050" y="4751388"/>
            <a:ext cx="0" cy="233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4" name="Line 13"/>
          <p:cNvSpPr>
            <a:spLocks noChangeShapeType="1"/>
          </p:cNvSpPr>
          <p:nvPr/>
        </p:nvSpPr>
        <p:spPr bwMode="auto">
          <a:xfrm>
            <a:off x="6943725" y="4751388"/>
            <a:ext cx="233363" cy="233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5" name="Line 14"/>
          <p:cNvSpPr>
            <a:spLocks noChangeShapeType="1"/>
          </p:cNvSpPr>
          <p:nvPr/>
        </p:nvSpPr>
        <p:spPr bwMode="auto">
          <a:xfrm flipH="1">
            <a:off x="7456488" y="4751388"/>
            <a:ext cx="417512" cy="233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6" name="Oval 17"/>
          <p:cNvSpPr>
            <a:spLocks noChangeArrowheads="1"/>
          </p:cNvSpPr>
          <p:nvPr/>
        </p:nvSpPr>
        <p:spPr bwMode="auto">
          <a:xfrm>
            <a:off x="7594600" y="4424363"/>
            <a:ext cx="558800" cy="3270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51217" name="Text Box 9"/>
          <p:cNvSpPr txBox="1">
            <a:spLocks noChangeArrowheads="1"/>
          </p:cNvSpPr>
          <p:nvPr/>
        </p:nvSpPr>
        <p:spPr bwMode="auto">
          <a:xfrm>
            <a:off x="5192713" y="5937250"/>
            <a:ext cx="2732087" cy="461963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 Good</a:t>
            </a:r>
            <a:r>
              <a:rPr lang="en-US" altLang="en-US" sz="1200"/>
              <a:t>: This design gives the address of each manufacturer exactly once.</a:t>
            </a:r>
          </a:p>
        </p:txBody>
      </p:sp>
      <p:grpSp>
        <p:nvGrpSpPr>
          <p:cNvPr id="51218" name="Group 36"/>
          <p:cNvGrpSpPr>
            <a:grpSpLocks/>
          </p:cNvGrpSpPr>
          <p:nvPr/>
        </p:nvGrpSpPr>
        <p:grpSpPr bwMode="auto">
          <a:xfrm>
            <a:off x="877888" y="4441825"/>
            <a:ext cx="3086100" cy="1196975"/>
            <a:chOff x="1752600" y="1905000"/>
            <a:chExt cx="4267200" cy="1752600"/>
          </a:xfrm>
        </p:grpSpPr>
        <p:sp>
          <p:nvSpPr>
            <p:cNvPr id="51220" name="Rectangle 3"/>
            <p:cNvSpPr>
              <a:spLocks noChangeArrowheads="1"/>
            </p:cNvSpPr>
            <p:nvPr/>
          </p:nvSpPr>
          <p:spPr bwMode="auto">
            <a:xfrm>
              <a:off x="3048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51221" name="Oval 8"/>
            <p:cNvSpPr>
              <a:spLocks noChangeArrowheads="1"/>
            </p:cNvSpPr>
            <p:nvPr/>
          </p:nvSpPr>
          <p:spPr bwMode="auto">
            <a:xfrm>
              <a:off x="17526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1222" name="Oval 10"/>
            <p:cNvSpPr>
              <a:spLocks noChangeArrowheads="1"/>
            </p:cNvSpPr>
            <p:nvPr/>
          </p:nvSpPr>
          <p:spPr bwMode="auto">
            <a:xfrm>
              <a:off x="31242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51223" name="Oval 11"/>
            <p:cNvSpPr>
              <a:spLocks noChangeArrowheads="1"/>
            </p:cNvSpPr>
            <p:nvPr/>
          </p:nvSpPr>
          <p:spPr bwMode="auto">
            <a:xfrm>
              <a:off x="4572000" y="1905000"/>
              <a:ext cx="14478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manfAddr</a:t>
              </a:r>
            </a:p>
          </p:txBody>
        </p:sp>
        <p:sp>
          <p:nvSpPr>
            <p:cNvPr id="51224" name="Line 16"/>
            <p:cNvSpPr>
              <a:spLocks noChangeShapeType="1"/>
            </p:cNvSpPr>
            <p:nvPr/>
          </p:nvSpPr>
          <p:spPr bwMode="auto">
            <a:xfrm>
              <a:off x="2209800" y="2438400"/>
              <a:ext cx="838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25" name="Line 17"/>
            <p:cNvSpPr>
              <a:spLocks noChangeShapeType="1"/>
            </p:cNvSpPr>
            <p:nvPr/>
          </p:nvSpPr>
          <p:spPr bwMode="auto">
            <a:xfrm>
              <a:off x="35814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26" name="Line 18"/>
            <p:cNvSpPr>
              <a:spLocks noChangeShapeType="1"/>
            </p:cNvSpPr>
            <p:nvPr/>
          </p:nvSpPr>
          <p:spPr bwMode="auto">
            <a:xfrm flipH="1">
              <a:off x="4114800" y="2438400"/>
              <a:ext cx="1219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19" name="Text Box 9"/>
          <p:cNvSpPr txBox="1">
            <a:spLocks noChangeArrowheads="1"/>
          </p:cNvSpPr>
          <p:nvPr/>
        </p:nvSpPr>
        <p:spPr bwMode="auto">
          <a:xfrm>
            <a:off x="681038" y="5907088"/>
            <a:ext cx="3738562" cy="6461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Bad</a:t>
            </a:r>
            <a:r>
              <a:rPr lang="en-US" altLang="en-US" sz="1200"/>
              <a:t>: This design repeats the manufacturer’s address once for each beer and loses the address if there are temporarily no beers for a manufacturer.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altLang="en-US"/>
              <a:t>Avoiding Redundancy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26670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FF0000"/>
                </a:solidFill>
              </a:rPr>
              <a:t>Redundancy</a:t>
            </a:r>
            <a:r>
              <a:rPr lang="en-US" altLang="en-US" sz="2800"/>
              <a:t> occurs when we say the same thing in two or more different ways.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Redundancy wastes space and (more importantly) encourages inconsistency.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/>
              <a:t>The two instances of the same fact may become inconsistent if   we change one and forget to change the other (</a:t>
            </a:r>
            <a:r>
              <a:rPr lang="en-US" altLang="en-US" sz="2000">
                <a:solidFill>
                  <a:srgbClr val="FF0000"/>
                </a:solidFill>
              </a:rPr>
              <a:t>update anomaly</a:t>
            </a:r>
            <a:r>
              <a:rPr lang="en-US" altLang="en-US" sz="2000"/>
              <a:t>).</a:t>
            </a:r>
          </a:p>
        </p:txBody>
      </p:sp>
      <p:grpSp>
        <p:nvGrpSpPr>
          <p:cNvPr id="52228" name="Group 4"/>
          <p:cNvGrpSpPr>
            <a:grpSpLocks/>
          </p:cNvGrpSpPr>
          <p:nvPr/>
        </p:nvGrpSpPr>
        <p:grpSpPr bwMode="auto">
          <a:xfrm>
            <a:off x="2743200" y="4038600"/>
            <a:ext cx="3581400" cy="1681163"/>
            <a:chOff x="1371600" y="1905000"/>
            <a:chExt cx="5867400" cy="2743200"/>
          </a:xfrm>
        </p:grpSpPr>
        <p:sp>
          <p:nvSpPr>
            <p:cNvPr id="52231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52232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Manfs</a:t>
              </a:r>
            </a:p>
          </p:txBody>
        </p:sp>
        <p:sp>
          <p:nvSpPr>
            <p:cNvPr id="52233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ManfBy</a:t>
              </a:r>
            </a:p>
          </p:txBody>
        </p:sp>
        <p:sp>
          <p:nvSpPr>
            <p:cNvPr id="52234" name="Line 6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35" name="Line 7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36" name="Oval 8"/>
            <p:cNvSpPr>
              <a:spLocks noChangeArrowheads="1"/>
            </p:cNvSpPr>
            <p:nvPr/>
          </p:nvSpPr>
          <p:spPr bwMode="auto">
            <a:xfrm>
              <a:off x="14478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2237" name="Oval 10"/>
            <p:cNvSpPr>
              <a:spLocks noChangeArrowheads="1"/>
            </p:cNvSpPr>
            <p:nvPr/>
          </p:nvSpPr>
          <p:spPr bwMode="auto">
            <a:xfrm>
              <a:off x="48006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2238" name="Oval 11"/>
            <p:cNvSpPr>
              <a:spLocks noChangeArrowheads="1"/>
            </p:cNvSpPr>
            <p:nvPr/>
          </p:nvSpPr>
          <p:spPr bwMode="auto">
            <a:xfrm>
              <a:off x="1447800" y="41148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52239" name="Line 12"/>
            <p:cNvSpPr>
              <a:spLocks noChangeShapeType="1"/>
            </p:cNvSpPr>
            <p:nvPr/>
          </p:nvSpPr>
          <p:spPr bwMode="auto">
            <a:xfrm>
              <a:off x="19050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0" name="Line 13"/>
            <p:cNvSpPr>
              <a:spLocks noChangeShapeType="1"/>
            </p:cNvSpPr>
            <p:nvPr/>
          </p:nvSpPr>
          <p:spPr bwMode="auto">
            <a:xfrm>
              <a:off x="5257800" y="2438400"/>
              <a:ext cx="3810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1" name="Line 14"/>
            <p:cNvSpPr>
              <a:spLocks noChangeShapeType="1"/>
            </p:cNvSpPr>
            <p:nvPr/>
          </p:nvSpPr>
          <p:spPr bwMode="auto">
            <a:xfrm flipH="1">
              <a:off x="6096000" y="2438400"/>
              <a:ext cx="685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2" name="Line 15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3" name="Line 16"/>
            <p:cNvSpPr>
              <a:spLocks noChangeShapeType="1"/>
            </p:cNvSpPr>
            <p:nvPr/>
          </p:nvSpPr>
          <p:spPr bwMode="auto">
            <a:xfrm flipV="1">
              <a:off x="1905000" y="36576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4" name="Oval 17"/>
            <p:cNvSpPr>
              <a:spLocks noChangeArrowheads="1"/>
            </p:cNvSpPr>
            <p:nvPr/>
          </p:nvSpPr>
          <p:spPr bwMode="auto">
            <a:xfrm>
              <a:off x="63246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addr</a:t>
              </a:r>
            </a:p>
          </p:txBody>
        </p:sp>
      </p:grpSp>
      <p:sp>
        <p:nvSpPr>
          <p:cNvPr id="52229" name="Text Box 9"/>
          <p:cNvSpPr txBox="1">
            <a:spLocks noChangeArrowheads="1"/>
          </p:cNvSpPr>
          <p:nvPr/>
        </p:nvSpPr>
        <p:spPr bwMode="auto">
          <a:xfrm>
            <a:off x="2789238" y="5951538"/>
            <a:ext cx="3505200" cy="3698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Another example of bad designs</a:t>
            </a:r>
            <a:endParaRPr lang="en-US" altLang="en-US" sz="1800"/>
          </a:p>
        </p:txBody>
      </p:sp>
      <p:sp>
        <p:nvSpPr>
          <p:cNvPr id="52230" name="Slide Number Placeholder 5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46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1874116-5884-45F4-8330-863387B168C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81000"/>
            <a:ext cx="8153400" cy="1143000"/>
          </a:xfrm>
        </p:spPr>
        <p:txBody>
          <a:bodyPr/>
          <a:lstStyle/>
          <a:p>
            <a:r>
              <a:rPr lang="en-US" altLang="en-US" sz="4000"/>
              <a:t>How to make a good E/R diagram?</a:t>
            </a:r>
          </a:p>
        </p:txBody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752600"/>
            <a:ext cx="7772400" cy="41148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dirty="0"/>
              <a:t>Avoid redundancy.</a:t>
            </a:r>
          </a:p>
          <a:p>
            <a:pPr marL="0" indent="-539750" defTabSz="539750"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FF0000"/>
                </a:solidFill>
              </a:rPr>
              <a:t>Don’t use an entity set when an 	attribute will do.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B79A42A-2B9D-4872-BB6D-A0FAC18038F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Entity Sets Versus Attributes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should satisfy at least one of 	the following conditions: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3F5C79F-E808-4BEF-8280-34616C0DB14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Entity Sets Versus Attributes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should satisfy at least one of 	the following conditions: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/>
              <a:t>It is more than the name of something; it has at least one nonkey attribute, 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003D9D2-3EC0-4B09-BAD1-E9026F9E964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Entity Sets Versus Attributes</a:t>
            </a:r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/>
              <a:t>An entity set should satisfy at least one of 	the following conditions: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more than the name of something; it has at least one </a:t>
            </a:r>
            <a:r>
              <a:rPr lang="en-US" altLang="en-US" dirty="0" err="1"/>
              <a:t>nonkey</a:t>
            </a:r>
            <a:r>
              <a:rPr lang="en-US" altLang="en-US" dirty="0"/>
              <a:t> attribute, </a:t>
            </a:r>
            <a:r>
              <a:rPr lang="en-US" altLang="en-US" dirty="0">
                <a:solidFill>
                  <a:srgbClr val="FF0000"/>
                </a:solidFill>
              </a:rPr>
              <a:t>or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the “many” in a many-one or many-many relationship.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F5DE14C-8325-42A8-893B-03C6D5C9FE0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Entity Sets Versus Attributes</a:t>
            </a:r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/>
              <a:t>An entity set should satisfy at least one of 	the following conditions: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more than the name of something; it has at least one </a:t>
            </a:r>
            <a:r>
              <a:rPr lang="en-US" altLang="en-US" dirty="0" err="1"/>
              <a:t>nonkey</a:t>
            </a:r>
            <a:r>
              <a:rPr lang="en-US" altLang="en-US" dirty="0"/>
              <a:t> attribute, </a:t>
            </a:r>
            <a:r>
              <a:rPr lang="en-US" altLang="en-US" dirty="0">
                <a:solidFill>
                  <a:srgbClr val="FF0000"/>
                </a:solidFill>
              </a:rPr>
              <a:t>or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the “many” in a many-one or many-many relationship.</a:t>
            </a:r>
          </a:p>
        </p:txBody>
      </p:sp>
      <p:grpSp>
        <p:nvGrpSpPr>
          <p:cNvPr id="57349" name="Group 4"/>
          <p:cNvGrpSpPr>
            <a:grpSpLocks/>
          </p:cNvGrpSpPr>
          <p:nvPr/>
        </p:nvGrpSpPr>
        <p:grpSpPr bwMode="auto">
          <a:xfrm>
            <a:off x="1066800" y="4038600"/>
            <a:ext cx="3429000" cy="1371600"/>
            <a:chOff x="1371600" y="1905000"/>
            <a:chExt cx="5029200" cy="1981200"/>
          </a:xfrm>
        </p:grpSpPr>
        <p:sp>
          <p:nvSpPr>
            <p:cNvPr id="57353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57354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Manfs</a:t>
              </a:r>
            </a:p>
          </p:txBody>
        </p:sp>
        <p:sp>
          <p:nvSpPr>
            <p:cNvPr id="57355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ManfBy</a:t>
              </a:r>
            </a:p>
          </p:txBody>
        </p:sp>
        <p:sp>
          <p:nvSpPr>
            <p:cNvPr id="57356" name="Line 6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57" name="Line 7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58" name="Oval 8"/>
            <p:cNvSpPr>
              <a:spLocks noChangeArrowheads="1"/>
            </p:cNvSpPr>
            <p:nvPr/>
          </p:nvSpPr>
          <p:spPr bwMode="auto">
            <a:xfrm>
              <a:off x="14478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7359" name="Oval 10"/>
            <p:cNvSpPr>
              <a:spLocks noChangeArrowheads="1"/>
            </p:cNvSpPr>
            <p:nvPr/>
          </p:nvSpPr>
          <p:spPr bwMode="auto">
            <a:xfrm>
              <a:off x="54102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7360" name="Line 12"/>
            <p:cNvSpPr>
              <a:spLocks noChangeShapeType="1"/>
            </p:cNvSpPr>
            <p:nvPr/>
          </p:nvSpPr>
          <p:spPr bwMode="auto">
            <a:xfrm>
              <a:off x="19050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61" name="Line 15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62" name="Line 16"/>
            <p:cNvSpPr>
              <a:spLocks noChangeShapeType="1"/>
            </p:cNvSpPr>
            <p:nvPr/>
          </p:nvSpPr>
          <p:spPr bwMode="auto">
            <a:xfrm>
              <a:off x="58674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7350" name="Text Box 9"/>
          <p:cNvSpPr txBox="1">
            <a:spLocks noChangeArrowheads="1"/>
          </p:cNvSpPr>
          <p:nvPr/>
        </p:nvSpPr>
        <p:spPr bwMode="auto">
          <a:xfrm>
            <a:off x="1344613" y="5830888"/>
            <a:ext cx="3074987" cy="6461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Bad</a:t>
            </a:r>
            <a:r>
              <a:rPr lang="en-US" altLang="en-US" sz="1200"/>
              <a:t>: The manufacturer is nothing but a name, and is not at the “many” end of any relationship, it should not be an entity set.</a:t>
            </a:r>
          </a:p>
        </p:txBody>
      </p:sp>
      <p:sp>
        <p:nvSpPr>
          <p:cNvPr id="57351" name="Oval 1"/>
          <p:cNvSpPr>
            <a:spLocks noChangeArrowheads="1"/>
          </p:cNvSpPr>
          <p:nvPr/>
        </p:nvSpPr>
        <p:spPr bwMode="auto">
          <a:xfrm>
            <a:off x="3505200" y="3886200"/>
            <a:ext cx="1295400" cy="1676400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cxnSp>
        <p:nvCxnSpPr>
          <p:cNvPr id="57352" name="Straight Arrow Connector 16"/>
          <p:cNvCxnSpPr>
            <a:cxnSpLocks noChangeShapeType="1"/>
            <a:stCxn id="57350" idx="0"/>
          </p:cNvCxnSpPr>
          <p:nvPr/>
        </p:nvCxnSpPr>
        <p:spPr bwMode="auto">
          <a:xfrm flipV="1">
            <a:off x="2882900" y="5372100"/>
            <a:ext cx="774700" cy="4587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822ADE0-C952-47B1-838E-33F463A5F95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Entity Sets Versus Attributes</a:t>
            </a:r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/>
              <a:t>An entity set should satisfy at least one of 	the following conditions: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more than the name of something; it has at least one </a:t>
            </a:r>
            <a:r>
              <a:rPr lang="en-US" altLang="en-US" dirty="0" err="1"/>
              <a:t>nonkey</a:t>
            </a:r>
            <a:r>
              <a:rPr lang="en-US" altLang="en-US" dirty="0"/>
              <a:t> attribute, </a:t>
            </a:r>
            <a:r>
              <a:rPr lang="en-US" altLang="en-US" dirty="0">
                <a:solidFill>
                  <a:srgbClr val="FF0000"/>
                </a:solidFill>
              </a:rPr>
              <a:t>or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the “many” in a many-one or many-many relationship.</a:t>
            </a:r>
          </a:p>
        </p:txBody>
      </p:sp>
      <p:grpSp>
        <p:nvGrpSpPr>
          <p:cNvPr id="58373" name="Group 4"/>
          <p:cNvGrpSpPr>
            <a:grpSpLocks/>
          </p:cNvGrpSpPr>
          <p:nvPr/>
        </p:nvGrpSpPr>
        <p:grpSpPr bwMode="auto">
          <a:xfrm>
            <a:off x="1066800" y="4038600"/>
            <a:ext cx="3429000" cy="1371600"/>
            <a:chOff x="1371600" y="1905000"/>
            <a:chExt cx="5029200" cy="1981200"/>
          </a:xfrm>
        </p:grpSpPr>
        <p:sp>
          <p:nvSpPr>
            <p:cNvPr id="58384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58385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Manfs</a:t>
              </a:r>
            </a:p>
          </p:txBody>
        </p:sp>
        <p:sp>
          <p:nvSpPr>
            <p:cNvPr id="58386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ManfBy</a:t>
              </a:r>
            </a:p>
          </p:txBody>
        </p:sp>
        <p:sp>
          <p:nvSpPr>
            <p:cNvPr id="58387" name="Line 6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88" name="Line 7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89" name="Oval 8"/>
            <p:cNvSpPr>
              <a:spLocks noChangeArrowheads="1"/>
            </p:cNvSpPr>
            <p:nvPr/>
          </p:nvSpPr>
          <p:spPr bwMode="auto">
            <a:xfrm>
              <a:off x="14478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8390" name="Oval 10"/>
            <p:cNvSpPr>
              <a:spLocks noChangeArrowheads="1"/>
            </p:cNvSpPr>
            <p:nvPr/>
          </p:nvSpPr>
          <p:spPr bwMode="auto">
            <a:xfrm>
              <a:off x="54102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8391" name="Line 12"/>
            <p:cNvSpPr>
              <a:spLocks noChangeShapeType="1"/>
            </p:cNvSpPr>
            <p:nvPr/>
          </p:nvSpPr>
          <p:spPr bwMode="auto">
            <a:xfrm>
              <a:off x="19050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92" name="Line 15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93" name="Line 16"/>
            <p:cNvSpPr>
              <a:spLocks noChangeShapeType="1"/>
            </p:cNvSpPr>
            <p:nvPr/>
          </p:nvSpPr>
          <p:spPr bwMode="auto">
            <a:xfrm>
              <a:off x="58674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8374" name="Text Box 9"/>
          <p:cNvSpPr txBox="1">
            <a:spLocks noChangeArrowheads="1"/>
          </p:cNvSpPr>
          <p:nvPr/>
        </p:nvSpPr>
        <p:spPr bwMode="auto">
          <a:xfrm>
            <a:off x="1344613" y="5830888"/>
            <a:ext cx="3074987" cy="6461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Bad</a:t>
            </a:r>
            <a:r>
              <a:rPr lang="en-US" altLang="en-US" sz="1200"/>
              <a:t>: The manufacturer is nothing but a name, and is not at the “many” end of any relationship, it should not be an entity set.</a:t>
            </a:r>
          </a:p>
        </p:txBody>
      </p:sp>
      <p:sp>
        <p:nvSpPr>
          <p:cNvPr id="58375" name="Oval 1"/>
          <p:cNvSpPr>
            <a:spLocks noChangeArrowheads="1"/>
          </p:cNvSpPr>
          <p:nvPr/>
        </p:nvSpPr>
        <p:spPr bwMode="auto">
          <a:xfrm>
            <a:off x="3505200" y="3886200"/>
            <a:ext cx="1295400" cy="1676400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cxnSp>
        <p:nvCxnSpPr>
          <p:cNvPr id="58376" name="Straight Arrow Connector 16"/>
          <p:cNvCxnSpPr>
            <a:cxnSpLocks noChangeShapeType="1"/>
            <a:stCxn id="58374" idx="0"/>
          </p:cNvCxnSpPr>
          <p:nvPr/>
        </p:nvCxnSpPr>
        <p:spPr bwMode="auto">
          <a:xfrm flipV="1">
            <a:off x="2882900" y="5372100"/>
            <a:ext cx="774700" cy="4587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8377" name="Group 20"/>
          <p:cNvGrpSpPr>
            <a:grpSpLocks/>
          </p:cNvGrpSpPr>
          <p:nvPr/>
        </p:nvGrpSpPr>
        <p:grpSpPr bwMode="auto">
          <a:xfrm>
            <a:off x="5929313" y="4200525"/>
            <a:ext cx="1754187" cy="1028700"/>
            <a:chOff x="2362200" y="1905000"/>
            <a:chExt cx="2514600" cy="1752600"/>
          </a:xfrm>
        </p:grpSpPr>
        <p:sp>
          <p:nvSpPr>
            <p:cNvPr id="58379" name="Rectangle 3"/>
            <p:cNvSpPr>
              <a:spLocks noChangeArrowheads="1"/>
            </p:cNvSpPr>
            <p:nvPr/>
          </p:nvSpPr>
          <p:spPr bwMode="auto">
            <a:xfrm>
              <a:off x="3048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58380" name="Oval 4"/>
            <p:cNvSpPr>
              <a:spLocks noChangeArrowheads="1"/>
            </p:cNvSpPr>
            <p:nvPr/>
          </p:nvSpPr>
          <p:spPr bwMode="auto">
            <a:xfrm>
              <a:off x="23622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8381" name="Oval 6"/>
            <p:cNvSpPr>
              <a:spLocks noChangeArrowheads="1"/>
            </p:cNvSpPr>
            <p:nvPr/>
          </p:nvSpPr>
          <p:spPr bwMode="auto">
            <a:xfrm>
              <a:off x="39624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58382" name="Line 11"/>
            <p:cNvSpPr>
              <a:spLocks noChangeShapeType="1"/>
            </p:cNvSpPr>
            <p:nvPr/>
          </p:nvSpPr>
          <p:spPr bwMode="auto">
            <a:xfrm>
              <a:off x="2819400" y="2438400"/>
              <a:ext cx="5334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83" name="Line 12"/>
            <p:cNvSpPr>
              <a:spLocks noChangeShapeType="1"/>
            </p:cNvSpPr>
            <p:nvPr/>
          </p:nvSpPr>
          <p:spPr bwMode="auto">
            <a:xfrm flipH="1">
              <a:off x="3810000" y="2438400"/>
              <a:ext cx="609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8378" name="Text Box 9"/>
          <p:cNvSpPr txBox="1">
            <a:spLocks noChangeArrowheads="1"/>
          </p:cNvSpPr>
          <p:nvPr/>
        </p:nvSpPr>
        <p:spPr bwMode="auto">
          <a:xfrm>
            <a:off x="5510213" y="5511800"/>
            <a:ext cx="2730500" cy="830263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 Good</a:t>
            </a:r>
            <a:r>
              <a:rPr lang="en-US" altLang="en-US" sz="1200"/>
              <a:t>: Since nothing is recorded for manufacturers besides their names, there is no need to make the manufacturer an entity set.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676C0ED-E4E0-4151-B450-DADC6E5CD30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Entity Sets Versus Attributes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/>
              <a:t>An entity set should satisfy at least one of 	the following conditions: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more than the name of something; it has at least one </a:t>
            </a:r>
            <a:r>
              <a:rPr lang="en-US" altLang="en-US" dirty="0" err="1"/>
              <a:t>nonkey</a:t>
            </a:r>
            <a:r>
              <a:rPr lang="en-US" altLang="en-US" dirty="0"/>
              <a:t> attribute, </a:t>
            </a:r>
            <a:r>
              <a:rPr lang="en-US" altLang="en-US" dirty="0">
                <a:solidFill>
                  <a:srgbClr val="FF0000"/>
                </a:solidFill>
              </a:rPr>
              <a:t>or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the “many” in a many-one or many-many relationship.</a:t>
            </a:r>
          </a:p>
        </p:txBody>
      </p:sp>
      <p:grpSp>
        <p:nvGrpSpPr>
          <p:cNvPr id="59397" name="Group 4"/>
          <p:cNvGrpSpPr>
            <a:grpSpLocks/>
          </p:cNvGrpSpPr>
          <p:nvPr/>
        </p:nvGrpSpPr>
        <p:grpSpPr bwMode="auto">
          <a:xfrm>
            <a:off x="1066800" y="4038600"/>
            <a:ext cx="3429000" cy="1371600"/>
            <a:chOff x="1371600" y="1905000"/>
            <a:chExt cx="5029200" cy="1981200"/>
          </a:xfrm>
        </p:grpSpPr>
        <p:sp>
          <p:nvSpPr>
            <p:cNvPr id="59406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59407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Manfs</a:t>
              </a:r>
            </a:p>
          </p:txBody>
        </p:sp>
        <p:sp>
          <p:nvSpPr>
            <p:cNvPr id="59408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ManfBy</a:t>
              </a:r>
            </a:p>
          </p:txBody>
        </p:sp>
        <p:sp>
          <p:nvSpPr>
            <p:cNvPr id="59409" name="Line 6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0" name="Line 7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1" name="Oval 8"/>
            <p:cNvSpPr>
              <a:spLocks noChangeArrowheads="1"/>
            </p:cNvSpPr>
            <p:nvPr/>
          </p:nvSpPr>
          <p:spPr bwMode="auto">
            <a:xfrm>
              <a:off x="14478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9412" name="Oval 10"/>
            <p:cNvSpPr>
              <a:spLocks noChangeArrowheads="1"/>
            </p:cNvSpPr>
            <p:nvPr/>
          </p:nvSpPr>
          <p:spPr bwMode="auto">
            <a:xfrm>
              <a:off x="54102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9413" name="Line 12"/>
            <p:cNvSpPr>
              <a:spLocks noChangeShapeType="1"/>
            </p:cNvSpPr>
            <p:nvPr/>
          </p:nvSpPr>
          <p:spPr bwMode="auto">
            <a:xfrm>
              <a:off x="19050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4" name="Line 15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5" name="Line 16"/>
            <p:cNvSpPr>
              <a:spLocks noChangeShapeType="1"/>
            </p:cNvSpPr>
            <p:nvPr/>
          </p:nvSpPr>
          <p:spPr bwMode="auto">
            <a:xfrm>
              <a:off x="58674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9398" name="Oval 1"/>
          <p:cNvSpPr>
            <a:spLocks noChangeArrowheads="1"/>
          </p:cNvSpPr>
          <p:nvPr/>
        </p:nvSpPr>
        <p:spPr bwMode="auto">
          <a:xfrm>
            <a:off x="3505200" y="3886200"/>
            <a:ext cx="1295400" cy="1676400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59399" name="Group 20"/>
          <p:cNvGrpSpPr>
            <a:grpSpLocks/>
          </p:cNvGrpSpPr>
          <p:nvPr/>
        </p:nvGrpSpPr>
        <p:grpSpPr bwMode="auto">
          <a:xfrm>
            <a:off x="5929313" y="4200525"/>
            <a:ext cx="1754187" cy="1028700"/>
            <a:chOff x="2362200" y="1905000"/>
            <a:chExt cx="2514600" cy="1752600"/>
          </a:xfrm>
        </p:grpSpPr>
        <p:sp>
          <p:nvSpPr>
            <p:cNvPr id="59401" name="Rectangle 3"/>
            <p:cNvSpPr>
              <a:spLocks noChangeArrowheads="1"/>
            </p:cNvSpPr>
            <p:nvPr/>
          </p:nvSpPr>
          <p:spPr bwMode="auto">
            <a:xfrm>
              <a:off x="3048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59402" name="Oval 4"/>
            <p:cNvSpPr>
              <a:spLocks noChangeArrowheads="1"/>
            </p:cNvSpPr>
            <p:nvPr/>
          </p:nvSpPr>
          <p:spPr bwMode="auto">
            <a:xfrm>
              <a:off x="23622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59403" name="Oval 6"/>
            <p:cNvSpPr>
              <a:spLocks noChangeArrowheads="1"/>
            </p:cNvSpPr>
            <p:nvPr/>
          </p:nvSpPr>
          <p:spPr bwMode="auto">
            <a:xfrm>
              <a:off x="39624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59404" name="Line 11"/>
            <p:cNvSpPr>
              <a:spLocks noChangeShapeType="1"/>
            </p:cNvSpPr>
            <p:nvPr/>
          </p:nvSpPr>
          <p:spPr bwMode="auto">
            <a:xfrm>
              <a:off x="2819400" y="2438400"/>
              <a:ext cx="5334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5" name="Line 12"/>
            <p:cNvSpPr>
              <a:spLocks noChangeShapeType="1"/>
            </p:cNvSpPr>
            <p:nvPr/>
          </p:nvSpPr>
          <p:spPr bwMode="auto">
            <a:xfrm flipH="1">
              <a:off x="3810000" y="2438400"/>
              <a:ext cx="609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1544638" y="5486400"/>
            <a:ext cx="6054725" cy="954088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8" charset="2"/>
              <a:buNone/>
              <a:defRPr/>
            </a:pPr>
            <a:r>
              <a:rPr lang="en-US" altLang="en-US" sz="1400" dirty="0">
                <a:solidFill>
                  <a:srgbClr val="92D050"/>
                </a:solidFill>
              </a:rPr>
              <a:t>Good:</a:t>
            </a:r>
            <a:r>
              <a:rPr lang="en-US" altLang="en-US" sz="1400" dirty="0"/>
              <a:t> However, if we also need to record manufacturers’ addresses:</a:t>
            </a:r>
          </a:p>
          <a:p>
            <a:pPr marL="171450" indent="-171450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sz="1400" dirty="0" err="1">
                <a:solidFill>
                  <a:srgbClr val="92D050"/>
                </a:solidFill>
              </a:rPr>
              <a:t>Manfs</a:t>
            </a:r>
            <a:r>
              <a:rPr lang="en-US" altLang="en-US" sz="1400" dirty="0">
                <a:solidFill>
                  <a:srgbClr val="92D050"/>
                </a:solidFill>
              </a:rPr>
              <a:t> deserves to be an entity set because of the </a:t>
            </a:r>
            <a:r>
              <a:rPr lang="en-US" altLang="en-US" sz="1400" dirty="0" err="1">
                <a:solidFill>
                  <a:srgbClr val="92D050"/>
                </a:solidFill>
              </a:rPr>
              <a:t>nonkey</a:t>
            </a:r>
            <a:r>
              <a:rPr lang="en-US" altLang="en-US" sz="1400" dirty="0">
                <a:solidFill>
                  <a:srgbClr val="92D050"/>
                </a:solidFill>
              </a:rPr>
              <a:t> attribute </a:t>
            </a:r>
            <a:r>
              <a:rPr lang="en-US" altLang="en-US" sz="1400" dirty="0" err="1">
                <a:solidFill>
                  <a:srgbClr val="92D050"/>
                </a:solidFill>
              </a:rPr>
              <a:t>addr</a:t>
            </a:r>
            <a:r>
              <a:rPr lang="en-US" altLang="en-US" sz="1400" dirty="0">
                <a:solidFill>
                  <a:srgbClr val="92D050"/>
                </a:solidFill>
              </a:rPr>
              <a:t>.</a:t>
            </a:r>
          </a:p>
          <a:p>
            <a:pPr marL="171450" indent="-171450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sz="1400" dirty="0">
                <a:solidFill>
                  <a:srgbClr val="92D050"/>
                </a:solidFill>
              </a:rPr>
              <a:t>Beers deserves to be an entity set because it is  the “many” of the many-one relationship </a:t>
            </a:r>
            <a:r>
              <a:rPr lang="en-US" altLang="en-US" sz="1400" dirty="0" err="1">
                <a:solidFill>
                  <a:srgbClr val="92D050"/>
                </a:solidFill>
              </a:rPr>
              <a:t>ManfBy</a:t>
            </a:r>
            <a:r>
              <a:rPr lang="en-US" altLang="en-US" sz="1400" dirty="0">
                <a:solidFill>
                  <a:srgbClr val="92D05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32EB904-3F00-48DE-86C3-FC0F75FD772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Entity Sets Versus Attributes</a:t>
            </a:r>
          </a:p>
        </p:txBody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/>
              <a:t>An entity set should satisfy at least one of 	the following conditions: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more than the name of something; it has at least one </a:t>
            </a:r>
            <a:r>
              <a:rPr lang="en-US" altLang="en-US" dirty="0" err="1"/>
              <a:t>nonkey</a:t>
            </a:r>
            <a:r>
              <a:rPr lang="en-US" altLang="en-US" dirty="0"/>
              <a:t> attribute, </a:t>
            </a:r>
            <a:r>
              <a:rPr lang="en-US" altLang="en-US" dirty="0">
                <a:solidFill>
                  <a:srgbClr val="FF0000"/>
                </a:solidFill>
              </a:rPr>
              <a:t>or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the “many” in a many-one or many-many relationship.</a:t>
            </a: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1544638" y="5486400"/>
            <a:ext cx="6054725" cy="954088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8" charset="2"/>
              <a:buNone/>
              <a:defRPr/>
            </a:pPr>
            <a:r>
              <a:rPr lang="en-US" altLang="en-US" sz="1400" dirty="0">
                <a:solidFill>
                  <a:srgbClr val="FF0000"/>
                </a:solidFill>
              </a:rPr>
              <a:t>Good:</a:t>
            </a:r>
            <a:r>
              <a:rPr lang="en-US" altLang="en-US" sz="1400" dirty="0"/>
              <a:t> However, if we also need to record manufacturers’ addresses:</a:t>
            </a:r>
          </a:p>
          <a:p>
            <a:pPr marL="171450" indent="-171450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sz="1400" dirty="0" err="1">
                <a:solidFill>
                  <a:srgbClr val="92D050"/>
                </a:solidFill>
              </a:rPr>
              <a:t>Manfs</a:t>
            </a:r>
            <a:r>
              <a:rPr lang="en-US" altLang="en-US" sz="1400" dirty="0">
                <a:solidFill>
                  <a:srgbClr val="92D050"/>
                </a:solidFill>
              </a:rPr>
              <a:t> deserves to be an entity set because of the </a:t>
            </a:r>
            <a:r>
              <a:rPr lang="en-US" altLang="en-US" sz="1400" dirty="0" err="1">
                <a:solidFill>
                  <a:srgbClr val="92D050"/>
                </a:solidFill>
              </a:rPr>
              <a:t>nonkey</a:t>
            </a:r>
            <a:r>
              <a:rPr lang="en-US" altLang="en-US" sz="1400" dirty="0">
                <a:solidFill>
                  <a:srgbClr val="92D050"/>
                </a:solidFill>
              </a:rPr>
              <a:t> attribute </a:t>
            </a:r>
            <a:r>
              <a:rPr lang="en-US" altLang="en-US" sz="1400" dirty="0" err="1">
                <a:solidFill>
                  <a:srgbClr val="92D050"/>
                </a:solidFill>
              </a:rPr>
              <a:t>addr</a:t>
            </a:r>
            <a:r>
              <a:rPr lang="en-US" altLang="en-US" sz="1400" dirty="0">
                <a:solidFill>
                  <a:srgbClr val="92D050"/>
                </a:solidFill>
              </a:rPr>
              <a:t>.</a:t>
            </a:r>
          </a:p>
          <a:p>
            <a:pPr marL="171450" indent="-171450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sz="1400" dirty="0">
                <a:solidFill>
                  <a:srgbClr val="92D050"/>
                </a:solidFill>
              </a:rPr>
              <a:t>Beers deserves to be an entity set because it is  the “many” of the many-one relationship </a:t>
            </a:r>
            <a:r>
              <a:rPr lang="en-US" altLang="en-US" sz="1400" dirty="0" err="1">
                <a:solidFill>
                  <a:srgbClr val="92D050"/>
                </a:solidFill>
              </a:rPr>
              <a:t>ManfBy</a:t>
            </a:r>
            <a:r>
              <a:rPr lang="en-US" altLang="en-US" sz="1400" dirty="0">
                <a:solidFill>
                  <a:srgbClr val="92D050"/>
                </a:solidFill>
              </a:rPr>
              <a:t>.</a:t>
            </a:r>
          </a:p>
        </p:txBody>
      </p:sp>
      <p:grpSp>
        <p:nvGrpSpPr>
          <p:cNvPr id="60422" name="Group 27"/>
          <p:cNvGrpSpPr>
            <a:grpSpLocks/>
          </p:cNvGrpSpPr>
          <p:nvPr/>
        </p:nvGrpSpPr>
        <p:grpSpPr bwMode="auto">
          <a:xfrm>
            <a:off x="2209800" y="3962400"/>
            <a:ext cx="4495800" cy="1279525"/>
            <a:chOff x="1371600" y="1905000"/>
            <a:chExt cx="5867400" cy="1981200"/>
          </a:xfrm>
        </p:grpSpPr>
        <p:sp>
          <p:nvSpPr>
            <p:cNvPr id="60423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60424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Manfs</a:t>
              </a:r>
            </a:p>
          </p:txBody>
        </p:sp>
        <p:sp>
          <p:nvSpPr>
            <p:cNvPr id="60425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ManfBy</a:t>
              </a:r>
            </a:p>
          </p:txBody>
        </p:sp>
        <p:sp>
          <p:nvSpPr>
            <p:cNvPr id="60426" name="Line 6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27" name="Line 7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28" name="Oval 8"/>
            <p:cNvSpPr>
              <a:spLocks noChangeArrowheads="1"/>
            </p:cNvSpPr>
            <p:nvPr/>
          </p:nvSpPr>
          <p:spPr bwMode="auto">
            <a:xfrm>
              <a:off x="14478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60429" name="Oval 10"/>
            <p:cNvSpPr>
              <a:spLocks noChangeArrowheads="1"/>
            </p:cNvSpPr>
            <p:nvPr/>
          </p:nvSpPr>
          <p:spPr bwMode="auto">
            <a:xfrm>
              <a:off x="48006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60430" name="Oval 11"/>
            <p:cNvSpPr>
              <a:spLocks noChangeArrowheads="1"/>
            </p:cNvSpPr>
            <p:nvPr/>
          </p:nvSpPr>
          <p:spPr bwMode="auto">
            <a:xfrm>
              <a:off x="63246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60431" name="Line 12"/>
            <p:cNvSpPr>
              <a:spLocks noChangeShapeType="1"/>
            </p:cNvSpPr>
            <p:nvPr/>
          </p:nvSpPr>
          <p:spPr bwMode="auto">
            <a:xfrm>
              <a:off x="19050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32" name="Line 13"/>
            <p:cNvSpPr>
              <a:spLocks noChangeShapeType="1"/>
            </p:cNvSpPr>
            <p:nvPr/>
          </p:nvSpPr>
          <p:spPr bwMode="auto">
            <a:xfrm>
              <a:off x="5257800" y="2438400"/>
              <a:ext cx="3810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33" name="Line 14"/>
            <p:cNvSpPr>
              <a:spLocks noChangeShapeType="1"/>
            </p:cNvSpPr>
            <p:nvPr/>
          </p:nvSpPr>
          <p:spPr bwMode="auto">
            <a:xfrm flipH="1">
              <a:off x="6096000" y="2438400"/>
              <a:ext cx="685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34" name="Line 15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2AD749A-9B31-4318-A9AF-80477D1B676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Entity Sets Versus Attributes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/>
              <a:t>An entity set should satisfy at least one of 	the following conditions: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more than the name of something; it has at least one </a:t>
            </a:r>
            <a:r>
              <a:rPr lang="en-US" altLang="en-US" dirty="0" err="1"/>
              <a:t>nonkey</a:t>
            </a:r>
            <a:r>
              <a:rPr lang="en-US" altLang="en-US" dirty="0"/>
              <a:t> attribute, </a:t>
            </a:r>
            <a:r>
              <a:rPr lang="en-US" altLang="en-US" dirty="0">
                <a:solidFill>
                  <a:srgbClr val="FF0000"/>
                </a:solidFill>
              </a:rPr>
              <a:t>or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the “many” in a many-one or many-many relationship.</a:t>
            </a: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1544638" y="5486400"/>
            <a:ext cx="6054725" cy="954088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8" charset="2"/>
              <a:buNone/>
              <a:defRPr/>
            </a:pPr>
            <a:r>
              <a:rPr lang="en-US" altLang="en-US" sz="1400" dirty="0">
                <a:solidFill>
                  <a:srgbClr val="FF0000"/>
                </a:solidFill>
              </a:rPr>
              <a:t>Good</a:t>
            </a:r>
            <a:r>
              <a:rPr lang="en-US" altLang="en-US" sz="1400" dirty="0"/>
              <a:t>: However, if we also need to record manufacturers’ addresses:</a:t>
            </a:r>
          </a:p>
          <a:p>
            <a:pPr marL="171450" indent="-171450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sz="1400" dirty="0" err="1">
                <a:solidFill>
                  <a:srgbClr val="009900"/>
                </a:solidFill>
              </a:rPr>
              <a:t>Manfs</a:t>
            </a:r>
            <a:r>
              <a:rPr lang="en-US" altLang="en-US" sz="1400" dirty="0"/>
              <a:t> deserves to be an entity set because of the </a:t>
            </a:r>
            <a:r>
              <a:rPr lang="en-US" altLang="en-US" sz="1400" dirty="0" err="1"/>
              <a:t>nonkey</a:t>
            </a:r>
            <a:r>
              <a:rPr lang="en-US" altLang="en-US" sz="1400" dirty="0"/>
              <a:t> attribute </a:t>
            </a:r>
            <a:r>
              <a:rPr lang="en-US" altLang="en-US" sz="1400" dirty="0" err="1">
                <a:solidFill>
                  <a:srgbClr val="CC9900"/>
                </a:solidFill>
              </a:rPr>
              <a:t>addr</a:t>
            </a:r>
            <a:r>
              <a:rPr lang="en-US" altLang="en-US" sz="1400" dirty="0"/>
              <a:t>.</a:t>
            </a:r>
          </a:p>
          <a:p>
            <a:pPr marL="171450" indent="-171450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sz="1400" dirty="0">
                <a:solidFill>
                  <a:srgbClr val="92D050"/>
                </a:solidFill>
              </a:rPr>
              <a:t>Beers deserves to be an entity set because it is  the “many” of the many-one relationship </a:t>
            </a:r>
            <a:r>
              <a:rPr lang="en-US" altLang="en-US" sz="1400" dirty="0" err="1">
                <a:solidFill>
                  <a:srgbClr val="92D050"/>
                </a:solidFill>
              </a:rPr>
              <a:t>ManfBy</a:t>
            </a:r>
            <a:r>
              <a:rPr lang="en-US" altLang="en-US" sz="1400" dirty="0">
                <a:solidFill>
                  <a:srgbClr val="92D050"/>
                </a:solidFill>
              </a:rPr>
              <a:t>.</a:t>
            </a:r>
          </a:p>
        </p:txBody>
      </p:sp>
      <p:grpSp>
        <p:nvGrpSpPr>
          <p:cNvPr id="61446" name="Group 27"/>
          <p:cNvGrpSpPr>
            <a:grpSpLocks/>
          </p:cNvGrpSpPr>
          <p:nvPr/>
        </p:nvGrpSpPr>
        <p:grpSpPr bwMode="auto">
          <a:xfrm>
            <a:off x="2209800" y="3962400"/>
            <a:ext cx="4495800" cy="1279525"/>
            <a:chOff x="1371600" y="1905000"/>
            <a:chExt cx="5867400" cy="1981200"/>
          </a:xfrm>
        </p:grpSpPr>
        <p:sp>
          <p:nvSpPr>
            <p:cNvPr id="61447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61448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Manfs</a:t>
              </a:r>
            </a:p>
          </p:txBody>
        </p:sp>
        <p:sp>
          <p:nvSpPr>
            <p:cNvPr id="61449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ManfBy</a:t>
              </a:r>
            </a:p>
          </p:txBody>
        </p:sp>
        <p:sp>
          <p:nvSpPr>
            <p:cNvPr id="61450" name="Line 6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51" name="Line 7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52" name="Oval 8"/>
            <p:cNvSpPr>
              <a:spLocks noChangeArrowheads="1"/>
            </p:cNvSpPr>
            <p:nvPr/>
          </p:nvSpPr>
          <p:spPr bwMode="auto">
            <a:xfrm>
              <a:off x="14478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61453" name="Oval 10"/>
            <p:cNvSpPr>
              <a:spLocks noChangeArrowheads="1"/>
            </p:cNvSpPr>
            <p:nvPr/>
          </p:nvSpPr>
          <p:spPr bwMode="auto">
            <a:xfrm>
              <a:off x="48006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61454" name="Oval 11"/>
            <p:cNvSpPr>
              <a:spLocks noChangeArrowheads="1"/>
            </p:cNvSpPr>
            <p:nvPr/>
          </p:nvSpPr>
          <p:spPr bwMode="auto">
            <a:xfrm>
              <a:off x="63246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61455" name="Line 12"/>
            <p:cNvSpPr>
              <a:spLocks noChangeShapeType="1"/>
            </p:cNvSpPr>
            <p:nvPr/>
          </p:nvSpPr>
          <p:spPr bwMode="auto">
            <a:xfrm>
              <a:off x="19050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56" name="Line 13"/>
            <p:cNvSpPr>
              <a:spLocks noChangeShapeType="1"/>
            </p:cNvSpPr>
            <p:nvPr/>
          </p:nvSpPr>
          <p:spPr bwMode="auto">
            <a:xfrm>
              <a:off x="5257800" y="2438400"/>
              <a:ext cx="3810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57" name="Line 14"/>
            <p:cNvSpPr>
              <a:spLocks noChangeShapeType="1"/>
            </p:cNvSpPr>
            <p:nvPr/>
          </p:nvSpPr>
          <p:spPr bwMode="auto">
            <a:xfrm flipH="1">
              <a:off x="6096000" y="2438400"/>
              <a:ext cx="685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58" name="Line 15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2B6A838-606F-4AC4-B1AE-CC8F0A24045B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/>
              <a:t>Entity Sets Versus Attributes</a:t>
            </a:r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 dirty="0"/>
              <a:t>An entity set should satisfy at least one of 	the following conditions: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more than the name of something; it has at least one </a:t>
            </a:r>
            <a:r>
              <a:rPr lang="en-US" altLang="en-US" dirty="0" err="1"/>
              <a:t>nonkey</a:t>
            </a:r>
            <a:r>
              <a:rPr lang="en-US" altLang="en-US" dirty="0"/>
              <a:t> attribute, </a:t>
            </a:r>
            <a:r>
              <a:rPr lang="en-US" altLang="en-US" dirty="0">
                <a:solidFill>
                  <a:srgbClr val="FF0000"/>
                </a:solidFill>
              </a:rPr>
              <a:t>or</a:t>
            </a:r>
          </a:p>
          <a:p>
            <a:pPr marL="857250" lvl="2" indent="-457200" defTabSz="539750">
              <a:buFont typeface="Wingdings" panose="05000000000000000000" pitchFamily="2" charset="2"/>
              <a:buChar char="Ø"/>
            </a:pPr>
            <a:r>
              <a:rPr lang="en-US" altLang="en-US" dirty="0"/>
              <a:t>It is the “many” in a many-one or many-many relationship.</a:t>
            </a: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1544638" y="5486400"/>
            <a:ext cx="6054725" cy="954088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8" charset="2"/>
              <a:buNone/>
              <a:defRPr/>
            </a:pPr>
            <a:r>
              <a:rPr lang="en-US" altLang="en-US" sz="1400" dirty="0">
                <a:solidFill>
                  <a:srgbClr val="FF0000"/>
                </a:solidFill>
              </a:rPr>
              <a:t>Good</a:t>
            </a:r>
            <a:r>
              <a:rPr lang="en-US" altLang="en-US" sz="1400" dirty="0"/>
              <a:t>: However, if we also need to record manufacturers’ addresses:</a:t>
            </a:r>
          </a:p>
          <a:p>
            <a:pPr marL="171450" indent="-171450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sz="1400" dirty="0" err="1">
                <a:solidFill>
                  <a:srgbClr val="009900"/>
                </a:solidFill>
              </a:rPr>
              <a:t>Manfs</a:t>
            </a:r>
            <a:r>
              <a:rPr lang="en-US" altLang="en-US" sz="1400" dirty="0"/>
              <a:t> deserves to be an entity set because of the </a:t>
            </a:r>
            <a:r>
              <a:rPr lang="en-US" altLang="en-US" sz="1400" dirty="0" err="1"/>
              <a:t>nonkey</a:t>
            </a:r>
            <a:r>
              <a:rPr lang="en-US" altLang="en-US" sz="1400" dirty="0"/>
              <a:t> attribute </a:t>
            </a:r>
            <a:r>
              <a:rPr lang="en-US" altLang="en-US" sz="1400" dirty="0" err="1">
                <a:solidFill>
                  <a:srgbClr val="CC9900"/>
                </a:solidFill>
              </a:rPr>
              <a:t>addr</a:t>
            </a:r>
            <a:r>
              <a:rPr lang="en-US" altLang="en-US" sz="1400" dirty="0"/>
              <a:t>.</a:t>
            </a:r>
          </a:p>
          <a:p>
            <a:pPr marL="171450" indent="-171450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sz="1400" dirty="0">
                <a:solidFill>
                  <a:srgbClr val="009900"/>
                </a:solidFill>
              </a:rPr>
              <a:t>Beers</a:t>
            </a:r>
            <a:r>
              <a:rPr lang="en-US" altLang="en-US" sz="1400" dirty="0"/>
              <a:t> deserves to be an entity set because it is  the “many” of the many-one relationship </a:t>
            </a:r>
            <a:r>
              <a:rPr lang="en-US" altLang="en-US" sz="1400" dirty="0" err="1">
                <a:solidFill>
                  <a:srgbClr val="CC00CC"/>
                </a:solidFill>
              </a:rPr>
              <a:t>ManfBy</a:t>
            </a:r>
            <a:r>
              <a:rPr lang="en-US" altLang="en-US" sz="1400" dirty="0"/>
              <a:t>.</a:t>
            </a:r>
          </a:p>
        </p:txBody>
      </p:sp>
      <p:grpSp>
        <p:nvGrpSpPr>
          <p:cNvPr id="62470" name="Group 27"/>
          <p:cNvGrpSpPr>
            <a:grpSpLocks/>
          </p:cNvGrpSpPr>
          <p:nvPr/>
        </p:nvGrpSpPr>
        <p:grpSpPr bwMode="auto">
          <a:xfrm>
            <a:off x="2209800" y="3962400"/>
            <a:ext cx="4495800" cy="1279525"/>
            <a:chOff x="1371600" y="1905000"/>
            <a:chExt cx="5867400" cy="1981200"/>
          </a:xfrm>
        </p:grpSpPr>
        <p:sp>
          <p:nvSpPr>
            <p:cNvPr id="62471" name="Rectangle 3"/>
            <p:cNvSpPr>
              <a:spLocks noChangeArrowheads="1"/>
            </p:cNvSpPr>
            <p:nvPr/>
          </p:nvSpPr>
          <p:spPr bwMode="auto">
            <a:xfrm>
              <a:off x="13716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62472" name="Rectangle 4"/>
            <p:cNvSpPr>
              <a:spLocks noChangeArrowheads="1"/>
            </p:cNvSpPr>
            <p:nvPr/>
          </p:nvSpPr>
          <p:spPr bwMode="auto">
            <a:xfrm>
              <a:off x="5334000" y="2819400"/>
              <a:ext cx="10668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Manfs</a:t>
              </a:r>
            </a:p>
          </p:txBody>
        </p:sp>
        <p:sp>
          <p:nvSpPr>
            <p:cNvPr id="62473" name="AutoShape 5"/>
            <p:cNvSpPr>
              <a:spLocks noChangeArrowheads="1"/>
            </p:cNvSpPr>
            <p:nvPr/>
          </p:nvSpPr>
          <p:spPr bwMode="auto">
            <a:xfrm>
              <a:off x="3276600" y="2667000"/>
              <a:ext cx="1371600" cy="12192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ManfBy</a:t>
              </a:r>
            </a:p>
          </p:txBody>
        </p:sp>
        <p:sp>
          <p:nvSpPr>
            <p:cNvPr id="62474" name="Line 6"/>
            <p:cNvSpPr>
              <a:spLocks noChangeShapeType="1"/>
            </p:cNvSpPr>
            <p:nvPr/>
          </p:nvSpPr>
          <p:spPr bwMode="auto">
            <a:xfrm>
              <a:off x="4648200" y="3276600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75" name="Line 7"/>
            <p:cNvSpPr>
              <a:spLocks noChangeShapeType="1"/>
            </p:cNvSpPr>
            <p:nvPr/>
          </p:nvSpPr>
          <p:spPr bwMode="auto">
            <a:xfrm flipH="1">
              <a:off x="24384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76" name="Oval 8"/>
            <p:cNvSpPr>
              <a:spLocks noChangeArrowheads="1"/>
            </p:cNvSpPr>
            <p:nvPr/>
          </p:nvSpPr>
          <p:spPr bwMode="auto">
            <a:xfrm>
              <a:off x="14478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62477" name="Oval 10"/>
            <p:cNvSpPr>
              <a:spLocks noChangeArrowheads="1"/>
            </p:cNvSpPr>
            <p:nvPr/>
          </p:nvSpPr>
          <p:spPr bwMode="auto">
            <a:xfrm>
              <a:off x="48006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62478" name="Oval 11"/>
            <p:cNvSpPr>
              <a:spLocks noChangeArrowheads="1"/>
            </p:cNvSpPr>
            <p:nvPr/>
          </p:nvSpPr>
          <p:spPr bwMode="auto">
            <a:xfrm>
              <a:off x="6324600" y="1905000"/>
              <a:ext cx="9144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62479" name="Line 12"/>
            <p:cNvSpPr>
              <a:spLocks noChangeShapeType="1"/>
            </p:cNvSpPr>
            <p:nvPr/>
          </p:nvSpPr>
          <p:spPr bwMode="auto">
            <a:xfrm>
              <a:off x="1905000" y="2438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0" name="Line 13"/>
            <p:cNvSpPr>
              <a:spLocks noChangeShapeType="1"/>
            </p:cNvSpPr>
            <p:nvPr/>
          </p:nvSpPr>
          <p:spPr bwMode="auto">
            <a:xfrm>
              <a:off x="5257800" y="2438400"/>
              <a:ext cx="3810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1" name="Line 14"/>
            <p:cNvSpPr>
              <a:spLocks noChangeShapeType="1"/>
            </p:cNvSpPr>
            <p:nvPr/>
          </p:nvSpPr>
          <p:spPr bwMode="auto">
            <a:xfrm flipH="1">
              <a:off x="6096000" y="2438400"/>
              <a:ext cx="685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2" name="Line 15"/>
            <p:cNvSpPr>
              <a:spLocks noChangeShapeType="1"/>
            </p:cNvSpPr>
            <p:nvPr/>
          </p:nvSpPr>
          <p:spPr bwMode="auto">
            <a:xfrm>
              <a:off x="4724400" y="3276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89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260735282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2075</TotalTime>
  <Words>5133</Words>
  <Application>Microsoft Office PowerPoint</Application>
  <PresentationFormat>On-screen Show (4:3)</PresentationFormat>
  <Paragraphs>787</Paragraphs>
  <Slides>89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5" baseType="lpstr">
      <vt:lpstr>Monotype Sorts</vt:lpstr>
      <vt:lpstr>Arial</vt:lpstr>
      <vt:lpstr>Tahoma</vt:lpstr>
      <vt:lpstr>Times New Roman</vt:lpstr>
      <vt:lpstr>Wingdings</vt:lpstr>
      <vt:lpstr>Default Design</vt:lpstr>
      <vt:lpstr>PowerPoint Presentation</vt:lpstr>
      <vt:lpstr>Process of Database Development</vt:lpstr>
      <vt:lpstr>Process of Database Development</vt:lpstr>
      <vt:lpstr>The Entity/Relationship Model</vt:lpstr>
      <vt:lpstr>The Entity/Relationship Model</vt:lpstr>
      <vt:lpstr>The Entity/Relationship Model</vt:lpstr>
      <vt:lpstr>The Entity/Relationship Model</vt:lpstr>
      <vt:lpstr>Entity Sets</vt:lpstr>
      <vt:lpstr>Entity Sets</vt:lpstr>
      <vt:lpstr>Entity Sets</vt:lpstr>
      <vt:lpstr>Entity Sets</vt:lpstr>
      <vt:lpstr>E/R Diagrams</vt:lpstr>
      <vt:lpstr>E/R Diagrams</vt:lpstr>
      <vt:lpstr>E/R Diagrams</vt:lpstr>
      <vt:lpstr>E/R Diagrams</vt:lpstr>
      <vt:lpstr>E/R Diagrams</vt:lpstr>
      <vt:lpstr>E/R Diagrams</vt:lpstr>
      <vt:lpstr>Relationships</vt:lpstr>
      <vt:lpstr>Relationships</vt:lpstr>
      <vt:lpstr>Relationships</vt:lpstr>
      <vt:lpstr>Relationships</vt:lpstr>
      <vt:lpstr>Relationships</vt:lpstr>
      <vt:lpstr>Relationships</vt:lpstr>
      <vt:lpstr>Relationships</vt:lpstr>
      <vt:lpstr>Relationship Set</vt:lpstr>
      <vt:lpstr>Multiway Relationships</vt:lpstr>
      <vt:lpstr>Multiway Relationships</vt:lpstr>
      <vt:lpstr>Multiway Relationships</vt:lpstr>
      <vt:lpstr>Multiway Relationships</vt:lpstr>
      <vt:lpstr>Multiway Relationships</vt:lpstr>
      <vt:lpstr>Multiway Relationships</vt:lpstr>
      <vt:lpstr>Multiplicity of Relationships</vt:lpstr>
      <vt:lpstr>Multiplicity of Relationships</vt:lpstr>
      <vt:lpstr>Multiplicity of Relationships</vt:lpstr>
      <vt:lpstr>Multiplicity of Relationships</vt:lpstr>
      <vt:lpstr>Multiplicity of Relationships</vt:lpstr>
      <vt:lpstr>Multiplicity of Relationships</vt:lpstr>
      <vt:lpstr>Multiplicity of Relationships</vt:lpstr>
      <vt:lpstr>Multiplicity of Relationships</vt:lpstr>
      <vt:lpstr>Multiplicity of Relationships</vt:lpstr>
      <vt:lpstr>Multiplicity of Relationships</vt:lpstr>
      <vt:lpstr>Multiplicity of Relationships</vt:lpstr>
      <vt:lpstr>Representing “Multiplicity”</vt:lpstr>
      <vt:lpstr>Representing “Multiplicity”</vt:lpstr>
      <vt:lpstr>Representing “Multiplicity”</vt:lpstr>
      <vt:lpstr>Representing “Multiplicity”</vt:lpstr>
      <vt:lpstr>Representing “Multiplicity”</vt:lpstr>
      <vt:lpstr>Example</vt:lpstr>
      <vt:lpstr>Example</vt:lpstr>
      <vt:lpstr>Attributes on Relationships</vt:lpstr>
      <vt:lpstr>Attributes on Relationships</vt:lpstr>
      <vt:lpstr>Attributes on Relationships</vt:lpstr>
      <vt:lpstr>Attributes on Relationships</vt:lpstr>
      <vt:lpstr>Attributes on Relationships</vt:lpstr>
      <vt:lpstr>Attributes on Relationships</vt:lpstr>
      <vt:lpstr>Roles</vt:lpstr>
      <vt:lpstr>Roles</vt:lpstr>
      <vt:lpstr>Roles</vt:lpstr>
      <vt:lpstr>Roles</vt:lpstr>
      <vt:lpstr>Roles</vt:lpstr>
      <vt:lpstr>Roles</vt:lpstr>
      <vt:lpstr>Keys</vt:lpstr>
      <vt:lpstr>Keys</vt:lpstr>
      <vt:lpstr>Keys</vt:lpstr>
      <vt:lpstr>Keys</vt:lpstr>
      <vt:lpstr>Keys</vt:lpstr>
      <vt:lpstr>Keys</vt:lpstr>
      <vt:lpstr>How to make a good E/R diagram?</vt:lpstr>
      <vt:lpstr>How to make a good E/R diagram?</vt:lpstr>
      <vt:lpstr>How to make a good E/R diagram?</vt:lpstr>
      <vt:lpstr>How to make a good E/R diagram?</vt:lpstr>
      <vt:lpstr>Avoiding Redundancy</vt:lpstr>
      <vt:lpstr>Avoiding Redundancy</vt:lpstr>
      <vt:lpstr>Avoiding Redundancy</vt:lpstr>
      <vt:lpstr>Avoiding Redundancy</vt:lpstr>
      <vt:lpstr>Avoiding Redundancy</vt:lpstr>
      <vt:lpstr>Avoiding Redundancy</vt:lpstr>
      <vt:lpstr>Avoiding Redundancy</vt:lpstr>
      <vt:lpstr>How to make a good E/R diagram?</vt:lpstr>
      <vt:lpstr>Entity Sets Versus Attributes</vt:lpstr>
      <vt:lpstr>Entity Sets Versus Attributes</vt:lpstr>
      <vt:lpstr>Entity Sets Versus Attributes</vt:lpstr>
      <vt:lpstr>Entity Sets Versus Attributes</vt:lpstr>
      <vt:lpstr>Entity Sets Versus Attributes</vt:lpstr>
      <vt:lpstr>Entity Sets Versus Attributes</vt:lpstr>
      <vt:lpstr>Entity Sets Versus Attributes</vt:lpstr>
      <vt:lpstr>Entity Sets Versus Attributes</vt:lpstr>
      <vt:lpstr>Entity Sets Versus Attributes</vt:lpstr>
      <vt:lpstr>Process of Database Development</vt:lpstr>
    </vt:vector>
  </TitlesOfParts>
  <Company>Stanford University, CS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CS206 --- Electronic Commerce</dc:title>
  <dc:creator>Jeff Ullman</dc:creator>
  <cp:lastModifiedBy>Chen, Jianer</cp:lastModifiedBy>
  <cp:revision>242</cp:revision>
  <dcterms:created xsi:type="dcterms:W3CDTF">2002-03-23T20:14:09Z</dcterms:created>
  <dcterms:modified xsi:type="dcterms:W3CDTF">2024-01-23T16:19:53Z</dcterms:modified>
</cp:coreProperties>
</file>