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63" r:id="rId2"/>
    <p:sldId id="303" r:id="rId3"/>
    <p:sldId id="304" r:id="rId4"/>
    <p:sldId id="309" r:id="rId5"/>
    <p:sldId id="310" r:id="rId6"/>
    <p:sldId id="311" r:id="rId7"/>
    <p:sldId id="305" r:id="rId8"/>
    <p:sldId id="312" r:id="rId9"/>
    <p:sldId id="313" r:id="rId10"/>
    <p:sldId id="314" r:id="rId11"/>
    <p:sldId id="315" r:id="rId12"/>
    <p:sldId id="308" r:id="rId13"/>
    <p:sldId id="316" r:id="rId14"/>
    <p:sldId id="317" r:id="rId15"/>
    <p:sldId id="272" r:id="rId16"/>
    <p:sldId id="320" r:id="rId17"/>
    <p:sldId id="321" r:id="rId18"/>
    <p:sldId id="322" r:id="rId19"/>
    <p:sldId id="323" r:id="rId20"/>
    <p:sldId id="319" r:id="rId21"/>
    <p:sldId id="324" r:id="rId22"/>
    <p:sldId id="325" r:id="rId23"/>
    <p:sldId id="326" r:id="rId24"/>
    <p:sldId id="318" r:id="rId25"/>
    <p:sldId id="328" r:id="rId26"/>
    <p:sldId id="329" r:id="rId27"/>
    <p:sldId id="331" r:id="rId28"/>
    <p:sldId id="332" r:id="rId29"/>
    <p:sldId id="333" r:id="rId30"/>
    <p:sldId id="334" r:id="rId31"/>
    <p:sldId id="335" r:id="rId32"/>
    <p:sldId id="338" r:id="rId33"/>
    <p:sldId id="271" r:id="rId34"/>
    <p:sldId id="336" r:id="rId35"/>
    <p:sldId id="330" r:id="rId36"/>
    <p:sldId id="339" r:id="rId37"/>
    <p:sldId id="340" r:id="rId38"/>
    <p:sldId id="342" r:id="rId39"/>
    <p:sldId id="343" r:id="rId40"/>
    <p:sldId id="344" r:id="rId41"/>
    <p:sldId id="345" r:id="rId42"/>
    <p:sldId id="346" r:id="rId43"/>
    <p:sldId id="260" r:id="rId44"/>
    <p:sldId id="347" r:id="rId45"/>
    <p:sldId id="348" r:id="rId46"/>
    <p:sldId id="349" r:id="rId47"/>
    <p:sldId id="365" r:id="rId48"/>
    <p:sldId id="366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75" r:id="rId57"/>
    <p:sldId id="376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CC"/>
    <a:srgbClr val="CC0099"/>
    <a:srgbClr val="FF99FF"/>
    <a:srgbClr val="FFFF99"/>
    <a:srgbClr val="FFCCCC"/>
    <a:srgbClr val="FF99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23" autoAdjust="0"/>
    <p:restoredTop sz="90880" autoAdjust="0"/>
  </p:normalViewPr>
  <p:slideViewPr>
    <p:cSldViewPr>
      <p:cViewPr varScale="1">
        <p:scale>
          <a:sx n="75" d="100"/>
          <a:sy n="75" d="100"/>
        </p:scale>
        <p:origin x="17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53B5F48-CD23-44DA-9697-CFDF2D03DEC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751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1F70AAC-AF3F-4A7B-9AD1-835DBC95EF38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01025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CB65834-EB8B-4493-B66F-9ED1B8BD8886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14758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0AC6B78-5E84-4859-8A52-FE47900DBFC3}" type="slidenum">
              <a:rPr lang="en-US" altLang="zh-CN" sz="1200" smtClean="0">
                <a:latin typeface="Times New Roman" panose="02020603050405020304" pitchFamily="18" charset="0"/>
              </a:rPr>
              <a:pPr/>
              <a:t>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07426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7350B2-74D2-4BDA-BBD1-4BB1876C0A0E}" type="slidenum">
              <a:rPr lang="en-US" altLang="zh-CN" sz="1200" smtClean="0">
                <a:latin typeface="Times New Roman" panose="02020603050405020304" pitchFamily="18" charset="0"/>
              </a:rPr>
              <a:pPr/>
              <a:t>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38811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C7B948E-091F-40CF-94A4-A063740A970B}" type="slidenum">
              <a:rPr lang="en-US" altLang="zh-CN" sz="1200" smtClean="0">
                <a:latin typeface="Times New Roman" panose="02020603050405020304" pitchFamily="18" charset="0"/>
              </a:rPr>
              <a:pPr/>
              <a:t>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0547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7C56A4F-E676-4A6B-8EE0-EDD71ED3B930}" type="slidenum">
              <a:rPr lang="en-US" altLang="zh-CN" sz="1200" smtClean="0">
                <a:latin typeface="Times New Roman" panose="02020603050405020304" pitchFamily="18" charset="0"/>
              </a:rPr>
              <a:pPr/>
              <a:t>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89876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BEB87DF-4719-4ACD-9EED-9A5C9BA863B8}" type="slidenum">
              <a:rPr lang="en-US" altLang="zh-CN" sz="1200" smtClean="0">
                <a:latin typeface="Times New Roman" panose="02020603050405020304" pitchFamily="18" charset="0"/>
              </a:rPr>
              <a:pPr/>
              <a:t>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52906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C2BEFB5-E6F9-40BD-894C-0C260E887ECF}" type="slidenum">
              <a:rPr lang="en-US" altLang="zh-CN" sz="1200" smtClean="0">
                <a:latin typeface="Times New Roman" panose="02020603050405020304" pitchFamily="18" charset="0"/>
              </a:rPr>
              <a:pPr/>
              <a:t>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2876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14DC60D-3891-4F0F-AF01-8B86A18DA580}" type="slidenum">
              <a:rPr lang="en-US" altLang="zh-CN" sz="1200" smtClean="0">
                <a:latin typeface="Times New Roman" panose="02020603050405020304" pitchFamily="18" charset="0"/>
              </a:rPr>
              <a:pPr/>
              <a:t>10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00165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01FB0F4-BEA2-42E9-8400-175C23DEAB09}" type="slidenum">
              <a:rPr lang="en-US" altLang="zh-CN" sz="1200" smtClean="0">
                <a:latin typeface="Times New Roman" panose="02020603050405020304" pitchFamily="18" charset="0"/>
              </a:rPr>
              <a:pPr/>
              <a:t>11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74184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F214FC6-C508-423B-8A67-0DC246579673}" type="slidenum">
              <a:rPr lang="en-US" altLang="zh-CN" sz="1200" smtClean="0">
                <a:latin typeface="Times New Roman" panose="02020603050405020304" pitchFamily="18" charset="0"/>
              </a:rPr>
              <a:pPr/>
              <a:t>12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50916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FB86132-BB71-48A0-A875-E10F45CB0AB7}" type="slidenum">
              <a:rPr lang="en-US" altLang="zh-CN" sz="1200" smtClean="0">
                <a:latin typeface="Times New Roman" panose="02020603050405020304" pitchFamily="18" charset="0"/>
              </a:rPr>
              <a:pPr/>
              <a:t>13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7479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AF2D326-4243-4EEC-A524-C08579174A03}" type="slidenum">
              <a:rPr lang="en-US" altLang="zh-CN" sz="1200" smtClean="0">
                <a:latin typeface="Times New Roman" panose="02020603050405020304" pitchFamily="18" charset="0"/>
              </a:rPr>
              <a:pPr/>
              <a:t>14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93581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30C23AF-C658-4348-9F5C-C532C3BA3BF1}" type="slidenum">
              <a:rPr lang="en-US" altLang="zh-CN" sz="1200" smtClean="0">
                <a:latin typeface="Times New Roman" panose="02020603050405020304" pitchFamily="18" charset="0"/>
              </a:rPr>
              <a:pPr/>
              <a:t>15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67714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925B2E5-D946-4FFE-89C0-DE8C51201C69}" type="slidenum">
              <a:rPr lang="en-US" altLang="zh-CN" sz="1200" smtClean="0">
                <a:latin typeface="Times New Roman" panose="02020603050405020304" pitchFamily="18" charset="0"/>
              </a:rPr>
              <a:pPr/>
              <a:t>16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27765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072AB45-159B-40D5-A74C-45BD503BA78C}" type="slidenum">
              <a:rPr lang="en-US" altLang="zh-CN" sz="1200" smtClean="0">
                <a:latin typeface="Times New Roman" panose="02020603050405020304" pitchFamily="18" charset="0"/>
              </a:rPr>
              <a:pPr/>
              <a:t>17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068486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32756FE-A989-4659-927B-E2B263F4D4A6}" type="slidenum">
              <a:rPr lang="en-US" altLang="zh-CN" sz="1200" smtClean="0">
                <a:latin typeface="Times New Roman" panose="02020603050405020304" pitchFamily="18" charset="0"/>
              </a:rPr>
              <a:pPr/>
              <a:t>18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16311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B0562EB-F2BA-4817-9323-55157BECFD46}" type="slidenum">
              <a:rPr lang="en-US" altLang="zh-CN" sz="1200" smtClean="0">
                <a:latin typeface="Times New Roman" panose="02020603050405020304" pitchFamily="18" charset="0"/>
              </a:rPr>
              <a:pPr/>
              <a:t>19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83430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5215308-EF27-456D-887D-E70B7A194B8F}" type="slidenum">
              <a:rPr lang="en-US" altLang="zh-CN" sz="1200" smtClean="0">
                <a:latin typeface="Times New Roman" panose="02020603050405020304" pitchFamily="18" charset="0"/>
              </a:rPr>
              <a:pPr/>
              <a:t>20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00399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89D220D-84BC-43EE-91E0-283A7E54DF93}" type="slidenum">
              <a:rPr lang="en-US" altLang="zh-CN" sz="1200" smtClean="0">
                <a:latin typeface="Times New Roman" panose="02020603050405020304" pitchFamily="18" charset="0"/>
              </a:rPr>
              <a:pPr/>
              <a:t>21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95760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2538394-5B43-4740-85B1-FD6759503B26}" type="slidenum">
              <a:rPr lang="en-US" altLang="zh-CN" sz="1200" smtClean="0">
                <a:latin typeface="Times New Roman" panose="02020603050405020304" pitchFamily="18" charset="0"/>
              </a:rPr>
              <a:pPr/>
              <a:t>22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209148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B62C645-FF3F-4B95-858C-E37128F4CD5A}" type="slidenum">
              <a:rPr lang="en-US" altLang="zh-CN" sz="1200" smtClean="0">
                <a:latin typeface="Times New Roman" panose="02020603050405020304" pitchFamily="18" charset="0"/>
              </a:rPr>
              <a:pPr/>
              <a:t>23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163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953817F-6986-4BB3-A356-1D04D909F8DA}" type="slidenum">
              <a:rPr lang="en-US" altLang="zh-CN" sz="1200" smtClean="0">
                <a:latin typeface="Times New Roman" panose="02020603050405020304" pitchFamily="18" charset="0"/>
              </a:rPr>
              <a:pPr/>
              <a:t>24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179623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D75717C-6363-4166-859F-526B22ADF2DA}" type="slidenum">
              <a:rPr lang="en-US" altLang="zh-CN" sz="1200" smtClean="0">
                <a:latin typeface="Times New Roman" panose="02020603050405020304" pitchFamily="18" charset="0"/>
              </a:rPr>
              <a:pPr/>
              <a:t>25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124027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82F6470-B459-412D-960B-40F4872C6A32}" type="slidenum">
              <a:rPr lang="en-US" altLang="zh-CN" sz="1200" smtClean="0">
                <a:latin typeface="Times New Roman" panose="02020603050405020304" pitchFamily="18" charset="0"/>
              </a:rPr>
              <a:pPr/>
              <a:t>26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776756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044C21B-D5C0-4876-924E-C7311E4B3465}" type="slidenum">
              <a:rPr lang="en-US" altLang="zh-CN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836181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D7B15A4-725F-4171-B3BA-81A18882B709}" type="slidenum">
              <a:rPr lang="en-US" altLang="zh-CN" sz="1200" smtClean="0">
                <a:latin typeface="Times New Roman" panose="02020603050405020304" pitchFamily="18" charset="0"/>
              </a:rPr>
              <a:pPr/>
              <a:t>28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40235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923C55-BA88-49E2-9ADD-442C2A2D9979}" type="slidenum">
              <a:rPr lang="en-US" altLang="zh-CN" sz="1200" smtClean="0">
                <a:latin typeface="Times New Roman" panose="02020603050405020304" pitchFamily="18" charset="0"/>
              </a:rPr>
              <a:pPr/>
              <a:t>29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782526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E192319-FE82-428C-8737-6129AB802D70}" type="slidenum">
              <a:rPr lang="en-US" altLang="zh-CN" sz="1200" smtClean="0">
                <a:latin typeface="Times New Roman" panose="02020603050405020304" pitchFamily="18" charset="0"/>
              </a:rPr>
              <a:pPr/>
              <a:t>30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00837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EB90EA0-7708-4B56-9026-76D7049DE02B}" type="slidenum">
              <a:rPr lang="en-US" altLang="zh-CN" sz="1200" smtClean="0">
                <a:latin typeface="Times New Roman" panose="02020603050405020304" pitchFamily="18" charset="0"/>
              </a:rPr>
              <a:pPr/>
              <a:t>31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862722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9CEA55-BDD9-42C7-93B6-57C741134235}" type="slidenum">
              <a:rPr lang="en-US" altLang="zh-CN" sz="1200" smtClean="0">
                <a:latin typeface="Times New Roman" panose="02020603050405020304" pitchFamily="18" charset="0"/>
              </a:rPr>
              <a:pPr/>
              <a:t>32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240980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C23F56E-04CB-4B9B-B977-41402A4BD46B}" type="slidenum">
              <a:rPr lang="en-US" altLang="zh-CN" sz="1200" smtClean="0">
                <a:latin typeface="Times New Roman" panose="02020603050405020304" pitchFamily="18" charset="0"/>
              </a:rPr>
              <a:pPr/>
              <a:t>33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903832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60864D4-1114-47CE-9FF5-6ABE31BFEE99}" type="slidenum">
              <a:rPr lang="en-US" altLang="zh-CN" sz="1200" smtClean="0">
                <a:latin typeface="Times New Roman" panose="02020603050405020304" pitchFamily="18" charset="0"/>
              </a:rPr>
              <a:pPr/>
              <a:t>34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381099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C7CCE15-3F38-4329-93B7-94A70909DCB7}" type="slidenum">
              <a:rPr lang="en-US" altLang="zh-CN" sz="1200" smtClean="0">
                <a:latin typeface="Times New Roman" panose="02020603050405020304" pitchFamily="18" charset="0"/>
              </a:rPr>
              <a:pPr/>
              <a:t>35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836683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0BBD9D1-6A0D-4790-BF52-4C4EADD4BCB1}" type="slidenum">
              <a:rPr lang="en-US" altLang="zh-CN" sz="1200" smtClean="0">
                <a:latin typeface="Times New Roman" panose="02020603050405020304" pitchFamily="18" charset="0"/>
              </a:rPr>
              <a:pPr/>
              <a:t>36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999840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37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772163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D0B8BDF-0053-48FA-A315-2127468D4DB5}" type="slidenum">
              <a:rPr lang="en-US" altLang="zh-CN" sz="1200" smtClean="0">
                <a:latin typeface="Times New Roman" panose="02020603050405020304" pitchFamily="18" charset="0"/>
              </a:rPr>
              <a:pPr/>
              <a:t>38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64989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5945813-03A6-426B-8D70-3AAE1FDDAA15}" type="slidenum">
              <a:rPr lang="en-US" altLang="zh-CN" sz="1200" smtClean="0">
                <a:latin typeface="Times New Roman" panose="02020603050405020304" pitchFamily="18" charset="0"/>
              </a:rPr>
              <a:pPr/>
              <a:t>39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943195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0E4F52-BC92-447E-BDE8-77EFD5B5BEC2}" type="slidenum">
              <a:rPr lang="en-US" altLang="zh-CN" sz="1200" smtClean="0">
                <a:latin typeface="Times New Roman" panose="02020603050405020304" pitchFamily="18" charset="0"/>
              </a:rPr>
              <a:pPr/>
              <a:t>40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693434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86972E0-0187-4152-8165-44791A278908}" type="slidenum">
              <a:rPr lang="en-US" altLang="zh-CN" sz="1200" smtClean="0">
                <a:latin typeface="Times New Roman" panose="02020603050405020304" pitchFamily="18" charset="0"/>
              </a:rPr>
              <a:pPr/>
              <a:t>41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680114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FBC5396-6A70-42F3-B4D5-DB34DC3E22E0}" type="slidenum">
              <a:rPr lang="en-US" altLang="zh-CN" sz="1200" smtClean="0">
                <a:latin typeface="Times New Roman" panose="02020603050405020304" pitchFamily="18" charset="0"/>
              </a:rPr>
              <a:pPr/>
              <a:t>42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155341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0D7952F-183D-44F9-9E6B-C84807CD7A0F}" type="slidenum">
              <a:rPr lang="en-US" altLang="zh-CN" sz="1200" smtClean="0">
                <a:latin typeface="Times New Roman" panose="02020603050405020304" pitchFamily="18" charset="0"/>
              </a:rPr>
              <a:pPr/>
              <a:t>43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116435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3D54E98-84E1-4D1D-A3E9-3A30E8997226}" type="slidenum">
              <a:rPr lang="en-US" altLang="zh-CN" sz="1200" smtClean="0">
                <a:latin typeface="Times New Roman" panose="02020603050405020304" pitchFamily="18" charset="0"/>
              </a:rPr>
              <a:pPr/>
              <a:t>44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230159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6141DC5-46DB-4B53-BDE9-30F6DDC77FA6}" type="slidenum">
              <a:rPr lang="en-US" altLang="zh-CN" sz="1200" smtClean="0">
                <a:latin typeface="Times New Roman" panose="02020603050405020304" pitchFamily="18" charset="0"/>
              </a:rPr>
              <a:pPr/>
              <a:t>45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61438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46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959129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47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162336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48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397353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49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199302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12073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430268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38328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003520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8139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837818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209070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3651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4A19B-2ACC-4CC1-ABA1-C378728034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908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9940-6EE1-49E1-936D-B4DDE232C1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830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FEBF9-C1E4-4175-9EFA-0B5B7B26D8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853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264C8-F794-4E16-B34E-3233B3AC92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29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FF343-F820-4B19-BBFF-49A512ACB21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878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009A3-BFCD-483C-B45C-69EB26DB43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303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481C7-78CD-47F7-94B5-40B5D99F2E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6837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9933F-1615-46CC-8903-926DA8E49F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441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69468-79D4-4D2F-9AC2-A7E2F8708B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B999B-4D15-4B80-9B59-2FBD87CF42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80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6626C-1695-40FA-87DA-226B10ED3A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12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CPSC 310/603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0C5B72C-2F48-4D41-AE6A-A59E77D2EE4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187624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347864" y="3068960"/>
            <a:ext cx="2149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4801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2: </a:t>
            </a:r>
            <a:r>
              <a:rPr lang="en-US" altLang="zh-CN" sz="1400">
                <a:ea typeface="宋体" panose="02010600030101010101" pitchFamily="2" charset="-122"/>
              </a:rPr>
              <a:t>Relational Database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30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6D8076-E83F-4656-9A99-F31942C32CEE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54276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54277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54282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4278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54279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54280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81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320D42-055D-475C-A0A7-2574699F26F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5632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5632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5633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632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5632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5632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32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60290A7-A874-4B30-B7A2-B621E44F751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E4B891-216A-412E-AEED-494D18BCC33E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Regular files are not organized 	enough;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BDA122-4D07-4A05-9E63-6FE7ED9D563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Regular files are not organized 	enough;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Hierarchical structure and network 	structure were considered, but became 	less popular;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69754D-5AE2-4D0D-891E-AE75585A49D0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Large volume: cannot fit in memory, 	thus in general stored in disks;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Regular files are not organized 	enough;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Hierarchical structure and network 	structure were considered, but became 	less popular;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Table structures (2-dimensional arrays) 	are currently the most popular model 	(relational model);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D911CDA-80FD-409B-A481-2C7EFB5B583B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0" defTabSz="539750">
              <a:buFont typeface="Monotype Sorts" pitchFamily="8" charset="2"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5337BC-62B0-4C52-A740-7E3B98A6C5F6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09BC46-8D67-440E-BF46-26C3D8060483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An item has certain properties, which can 	be listed in a row. Thus, a collection of 	similar items can be given as a table, one 	row for an item;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CA04ED-DF7A-405A-858A-C877321D908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An item has certain properties, which can 	be listed in a row. Thus, a collection of 	similar items can be given as a table, one 	row for an item;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 relationship can be given by listing each 	item group that satisfies the relationship;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A2B485-26D4-44D9-8A17-89093985875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How Should Data be Stored?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562850" cy="532765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How can everything be given by tables?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Well, information consists of objects/items 	and relationships among items;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An item has certain properties, which can 	be listed in a row. Thus, a collection of 	similar items can be given as a table, one 	row for an item;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A relationship can be given by listing each 	item group that satisfies the relationship; </a:t>
            </a:r>
          </a:p>
          <a:p>
            <a:pPr marL="0" indent="-539750"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High-level representation of information 	(E-R Diagram: Chapter 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457640F-EA80-491F-BEE7-EC84FB714AEA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Information is stored in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tables (≡ relations)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Each column of a table is an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attribute</a:t>
            </a:r>
            <a:r>
              <a:rPr lang="en-US" altLang="zh-CN" sz="2800">
                <a:ea typeface="宋体" panose="02010600030101010101" pitchFamily="2" charset="-122"/>
              </a:rPr>
              <a:t>, with 	an attribute name;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E37FE2-9843-4381-8286-414AB660D2FB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Information is stored in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tables (≡ relations)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Each column of a table is an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attribute</a:t>
            </a:r>
            <a:r>
              <a:rPr lang="en-US" altLang="zh-CN" sz="2800">
                <a:ea typeface="宋体" panose="02010600030101010101" pitchFamily="2" charset="-122"/>
              </a:rPr>
              <a:t>, with 	an attribute name;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A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database</a:t>
            </a:r>
            <a:r>
              <a:rPr lang="en-US" altLang="zh-CN" sz="2800">
                <a:ea typeface="宋体" panose="02010600030101010101" pitchFamily="2" charset="-122"/>
              </a:rPr>
              <a:t> is a collection of relations;</a:t>
            </a: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7EB0B0-A29E-447B-B104-DF2442103CA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69225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Information is stored in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tables (≡ relations)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Each column of a table is an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attribute</a:t>
            </a:r>
            <a:r>
              <a:rPr lang="en-US" altLang="zh-CN" sz="2800">
                <a:ea typeface="宋体" panose="02010600030101010101" pitchFamily="2" charset="-122"/>
              </a:rPr>
              <a:t>, with 	an attribute name;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A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database</a:t>
            </a:r>
            <a:r>
              <a:rPr lang="en-US" altLang="zh-CN" sz="2800">
                <a:ea typeface="宋体" panose="02010600030101010101" pitchFamily="2" charset="-122"/>
              </a:rPr>
              <a:t> is a collection of relations;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An example table (Account):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17650" y="3876675"/>
          <a:ext cx="6096000" cy="2371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Account No.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CD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45678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7,023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9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2E03D9-88B9-4665-8BBA-D62329DF037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2948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700C02-88AF-40AD-A307-11904E612B43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4996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AF1254E-0BF6-4EDA-AF8F-E8F2A3DA5698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7044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Schemas affects how the data is stored;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34C236-39C8-4268-AB30-72C3B1EE26B6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89092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Schemas affects how the data is stored;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Database schemas are given and altered 	using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definition language 	</a:t>
            </a:r>
            <a:r>
              <a:rPr lang="en-US" altLang="zh-CN" sz="3000">
                <a:ea typeface="宋体" panose="02010600030101010101" pitchFamily="2" charset="-122"/>
              </a:rPr>
              <a:t>(DDL);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4EC9E7-EE17-4D9F-8975-D88B7F4F2ED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Table structures (terminologies)</a:t>
            </a:r>
          </a:p>
        </p:txBody>
      </p:sp>
      <p:sp>
        <p:nvSpPr>
          <p:cNvPr id="91140" name="Rectangle 3"/>
          <p:cNvSpPr txBox="1">
            <a:spLocks noChangeArrowheads="1"/>
          </p:cNvSpPr>
          <p:nvPr/>
        </p:nvSpPr>
        <p:spPr bwMode="auto">
          <a:xfrm>
            <a:off x="798513" y="1125538"/>
            <a:ext cx="76549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relation schema </a:t>
            </a:r>
            <a:r>
              <a:rPr lang="en-US" altLang="zh-CN" sz="3000">
                <a:ea typeface="宋体" panose="02010600030101010101" pitchFamily="2" charset="-122"/>
              </a:rPr>
              <a:t>gives the name of the 	relation and its attributes;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A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schema </a:t>
            </a:r>
            <a:r>
              <a:rPr lang="en-US" altLang="zh-CN" sz="3000">
                <a:ea typeface="宋体" panose="02010600030101010101" pitchFamily="2" charset="-122"/>
              </a:rPr>
              <a:t>gives the schemas 	for all relations in the database;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Schemas affects how the data is stored;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Database schemas are given and altered 	using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definition language 	</a:t>
            </a:r>
            <a:r>
              <a:rPr lang="en-US" altLang="zh-CN" sz="3000">
                <a:ea typeface="宋体" panose="02010600030101010101" pitchFamily="2" charset="-122"/>
              </a:rPr>
              <a:t>(DDL);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3000">
                <a:ea typeface="宋体" panose="02010600030101010101" pitchFamily="2" charset="-122"/>
              </a:rPr>
              <a:t>Only </a:t>
            </a:r>
            <a:r>
              <a:rPr lang="en-US" altLang="zh-CN" sz="3000">
                <a:solidFill>
                  <a:srgbClr val="FF0000"/>
                </a:solidFill>
                <a:ea typeface="宋体" panose="02010600030101010101" pitchFamily="2" charset="-122"/>
              </a:rPr>
              <a:t>database administrator </a:t>
            </a:r>
            <a:r>
              <a:rPr lang="en-US" altLang="zh-CN" sz="3000">
                <a:ea typeface="宋体" panose="02010600030101010101" pitchFamily="2" charset="-122"/>
              </a:rPr>
              <a:t>can use 	DDL.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F8A6146-7BDD-42C2-AFC0-3FF5057919F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FF202B-0219-4D97-8DF7-5F091D7EA3C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377950"/>
            <a:ext cx="7635875" cy="45720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What is a 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good</a:t>
            </a:r>
            <a:r>
              <a:rPr lang="en-US" altLang="zh-CN">
                <a:ea typeface="宋体" panose="02010600030101010101" pitchFamily="2" charset="-122"/>
              </a:rPr>
              <a:t> table structure? Fat or 	thin?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15D14E-903E-4E79-B948-85769E69D09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377950"/>
            <a:ext cx="7635875" cy="45720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What is a 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good</a:t>
            </a:r>
            <a:r>
              <a:rPr lang="en-US" altLang="zh-CN">
                <a:ea typeface="宋体" panose="02010600030101010101" pitchFamily="2" charset="-122"/>
              </a:rPr>
              <a:t> table structure? Fat or 	thin?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>
                <a:ea typeface="宋体" panose="02010600030101010101" pitchFamily="2" charset="-122"/>
              </a:rPr>
              <a:t>More important: how can tables 	guarantee 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information consistency</a:t>
            </a:r>
            <a:r>
              <a:rPr lang="en-US" altLang="zh-CN">
                <a:ea typeface="宋体" panose="02010600030101010101" pitchFamily="2" charset="-122"/>
              </a:rPr>
              <a:t>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7A473CA-CACD-45E5-8CCC-4F343B7AFFA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772400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is a good DB schema?</a:t>
            </a:r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377950"/>
            <a:ext cx="7635875" cy="45720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dirty="0">
                <a:ea typeface="宋体" panose="02010600030101010101" pitchFamily="2" charset="-122"/>
              </a:rPr>
              <a:t>What is 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good</a:t>
            </a:r>
            <a:r>
              <a:rPr lang="en-US" altLang="zh-CN" dirty="0">
                <a:ea typeface="宋体" panose="02010600030101010101" pitchFamily="2" charset="-122"/>
              </a:rPr>
              <a:t> table structure? Fat or 	thin?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dirty="0">
                <a:ea typeface="宋体" panose="02010600030101010101" pitchFamily="2" charset="-122"/>
              </a:rPr>
              <a:t>More important: how can tables 	guarantee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information consistency</a:t>
            </a:r>
            <a:r>
              <a:rPr lang="en-US" altLang="zh-CN" dirty="0">
                <a:ea typeface="宋体" panose="02010600030101010101" pitchFamily="2" charset="-122"/>
              </a:rPr>
              <a:t>?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dirty="0">
                <a:ea typeface="宋体" panose="02010600030101010101" pitchFamily="2" charset="-122"/>
              </a:rPr>
              <a:t>There is a beautiful theory (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functional 	dependency</a:t>
            </a:r>
            <a:r>
              <a:rPr lang="en-US" altLang="zh-CN" dirty="0">
                <a:ea typeface="宋体" panose="02010600030101010101" pitchFamily="2" charset="-122"/>
              </a:rPr>
              <a:t>) for constructing  a good 	database schema (Chapter 3).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C21B98-D4AC-4A5E-BEC0-D29FE0012CC0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03428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03429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03434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5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03430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03431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03432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3433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490C450-32C3-4EAA-ADCA-17E3D21F1FDA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05476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05477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05482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483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05478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05479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05480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81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FFF90F-B48F-470D-A61F-192F2C6167C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AAC4FE5-DD34-4D7A-BB45-1E49A4512D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623585-2BC4-4824-A31E-7E89E3A9AD7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6E8977-24F1-4068-AC07-D3C0787BC2E0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37BDB9-C75C-4095-85E4-373BBEA2A4B2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46799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edit and output the queried information.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01DADA-66E7-4896-9681-4AA6963D2AA7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edit and output the queried information.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Less often: modifications on relations;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FA639B-9AB4-4C11-8A9D-DB1157088E7D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196975"/>
            <a:ext cx="7777162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Most DB operations are queries, e.g.,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what 	is the balance of the account 12345</a:t>
            </a:r>
            <a:r>
              <a:rPr lang="en-US" altLang="zh-CN" sz="2800" dirty="0">
                <a:ea typeface="宋体" panose="02010600030101010101" pitchFamily="2" charset="-122"/>
              </a:rPr>
              <a:t>?” 	which is involved in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identify relations that are related to the  	  	   queried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search/organize the relations and collect  	 	   the related information;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* edit and output the queried information.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Less often: modifications on relations;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These operations are given by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data 	manipulation language</a:t>
            </a:r>
            <a:r>
              <a:rPr lang="en-US" altLang="zh-CN" sz="2800" dirty="0">
                <a:ea typeface="宋体" panose="02010600030101010101" pitchFamily="2" charset="-122"/>
              </a:rPr>
              <a:t> 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DML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B58204-57B2-4DCD-8031-2901A5F1AF0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149350"/>
            <a:ext cx="8247063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The DML operations on relations can be 	implemented 	by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basic operations</a:t>
            </a:r>
            <a:r>
              <a:rPr lang="en-US" altLang="zh-CN" sz="2800">
                <a:ea typeface="宋体" panose="02010600030101010101" pitchFamily="2" charset="-122"/>
              </a:rPr>
              <a:t>: 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projection </a:t>
            </a:r>
            <a:r>
              <a:rPr lang="el-GR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ea typeface="宋体" panose="02010600030101010101" pitchFamily="2" charset="-122"/>
                <a:cs typeface="Times New Roman" panose="02020603050405020304" pitchFamily="18" charset="0"/>
              </a:rPr>
              <a:t>and selection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zh-CN" sz="2800">
              <a:ea typeface="宋体" panose="02010600030101010101" pitchFamily="2" charset="-122"/>
            </a:endParaRP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set operations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joins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     * renaming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l-GR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28D9B9-F8DC-4BF3-8014-45E03EE69B6B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404813"/>
            <a:ext cx="7851775" cy="576262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What are the operations? </a:t>
            </a:r>
          </a:p>
        </p:txBody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149350"/>
            <a:ext cx="8247063" cy="532765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The DML operations on relations can be 	implemented 	by the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basic operations</a:t>
            </a:r>
            <a:r>
              <a:rPr lang="en-US" altLang="zh-CN" sz="2800" dirty="0">
                <a:ea typeface="宋体" panose="02010600030101010101" pitchFamily="2" charset="-122"/>
              </a:rPr>
              <a:t>: 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projection </a:t>
            </a:r>
            <a:r>
              <a:rPr lang="el-GR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ea typeface="宋体" panose="02010600030101010101" pitchFamily="2" charset="-122"/>
                <a:cs typeface="Times New Roman" panose="02020603050405020304" pitchFamily="18" charset="0"/>
              </a:rPr>
              <a:t>and selection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zh-CN" sz="2800" dirty="0">
              <a:ea typeface="宋体" panose="02010600030101010101" pitchFamily="2" charset="-122"/>
            </a:endParaRP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set operations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joins</a:t>
            </a:r>
          </a:p>
          <a:p>
            <a:pPr marL="0" indent="-539750" defTabSz="539750">
              <a:buFont typeface="Monotype Sorts" pitchFamily="8" charset="2"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* renaming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l-GR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There is a beautiful (mathematical) theory 	(relational algebra) that sets the foundation   	for these basic operations (Chapters 2 &amp; 5).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9653D8-E869-4DB5-B4E4-F2D596518865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2800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2800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2801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1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2800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2800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2800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800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82E83F-514B-4897-B01D-845D4508E195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5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34147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F48C2C-2235-4479-AC37-0B75800E65B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36196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36197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36198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09544C-6F41-4B9C-A4FB-74BD98724F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8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38244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5" name="Text Box 29"/>
          <p:cNvSpPr txBox="1">
            <a:spLocks noChangeArrowheads="1"/>
          </p:cNvSpPr>
          <p:nvPr/>
        </p:nvSpPr>
        <p:spPr bwMode="auto">
          <a:xfrm>
            <a:off x="779463" y="2997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6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38247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38248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509838"/>
          <a:ext cx="6096000" cy="1423986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accountNo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balance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type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8F5A19-AA65-486F-9E44-1935FE1C6C18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40292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0293" name="Text Box 29"/>
          <p:cNvSpPr txBox="1">
            <a:spLocks noChangeArrowheads="1"/>
          </p:cNvSpPr>
          <p:nvPr/>
        </p:nvSpPr>
        <p:spPr bwMode="auto">
          <a:xfrm>
            <a:off x="708025" y="3124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0294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40295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0296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397125"/>
          <a:ext cx="6096000" cy="18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accountNo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DF5B6F-09B0-4672-8832-C369A65F6704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42340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2341" name="Text Box 29"/>
          <p:cNvSpPr txBox="1">
            <a:spLocks noChangeArrowheads="1"/>
          </p:cNvSpPr>
          <p:nvPr/>
        </p:nvSpPr>
        <p:spPr bwMode="auto">
          <a:xfrm>
            <a:off x="708025" y="3124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2342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42343" name="Text Box 31"/>
          <p:cNvSpPr txBox="1">
            <a:spLocks noChangeArrowheads="1"/>
          </p:cNvSpPr>
          <p:nvPr/>
        </p:nvSpPr>
        <p:spPr bwMode="auto">
          <a:xfrm>
            <a:off x="4648200" y="4540250"/>
            <a:ext cx="3730625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SELECT accountNo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FROM Accounts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WHERE type = 'savings'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         AND balance &lt; 0;</a:t>
            </a:r>
          </a:p>
        </p:txBody>
      </p:sp>
      <p:sp>
        <p:nvSpPr>
          <p:cNvPr id="142344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2345" name="AutoShape 33"/>
          <p:cNvSpPr>
            <a:spLocks noChangeArrowheads="1"/>
          </p:cNvSpPr>
          <p:nvPr/>
        </p:nvSpPr>
        <p:spPr bwMode="auto">
          <a:xfrm>
            <a:off x="4572000" y="4489450"/>
            <a:ext cx="3886200" cy="167640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2346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397125"/>
          <a:ext cx="6096000" cy="18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accountNo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AFFEE4-C293-494C-A951-7BCE923B5BF8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398463"/>
            <a:ext cx="7845425" cy="731837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Structured Query Language (</a:t>
            </a:r>
            <a:r>
              <a:rPr lang="en-US" altLang="zh-CN" sz="400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  <a:r>
              <a:rPr lang="en-US" altLang="zh-CN" sz="400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44388" name="Text Box 5"/>
          <p:cNvSpPr txBox="1">
            <a:spLocks noChangeArrowheads="1"/>
          </p:cNvSpPr>
          <p:nvPr/>
        </p:nvSpPr>
        <p:spPr bwMode="auto">
          <a:xfrm>
            <a:off x="974725" y="2168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4389" name="Text Box 29"/>
          <p:cNvSpPr txBox="1">
            <a:spLocks noChangeArrowheads="1"/>
          </p:cNvSpPr>
          <p:nvPr/>
        </p:nvSpPr>
        <p:spPr bwMode="auto">
          <a:xfrm>
            <a:off x="708025" y="3124200"/>
            <a:ext cx="1200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Accounts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4390" name="Text Box 30"/>
          <p:cNvSpPr txBox="1">
            <a:spLocks noChangeArrowheads="1"/>
          </p:cNvSpPr>
          <p:nvPr/>
        </p:nvSpPr>
        <p:spPr bwMode="auto">
          <a:xfrm>
            <a:off x="677863" y="4565650"/>
            <a:ext cx="358933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CREAT TABLE Accounts {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accountNo INT,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balance REAL</a:t>
            </a:r>
            <a:r>
              <a:rPr lang="zh-CN" altLang="en-US" sz="2400">
                <a:ea typeface="宋体" panose="02010600030101010101" pitchFamily="2" charset="-122"/>
              </a:rPr>
              <a:t>，</a:t>
            </a: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type CHAR(10)  }</a:t>
            </a:r>
          </a:p>
        </p:txBody>
      </p:sp>
      <p:sp>
        <p:nvSpPr>
          <p:cNvPr id="144391" name="Text Box 31"/>
          <p:cNvSpPr txBox="1">
            <a:spLocks noChangeArrowheads="1"/>
          </p:cNvSpPr>
          <p:nvPr/>
        </p:nvSpPr>
        <p:spPr bwMode="auto">
          <a:xfrm>
            <a:off x="4648200" y="4540250"/>
            <a:ext cx="3730625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SELECT accountNo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FROM Accounts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WHERE type = 'savings'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            AND balance &lt; 0;</a:t>
            </a:r>
          </a:p>
        </p:txBody>
      </p:sp>
      <p:sp>
        <p:nvSpPr>
          <p:cNvPr id="144392" name="AutoShape 32"/>
          <p:cNvSpPr>
            <a:spLocks noChangeArrowheads="1"/>
          </p:cNvSpPr>
          <p:nvPr/>
        </p:nvSpPr>
        <p:spPr bwMode="auto">
          <a:xfrm>
            <a:off x="677863" y="4489450"/>
            <a:ext cx="3749675" cy="1676400"/>
          </a:xfrm>
          <a:prstGeom prst="roundRect">
            <a:avLst>
              <a:gd name="adj" fmla="val 16667"/>
            </a:avLst>
          </a:prstGeom>
          <a:noFill/>
          <a:ln w="349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4393" name="AutoShape 33"/>
          <p:cNvSpPr>
            <a:spLocks noChangeArrowheads="1"/>
          </p:cNvSpPr>
          <p:nvPr/>
        </p:nvSpPr>
        <p:spPr bwMode="auto">
          <a:xfrm>
            <a:off x="4572000" y="4489450"/>
            <a:ext cx="3886200" cy="167640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144394" name="Rectangle 3"/>
          <p:cNvSpPr txBox="1">
            <a:spLocks noChangeArrowheads="1"/>
          </p:cNvSpPr>
          <p:nvPr/>
        </p:nvSpPr>
        <p:spPr bwMode="auto">
          <a:xfrm>
            <a:off x="1430338" y="1363663"/>
            <a:ext cx="6327775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>
                <a:ea typeface="宋体" panose="02010600030101010101" pitchFamily="2" charset="-122"/>
              </a:rPr>
              <a:t>SQL provides both DDL and DML.	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24075" y="2397125"/>
          <a:ext cx="6096000" cy="18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accountNo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balance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12345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20,520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checking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23456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1,000,000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34567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savings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4417" name="TextBox 1"/>
          <p:cNvSpPr txBox="1">
            <a:spLocks noChangeArrowheads="1"/>
          </p:cNvSpPr>
          <p:nvPr/>
        </p:nvSpPr>
        <p:spPr bwMode="auto">
          <a:xfrm>
            <a:off x="5538788" y="6265863"/>
            <a:ext cx="1985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Output: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180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34567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291961-A221-4777-97C0-97AAA1CA477F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6436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46437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6442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443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6438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6439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46440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6441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4848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48485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7" name="TextBox 3"/>
          <p:cNvSpPr txBox="1">
            <a:spLocks noChangeArrowheads="1"/>
          </p:cNvSpPr>
          <p:nvPr/>
        </p:nvSpPr>
        <p:spPr bwMode="auto">
          <a:xfrm>
            <a:off x="5108575" y="3394075"/>
            <a:ext cx="990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set ops,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joins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402931" y="6165312"/>
            <a:ext cx="3769469" cy="515681"/>
          </a:xfrm>
          <a:prstGeom prst="wedgeRoundRectCallout">
            <a:avLst>
              <a:gd name="adj1" fmla="val -65774"/>
              <a:gd name="adj2" fmla="val -629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Get to this in details later</a:t>
            </a:r>
          </a:p>
        </p:txBody>
      </p:sp>
    </p:spTree>
    <p:extLst>
      <p:ext uri="{BB962C8B-B14F-4D97-AF65-F5344CB8AC3E}">
        <p14:creationId xmlns:p14="http://schemas.microsoft.com/office/powerpoint/2010/main" val="38510210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592929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19362567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9702637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2259458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1942839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2364702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1828451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4459449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4593478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8379493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3180</Words>
  <Application>Microsoft Office PowerPoint</Application>
  <PresentationFormat>On-screen Show (4:3)</PresentationFormat>
  <Paragraphs>625</Paragraphs>
  <Slides>57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Monotype Sorts</vt:lpstr>
      <vt:lpstr>Arial</vt:lpstr>
      <vt:lpstr>Tahoma</vt:lpstr>
      <vt:lpstr>Times New Roman</vt:lpstr>
      <vt:lpstr>Wingdings</vt:lpstr>
      <vt:lpstr>Default Design</vt:lpstr>
      <vt:lpstr>PowerPoint Presentation</vt:lpstr>
      <vt:lpstr>Database is just another model  of information processing</vt:lpstr>
      <vt:lpstr>Database is just another model  of information processing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How Should Data be Stored?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Table structures (terminologies)</vt:lpstr>
      <vt:lpstr>What is a good DB schema?</vt:lpstr>
      <vt:lpstr>What is a good DB schema?</vt:lpstr>
      <vt:lpstr>What is a good DB schema?</vt:lpstr>
      <vt:lpstr>What is a good DB schema?</vt:lpstr>
      <vt:lpstr>Database is just another model  of information processing</vt:lpstr>
      <vt:lpstr>Database is just another model  of information processing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What are the operations? </vt:lpstr>
      <vt:lpstr>Database is just another model  of information processing</vt:lpstr>
      <vt:lpstr>Database is just another model  of information processing</vt:lpstr>
      <vt:lpstr>Structured Query Language (SQL)</vt:lpstr>
      <vt:lpstr>Structured Query Language (SQL)</vt:lpstr>
      <vt:lpstr>Structured Query Language (SQL)</vt:lpstr>
      <vt:lpstr>Structured Query Language (SQL)</vt:lpstr>
      <vt:lpstr>Structured Query Language (SQL)</vt:lpstr>
      <vt:lpstr>Structured Query Language (SQL)</vt:lpstr>
      <vt:lpstr>Structured Query Language (SQL)</vt:lpstr>
      <vt:lpstr>Database is just another model  of information processing</vt:lpstr>
      <vt:lpstr>Database is just another model  of information processing</vt:lpstr>
      <vt:lpstr>Database is just another model  of information processing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133</cp:revision>
  <dcterms:created xsi:type="dcterms:W3CDTF">2002-03-23T20:14:09Z</dcterms:created>
  <dcterms:modified xsi:type="dcterms:W3CDTF">2024-01-22T16:06:44Z</dcterms:modified>
</cp:coreProperties>
</file>