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93" r:id="rId2"/>
    <p:sldId id="351" r:id="rId3"/>
    <p:sldId id="350" r:id="rId4"/>
    <p:sldId id="349" r:id="rId5"/>
    <p:sldId id="348" r:id="rId6"/>
    <p:sldId id="352" r:id="rId7"/>
    <p:sldId id="353" r:id="rId8"/>
    <p:sldId id="354" r:id="rId9"/>
    <p:sldId id="355" r:id="rId10"/>
    <p:sldId id="356" r:id="rId11"/>
    <p:sldId id="357" r:id="rId12"/>
    <p:sldId id="451" r:id="rId13"/>
    <p:sldId id="430" r:id="rId14"/>
    <p:sldId id="431" r:id="rId15"/>
    <p:sldId id="432" r:id="rId16"/>
    <p:sldId id="433" r:id="rId17"/>
    <p:sldId id="454" r:id="rId18"/>
    <p:sldId id="453" r:id="rId19"/>
    <p:sldId id="452" r:id="rId20"/>
    <p:sldId id="457" r:id="rId21"/>
    <p:sldId id="456" r:id="rId22"/>
    <p:sldId id="455" r:id="rId23"/>
    <p:sldId id="434" r:id="rId24"/>
    <p:sldId id="449" r:id="rId25"/>
    <p:sldId id="448" r:id="rId26"/>
    <p:sldId id="359" r:id="rId27"/>
    <p:sldId id="360" r:id="rId28"/>
    <p:sldId id="361" r:id="rId29"/>
    <p:sldId id="362" r:id="rId30"/>
    <p:sldId id="363" r:id="rId31"/>
    <p:sldId id="364" r:id="rId32"/>
    <p:sldId id="365" r:id="rId33"/>
    <p:sldId id="366" r:id="rId34"/>
    <p:sldId id="367" r:id="rId35"/>
    <p:sldId id="368" r:id="rId36"/>
    <p:sldId id="369" r:id="rId37"/>
    <p:sldId id="370" r:id="rId38"/>
    <p:sldId id="371" r:id="rId39"/>
    <p:sldId id="372" r:id="rId40"/>
    <p:sldId id="373" r:id="rId41"/>
    <p:sldId id="374" r:id="rId42"/>
    <p:sldId id="375" r:id="rId43"/>
    <p:sldId id="450" r:id="rId44"/>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FF3300"/>
    <a:srgbClr val="FFCC00"/>
    <a:srgbClr val="FF00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56" autoAdjust="0"/>
    <p:restoredTop sz="90962" autoAdjust="0"/>
  </p:normalViewPr>
  <p:slideViewPr>
    <p:cSldViewPr snapToGrid="0">
      <p:cViewPr varScale="1">
        <p:scale>
          <a:sx n="99" d="100"/>
          <a:sy n="99" d="100"/>
        </p:scale>
        <p:origin x="1086" y="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4122"/>
    </p:cViewPr>
  </p:sorterViewPr>
  <p:notesViewPr>
    <p:cSldViewPr snapToGrid="0">
      <p:cViewPr varScale="1">
        <p:scale>
          <a:sx n="104" d="100"/>
          <a:sy n="104" d="100"/>
        </p:scale>
        <p:origin x="-3498"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Times New Roman" charset="0"/>
              </a:defRPr>
            </a:lvl1pPr>
          </a:lstStyle>
          <a:p>
            <a:pPr>
              <a:defRPr/>
            </a:pPr>
            <a:endParaRPr lang="zh-CN" altLang="en-US"/>
          </a:p>
        </p:txBody>
      </p:sp>
      <p:sp>
        <p:nvSpPr>
          <p:cNvPr id="4813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Times New Roman" charset="0"/>
              </a:defRPr>
            </a:lvl1pPr>
          </a:lstStyle>
          <a:p>
            <a:pPr>
              <a:defRPr/>
            </a:pPr>
            <a:endParaRPr lang="zh-CN" altLang="en-US"/>
          </a:p>
        </p:txBody>
      </p:sp>
      <p:sp>
        <p:nvSpPr>
          <p:cNvPr id="4813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Times New Roman" charset="0"/>
              </a:defRPr>
            </a:lvl1pPr>
          </a:lstStyle>
          <a:p>
            <a:pPr>
              <a:defRPr/>
            </a:pPr>
            <a:endParaRPr lang="zh-CN" altLang="en-US"/>
          </a:p>
        </p:txBody>
      </p:sp>
      <p:sp>
        <p:nvSpPr>
          <p:cNvPr id="4813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smtClean="0">
                <a:latin typeface="Times New Roman" panose="02020603050405020304" pitchFamily="18" charset="0"/>
              </a:defRPr>
            </a:lvl1pPr>
          </a:lstStyle>
          <a:p>
            <a:pPr>
              <a:defRPr/>
            </a:pPr>
            <a:fld id="{06F16FB9-8D84-4AD1-A708-AFB146A94E24}" type="slidenum">
              <a:rPr lang="zh-CN" altLang="en-US"/>
              <a:pPr>
                <a:defRPr/>
              </a:pPr>
              <a:t>‹#›</a:t>
            </a:fld>
            <a:endParaRPr lang="en-US" altLang="zh-CN"/>
          </a:p>
        </p:txBody>
      </p:sp>
    </p:spTree>
    <p:extLst>
      <p:ext uri="{BB962C8B-B14F-4D97-AF65-F5344CB8AC3E}">
        <p14:creationId xmlns:p14="http://schemas.microsoft.com/office/powerpoint/2010/main" val="2419673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Tahoma" charset="0"/>
              </a:defRPr>
            </a:lvl1pPr>
          </a:lstStyle>
          <a:p>
            <a:pPr>
              <a:defRPr/>
            </a:pPr>
            <a:endParaRPr lang="zh-CN" alt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Tahoma" charset="0"/>
              </a:defRPr>
            </a:lvl1pPr>
          </a:lstStyle>
          <a:p>
            <a:pPr>
              <a:defRPr/>
            </a:pPr>
            <a:endParaRPr lang="zh-CN" altLang="en-US"/>
          </a:p>
        </p:txBody>
      </p:sp>
      <p:sp>
        <p:nvSpPr>
          <p:cNvPr id="1024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Tahoma" charset="0"/>
              </a:defRPr>
            </a:lvl1pPr>
          </a:lstStyle>
          <a:p>
            <a:pPr>
              <a:defRPr/>
            </a:pPr>
            <a:endParaRPr lang="zh-CN" alt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smtClean="0"/>
            </a:lvl1pPr>
          </a:lstStyle>
          <a:p>
            <a:pPr>
              <a:defRPr/>
            </a:pPr>
            <a:fld id="{91E1BDD9-3AEF-48D7-9C87-29E837DCF192}" type="slidenum">
              <a:rPr lang="zh-CN" altLang="en-US"/>
              <a:pPr>
                <a:defRPr/>
              </a:pPr>
              <a:t>‹#›</a:t>
            </a:fld>
            <a:endParaRPr lang="en-US" altLang="zh-CN"/>
          </a:p>
        </p:txBody>
      </p:sp>
    </p:spTree>
    <p:extLst>
      <p:ext uri="{BB962C8B-B14F-4D97-AF65-F5344CB8AC3E}">
        <p14:creationId xmlns:p14="http://schemas.microsoft.com/office/powerpoint/2010/main" val="23280388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704B41FB-24B2-4F7B-8C60-5DA17BC03924}" type="slidenum">
              <a:rPr lang="en-US" altLang="zh-CN" sz="1200" smtClean="0">
                <a:latin typeface="Times New Roman" panose="02020603050405020304" pitchFamily="18" charset="0"/>
              </a:rPr>
              <a:pPr/>
              <a:t>6</a:t>
            </a:fld>
            <a:endParaRPr lang="en-US" altLang="zh-CN" sz="1200">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4284086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C0845F42-8C1F-4B1D-8299-446F6C32F159}" type="slidenum">
              <a:rPr lang="en-US" altLang="zh-CN" sz="1200" smtClean="0">
                <a:latin typeface="Times New Roman" panose="02020603050405020304" pitchFamily="18" charset="0"/>
              </a:rPr>
              <a:pPr/>
              <a:t>7</a:t>
            </a:fld>
            <a:endParaRPr lang="en-US" altLang="zh-CN" sz="120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626971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76ED0D54-2BFE-4C6B-8B9C-0842D3FD34D1}" type="slidenum">
              <a:rPr lang="en-US" altLang="zh-CN" sz="1200" smtClean="0">
                <a:latin typeface="Times New Roman" panose="02020603050405020304" pitchFamily="18" charset="0"/>
              </a:rPr>
              <a:pPr/>
              <a:t>8</a:t>
            </a:fld>
            <a:endParaRPr lang="en-US" altLang="zh-CN" sz="1200">
              <a:latin typeface="Times New Roman" panose="02020603050405020304" pitchFamily="18"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536564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ACFF4C69-B40E-4260-B482-E5310D0A8B9B}" type="slidenum">
              <a:rPr lang="en-US" altLang="zh-CN" sz="1200" smtClean="0">
                <a:latin typeface="Times New Roman" panose="02020603050405020304" pitchFamily="18" charset="0"/>
              </a:rPr>
              <a:pPr/>
              <a:t>9</a:t>
            </a:fld>
            <a:endParaRPr lang="en-US" altLang="zh-CN" sz="1200">
              <a:latin typeface="Times New Roman" panose="02020603050405020304" pitchFamily="18"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268677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3C5A332D-4FDF-4F66-8B06-D125A97D1A61}" type="slidenum">
              <a:rPr lang="en-US" altLang="zh-CN" sz="1200" smtClean="0">
                <a:latin typeface="Times New Roman" panose="02020603050405020304" pitchFamily="18" charset="0"/>
              </a:rPr>
              <a:pPr/>
              <a:t>10</a:t>
            </a:fld>
            <a:endParaRPr lang="en-US" altLang="zh-CN" sz="1200">
              <a:latin typeface="Times New Roman" panose="02020603050405020304" pitchFamily="18" charset="0"/>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909838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7F7FF47F-A81D-48BF-8197-4F7844FAE7C2}" type="slidenum">
              <a:rPr lang="en-US" altLang="zh-CN" sz="1200" smtClean="0">
                <a:latin typeface="Times New Roman" panose="02020603050405020304" pitchFamily="18" charset="0"/>
              </a:rPr>
              <a:pPr/>
              <a:t>11</a:t>
            </a:fld>
            <a:endParaRPr lang="en-US" altLang="zh-CN" sz="1200">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020648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7F7FF47F-A81D-48BF-8197-4F7844FAE7C2}" type="slidenum">
              <a:rPr lang="en-US" altLang="zh-CN" sz="1200" smtClean="0">
                <a:latin typeface="Times New Roman" panose="02020603050405020304" pitchFamily="18" charset="0"/>
              </a:rPr>
              <a:pPr/>
              <a:t>12</a:t>
            </a:fld>
            <a:endParaRPr lang="en-US" altLang="zh-CN" sz="1200">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664549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7F7FF47F-A81D-48BF-8197-4F7844FAE7C2}" type="slidenum">
              <a:rPr lang="en-US" altLang="zh-CN" sz="1200" smtClean="0">
                <a:latin typeface="Times New Roman" panose="02020603050405020304" pitchFamily="18" charset="0"/>
              </a:rPr>
              <a:pPr/>
              <a:t>13</a:t>
            </a:fld>
            <a:endParaRPr lang="en-US" altLang="zh-CN" sz="1200">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577044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D4443681-C80C-465E-B40F-5F30483D0153}" type="slidenum">
              <a:rPr lang="en-US" altLang="zh-CN" sz="1200" smtClean="0">
                <a:latin typeface="Times New Roman" panose="02020603050405020304" pitchFamily="18" charset="0"/>
              </a:rPr>
              <a:pPr/>
              <a:t>26</a:t>
            </a:fld>
            <a:endParaRPr lang="en-US" altLang="zh-CN" sz="1200">
              <a:latin typeface="Times New Roman" panose="02020603050405020304" pitchFamily="18"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054918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CB47D7DD-0048-47B2-80EE-18AE044E4FB6}" type="slidenum">
              <a:rPr lang="en-US" altLang="zh-CN" sz="1200" smtClean="0">
                <a:latin typeface="Times New Roman" panose="02020603050405020304" pitchFamily="18" charset="0"/>
              </a:rPr>
              <a:pPr/>
              <a:t>27</a:t>
            </a:fld>
            <a:endParaRPr lang="en-US" altLang="zh-CN" sz="1200">
              <a:latin typeface="Times New Roman" panose="02020603050405020304" pitchFamily="18"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700071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EEFA5D70-9E16-4229-B3EA-6BF3FAC2EE6E}" type="slidenum">
              <a:rPr lang="en-US" altLang="zh-CN" sz="1200" smtClean="0">
                <a:latin typeface="Times New Roman" panose="02020603050405020304" pitchFamily="18" charset="0"/>
              </a:rPr>
              <a:pPr/>
              <a:t>28</a:t>
            </a:fld>
            <a:endParaRPr lang="en-US" altLang="zh-CN" sz="1200">
              <a:latin typeface="Times New Roman" panose="02020603050405020304" pitchFamily="18"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439472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5B1028F9-FFBB-4DE1-B8BA-8857A5CDB0F5}" type="slidenum">
              <a:rPr lang="en-US" altLang="zh-CN" sz="1200" smtClean="0">
                <a:latin typeface="Times New Roman" panose="02020603050405020304" pitchFamily="18" charset="0"/>
              </a:rPr>
              <a:pPr/>
              <a:t>29</a:t>
            </a:fld>
            <a:endParaRPr lang="en-US" altLang="zh-CN" sz="1200">
              <a:latin typeface="Times New Roman" panose="02020603050405020304" pitchFamily="18"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842087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55807AC4-5D4B-4707-B350-2D50B6FD7C94}" type="slidenum">
              <a:rPr lang="en-US" altLang="zh-CN" sz="1200" smtClean="0">
                <a:latin typeface="Times New Roman" panose="02020603050405020304" pitchFamily="18" charset="0"/>
              </a:rPr>
              <a:pPr/>
              <a:t>30</a:t>
            </a:fld>
            <a:endParaRPr lang="en-US" altLang="zh-CN" sz="1200">
              <a:latin typeface="Times New Roman" panose="02020603050405020304" pitchFamily="18"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891600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E53AE55B-ADF6-4888-B5A7-28DDD5C4C20B}" type="slidenum">
              <a:rPr lang="en-US" altLang="zh-CN" sz="1200" smtClean="0">
                <a:latin typeface="Times New Roman" panose="02020603050405020304" pitchFamily="18" charset="0"/>
              </a:rPr>
              <a:pPr/>
              <a:t>31</a:t>
            </a:fld>
            <a:endParaRPr lang="en-US" altLang="zh-CN" sz="1200">
              <a:latin typeface="Times New Roman" panose="02020603050405020304" pitchFamily="18"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103251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FB6415C3-5E5E-4615-95CD-580A6FBBD923}" type="slidenum">
              <a:rPr lang="en-US" altLang="zh-CN" sz="1200" smtClean="0">
                <a:latin typeface="Times New Roman" panose="02020603050405020304" pitchFamily="18" charset="0"/>
              </a:rPr>
              <a:pPr/>
              <a:t>32</a:t>
            </a:fld>
            <a:endParaRPr lang="en-US" altLang="zh-CN" sz="1200">
              <a:latin typeface="Times New Roman" panose="02020603050405020304" pitchFamily="18"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951061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5B6155CB-A45D-4649-9766-C936D80B5AB7}" type="slidenum">
              <a:rPr lang="en-US" altLang="zh-CN" sz="1200" smtClean="0">
                <a:latin typeface="Times New Roman" panose="02020603050405020304" pitchFamily="18" charset="0"/>
              </a:rPr>
              <a:pPr/>
              <a:t>33</a:t>
            </a:fld>
            <a:endParaRPr lang="en-US" altLang="zh-CN" sz="1200">
              <a:latin typeface="Times New Roman" panose="02020603050405020304"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965309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F9DEDD17-0207-492E-8FB8-7FAD6F362AC3}" type="slidenum">
              <a:rPr lang="en-US" altLang="zh-CN" sz="1200" smtClean="0">
                <a:latin typeface="Times New Roman" panose="02020603050405020304" pitchFamily="18" charset="0"/>
              </a:rPr>
              <a:pPr/>
              <a:t>34</a:t>
            </a:fld>
            <a:endParaRPr lang="en-US" altLang="zh-CN" sz="1200">
              <a:latin typeface="Times New Roman" panose="02020603050405020304" pitchFamily="18"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4060171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25F3AA2A-D1DA-423E-A3FF-6C89A4D08081}" type="slidenum">
              <a:rPr lang="en-US" altLang="zh-CN" sz="1200" smtClean="0">
                <a:latin typeface="Times New Roman" panose="02020603050405020304" pitchFamily="18" charset="0"/>
              </a:rPr>
              <a:pPr/>
              <a:t>35</a:t>
            </a:fld>
            <a:endParaRPr lang="en-US" altLang="zh-CN" sz="1200">
              <a:latin typeface="Times New Roman" panose="02020603050405020304" pitchFamily="18"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406358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289BC690-B053-4A10-8760-013D0AFCD766}" type="slidenum">
              <a:rPr lang="en-US" altLang="zh-CN" sz="1200" smtClean="0">
                <a:latin typeface="Times New Roman" panose="02020603050405020304" pitchFamily="18" charset="0"/>
              </a:rPr>
              <a:pPr/>
              <a:t>36</a:t>
            </a:fld>
            <a:endParaRPr lang="en-US" altLang="zh-CN" sz="1200">
              <a:latin typeface="Times New Roman" panose="02020603050405020304"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724198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6BB90717-0392-4F0B-8020-F9340FFCD033}" type="slidenum">
              <a:rPr lang="en-US" altLang="zh-CN" sz="1200" smtClean="0">
                <a:latin typeface="Times New Roman" panose="02020603050405020304" pitchFamily="18" charset="0"/>
              </a:rPr>
              <a:pPr/>
              <a:t>37</a:t>
            </a:fld>
            <a:endParaRPr lang="en-US" altLang="zh-CN" sz="1200">
              <a:latin typeface="Times New Roman" panose="02020603050405020304"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332178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5E2FDC0B-49AD-463F-93FA-C671869E3E41}" type="slidenum">
              <a:rPr lang="en-US" altLang="zh-CN" sz="1200" smtClean="0">
                <a:latin typeface="Times New Roman" panose="02020603050405020304" pitchFamily="18" charset="0"/>
              </a:rPr>
              <a:pPr/>
              <a:t>38</a:t>
            </a:fld>
            <a:endParaRPr lang="en-US" altLang="zh-CN" sz="1200">
              <a:latin typeface="Times New Roman" panose="02020603050405020304"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1268621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40AC70CC-071E-4924-94ED-B212D4D55622}" type="slidenum">
              <a:rPr lang="en-US" altLang="zh-CN" sz="1200" smtClean="0">
                <a:latin typeface="Times New Roman" panose="02020603050405020304" pitchFamily="18" charset="0"/>
              </a:rPr>
              <a:pPr/>
              <a:t>39</a:t>
            </a:fld>
            <a:endParaRPr lang="en-US" altLang="zh-CN" sz="1200">
              <a:latin typeface="Times New Roman" panose="02020603050405020304"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1380218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2FEAA6E0-E46F-43EB-9E4B-B6A745CEAC1E}" type="slidenum">
              <a:rPr lang="en-US" altLang="zh-CN" sz="1200" smtClean="0">
                <a:latin typeface="Times New Roman" panose="02020603050405020304" pitchFamily="18" charset="0"/>
              </a:rPr>
              <a:pPr/>
              <a:t>40</a:t>
            </a:fld>
            <a:endParaRPr lang="en-US" altLang="zh-CN" sz="1200">
              <a:latin typeface="Times New Roman" panose="02020603050405020304"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432540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1D7C7290-ED4C-457C-8EB5-6CEC3D32EAFB}" type="slidenum">
              <a:rPr lang="en-US" altLang="zh-CN" sz="1200" smtClean="0">
                <a:latin typeface="Times New Roman" panose="02020603050405020304" pitchFamily="18" charset="0"/>
              </a:rPr>
              <a:pPr/>
              <a:t>41</a:t>
            </a:fld>
            <a:endParaRPr lang="en-US" altLang="zh-CN" sz="1200">
              <a:latin typeface="Times New Roman" panose="02020603050405020304"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4107395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B124F34D-D56D-485B-9985-ADC0F5393DDD}" type="slidenum">
              <a:rPr lang="en-US" altLang="zh-CN" sz="1200" smtClean="0">
                <a:latin typeface="Times New Roman" panose="02020603050405020304" pitchFamily="18" charset="0"/>
              </a:rPr>
              <a:pPr/>
              <a:t>42</a:t>
            </a:fld>
            <a:endParaRPr lang="en-US" altLang="zh-CN" sz="1200">
              <a:latin typeface="Times New Roman" panose="02020603050405020304"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2643819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2800">
                <a:solidFill>
                  <a:schemeClr val="tx1"/>
                </a:solidFill>
                <a:latin typeface="Tahoma" panose="020B0604030504040204" pitchFamily="34" charset="0"/>
              </a:defRPr>
            </a:lvl1pPr>
            <a:lvl2pPr marL="742950" indent="-285750">
              <a:defRPr sz="2800">
                <a:solidFill>
                  <a:schemeClr val="tx1"/>
                </a:solidFill>
                <a:latin typeface="Tahoma" panose="020B0604030504040204" pitchFamily="34" charset="0"/>
              </a:defRPr>
            </a:lvl2pPr>
            <a:lvl3pPr marL="1143000" indent="-228600">
              <a:defRPr sz="2800">
                <a:solidFill>
                  <a:schemeClr val="tx1"/>
                </a:solidFill>
                <a:latin typeface="Tahoma" panose="020B0604030504040204" pitchFamily="34" charset="0"/>
              </a:defRPr>
            </a:lvl3pPr>
            <a:lvl4pPr marL="1600200" indent="-228600">
              <a:defRPr sz="2800">
                <a:solidFill>
                  <a:schemeClr val="tx1"/>
                </a:solidFill>
                <a:latin typeface="Tahoma" panose="020B0604030504040204" pitchFamily="34" charset="0"/>
              </a:defRPr>
            </a:lvl4pPr>
            <a:lvl5pPr marL="2057400" indent="-228600">
              <a:defRPr sz="2800">
                <a:solidFill>
                  <a:schemeClr val="tx1"/>
                </a:solidFill>
                <a:latin typeface="Tahoma" panose="020B0604030504040204" pitchFamily="34" charset="0"/>
              </a:defRPr>
            </a:lvl5pPr>
            <a:lvl6pPr marL="2514600" indent="-228600" eaLnBrk="0" fontAlgn="base" hangingPunct="0">
              <a:spcBef>
                <a:spcPct val="0"/>
              </a:spcBef>
              <a:spcAft>
                <a:spcPct val="0"/>
              </a:spcAft>
              <a:defRPr sz="2800">
                <a:solidFill>
                  <a:schemeClr val="tx1"/>
                </a:solidFill>
                <a:latin typeface="Tahoma" panose="020B0604030504040204" pitchFamily="34" charset="0"/>
              </a:defRPr>
            </a:lvl6pPr>
            <a:lvl7pPr marL="2971800" indent="-228600" eaLnBrk="0" fontAlgn="base" hangingPunct="0">
              <a:spcBef>
                <a:spcPct val="0"/>
              </a:spcBef>
              <a:spcAft>
                <a:spcPct val="0"/>
              </a:spcAft>
              <a:defRPr sz="2800">
                <a:solidFill>
                  <a:schemeClr val="tx1"/>
                </a:solidFill>
                <a:latin typeface="Tahoma" panose="020B0604030504040204" pitchFamily="34" charset="0"/>
              </a:defRPr>
            </a:lvl7pPr>
            <a:lvl8pPr marL="3429000" indent="-228600" eaLnBrk="0" fontAlgn="base" hangingPunct="0">
              <a:spcBef>
                <a:spcPct val="0"/>
              </a:spcBef>
              <a:spcAft>
                <a:spcPct val="0"/>
              </a:spcAft>
              <a:defRPr sz="2800">
                <a:solidFill>
                  <a:schemeClr val="tx1"/>
                </a:solidFill>
                <a:latin typeface="Tahoma" panose="020B0604030504040204" pitchFamily="34" charset="0"/>
              </a:defRPr>
            </a:lvl8pPr>
            <a:lvl9pPr marL="3886200" indent="-228600" eaLnBrk="0" fontAlgn="base" hangingPunct="0">
              <a:spcBef>
                <a:spcPct val="0"/>
              </a:spcBef>
              <a:spcAft>
                <a:spcPct val="0"/>
              </a:spcAft>
              <a:defRPr sz="2800">
                <a:solidFill>
                  <a:schemeClr val="tx1"/>
                </a:solidFill>
                <a:latin typeface="Tahoma" panose="020B0604030504040204" pitchFamily="34" charset="0"/>
              </a:defRPr>
            </a:lvl9pPr>
          </a:lstStyle>
          <a:p>
            <a:fld id="{A1F70AAC-AF3F-4A7B-9AD1-835DBC95EF38}" type="slidenum">
              <a:rPr lang="en-US" altLang="zh-CN" sz="1200" smtClean="0">
                <a:latin typeface="Times New Roman" panose="02020603050405020304" pitchFamily="18" charset="0"/>
              </a:rPr>
              <a:pPr/>
              <a:t>43</a:t>
            </a:fld>
            <a:endParaRPr lang="en-US" altLang="zh-CN" sz="1200">
              <a:latin typeface="Times New Roman" panose="02020603050405020304"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endParaRPr lang="zh-CN" altLang="zh-CN"/>
          </a:p>
        </p:txBody>
      </p:sp>
    </p:spTree>
    <p:extLst>
      <p:ext uri="{BB962C8B-B14F-4D97-AF65-F5344CB8AC3E}">
        <p14:creationId xmlns:p14="http://schemas.microsoft.com/office/powerpoint/2010/main" val="3329192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98F81013-0BEA-49DF-AD3C-558A27B7559E}" type="slidenum">
              <a:rPr lang="zh-CN" altLang="en-US"/>
              <a:pPr>
                <a:defRPr/>
              </a:pPr>
              <a:t>‹#›</a:t>
            </a:fld>
            <a:endParaRPr lang="en-US" altLang="zh-CN"/>
          </a:p>
        </p:txBody>
      </p:sp>
    </p:spTree>
    <p:extLst>
      <p:ext uri="{BB962C8B-B14F-4D97-AF65-F5344CB8AC3E}">
        <p14:creationId xmlns:p14="http://schemas.microsoft.com/office/powerpoint/2010/main" val="1816105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12391EF6-A1B5-468B-83B9-7C72E05AF268}" type="slidenum">
              <a:rPr lang="zh-CN" altLang="en-US"/>
              <a:pPr>
                <a:defRPr/>
              </a:pPr>
              <a:t>‹#›</a:t>
            </a:fld>
            <a:endParaRPr lang="en-US" altLang="zh-CN"/>
          </a:p>
        </p:txBody>
      </p:sp>
    </p:spTree>
    <p:extLst>
      <p:ext uri="{BB962C8B-B14F-4D97-AF65-F5344CB8AC3E}">
        <p14:creationId xmlns:p14="http://schemas.microsoft.com/office/powerpoint/2010/main" val="909297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90B074CA-44A8-4A4E-AFF2-25413D7E123D}" type="slidenum">
              <a:rPr lang="zh-CN" altLang="en-US"/>
              <a:pPr>
                <a:defRPr/>
              </a:pPr>
              <a:t>‹#›</a:t>
            </a:fld>
            <a:endParaRPr lang="en-US" altLang="zh-CN"/>
          </a:p>
        </p:txBody>
      </p:sp>
    </p:spTree>
    <p:extLst>
      <p:ext uri="{BB962C8B-B14F-4D97-AF65-F5344CB8AC3E}">
        <p14:creationId xmlns:p14="http://schemas.microsoft.com/office/powerpoint/2010/main" val="2817169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r>
              <a:rPr lang="en-US"/>
              <a:t>CS 245</a:t>
            </a:r>
          </a:p>
        </p:txBody>
      </p:sp>
      <p:sp>
        <p:nvSpPr>
          <p:cNvPr id="8" name="Rectangle 5"/>
          <p:cNvSpPr>
            <a:spLocks noGrp="1" noChangeArrowheads="1"/>
          </p:cNvSpPr>
          <p:nvPr>
            <p:ph type="ftr" sz="quarter" idx="11"/>
          </p:nvPr>
        </p:nvSpPr>
        <p:spPr/>
        <p:txBody>
          <a:bodyPr/>
          <a:lstStyle>
            <a:lvl1pPr>
              <a:defRPr/>
            </a:lvl1pPr>
          </a:lstStyle>
          <a:p>
            <a:pPr>
              <a:defRPr/>
            </a:pPr>
            <a:r>
              <a:rPr lang="en-US"/>
              <a:t>Notes 1</a:t>
            </a:r>
          </a:p>
        </p:txBody>
      </p:sp>
      <p:sp>
        <p:nvSpPr>
          <p:cNvPr id="9" name="Rectangle 6"/>
          <p:cNvSpPr>
            <a:spLocks noGrp="1" noChangeArrowheads="1"/>
          </p:cNvSpPr>
          <p:nvPr>
            <p:ph type="sldNum" sz="quarter" idx="12"/>
          </p:nvPr>
        </p:nvSpPr>
        <p:spPr/>
        <p:txBody>
          <a:bodyPr/>
          <a:lstStyle>
            <a:lvl1pPr>
              <a:defRPr smtClean="0"/>
            </a:lvl1pPr>
          </a:lstStyle>
          <a:p>
            <a:pPr>
              <a:defRPr/>
            </a:pPr>
            <a:fld id="{54C082F0-364D-4711-8A13-E67520AACA75}" type="slidenum">
              <a:rPr lang="zh-CN" altLang="en-US"/>
              <a:pPr>
                <a:defRPr/>
              </a:pPr>
              <a:t>‹#›</a:t>
            </a:fld>
            <a:endParaRPr lang="en-US" altLang="zh-CN"/>
          </a:p>
        </p:txBody>
      </p:sp>
    </p:spTree>
    <p:extLst>
      <p:ext uri="{BB962C8B-B14F-4D97-AF65-F5344CB8AC3E}">
        <p14:creationId xmlns:p14="http://schemas.microsoft.com/office/powerpoint/2010/main" val="223018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73889932-C464-41B2-9A82-C092D3997D62}" type="slidenum">
              <a:rPr lang="zh-CN" altLang="en-US"/>
              <a:pPr>
                <a:defRPr/>
              </a:pPr>
              <a:t>‹#›</a:t>
            </a:fld>
            <a:endParaRPr lang="en-US" altLang="zh-CN"/>
          </a:p>
        </p:txBody>
      </p:sp>
    </p:spTree>
    <p:extLst>
      <p:ext uri="{BB962C8B-B14F-4D97-AF65-F5344CB8AC3E}">
        <p14:creationId xmlns:p14="http://schemas.microsoft.com/office/powerpoint/2010/main" val="391325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r>
              <a:rPr lang="en-US"/>
              <a:t>CS 245</a:t>
            </a:r>
          </a:p>
        </p:txBody>
      </p:sp>
      <p:sp>
        <p:nvSpPr>
          <p:cNvPr id="6" name="Rectangle 5"/>
          <p:cNvSpPr>
            <a:spLocks noGrp="1" noChangeArrowheads="1"/>
          </p:cNvSpPr>
          <p:nvPr>
            <p:ph type="ftr" sz="quarter" idx="11"/>
          </p:nvPr>
        </p:nvSpPr>
        <p:spPr/>
        <p:txBody>
          <a:bodyPr/>
          <a:lstStyle>
            <a:lvl1pPr>
              <a:defRPr/>
            </a:lvl1pPr>
          </a:lstStyle>
          <a:p>
            <a:pPr>
              <a:defRPr/>
            </a:pPr>
            <a:r>
              <a:rPr lang="en-US"/>
              <a:t>Notes 1</a:t>
            </a:r>
          </a:p>
        </p:txBody>
      </p:sp>
      <p:sp>
        <p:nvSpPr>
          <p:cNvPr id="7" name="Rectangle 6"/>
          <p:cNvSpPr>
            <a:spLocks noGrp="1" noChangeArrowheads="1"/>
          </p:cNvSpPr>
          <p:nvPr>
            <p:ph type="sldNum" sz="quarter" idx="12"/>
          </p:nvPr>
        </p:nvSpPr>
        <p:spPr/>
        <p:txBody>
          <a:bodyPr/>
          <a:lstStyle>
            <a:lvl1pPr>
              <a:defRPr smtClean="0"/>
            </a:lvl1pPr>
          </a:lstStyle>
          <a:p>
            <a:pPr>
              <a:defRPr/>
            </a:pPr>
            <a:fld id="{11FEA6C5-6032-474C-8B54-C8C6CDA0092F}" type="slidenum">
              <a:rPr lang="zh-CN" altLang="en-US"/>
              <a:pPr>
                <a:defRPr/>
              </a:pPr>
              <a:t>‹#›</a:t>
            </a:fld>
            <a:endParaRPr lang="en-US" altLang="zh-CN"/>
          </a:p>
        </p:txBody>
      </p:sp>
    </p:spTree>
    <p:extLst>
      <p:ext uri="{BB962C8B-B14F-4D97-AF65-F5344CB8AC3E}">
        <p14:creationId xmlns:p14="http://schemas.microsoft.com/office/powerpoint/2010/main" val="1648755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91F5A7B7-C3A1-4918-AD97-7E635ACCBB9C}" type="slidenum">
              <a:rPr lang="zh-CN" altLang="en-US"/>
              <a:pPr>
                <a:defRPr/>
              </a:pPr>
              <a:t>‹#›</a:t>
            </a:fld>
            <a:endParaRPr lang="en-US" altLang="zh-CN"/>
          </a:p>
        </p:txBody>
      </p:sp>
    </p:spTree>
    <p:extLst>
      <p:ext uri="{BB962C8B-B14F-4D97-AF65-F5344CB8AC3E}">
        <p14:creationId xmlns:p14="http://schemas.microsoft.com/office/powerpoint/2010/main" val="1472148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r>
              <a:rPr lang="en-US"/>
              <a:t>CS 245</a:t>
            </a:r>
          </a:p>
        </p:txBody>
      </p:sp>
      <p:sp>
        <p:nvSpPr>
          <p:cNvPr id="5" name="Rectangle 5"/>
          <p:cNvSpPr>
            <a:spLocks noGrp="1" noChangeArrowheads="1"/>
          </p:cNvSpPr>
          <p:nvPr>
            <p:ph type="ftr" sz="quarter" idx="11"/>
          </p:nvPr>
        </p:nvSpPr>
        <p:spPr/>
        <p:txBody>
          <a:bodyPr/>
          <a:lstStyle>
            <a:lvl1pPr>
              <a:defRPr/>
            </a:lvl1pPr>
          </a:lstStyle>
          <a:p>
            <a:pPr>
              <a:defRPr/>
            </a:pPr>
            <a:r>
              <a:rPr lang="en-US"/>
              <a:t>Notes 1</a:t>
            </a:r>
          </a:p>
        </p:txBody>
      </p:sp>
      <p:sp>
        <p:nvSpPr>
          <p:cNvPr id="6" name="Rectangle 6"/>
          <p:cNvSpPr>
            <a:spLocks noGrp="1" noChangeArrowheads="1"/>
          </p:cNvSpPr>
          <p:nvPr>
            <p:ph type="sldNum" sz="quarter" idx="12"/>
          </p:nvPr>
        </p:nvSpPr>
        <p:spPr/>
        <p:txBody>
          <a:bodyPr/>
          <a:lstStyle>
            <a:lvl1pPr>
              <a:defRPr smtClean="0"/>
            </a:lvl1pPr>
          </a:lstStyle>
          <a:p>
            <a:pPr>
              <a:defRPr/>
            </a:pPr>
            <a:fld id="{04959519-D87E-493A-9ED6-6711B4839D10}" type="slidenum">
              <a:rPr lang="zh-CN" altLang="en-US"/>
              <a:pPr>
                <a:defRPr/>
              </a:pPr>
              <a:t>‹#›</a:t>
            </a:fld>
            <a:endParaRPr lang="en-US" altLang="zh-CN"/>
          </a:p>
        </p:txBody>
      </p:sp>
    </p:spTree>
    <p:extLst>
      <p:ext uri="{BB962C8B-B14F-4D97-AF65-F5344CB8AC3E}">
        <p14:creationId xmlns:p14="http://schemas.microsoft.com/office/powerpoint/2010/main" val="4122534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ahoma" pitchFamily="34" charset="0"/>
              </a:defRPr>
            </a:lvl1pPr>
          </a:lstStyle>
          <a:p>
            <a:pPr>
              <a:defRPr/>
            </a:pPr>
            <a:r>
              <a:rPr lang="en-US"/>
              <a:t>CS 245/Summer ‘08</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ahoma" pitchFamily="34" charset="0"/>
              </a:defRPr>
            </a:lvl1pPr>
          </a:lstStyle>
          <a:p>
            <a:pPr>
              <a:defRPr/>
            </a:pPr>
            <a:r>
              <a:rPr lang="en-US"/>
              <a:t>Notes 1</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ea typeface="宋体" panose="02010600030101010101" pitchFamily="2" charset="-122"/>
              </a:defRPr>
            </a:lvl1pPr>
          </a:lstStyle>
          <a:p>
            <a:pPr>
              <a:defRPr/>
            </a:pPr>
            <a:fld id="{DF01F78A-6E5B-41DC-B74B-CF661B555806}"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6"/>
          <p:cNvSpPr txBox="1">
            <a:spLocks noChangeArrowheads="1"/>
          </p:cNvSpPr>
          <p:nvPr/>
        </p:nvSpPr>
        <p:spPr bwMode="auto">
          <a:xfrm>
            <a:off x="1022350" y="2071688"/>
            <a:ext cx="7065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4000" dirty="0">
                <a:ea typeface="宋体" panose="02010600030101010101" pitchFamily="2" charset="-122"/>
              </a:rPr>
              <a:t>CSCE-608 Database Systems</a:t>
            </a:r>
          </a:p>
        </p:txBody>
      </p:sp>
      <p:sp>
        <p:nvSpPr>
          <p:cNvPr id="13316" name="Text Box 47"/>
          <p:cNvSpPr txBox="1">
            <a:spLocks noChangeArrowheads="1"/>
          </p:cNvSpPr>
          <p:nvPr/>
        </p:nvSpPr>
        <p:spPr bwMode="auto">
          <a:xfrm>
            <a:off x="3418514" y="3071813"/>
            <a:ext cx="22482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800" dirty="0">
                <a:ea typeface="宋体" panose="02010600030101010101" pitchFamily="2" charset="-122"/>
              </a:rPr>
              <a:t>Spring 2024</a:t>
            </a:r>
          </a:p>
        </p:txBody>
      </p:sp>
      <p:sp>
        <p:nvSpPr>
          <p:cNvPr id="13317" name="Text Box 48"/>
          <p:cNvSpPr txBox="1">
            <a:spLocks noChangeArrowheads="1"/>
          </p:cNvSpPr>
          <p:nvPr/>
        </p:nvSpPr>
        <p:spPr bwMode="auto">
          <a:xfrm>
            <a:off x="2603500" y="4110038"/>
            <a:ext cx="38782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dirty="0">
                <a:ea typeface="宋体" panose="02010600030101010101" pitchFamily="2" charset="-122"/>
              </a:rPr>
              <a:t>Instructor: </a:t>
            </a:r>
            <a:r>
              <a:rPr lang="en-US" altLang="zh-CN" sz="2400" dirty="0" err="1">
                <a:ea typeface="宋体" panose="02010600030101010101" pitchFamily="2" charset="-122"/>
              </a:rPr>
              <a:t>Jianer</a:t>
            </a:r>
            <a:r>
              <a:rPr lang="en-US" altLang="zh-CN" sz="2400" dirty="0">
                <a:ea typeface="宋体" panose="02010600030101010101" pitchFamily="2" charset="-122"/>
              </a:rPr>
              <a:t> Chen</a:t>
            </a:r>
          </a:p>
          <a:p>
            <a:pPr eaLnBrk="1" hangingPunct="1">
              <a:spcBef>
                <a:spcPct val="0"/>
              </a:spcBef>
              <a:buFontTx/>
              <a:buNone/>
            </a:pPr>
            <a:r>
              <a:rPr lang="en-US" altLang="zh-CN" sz="2400" dirty="0">
                <a:ea typeface="宋体" panose="02010600030101010101" pitchFamily="2" charset="-122"/>
              </a:rPr>
              <a:t>Office: PETR 428</a:t>
            </a:r>
          </a:p>
          <a:p>
            <a:pPr eaLnBrk="1" hangingPunct="1">
              <a:spcBef>
                <a:spcPct val="0"/>
              </a:spcBef>
              <a:buFontTx/>
              <a:buNone/>
            </a:pPr>
            <a:r>
              <a:rPr lang="en-US" altLang="zh-CN" sz="2400" dirty="0">
                <a:ea typeface="宋体" panose="02010600030101010101" pitchFamily="2" charset="-122"/>
              </a:rPr>
              <a:t>Phone: 845-4259</a:t>
            </a:r>
          </a:p>
          <a:p>
            <a:pPr eaLnBrk="1" hangingPunct="1">
              <a:spcBef>
                <a:spcPct val="0"/>
              </a:spcBef>
              <a:buFontTx/>
              <a:buNone/>
            </a:pPr>
            <a:r>
              <a:rPr lang="en-US" altLang="zh-CN" sz="2400" dirty="0">
                <a:ea typeface="宋体" panose="02010600030101010101" pitchFamily="2" charset="-122"/>
              </a:rPr>
              <a:t>Email: chen@cse.tamu.edu</a:t>
            </a:r>
          </a:p>
        </p:txBody>
      </p:sp>
      <p:sp>
        <p:nvSpPr>
          <p:cNvPr id="13318" name="Text Box 49"/>
          <p:cNvSpPr txBox="1">
            <a:spLocks noChangeArrowheads="1"/>
          </p:cNvSpPr>
          <p:nvPr/>
        </p:nvSpPr>
        <p:spPr bwMode="auto">
          <a:xfrm>
            <a:off x="0" y="6553200"/>
            <a:ext cx="18772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dirty="0">
                <a:ea typeface="宋体" panose="02010600030101010101" pitchFamily="2" charset="-122"/>
              </a:rPr>
              <a:t>Notes 1</a:t>
            </a:r>
            <a:r>
              <a:rPr lang="en-US" altLang="zh-CN" sz="1400">
                <a:ea typeface="宋体" panose="02010600030101010101" pitchFamily="2" charset="-122"/>
              </a:rPr>
              <a:t>: Introduction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777875" y="171450"/>
            <a:ext cx="7454900" cy="1038225"/>
          </a:xfrm>
        </p:spPr>
        <p:txBody>
          <a:bodyPr/>
          <a:lstStyle/>
          <a:p>
            <a:pPr eaLnBrk="1" hangingPunct="1"/>
            <a:r>
              <a:rPr lang="en-US" altLang="zh-CN" sz="4000">
                <a:ea typeface="宋体" panose="02010600030101010101" pitchFamily="2" charset="-122"/>
              </a:rPr>
              <a:t>What is a Database System?</a:t>
            </a:r>
          </a:p>
        </p:txBody>
      </p:sp>
      <p:sp>
        <p:nvSpPr>
          <p:cNvPr id="14339" name="Text Box 49"/>
          <p:cNvSpPr txBox="1">
            <a:spLocks noChangeArrowheads="1"/>
          </p:cNvSpPr>
          <p:nvPr/>
        </p:nvSpPr>
        <p:spPr bwMode="auto">
          <a:xfrm>
            <a:off x="0" y="6553200"/>
            <a:ext cx="78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a:ea typeface="宋体" panose="02010600030101010101" pitchFamily="2" charset="-122"/>
              </a:rPr>
              <a:t>Notes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777875" y="171450"/>
            <a:ext cx="7454900" cy="1038225"/>
          </a:xfrm>
        </p:spPr>
        <p:txBody>
          <a:bodyPr/>
          <a:lstStyle/>
          <a:p>
            <a:pPr eaLnBrk="1" hangingPunct="1"/>
            <a:r>
              <a:rPr lang="en-US" altLang="zh-CN" sz="4000">
                <a:ea typeface="宋体" panose="02010600030101010101" pitchFamily="2" charset="-122"/>
              </a:rPr>
              <a:t>What is a Database System?</a:t>
            </a:r>
          </a:p>
        </p:txBody>
      </p:sp>
      <p:sp>
        <p:nvSpPr>
          <p:cNvPr id="15363" name="Text Box 49"/>
          <p:cNvSpPr txBox="1">
            <a:spLocks noChangeArrowheads="1"/>
          </p:cNvSpPr>
          <p:nvPr/>
        </p:nvSpPr>
        <p:spPr bwMode="auto">
          <a:xfrm>
            <a:off x="0" y="6553200"/>
            <a:ext cx="78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a:ea typeface="宋体" panose="02010600030101010101" pitchFamily="2" charset="-122"/>
              </a:rPr>
              <a:t>Notes 1</a:t>
            </a:r>
          </a:p>
        </p:txBody>
      </p:sp>
      <p:sp>
        <p:nvSpPr>
          <p:cNvPr id="15364" name="Text Box 48"/>
          <p:cNvSpPr txBox="1">
            <a:spLocks noChangeArrowheads="1"/>
          </p:cNvSpPr>
          <p:nvPr/>
        </p:nvSpPr>
        <p:spPr bwMode="auto">
          <a:xfrm>
            <a:off x="627063" y="1274763"/>
            <a:ext cx="78422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en-US" sz="2000"/>
              <a:t>A </a:t>
            </a:r>
            <a:r>
              <a:rPr lang="en-US" altLang="en-US" sz="2000">
                <a:solidFill>
                  <a:srgbClr val="00B050"/>
                </a:solidFill>
              </a:rPr>
              <a:t>database</a:t>
            </a:r>
            <a:r>
              <a:rPr lang="en-US" altLang="en-US" sz="2000"/>
              <a:t> is an organized collection of data. It is the collection of schemas, tables, queries, reports, views, and other objects.</a:t>
            </a:r>
          </a:p>
          <a:p>
            <a:pPr eaLnBrk="1" hangingPunct="1">
              <a:spcBef>
                <a:spcPct val="0"/>
              </a:spcBef>
              <a:buFontTx/>
              <a:buNone/>
            </a:pPr>
            <a:endParaRPr lang="en-US" altLang="zh-CN" sz="2000">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777875" y="171450"/>
            <a:ext cx="7454900" cy="1038225"/>
          </a:xfrm>
        </p:spPr>
        <p:txBody>
          <a:bodyPr/>
          <a:lstStyle/>
          <a:p>
            <a:pPr eaLnBrk="1" hangingPunct="1"/>
            <a:r>
              <a:rPr lang="en-US" altLang="zh-CN" sz="4000">
                <a:ea typeface="宋体" panose="02010600030101010101" pitchFamily="2" charset="-122"/>
              </a:rPr>
              <a:t>What is a Database System?</a:t>
            </a:r>
          </a:p>
        </p:txBody>
      </p:sp>
      <p:sp>
        <p:nvSpPr>
          <p:cNvPr id="16387" name="Text Box 49"/>
          <p:cNvSpPr txBox="1">
            <a:spLocks noChangeArrowheads="1"/>
          </p:cNvSpPr>
          <p:nvPr/>
        </p:nvSpPr>
        <p:spPr bwMode="auto">
          <a:xfrm>
            <a:off x="0" y="6553200"/>
            <a:ext cx="78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a:ea typeface="宋体" panose="02010600030101010101" pitchFamily="2" charset="-122"/>
              </a:rPr>
              <a:t>Notes 1</a:t>
            </a:r>
          </a:p>
        </p:txBody>
      </p:sp>
      <p:sp>
        <p:nvSpPr>
          <p:cNvPr id="16388" name="Text Box 48"/>
          <p:cNvSpPr txBox="1">
            <a:spLocks noChangeArrowheads="1"/>
          </p:cNvSpPr>
          <p:nvPr/>
        </p:nvSpPr>
        <p:spPr bwMode="auto">
          <a:xfrm>
            <a:off x="627063" y="1274763"/>
            <a:ext cx="78422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en-US" sz="2000"/>
              <a:t>A </a:t>
            </a:r>
            <a:r>
              <a:rPr lang="en-US" altLang="en-US" sz="2000">
                <a:solidFill>
                  <a:srgbClr val="00B050"/>
                </a:solidFill>
              </a:rPr>
              <a:t>database</a:t>
            </a:r>
            <a:r>
              <a:rPr lang="en-US" altLang="en-US" sz="2000"/>
              <a:t> is an organized collection of data. It is the collection of schemas, tables, queries, reports, views, and other objects.</a:t>
            </a:r>
          </a:p>
          <a:p>
            <a:pPr eaLnBrk="1" hangingPunct="1">
              <a:spcBef>
                <a:spcPct val="0"/>
              </a:spcBef>
              <a:buFontTx/>
              <a:buNone/>
            </a:pPr>
            <a:endParaRPr lang="en-US" altLang="zh-CN" sz="2000">
              <a:ea typeface="宋体" panose="02010600030101010101" pitchFamily="2" charset="-122"/>
            </a:endParaRPr>
          </a:p>
          <a:p>
            <a:pPr eaLnBrk="1" hangingPunct="1">
              <a:spcBef>
                <a:spcPct val="0"/>
              </a:spcBef>
              <a:buFontTx/>
              <a:buNone/>
            </a:pPr>
            <a:r>
              <a:rPr lang="en-US" altLang="en-US" sz="2000"/>
              <a:t>A </a:t>
            </a:r>
            <a:r>
              <a:rPr lang="en-US" altLang="en-US" sz="2000">
                <a:solidFill>
                  <a:srgbClr val="00B050"/>
                </a:solidFill>
              </a:rPr>
              <a:t>database management system</a:t>
            </a:r>
            <a:r>
              <a:rPr lang="en-US" altLang="en-US" sz="2000"/>
              <a:t> (DBMS) is a computer software </a:t>
            </a:r>
          </a:p>
          <a:p>
            <a:pPr eaLnBrk="1" hangingPunct="1">
              <a:spcBef>
                <a:spcPct val="0"/>
              </a:spcBef>
              <a:buFontTx/>
              <a:buNone/>
            </a:pPr>
            <a:r>
              <a:rPr lang="en-US" altLang="en-US" sz="2000"/>
              <a:t>application that interacts with the user, other applications, and the database itself to capture and analyze data.</a:t>
            </a:r>
            <a:endParaRPr lang="en-US" altLang="zh-CN" sz="2000">
              <a:ea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777875" y="171450"/>
            <a:ext cx="7454900" cy="1038225"/>
          </a:xfrm>
        </p:spPr>
        <p:txBody>
          <a:bodyPr/>
          <a:lstStyle/>
          <a:p>
            <a:pPr eaLnBrk="1" hangingPunct="1"/>
            <a:r>
              <a:rPr lang="en-US" altLang="zh-CN" sz="4000">
                <a:ea typeface="宋体" panose="02010600030101010101" pitchFamily="2" charset="-122"/>
              </a:rPr>
              <a:t>What is a Database System?</a:t>
            </a:r>
          </a:p>
        </p:txBody>
      </p:sp>
      <p:sp>
        <p:nvSpPr>
          <p:cNvPr id="17411" name="Text Box 49"/>
          <p:cNvSpPr txBox="1">
            <a:spLocks noChangeArrowheads="1"/>
          </p:cNvSpPr>
          <p:nvPr/>
        </p:nvSpPr>
        <p:spPr bwMode="auto">
          <a:xfrm>
            <a:off x="0" y="6553200"/>
            <a:ext cx="78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400">
                <a:ea typeface="宋体" panose="02010600030101010101" pitchFamily="2" charset="-122"/>
              </a:rPr>
              <a:t>Notes 1</a:t>
            </a:r>
          </a:p>
        </p:txBody>
      </p:sp>
      <p:sp>
        <p:nvSpPr>
          <p:cNvPr id="17412" name="Text Box 48"/>
          <p:cNvSpPr txBox="1">
            <a:spLocks noChangeArrowheads="1"/>
          </p:cNvSpPr>
          <p:nvPr/>
        </p:nvSpPr>
        <p:spPr bwMode="auto">
          <a:xfrm>
            <a:off x="627063" y="1274763"/>
            <a:ext cx="78422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en-US" sz="2000"/>
              <a:t>A </a:t>
            </a:r>
            <a:r>
              <a:rPr lang="en-US" altLang="en-US" sz="2000">
                <a:solidFill>
                  <a:srgbClr val="00B050"/>
                </a:solidFill>
              </a:rPr>
              <a:t>database</a:t>
            </a:r>
            <a:r>
              <a:rPr lang="en-US" altLang="en-US" sz="2000"/>
              <a:t> is an organized collection of data. It is the collection of schemas, tables, queries, reports, views, and other objects.</a:t>
            </a:r>
          </a:p>
          <a:p>
            <a:pPr eaLnBrk="1" hangingPunct="1">
              <a:spcBef>
                <a:spcPct val="0"/>
              </a:spcBef>
              <a:buFontTx/>
              <a:buNone/>
            </a:pPr>
            <a:endParaRPr lang="en-US" altLang="zh-CN" sz="2000">
              <a:ea typeface="宋体" panose="02010600030101010101" pitchFamily="2" charset="-122"/>
            </a:endParaRPr>
          </a:p>
          <a:p>
            <a:pPr eaLnBrk="1" hangingPunct="1">
              <a:spcBef>
                <a:spcPct val="0"/>
              </a:spcBef>
              <a:buFontTx/>
              <a:buNone/>
            </a:pPr>
            <a:r>
              <a:rPr lang="en-US" altLang="en-US" sz="2000"/>
              <a:t>A </a:t>
            </a:r>
            <a:r>
              <a:rPr lang="en-US" altLang="en-US" sz="2000">
                <a:solidFill>
                  <a:srgbClr val="00B050"/>
                </a:solidFill>
              </a:rPr>
              <a:t>database management system</a:t>
            </a:r>
            <a:r>
              <a:rPr lang="en-US" altLang="en-US" sz="2000"/>
              <a:t> (DBMS) is a computer software </a:t>
            </a:r>
          </a:p>
          <a:p>
            <a:pPr eaLnBrk="1" hangingPunct="1">
              <a:spcBef>
                <a:spcPct val="0"/>
              </a:spcBef>
              <a:buFontTx/>
              <a:buNone/>
            </a:pPr>
            <a:r>
              <a:rPr lang="en-US" altLang="en-US" sz="2000"/>
              <a:t>application that interacts with the user, other applications, and the database itself to capture and analyze data.</a:t>
            </a:r>
            <a:endParaRPr lang="en-US" altLang="zh-CN" sz="2000">
              <a:ea typeface="宋体" panose="02010600030101010101" pitchFamily="2" charset="-122"/>
            </a:endParaRPr>
          </a:p>
        </p:txBody>
      </p:sp>
      <p:pic>
        <p:nvPicPr>
          <p:cNvPr id="17413"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2100" y="3402013"/>
            <a:ext cx="588645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Tree>
    <p:extLst>
      <p:ext uri="{BB962C8B-B14F-4D97-AF65-F5344CB8AC3E}">
        <p14:creationId xmlns:p14="http://schemas.microsoft.com/office/powerpoint/2010/main" val="410519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7171"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7172"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7173"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Tree>
    <p:extLst>
      <p:ext uri="{BB962C8B-B14F-4D97-AF65-F5344CB8AC3E}">
        <p14:creationId xmlns:p14="http://schemas.microsoft.com/office/powerpoint/2010/main" val="3509649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9219"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9220"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9221"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9223"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9224"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9"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Tree>
    <p:extLst>
      <p:ext uri="{BB962C8B-B14F-4D97-AF65-F5344CB8AC3E}">
        <p14:creationId xmlns:p14="http://schemas.microsoft.com/office/powerpoint/2010/main" val="3483221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11267"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11268"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11269"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11270"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
        <p:nvSpPr>
          <p:cNvPr id="11271" name="Rectangle 9"/>
          <p:cNvSpPr>
            <a:spLocks noChangeArrowheads="1"/>
          </p:cNvSpPr>
          <p:nvPr/>
        </p:nvSpPr>
        <p:spPr bwMode="auto">
          <a:xfrm>
            <a:off x="5602288" y="4621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Know better about DB</a:t>
            </a:r>
            <a:endParaRPr lang="en-US" altLang="zh-CN" sz="2000">
              <a:ea typeface="宋体" panose="02010600030101010101" pitchFamily="2" charset="-122"/>
            </a:endParaRPr>
          </a:p>
        </p:txBody>
      </p:sp>
      <p:sp>
        <p:nvSpPr>
          <p:cNvPr id="11272"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11273"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1274" name="Right Arrow 12"/>
          <p:cNvSpPr>
            <a:spLocks noChangeArrowheads="1"/>
          </p:cNvSpPr>
          <p:nvPr/>
        </p:nvSpPr>
        <p:spPr bwMode="auto">
          <a:xfrm>
            <a:off x="3797300" y="4962525"/>
            <a:ext cx="1296988" cy="325438"/>
          </a:xfrm>
          <a:prstGeom prst="rightArrow">
            <a:avLst>
              <a:gd name="adj1" fmla="val 50000"/>
              <a:gd name="adj2" fmla="val 49817"/>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Tree>
    <p:extLst>
      <p:ext uri="{BB962C8B-B14F-4D97-AF65-F5344CB8AC3E}">
        <p14:creationId xmlns:p14="http://schemas.microsoft.com/office/powerpoint/2010/main" val="1427237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13315"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13316"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13317"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13319" name="Rectangle 9"/>
          <p:cNvSpPr>
            <a:spLocks noChangeArrowheads="1"/>
          </p:cNvSpPr>
          <p:nvPr/>
        </p:nvSpPr>
        <p:spPr bwMode="auto">
          <a:xfrm>
            <a:off x="5602288" y="4621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Know better about DB</a:t>
            </a:r>
            <a:endParaRPr lang="en-US" altLang="zh-CN" sz="2000">
              <a:ea typeface="宋体" panose="02010600030101010101" pitchFamily="2" charset="-122"/>
            </a:endParaRPr>
          </a:p>
        </p:txBody>
      </p:sp>
      <p:sp>
        <p:nvSpPr>
          <p:cNvPr id="13320"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13321"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3322" name="Right Arrow 12"/>
          <p:cNvSpPr>
            <a:spLocks noChangeArrowheads="1"/>
          </p:cNvSpPr>
          <p:nvPr/>
        </p:nvSpPr>
        <p:spPr bwMode="auto">
          <a:xfrm>
            <a:off x="3797300" y="4962525"/>
            <a:ext cx="1296988" cy="325438"/>
          </a:xfrm>
          <a:prstGeom prst="rightArrow">
            <a:avLst>
              <a:gd name="adj1" fmla="val 50000"/>
              <a:gd name="adj2" fmla="val 49817"/>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3323" name="Up Arrow 14"/>
          <p:cNvSpPr>
            <a:spLocks noChangeArrowheads="1"/>
          </p:cNvSpPr>
          <p:nvPr/>
        </p:nvSpPr>
        <p:spPr bwMode="auto">
          <a:xfrm rot="10800000">
            <a:off x="5886450" y="3365500"/>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3324" name="TextBox 15"/>
          <p:cNvSpPr txBox="1">
            <a:spLocks noChangeArrowheads="1"/>
          </p:cNvSpPr>
          <p:nvPr/>
        </p:nvSpPr>
        <p:spPr bwMode="auto">
          <a:xfrm>
            <a:off x="4679950" y="3602038"/>
            <a:ext cx="12985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necessary</a:t>
            </a:r>
          </a:p>
        </p:txBody>
      </p:sp>
      <p:sp>
        <p:nvSpPr>
          <p:cNvPr id="13"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Tree>
    <p:extLst>
      <p:ext uri="{BB962C8B-B14F-4D97-AF65-F5344CB8AC3E}">
        <p14:creationId xmlns:p14="http://schemas.microsoft.com/office/powerpoint/2010/main" val="2578290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15363"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15364"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15365"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15367" name="Rectangle 9"/>
          <p:cNvSpPr>
            <a:spLocks noChangeArrowheads="1"/>
          </p:cNvSpPr>
          <p:nvPr/>
        </p:nvSpPr>
        <p:spPr bwMode="auto">
          <a:xfrm>
            <a:off x="5602288" y="4621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Know better about DB</a:t>
            </a:r>
            <a:endParaRPr lang="en-US" altLang="zh-CN" sz="2000">
              <a:ea typeface="宋体" panose="02010600030101010101" pitchFamily="2" charset="-122"/>
            </a:endParaRPr>
          </a:p>
        </p:txBody>
      </p:sp>
      <p:sp>
        <p:nvSpPr>
          <p:cNvPr id="15368"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15369"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0" name="Right Arrow 12"/>
          <p:cNvSpPr>
            <a:spLocks noChangeArrowheads="1"/>
          </p:cNvSpPr>
          <p:nvPr/>
        </p:nvSpPr>
        <p:spPr bwMode="auto">
          <a:xfrm>
            <a:off x="3797300" y="4962525"/>
            <a:ext cx="1296988" cy="325438"/>
          </a:xfrm>
          <a:prstGeom prst="rightArrow">
            <a:avLst>
              <a:gd name="adj1" fmla="val 50000"/>
              <a:gd name="adj2" fmla="val 49817"/>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1" name="Up Arrow 5"/>
          <p:cNvSpPr>
            <a:spLocks noChangeArrowheads="1"/>
          </p:cNvSpPr>
          <p:nvPr/>
        </p:nvSpPr>
        <p:spPr bwMode="auto">
          <a:xfrm>
            <a:off x="7019925" y="3343275"/>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2" name="Up Arrow 14"/>
          <p:cNvSpPr>
            <a:spLocks noChangeArrowheads="1"/>
          </p:cNvSpPr>
          <p:nvPr/>
        </p:nvSpPr>
        <p:spPr bwMode="auto">
          <a:xfrm rot="10800000">
            <a:off x="5886450" y="3365500"/>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3" name="TextBox 15"/>
          <p:cNvSpPr txBox="1">
            <a:spLocks noChangeArrowheads="1"/>
          </p:cNvSpPr>
          <p:nvPr/>
        </p:nvSpPr>
        <p:spPr bwMode="auto">
          <a:xfrm>
            <a:off x="4679950" y="3602038"/>
            <a:ext cx="12985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necessary</a:t>
            </a:r>
          </a:p>
        </p:txBody>
      </p:sp>
      <p:sp>
        <p:nvSpPr>
          <p:cNvPr id="15374" name="TextBox 16"/>
          <p:cNvSpPr txBox="1">
            <a:spLocks noChangeArrowheads="1"/>
          </p:cNvSpPr>
          <p:nvPr/>
        </p:nvSpPr>
        <p:spPr bwMode="auto">
          <a:xfrm>
            <a:off x="7437438" y="3422650"/>
            <a:ext cx="11668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800">
                <a:ea typeface="宋体" panose="02010600030101010101" pitchFamily="2" charset="-122"/>
              </a:rPr>
              <a:t>Help </a:t>
            </a:r>
          </a:p>
          <a:p>
            <a:pPr>
              <a:spcBef>
                <a:spcPct val="0"/>
              </a:spcBef>
              <a:buClrTx/>
              <a:buFontTx/>
              <a:buNone/>
            </a:pPr>
            <a:r>
              <a:rPr lang="en-US" altLang="zh-CN" sz="1800">
                <a:ea typeface="宋体" panose="02010600030101010101" pitchFamily="2" charset="-122"/>
              </a:rPr>
              <a:t>develop</a:t>
            </a:r>
          </a:p>
          <a:p>
            <a:pPr>
              <a:spcBef>
                <a:spcPct val="0"/>
              </a:spcBef>
              <a:buClrTx/>
              <a:buFontTx/>
              <a:buNone/>
            </a:pPr>
            <a:r>
              <a:rPr lang="en-US" altLang="zh-CN" sz="1800">
                <a:ea typeface="宋体" panose="02010600030101010101" pitchFamily="2" charset="-122"/>
              </a:rPr>
              <a:t>better DB</a:t>
            </a:r>
          </a:p>
        </p:txBody>
      </p:sp>
      <p:sp>
        <p:nvSpPr>
          <p:cNvPr id="15"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Tree>
    <p:extLst>
      <p:ext uri="{BB962C8B-B14F-4D97-AF65-F5344CB8AC3E}">
        <p14:creationId xmlns:p14="http://schemas.microsoft.com/office/powerpoint/2010/main" val="2801759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
        <p:nvSpPr>
          <p:cNvPr id="15362"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15363"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15364"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15365"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15367" name="Rectangle 9"/>
          <p:cNvSpPr>
            <a:spLocks noChangeArrowheads="1"/>
          </p:cNvSpPr>
          <p:nvPr/>
        </p:nvSpPr>
        <p:spPr bwMode="auto">
          <a:xfrm>
            <a:off x="5602288" y="4621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Know better about DB</a:t>
            </a:r>
            <a:endParaRPr lang="en-US" altLang="zh-CN" sz="2000">
              <a:ea typeface="宋体" panose="02010600030101010101" pitchFamily="2" charset="-122"/>
            </a:endParaRPr>
          </a:p>
        </p:txBody>
      </p:sp>
      <p:sp>
        <p:nvSpPr>
          <p:cNvPr id="15368"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15369"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0" name="Right Arrow 12"/>
          <p:cNvSpPr>
            <a:spLocks noChangeArrowheads="1"/>
          </p:cNvSpPr>
          <p:nvPr/>
        </p:nvSpPr>
        <p:spPr bwMode="auto">
          <a:xfrm>
            <a:off x="3797300" y="4962525"/>
            <a:ext cx="1296988" cy="325438"/>
          </a:xfrm>
          <a:prstGeom prst="rightArrow">
            <a:avLst>
              <a:gd name="adj1" fmla="val 50000"/>
              <a:gd name="adj2" fmla="val 49817"/>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1" name="Up Arrow 5"/>
          <p:cNvSpPr>
            <a:spLocks noChangeArrowheads="1"/>
          </p:cNvSpPr>
          <p:nvPr/>
        </p:nvSpPr>
        <p:spPr bwMode="auto">
          <a:xfrm>
            <a:off x="7019925" y="3343275"/>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2" name="Up Arrow 14"/>
          <p:cNvSpPr>
            <a:spLocks noChangeArrowheads="1"/>
          </p:cNvSpPr>
          <p:nvPr/>
        </p:nvSpPr>
        <p:spPr bwMode="auto">
          <a:xfrm rot="10800000">
            <a:off x="5886450" y="3365500"/>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3" name="TextBox 15"/>
          <p:cNvSpPr txBox="1">
            <a:spLocks noChangeArrowheads="1"/>
          </p:cNvSpPr>
          <p:nvPr/>
        </p:nvSpPr>
        <p:spPr bwMode="auto">
          <a:xfrm>
            <a:off x="4679950" y="3602038"/>
            <a:ext cx="12985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necessary</a:t>
            </a:r>
          </a:p>
        </p:txBody>
      </p:sp>
      <p:sp>
        <p:nvSpPr>
          <p:cNvPr id="15374" name="TextBox 16"/>
          <p:cNvSpPr txBox="1">
            <a:spLocks noChangeArrowheads="1"/>
          </p:cNvSpPr>
          <p:nvPr/>
        </p:nvSpPr>
        <p:spPr bwMode="auto">
          <a:xfrm>
            <a:off x="7437438" y="3422650"/>
            <a:ext cx="11668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800">
                <a:ea typeface="宋体" panose="02010600030101010101" pitchFamily="2" charset="-122"/>
              </a:rPr>
              <a:t>Help </a:t>
            </a:r>
          </a:p>
          <a:p>
            <a:pPr>
              <a:spcBef>
                <a:spcPct val="0"/>
              </a:spcBef>
              <a:buClrTx/>
              <a:buFontTx/>
              <a:buNone/>
            </a:pPr>
            <a:r>
              <a:rPr lang="en-US" altLang="zh-CN" sz="1800">
                <a:ea typeface="宋体" panose="02010600030101010101" pitchFamily="2" charset="-122"/>
              </a:rPr>
              <a:t>develop</a:t>
            </a:r>
          </a:p>
          <a:p>
            <a:pPr>
              <a:spcBef>
                <a:spcPct val="0"/>
              </a:spcBef>
              <a:buClrTx/>
              <a:buFontTx/>
              <a:buNone/>
            </a:pPr>
            <a:r>
              <a:rPr lang="en-US" altLang="zh-CN" sz="1800">
                <a:ea typeface="宋体" panose="02010600030101010101" pitchFamily="2" charset="-122"/>
              </a:rPr>
              <a:t>better DB</a:t>
            </a:r>
          </a:p>
        </p:txBody>
      </p:sp>
      <p:sp>
        <p:nvSpPr>
          <p:cNvPr id="2" name="Rectangle 1"/>
          <p:cNvSpPr/>
          <p:nvPr/>
        </p:nvSpPr>
        <p:spPr>
          <a:xfrm>
            <a:off x="561315" y="1925638"/>
            <a:ext cx="7892123" cy="1676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455039" y="3233093"/>
            <a:ext cx="3963457" cy="461665"/>
          </a:xfrm>
          <a:prstGeom prst="rect">
            <a:avLst/>
          </a:prstGeom>
          <a:solidFill>
            <a:schemeClr val="bg1"/>
          </a:solidFill>
          <a:ln>
            <a:solidFill>
              <a:schemeClr val="tx1"/>
            </a:solidFill>
          </a:ln>
        </p:spPr>
        <p:txBody>
          <a:bodyPr wrap="none" rtlCol="0">
            <a:spAutoFit/>
          </a:bodyPr>
          <a:lstStyle/>
          <a:p>
            <a:r>
              <a:rPr lang="en-US" dirty="0"/>
              <a:t>Will give an in-depth review</a:t>
            </a:r>
          </a:p>
        </p:txBody>
      </p:sp>
      <p:sp>
        <p:nvSpPr>
          <p:cNvPr id="20" name="TextBox 19"/>
          <p:cNvSpPr txBox="1"/>
          <p:nvPr/>
        </p:nvSpPr>
        <p:spPr>
          <a:xfrm>
            <a:off x="2502660" y="1865462"/>
            <a:ext cx="3852850" cy="461665"/>
          </a:xfrm>
          <a:prstGeom prst="rect">
            <a:avLst/>
          </a:prstGeom>
          <a:solidFill>
            <a:schemeClr val="bg1"/>
          </a:solidFill>
          <a:ln>
            <a:solidFill>
              <a:schemeClr val="tx1"/>
            </a:solidFill>
          </a:ln>
        </p:spPr>
        <p:txBody>
          <a:bodyPr wrap="none" rtlCol="0">
            <a:spAutoFit/>
          </a:bodyPr>
          <a:lstStyle/>
          <a:p>
            <a:r>
              <a:rPr lang="en-US" dirty="0"/>
              <a:t>Assuming certain </a:t>
            </a:r>
            <a:r>
              <a:rPr lang="en-US" dirty="0" err="1"/>
              <a:t>familarity</a:t>
            </a:r>
            <a:endParaRPr lang="en-US" dirty="0"/>
          </a:p>
        </p:txBody>
      </p:sp>
    </p:spTree>
    <p:extLst>
      <p:ext uri="{BB962C8B-B14F-4D97-AF65-F5344CB8AC3E}">
        <p14:creationId xmlns:p14="http://schemas.microsoft.com/office/powerpoint/2010/main" val="215673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8"/>
          <p:cNvSpPr>
            <a:spLocks noChangeArrowheads="1"/>
          </p:cNvSpPr>
          <p:nvPr/>
        </p:nvSpPr>
        <p:spPr bwMode="auto">
          <a:xfrm>
            <a:off x="5602288" y="2208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dirty="0">
                <a:ea typeface="宋体" panose="02010600030101010101" pitchFamily="2" charset="-122"/>
              </a:rPr>
              <a:t>Be able to build a DB</a:t>
            </a:r>
            <a:endParaRPr lang="en-US" altLang="zh-CN" sz="2000" dirty="0">
              <a:ea typeface="宋体" panose="02010600030101010101" pitchFamily="2" charset="-122"/>
            </a:endParaRPr>
          </a:p>
        </p:txBody>
      </p:sp>
      <p:sp>
        <p:nvSpPr>
          <p:cNvPr id="15362"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Two parts about database</a:t>
            </a:r>
          </a:p>
        </p:txBody>
      </p:sp>
      <p:sp>
        <p:nvSpPr>
          <p:cNvPr id="15363" name="Rectangle 2"/>
          <p:cNvSpPr>
            <a:spLocks noChangeArrowheads="1"/>
          </p:cNvSpPr>
          <p:nvPr/>
        </p:nvSpPr>
        <p:spPr bwMode="auto">
          <a:xfrm>
            <a:off x="827088" y="2065338"/>
            <a:ext cx="2398712" cy="140335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Learn how to develop DB</a:t>
            </a:r>
          </a:p>
          <a:p>
            <a:pPr>
              <a:spcBef>
                <a:spcPct val="0"/>
              </a:spcBef>
              <a:buClrTx/>
              <a:buFontTx/>
              <a:buNone/>
            </a:pPr>
            <a:r>
              <a:rPr lang="en-US" altLang="zh-CN" sz="2000">
                <a:ea typeface="宋体" panose="02010600030101010101" pitchFamily="2" charset="-122"/>
              </a:rPr>
              <a:t>(database design)</a:t>
            </a:r>
          </a:p>
        </p:txBody>
      </p:sp>
      <p:sp>
        <p:nvSpPr>
          <p:cNvPr id="15364" name="Rectangle 6"/>
          <p:cNvSpPr>
            <a:spLocks noChangeArrowheads="1"/>
          </p:cNvSpPr>
          <p:nvPr/>
        </p:nvSpPr>
        <p:spPr bwMode="auto">
          <a:xfrm>
            <a:off x="850900" y="4476750"/>
            <a:ext cx="2438400" cy="13684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Understand how DB works </a:t>
            </a:r>
          </a:p>
          <a:p>
            <a:pPr>
              <a:spcBef>
                <a:spcPct val="0"/>
              </a:spcBef>
              <a:buClrTx/>
              <a:buFontTx/>
              <a:buNone/>
            </a:pPr>
            <a:r>
              <a:rPr lang="en-US" altLang="zh-CN" sz="2000">
                <a:ea typeface="宋体" panose="02010600030101010101" pitchFamily="2" charset="-122"/>
              </a:rPr>
              <a:t>(database principle)</a:t>
            </a:r>
          </a:p>
        </p:txBody>
      </p:sp>
      <p:sp>
        <p:nvSpPr>
          <p:cNvPr id="15365" name="TextBox 3"/>
          <p:cNvSpPr txBox="1">
            <a:spLocks noChangeArrowheads="1"/>
          </p:cNvSpPr>
          <p:nvPr/>
        </p:nvSpPr>
        <p:spPr bwMode="auto">
          <a:xfrm>
            <a:off x="1487488" y="1484313"/>
            <a:ext cx="1090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purpose</a:t>
            </a:r>
          </a:p>
        </p:txBody>
      </p:sp>
      <p:sp>
        <p:nvSpPr>
          <p:cNvPr id="15367" name="Rectangle 9"/>
          <p:cNvSpPr>
            <a:spLocks noChangeArrowheads="1"/>
          </p:cNvSpPr>
          <p:nvPr/>
        </p:nvSpPr>
        <p:spPr bwMode="auto">
          <a:xfrm>
            <a:off x="5602288" y="4621213"/>
            <a:ext cx="2155825" cy="1008062"/>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800">
                <a:ea typeface="宋体" panose="02010600030101010101" pitchFamily="2" charset="-122"/>
              </a:rPr>
              <a:t>Know better about DB</a:t>
            </a:r>
            <a:endParaRPr lang="en-US" altLang="zh-CN" sz="2000">
              <a:ea typeface="宋体" panose="02010600030101010101" pitchFamily="2" charset="-122"/>
            </a:endParaRPr>
          </a:p>
        </p:txBody>
      </p:sp>
      <p:sp>
        <p:nvSpPr>
          <p:cNvPr id="15368" name="TextBox 10"/>
          <p:cNvSpPr txBox="1">
            <a:spLocks noChangeArrowheads="1"/>
          </p:cNvSpPr>
          <p:nvPr/>
        </p:nvSpPr>
        <p:spPr bwMode="auto">
          <a:xfrm>
            <a:off x="5746750" y="1525588"/>
            <a:ext cx="1871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After the study</a:t>
            </a:r>
          </a:p>
        </p:txBody>
      </p:sp>
      <p:sp>
        <p:nvSpPr>
          <p:cNvPr id="15369" name="Right Arrow 4"/>
          <p:cNvSpPr>
            <a:spLocks noChangeArrowheads="1"/>
          </p:cNvSpPr>
          <p:nvPr/>
        </p:nvSpPr>
        <p:spPr bwMode="auto">
          <a:xfrm>
            <a:off x="3802063" y="2533650"/>
            <a:ext cx="1296987" cy="323850"/>
          </a:xfrm>
          <a:prstGeom prst="rightArrow">
            <a:avLst>
              <a:gd name="adj1" fmla="val 50000"/>
              <a:gd name="adj2" fmla="val 50061"/>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0" name="Right Arrow 12"/>
          <p:cNvSpPr>
            <a:spLocks noChangeArrowheads="1"/>
          </p:cNvSpPr>
          <p:nvPr/>
        </p:nvSpPr>
        <p:spPr bwMode="auto">
          <a:xfrm>
            <a:off x="3797300" y="4962525"/>
            <a:ext cx="1296988" cy="325438"/>
          </a:xfrm>
          <a:prstGeom prst="rightArrow">
            <a:avLst>
              <a:gd name="adj1" fmla="val 50000"/>
              <a:gd name="adj2" fmla="val 49817"/>
            </a:avLst>
          </a:prstGeom>
          <a:solidFill>
            <a:srgbClr val="FF0000"/>
          </a:solidFill>
          <a:ln w="9525" algn="ctr">
            <a:solidFill>
              <a:srgbClr val="FF0000"/>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1" name="Up Arrow 5"/>
          <p:cNvSpPr>
            <a:spLocks noChangeArrowheads="1"/>
          </p:cNvSpPr>
          <p:nvPr/>
        </p:nvSpPr>
        <p:spPr bwMode="auto">
          <a:xfrm>
            <a:off x="7019925" y="3343275"/>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2" name="Up Arrow 14"/>
          <p:cNvSpPr>
            <a:spLocks noChangeArrowheads="1"/>
          </p:cNvSpPr>
          <p:nvPr/>
        </p:nvSpPr>
        <p:spPr bwMode="auto">
          <a:xfrm rot="10800000">
            <a:off x="5886450" y="3365500"/>
            <a:ext cx="365125" cy="1081088"/>
          </a:xfrm>
          <a:prstGeom prst="upArrow">
            <a:avLst>
              <a:gd name="adj1" fmla="val 50000"/>
              <a:gd name="adj2" fmla="val 49910"/>
            </a:avLst>
          </a:prstGeom>
          <a:solidFill>
            <a:srgbClr val="00B0F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sp>
        <p:nvSpPr>
          <p:cNvPr id="15373" name="TextBox 15"/>
          <p:cNvSpPr txBox="1">
            <a:spLocks noChangeArrowheads="1"/>
          </p:cNvSpPr>
          <p:nvPr/>
        </p:nvSpPr>
        <p:spPr bwMode="auto">
          <a:xfrm>
            <a:off x="4679950" y="3602038"/>
            <a:ext cx="12985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ea typeface="宋体" panose="02010600030101010101" pitchFamily="2" charset="-122"/>
              </a:rPr>
              <a:t>necessary</a:t>
            </a:r>
          </a:p>
        </p:txBody>
      </p:sp>
      <p:sp>
        <p:nvSpPr>
          <p:cNvPr id="15374" name="TextBox 16"/>
          <p:cNvSpPr txBox="1">
            <a:spLocks noChangeArrowheads="1"/>
          </p:cNvSpPr>
          <p:nvPr/>
        </p:nvSpPr>
        <p:spPr bwMode="auto">
          <a:xfrm>
            <a:off x="7437438" y="3422650"/>
            <a:ext cx="11668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800">
                <a:ea typeface="宋体" panose="02010600030101010101" pitchFamily="2" charset="-122"/>
              </a:rPr>
              <a:t>Help </a:t>
            </a:r>
          </a:p>
          <a:p>
            <a:pPr>
              <a:spcBef>
                <a:spcPct val="0"/>
              </a:spcBef>
              <a:buClrTx/>
              <a:buFontTx/>
              <a:buNone/>
            </a:pPr>
            <a:r>
              <a:rPr lang="en-US" altLang="zh-CN" sz="1800">
                <a:ea typeface="宋体" panose="02010600030101010101" pitchFamily="2" charset="-122"/>
              </a:rPr>
              <a:t>develop</a:t>
            </a:r>
          </a:p>
          <a:p>
            <a:pPr>
              <a:spcBef>
                <a:spcPct val="0"/>
              </a:spcBef>
              <a:buClrTx/>
              <a:buFontTx/>
              <a:buNone/>
            </a:pPr>
            <a:r>
              <a:rPr lang="en-US" altLang="zh-CN" sz="1800">
                <a:ea typeface="宋体" panose="02010600030101010101" pitchFamily="2" charset="-122"/>
              </a:rPr>
              <a:t>better DB</a:t>
            </a:r>
          </a:p>
        </p:txBody>
      </p:sp>
      <p:sp>
        <p:nvSpPr>
          <p:cNvPr id="2" name="Rectangle 1"/>
          <p:cNvSpPr/>
          <p:nvPr/>
        </p:nvSpPr>
        <p:spPr>
          <a:xfrm>
            <a:off x="561315" y="1925638"/>
            <a:ext cx="7892123" cy="1676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455039" y="3233093"/>
            <a:ext cx="3963457" cy="461665"/>
          </a:xfrm>
          <a:prstGeom prst="rect">
            <a:avLst/>
          </a:prstGeom>
          <a:solidFill>
            <a:schemeClr val="bg1"/>
          </a:solidFill>
          <a:ln>
            <a:solidFill>
              <a:schemeClr val="tx1"/>
            </a:solidFill>
          </a:ln>
        </p:spPr>
        <p:txBody>
          <a:bodyPr wrap="none" rtlCol="0">
            <a:spAutoFit/>
          </a:bodyPr>
          <a:lstStyle/>
          <a:p>
            <a:r>
              <a:rPr lang="en-US" dirty="0"/>
              <a:t>Will give an in-depth review</a:t>
            </a:r>
          </a:p>
        </p:txBody>
      </p:sp>
      <p:sp>
        <p:nvSpPr>
          <p:cNvPr id="18" name="Rectangle 17"/>
          <p:cNvSpPr/>
          <p:nvPr/>
        </p:nvSpPr>
        <p:spPr>
          <a:xfrm>
            <a:off x="561314" y="4353570"/>
            <a:ext cx="7892123" cy="1676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502660" y="1865462"/>
            <a:ext cx="3852850" cy="461665"/>
          </a:xfrm>
          <a:prstGeom prst="rect">
            <a:avLst/>
          </a:prstGeom>
          <a:solidFill>
            <a:schemeClr val="bg1"/>
          </a:solidFill>
          <a:ln>
            <a:solidFill>
              <a:schemeClr val="tx1"/>
            </a:solidFill>
          </a:ln>
        </p:spPr>
        <p:txBody>
          <a:bodyPr wrap="none" rtlCol="0">
            <a:spAutoFit/>
          </a:bodyPr>
          <a:lstStyle/>
          <a:p>
            <a:r>
              <a:rPr lang="en-US" dirty="0"/>
              <a:t>Assuming certain </a:t>
            </a:r>
            <a:r>
              <a:rPr lang="en-US" dirty="0" err="1"/>
              <a:t>familarity</a:t>
            </a:r>
            <a:endParaRPr lang="en-US" dirty="0"/>
          </a:p>
        </p:txBody>
      </p:sp>
      <p:sp>
        <p:nvSpPr>
          <p:cNvPr id="3" name="TextBox 2"/>
          <p:cNvSpPr txBox="1"/>
          <p:nvPr/>
        </p:nvSpPr>
        <p:spPr>
          <a:xfrm>
            <a:off x="2724788" y="5679940"/>
            <a:ext cx="3434145" cy="461665"/>
          </a:xfrm>
          <a:prstGeom prst="rect">
            <a:avLst/>
          </a:prstGeom>
          <a:solidFill>
            <a:schemeClr val="bg1"/>
          </a:solidFill>
          <a:ln>
            <a:solidFill>
              <a:schemeClr val="tx1"/>
            </a:solidFill>
          </a:ln>
        </p:spPr>
        <p:txBody>
          <a:bodyPr wrap="none" rtlCol="0">
            <a:spAutoFit/>
          </a:bodyPr>
          <a:lstStyle/>
          <a:p>
            <a:r>
              <a:rPr lang="en-US" dirty="0"/>
              <a:t>The focus of this course</a:t>
            </a:r>
          </a:p>
        </p:txBody>
      </p:sp>
    </p:spTree>
    <p:extLst>
      <p:ext uri="{BB962C8B-B14F-4D97-AF65-F5344CB8AC3E}">
        <p14:creationId xmlns:p14="http://schemas.microsoft.com/office/powerpoint/2010/main" val="3839603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ChangeArrowheads="1"/>
          </p:cNvSpPr>
          <p:nvPr/>
        </p:nvSpPr>
        <p:spPr bwMode="auto">
          <a:xfrm>
            <a:off x="7791450" y="695325"/>
            <a:ext cx="1114425" cy="541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ea typeface="宋体" panose="02010600030101010101" pitchFamily="2" charset="-122"/>
            </a:endParaRPr>
          </a:p>
        </p:txBody>
      </p:sp>
      <p:sp>
        <p:nvSpPr>
          <p:cNvPr id="35844" name="Rectangle 4"/>
          <p:cNvSpPr>
            <a:spLocks noChangeArrowheads="1"/>
          </p:cNvSpPr>
          <p:nvPr/>
        </p:nvSpPr>
        <p:spPr bwMode="auto">
          <a:xfrm>
            <a:off x="2505075" y="723900"/>
            <a:ext cx="5000625" cy="54006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sp>
        <p:nvSpPr>
          <p:cNvPr id="35845" name="Rectangle 5"/>
          <p:cNvSpPr>
            <a:spLocks noChangeArrowheads="1"/>
          </p:cNvSpPr>
          <p:nvPr/>
        </p:nvSpPr>
        <p:spPr bwMode="auto">
          <a:xfrm>
            <a:off x="352425" y="723900"/>
            <a:ext cx="809625" cy="542925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grpSp>
        <p:nvGrpSpPr>
          <p:cNvPr id="35846" name="Group 6"/>
          <p:cNvGrpSpPr>
            <a:grpSpLocks/>
          </p:cNvGrpSpPr>
          <p:nvPr/>
        </p:nvGrpSpPr>
        <p:grpSpPr bwMode="auto">
          <a:xfrm>
            <a:off x="7972425" y="971550"/>
            <a:ext cx="819150" cy="438150"/>
            <a:chOff x="5022" y="612"/>
            <a:chExt cx="516" cy="276"/>
          </a:xfrm>
        </p:grpSpPr>
        <p:sp>
          <p:nvSpPr>
            <p:cNvPr id="35920" name="Oval 7"/>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921" name="Oval 8"/>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922" name="Line 9"/>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23" name="Line 10"/>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847" name="Group 11"/>
          <p:cNvGrpSpPr>
            <a:grpSpLocks/>
          </p:cNvGrpSpPr>
          <p:nvPr/>
        </p:nvGrpSpPr>
        <p:grpSpPr bwMode="auto">
          <a:xfrm>
            <a:off x="7934325" y="4752975"/>
            <a:ext cx="819150" cy="438150"/>
            <a:chOff x="5022" y="612"/>
            <a:chExt cx="516" cy="276"/>
          </a:xfrm>
        </p:grpSpPr>
        <p:sp>
          <p:nvSpPr>
            <p:cNvPr id="35916" name="Oval 12"/>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917" name="Oval 13"/>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918" name="Line 14"/>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9" name="Line 15"/>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5848" name="Text Box 16"/>
          <p:cNvSpPr txBox="1">
            <a:spLocks noChangeArrowheads="1"/>
          </p:cNvSpPr>
          <p:nvPr/>
        </p:nvSpPr>
        <p:spPr bwMode="auto">
          <a:xfrm>
            <a:off x="7861300" y="5311775"/>
            <a:ext cx="9794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secondary</a:t>
            </a:r>
          </a:p>
          <a:p>
            <a:pPr algn="ctr" eaLnBrk="1" hangingPunct="1">
              <a:spcBef>
                <a:spcPct val="0"/>
              </a:spcBef>
              <a:buFontTx/>
              <a:buNone/>
            </a:pPr>
            <a:r>
              <a:rPr lang="en-US" altLang="zh-CN" sz="1400">
                <a:ea typeface="宋体" panose="02010600030101010101" pitchFamily="2" charset="-122"/>
              </a:rPr>
              <a:t>storage</a:t>
            </a:r>
          </a:p>
          <a:p>
            <a:pPr algn="ctr" eaLnBrk="1" hangingPunct="1">
              <a:spcBef>
                <a:spcPct val="0"/>
              </a:spcBef>
              <a:buFontTx/>
              <a:buNone/>
            </a:pPr>
            <a:r>
              <a:rPr lang="en-US" altLang="zh-CN" sz="1400">
                <a:ea typeface="宋体" panose="02010600030101010101" pitchFamily="2" charset="-122"/>
              </a:rPr>
              <a:t>(disks)</a:t>
            </a:r>
          </a:p>
        </p:txBody>
      </p:sp>
      <p:sp>
        <p:nvSpPr>
          <p:cNvPr id="35849" name="Text Box 17"/>
          <p:cNvSpPr txBox="1">
            <a:spLocks noChangeArrowheads="1"/>
          </p:cNvSpPr>
          <p:nvPr/>
        </p:nvSpPr>
        <p:spPr bwMode="auto">
          <a:xfrm>
            <a:off x="7824788" y="149225"/>
            <a:ext cx="9874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in tables</a:t>
            </a:r>
          </a:p>
          <a:p>
            <a:pPr algn="ctr" eaLnBrk="1" hangingPunct="1">
              <a:spcBef>
                <a:spcPct val="0"/>
              </a:spcBef>
              <a:buFontTx/>
              <a:buNone/>
            </a:pPr>
            <a:r>
              <a:rPr lang="en-US" altLang="zh-CN" sz="1400">
                <a:ea typeface="宋体" panose="02010600030101010101" pitchFamily="2" charset="-122"/>
              </a:rPr>
              <a:t>(relations)</a:t>
            </a:r>
          </a:p>
        </p:txBody>
      </p:sp>
      <p:grpSp>
        <p:nvGrpSpPr>
          <p:cNvPr id="35850" name="Group 18"/>
          <p:cNvGrpSpPr>
            <a:grpSpLocks/>
          </p:cNvGrpSpPr>
          <p:nvPr/>
        </p:nvGrpSpPr>
        <p:grpSpPr bwMode="auto">
          <a:xfrm>
            <a:off x="7991475" y="1657350"/>
            <a:ext cx="781050" cy="762000"/>
            <a:chOff x="5034" y="1044"/>
            <a:chExt cx="492" cy="480"/>
          </a:xfrm>
        </p:grpSpPr>
        <p:sp>
          <p:nvSpPr>
            <p:cNvPr id="35907" name="Rectangle 1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908" name="Line 2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9" name="Line 2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0" name="Line 2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1" name="Line 2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2" name="Line 2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3" name="Line 2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4" name="Line 2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5" name="Line 2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851" name="Group 28"/>
          <p:cNvGrpSpPr>
            <a:grpSpLocks/>
          </p:cNvGrpSpPr>
          <p:nvPr/>
        </p:nvGrpSpPr>
        <p:grpSpPr bwMode="auto">
          <a:xfrm>
            <a:off x="7991475" y="2676525"/>
            <a:ext cx="781050" cy="762000"/>
            <a:chOff x="5034" y="1044"/>
            <a:chExt cx="492" cy="480"/>
          </a:xfrm>
        </p:grpSpPr>
        <p:sp>
          <p:nvSpPr>
            <p:cNvPr id="35898" name="Rectangle 2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899" name="Line 3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0" name="Line 3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1" name="Line 3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2" name="Line 3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3" name="Line 3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4" name="Line 3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5" name="Line 3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06" name="Line 3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5852" name="Group 38"/>
          <p:cNvGrpSpPr>
            <a:grpSpLocks/>
          </p:cNvGrpSpPr>
          <p:nvPr/>
        </p:nvGrpSpPr>
        <p:grpSpPr bwMode="auto">
          <a:xfrm>
            <a:off x="8001000" y="3724275"/>
            <a:ext cx="781050" cy="762000"/>
            <a:chOff x="5034" y="1044"/>
            <a:chExt cx="492" cy="480"/>
          </a:xfrm>
        </p:grpSpPr>
        <p:sp>
          <p:nvSpPr>
            <p:cNvPr id="35889" name="Rectangle 3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5890" name="Line 4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1" name="Line 4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2" name="Line 4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3" name="Line 4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4" name="Line 4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5" name="Line 4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6" name="Line 4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97" name="Line 4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5853" name="Rectangle 48"/>
          <p:cNvSpPr>
            <a:spLocks noChangeArrowheads="1"/>
          </p:cNvSpPr>
          <p:nvPr/>
        </p:nvSpPr>
        <p:spPr bwMode="auto">
          <a:xfrm>
            <a:off x="361950" y="733425"/>
            <a:ext cx="790575" cy="16764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a:t>
            </a:r>
          </a:p>
          <a:p>
            <a:pPr algn="ctr" eaLnBrk="1" hangingPunct="1">
              <a:spcBef>
                <a:spcPct val="0"/>
              </a:spcBef>
              <a:buFontTx/>
              <a:buNone/>
            </a:pPr>
            <a:r>
              <a:rPr lang="en-US" altLang="zh-CN" sz="900" b="1">
                <a:ea typeface="宋体" panose="02010600030101010101" pitchFamily="2" charset="-122"/>
              </a:rPr>
              <a:t>administrator</a:t>
            </a:r>
          </a:p>
        </p:txBody>
      </p:sp>
      <p:sp>
        <p:nvSpPr>
          <p:cNvPr id="35854" name="Line 49"/>
          <p:cNvSpPr>
            <a:spLocks noChangeShapeType="1"/>
          </p:cNvSpPr>
          <p:nvPr/>
        </p:nvSpPr>
        <p:spPr bwMode="auto">
          <a:xfrm>
            <a:off x="1162050" y="150495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5"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a:t>
            </a:r>
          </a:p>
          <a:p>
            <a:pPr algn="ctr" eaLnBrk="1" hangingPunct="1">
              <a:spcBef>
                <a:spcPct val="0"/>
              </a:spcBef>
              <a:buFontTx/>
              <a:buNone/>
            </a:pPr>
            <a:r>
              <a:rPr lang="en-US" altLang="zh-CN" sz="1400">
                <a:ea typeface="宋体" panose="02010600030101010101" pitchFamily="2" charset="-122"/>
              </a:rPr>
              <a:t>language</a:t>
            </a:r>
          </a:p>
        </p:txBody>
      </p:sp>
      <p:sp>
        <p:nvSpPr>
          <p:cNvPr id="35856" name="Rectangle 51"/>
          <p:cNvSpPr>
            <a:spLocks noChangeArrowheads="1"/>
          </p:cNvSpPr>
          <p:nvPr/>
        </p:nvSpPr>
        <p:spPr bwMode="auto">
          <a:xfrm>
            <a:off x="361950" y="2524125"/>
            <a:ext cx="800100" cy="3600450"/>
          </a:xfrm>
          <a:prstGeom prst="rect">
            <a:avLst/>
          </a:prstGeom>
          <a:solidFill>
            <a:srgbClr val="FFCC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 </a:t>
            </a:r>
          </a:p>
          <a:p>
            <a:pPr algn="ctr" eaLnBrk="1" hangingPunct="1">
              <a:spcBef>
                <a:spcPct val="0"/>
              </a:spcBef>
              <a:buFontTx/>
              <a:buNone/>
            </a:pPr>
            <a:r>
              <a:rPr lang="en-US" altLang="zh-CN" sz="900" b="1">
                <a:ea typeface="宋体" panose="02010600030101010101" pitchFamily="2" charset="-122"/>
              </a:rPr>
              <a:t>programmer</a:t>
            </a:r>
          </a:p>
        </p:txBody>
      </p:sp>
      <p:sp>
        <p:nvSpPr>
          <p:cNvPr id="35857" name="Line 52"/>
          <p:cNvSpPr>
            <a:spLocks noChangeShapeType="1"/>
          </p:cNvSpPr>
          <p:nvPr/>
        </p:nvSpPr>
        <p:spPr bwMode="auto">
          <a:xfrm>
            <a:off x="1162050" y="495300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8" name="Text Box 53"/>
          <p:cNvSpPr txBox="1">
            <a:spLocks noChangeArrowheads="1"/>
          </p:cNvSpPr>
          <p:nvPr/>
        </p:nvSpPr>
        <p:spPr bwMode="auto">
          <a:xfrm>
            <a:off x="1252538" y="3616325"/>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(query)</a:t>
            </a:r>
          </a:p>
          <a:p>
            <a:pPr algn="ctr" eaLnBrk="1" hangingPunct="1">
              <a:spcBef>
                <a:spcPct val="0"/>
              </a:spcBef>
              <a:buFontTx/>
              <a:buNone/>
            </a:pPr>
            <a:r>
              <a:rPr lang="en-US" altLang="zh-CN" sz="1400">
                <a:ea typeface="宋体" panose="02010600030101010101" pitchFamily="2" charset="-122"/>
              </a:rPr>
              <a:t>language</a:t>
            </a:r>
          </a:p>
        </p:txBody>
      </p:sp>
      <p:sp>
        <p:nvSpPr>
          <p:cNvPr id="35859" name="Text Box 56"/>
          <p:cNvSpPr txBox="1">
            <a:spLocks noChangeArrowheads="1"/>
          </p:cNvSpPr>
          <p:nvPr/>
        </p:nvSpPr>
        <p:spPr bwMode="auto">
          <a:xfrm>
            <a:off x="2527300" y="5653088"/>
            <a:ext cx="97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ea typeface="宋体" panose="02010600030101010101" pitchFamily="2" charset="-122"/>
              </a:rPr>
              <a:t>DBMS</a:t>
            </a:r>
          </a:p>
        </p:txBody>
      </p:sp>
      <p:sp>
        <p:nvSpPr>
          <p:cNvPr id="35860" name="Rectangle 57"/>
          <p:cNvSpPr>
            <a:spLocks noChangeArrowheads="1"/>
          </p:cNvSpPr>
          <p:nvPr/>
        </p:nvSpPr>
        <p:spPr bwMode="auto">
          <a:xfrm>
            <a:off x="6657975" y="1066800"/>
            <a:ext cx="714375" cy="1314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file </a:t>
            </a:r>
          </a:p>
          <a:p>
            <a:pPr algn="ctr" eaLnBrk="1" hangingPunct="1">
              <a:spcBef>
                <a:spcPct val="0"/>
              </a:spcBef>
              <a:buFontTx/>
              <a:buNone/>
            </a:pPr>
            <a:r>
              <a:rPr lang="en-US" altLang="zh-CN" sz="1400">
                <a:ea typeface="宋体" panose="02010600030101010101" pitchFamily="2" charset="-122"/>
              </a:rPr>
              <a:t>manager</a:t>
            </a:r>
          </a:p>
        </p:txBody>
      </p:sp>
      <p:sp>
        <p:nvSpPr>
          <p:cNvPr id="35861" name="Line 58"/>
          <p:cNvSpPr>
            <a:spLocks noChangeShapeType="1"/>
          </p:cNvSpPr>
          <p:nvPr/>
        </p:nvSpPr>
        <p:spPr bwMode="auto">
          <a:xfrm>
            <a:off x="7391400" y="1714500"/>
            <a:ext cx="428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62" name="Rectangle 59"/>
          <p:cNvSpPr>
            <a:spLocks noChangeArrowheads="1"/>
          </p:cNvSpPr>
          <p:nvPr/>
        </p:nvSpPr>
        <p:spPr bwMode="auto">
          <a:xfrm>
            <a:off x="6657975" y="2705100"/>
            <a:ext cx="704850"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buffer</a:t>
            </a:r>
          </a:p>
          <a:p>
            <a:pPr algn="ctr" eaLnBrk="1" hangingPunct="1">
              <a:spcBef>
                <a:spcPct val="0"/>
              </a:spcBef>
              <a:buFontTx/>
              <a:buNone/>
            </a:pPr>
            <a:r>
              <a:rPr lang="en-US" altLang="zh-CN" sz="1400">
                <a:ea typeface="宋体" panose="02010600030101010101" pitchFamily="2" charset="-122"/>
              </a:rPr>
              <a:t>manager</a:t>
            </a:r>
          </a:p>
        </p:txBody>
      </p:sp>
      <p:sp>
        <p:nvSpPr>
          <p:cNvPr id="35863" name="Line 60"/>
          <p:cNvSpPr>
            <a:spLocks noChangeShapeType="1"/>
          </p:cNvSpPr>
          <p:nvPr/>
        </p:nvSpPr>
        <p:spPr bwMode="auto">
          <a:xfrm flipH="1">
            <a:off x="7010400" y="2400300"/>
            <a:ext cx="9525" cy="2952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64" name="Rectangle 61"/>
          <p:cNvSpPr>
            <a:spLocks noChangeArrowheads="1"/>
          </p:cNvSpPr>
          <p:nvPr/>
        </p:nvSpPr>
        <p:spPr bwMode="auto">
          <a:xfrm>
            <a:off x="6648450" y="4314825"/>
            <a:ext cx="742950" cy="1666875"/>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main</a:t>
            </a:r>
          </a:p>
          <a:p>
            <a:pPr algn="ctr" eaLnBrk="1" hangingPunct="1">
              <a:spcBef>
                <a:spcPct val="0"/>
              </a:spcBef>
              <a:buFontTx/>
              <a:buNone/>
            </a:pPr>
            <a:r>
              <a:rPr lang="en-US" altLang="zh-CN" sz="1400">
                <a:ea typeface="宋体" panose="02010600030101010101" pitchFamily="2" charset="-122"/>
              </a:rPr>
              <a:t>memory</a:t>
            </a:r>
          </a:p>
          <a:p>
            <a:pPr algn="ctr" eaLnBrk="1" hangingPunct="1">
              <a:spcBef>
                <a:spcPct val="0"/>
              </a:spcBef>
              <a:buFontTx/>
              <a:buNone/>
            </a:pPr>
            <a:r>
              <a:rPr lang="en-US" altLang="zh-CN" sz="1400">
                <a:ea typeface="宋体" panose="02010600030101010101" pitchFamily="2" charset="-122"/>
              </a:rPr>
              <a:t>buffers</a:t>
            </a:r>
          </a:p>
        </p:txBody>
      </p:sp>
      <p:sp>
        <p:nvSpPr>
          <p:cNvPr id="35865" name="Line 62"/>
          <p:cNvSpPr>
            <a:spLocks noChangeShapeType="1"/>
          </p:cNvSpPr>
          <p:nvPr/>
        </p:nvSpPr>
        <p:spPr bwMode="auto">
          <a:xfrm>
            <a:off x="7010400" y="3990975"/>
            <a:ext cx="0" cy="3333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66" name="Rectangle 63"/>
          <p:cNvSpPr>
            <a:spLocks noChangeArrowheads="1"/>
          </p:cNvSpPr>
          <p:nvPr/>
        </p:nvSpPr>
        <p:spPr bwMode="auto">
          <a:xfrm>
            <a:off x="5457825" y="2705100"/>
            <a:ext cx="828675" cy="126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index/file </a:t>
            </a:r>
          </a:p>
          <a:p>
            <a:pPr algn="ctr" eaLnBrk="1" hangingPunct="1">
              <a:spcBef>
                <a:spcPct val="0"/>
              </a:spcBef>
              <a:buFontTx/>
              <a:buNone/>
            </a:pPr>
            <a:r>
              <a:rPr lang="en-US" altLang="zh-CN" sz="1400">
                <a:ea typeface="宋体" panose="02010600030101010101" pitchFamily="2" charset="-122"/>
              </a:rPr>
              <a:t>manager</a:t>
            </a:r>
          </a:p>
        </p:txBody>
      </p:sp>
      <p:sp>
        <p:nvSpPr>
          <p:cNvPr id="35867" name="Line 64"/>
          <p:cNvSpPr>
            <a:spLocks noChangeShapeType="1"/>
          </p:cNvSpPr>
          <p:nvPr/>
        </p:nvSpPr>
        <p:spPr bwMode="auto">
          <a:xfrm>
            <a:off x="6286500" y="3333750"/>
            <a:ext cx="371475" cy="95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68" name="Rectangle 65"/>
          <p:cNvSpPr>
            <a:spLocks noChangeArrowheads="1"/>
          </p:cNvSpPr>
          <p:nvPr/>
        </p:nvSpPr>
        <p:spPr bwMode="auto">
          <a:xfrm>
            <a:off x="2714625" y="4143375"/>
            <a:ext cx="933450" cy="1504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a:t>
            </a:r>
          </a:p>
          <a:p>
            <a:pPr algn="ctr" eaLnBrk="1" hangingPunct="1">
              <a:spcBef>
                <a:spcPct val="0"/>
              </a:spcBef>
              <a:buFontTx/>
              <a:buNone/>
            </a:pPr>
            <a:r>
              <a:rPr lang="en-US" altLang="zh-CN" sz="1400">
                <a:ea typeface="宋体" panose="02010600030101010101" pitchFamily="2" charset="-122"/>
              </a:rPr>
              <a:t>complier</a:t>
            </a:r>
          </a:p>
        </p:txBody>
      </p:sp>
      <p:sp>
        <p:nvSpPr>
          <p:cNvPr id="35869" name="Rectangle 66"/>
          <p:cNvSpPr>
            <a:spLocks noChangeArrowheads="1"/>
          </p:cNvSpPr>
          <p:nvPr/>
        </p:nvSpPr>
        <p:spPr bwMode="auto">
          <a:xfrm>
            <a:off x="2724150" y="828675"/>
            <a:ext cx="933450" cy="1504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 </a:t>
            </a:r>
          </a:p>
          <a:p>
            <a:pPr algn="ctr" eaLnBrk="1" hangingPunct="1">
              <a:spcBef>
                <a:spcPct val="0"/>
              </a:spcBef>
              <a:buFontTx/>
              <a:buNone/>
            </a:pPr>
            <a:r>
              <a:rPr lang="en-US" altLang="zh-CN" sz="1400">
                <a:ea typeface="宋体" panose="02010600030101010101" pitchFamily="2" charset="-122"/>
              </a:rPr>
              <a:t>complier</a:t>
            </a:r>
          </a:p>
        </p:txBody>
      </p:sp>
      <p:sp>
        <p:nvSpPr>
          <p:cNvPr id="35870" name="Line 67"/>
          <p:cNvSpPr>
            <a:spLocks noChangeShapeType="1"/>
          </p:cNvSpPr>
          <p:nvPr/>
        </p:nvSpPr>
        <p:spPr bwMode="auto">
          <a:xfrm>
            <a:off x="3648075" y="5486400"/>
            <a:ext cx="2990850"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1" name="Freeform 68"/>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5872" name="Rectangle 69"/>
          <p:cNvSpPr>
            <a:spLocks noChangeArrowheads="1"/>
          </p:cNvSpPr>
          <p:nvPr/>
        </p:nvSpPr>
        <p:spPr bwMode="auto">
          <a:xfrm>
            <a:off x="4143375" y="3638550"/>
            <a:ext cx="971550" cy="1562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query </a:t>
            </a:r>
          </a:p>
          <a:p>
            <a:pPr algn="ctr" eaLnBrk="1" hangingPunct="1">
              <a:spcBef>
                <a:spcPct val="0"/>
              </a:spcBef>
              <a:buFontTx/>
              <a:buNone/>
            </a:pPr>
            <a:r>
              <a:rPr lang="en-US" altLang="zh-CN" sz="1400">
                <a:ea typeface="宋体" panose="02010600030101010101" pitchFamily="2" charset="-122"/>
              </a:rPr>
              <a:t>execution</a:t>
            </a:r>
          </a:p>
          <a:p>
            <a:pPr algn="ctr" eaLnBrk="1" hangingPunct="1">
              <a:spcBef>
                <a:spcPct val="0"/>
              </a:spcBef>
              <a:buFontTx/>
              <a:buNone/>
            </a:pPr>
            <a:r>
              <a:rPr lang="en-US" altLang="zh-CN" sz="1400">
                <a:ea typeface="宋体" panose="02010600030101010101" pitchFamily="2" charset="-122"/>
              </a:rPr>
              <a:t>engine</a:t>
            </a:r>
          </a:p>
        </p:txBody>
      </p:sp>
      <p:sp>
        <p:nvSpPr>
          <p:cNvPr id="35873" name="Line 70"/>
          <p:cNvSpPr>
            <a:spLocks noChangeShapeType="1"/>
          </p:cNvSpPr>
          <p:nvPr/>
        </p:nvSpPr>
        <p:spPr bwMode="auto">
          <a:xfrm>
            <a:off x="3648075" y="4429125"/>
            <a:ext cx="5143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4" name="Line 71"/>
          <p:cNvSpPr>
            <a:spLocks noChangeShapeType="1"/>
          </p:cNvSpPr>
          <p:nvPr/>
        </p:nvSpPr>
        <p:spPr bwMode="auto">
          <a:xfrm>
            <a:off x="3333750" y="2333625"/>
            <a:ext cx="800100" cy="1495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5" name="Line 72"/>
          <p:cNvSpPr>
            <a:spLocks noChangeShapeType="1"/>
          </p:cNvSpPr>
          <p:nvPr/>
        </p:nvSpPr>
        <p:spPr bwMode="auto">
          <a:xfrm>
            <a:off x="5114925" y="3819525"/>
            <a:ext cx="3429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6" name="Line 73"/>
          <p:cNvSpPr>
            <a:spLocks noChangeShapeType="1"/>
          </p:cNvSpPr>
          <p:nvPr/>
        </p:nvSpPr>
        <p:spPr bwMode="auto">
          <a:xfrm>
            <a:off x="5114925" y="5010150"/>
            <a:ext cx="1533525"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7" name="Rectangle 74"/>
          <p:cNvSpPr>
            <a:spLocks noChangeArrowheads="1"/>
          </p:cNvSpPr>
          <p:nvPr/>
        </p:nvSpPr>
        <p:spPr bwMode="auto">
          <a:xfrm>
            <a:off x="4086225" y="2333625"/>
            <a:ext cx="1019175" cy="885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transaction </a:t>
            </a:r>
          </a:p>
          <a:p>
            <a:pPr algn="ctr" eaLnBrk="1" hangingPunct="1">
              <a:spcBef>
                <a:spcPct val="0"/>
              </a:spcBef>
              <a:buFontTx/>
              <a:buNone/>
            </a:pPr>
            <a:r>
              <a:rPr lang="en-US" altLang="zh-CN" sz="1400">
                <a:ea typeface="宋体" panose="02010600030101010101" pitchFamily="2" charset="-122"/>
              </a:rPr>
              <a:t>manager</a:t>
            </a:r>
          </a:p>
        </p:txBody>
      </p:sp>
      <p:sp>
        <p:nvSpPr>
          <p:cNvPr id="35878" name="Line 75"/>
          <p:cNvSpPr>
            <a:spLocks noChangeShapeType="1"/>
          </p:cNvSpPr>
          <p:nvPr/>
        </p:nvSpPr>
        <p:spPr bwMode="auto">
          <a:xfrm>
            <a:off x="4581525" y="3200400"/>
            <a:ext cx="9525" cy="4381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79" name="Rectangle 76"/>
          <p:cNvSpPr>
            <a:spLocks noChangeArrowheads="1"/>
          </p:cNvSpPr>
          <p:nvPr/>
        </p:nvSpPr>
        <p:spPr bwMode="auto">
          <a:xfrm>
            <a:off x="4067175" y="1390650"/>
            <a:ext cx="1019175" cy="552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concurrency</a:t>
            </a:r>
          </a:p>
          <a:p>
            <a:pPr algn="ctr" eaLnBrk="1" hangingPunct="1">
              <a:spcBef>
                <a:spcPct val="0"/>
              </a:spcBef>
              <a:buFontTx/>
              <a:buNone/>
            </a:pPr>
            <a:r>
              <a:rPr lang="en-US" altLang="zh-CN" sz="1400">
                <a:ea typeface="宋体" panose="02010600030101010101" pitchFamily="2" charset="-122"/>
              </a:rPr>
              <a:t> control</a:t>
            </a:r>
          </a:p>
        </p:txBody>
      </p:sp>
      <p:sp>
        <p:nvSpPr>
          <p:cNvPr id="35880" name="Line 77"/>
          <p:cNvSpPr>
            <a:spLocks noChangeShapeType="1"/>
          </p:cNvSpPr>
          <p:nvPr/>
        </p:nvSpPr>
        <p:spPr bwMode="auto">
          <a:xfrm>
            <a:off x="4581525" y="1933575"/>
            <a:ext cx="0" cy="40005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5881" name="Rectangle 78"/>
          <p:cNvSpPr>
            <a:spLocks noChangeArrowheads="1"/>
          </p:cNvSpPr>
          <p:nvPr/>
        </p:nvSpPr>
        <p:spPr bwMode="auto">
          <a:xfrm>
            <a:off x="4048125" y="790575"/>
            <a:ext cx="1038225" cy="314325"/>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lock table</a:t>
            </a:r>
          </a:p>
        </p:txBody>
      </p:sp>
      <p:sp>
        <p:nvSpPr>
          <p:cNvPr id="35882" name="Line 79"/>
          <p:cNvSpPr>
            <a:spLocks noChangeShapeType="1"/>
          </p:cNvSpPr>
          <p:nvPr/>
        </p:nvSpPr>
        <p:spPr bwMode="auto">
          <a:xfrm>
            <a:off x="4543425" y="1085850"/>
            <a:ext cx="9525" cy="3143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83" name="Freeform 80"/>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5884" name="Rectangle 81"/>
          <p:cNvSpPr>
            <a:spLocks noChangeArrowheads="1"/>
          </p:cNvSpPr>
          <p:nvPr/>
        </p:nvSpPr>
        <p:spPr bwMode="auto">
          <a:xfrm>
            <a:off x="5467350" y="1295400"/>
            <a:ext cx="828675" cy="1104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logging &amp;</a:t>
            </a:r>
          </a:p>
          <a:p>
            <a:pPr algn="ctr" eaLnBrk="1" hangingPunct="1">
              <a:spcBef>
                <a:spcPct val="0"/>
              </a:spcBef>
              <a:buFontTx/>
              <a:buNone/>
            </a:pPr>
            <a:r>
              <a:rPr lang="en-US" altLang="zh-CN" sz="1400">
                <a:ea typeface="宋体" panose="02010600030101010101" pitchFamily="2" charset="-122"/>
              </a:rPr>
              <a:t>recovery</a:t>
            </a:r>
          </a:p>
        </p:txBody>
      </p:sp>
      <p:sp>
        <p:nvSpPr>
          <p:cNvPr id="35885" name="Line 82"/>
          <p:cNvSpPr>
            <a:spLocks noChangeShapeType="1"/>
          </p:cNvSpPr>
          <p:nvPr/>
        </p:nvSpPr>
        <p:spPr bwMode="auto">
          <a:xfrm flipV="1">
            <a:off x="4876800" y="1895475"/>
            <a:ext cx="590550" cy="409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86" name="Line 83"/>
          <p:cNvSpPr>
            <a:spLocks noChangeShapeType="1"/>
          </p:cNvSpPr>
          <p:nvPr/>
        </p:nvSpPr>
        <p:spPr bwMode="auto">
          <a:xfrm flipV="1">
            <a:off x="5105400" y="2247900"/>
            <a:ext cx="361950" cy="1390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87" name="Line 84"/>
          <p:cNvSpPr>
            <a:spLocks noChangeShapeType="1"/>
          </p:cNvSpPr>
          <p:nvPr/>
        </p:nvSpPr>
        <p:spPr bwMode="auto">
          <a:xfrm>
            <a:off x="6296025" y="2400300"/>
            <a:ext cx="352425"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88" name="Freeform 85"/>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Tree>
    <p:extLst>
      <p:ext uri="{BB962C8B-B14F-4D97-AF65-F5344CB8AC3E}">
        <p14:creationId xmlns:p14="http://schemas.microsoft.com/office/powerpoint/2010/main" val="3128175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7791450" y="695325"/>
            <a:ext cx="1114425" cy="5419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solidFill>
                <a:srgbClr val="DDDDDD"/>
              </a:solidFill>
              <a:ea typeface="宋体" panose="02010600030101010101" pitchFamily="2" charset="-122"/>
            </a:endParaRPr>
          </a:p>
        </p:txBody>
      </p:sp>
      <p:sp>
        <p:nvSpPr>
          <p:cNvPr id="36868" name="Rectangle 4"/>
          <p:cNvSpPr>
            <a:spLocks noChangeArrowheads="1"/>
          </p:cNvSpPr>
          <p:nvPr/>
        </p:nvSpPr>
        <p:spPr bwMode="auto">
          <a:xfrm>
            <a:off x="2505075" y="723900"/>
            <a:ext cx="5000625" cy="5400675"/>
          </a:xfrm>
          <a:prstGeom prst="rect">
            <a:avLst/>
          </a:prstGeom>
          <a:solidFill>
            <a:schemeClr val="bg1"/>
          </a:solidFill>
          <a:ln w="9525">
            <a:solidFill>
              <a:srgbClr val="DDDDDD"/>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solidFill>
                <a:srgbClr val="DDDDDD"/>
              </a:solidFill>
              <a:ea typeface="宋体" panose="02010600030101010101" pitchFamily="2" charset="-122"/>
            </a:endParaRPr>
          </a:p>
        </p:txBody>
      </p:sp>
      <p:sp>
        <p:nvSpPr>
          <p:cNvPr id="36869" name="Rectangle 5"/>
          <p:cNvSpPr>
            <a:spLocks noChangeArrowheads="1"/>
          </p:cNvSpPr>
          <p:nvPr/>
        </p:nvSpPr>
        <p:spPr bwMode="auto">
          <a:xfrm>
            <a:off x="352425" y="723900"/>
            <a:ext cx="809625" cy="542925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grpSp>
        <p:nvGrpSpPr>
          <p:cNvPr id="36870" name="Group 6"/>
          <p:cNvGrpSpPr>
            <a:grpSpLocks/>
          </p:cNvGrpSpPr>
          <p:nvPr/>
        </p:nvGrpSpPr>
        <p:grpSpPr bwMode="auto">
          <a:xfrm>
            <a:off x="7972425" y="971550"/>
            <a:ext cx="819150" cy="438150"/>
            <a:chOff x="5022" y="612"/>
            <a:chExt cx="516" cy="276"/>
          </a:xfrm>
        </p:grpSpPr>
        <p:sp>
          <p:nvSpPr>
            <p:cNvPr id="36946" name="Oval 7"/>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7" name="Oval 8"/>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8" name="Line 9"/>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9" name="Line 10"/>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1" name="Group 11"/>
          <p:cNvGrpSpPr>
            <a:grpSpLocks/>
          </p:cNvGrpSpPr>
          <p:nvPr/>
        </p:nvGrpSpPr>
        <p:grpSpPr bwMode="auto">
          <a:xfrm>
            <a:off x="7934325" y="4752975"/>
            <a:ext cx="819150" cy="438150"/>
            <a:chOff x="5022" y="612"/>
            <a:chExt cx="516" cy="276"/>
          </a:xfrm>
        </p:grpSpPr>
        <p:sp>
          <p:nvSpPr>
            <p:cNvPr id="36942" name="Oval 12"/>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3" name="Oval 13"/>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4" name="Line 14"/>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5" name="Line 15"/>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2" name="Text Box 16"/>
          <p:cNvSpPr txBox="1">
            <a:spLocks noChangeArrowheads="1"/>
          </p:cNvSpPr>
          <p:nvPr/>
        </p:nvSpPr>
        <p:spPr bwMode="auto">
          <a:xfrm>
            <a:off x="7856538" y="5311775"/>
            <a:ext cx="989012" cy="7397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secondary</a:t>
            </a:r>
          </a:p>
          <a:p>
            <a:pPr algn="ctr" eaLnBrk="1" hangingPunct="1">
              <a:spcBef>
                <a:spcPct val="0"/>
              </a:spcBef>
              <a:buFontTx/>
              <a:buNone/>
            </a:pPr>
            <a:r>
              <a:rPr lang="en-US" altLang="zh-CN" sz="1400">
                <a:solidFill>
                  <a:srgbClr val="DDDDDD"/>
                </a:solidFill>
                <a:ea typeface="宋体" panose="02010600030101010101" pitchFamily="2" charset="-122"/>
              </a:rPr>
              <a:t>storage</a:t>
            </a:r>
          </a:p>
          <a:p>
            <a:pPr algn="ctr" eaLnBrk="1" hangingPunct="1">
              <a:spcBef>
                <a:spcPct val="0"/>
              </a:spcBef>
              <a:buFontTx/>
              <a:buNone/>
            </a:pPr>
            <a:r>
              <a:rPr lang="en-US" altLang="zh-CN" sz="1400">
                <a:solidFill>
                  <a:srgbClr val="DDDDDD"/>
                </a:solidFill>
                <a:ea typeface="宋体" panose="02010600030101010101" pitchFamily="2" charset="-122"/>
              </a:rPr>
              <a:t>(disks)</a:t>
            </a:r>
          </a:p>
        </p:txBody>
      </p:sp>
      <p:sp>
        <p:nvSpPr>
          <p:cNvPr id="36873" name="Text Box 17"/>
          <p:cNvSpPr txBox="1">
            <a:spLocks noChangeArrowheads="1"/>
          </p:cNvSpPr>
          <p:nvPr/>
        </p:nvSpPr>
        <p:spPr bwMode="auto">
          <a:xfrm>
            <a:off x="7820025" y="149225"/>
            <a:ext cx="996950" cy="5270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 tables</a:t>
            </a:r>
          </a:p>
          <a:p>
            <a:pPr algn="ctr" eaLnBrk="1" hangingPunct="1">
              <a:spcBef>
                <a:spcPct val="0"/>
              </a:spcBef>
              <a:buFontTx/>
              <a:buNone/>
            </a:pPr>
            <a:r>
              <a:rPr lang="en-US" altLang="zh-CN" sz="1400">
                <a:solidFill>
                  <a:srgbClr val="DDDDDD"/>
                </a:solidFill>
                <a:ea typeface="宋体" panose="02010600030101010101" pitchFamily="2" charset="-122"/>
              </a:rPr>
              <a:t>(relations)</a:t>
            </a:r>
          </a:p>
        </p:txBody>
      </p:sp>
      <p:grpSp>
        <p:nvGrpSpPr>
          <p:cNvPr id="36874" name="Group 18"/>
          <p:cNvGrpSpPr>
            <a:grpSpLocks/>
          </p:cNvGrpSpPr>
          <p:nvPr/>
        </p:nvGrpSpPr>
        <p:grpSpPr bwMode="auto">
          <a:xfrm>
            <a:off x="7991475" y="1657350"/>
            <a:ext cx="781050" cy="762000"/>
            <a:chOff x="5034" y="1044"/>
            <a:chExt cx="492" cy="480"/>
          </a:xfrm>
        </p:grpSpPr>
        <p:sp>
          <p:nvSpPr>
            <p:cNvPr id="36933" name="Rectangle 1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34" name="Line 2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5" name="Line 2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6" name="Line 2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7" name="Line 2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8" name="Line 2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9" name="Line 2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0" name="Line 2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1" name="Line 2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5" name="Group 28"/>
          <p:cNvGrpSpPr>
            <a:grpSpLocks/>
          </p:cNvGrpSpPr>
          <p:nvPr/>
        </p:nvGrpSpPr>
        <p:grpSpPr bwMode="auto">
          <a:xfrm>
            <a:off x="7991475" y="2676525"/>
            <a:ext cx="781050" cy="762000"/>
            <a:chOff x="5034" y="1044"/>
            <a:chExt cx="492" cy="480"/>
          </a:xfrm>
        </p:grpSpPr>
        <p:sp>
          <p:nvSpPr>
            <p:cNvPr id="36924" name="Rectangle 2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25" name="Line 3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6" name="Line 3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7" name="Line 3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8" name="Line 3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9" name="Line 3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0" name="Line 3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1" name="Line 3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2" name="Line 3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6" name="Group 38"/>
          <p:cNvGrpSpPr>
            <a:grpSpLocks/>
          </p:cNvGrpSpPr>
          <p:nvPr/>
        </p:nvGrpSpPr>
        <p:grpSpPr bwMode="auto">
          <a:xfrm>
            <a:off x="8001000" y="3724275"/>
            <a:ext cx="781050" cy="762000"/>
            <a:chOff x="5034" y="1044"/>
            <a:chExt cx="492" cy="480"/>
          </a:xfrm>
        </p:grpSpPr>
        <p:sp>
          <p:nvSpPr>
            <p:cNvPr id="36915" name="Rectangle 3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16" name="Line 4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7" name="Line 4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8" name="Line 4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9" name="Line 4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0" name="Line 4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1" name="Line 4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2" name="Line 4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3" name="Line 4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7" name="Rectangle 48"/>
          <p:cNvSpPr>
            <a:spLocks noChangeArrowheads="1"/>
          </p:cNvSpPr>
          <p:nvPr/>
        </p:nvSpPr>
        <p:spPr bwMode="auto">
          <a:xfrm>
            <a:off x="361950" y="733425"/>
            <a:ext cx="790575" cy="16764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a:t>
            </a:r>
          </a:p>
          <a:p>
            <a:pPr algn="ctr" eaLnBrk="1" hangingPunct="1">
              <a:spcBef>
                <a:spcPct val="0"/>
              </a:spcBef>
              <a:buFontTx/>
              <a:buNone/>
            </a:pPr>
            <a:r>
              <a:rPr lang="en-US" altLang="zh-CN" sz="900" b="1">
                <a:ea typeface="宋体" panose="02010600030101010101" pitchFamily="2" charset="-122"/>
              </a:rPr>
              <a:t>administrator</a:t>
            </a:r>
          </a:p>
        </p:txBody>
      </p:sp>
      <p:sp>
        <p:nvSpPr>
          <p:cNvPr id="36878" name="Line 49"/>
          <p:cNvSpPr>
            <a:spLocks noChangeShapeType="1"/>
          </p:cNvSpPr>
          <p:nvPr/>
        </p:nvSpPr>
        <p:spPr bwMode="auto">
          <a:xfrm>
            <a:off x="1162050" y="150495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9"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a:t>
            </a:r>
          </a:p>
          <a:p>
            <a:pPr algn="ctr" eaLnBrk="1" hangingPunct="1">
              <a:spcBef>
                <a:spcPct val="0"/>
              </a:spcBef>
              <a:buFontTx/>
              <a:buNone/>
            </a:pPr>
            <a:r>
              <a:rPr lang="en-US" altLang="zh-CN" sz="1400">
                <a:ea typeface="宋体" panose="02010600030101010101" pitchFamily="2" charset="-122"/>
              </a:rPr>
              <a:t>language</a:t>
            </a:r>
          </a:p>
        </p:txBody>
      </p:sp>
      <p:sp>
        <p:nvSpPr>
          <p:cNvPr id="36880" name="Rectangle 51"/>
          <p:cNvSpPr>
            <a:spLocks noChangeArrowheads="1"/>
          </p:cNvSpPr>
          <p:nvPr/>
        </p:nvSpPr>
        <p:spPr bwMode="auto">
          <a:xfrm>
            <a:off x="361950" y="2524125"/>
            <a:ext cx="800100" cy="3600450"/>
          </a:xfrm>
          <a:prstGeom prst="rect">
            <a:avLst/>
          </a:prstGeom>
          <a:solidFill>
            <a:srgbClr val="FFCC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 </a:t>
            </a:r>
          </a:p>
          <a:p>
            <a:pPr algn="ctr" eaLnBrk="1" hangingPunct="1">
              <a:spcBef>
                <a:spcPct val="0"/>
              </a:spcBef>
              <a:buFontTx/>
              <a:buNone/>
            </a:pPr>
            <a:r>
              <a:rPr lang="en-US" altLang="zh-CN" sz="900" b="1">
                <a:ea typeface="宋体" panose="02010600030101010101" pitchFamily="2" charset="-122"/>
              </a:rPr>
              <a:t>programmer</a:t>
            </a:r>
          </a:p>
        </p:txBody>
      </p:sp>
      <p:sp>
        <p:nvSpPr>
          <p:cNvPr id="36881" name="Line 52"/>
          <p:cNvSpPr>
            <a:spLocks noChangeShapeType="1"/>
          </p:cNvSpPr>
          <p:nvPr/>
        </p:nvSpPr>
        <p:spPr bwMode="auto">
          <a:xfrm>
            <a:off x="1162050" y="495300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2" name="Text Box 53"/>
          <p:cNvSpPr txBox="1">
            <a:spLocks noChangeArrowheads="1"/>
          </p:cNvSpPr>
          <p:nvPr/>
        </p:nvSpPr>
        <p:spPr bwMode="auto">
          <a:xfrm>
            <a:off x="1252538" y="3616325"/>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(query)</a:t>
            </a:r>
          </a:p>
          <a:p>
            <a:pPr algn="ctr" eaLnBrk="1" hangingPunct="1">
              <a:spcBef>
                <a:spcPct val="0"/>
              </a:spcBef>
              <a:buFontTx/>
              <a:buNone/>
            </a:pPr>
            <a:r>
              <a:rPr lang="en-US" altLang="zh-CN" sz="1400">
                <a:ea typeface="宋体" panose="02010600030101010101" pitchFamily="2" charset="-122"/>
              </a:rPr>
              <a:t>language</a:t>
            </a:r>
          </a:p>
        </p:txBody>
      </p:sp>
      <p:sp>
        <p:nvSpPr>
          <p:cNvPr id="36883" name="Text Box 56"/>
          <p:cNvSpPr txBox="1">
            <a:spLocks noChangeArrowheads="1"/>
          </p:cNvSpPr>
          <p:nvPr/>
        </p:nvSpPr>
        <p:spPr bwMode="auto">
          <a:xfrm>
            <a:off x="2527300" y="5653088"/>
            <a:ext cx="984250" cy="466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solidFill>
                  <a:srgbClr val="DDDDDD"/>
                </a:solidFill>
                <a:ea typeface="宋体" panose="02010600030101010101" pitchFamily="2" charset="-122"/>
              </a:rPr>
              <a:t>DBMS</a:t>
            </a:r>
          </a:p>
        </p:txBody>
      </p:sp>
      <p:sp>
        <p:nvSpPr>
          <p:cNvPr id="36884" name="Rectangle 57"/>
          <p:cNvSpPr>
            <a:spLocks noChangeArrowheads="1"/>
          </p:cNvSpPr>
          <p:nvPr/>
        </p:nvSpPr>
        <p:spPr bwMode="auto">
          <a:xfrm>
            <a:off x="6657975" y="1066800"/>
            <a:ext cx="714375" cy="1314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5" name="Line 58"/>
          <p:cNvSpPr>
            <a:spLocks noChangeShapeType="1"/>
          </p:cNvSpPr>
          <p:nvPr/>
        </p:nvSpPr>
        <p:spPr bwMode="auto">
          <a:xfrm>
            <a:off x="7391400" y="1714500"/>
            <a:ext cx="428625"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6" name="Rectangle 59"/>
          <p:cNvSpPr>
            <a:spLocks noChangeArrowheads="1"/>
          </p:cNvSpPr>
          <p:nvPr/>
        </p:nvSpPr>
        <p:spPr bwMode="auto">
          <a:xfrm>
            <a:off x="6657975" y="2705100"/>
            <a:ext cx="704850" cy="12954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buffer</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7" name="Line 60"/>
          <p:cNvSpPr>
            <a:spLocks noChangeShapeType="1"/>
          </p:cNvSpPr>
          <p:nvPr/>
        </p:nvSpPr>
        <p:spPr bwMode="auto">
          <a:xfrm flipH="1">
            <a:off x="7010400" y="2400300"/>
            <a:ext cx="9525" cy="2952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8" name="Rectangle 61"/>
          <p:cNvSpPr>
            <a:spLocks noChangeArrowheads="1"/>
          </p:cNvSpPr>
          <p:nvPr/>
        </p:nvSpPr>
        <p:spPr bwMode="auto">
          <a:xfrm>
            <a:off x="6648450" y="4314825"/>
            <a:ext cx="742950" cy="16668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main</a:t>
            </a:r>
          </a:p>
          <a:p>
            <a:pPr algn="ctr" eaLnBrk="1" hangingPunct="1">
              <a:spcBef>
                <a:spcPct val="0"/>
              </a:spcBef>
              <a:buFontTx/>
              <a:buNone/>
            </a:pPr>
            <a:r>
              <a:rPr lang="en-US" altLang="zh-CN" sz="1400">
                <a:solidFill>
                  <a:srgbClr val="DDDDDD"/>
                </a:solidFill>
                <a:ea typeface="宋体" panose="02010600030101010101" pitchFamily="2" charset="-122"/>
              </a:rPr>
              <a:t>memory</a:t>
            </a:r>
          </a:p>
          <a:p>
            <a:pPr algn="ctr" eaLnBrk="1" hangingPunct="1">
              <a:spcBef>
                <a:spcPct val="0"/>
              </a:spcBef>
              <a:buFontTx/>
              <a:buNone/>
            </a:pPr>
            <a:r>
              <a:rPr lang="en-US" altLang="zh-CN" sz="1400">
                <a:solidFill>
                  <a:srgbClr val="DDDDDD"/>
                </a:solidFill>
                <a:ea typeface="宋体" panose="02010600030101010101" pitchFamily="2" charset="-122"/>
              </a:rPr>
              <a:t>buffers</a:t>
            </a:r>
          </a:p>
        </p:txBody>
      </p:sp>
      <p:sp>
        <p:nvSpPr>
          <p:cNvPr id="36889" name="Line 62"/>
          <p:cNvSpPr>
            <a:spLocks noChangeShapeType="1"/>
          </p:cNvSpPr>
          <p:nvPr/>
        </p:nvSpPr>
        <p:spPr bwMode="auto">
          <a:xfrm>
            <a:off x="7010400" y="3990975"/>
            <a:ext cx="0" cy="3333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0" name="Rectangle 63"/>
          <p:cNvSpPr>
            <a:spLocks noChangeArrowheads="1"/>
          </p:cNvSpPr>
          <p:nvPr/>
        </p:nvSpPr>
        <p:spPr bwMode="auto">
          <a:xfrm>
            <a:off x="5457825" y="2705100"/>
            <a:ext cx="828675" cy="1266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index/file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91" name="Line 64"/>
          <p:cNvSpPr>
            <a:spLocks noChangeShapeType="1"/>
          </p:cNvSpPr>
          <p:nvPr/>
        </p:nvSpPr>
        <p:spPr bwMode="auto">
          <a:xfrm>
            <a:off x="6286500" y="3333750"/>
            <a:ext cx="371475" cy="95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2" name="Rectangle 65"/>
          <p:cNvSpPr>
            <a:spLocks noChangeArrowheads="1"/>
          </p:cNvSpPr>
          <p:nvPr/>
        </p:nvSpPr>
        <p:spPr bwMode="auto">
          <a:xfrm>
            <a:off x="2714625" y="41433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DML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3" name="Rectangle 66"/>
          <p:cNvSpPr>
            <a:spLocks noChangeArrowheads="1"/>
          </p:cNvSpPr>
          <p:nvPr/>
        </p:nvSpPr>
        <p:spPr bwMode="auto">
          <a:xfrm>
            <a:off x="2724150" y="8286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DDL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4" name="Line 67"/>
          <p:cNvSpPr>
            <a:spLocks noChangeShapeType="1"/>
          </p:cNvSpPr>
          <p:nvPr/>
        </p:nvSpPr>
        <p:spPr bwMode="auto">
          <a:xfrm>
            <a:off x="3648075" y="5486400"/>
            <a:ext cx="2990850"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5" name="Freeform 68"/>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96" name="Rectangle 69"/>
          <p:cNvSpPr>
            <a:spLocks noChangeArrowheads="1"/>
          </p:cNvSpPr>
          <p:nvPr/>
        </p:nvSpPr>
        <p:spPr bwMode="auto">
          <a:xfrm>
            <a:off x="4143375" y="3638550"/>
            <a:ext cx="971550" cy="15621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query </a:t>
            </a:r>
          </a:p>
          <a:p>
            <a:pPr algn="ctr" eaLnBrk="1" hangingPunct="1">
              <a:spcBef>
                <a:spcPct val="0"/>
              </a:spcBef>
              <a:buFontTx/>
              <a:buNone/>
            </a:pPr>
            <a:r>
              <a:rPr lang="en-US" altLang="zh-CN" sz="1400">
                <a:solidFill>
                  <a:srgbClr val="DDDDDD"/>
                </a:solidFill>
                <a:ea typeface="宋体" panose="02010600030101010101" pitchFamily="2" charset="-122"/>
              </a:rPr>
              <a:t>execution</a:t>
            </a:r>
          </a:p>
          <a:p>
            <a:pPr algn="ctr" eaLnBrk="1" hangingPunct="1">
              <a:spcBef>
                <a:spcPct val="0"/>
              </a:spcBef>
              <a:buFontTx/>
              <a:buNone/>
            </a:pPr>
            <a:r>
              <a:rPr lang="en-US" altLang="zh-CN" sz="1400">
                <a:solidFill>
                  <a:srgbClr val="DDDDDD"/>
                </a:solidFill>
                <a:ea typeface="宋体" panose="02010600030101010101" pitchFamily="2" charset="-122"/>
              </a:rPr>
              <a:t>engine</a:t>
            </a:r>
          </a:p>
        </p:txBody>
      </p:sp>
      <p:sp>
        <p:nvSpPr>
          <p:cNvPr id="36897" name="Line 70"/>
          <p:cNvSpPr>
            <a:spLocks noChangeShapeType="1"/>
          </p:cNvSpPr>
          <p:nvPr/>
        </p:nvSpPr>
        <p:spPr bwMode="auto">
          <a:xfrm>
            <a:off x="3648075" y="4429125"/>
            <a:ext cx="514350" cy="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8" name="Line 71"/>
          <p:cNvSpPr>
            <a:spLocks noChangeShapeType="1"/>
          </p:cNvSpPr>
          <p:nvPr/>
        </p:nvSpPr>
        <p:spPr bwMode="auto">
          <a:xfrm>
            <a:off x="3333750" y="2333625"/>
            <a:ext cx="800100" cy="149542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9" name="Line 72"/>
          <p:cNvSpPr>
            <a:spLocks noChangeShapeType="1"/>
          </p:cNvSpPr>
          <p:nvPr/>
        </p:nvSpPr>
        <p:spPr bwMode="auto">
          <a:xfrm>
            <a:off x="5114925" y="3819525"/>
            <a:ext cx="342900"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0" name="Line 73"/>
          <p:cNvSpPr>
            <a:spLocks noChangeShapeType="1"/>
          </p:cNvSpPr>
          <p:nvPr/>
        </p:nvSpPr>
        <p:spPr bwMode="auto">
          <a:xfrm>
            <a:off x="5114925" y="5010150"/>
            <a:ext cx="1533525"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1" name="Rectangle 74"/>
          <p:cNvSpPr>
            <a:spLocks noChangeArrowheads="1"/>
          </p:cNvSpPr>
          <p:nvPr/>
        </p:nvSpPr>
        <p:spPr bwMode="auto">
          <a:xfrm>
            <a:off x="4086225" y="2333625"/>
            <a:ext cx="1019175" cy="885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dirty="0">
                <a:solidFill>
                  <a:srgbClr val="DDDDDD"/>
                </a:solidFill>
                <a:ea typeface="宋体" panose="02010600030101010101" pitchFamily="2" charset="-122"/>
              </a:rPr>
              <a:t>transaction </a:t>
            </a:r>
          </a:p>
          <a:p>
            <a:pPr algn="ctr" eaLnBrk="1" hangingPunct="1">
              <a:spcBef>
                <a:spcPct val="0"/>
              </a:spcBef>
              <a:buFontTx/>
              <a:buNone/>
            </a:pPr>
            <a:r>
              <a:rPr lang="en-US" altLang="zh-CN" sz="1400" dirty="0">
                <a:solidFill>
                  <a:srgbClr val="DDDDDD"/>
                </a:solidFill>
                <a:ea typeface="宋体" panose="02010600030101010101" pitchFamily="2" charset="-122"/>
              </a:rPr>
              <a:t>manager</a:t>
            </a:r>
          </a:p>
        </p:txBody>
      </p:sp>
      <p:sp>
        <p:nvSpPr>
          <p:cNvPr id="36902" name="Line 75"/>
          <p:cNvSpPr>
            <a:spLocks noChangeShapeType="1"/>
          </p:cNvSpPr>
          <p:nvPr/>
        </p:nvSpPr>
        <p:spPr bwMode="auto">
          <a:xfrm>
            <a:off x="4581525" y="3200400"/>
            <a:ext cx="9525" cy="43815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3" name="Rectangle 76"/>
          <p:cNvSpPr>
            <a:spLocks noChangeArrowheads="1"/>
          </p:cNvSpPr>
          <p:nvPr/>
        </p:nvSpPr>
        <p:spPr bwMode="auto">
          <a:xfrm>
            <a:off x="4067175" y="1390650"/>
            <a:ext cx="1019175" cy="552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concurrency</a:t>
            </a:r>
          </a:p>
          <a:p>
            <a:pPr algn="ctr" eaLnBrk="1" hangingPunct="1">
              <a:spcBef>
                <a:spcPct val="0"/>
              </a:spcBef>
              <a:buFontTx/>
              <a:buNone/>
            </a:pPr>
            <a:r>
              <a:rPr lang="en-US" altLang="zh-CN" sz="1400">
                <a:solidFill>
                  <a:srgbClr val="DDDDDD"/>
                </a:solidFill>
                <a:ea typeface="宋体" panose="02010600030101010101" pitchFamily="2" charset="-122"/>
              </a:rPr>
              <a:t> control</a:t>
            </a:r>
          </a:p>
        </p:txBody>
      </p:sp>
      <p:sp>
        <p:nvSpPr>
          <p:cNvPr id="36904" name="Line 77"/>
          <p:cNvSpPr>
            <a:spLocks noChangeShapeType="1"/>
          </p:cNvSpPr>
          <p:nvPr/>
        </p:nvSpPr>
        <p:spPr bwMode="auto">
          <a:xfrm>
            <a:off x="4581525" y="1933575"/>
            <a:ext cx="0" cy="400050"/>
          </a:xfrm>
          <a:prstGeom prst="line">
            <a:avLst/>
          </a:prstGeom>
          <a:noFill/>
          <a:ln w="9525">
            <a:solidFill>
              <a:srgbClr val="DDDDDD"/>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6905" name="Rectangle 78"/>
          <p:cNvSpPr>
            <a:spLocks noChangeArrowheads="1"/>
          </p:cNvSpPr>
          <p:nvPr/>
        </p:nvSpPr>
        <p:spPr bwMode="auto">
          <a:xfrm>
            <a:off x="4048125" y="790575"/>
            <a:ext cx="1038225" cy="3143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lock table</a:t>
            </a:r>
          </a:p>
        </p:txBody>
      </p:sp>
      <p:sp>
        <p:nvSpPr>
          <p:cNvPr id="36906" name="Line 79"/>
          <p:cNvSpPr>
            <a:spLocks noChangeShapeType="1"/>
          </p:cNvSpPr>
          <p:nvPr/>
        </p:nvSpPr>
        <p:spPr bwMode="auto">
          <a:xfrm>
            <a:off x="4543425" y="1085850"/>
            <a:ext cx="9525" cy="3143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7" name="Freeform 80"/>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rgbClr val="DDDDDD"/>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08" name="Rectangle 81"/>
          <p:cNvSpPr>
            <a:spLocks noChangeArrowheads="1"/>
          </p:cNvSpPr>
          <p:nvPr/>
        </p:nvSpPr>
        <p:spPr bwMode="auto">
          <a:xfrm>
            <a:off x="5467350" y="1295400"/>
            <a:ext cx="828675" cy="11049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logging &amp;</a:t>
            </a:r>
          </a:p>
          <a:p>
            <a:pPr algn="ctr" eaLnBrk="1" hangingPunct="1">
              <a:spcBef>
                <a:spcPct val="0"/>
              </a:spcBef>
              <a:buFontTx/>
              <a:buNone/>
            </a:pPr>
            <a:r>
              <a:rPr lang="en-US" altLang="zh-CN" sz="1400">
                <a:solidFill>
                  <a:srgbClr val="DDDDDD"/>
                </a:solidFill>
                <a:ea typeface="宋体" panose="02010600030101010101" pitchFamily="2" charset="-122"/>
              </a:rPr>
              <a:t>recovery</a:t>
            </a:r>
          </a:p>
        </p:txBody>
      </p:sp>
      <p:sp>
        <p:nvSpPr>
          <p:cNvPr id="36909" name="Line 82"/>
          <p:cNvSpPr>
            <a:spLocks noChangeShapeType="1"/>
          </p:cNvSpPr>
          <p:nvPr/>
        </p:nvSpPr>
        <p:spPr bwMode="auto">
          <a:xfrm flipV="1">
            <a:off x="4876800" y="1895475"/>
            <a:ext cx="590550" cy="40957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0" name="Line 83"/>
          <p:cNvSpPr>
            <a:spLocks noChangeShapeType="1"/>
          </p:cNvSpPr>
          <p:nvPr/>
        </p:nvSpPr>
        <p:spPr bwMode="auto">
          <a:xfrm flipV="1">
            <a:off x="5105400" y="2247900"/>
            <a:ext cx="361950" cy="139065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1" name="Line 84"/>
          <p:cNvSpPr>
            <a:spLocks noChangeShapeType="1"/>
          </p:cNvSpPr>
          <p:nvPr/>
        </p:nvSpPr>
        <p:spPr bwMode="auto">
          <a:xfrm>
            <a:off x="6296025" y="2400300"/>
            <a:ext cx="352425" cy="30480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2" name="Freeform 85"/>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13" name="Rectangle 86"/>
          <p:cNvSpPr>
            <a:spLocks noChangeArrowheads="1"/>
          </p:cNvSpPr>
          <p:nvPr/>
        </p:nvSpPr>
        <p:spPr bwMode="auto">
          <a:xfrm>
            <a:off x="142875" y="466725"/>
            <a:ext cx="2695575" cy="5819775"/>
          </a:xfrm>
          <a:prstGeom prst="rect">
            <a:avLst/>
          </a:prstGeom>
          <a:noFill/>
          <a:ln w="571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14" name="Text Box 87"/>
          <p:cNvSpPr txBox="1">
            <a:spLocks noChangeArrowheads="1"/>
          </p:cNvSpPr>
          <p:nvPr/>
        </p:nvSpPr>
        <p:spPr bwMode="auto">
          <a:xfrm>
            <a:off x="155575" y="6356350"/>
            <a:ext cx="252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800" dirty="0">
                <a:solidFill>
                  <a:srgbClr val="33CC33"/>
                </a:solidFill>
                <a:ea typeface="宋体" panose="02010600030101010101" pitchFamily="2" charset="-122"/>
              </a:rPr>
              <a:t>Database development</a:t>
            </a:r>
          </a:p>
        </p:txBody>
      </p:sp>
      <p:sp>
        <p:nvSpPr>
          <p:cNvPr id="86" name="TextBox 85"/>
          <p:cNvSpPr txBox="1"/>
          <p:nvPr/>
        </p:nvSpPr>
        <p:spPr>
          <a:xfrm>
            <a:off x="266700" y="2609850"/>
            <a:ext cx="2467342" cy="954107"/>
          </a:xfrm>
          <a:prstGeom prst="rect">
            <a:avLst/>
          </a:prstGeom>
          <a:solidFill>
            <a:schemeClr val="bg1"/>
          </a:solidFill>
          <a:ln>
            <a:solidFill>
              <a:schemeClr val="tx1"/>
            </a:solidFill>
          </a:ln>
        </p:spPr>
        <p:txBody>
          <a:bodyPr wrap="square" rtlCol="0">
            <a:spAutoFit/>
          </a:bodyPr>
          <a:lstStyle/>
          <a:p>
            <a:pPr algn="ctr"/>
            <a:r>
              <a:rPr lang="en-US" sz="2800" dirty="0">
                <a:latin typeface="Castellar" pitchFamily="18" charset="0"/>
              </a:rPr>
              <a:t>Database </a:t>
            </a:r>
          </a:p>
          <a:p>
            <a:pPr algn="ctr"/>
            <a:r>
              <a:rPr lang="en-US" sz="2800" dirty="0">
                <a:latin typeface="Castellar" pitchFamily="18" charset="0"/>
              </a:rPr>
              <a:t>Design</a:t>
            </a:r>
          </a:p>
        </p:txBody>
      </p:sp>
    </p:spTree>
    <p:extLst>
      <p:ext uri="{BB962C8B-B14F-4D97-AF65-F5344CB8AC3E}">
        <p14:creationId xmlns:p14="http://schemas.microsoft.com/office/powerpoint/2010/main" val="4034378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ChangeArrowheads="1"/>
          </p:cNvSpPr>
          <p:nvPr/>
        </p:nvSpPr>
        <p:spPr bwMode="auto">
          <a:xfrm>
            <a:off x="7791450" y="695325"/>
            <a:ext cx="1114425" cy="541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ea typeface="宋体" panose="02010600030101010101" pitchFamily="2" charset="-122"/>
            </a:endParaRPr>
          </a:p>
        </p:txBody>
      </p:sp>
      <p:sp>
        <p:nvSpPr>
          <p:cNvPr id="37892" name="Rectangle 4"/>
          <p:cNvSpPr>
            <a:spLocks noChangeArrowheads="1"/>
          </p:cNvSpPr>
          <p:nvPr/>
        </p:nvSpPr>
        <p:spPr bwMode="auto">
          <a:xfrm>
            <a:off x="2505075" y="723900"/>
            <a:ext cx="5000625" cy="54006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sp>
        <p:nvSpPr>
          <p:cNvPr id="37893" name="Rectangle 5"/>
          <p:cNvSpPr>
            <a:spLocks noChangeArrowheads="1"/>
          </p:cNvSpPr>
          <p:nvPr/>
        </p:nvSpPr>
        <p:spPr bwMode="auto">
          <a:xfrm>
            <a:off x="352425" y="723900"/>
            <a:ext cx="809625" cy="5429250"/>
          </a:xfrm>
          <a:prstGeom prst="rect">
            <a:avLst/>
          </a:prstGeom>
          <a:solidFill>
            <a:schemeClr val="bg1"/>
          </a:solidFill>
          <a:ln w="9525">
            <a:solidFill>
              <a:srgbClr val="DDDDDD"/>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solidFill>
                <a:srgbClr val="DDDDDD"/>
              </a:solidFill>
              <a:ea typeface="宋体" panose="02010600030101010101" pitchFamily="2" charset="-122"/>
            </a:endParaRPr>
          </a:p>
        </p:txBody>
      </p:sp>
      <p:grpSp>
        <p:nvGrpSpPr>
          <p:cNvPr id="37894" name="Group 6"/>
          <p:cNvGrpSpPr>
            <a:grpSpLocks/>
          </p:cNvGrpSpPr>
          <p:nvPr/>
        </p:nvGrpSpPr>
        <p:grpSpPr bwMode="auto">
          <a:xfrm>
            <a:off x="7972425" y="971550"/>
            <a:ext cx="819150" cy="438150"/>
            <a:chOff x="5022" y="612"/>
            <a:chExt cx="516" cy="276"/>
          </a:xfrm>
        </p:grpSpPr>
        <p:sp>
          <p:nvSpPr>
            <p:cNvPr id="37970" name="Oval 7"/>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71" name="Oval 8"/>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72" name="Line 9"/>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73" name="Line 10"/>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895" name="Group 11"/>
          <p:cNvGrpSpPr>
            <a:grpSpLocks/>
          </p:cNvGrpSpPr>
          <p:nvPr/>
        </p:nvGrpSpPr>
        <p:grpSpPr bwMode="auto">
          <a:xfrm>
            <a:off x="7934325" y="4752975"/>
            <a:ext cx="819150" cy="438150"/>
            <a:chOff x="5022" y="612"/>
            <a:chExt cx="516" cy="276"/>
          </a:xfrm>
        </p:grpSpPr>
        <p:sp>
          <p:nvSpPr>
            <p:cNvPr id="37966" name="Oval 12"/>
            <p:cNvSpPr>
              <a:spLocks noChangeArrowheads="1"/>
            </p:cNvSpPr>
            <p:nvPr/>
          </p:nvSpPr>
          <p:spPr bwMode="auto">
            <a:xfrm>
              <a:off x="5028" y="612"/>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67" name="Oval 13"/>
            <p:cNvSpPr>
              <a:spLocks noChangeArrowheads="1"/>
            </p:cNvSpPr>
            <p:nvPr/>
          </p:nvSpPr>
          <p:spPr bwMode="auto">
            <a:xfrm>
              <a:off x="5034" y="786"/>
              <a:ext cx="504" cy="102"/>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68" name="Line 14"/>
            <p:cNvSpPr>
              <a:spLocks noChangeShapeType="1"/>
            </p:cNvSpPr>
            <p:nvPr/>
          </p:nvSpPr>
          <p:spPr bwMode="auto">
            <a:xfrm>
              <a:off x="5022" y="66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9" name="Line 15"/>
            <p:cNvSpPr>
              <a:spLocks noChangeShapeType="1"/>
            </p:cNvSpPr>
            <p:nvPr/>
          </p:nvSpPr>
          <p:spPr bwMode="auto">
            <a:xfrm>
              <a:off x="5532" y="660"/>
              <a:ext cx="0" cy="1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7896" name="Text Box 16"/>
          <p:cNvSpPr txBox="1">
            <a:spLocks noChangeArrowheads="1"/>
          </p:cNvSpPr>
          <p:nvPr/>
        </p:nvSpPr>
        <p:spPr bwMode="auto">
          <a:xfrm>
            <a:off x="7861300" y="5311775"/>
            <a:ext cx="9794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secondary</a:t>
            </a:r>
          </a:p>
          <a:p>
            <a:pPr algn="ctr" eaLnBrk="1" hangingPunct="1">
              <a:spcBef>
                <a:spcPct val="0"/>
              </a:spcBef>
              <a:buFontTx/>
              <a:buNone/>
            </a:pPr>
            <a:r>
              <a:rPr lang="en-US" altLang="zh-CN" sz="1400">
                <a:ea typeface="宋体" panose="02010600030101010101" pitchFamily="2" charset="-122"/>
              </a:rPr>
              <a:t>storage</a:t>
            </a:r>
          </a:p>
          <a:p>
            <a:pPr algn="ctr" eaLnBrk="1" hangingPunct="1">
              <a:spcBef>
                <a:spcPct val="0"/>
              </a:spcBef>
              <a:buFontTx/>
              <a:buNone/>
            </a:pPr>
            <a:r>
              <a:rPr lang="en-US" altLang="zh-CN" sz="1400">
                <a:ea typeface="宋体" panose="02010600030101010101" pitchFamily="2" charset="-122"/>
              </a:rPr>
              <a:t>(disks)</a:t>
            </a:r>
          </a:p>
        </p:txBody>
      </p:sp>
      <p:sp>
        <p:nvSpPr>
          <p:cNvPr id="37897" name="Text Box 17"/>
          <p:cNvSpPr txBox="1">
            <a:spLocks noChangeArrowheads="1"/>
          </p:cNvSpPr>
          <p:nvPr/>
        </p:nvSpPr>
        <p:spPr bwMode="auto">
          <a:xfrm>
            <a:off x="7824788" y="149225"/>
            <a:ext cx="9874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in tables</a:t>
            </a:r>
          </a:p>
          <a:p>
            <a:pPr algn="ctr" eaLnBrk="1" hangingPunct="1">
              <a:spcBef>
                <a:spcPct val="0"/>
              </a:spcBef>
              <a:buFontTx/>
              <a:buNone/>
            </a:pPr>
            <a:r>
              <a:rPr lang="en-US" altLang="zh-CN" sz="1400">
                <a:ea typeface="宋体" panose="02010600030101010101" pitchFamily="2" charset="-122"/>
              </a:rPr>
              <a:t>(relations)</a:t>
            </a:r>
          </a:p>
        </p:txBody>
      </p:sp>
      <p:grpSp>
        <p:nvGrpSpPr>
          <p:cNvPr id="37898" name="Group 18"/>
          <p:cNvGrpSpPr>
            <a:grpSpLocks/>
          </p:cNvGrpSpPr>
          <p:nvPr/>
        </p:nvGrpSpPr>
        <p:grpSpPr bwMode="auto">
          <a:xfrm>
            <a:off x="7991475" y="1657350"/>
            <a:ext cx="781050" cy="762000"/>
            <a:chOff x="5034" y="1044"/>
            <a:chExt cx="492" cy="480"/>
          </a:xfrm>
        </p:grpSpPr>
        <p:sp>
          <p:nvSpPr>
            <p:cNvPr id="37957" name="Rectangle 1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58" name="Line 2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9" name="Line 2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0" name="Line 2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1" name="Line 2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2" name="Line 2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3" name="Line 2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4" name="Line 2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65" name="Line 2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899" name="Group 28"/>
          <p:cNvGrpSpPr>
            <a:grpSpLocks/>
          </p:cNvGrpSpPr>
          <p:nvPr/>
        </p:nvGrpSpPr>
        <p:grpSpPr bwMode="auto">
          <a:xfrm>
            <a:off x="7991475" y="2676525"/>
            <a:ext cx="781050" cy="762000"/>
            <a:chOff x="5034" y="1044"/>
            <a:chExt cx="492" cy="480"/>
          </a:xfrm>
        </p:grpSpPr>
        <p:sp>
          <p:nvSpPr>
            <p:cNvPr id="37948" name="Rectangle 2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49" name="Line 3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0" name="Line 3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1" name="Line 3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2" name="Line 3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3" name="Line 3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4" name="Line 3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5" name="Line 3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56" name="Line 3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7900" name="Group 38"/>
          <p:cNvGrpSpPr>
            <a:grpSpLocks/>
          </p:cNvGrpSpPr>
          <p:nvPr/>
        </p:nvGrpSpPr>
        <p:grpSpPr bwMode="auto">
          <a:xfrm>
            <a:off x="8001000" y="3724275"/>
            <a:ext cx="781050" cy="762000"/>
            <a:chOff x="5034" y="1044"/>
            <a:chExt cx="492" cy="480"/>
          </a:xfrm>
        </p:grpSpPr>
        <p:sp>
          <p:nvSpPr>
            <p:cNvPr id="37939" name="Rectangle 39"/>
            <p:cNvSpPr>
              <a:spLocks noChangeArrowheads="1"/>
            </p:cNvSpPr>
            <p:nvPr/>
          </p:nvSpPr>
          <p:spPr bwMode="auto">
            <a:xfrm>
              <a:off x="5034" y="1044"/>
              <a:ext cx="486" cy="4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40" name="Line 40"/>
            <p:cNvSpPr>
              <a:spLocks noChangeShapeType="1"/>
            </p:cNvSpPr>
            <p:nvPr/>
          </p:nvSpPr>
          <p:spPr bwMode="auto">
            <a:xfrm>
              <a:off x="5040" y="1116"/>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1" name="Line 41"/>
            <p:cNvSpPr>
              <a:spLocks noChangeShapeType="1"/>
            </p:cNvSpPr>
            <p:nvPr/>
          </p:nvSpPr>
          <p:spPr bwMode="auto">
            <a:xfrm>
              <a:off x="5046" y="119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2" name="Line 42"/>
            <p:cNvSpPr>
              <a:spLocks noChangeShapeType="1"/>
            </p:cNvSpPr>
            <p:nvPr/>
          </p:nvSpPr>
          <p:spPr bwMode="auto">
            <a:xfrm>
              <a:off x="5040" y="1272"/>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3" name="Line 43"/>
            <p:cNvSpPr>
              <a:spLocks noChangeShapeType="1"/>
            </p:cNvSpPr>
            <p:nvPr/>
          </p:nvSpPr>
          <p:spPr bwMode="auto">
            <a:xfrm>
              <a:off x="5040" y="1350"/>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4" name="Line 44"/>
            <p:cNvSpPr>
              <a:spLocks noChangeShapeType="1"/>
            </p:cNvSpPr>
            <p:nvPr/>
          </p:nvSpPr>
          <p:spPr bwMode="auto">
            <a:xfrm>
              <a:off x="5040" y="1434"/>
              <a:ext cx="4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5" name="Line 45"/>
            <p:cNvSpPr>
              <a:spLocks noChangeShapeType="1"/>
            </p:cNvSpPr>
            <p:nvPr/>
          </p:nvSpPr>
          <p:spPr bwMode="auto">
            <a:xfrm>
              <a:off x="519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6" name="Line 46"/>
            <p:cNvSpPr>
              <a:spLocks noChangeShapeType="1"/>
            </p:cNvSpPr>
            <p:nvPr/>
          </p:nvSpPr>
          <p:spPr bwMode="auto">
            <a:xfrm>
              <a:off x="528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47" name="Line 47"/>
            <p:cNvSpPr>
              <a:spLocks noChangeShapeType="1"/>
            </p:cNvSpPr>
            <p:nvPr/>
          </p:nvSpPr>
          <p:spPr bwMode="auto">
            <a:xfrm>
              <a:off x="5436" y="1044"/>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7901" name="Rectangle 48"/>
          <p:cNvSpPr>
            <a:spLocks noChangeArrowheads="1"/>
          </p:cNvSpPr>
          <p:nvPr/>
        </p:nvSpPr>
        <p:spPr bwMode="auto">
          <a:xfrm>
            <a:off x="361950" y="733425"/>
            <a:ext cx="790575" cy="16764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solidFill>
                  <a:srgbClr val="DDDDDD"/>
                </a:solidFill>
                <a:ea typeface="宋体" panose="02010600030101010101" pitchFamily="2" charset="-122"/>
              </a:rPr>
              <a:t>database</a:t>
            </a:r>
          </a:p>
          <a:p>
            <a:pPr algn="ctr" eaLnBrk="1" hangingPunct="1">
              <a:spcBef>
                <a:spcPct val="0"/>
              </a:spcBef>
              <a:buFontTx/>
              <a:buNone/>
            </a:pPr>
            <a:r>
              <a:rPr lang="en-US" altLang="zh-CN" sz="900" b="1">
                <a:solidFill>
                  <a:srgbClr val="DDDDDD"/>
                </a:solidFill>
                <a:ea typeface="宋体" panose="02010600030101010101" pitchFamily="2" charset="-122"/>
              </a:rPr>
              <a:t>administrator</a:t>
            </a:r>
          </a:p>
        </p:txBody>
      </p:sp>
      <p:sp>
        <p:nvSpPr>
          <p:cNvPr id="37902" name="Line 49"/>
          <p:cNvSpPr>
            <a:spLocks noChangeShapeType="1"/>
          </p:cNvSpPr>
          <p:nvPr/>
        </p:nvSpPr>
        <p:spPr bwMode="auto">
          <a:xfrm>
            <a:off x="1162050" y="1504950"/>
            <a:ext cx="1571625" cy="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03" name="Text Box 50"/>
          <p:cNvSpPr txBox="1">
            <a:spLocks noChangeArrowheads="1"/>
          </p:cNvSpPr>
          <p:nvPr/>
        </p:nvSpPr>
        <p:spPr bwMode="auto">
          <a:xfrm>
            <a:off x="1408113" y="958850"/>
            <a:ext cx="909637" cy="5270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DDL</a:t>
            </a:r>
          </a:p>
          <a:p>
            <a:pPr algn="ctr" eaLnBrk="1" hangingPunct="1">
              <a:spcBef>
                <a:spcPct val="0"/>
              </a:spcBef>
              <a:buFontTx/>
              <a:buNone/>
            </a:pPr>
            <a:r>
              <a:rPr lang="en-US" altLang="zh-CN" sz="1400">
                <a:solidFill>
                  <a:srgbClr val="DDDDDD"/>
                </a:solidFill>
                <a:ea typeface="宋体" panose="02010600030101010101" pitchFamily="2" charset="-122"/>
              </a:rPr>
              <a:t>language</a:t>
            </a:r>
          </a:p>
        </p:txBody>
      </p:sp>
      <p:sp>
        <p:nvSpPr>
          <p:cNvPr id="37904" name="Rectangle 51"/>
          <p:cNvSpPr>
            <a:spLocks noChangeArrowheads="1"/>
          </p:cNvSpPr>
          <p:nvPr/>
        </p:nvSpPr>
        <p:spPr bwMode="auto">
          <a:xfrm>
            <a:off x="361950" y="2524125"/>
            <a:ext cx="800100" cy="3600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solidFill>
                  <a:srgbClr val="DDDDDD"/>
                </a:solidFill>
                <a:ea typeface="宋体" panose="02010600030101010101" pitchFamily="2" charset="-122"/>
              </a:rPr>
              <a:t>database </a:t>
            </a:r>
          </a:p>
          <a:p>
            <a:pPr algn="ctr" eaLnBrk="1" hangingPunct="1">
              <a:spcBef>
                <a:spcPct val="0"/>
              </a:spcBef>
              <a:buFontTx/>
              <a:buNone/>
            </a:pPr>
            <a:r>
              <a:rPr lang="en-US" altLang="zh-CN" sz="900" b="1">
                <a:solidFill>
                  <a:srgbClr val="DDDDDD"/>
                </a:solidFill>
                <a:ea typeface="宋体" panose="02010600030101010101" pitchFamily="2" charset="-122"/>
              </a:rPr>
              <a:t>programmer</a:t>
            </a:r>
          </a:p>
        </p:txBody>
      </p:sp>
      <p:sp>
        <p:nvSpPr>
          <p:cNvPr id="37905" name="Line 52"/>
          <p:cNvSpPr>
            <a:spLocks noChangeShapeType="1"/>
          </p:cNvSpPr>
          <p:nvPr/>
        </p:nvSpPr>
        <p:spPr bwMode="auto">
          <a:xfrm>
            <a:off x="1162050" y="4953000"/>
            <a:ext cx="1571625" cy="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06" name="Text Box 53"/>
          <p:cNvSpPr txBox="1">
            <a:spLocks noChangeArrowheads="1"/>
          </p:cNvSpPr>
          <p:nvPr/>
        </p:nvSpPr>
        <p:spPr bwMode="auto">
          <a:xfrm>
            <a:off x="1247775" y="3616325"/>
            <a:ext cx="1174750" cy="5270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DML (query)</a:t>
            </a:r>
          </a:p>
          <a:p>
            <a:pPr algn="ctr" eaLnBrk="1" hangingPunct="1">
              <a:spcBef>
                <a:spcPct val="0"/>
              </a:spcBef>
              <a:buFontTx/>
              <a:buNone/>
            </a:pPr>
            <a:r>
              <a:rPr lang="en-US" altLang="zh-CN" sz="1400">
                <a:solidFill>
                  <a:srgbClr val="DDDDDD"/>
                </a:solidFill>
                <a:ea typeface="宋体" panose="02010600030101010101" pitchFamily="2" charset="-122"/>
              </a:rPr>
              <a:t>language</a:t>
            </a:r>
          </a:p>
        </p:txBody>
      </p:sp>
      <p:sp>
        <p:nvSpPr>
          <p:cNvPr id="37907" name="Text Box 54"/>
          <p:cNvSpPr txBox="1">
            <a:spLocks noChangeArrowheads="1"/>
          </p:cNvSpPr>
          <p:nvPr/>
        </p:nvSpPr>
        <p:spPr bwMode="auto">
          <a:xfrm>
            <a:off x="2527300" y="5653088"/>
            <a:ext cx="97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ea typeface="宋体" panose="02010600030101010101" pitchFamily="2" charset="-122"/>
              </a:rPr>
              <a:t>DBMS</a:t>
            </a:r>
          </a:p>
        </p:txBody>
      </p:sp>
      <p:sp>
        <p:nvSpPr>
          <p:cNvPr id="37908" name="Rectangle 55"/>
          <p:cNvSpPr>
            <a:spLocks noChangeArrowheads="1"/>
          </p:cNvSpPr>
          <p:nvPr/>
        </p:nvSpPr>
        <p:spPr bwMode="auto">
          <a:xfrm>
            <a:off x="6657975" y="1066800"/>
            <a:ext cx="714375" cy="1314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file </a:t>
            </a:r>
          </a:p>
          <a:p>
            <a:pPr algn="ctr" eaLnBrk="1" hangingPunct="1">
              <a:spcBef>
                <a:spcPct val="0"/>
              </a:spcBef>
              <a:buFontTx/>
              <a:buNone/>
            </a:pPr>
            <a:r>
              <a:rPr lang="en-US" altLang="zh-CN" sz="1400">
                <a:ea typeface="宋体" panose="02010600030101010101" pitchFamily="2" charset="-122"/>
              </a:rPr>
              <a:t>manager</a:t>
            </a:r>
          </a:p>
        </p:txBody>
      </p:sp>
      <p:sp>
        <p:nvSpPr>
          <p:cNvPr id="37909" name="Line 56"/>
          <p:cNvSpPr>
            <a:spLocks noChangeShapeType="1"/>
          </p:cNvSpPr>
          <p:nvPr/>
        </p:nvSpPr>
        <p:spPr bwMode="auto">
          <a:xfrm>
            <a:off x="7391400" y="1714500"/>
            <a:ext cx="4286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0" name="Rectangle 57"/>
          <p:cNvSpPr>
            <a:spLocks noChangeArrowheads="1"/>
          </p:cNvSpPr>
          <p:nvPr/>
        </p:nvSpPr>
        <p:spPr bwMode="auto">
          <a:xfrm>
            <a:off x="6657975" y="2705100"/>
            <a:ext cx="704850"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buffer</a:t>
            </a:r>
          </a:p>
          <a:p>
            <a:pPr algn="ctr" eaLnBrk="1" hangingPunct="1">
              <a:spcBef>
                <a:spcPct val="0"/>
              </a:spcBef>
              <a:buFontTx/>
              <a:buNone/>
            </a:pPr>
            <a:r>
              <a:rPr lang="en-US" altLang="zh-CN" sz="1400">
                <a:ea typeface="宋体" panose="02010600030101010101" pitchFamily="2" charset="-122"/>
              </a:rPr>
              <a:t>manager</a:t>
            </a:r>
          </a:p>
        </p:txBody>
      </p:sp>
      <p:sp>
        <p:nvSpPr>
          <p:cNvPr id="37911" name="Line 58"/>
          <p:cNvSpPr>
            <a:spLocks noChangeShapeType="1"/>
          </p:cNvSpPr>
          <p:nvPr/>
        </p:nvSpPr>
        <p:spPr bwMode="auto">
          <a:xfrm flipH="1">
            <a:off x="7010400" y="2400300"/>
            <a:ext cx="9525" cy="2952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2" name="Rectangle 59"/>
          <p:cNvSpPr>
            <a:spLocks noChangeArrowheads="1"/>
          </p:cNvSpPr>
          <p:nvPr/>
        </p:nvSpPr>
        <p:spPr bwMode="auto">
          <a:xfrm>
            <a:off x="6648450" y="4314825"/>
            <a:ext cx="742950" cy="1666875"/>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main</a:t>
            </a:r>
          </a:p>
          <a:p>
            <a:pPr algn="ctr" eaLnBrk="1" hangingPunct="1">
              <a:spcBef>
                <a:spcPct val="0"/>
              </a:spcBef>
              <a:buFontTx/>
              <a:buNone/>
            </a:pPr>
            <a:r>
              <a:rPr lang="en-US" altLang="zh-CN" sz="1400">
                <a:ea typeface="宋体" panose="02010600030101010101" pitchFamily="2" charset="-122"/>
              </a:rPr>
              <a:t>memory</a:t>
            </a:r>
          </a:p>
          <a:p>
            <a:pPr algn="ctr" eaLnBrk="1" hangingPunct="1">
              <a:spcBef>
                <a:spcPct val="0"/>
              </a:spcBef>
              <a:buFontTx/>
              <a:buNone/>
            </a:pPr>
            <a:r>
              <a:rPr lang="en-US" altLang="zh-CN" sz="1400">
                <a:ea typeface="宋体" panose="02010600030101010101" pitchFamily="2" charset="-122"/>
              </a:rPr>
              <a:t>buffers</a:t>
            </a:r>
          </a:p>
        </p:txBody>
      </p:sp>
      <p:sp>
        <p:nvSpPr>
          <p:cNvPr id="37913" name="Line 60"/>
          <p:cNvSpPr>
            <a:spLocks noChangeShapeType="1"/>
          </p:cNvSpPr>
          <p:nvPr/>
        </p:nvSpPr>
        <p:spPr bwMode="auto">
          <a:xfrm>
            <a:off x="7010400" y="3990975"/>
            <a:ext cx="0" cy="3333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4" name="Rectangle 61"/>
          <p:cNvSpPr>
            <a:spLocks noChangeArrowheads="1"/>
          </p:cNvSpPr>
          <p:nvPr/>
        </p:nvSpPr>
        <p:spPr bwMode="auto">
          <a:xfrm>
            <a:off x="5457825" y="2705100"/>
            <a:ext cx="828675" cy="126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index/file </a:t>
            </a:r>
          </a:p>
          <a:p>
            <a:pPr algn="ctr" eaLnBrk="1" hangingPunct="1">
              <a:spcBef>
                <a:spcPct val="0"/>
              </a:spcBef>
              <a:buFontTx/>
              <a:buNone/>
            </a:pPr>
            <a:r>
              <a:rPr lang="en-US" altLang="zh-CN" sz="1400">
                <a:ea typeface="宋体" panose="02010600030101010101" pitchFamily="2" charset="-122"/>
              </a:rPr>
              <a:t>manager</a:t>
            </a:r>
          </a:p>
        </p:txBody>
      </p:sp>
      <p:sp>
        <p:nvSpPr>
          <p:cNvPr id="37915" name="Line 62"/>
          <p:cNvSpPr>
            <a:spLocks noChangeShapeType="1"/>
          </p:cNvSpPr>
          <p:nvPr/>
        </p:nvSpPr>
        <p:spPr bwMode="auto">
          <a:xfrm>
            <a:off x="6286500" y="3333750"/>
            <a:ext cx="371475" cy="95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6" name="Rectangle 63"/>
          <p:cNvSpPr>
            <a:spLocks noChangeArrowheads="1"/>
          </p:cNvSpPr>
          <p:nvPr/>
        </p:nvSpPr>
        <p:spPr bwMode="auto">
          <a:xfrm>
            <a:off x="2714625" y="4143375"/>
            <a:ext cx="933450" cy="1504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a:t>
            </a:r>
          </a:p>
          <a:p>
            <a:pPr algn="ctr" eaLnBrk="1" hangingPunct="1">
              <a:spcBef>
                <a:spcPct val="0"/>
              </a:spcBef>
              <a:buFontTx/>
              <a:buNone/>
            </a:pPr>
            <a:r>
              <a:rPr lang="en-US" altLang="zh-CN" sz="1400">
                <a:ea typeface="宋体" panose="02010600030101010101" pitchFamily="2" charset="-122"/>
              </a:rPr>
              <a:t>complier</a:t>
            </a:r>
          </a:p>
        </p:txBody>
      </p:sp>
      <p:sp>
        <p:nvSpPr>
          <p:cNvPr id="37917" name="Rectangle 64"/>
          <p:cNvSpPr>
            <a:spLocks noChangeArrowheads="1"/>
          </p:cNvSpPr>
          <p:nvPr/>
        </p:nvSpPr>
        <p:spPr bwMode="auto">
          <a:xfrm>
            <a:off x="2724150" y="828675"/>
            <a:ext cx="933450" cy="1504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 </a:t>
            </a:r>
          </a:p>
          <a:p>
            <a:pPr algn="ctr" eaLnBrk="1" hangingPunct="1">
              <a:spcBef>
                <a:spcPct val="0"/>
              </a:spcBef>
              <a:buFontTx/>
              <a:buNone/>
            </a:pPr>
            <a:r>
              <a:rPr lang="en-US" altLang="zh-CN" sz="1400">
                <a:ea typeface="宋体" panose="02010600030101010101" pitchFamily="2" charset="-122"/>
              </a:rPr>
              <a:t>complier</a:t>
            </a:r>
          </a:p>
        </p:txBody>
      </p:sp>
      <p:sp>
        <p:nvSpPr>
          <p:cNvPr id="37918" name="Line 65"/>
          <p:cNvSpPr>
            <a:spLocks noChangeShapeType="1"/>
          </p:cNvSpPr>
          <p:nvPr/>
        </p:nvSpPr>
        <p:spPr bwMode="auto">
          <a:xfrm>
            <a:off x="3648075" y="5486400"/>
            <a:ext cx="2990850"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9" name="Freeform 66"/>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20" name="Rectangle 67"/>
          <p:cNvSpPr>
            <a:spLocks noChangeArrowheads="1"/>
          </p:cNvSpPr>
          <p:nvPr/>
        </p:nvSpPr>
        <p:spPr bwMode="auto">
          <a:xfrm>
            <a:off x="4143375" y="3638550"/>
            <a:ext cx="971550" cy="1562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query </a:t>
            </a:r>
          </a:p>
          <a:p>
            <a:pPr algn="ctr" eaLnBrk="1" hangingPunct="1">
              <a:spcBef>
                <a:spcPct val="0"/>
              </a:spcBef>
              <a:buFontTx/>
              <a:buNone/>
            </a:pPr>
            <a:r>
              <a:rPr lang="en-US" altLang="zh-CN" sz="1400">
                <a:ea typeface="宋体" panose="02010600030101010101" pitchFamily="2" charset="-122"/>
              </a:rPr>
              <a:t>execution</a:t>
            </a:r>
          </a:p>
          <a:p>
            <a:pPr algn="ctr" eaLnBrk="1" hangingPunct="1">
              <a:spcBef>
                <a:spcPct val="0"/>
              </a:spcBef>
              <a:buFontTx/>
              <a:buNone/>
            </a:pPr>
            <a:r>
              <a:rPr lang="en-US" altLang="zh-CN" sz="1400">
                <a:ea typeface="宋体" panose="02010600030101010101" pitchFamily="2" charset="-122"/>
              </a:rPr>
              <a:t>engine</a:t>
            </a:r>
          </a:p>
        </p:txBody>
      </p:sp>
      <p:sp>
        <p:nvSpPr>
          <p:cNvPr id="37921" name="Line 68"/>
          <p:cNvSpPr>
            <a:spLocks noChangeShapeType="1"/>
          </p:cNvSpPr>
          <p:nvPr/>
        </p:nvSpPr>
        <p:spPr bwMode="auto">
          <a:xfrm>
            <a:off x="3648075" y="4429125"/>
            <a:ext cx="5143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22" name="Line 69"/>
          <p:cNvSpPr>
            <a:spLocks noChangeShapeType="1"/>
          </p:cNvSpPr>
          <p:nvPr/>
        </p:nvSpPr>
        <p:spPr bwMode="auto">
          <a:xfrm>
            <a:off x="3333750" y="2333625"/>
            <a:ext cx="800100" cy="1495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23" name="Line 70"/>
          <p:cNvSpPr>
            <a:spLocks noChangeShapeType="1"/>
          </p:cNvSpPr>
          <p:nvPr/>
        </p:nvSpPr>
        <p:spPr bwMode="auto">
          <a:xfrm>
            <a:off x="5114925" y="3819525"/>
            <a:ext cx="3429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24" name="Line 71"/>
          <p:cNvSpPr>
            <a:spLocks noChangeShapeType="1"/>
          </p:cNvSpPr>
          <p:nvPr/>
        </p:nvSpPr>
        <p:spPr bwMode="auto">
          <a:xfrm>
            <a:off x="5114925" y="5010150"/>
            <a:ext cx="1533525" cy="0"/>
          </a:xfrm>
          <a:prstGeom prst="line">
            <a:avLst/>
          </a:prstGeom>
          <a:noFill/>
          <a:ln w="9525">
            <a:solidFill>
              <a:schemeClr val="accent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25" name="Rectangle 72"/>
          <p:cNvSpPr>
            <a:spLocks noChangeArrowheads="1"/>
          </p:cNvSpPr>
          <p:nvPr/>
        </p:nvSpPr>
        <p:spPr bwMode="auto">
          <a:xfrm>
            <a:off x="4086225" y="2333625"/>
            <a:ext cx="1019175" cy="885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transaction </a:t>
            </a:r>
          </a:p>
          <a:p>
            <a:pPr algn="ctr" eaLnBrk="1" hangingPunct="1">
              <a:spcBef>
                <a:spcPct val="0"/>
              </a:spcBef>
              <a:buFontTx/>
              <a:buNone/>
            </a:pPr>
            <a:r>
              <a:rPr lang="en-US" altLang="zh-CN" sz="1400">
                <a:ea typeface="宋体" panose="02010600030101010101" pitchFamily="2" charset="-122"/>
              </a:rPr>
              <a:t>manager</a:t>
            </a:r>
          </a:p>
        </p:txBody>
      </p:sp>
      <p:sp>
        <p:nvSpPr>
          <p:cNvPr id="37926" name="Line 73"/>
          <p:cNvSpPr>
            <a:spLocks noChangeShapeType="1"/>
          </p:cNvSpPr>
          <p:nvPr/>
        </p:nvSpPr>
        <p:spPr bwMode="auto">
          <a:xfrm>
            <a:off x="4581525" y="3200400"/>
            <a:ext cx="9525" cy="43815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27" name="Rectangle 74"/>
          <p:cNvSpPr>
            <a:spLocks noChangeArrowheads="1"/>
          </p:cNvSpPr>
          <p:nvPr/>
        </p:nvSpPr>
        <p:spPr bwMode="auto">
          <a:xfrm>
            <a:off x="4067175" y="1390650"/>
            <a:ext cx="1019175" cy="552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concurrency</a:t>
            </a:r>
          </a:p>
          <a:p>
            <a:pPr algn="ctr" eaLnBrk="1" hangingPunct="1">
              <a:spcBef>
                <a:spcPct val="0"/>
              </a:spcBef>
              <a:buFontTx/>
              <a:buNone/>
            </a:pPr>
            <a:r>
              <a:rPr lang="en-US" altLang="zh-CN" sz="1400">
                <a:ea typeface="宋体" panose="02010600030101010101" pitchFamily="2" charset="-122"/>
              </a:rPr>
              <a:t> control</a:t>
            </a:r>
          </a:p>
        </p:txBody>
      </p:sp>
      <p:sp>
        <p:nvSpPr>
          <p:cNvPr id="37928" name="Line 75"/>
          <p:cNvSpPr>
            <a:spLocks noChangeShapeType="1"/>
          </p:cNvSpPr>
          <p:nvPr/>
        </p:nvSpPr>
        <p:spPr bwMode="auto">
          <a:xfrm>
            <a:off x="4581525" y="1933575"/>
            <a:ext cx="0" cy="40005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7929" name="Rectangle 76"/>
          <p:cNvSpPr>
            <a:spLocks noChangeArrowheads="1"/>
          </p:cNvSpPr>
          <p:nvPr/>
        </p:nvSpPr>
        <p:spPr bwMode="auto">
          <a:xfrm>
            <a:off x="4048125" y="790575"/>
            <a:ext cx="1038225" cy="314325"/>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lock table</a:t>
            </a:r>
          </a:p>
        </p:txBody>
      </p:sp>
      <p:sp>
        <p:nvSpPr>
          <p:cNvPr id="37930" name="Line 77"/>
          <p:cNvSpPr>
            <a:spLocks noChangeShapeType="1"/>
          </p:cNvSpPr>
          <p:nvPr/>
        </p:nvSpPr>
        <p:spPr bwMode="auto">
          <a:xfrm>
            <a:off x="4543425" y="1085850"/>
            <a:ext cx="9525" cy="31432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31" name="Freeform 78"/>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32" name="Rectangle 79"/>
          <p:cNvSpPr>
            <a:spLocks noChangeArrowheads="1"/>
          </p:cNvSpPr>
          <p:nvPr/>
        </p:nvSpPr>
        <p:spPr bwMode="auto">
          <a:xfrm>
            <a:off x="5467350" y="1295400"/>
            <a:ext cx="828675" cy="1104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logging &amp;</a:t>
            </a:r>
          </a:p>
          <a:p>
            <a:pPr algn="ctr" eaLnBrk="1" hangingPunct="1">
              <a:spcBef>
                <a:spcPct val="0"/>
              </a:spcBef>
              <a:buFontTx/>
              <a:buNone/>
            </a:pPr>
            <a:r>
              <a:rPr lang="en-US" altLang="zh-CN" sz="1400">
                <a:ea typeface="宋体" panose="02010600030101010101" pitchFamily="2" charset="-122"/>
              </a:rPr>
              <a:t>recovery</a:t>
            </a:r>
          </a:p>
        </p:txBody>
      </p:sp>
      <p:sp>
        <p:nvSpPr>
          <p:cNvPr id="37933" name="Line 80"/>
          <p:cNvSpPr>
            <a:spLocks noChangeShapeType="1"/>
          </p:cNvSpPr>
          <p:nvPr/>
        </p:nvSpPr>
        <p:spPr bwMode="auto">
          <a:xfrm flipV="1">
            <a:off x="4876800" y="1895475"/>
            <a:ext cx="590550" cy="409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34" name="Line 81"/>
          <p:cNvSpPr>
            <a:spLocks noChangeShapeType="1"/>
          </p:cNvSpPr>
          <p:nvPr/>
        </p:nvSpPr>
        <p:spPr bwMode="auto">
          <a:xfrm flipV="1">
            <a:off x="5105400" y="2247900"/>
            <a:ext cx="361950" cy="1390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35" name="Line 82"/>
          <p:cNvSpPr>
            <a:spLocks noChangeShapeType="1"/>
          </p:cNvSpPr>
          <p:nvPr/>
        </p:nvSpPr>
        <p:spPr bwMode="auto">
          <a:xfrm>
            <a:off x="6296025" y="2400300"/>
            <a:ext cx="352425"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36" name="Freeform 83"/>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chemeClr val="accent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37" name="Rectangle 84"/>
          <p:cNvSpPr>
            <a:spLocks noChangeArrowheads="1"/>
          </p:cNvSpPr>
          <p:nvPr/>
        </p:nvSpPr>
        <p:spPr bwMode="auto">
          <a:xfrm>
            <a:off x="2162175" y="133350"/>
            <a:ext cx="6867525" cy="6200775"/>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7938" name="Text Box 85"/>
          <p:cNvSpPr txBox="1">
            <a:spLocks noChangeArrowheads="1"/>
          </p:cNvSpPr>
          <p:nvPr/>
        </p:nvSpPr>
        <p:spPr bwMode="auto">
          <a:xfrm>
            <a:off x="3855342" y="6368534"/>
            <a:ext cx="36503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800" dirty="0">
                <a:solidFill>
                  <a:srgbClr val="33CC33"/>
                </a:solidFill>
                <a:ea typeface="宋体" panose="02010600030101010101" pitchFamily="2" charset="-122"/>
              </a:rPr>
              <a:t>The principle of database systems</a:t>
            </a:r>
          </a:p>
        </p:txBody>
      </p:sp>
      <p:sp>
        <p:nvSpPr>
          <p:cNvPr id="86" name="TextBox 85"/>
          <p:cNvSpPr txBox="1"/>
          <p:nvPr/>
        </p:nvSpPr>
        <p:spPr>
          <a:xfrm>
            <a:off x="3571875" y="2771775"/>
            <a:ext cx="3257549" cy="1384995"/>
          </a:xfrm>
          <a:prstGeom prst="rect">
            <a:avLst/>
          </a:prstGeom>
          <a:solidFill>
            <a:schemeClr val="bg1"/>
          </a:solidFill>
          <a:ln>
            <a:solidFill>
              <a:schemeClr val="tx1"/>
            </a:solidFill>
          </a:ln>
        </p:spPr>
        <p:txBody>
          <a:bodyPr wrap="square" rtlCol="0">
            <a:spAutoFit/>
          </a:bodyPr>
          <a:lstStyle/>
          <a:p>
            <a:pPr algn="ctr"/>
            <a:r>
              <a:rPr lang="en-US" sz="2800" dirty="0">
                <a:latin typeface="Castellar" pitchFamily="18" charset="0"/>
              </a:rPr>
              <a:t>Database </a:t>
            </a:r>
          </a:p>
          <a:p>
            <a:pPr algn="ctr"/>
            <a:r>
              <a:rPr lang="en-US" sz="2800" dirty="0">
                <a:latin typeface="Castellar" pitchFamily="18" charset="0"/>
              </a:rPr>
              <a:t>Management System</a:t>
            </a:r>
          </a:p>
        </p:txBody>
      </p:sp>
    </p:spTree>
    <p:extLst>
      <p:ext uri="{BB962C8B-B14F-4D97-AF65-F5344CB8AC3E}">
        <p14:creationId xmlns:p14="http://schemas.microsoft.com/office/powerpoint/2010/main" val="821317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499269" y="943656"/>
            <a:ext cx="814546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000" dirty="0">
                <a:solidFill>
                  <a:srgbClr val="00B050"/>
                </a:solidFill>
              </a:rPr>
              <a:t>Homework Assignments</a:t>
            </a:r>
            <a:r>
              <a:rPr lang="en-US" altLang="zh-CN" sz="2000" dirty="0"/>
              <a:t> </a:t>
            </a:r>
          </a:p>
          <a:p>
            <a:pPr>
              <a:buNone/>
            </a:pPr>
            <a:r>
              <a:rPr lang="en-US" altLang="zh-CN" sz="2000" dirty="0"/>
              <a:t>Homework assignments are to let students test their understanding of the class lectures and practice the techniques and theories studied in the classes. The assignments are due on the designated due dates before the class starts. </a:t>
            </a:r>
            <a:r>
              <a:rPr lang="en-US" altLang="zh-CN" sz="2000" dirty="0">
                <a:solidFill>
                  <a:srgbClr val="FF0000"/>
                </a:solidFill>
              </a:rPr>
              <a:t>No late submissions will be accepted</a:t>
            </a:r>
            <a:r>
              <a:rPr lang="en-US" altLang="zh-CN" sz="2000" dirty="0"/>
              <a:t>. Discuss unusual circumstances in advance with the instructor.</a:t>
            </a:r>
          </a:p>
        </p:txBody>
      </p:sp>
      <p:sp>
        <p:nvSpPr>
          <p:cNvPr id="2" name="Text Box 46">
            <a:extLst>
              <a:ext uri="{FF2B5EF4-FFF2-40B4-BE49-F238E27FC236}">
                <a16:creationId xmlns:a16="http://schemas.microsoft.com/office/drawing/2014/main" id="{8FA2544A-AC19-4299-AE3E-DB9A5319AC61}"/>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Tree>
    <p:extLst>
      <p:ext uri="{BB962C8B-B14F-4D97-AF65-F5344CB8AC3E}">
        <p14:creationId xmlns:p14="http://schemas.microsoft.com/office/powerpoint/2010/main" val="4172543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499269" y="943656"/>
            <a:ext cx="814546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000" dirty="0">
                <a:solidFill>
                  <a:srgbClr val="00B050"/>
                </a:solidFill>
              </a:rPr>
              <a:t>Homework Assignments</a:t>
            </a:r>
            <a:r>
              <a:rPr lang="en-US" altLang="zh-CN" sz="2000" dirty="0"/>
              <a:t> </a:t>
            </a:r>
          </a:p>
          <a:p>
            <a:pPr>
              <a:buNone/>
            </a:pPr>
            <a:r>
              <a:rPr lang="en-US" altLang="zh-CN" sz="2000" dirty="0"/>
              <a:t>Homework assignments are to let students test their understanding of the class lectures and practice the techniques and theories studied in the classes. The assignments are due on the designated due dates before the class starts. </a:t>
            </a:r>
            <a:r>
              <a:rPr lang="en-US" altLang="zh-CN" sz="2000" dirty="0">
                <a:solidFill>
                  <a:srgbClr val="FF0000"/>
                </a:solidFill>
              </a:rPr>
              <a:t>No late submissions will be accepted</a:t>
            </a:r>
            <a:r>
              <a:rPr lang="en-US" altLang="zh-CN" sz="2000" dirty="0"/>
              <a:t>. Discuss unusual circumstances in advance with the instructor.</a:t>
            </a:r>
          </a:p>
        </p:txBody>
      </p:sp>
      <p:sp>
        <p:nvSpPr>
          <p:cNvPr id="3" name="Text Box 46">
            <a:extLst>
              <a:ext uri="{FF2B5EF4-FFF2-40B4-BE49-F238E27FC236}">
                <a16:creationId xmlns:a16="http://schemas.microsoft.com/office/drawing/2014/main" id="{7845EA10-6749-47DD-9094-B1CB3D6C77A7}"/>
              </a:ext>
            </a:extLst>
          </p:cNvPr>
          <p:cNvSpPr txBox="1">
            <a:spLocks noChangeArrowheads="1"/>
          </p:cNvSpPr>
          <p:nvPr/>
        </p:nvSpPr>
        <p:spPr bwMode="auto">
          <a:xfrm>
            <a:off x="499269" y="3075540"/>
            <a:ext cx="8145462"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Course Projects </a:t>
            </a:r>
          </a:p>
          <a:p>
            <a:pPr>
              <a:buNone/>
            </a:pPr>
            <a:r>
              <a:rPr lang="en-US" altLang="zh-CN" sz="2000" dirty="0">
                <a:latin typeface="+mn-ea"/>
                <a:cs typeface="Times New Roman" panose="02020603050405020304" pitchFamily="18" charset="0"/>
              </a:rPr>
              <a:t>There are two course projects. The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course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projects</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provide students with</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opportunities</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to</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gain further experience in database development and principle of database systems. Project #1 is due March 20, and project #2 is due April 24.</a:t>
            </a:r>
          </a:p>
        </p:txBody>
      </p:sp>
      <p:sp>
        <p:nvSpPr>
          <p:cNvPr id="2" name="Text Box 46">
            <a:extLst>
              <a:ext uri="{FF2B5EF4-FFF2-40B4-BE49-F238E27FC236}">
                <a16:creationId xmlns:a16="http://schemas.microsoft.com/office/drawing/2014/main" id="{8FA2544A-AC19-4299-AE3E-DB9A5319AC61}"/>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Tree>
    <p:extLst>
      <p:ext uri="{BB962C8B-B14F-4D97-AF65-F5344CB8AC3E}">
        <p14:creationId xmlns:p14="http://schemas.microsoft.com/office/powerpoint/2010/main" val="725787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499269" y="943656"/>
            <a:ext cx="814546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000" dirty="0">
                <a:solidFill>
                  <a:srgbClr val="00B050"/>
                </a:solidFill>
              </a:rPr>
              <a:t>Homework Assignments</a:t>
            </a:r>
            <a:r>
              <a:rPr lang="en-US" altLang="zh-CN" sz="2000" dirty="0"/>
              <a:t> </a:t>
            </a:r>
          </a:p>
          <a:p>
            <a:pPr>
              <a:buNone/>
            </a:pPr>
            <a:r>
              <a:rPr lang="en-US" altLang="zh-CN" sz="2000" dirty="0"/>
              <a:t>Homework assignments are to let students test their understanding of the class lectures and practice the techniques and theories studied in the classes. The assignments are due on the designated due dates before the class starts. </a:t>
            </a:r>
            <a:r>
              <a:rPr lang="en-US" altLang="zh-CN" sz="2000" dirty="0">
                <a:solidFill>
                  <a:srgbClr val="FF0000"/>
                </a:solidFill>
              </a:rPr>
              <a:t>No late submissions will be accepted</a:t>
            </a:r>
            <a:r>
              <a:rPr lang="en-US" altLang="zh-CN" sz="2000" dirty="0"/>
              <a:t>. Discuss unusual circumstances in advance with the instructor.</a:t>
            </a:r>
          </a:p>
        </p:txBody>
      </p:sp>
      <p:sp>
        <p:nvSpPr>
          <p:cNvPr id="2" name="Text Box 46">
            <a:extLst>
              <a:ext uri="{FF2B5EF4-FFF2-40B4-BE49-F238E27FC236}">
                <a16:creationId xmlns:a16="http://schemas.microsoft.com/office/drawing/2014/main" id="{8FA2544A-AC19-4299-AE3E-DB9A5319AC61}"/>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6" name="Text Box 46">
            <a:extLst>
              <a:ext uri="{FF2B5EF4-FFF2-40B4-BE49-F238E27FC236}">
                <a16:creationId xmlns:a16="http://schemas.microsoft.com/office/drawing/2014/main" id="{6DE6133F-DBC9-40B2-836A-7E692DA598DF}"/>
              </a:ext>
            </a:extLst>
          </p:cNvPr>
          <p:cNvSpPr txBox="1">
            <a:spLocks noChangeArrowheads="1"/>
          </p:cNvSpPr>
          <p:nvPr/>
        </p:nvSpPr>
        <p:spPr bwMode="auto">
          <a:xfrm>
            <a:off x="499269" y="4899647"/>
            <a:ext cx="81454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Examinations</a:t>
            </a:r>
          </a:p>
          <a:p>
            <a:pPr>
              <a:buNone/>
            </a:pPr>
            <a:r>
              <a:rPr lang="en-US" altLang="zh-CN" sz="2000" dirty="0">
                <a:latin typeface="+mn-ea"/>
                <a:cs typeface="Times New Roman" panose="02020603050405020304" pitchFamily="18" charset="0"/>
              </a:rPr>
              <a:t>There will be a midterm examination on March 1 (taken in class-time) and a final examination on May 2 (10:00 am – 12:00 noon).</a:t>
            </a:r>
          </a:p>
        </p:txBody>
      </p:sp>
      <p:sp>
        <p:nvSpPr>
          <p:cNvPr id="7" name="Text Box 46">
            <a:extLst>
              <a:ext uri="{FF2B5EF4-FFF2-40B4-BE49-F238E27FC236}">
                <a16:creationId xmlns:a16="http://schemas.microsoft.com/office/drawing/2014/main" id="{2C53AED0-F7F2-4534-A328-19197DAABF55}"/>
              </a:ext>
            </a:extLst>
          </p:cNvPr>
          <p:cNvSpPr txBox="1">
            <a:spLocks noChangeArrowheads="1"/>
          </p:cNvSpPr>
          <p:nvPr/>
        </p:nvSpPr>
        <p:spPr bwMode="auto">
          <a:xfrm>
            <a:off x="499269" y="3075540"/>
            <a:ext cx="8145462"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r>
              <a:rPr lang="en-US" altLang="zh-CN" sz="2000" dirty="0">
                <a:solidFill>
                  <a:srgbClr val="00B050"/>
                </a:solidFill>
              </a:rPr>
              <a:t>Course Projects </a:t>
            </a:r>
          </a:p>
          <a:p>
            <a:pPr>
              <a:buNone/>
            </a:pPr>
            <a:r>
              <a:rPr lang="en-US" altLang="zh-CN" sz="2000" dirty="0">
                <a:latin typeface="+mn-ea"/>
                <a:cs typeface="Times New Roman" panose="02020603050405020304" pitchFamily="18" charset="0"/>
              </a:rPr>
              <a:t>There are two course projects. The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course</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projects</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provide students with</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opportunities</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to</a:t>
            </a:r>
            <a:r>
              <a:rPr lang="zh-CN" altLang="en-US" sz="2000" dirty="0">
                <a:latin typeface="+mn-ea"/>
                <a:cs typeface="Times New Roman" panose="02020603050405020304" pitchFamily="18" charset="0"/>
              </a:rPr>
              <a:t> </a:t>
            </a:r>
            <a:r>
              <a:rPr lang="en-US" altLang="zh-CN" sz="2000" dirty="0">
                <a:latin typeface="+mn-ea"/>
                <a:cs typeface="Times New Roman" panose="02020603050405020304" pitchFamily="18" charset="0"/>
              </a:rPr>
              <a:t>gain further experience in database development and principle of database systems. Project #1 is due March 20, and project #2 is due April 24.</a:t>
            </a:r>
          </a:p>
        </p:txBody>
      </p:sp>
    </p:spTree>
    <p:extLst>
      <p:ext uri="{BB962C8B-B14F-4D97-AF65-F5344CB8AC3E}">
        <p14:creationId xmlns:p14="http://schemas.microsoft.com/office/powerpoint/2010/main" val="322244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609710" y="847513"/>
            <a:ext cx="8145462" cy="216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Textbook</a:t>
            </a:r>
          </a:p>
          <a:p>
            <a:pPr>
              <a:buNone/>
            </a:pPr>
            <a:r>
              <a:rPr lang="en-US" altLang="zh-CN" sz="2400" dirty="0"/>
              <a:t>H. Garcia-Molina, J. Ullman, and J. </a:t>
            </a:r>
            <a:r>
              <a:rPr lang="en-US" altLang="zh-CN" sz="2400" dirty="0" err="1"/>
              <a:t>Widom</a:t>
            </a:r>
            <a:endParaRPr lang="en-US" altLang="zh-CN" sz="2400" dirty="0"/>
          </a:p>
          <a:p>
            <a:pPr>
              <a:buNone/>
            </a:pPr>
            <a:r>
              <a:rPr lang="en-US" altLang="zh-CN" sz="2400" i="1" dirty="0">
                <a:solidFill>
                  <a:srgbClr val="FF0000"/>
                </a:solidFill>
              </a:rPr>
              <a:t>Database Systems: The Complete Book, 2</a:t>
            </a:r>
            <a:r>
              <a:rPr lang="en-US" altLang="zh-CN" sz="2400" i="1" baseline="30000" dirty="0">
                <a:solidFill>
                  <a:srgbClr val="FF0000"/>
                </a:solidFill>
              </a:rPr>
              <a:t>nd</a:t>
            </a:r>
            <a:r>
              <a:rPr lang="en-US" altLang="zh-CN" sz="2400" i="1" dirty="0">
                <a:solidFill>
                  <a:srgbClr val="FF0000"/>
                </a:solidFill>
              </a:rPr>
              <a:t> Ed.</a:t>
            </a:r>
            <a:r>
              <a:rPr lang="en-US" altLang="zh-CN" sz="2400" dirty="0"/>
              <a:t>, Prentice Hall, Upper Saddle River, NJ, 2008.</a:t>
            </a:r>
          </a:p>
          <a:p>
            <a:pPr>
              <a:buNone/>
            </a:pPr>
            <a:r>
              <a:rPr lang="en-US" altLang="zh-CN" sz="2400" dirty="0"/>
              <a:t>Supplementary reading materials will also be provided.</a:t>
            </a:r>
          </a:p>
        </p:txBody>
      </p:sp>
      <p:sp>
        <p:nvSpPr>
          <p:cNvPr id="2" name="Text Box 46">
            <a:extLst>
              <a:ext uri="{FF2B5EF4-FFF2-40B4-BE49-F238E27FC236}">
                <a16:creationId xmlns:a16="http://schemas.microsoft.com/office/drawing/2014/main" id="{C23FFB4B-85D0-44AA-9547-2A5BB78BB1EE}"/>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Tree>
    <p:extLst>
      <p:ext uri="{BB962C8B-B14F-4D97-AF65-F5344CB8AC3E}">
        <p14:creationId xmlns:p14="http://schemas.microsoft.com/office/powerpoint/2010/main" val="3092669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609710" y="847513"/>
            <a:ext cx="8145462" cy="216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Textbook</a:t>
            </a:r>
          </a:p>
          <a:p>
            <a:pPr>
              <a:buNone/>
            </a:pPr>
            <a:r>
              <a:rPr lang="en-US" altLang="zh-CN" sz="2400" dirty="0"/>
              <a:t>H. Garcia-Molina, J. Ullman, and J. </a:t>
            </a:r>
            <a:r>
              <a:rPr lang="en-US" altLang="zh-CN" sz="2400" dirty="0" err="1"/>
              <a:t>Widom</a:t>
            </a:r>
            <a:endParaRPr lang="en-US" altLang="zh-CN" sz="2400" dirty="0"/>
          </a:p>
          <a:p>
            <a:pPr>
              <a:buNone/>
            </a:pPr>
            <a:r>
              <a:rPr lang="en-US" altLang="zh-CN" sz="2400" i="1" dirty="0">
                <a:solidFill>
                  <a:srgbClr val="FF0000"/>
                </a:solidFill>
              </a:rPr>
              <a:t>Database Systems: The Complete Book, 2</a:t>
            </a:r>
            <a:r>
              <a:rPr lang="en-US" altLang="zh-CN" sz="2400" i="1" baseline="30000" dirty="0">
                <a:solidFill>
                  <a:srgbClr val="FF0000"/>
                </a:solidFill>
              </a:rPr>
              <a:t>nd</a:t>
            </a:r>
            <a:r>
              <a:rPr lang="en-US" altLang="zh-CN" sz="2400" i="1" dirty="0">
                <a:solidFill>
                  <a:srgbClr val="FF0000"/>
                </a:solidFill>
              </a:rPr>
              <a:t> Ed.</a:t>
            </a:r>
            <a:r>
              <a:rPr lang="en-US" altLang="zh-CN" sz="2400" dirty="0"/>
              <a:t>, Prentice Hall, Upper Saddle River, NJ, 2008.</a:t>
            </a:r>
          </a:p>
          <a:p>
            <a:pPr>
              <a:buNone/>
            </a:pPr>
            <a:r>
              <a:rPr lang="en-US" altLang="zh-CN" sz="2400" dirty="0"/>
              <a:t>Supplementary reading materials will also be provided.</a:t>
            </a:r>
          </a:p>
        </p:txBody>
      </p:sp>
      <p:sp>
        <p:nvSpPr>
          <p:cNvPr id="2" name="Text Box 46">
            <a:extLst>
              <a:ext uri="{FF2B5EF4-FFF2-40B4-BE49-F238E27FC236}">
                <a16:creationId xmlns:a16="http://schemas.microsoft.com/office/drawing/2014/main" id="{C23FFB4B-85D0-44AA-9547-2A5BB78BB1EE}"/>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7" name="Text Box 46">
            <a:extLst>
              <a:ext uri="{FF2B5EF4-FFF2-40B4-BE49-F238E27FC236}">
                <a16:creationId xmlns:a16="http://schemas.microsoft.com/office/drawing/2014/main" id="{41BCDFCB-27BE-4104-9277-A496A365B8CA}"/>
              </a:ext>
            </a:extLst>
          </p:cNvPr>
          <p:cNvSpPr txBox="1">
            <a:spLocks noChangeArrowheads="1"/>
          </p:cNvSpPr>
          <p:nvPr/>
        </p:nvSpPr>
        <p:spPr bwMode="auto">
          <a:xfrm>
            <a:off x="609710" y="3109042"/>
            <a:ext cx="8145462"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Grading</a:t>
            </a:r>
          </a:p>
          <a:p>
            <a:pPr>
              <a:buNone/>
            </a:pPr>
            <a:r>
              <a:rPr lang="en-US" altLang="zh-CN" sz="2400" dirty="0"/>
              <a:t>Homework: 18%, Project #1: 22%, Project #2: 15%, Midterm: 15%, Final: 30% </a:t>
            </a:r>
          </a:p>
        </p:txBody>
      </p:sp>
    </p:spTree>
    <p:extLst>
      <p:ext uri="{BB962C8B-B14F-4D97-AF65-F5344CB8AC3E}">
        <p14:creationId xmlns:p14="http://schemas.microsoft.com/office/powerpoint/2010/main" val="4193522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609710" y="847513"/>
            <a:ext cx="8145462" cy="216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Textbook</a:t>
            </a:r>
          </a:p>
          <a:p>
            <a:pPr>
              <a:buNone/>
            </a:pPr>
            <a:r>
              <a:rPr lang="en-US" altLang="zh-CN" sz="2400" dirty="0"/>
              <a:t>H. Garcia-Molina, J. Ullman, and J. </a:t>
            </a:r>
            <a:r>
              <a:rPr lang="en-US" altLang="zh-CN" sz="2400" dirty="0" err="1"/>
              <a:t>Widom</a:t>
            </a:r>
            <a:endParaRPr lang="en-US" altLang="zh-CN" sz="2400" dirty="0"/>
          </a:p>
          <a:p>
            <a:pPr>
              <a:buNone/>
            </a:pPr>
            <a:r>
              <a:rPr lang="en-US" altLang="zh-CN" sz="2400" i="1" dirty="0">
                <a:solidFill>
                  <a:srgbClr val="FF0000"/>
                </a:solidFill>
              </a:rPr>
              <a:t>Database Systems: The Complete Book, 2</a:t>
            </a:r>
            <a:r>
              <a:rPr lang="en-US" altLang="zh-CN" sz="2400" i="1" baseline="30000" dirty="0">
                <a:solidFill>
                  <a:srgbClr val="FF0000"/>
                </a:solidFill>
              </a:rPr>
              <a:t>nd</a:t>
            </a:r>
            <a:r>
              <a:rPr lang="en-US" altLang="zh-CN" sz="2400" i="1" dirty="0">
                <a:solidFill>
                  <a:srgbClr val="FF0000"/>
                </a:solidFill>
              </a:rPr>
              <a:t> Ed.</a:t>
            </a:r>
            <a:r>
              <a:rPr lang="en-US" altLang="zh-CN" sz="2400" dirty="0"/>
              <a:t>, Prentice Hall, Upper Saddle River, NJ, 2008.</a:t>
            </a:r>
          </a:p>
          <a:p>
            <a:pPr>
              <a:buNone/>
            </a:pPr>
            <a:r>
              <a:rPr lang="en-US" altLang="zh-CN" sz="2400" dirty="0"/>
              <a:t>Supplementary reading materials will also be provided.</a:t>
            </a:r>
          </a:p>
        </p:txBody>
      </p:sp>
      <p:sp>
        <p:nvSpPr>
          <p:cNvPr id="6" name="Text Box 46">
            <a:extLst>
              <a:ext uri="{FF2B5EF4-FFF2-40B4-BE49-F238E27FC236}">
                <a16:creationId xmlns:a16="http://schemas.microsoft.com/office/drawing/2014/main" id="{9BE3DDDE-4798-4B6D-9F64-AEE9222248C2}"/>
              </a:ext>
            </a:extLst>
          </p:cNvPr>
          <p:cNvSpPr txBox="1">
            <a:spLocks noChangeArrowheads="1"/>
          </p:cNvSpPr>
          <p:nvPr/>
        </p:nvSpPr>
        <p:spPr bwMode="auto">
          <a:xfrm>
            <a:off x="609710" y="4461299"/>
            <a:ext cx="8145462"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Remark</a:t>
            </a:r>
          </a:p>
          <a:p>
            <a:pPr>
              <a:buNone/>
            </a:pPr>
            <a:r>
              <a:rPr lang="en-US" altLang="zh-CN" sz="2400" dirty="0"/>
              <a:t>Course materials, including course description, lecture notes, and homework assignments, can be found via the instructor's home page at </a:t>
            </a:r>
            <a:r>
              <a:rPr lang="en-US" altLang="zh-CN" sz="2400" dirty="0">
                <a:solidFill>
                  <a:srgbClr val="FF0000"/>
                </a:solidFill>
              </a:rPr>
              <a:t>http://faculty.cs.tamu.edu/chen</a:t>
            </a:r>
          </a:p>
        </p:txBody>
      </p:sp>
      <p:sp>
        <p:nvSpPr>
          <p:cNvPr id="2" name="Text Box 46">
            <a:extLst>
              <a:ext uri="{FF2B5EF4-FFF2-40B4-BE49-F238E27FC236}">
                <a16:creationId xmlns:a16="http://schemas.microsoft.com/office/drawing/2014/main" id="{C23FFB4B-85D0-44AA-9547-2A5BB78BB1EE}"/>
              </a:ext>
            </a:extLst>
          </p:cNvPr>
          <p:cNvSpPr txBox="1">
            <a:spLocks noChangeArrowheads="1"/>
          </p:cNvSpPr>
          <p:nvPr/>
        </p:nvSpPr>
        <p:spPr bwMode="auto">
          <a:xfrm>
            <a:off x="609710" y="324293"/>
            <a:ext cx="8145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buFontTx/>
              <a:buNone/>
            </a:pPr>
            <a:r>
              <a:rPr lang="en-US" altLang="en-US" b="1" dirty="0">
                <a:solidFill>
                  <a:srgbClr val="FF0000"/>
                </a:solidFill>
                <a:latin typeface="+mj-lt"/>
                <a:cs typeface="Times New Roman" panose="02020603050405020304" pitchFamily="18" charset="0"/>
              </a:rPr>
              <a:t>Course Description</a:t>
            </a:r>
          </a:p>
        </p:txBody>
      </p:sp>
      <p:sp>
        <p:nvSpPr>
          <p:cNvPr id="8" name="Text Box 46">
            <a:extLst>
              <a:ext uri="{FF2B5EF4-FFF2-40B4-BE49-F238E27FC236}">
                <a16:creationId xmlns:a16="http://schemas.microsoft.com/office/drawing/2014/main" id="{B6C710B2-5D45-4A12-9DC2-F89B3F1C67F9}"/>
              </a:ext>
            </a:extLst>
          </p:cNvPr>
          <p:cNvSpPr txBox="1">
            <a:spLocks noChangeArrowheads="1"/>
          </p:cNvSpPr>
          <p:nvPr/>
        </p:nvSpPr>
        <p:spPr bwMode="auto">
          <a:xfrm>
            <a:off x="609710" y="3109042"/>
            <a:ext cx="8145462"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None/>
            </a:pPr>
            <a:r>
              <a:rPr lang="en-US" altLang="zh-CN" sz="2400" dirty="0">
                <a:solidFill>
                  <a:srgbClr val="00B050"/>
                </a:solidFill>
              </a:rPr>
              <a:t>Grading</a:t>
            </a:r>
          </a:p>
          <a:p>
            <a:pPr>
              <a:buNone/>
            </a:pPr>
            <a:r>
              <a:rPr lang="en-US" altLang="zh-CN" sz="2400" dirty="0"/>
              <a:t>Homework: 18%, Project #1: 22%, Project #2: 15%, Midterm: 15%, Final: 30% </a:t>
            </a:r>
          </a:p>
        </p:txBody>
      </p:sp>
    </p:spTree>
    <p:extLst>
      <p:ext uri="{BB962C8B-B14F-4D97-AF65-F5344CB8AC3E}">
        <p14:creationId xmlns:p14="http://schemas.microsoft.com/office/powerpoint/2010/main" val="3866280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Placeholder 2"/>
          <p:cNvSpPr>
            <a:spLocks noGrp="1"/>
          </p:cNvSpPr>
          <p:nvPr>
            <p:ph type="body" idx="1"/>
          </p:nvPr>
        </p:nvSpPr>
        <p:spPr>
          <a:xfrm>
            <a:off x="758825" y="2330450"/>
            <a:ext cx="7772400" cy="1728788"/>
          </a:xfrm>
        </p:spPr>
        <p:txBody>
          <a:bodyPr/>
          <a:lstStyle/>
          <a:p>
            <a:pPr algn="ctr"/>
            <a:r>
              <a:rPr lang="en-US" altLang="zh-CN" sz="4000" dirty="0">
                <a:solidFill>
                  <a:srgbClr val="33CC33"/>
                </a:solidFill>
                <a:ea typeface="宋体" panose="02010600030101010101" pitchFamily="2" charset="-122"/>
              </a:rPr>
              <a:t>Review on </a:t>
            </a:r>
          </a:p>
          <a:p>
            <a:pPr algn="ctr"/>
            <a:r>
              <a:rPr lang="en-US" altLang="zh-CN" sz="4000" dirty="0">
                <a:solidFill>
                  <a:srgbClr val="33CC33"/>
                </a:solidFill>
                <a:ea typeface="宋体" panose="02010600030101010101" pitchFamily="2" charset="-122"/>
              </a:rPr>
              <a:t>Database Development</a:t>
            </a:r>
            <a:endParaRPr lang="en-US" altLang="en-US" sz="4000" dirty="0"/>
          </a:p>
          <a:p>
            <a:endParaRPr lang="en-US" altLang="en-US" dirty="0"/>
          </a:p>
        </p:txBody>
      </p:sp>
    </p:spTree>
    <p:extLst>
      <p:ext uri="{BB962C8B-B14F-4D97-AF65-F5344CB8AC3E}">
        <p14:creationId xmlns:p14="http://schemas.microsoft.com/office/powerpoint/2010/main" val="3555500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7791450" y="695325"/>
            <a:ext cx="1114425" cy="5419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solidFill>
                <a:srgbClr val="DDDDDD"/>
              </a:solidFill>
              <a:ea typeface="宋体" panose="02010600030101010101" pitchFamily="2" charset="-122"/>
            </a:endParaRPr>
          </a:p>
        </p:txBody>
      </p:sp>
      <p:sp>
        <p:nvSpPr>
          <p:cNvPr id="36868" name="Rectangle 4"/>
          <p:cNvSpPr>
            <a:spLocks noChangeArrowheads="1"/>
          </p:cNvSpPr>
          <p:nvPr/>
        </p:nvSpPr>
        <p:spPr bwMode="auto">
          <a:xfrm>
            <a:off x="2505075" y="723900"/>
            <a:ext cx="5000625" cy="5400675"/>
          </a:xfrm>
          <a:prstGeom prst="rect">
            <a:avLst/>
          </a:prstGeom>
          <a:solidFill>
            <a:schemeClr val="bg1"/>
          </a:solidFill>
          <a:ln w="9525">
            <a:solidFill>
              <a:srgbClr val="DDDDDD"/>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solidFill>
                <a:srgbClr val="DDDDDD"/>
              </a:solidFill>
              <a:ea typeface="宋体" panose="02010600030101010101" pitchFamily="2" charset="-122"/>
            </a:endParaRPr>
          </a:p>
        </p:txBody>
      </p:sp>
      <p:sp>
        <p:nvSpPr>
          <p:cNvPr id="36869" name="Rectangle 5"/>
          <p:cNvSpPr>
            <a:spLocks noChangeArrowheads="1"/>
          </p:cNvSpPr>
          <p:nvPr/>
        </p:nvSpPr>
        <p:spPr bwMode="auto">
          <a:xfrm>
            <a:off x="352425" y="723900"/>
            <a:ext cx="809625" cy="542925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grpSp>
        <p:nvGrpSpPr>
          <p:cNvPr id="36870" name="Group 6"/>
          <p:cNvGrpSpPr>
            <a:grpSpLocks/>
          </p:cNvGrpSpPr>
          <p:nvPr/>
        </p:nvGrpSpPr>
        <p:grpSpPr bwMode="auto">
          <a:xfrm>
            <a:off x="7972425" y="971550"/>
            <a:ext cx="819150" cy="438150"/>
            <a:chOff x="5022" y="612"/>
            <a:chExt cx="516" cy="276"/>
          </a:xfrm>
        </p:grpSpPr>
        <p:sp>
          <p:nvSpPr>
            <p:cNvPr id="36946" name="Oval 7"/>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7" name="Oval 8"/>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8" name="Line 9"/>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9" name="Line 10"/>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1" name="Group 11"/>
          <p:cNvGrpSpPr>
            <a:grpSpLocks/>
          </p:cNvGrpSpPr>
          <p:nvPr/>
        </p:nvGrpSpPr>
        <p:grpSpPr bwMode="auto">
          <a:xfrm>
            <a:off x="7934325" y="4752975"/>
            <a:ext cx="819150" cy="438150"/>
            <a:chOff x="5022" y="612"/>
            <a:chExt cx="516" cy="276"/>
          </a:xfrm>
        </p:grpSpPr>
        <p:sp>
          <p:nvSpPr>
            <p:cNvPr id="36942" name="Oval 12"/>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3" name="Oval 13"/>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4" name="Line 14"/>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5" name="Line 15"/>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2" name="Text Box 16"/>
          <p:cNvSpPr txBox="1">
            <a:spLocks noChangeArrowheads="1"/>
          </p:cNvSpPr>
          <p:nvPr/>
        </p:nvSpPr>
        <p:spPr bwMode="auto">
          <a:xfrm>
            <a:off x="7856538" y="5311775"/>
            <a:ext cx="989012" cy="7397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secondary</a:t>
            </a:r>
          </a:p>
          <a:p>
            <a:pPr algn="ctr" eaLnBrk="1" hangingPunct="1">
              <a:spcBef>
                <a:spcPct val="0"/>
              </a:spcBef>
              <a:buFontTx/>
              <a:buNone/>
            </a:pPr>
            <a:r>
              <a:rPr lang="en-US" altLang="zh-CN" sz="1400">
                <a:solidFill>
                  <a:srgbClr val="DDDDDD"/>
                </a:solidFill>
                <a:ea typeface="宋体" panose="02010600030101010101" pitchFamily="2" charset="-122"/>
              </a:rPr>
              <a:t>storage</a:t>
            </a:r>
          </a:p>
          <a:p>
            <a:pPr algn="ctr" eaLnBrk="1" hangingPunct="1">
              <a:spcBef>
                <a:spcPct val="0"/>
              </a:spcBef>
              <a:buFontTx/>
              <a:buNone/>
            </a:pPr>
            <a:r>
              <a:rPr lang="en-US" altLang="zh-CN" sz="1400">
                <a:solidFill>
                  <a:srgbClr val="DDDDDD"/>
                </a:solidFill>
                <a:ea typeface="宋体" panose="02010600030101010101" pitchFamily="2" charset="-122"/>
              </a:rPr>
              <a:t>(disks)</a:t>
            </a:r>
          </a:p>
        </p:txBody>
      </p:sp>
      <p:sp>
        <p:nvSpPr>
          <p:cNvPr id="36873" name="Text Box 17"/>
          <p:cNvSpPr txBox="1">
            <a:spLocks noChangeArrowheads="1"/>
          </p:cNvSpPr>
          <p:nvPr/>
        </p:nvSpPr>
        <p:spPr bwMode="auto">
          <a:xfrm>
            <a:off x="7820025" y="149225"/>
            <a:ext cx="996950" cy="5270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 tables</a:t>
            </a:r>
          </a:p>
          <a:p>
            <a:pPr algn="ctr" eaLnBrk="1" hangingPunct="1">
              <a:spcBef>
                <a:spcPct val="0"/>
              </a:spcBef>
              <a:buFontTx/>
              <a:buNone/>
            </a:pPr>
            <a:r>
              <a:rPr lang="en-US" altLang="zh-CN" sz="1400">
                <a:solidFill>
                  <a:srgbClr val="DDDDDD"/>
                </a:solidFill>
                <a:ea typeface="宋体" panose="02010600030101010101" pitchFamily="2" charset="-122"/>
              </a:rPr>
              <a:t>(relations)</a:t>
            </a:r>
          </a:p>
        </p:txBody>
      </p:sp>
      <p:grpSp>
        <p:nvGrpSpPr>
          <p:cNvPr id="36874" name="Group 18"/>
          <p:cNvGrpSpPr>
            <a:grpSpLocks/>
          </p:cNvGrpSpPr>
          <p:nvPr/>
        </p:nvGrpSpPr>
        <p:grpSpPr bwMode="auto">
          <a:xfrm>
            <a:off x="7991475" y="1657350"/>
            <a:ext cx="781050" cy="762000"/>
            <a:chOff x="5034" y="1044"/>
            <a:chExt cx="492" cy="480"/>
          </a:xfrm>
        </p:grpSpPr>
        <p:sp>
          <p:nvSpPr>
            <p:cNvPr id="36933" name="Rectangle 1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34" name="Line 2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5" name="Line 2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6" name="Line 2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7" name="Line 2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8" name="Line 2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9" name="Line 2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0" name="Line 2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1" name="Line 2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5" name="Group 28"/>
          <p:cNvGrpSpPr>
            <a:grpSpLocks/>
          </p:cNvGrpSpPr>
          <p:nvPr/>
        </p:nvGrpSpPr>
        <p:grpSpPr bwMode="auto">
          <a:xfrm>
            <a:off x="7991475" y="2676525"/>
            <a:ext cx="781050" cy="762000"/>
            <a:chOff x="5034" y="1044"/>
            <a:chExt cx="492" cy="480"/>
          </a:xfrm>
        </p:grpSpPr>
        <p:sp>
          <p:nvSpPr>
            <p:cNvPr id="36924" name="Rectangle 2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25" name="Line 3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6" name="Line 3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7" name="Line 3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8" name="Line 3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9" name="Line 3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0" name="Line 3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1" name="Line 3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2" name="Line 3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6" name="Group 38"/>
          <p:cNvGrpSpPr>
            <a:grpSpLocks/>
          </p:cNvGrpSpPr>
          <p:nvPr/>
        </p:nvGrpSpPr>
        <p:grpSpPr bwMode="auto">
          <a:xfrm>
            <a:off x="8001000" y="3724275"/>
            <a:ext cx="781050" cy="762000"/>
            <a:chOff x="5034" y="1044"/>
            <a:chExt cx="492" cy="480"/>
          </a:xfrm>
        </p:grpSpPr>
        <p:sp>
          <p:nvSpPr>
            <p:cNvPr id="36915" name="Rectangle 3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16" name="Line 4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7" name="Line 4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8" name="Line 4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9" name="Line 4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0" name="Line 4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1" name="Line 4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2" name="Line 4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3" name="Line 4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7" name="Rectangle 48"/>
          <p:cNvSpPr>
            <a:spLocks noChangeArrowheads="1"/>
          </p:cNvSpPr>
          <p:nvPr/>
        </p:nvSpPr>
        <p:spPr bwMode="auto">
          <a:xfrm>
            <a:off x="361950" y="733425"/>
            <a:ext cx="790575" cy="16764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a:t>
            </a:r>
          </a:p>
          <a:p>
            <a:pPr algn="ctr" eaLnBrk="1" hangingPunct="1">
              <a:spcBef>
                <a:spcPct val="0"/>
              </a:spcBef>
              <a:buFontTx/>
              <a:buNone/>
            </a:pPr>
            <a:r>
              <a:rPr lang="en-US" altLang="zh-CN" sz="900" b="1">
                <a:ea typeface="宋体" panose="02010600030101010101" pitchFamily="2" charset="-122"/>
              </a:rPr>
              <a:t>administrator</a:t>
            </a:r>
          </a:p>
        </p:txBody>
      </p:sp>
      <p:sp>
        <p:nvSpPr>
          <p:cNvPr id="36878" name="Line 49"/>
          <p:cNvSpPr>
            <a:spLocks noChangeShapeType="1"/>
          </p:cNvSpPr>
          <p:nvPr/>
        </p:nvSpPr>
        <p:spPr bwMode="auto">
          <a:xfrm>
            <a:off x="1162050" y="150495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9"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a:t>
            </a:r>
          </a:p>
          <a:p>
            <a:pPr algn="ctr" eaLnBrk="1" hangingPunct="1">
              <a:spcBef>
                <a:spcPct val="0"/>
              </a:spcBef>
              <a:buFontTx/>
              <a:buNone/>
            </a:pPr>
            <a:r>
              <a:rPr lang="en-US" altLang="zh-CN" sz="1400">
                <a:ea typeface="宋体" panose="02010600030101010101" pitchFamily="2" charset="-122"/>
              </a:rPr>
              <a:t>language</a:t>
            </a:r>
          </a:p>
        </p:txBody>
      </p:sp>
      <p:sp>
        <p:nvSpPr>
          <p:cNvPr id="36880" name="Rectangle 51"/>
          <p:cNvSpPr>
            <a:spLocks noChangeArrowheads="1"/>
          </p:cNvSpPr>
          <p:nvPr/>
        </p:nvSpPr>
        <p:spPr bwMode="auto">
          <a:xfrm>
            <a:off x="361950" y="2524125"/>
            <a:ext cx="800100" cy="3600450"/>
          </a:xfrm>
          <a:prstGeom prst="rect">
            <a:avLst/>
          </a:prstGeom>
          <a:solidFill>
            <a:srgbClr val="FFCC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 </a:t>
            </a:r>
          </a:p>
          <a:p>
            <a:pPr algn="ctr" eaLnBrk="1" hangingPunct="1">
              <a:spcBef>
                <a:spcPct val="0"/>
              </a:spcBef>
              <a:buFontTx/>
              <a:buNone/>
            </a:pPr>
            <a:r>
              <a:rPr lang="en-US" altLang="zh-CN" sz="900" b="1">
                <a:ea typeface="宋体" panose="02010600030101010101" pitchFamily="2" charset="-122"/>
              </a:rPr>
              <a:t>programmer</a:t>
            </a:r>
          </a:p>
        </p:txBody>
      </p:sp>
      <p:sp>
        <p:nvSpPr>
          <p:cNvPr id="36881" name="Line 52"/>
          <p:cNvSpPr>
            <a:spLocks noChangeShapeType="1"/>
          </p:cNvSpPr>
          <p:nvPr/>
        </p:nvSpPr>
        <p:spPr bwMode="auto">
          <a:xfrm>
            <a:off x="1162050" y="495300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2" name="Text Box 53"/>
          <p:cNvSpPr txBox="1">
            <a:spLocks noChangeArrowheads="1"/>
          </p:cNvSpPr>
          <p:nvPr/>
        </p:nvSpPr>
        <p:spPr bwMode="auto">
          <a:xfrm>
            <a:off x="1252538" y="3616325"/>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(query)</a:t>
            </a:r>
          </a:p>
          <a:p>
            <a:pPr algn="ctr" eaLnBrk="1" hangingPunct="1">
              <a:spcBef>
                <a:spcPct val="0"/>
              </a:spcBef>
              <a:buFontTx/>
              <a:buNone/>
            </a:pPr>
            <a:r>
              <a:rPr lang="en-US" altLang="zh-CN" sz="1400">
                <a:ea typeface="宋体" panose="02010600030101010101" pitchFamily="2" charset="-122"/>
              </a:rPr>
              <a:t>language</a:t>
            </a:r>
          </a:p>
        </p:txBody>
      </p:sp>
      <p:sp>
        <p:nvSpPr>
          <p:cNvPr id="36883" name="Text Box 56"/>
          <p:cNvSpPr txBox="1">
            <a:spLocks noChangeArrowheads="1"/>
          </p:cNvSpPr>
          <p:nvPr/>
        </p:nvSpPr>
        <p:spPr bwMode="auto">
          <a:xfrm>
            <a:off x="2527300" y="5653088"/>
            <a:ext cx="984250" cy="466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solidFill>
                  <a:srgbClr val="DDDDDD"/>
                </a:solidFill>
                <a:ea typeface="宋体" panose="02010600030101010101" pitchFamily="2" charset="-122"/>
              </a:rPr>
              <a:t>DBMS</a:t>
            </a:r>
          </a:p>
        </p:txBody>
      </p:sp>
      <p:sp>
        <p:nvSpPr>
          <p:cNvPr id="36884" name="Rectangle 57"/>
          <p:cNvSpPr>
            <a:spLocks noChangeArrowheads="1"/>
          </p:cNvSpPr>
          <p:nvPr/>
        </p:nvSpPr>
        <p:spPr bwMode="auto">
          <a:xfrm>
            <a:off x="6657975" y="1066800"/>
            <a:ext cx="714375" cy="1314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5" name="Line 58"/>
          <p:cNvSpPr>
            <a:spLocks noChangeShapeType="1"/>
          </p:cNvSpPr>
          <p:nvPr/>
        </p:nvSpPr>
        <p:spPr bwMode="auto">
          <a:xfrm>
            <a:off x="7391400" y="1714500"/>
            <a:ext cx="428625"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6" name="Rectangle 59"/>
          <p:cNvSpPr>
            <a:spLocks noChangeArrowheads="1"/>
          </p:cNvSpPr>
          <p:nvPr/>
        </p:nvSpPr>
        <p:spPr bwMode="auto">
          <a:xfrm>
            <a:off x="6657975" y="2705100"/>
            <a:ext cx="704850" cy="12954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buffer</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7" name="Line 60"/>
          <p:cNvSpPr>
            <a:spLocks noChangeShapeType="1"/>
          </p:cNvSpPr>
          <p:nvPr/>
        </p:nvSpPr>
        <p:spPr bwMode="auto">
          <a:xfrm flipH="1">
            <a:off x="7010400" y="2400300"/>
            <a:ext cx="9525" cy="2952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8" name="Rectangle 61"/>
          <p:cNvSpPr>
            <a:spLocks noChangeArrowheads="1"/>
          </p:cNvSpPr>
          <p:nvPr/>
        </p:nvSpPr>
        <p:spPr bwMode="auto">
          <a:xfrm>
            <a:off x="6648450" y="4314825"/>
            <a:ext cx="742950" cy="16668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main</a:t>
            </a:r>
          </a:p>
          <a:p>
            <a:pPr algn="ctr" eaLnBrk="1" hangingPunct="1">
              <a:spcBef>
                <a:spcPct val="0"/>
              </a:spcBef>
              <a:buFontTx/>
              <a:buNone/>
            </a:pPr>
            <a:r>
              <a:rPr lang="en-US" altLang="zh-CN" sz="1400">
                <a:solidFill>
                  <a:srgbClr val="DDDDDD"/>
                </a:solidFill>
                <a:ea typeface="宋体" panose="02010600030101010101" pitchFamily="2" charset="-122"/>
              </a:rPr>
              <a:t>memory</a:t>
            </a:r>
          </a:p>
          <a:p>
            <a:pPr algn="ctr" eaLnBrk="1" hangingPunct="1">
              <a:spcBef>
                <a:spcPct val="0"/>
              </a:spcBef>
              <a:buFontTx/>
              <a:buNone/>
            </a:pPr>
            <a:r>
              <a:rPr lang="en-US" altLang="zh-CN" sz="1400">
                <a:solidFill>
                  <a:srgbClr val="DDDDDD"/>
                </a:solidFill>
                <a:ea typeface="宋体" panose="02010600030101010101" pitchFamily="2" charset="-122"/>
              </a:rPr>
              <a:t>buffers</a:t>
            </a:r>
          </a:p>
        </p:txBody>
      </p:sp>
      <p:sp>
        <p:nvSpPr>
          <p:cNvPr id="36889" name="Line 62"/>
          <p:cNvSpPr>
            <a:spLocks noChangeShapeType="1"/>
          </p:cNvSpPr>
          <p:nvPr/>
        </p:nvSpPr>
        <p:spPr bwMode="auto">
          <a:xfrm>
            <a:off x="7010400" y="3990975"/>
            <a:ext cx="0" cy="3333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0" name="Rectangle 63"/>
          <p:cNvSpPr>
            <a:spLocks noChangeArrowheads="1"/>
          </p:cNvSpPr>
          <p:nvPr/>
        </p:nvSpPr>
        <p:spPr bwMode="auto">
          <a:xfrm>
            <a:off x="5457825" y="2705100"/>
            <a:ext cx="828675" cy="1266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index/file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91" name="Line 64"/>
          <p:cNvSpPr>
            <a:spLocks noChangeShapeType="1"/>
          </p:cNvSpPr>
          <p:nvPr/>
        </p:nvSpPr>
        <p:spPr bwMode="auto">
          <a:xfrm>
            <a:off x="6286500" y="3333750"/>
            <a:ext cx="371475" cy="95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2" name="Rectangle 65"/>
          <p:cNvSpPr>
            <a:spLocks noChangeArrowheads="1"/>
          </p:cNvSpPr>
          <p:nvPr/>
        </p:nvSpPr>
        <p:spPr bwMode="auto">
          <a:xfrm>
            <a:off x="2714625" y="41433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DML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3" name="Rectangle 66"/>
          <p:cNvSpPr>
            <a:spLocks noChangeArrowheads="1"/>
          </p:cNvSpPr>
          <p:nvPr/>
        </p:nvSpPr>
        <p:spPr bwMode="auto">
          <a:xfrm>
            <a:off x="2724150" y="8286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DDL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4" name="Line 67"/>
          <p:cNvSpPr>
            <a:spLocks noChangeShapeType="1"/>
          </p:cNvSpPr>
          <p:nvPr/>
        </p:nvSpPr>
        <p:spPr bwMode="auto">
          <a:xfrm>
            <a:off x="3648075" y="5486400"/>
            <a:ext cx="2990850"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5" name="Freeform 68"/>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96" name="Rectangle 69"/>
          <p:cNvSpPr>
            <a:spLocks noChangeArrowheads="1"/>
          </p:cNvSpPr>
          <p:nvPr/>
        </p:nvSpPr>
        <p:spPr bwMode="auto">
          <a:xfrm>
            <a:off x="4143375" y="3638550"/>
            <a:ext cx="971550" cy="15621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query </a:t>
            </a:r>
          </a:p>
          <a:p>
            <a:pPr algn="ctr" eaLnBrk="1" hangingPunct="1">
              <a:spcBef>
                <a:spcPct val="0"/>
              </a:spcBef>
              <a:buFontTx/>
              <a:buNone/>
            </a:pPr>
            <a:r>
              <a:rPr lang="en-US" altLang="zh-CN" sz="1400">
                <a:solidFill>
                  <a:srgbClr val="DDDDDD"/>
                </a:solidFill>
                <a:ea typeface="宋体" panose="02010600030101010101" pitchFamily="2" charset="-122"/>
              </a:rPr>
              <a:t>execution</a:t>
            </a:r>
          </a:p>
          <a:p>
            <a:pPr algn="ctr" eaLnBrk="1" hangingPunct="1">
              <a:spcBef>
                <a:spcPct val="0"/>
              </a:spcBef>
              <a:buFontTx/>
              <a:buNone/>
            </a:pPr>
            <a:r>
              <a:rPr lang="en-US" altLang="zh-CN" sz="1400">
                <a:solidFill>
                  <a:srgbClr val="DDDDDD"/>
                </a:solidFill>
                <a:ea typeface="宋体" panose="02010600030101010101" pitchFamily="2" charset="-122"/>
              </a:rPr>
              <a:t>engine</a:t>
            </a:r>
          </a:p>
        </p:txBody>
      </p:sp>
      <p:sp>
        <p:nvSpPr>
          <p:cNvPr id="36897" name="Line 70"/>
          <p:cNvSpPr>
            <a:spLocks noChangeShapeType="1"/>
          </p:cNvSpPr>
          <p:nvPr/>
        </p:nvSpPr>
        <p:spPr bwMode="auto">
          <a:xfrm>
            <a:off x="3648075" y="4429125"/>
            <a:ext cx="514350" cy="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8" name="Line 71"/>
          <p:cNvSpPr>
            <a:spLocks noChangeShapeType="1"/>
          </p:cNvSpPr>
          <p:nvPr/>
        </p:nvSpPr>
        <p:spPr bwMode="auto">
          <a:xfrm>
            <a:off x="3333750" y="2333625"/>
            <a:ext cx="800100" cy="149542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9" name="Line 72"/>
          <p:cNvSpPr>
            <a:spLocks noChangeShapeType="1"/>
          </p:cNvSpPr>
          <p:nvPr/>
        </p:nvSpPr>
        <p:spPr bwMode="auto">
          <a:xfrm>
            <a:off x="5114925" y="3819525"/>
            <a:ext cx="342900"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0" name="Line 73"/>
          <p:cNvSpPr>
            <a:spLocks noChangeShapeType="1"/>
          </p:cNvSpPr>
          <p:nvPr/>
        </p:nvSpPr>
        <p:spPr bwMode="auto">
          <a:xfrm>
            <a:off x="5114925" y="5010150"/>
            <a:ext cx="1533525"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1" name="Rectangle 74"/>
          <p:cNvSpPr>
            <a:spLocks noChangeArrowheads="1"/>
          </p:cNvSpPr>
          <p:nvPr/>
        </p:nvSpPr>
        <p:spPr bwMode="auto">
          <a:xfrm>
            <a:off x="4086225" y="2333625"/>
            <a:ext cx="1019175" cy="885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dirty="0">
                <a:solidFill>
                  <a:srgbClr val="DDDDDD"/>
                </a:solidFill>
                <a:ea typeface="宋体" panose="02010600030101010101" pitchFamily="2" charset="-122"/>
              </a:rPr>
              <a:t>transaction </a:t>
            </a:r>
          </a:p>
          <a:p>
            <a:pPr algn="ctr" eaLnBrk="1" hangingPunct="1">
              <a:spcBef>
                <a:spcPct val="0"/>
              </a:spcBef>
              <a:buFontTx/>
              <a:buNone/>
            </a:pPr>
            <a:r>
              <a:rPr lang="en-US" altLang="zh-CN" sz="1400" dirty="0">
                <a:solidFill>
                  <a:srgbClr val="DDDDDD"/>
                </a:solidFill>
                <a:ea typeface="宋体" panose="02010600030101010101" pitchFamily="2" charset="-122"/>
              </a:rPr>
              <a:t>manager</a:t>
            </a:r>
          </a:p>
        </p:txBody>
      </p:sp>
      <p:sp>
        <p:nvSpPr>
          <p:cNvPr id="36902" name="Line 75"/>
          <p:cNvSpPr>
            <a:spLocks noChangeShapeType="1"/>
          </p:cNvSpPr>
          <p:nvPr/>
        </p:nvSpPr>
        <p:spPr bwMode="auto">
          <a:xfrm>
            <a:off x="4581525" y="3200400"/>
            <a:ext cx="9525" cy="43815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3" name="Rectangle 76"/>
          <p:cNvSpPr>
            <a:spLocks noChangeArrowheads="1"/>
          </p:cNvSpPr>
          <p:nvPr/>
        </p:nvSpPr>
        <p:spPr bwMode="auto">
          <a:xfrm>
            <a:off x="4067175" y="1390650"/>
            <a:ext cx="1019175" cy="552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concurrency</a:t>
            </a:r>
          </a:p>
          <a:p>
            <a:pPr algn="ctr" eaLnBrk="1" hangingPunct="1">
              <a:spcBef>
                <a:spcPct val="0"/>
              </a:spcBef>
              <a:buFontTx/>
              <a:buNone/>
            </a:pPr>
            <a:r>
              <a:rPr lang="en-US" altLang="zh-CN" sz="1400">
                <a:solidFill>
                  <a:srgbClr val="DDDDDD"/>
                </a:solidFill>
                <a:ea typeface="宋体" panose="02010600030101010101" pitchFamily="2" charset="-122"/>
              </a:rPr>
              <a:t> control</a:t>
            </a:r>
          </a:p>
        </p:txBody>
      </p:sp>
      <p:sp>
        <p:nvSpPr>
          <p:cNvPr id="36904" name="Line 77"/>
          <p:cNvSpPr>
            <a:spLocks noChangeShapeType="1"/>
          </p:cNvSpPr>
          <p:nvPr/>
        </p:nvSpPr>
        <p:spPr bwMode="auto">
          <a:xfrm>
            <a:off x="4581525" y="1933575"/>
            <a:ext cx="0" cy="400050"/>
          </a:xfrm>
          <a:prstGeom prst="line">
            <a:avLst/>
          </a:prstGeom>
          <a:noFill/>
          <a:ln w="9525">
            <a:solidFill>
              <a:srgbClr val="DDDDDD"/>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6905" name="Rectangle 78"/>
          <p:cNvSpPr>
            <a:spLocks noChangeArrowheads="1"/>
          </p:cNvSpPr>
          <p:nvPr/>
        </p:nvSpPr>
        <p:spPr bwMode="auto">
          <a:xfrm>
            <a:off x="4048125" y="790575"/>
            <a:ext cx="1038225" cy="3143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lock table</a:t>
            </a:r>
          </a:p>
        </p:txBody>
      </p:sp>
      <p:sp>
        <p:nvSpPr>
          <p:cNvPr id="36906" name="Line 79"/>
          <p:cNvSpPr>
            <a:spLocks noChangeShapeType="1"/>
          </p:cNvSpPr>
          <p:nvPr/>
        </p:nvSpPr>
        <p:spPr bwMode="auto">
          <a:xfrm>
            <a:off x="4543425" y="1085850"/>
            <a:ext cx="9525" cy="3143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7" name="Freeform 80"/>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rgbClr val="DDDDDD"/>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08" name="Rectangle 81"/>
          <p:cNvSpPr>
            <a:spLocks noChangeArrowheads="1"/>
          </p:cNvSpPr>
          <p:nvPr/>
        </p:nvSpPr>
        <p:spPr bwMode="auto">
          <a:xfrm>
            <a:off x="5467350" y="1295400"/>
            <a:ext cx="828675" cy="11049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logging &amp;</a:t>
            </a:r>
          </a:p>
          <a:p>
            <a:pPr algn="ctr" eaLnBrk="1" hangingPunct="1">
              <a:spcBef>
                <a:spcPct val="0"/>
              </a:spcBef>
              <a:buFontTx/>
              <a:buNone/>
            </a:pPr>
            <a:r>
              <a:rPr lang="en-US" altLang="zh-CN" sz="1400">
                <a:solidFill>
                  <a:srgbClr val="DDDDDD"/>
                </a:solidFill>
                <a:ea typeface="宋体" panose="02010600030101010101" pitchFamily="2" charset="-122"/>
              </a:rPr>
              <a:t>recovery</a:t>
            </a:r>
          </a:p>
        </p:txBody>
      </p:sp>
      <p:sp>
        <p:nvSpPr>
          <p:cNvPr id="36909" name="Line 82"/>
          <p:cNvSpPr>
            <a:spLocks noChangeShapeType="1"/>
          </p:cNvSpPr>
          <p:nvPr/>
        </p:nvSpPr>
        <p:spPr bwMode="auto">
          <a:xfrm flipV="1">
            <a:off x="4876800" y="1895475"/>
            <a:ext cx="590550" cy="40957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0" name="Line 83"/>
          <p:cNvSpPr>
            <a:spLocks noChangeShapeType="1"/>
          </p:cNvSpPr>
          <p:nvPr/>
        </p:nvSpPr>
        <p:spPr bwMode="auto">
          <a:xfrm flipV="1">
            <a:off x="5105400" y="2247900"/>
            <a:ext cx="361950" cy="139065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1" name="Line 84"/>
          <p:cNvSpPr>
            <a:spLocks noChangeShapeType="1"/>
          </p:cNvSpPr>
          <p:nvPr/>
        </p:nvSpPr>
        <p:spPr bwMode="auto">
          <a:xfrm>
            <a:off x="6296025" y="2400300"/>
            <a:ext cx="352425" cy="30480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2" name="Freeform 85"/>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13" name="Rectangle 86"/>
          <p:cNvSpPr>
            <a:spLocks noChangeArrowheads="1"/>
          </p:cNvSpPr>
          <p:nvPr/>
        </p:nvSpPr>
        <p:spPr bwMode="auto">
          <a:xfrm>
            <a:off x="142875" y="466725"/>
            <a:ext cx="2695575" cy="5819775"/>
          </a:xfrm>
          <a:prstGeom prst="rect">
            <a:avLst/>
          </a:prstGeom>
          <a:noFill/>
          <a:ln w="571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14" name="Text Box 87"/>
          <p:cNvSpPr txBox="1">
            <a:spLocks noChangeArrowheads="1"/>
          </p:cNvSpPr>
          <p:nvPr/>
        </p:nvSpPr>
        <p:spPr bwMode="auto">
          <a:xfrm>
            <a:off x="155575" y="6356350"/>
            <a:ext cx="252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800" dirty="0">
                <a:solidFill>
                  <a:srgbClr val="33CC33"/>
                </a:solidFill>
                <a:ea typeface="宋体" panose="02010600030101010101" pitchFamily="2" charset="-122"/>
              </a:rPr>
              <a:t>Database development</a:t>
            </a:r>
          </a:p>
        </p:txBody>
      </p:sp>
      <p:sp>
        <p:nvSpPr>
          <p:cNvPr id="86" name="TextBox 85"/>
          <p:cNvSpPr txBox="1"/>
          <p:nvPr/>
        </p:nvSpPr>
        <p:spPr>
          <a:xfrm>
            <a:off x="266700" y="2609850"/>
            <a:ext cx="2467342" cy="954107"/>
          </a:xfrm>
          <a:prstGeom prst="rect">
            <a:avLst/>
          </a:prstGeom>
          <a:solidFill>
            <a:schemeClr val="bg1"/>
          </a:solidFill>
          <a:ln>
            <a:solidFill>
              <a:schemeClr val="tx1"/>
            </a:solidFill>
          </a:ln>
        </p:spPr>
        <p:txBody>
          <a:bodyPr wrap="square" rtlCol="0">
            <a:spAutoFit/>
          </a:bodyPr>
          <a:lstStyle/>
          <a:p>
            <a:pPr algn="ctr"/>
            <a:r>
              <a:rPr lang="en-US" sz="2800" dirty="0">
                <a:latin typeface="Castellar" pitchFamily="18" charset="0"/>
              </a:rPr>
              <a:t>Database </a:t>
            </a:r>
          </a:p>
          <a:p>
            <a:pPr algn="ctr"/>
            <a:r>
              <a:rPr lang="en-US" sz="2800" dirty="0">
                <a:latin typeface="Castellar" pitchFamily="18" charset="0"/>
              </a:rPr>
              <a:t>Design</a:t>
            </a:r>
          </a:p>
        </p:txBody>
      </p:sp>
    </p:spTree>
    <p:extLst>
      <p:ext uri="{BB962C8B-B14F-4D97-AF65-F5344CB8AC3E}">
        <p14:creationId xmlns:p14="http://schemas.microsoft.com/office/powerpoint/2010/main" val="492568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7791450" y="695325"/>
            <a:ext cx="1114425" cy="5419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000">
              <a:solidFill>
                <a:srgbClr val="DDDDDD"/>
              </a:solidFill>
              <a:ea typeface="宋体" panose="02010600030101010101" pitchFamily="2" charset="-122"/>
            </a:endParaRPr>
          </a:p>
        </p:txBody>
      </p:sp>
      <p:sp>
        <p:nvSpPr>
          <p:cNvPr id="36868" name="Rectangle 4"/>
          <p:cNvSpPr>
            <a:spLocks noChangeArrowheads="1"/>
          </p:cNvSpPr>
          <p:nvPr/>
        </p:nvSpPr>
        <p:spPr bwMode="auto">
          <a:xfrm>
            <a:off x="2505075" y="723900"/>
            <a:ext cx="5000625" cy="5400675"/>
          </a:xfrm>
          <a:prstGeom prst="rect">
            <a:avLst/>
          </a:prstGeom>
          <a:solidFill>
            <a:schemeClr val="bg1"/>
          </a:solidFill>
          <a:ln w="9525">
            <a:solidFill>
              <a:srgbClr val="DDDDDD"/>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solidFill>
                <a:srgbClr val="DDDDDD"/>
              </a:solidFill>
              <a:ea typeface="宋体" panose="02010600030101010101" pitchFamily="2" charset="-122"/>
            </a:endParaRPr>
          </a:p>
        </p:txBody>
      </p:sp>
      <p:sp>
        <p:nvSpPr>
          <p:cNvPr id="36869" name="Rectangle 5"/>
          <p:cNvSpPr>
            <a:spLocks noChangeArrowheads="1"/>
          </p:cNvSpPr>
          <p:nvPr/>
        </p:nvSpPr>
        <p:spPr bwMode="auto">
          <a:xfrm>
            <a:off x="352425" y="723900"/>
            <a:ext cx="809625" cy="542925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US" altLang="zh-CN" sz="2400">
              <a:ea typeface="宋体" panose="02010600030101010101" pitchFamily="2" charset="-122"/>
            </a:endParaRPr>
          </a:p>
        </p:txBody>
      </p:sp>
      <p:grpSp>
        <p:nvGrpSpPr>
          <p:cNvPr id="36870" name="Group 6"/>
          <p:cNvGrpSpPr>
            <a:grpSpLocks/>
          </p:cNvGrpSpPr>
          <p:nvPr/>
        </p:nvGrpSpPr>
        <p:grpSpPr bwMode="auto">
          <a:xfrm>
            <a:off x="7972425" y="971550"/>
            <a:ext cx="819150" cy="438150"/>
            <a:chOff x="5022" y="612"/>
            <a:chExt cx="516" cy="276"/>
          </a:xfrm>
        </p:grpSpPr>
        <p:sp>
          <p:nvSpPr>
            <p:cNvPr id="36946" name="Oval 7"/>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7" name="Oval 8"/>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8" name="Line 9"/>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9" name="Line 10"/>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1" name="Group 11"/>
          <p:cNvGrpSpPr>
            <a:grpSpLocks/>
          </p:cNvGrpSpPr>
          <p:nvPr/>
        </p:nvGrpSpPr>
        <p:grpSpPr bwMode="auto">
          <a:xfrm>
            <a:off x="7934325" y="4752975"/>
            <a:ext cx="819150" cy="438150"/>
            <a:chOff x="5022" y="612"/>
            <a:chExt cx="516" cy="276"/>
          </a:xfrm>
        </p:grpSpPr>
        <p:sp>
          <p:nvSpPr>
            <p:cNvPr id="36942" name="Oval 12"/>
            <p:cNvSpPr>
              <a:spLocks noChangeArrowheads="1"/>
            </p:cNvSpPr>
            <p:nvPr/>
          </p:nvSpPr>
          <p:spPr bwMode="auto">
            <a:xfrm>
              <a:off x="5028" y="612"/>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3" name="Oval 13"/>
            <p:cNvSpPr>
              <a:spLocks noChangeArrowheads="1"/>
            </p:cNvSpPr>
            <p:nvPr/>
          </p:nvSpPr>
          <p:spPr bwMode="auto">
            <a:xfrm>
              <a:off x="5034" y="786"/>
              <a:ext cx="504" cy="102"/>
            </a:xfrm>
            <a:prstGeom prst="ellipse">
              <a:avLst/>
            </a:prstGeom>
            <a:solidFill>
              <a:schemeClr val="bg1"/>
            </a:solidFill>
            <a:ln w="9525">
              <a:solidFill>
                <a:srgbClr val="DDDDDD"/>
              </a:solidFill>
              <a:round/>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44" name="Line 14"/>
            <p:cNvSpPr>
              <a:spLocks noChangeShapeType="1"/>
            </p:cNvSpPr>
            <p:nvPr/>
          </p:nvSpPr>
          <p:spPr bwMode="auto">
            <a:xfrm>
              <a:off x="5022" y="666"/>
              <a:ext cx="0" cy="192"/>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5" name="Line 15"/>
            <p:cNvSpPr>
              <a:spLocks noChangeShapeType="1"/>
            </p:cNvSpPr>
            <p:nvPr/>
          </p:nvSpPr>
          <p:spPr bwMode="auto">
            <a:xfrm>
              <a:off x="5532" y="660"/>
              <a:ext cx="0" cy="186"/>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2" name="Text Box 16"/>
          <p:cNvSpPr txBox="1">
            <a:spLocks noChangeArrowheads="1"/>
          </p:cNvSpPr>
          <p:nvPr/>
        </p:nvSpPr>
        <p:spPr bwMode="auto">
          <a:xfrm>
            <a:off x="7856538" y="5311775"/>
            <a:ext cx="989012" cy="7397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secondary</a:t>
            </a:r>
          </a:p>
          <a:p>
            <a:pPr algn="ctr" eaLnBrk="1" hangingPunct="1">
              <a:spcBef>
                <a:spcPct val="0"/>
              </a:spcBef>
              <a:buFontTx/>
              <a:buNone/>
            </a:pPr>
            <a:r>
              <a:rPr lang="en-US" altLang="zh-CN" sz="1400">
                <a:solidFill>
                  <a:srgbClr val="DDDDDD"/>
                </a:solidFill>
                <a:ea typeface="宋体" panose="02010600030101010101" pitchFamily="2" charset="-122"/>
              </a:rPr>
              <a:t>storage</a:t>
            </a:r>
          </a:p>
          <a:p>
            <a:pPr algn="ctr" eaLnBrk="1" hangingPunct="1">
              <a:spcBef>
                <a:spcPct val="0"/>
              </a:spcBef>
              <a:buFontTx/>
              <a:buNone/>
            </a:pPr>
            <a:r>
              <a:rPr lang="en-US" altLang="zh-CN" sz="1400">
                <a:solidFill>
                  <a:srgbClr val="DDDDDD"/>
                </a:solidFill>
                <a:ea typeface="宋体" panose="02010600030101010101" pitchFamily="2" charset="-122"/>
              </a:rPr>
              <a:t>(disks)</a:t>
            </a:r>
          </a:p>
        </p:txBody>
      </p:sp>
      <p:sp>
        <p:nvSpPr>
          <p:cNvPr id="36873" name="Text Box 17"/>
          <p:cNvSpPr txBox="1">
            <a:spLocks noChangeArrowheads="1"/>
          </p:cNvSpPr>
          <p:nvPr/>
        </p:nvSpPr>
        <p:spPr bwMode="auto">
          <a:xfrm>
            <a:off x="7820025" y="149225"/>
            <a:ext cx="996950" cy="5270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 tables</a:t>
            </a:r>
          </a:p>
          <a:p>
            <a:pPr algn="ctr" eaLnBrk="1" hangingPunct="1">
              <a:spcBef>
                <a:spcPct val="0"/>
              </a:spcBef>
              <a:buFontTx/>
              <a:buNone/>
            </a:pPr>
            <a:r>
              <a:rPr lang="en-US" altLang="zh-CN" sz="1400">
                <a:solidFill>
                  <a:srgbClr val="DDDDDD"/>
                </a:solidFill>
                <a:ea typeface="宋体" panose="02010600030101010101" pitchFamily="2" charset="-122"/>
              </a:rPr>
              <a:t>(relations)</a:t>
            </a:r>
          </a:p>
        </p:txBody>
      </p:sp>
      <p:grpSp>
        <p:nvGrpSpPr>
          <p:cNvPr id="36874" name="Group 18"/>
          <p:cNvGrpSpPr>
            <a:grpSpLocks/>
          </p:cNvGrpSpPr>
          <p:nvPr/>
        </p:nvGrpSpPr>
        <p:grpSpPr bwMode="auto">
          <a:xfrm>
            <a:off x="7991475" y="1657350"/>
            <a:ext cx="781050" cy="762000"/>
            <a:chOff x="5034" y="1044"/>
            <a:chExt cx="492" cy="480"/>
          </a:xfrm>
        </p:grpSpPr>
        <p:sp>
          <p:nvSpPr>
            <p:cNvPr id="36933" name="Rectangle 1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34" name="Line 2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5" name="Line 2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6" name="Line 2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7" name="Line 2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8" name="Line 2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9" name="Line 2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0" name="Line 2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41" name="Line 2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5" name="Group 28"/>
          <p:cNvGrpSpPr>
            <a:grpSpLocks/>
          </p:cNvGrpSpPr>
          <p:nvPr/>
        </p:nvGrpSpPr>
        <p:grpSpPr bwMode="auto">
          <a:xfrm>
            <a:off x="7991475" y="2676525"/>
            <a:ext cx="781050" cy="762000"/>
            <a:chOff x="5034" y="1044"/>
            <a:chExt cx="492" cy="480"/>
          </a:xfrm>
        </p:grpSpPr>
        <p:sp>
          <p:nvSpPr>
            <p:cNvPr id="36924" name="Rectangle 2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25" name="Line 3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6" name="Line 3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7" name="Line 3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8" name="Line 3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9" name="Line 3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0" name="Line 3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1" name="Line 3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32" name="Line 3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6876" name="Group 38"/>
          <p:cNvGrpSpPr>
            <a:grpSpLocks/>
          </p:cNvGrpSpPr>
          <p:nvPr/>
        </p:nvGrpSpPr>
        <p:grpSpPr bwMode="auto">
          <a:xfrm>
            <a:off x="8001000" y="3724275"/>
            <a:ext cx="781050" cy="762000"/>
            <a:chOff x="5034" y="1044"/>
            <a:chExt cx="492" cy="480"/>
          </a:xfrm>
        </p:grpSpPr>
        <p:sp>
          <p:nvSpPr>
            <p:cNvPr id="36915" name="Rectangle 39"/>
            <p:cNvSpPr>
              <a:spLocks noChangeArrowheads="1"/>
            </p:cNvSpPr>
            <p:nvPr/>
          </p:nvSpPr>
          <p:spPr bwMode="auto">
            <a:xfrm>
              <a:off x="5034" y="1044"/>
              <a:ext cx="486" cy="474"/>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36916" name="Line 40"/>
            <p:cNvSpPr>
              <a:spLocks noChangeShapeType="1"/>
            </p:cNvSpPr>
            <p:nvPr/>
          </p:nvSpPr>
          <p:spPr bwMode="auto">
            <a:xfrm>
              <a:off x="5040" y="1116"/>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7" name="Line 41"/>
            <p:cNvSpPr>
              <a:spLocks noChangeShapeType="1"/>
            </p:cNvSpPr>
            <p:nvPr/>
          </p:nvSpPr>
          <p:spPr bwMode="auto">
            <a:xfrm>
              <a:off x="5046" y="119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8" name="Line 42"/>
            <p:cNvSpPr>
              <a:spLocks noChangeShapeType="1"/>
            </p:cNvSpPr>
            <p:nvPr/>
          </p:nvSpPr>
          <p:spPr bwMode="auto">
            <a:xfrm>
              <a:off x="5040" y="1272"/>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19" name="Line 43"/>
            <p:cNvSpPr>
              <a:spLocks noChangeShapeType="1"/>
            </p:cNvSpPr>
            <p:nvPr/>
          </p:nvSpPr>
          <p:spPr bwMode="auto">
            <a:xfrm>
              <a:off x="5040" y="1350"/>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0" name="Line 44"/>
            <p:cNvSpPr>
              <a:spLocks noChangeShapeType="1"/>
            </p:cNvSpPr>
            <p:nvPr/>
          </p:nvSpPr>
          <p:spPr bwMode="auto">
            <a:xfrm>
              <a:off x="5040" y="1434"/>
              <a:ext cx="480" cy="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1" name="Line 45"/>
            <p:cNvSpPr>
              <a:spLocks noChangeShapeType="1"/>
            </p:cNvSpPr>
            <p:nvPr/>
          </p:nvSpPr>
          <p:spPr bwMode="auto">
            <a:xfrm>
              <a:off x="519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2" name="Line 46"/>
            <p:cNvSpPr>
              <a:spLocks noChangeShapeType="1"/>
            </p:cNvSpPr>
            <p:nvPr/>
          </p:nvSpPr>
          <p:spPr bwMode="auto">
            <a:xfrm>
              <a:off x="528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923" name="Line 47"/>
            <p:cNvSpPr>
              <a:spLocks noChangeShapeType="1"/>
            </p:cNvSpPr>
            <p:nvPr/>
          </p:nvSpPr>
          <p:spPr bwMode="auto">
            <a:xfrm>
              <a:off x="5436" y="1044"/>
              <a:ext cx="0" cy="480"/>
            </a:xfrm>
            <a:prstGeom prst="line">
              <a:avLst/>
            </a:prstGeom>
            <a:noFill/>
            <a:ln w="9525">
              <a:solidFill>
                <a:srgbClr val="DDDDDD"/>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6877" name="Rectangle 48"/>
          <p:cNvSpPr>
            <a:spLocks noChangeArrowheads="1"/>
          </p:cNvSpPr>
          <p:nvPr/>
        </p:nvSpPr>
        <p:spPr bwMode="auto">
          <a:xfrm>
            <a:off x="361950" y="733425"/>
            <a:ext cx="790575" cy="16764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a:t>
            </a:r>
          </a:p>
          <a:p>
            <a:pPr algn="ctr" eaLnBrk="1" hangingPunct="1">
              <a:spcBef>
                <a:spcPct val="0"/>
              </a:spcBef>
              <a:buFontTx/>
              <a:buNone/>
            </a:pPr>
            <a:r>
              <a:rPr lang="en-US" altLang="zh-CN" sz="900" b="1">
                <a:ea typeface="宋体" panose="02010600030101010101" pitchFamily="2" charset="-122"/>
              </a:rPr>
              <a:t>administrator</a:t>
            </a:r>
          </a:p>
        </p:txBody>
      </p:sp>
      <p:sp>
        <p:nvSpPr>
          <p:cNvPr id="36878" name="Line 49"/>
          <p:cNvSpPr>
            <a:spLocks noChangeShapeType="1"/>
          </p:cNvSpPr>
          <p:nvPr/>
        </p:nvSpPr>
        <p:spPr bwMode="auto">
          <a:xfrm>
            <a:off x="1162050" y="150495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9" name="Text Box 50"/>
          <p:cNvSpPr txBox="1">
            <a:spLocks noChangeArrowheads="1"/>
          </p:cNvSpPr>
          <p:nvPr/>
        </p:nvSpPr>
        <p:spPr bwMode="auto">
          <a:xfrm>
            <a:off x="1412875" y="958850"/>
            <a:ext cx="900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DDL</a:t>
            </a:r>
          </a:p>
          <a:p>
            <a:pPr algn="ctr" eaLnBrk="1" hangingPunct="1">
              <a:spcBef>
                <a:spcPct val="0"/>
              </a:spcBef>
              <a:buFontTx/>
              <a:buNone/>
            </a:pPr>
            <a:r>
              <a:rPr lang="en-US" altLang="zh-CN" sz="1400">
                <a:ea typeface="宋体" panose="02010600030101010101" pitchFamily="2" charset="-122"/>
              </a:rPr>
              <a:t>language</a:t>
            </a:r>
          </a:p>
        </p:txBody>
      </p:sp>
      <p:sp>
        <p:nvSpPr>
          <p:cNvPr id="36880" name="Rectangle 51"/>
          <p:cNvSpPr>
            <a:spLocks noChangeArrowheads="1"/>
          </p:cNvSpPr>
          <p:nvPr/>
        </p:nvSpPr>
        <p:spPr bwMode="auto">
          <a:xfrm>
            <a:off x="361950" y="2524125"/>
            <a:ext cx="800100" cy="3600450"/>
          </a:xfrm>
          <a:prstGeom prst="rect">
            <a:avLst/>
          </a:prstGeom>
          <a:solidFill>
            <a:srgbClr val="FFCC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900" b="1">
                <a:ea typeface="宋体" panose="02010600030101010101" pitchFamily="2" charset="-122"/>
              </a:rPr>
              <a:t>database </a:t>
            </a:r>
          </a:p>
          <a:p>
            <a:pPr algn="ctr" eaLnBrk="1" hangingPunct="1">
              <a:spcBef>
                <a:spcPct val="0"/>
              </a:spcBef>
              <a:buFontTx/>
              <a:buNone/>
            </a:pPr>
            <a:r>
              <a:rPr lang="en-US" altLang="zh-CN" sz="900" b="1">
                <a:ea typeface="宋体" panose="02010600030101010101" pitchFamily="2" charset="-122"/>
              </a:rPr>
              <a:t>programmer</a:t>
            </a:r>
          </a:p>
        </p:txBody>
      </p:sp>
      <p:sp>
        <p:nvSpPr>
          <p:cNvPr id="36881" name="Line 52"/>
          <p:cNvSpPr>
            <a:spLocks noChangeShapeType="1"/>
          </p:cNvSpPr>
          <p:nvPr/>
        </p:nvSpPr>
        <p:spPr bwMode="auto">
          <a:xfrm>
            <a:off x="1162050" y="4953000"/>
            <a:ext cx="1571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2" name="Text Box 53"/>
          <p:cNvSpPr txBox="1">
            <a:spLocks noChangeArrowheads="1"/>
          </p:cNvSpPr>
          <p:nvPr/>
        </p:nvSpPr>
        <p:spPr bwMode="auto">
          <a:xfrm>
            <a:off x="1252538" y="3616325"/>
            <a:ext cx="1165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ea typeface="宋体" panose="02010600030101010101" pitchFamily="2" charset="-122"/>
              </a:rPr>
              <a:t>DML (query)</a:t>
            </a:r>
          </a:p>
          <a:p>
            <a:pPr algn="ctr" eaLnBrk="1" hangingPunct="1">
              <a:spcBef>
                <a:spcPct val="0"/>
              </a:spcBef>
              <a:buFontTx/>
              <a:buNone/>
            </a:pPr>
            <a:r>
              <a:rPr lang="en-US" altLang="zh-CN" sz="1400">
                <a:ea typeface="宋体" panose="02010600030101010101" pitchFamily="2" charset="-122"/>
              </a:rPr>
              <a:t>language</a:t>
            </a:r>
          </a:p>
        </p:txBody>
      </p:sp>
      <p:sp>
        <p:nvSpPr>
          <p:cNvPr id="36883" name="Text Box 56"/>
          <p:cNvSpPr txBox="1">
            <a:spLocks noChangeArrowheads="1"/>
          </p:cNvSpPr>
          <p:nvPr/>
        </p:nvSpPr>
        <p:spPr bwMode="auto">
          <a:xfrm>
            <a:off x="2527300" y="5653088"/>
            <a:ext cx="984250" cy="4667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2400">
                <a:solidFill>
                  <a:srgbClr val="DDDDDD"/>
                </a:solidFill>
                <a:ea typeface="宋体" panose="02010600030101010101" pitchFamily="2" charset="-122"/>
              </a:rPr>
              <a:t>DBMS</a:t>
            </a:r>
          </a:p>
        </p:txBody>
      </p:sp>
      <p:sp>
        <p:nvSpPr>
          <p:cNvPr id="36884" name="Rectangle 57"/>
          <p:cNvSpPr>
            <a:spLocks noChangeArrowheads="1"/>
          </p:cNvSpPr>
          <p:nvPr/>
        </p:nvSpPr>
        <p:spPr bwMode="auto">
          <a:xfrm>
            <a:off x="6657975" y="1066800"/>
            <a:ext cx="714375" cy="1314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5" name="Line 58"/>
          <p:cNvSpPr>
            <a:spLocks noChangeShapeType="1"/>
          </p:cNvSpPr>
          <p:nvPr/>
        </p:nvSpPr>
        <p:spPr bwMode="auto">
          <a:xfrm>
            <a:off x="7391400" y="1714500"/>
            <a:ext cx="428625"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6" name="Rectangle 59"/>
          <p:cNvSpPr>
            <a:spLocks noChangeArrowheads="1"/>
          </p:cNvSpPr>
          <p:nvPr/>
        </p:nvSpPr>
        <p:spPr bwMode="auto">
          <a:xfrm>
            <a:off x="6657975" y="2705100"/>
            <a:ext cx="704850" cy="12954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buffer</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87" name="Line 60"/>
          <p:cNvSpPr>
            <a:spLocks noChangeShapeType="1"/>
          </p:cNvSpPr>
          <p:nvPr/>
        </p:nvSpPr>
        <p:spPr bwMode="auto">
          <a:xfrm flipH="1">
            <a:off x="7010400" y="2400300"/>
            <a:ext cx="9525" cy="2952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8" name="Rectangle 61"/>
          <p:cNvSpPr>
            <a:spLocks noChangeArrowheads="1"/>
          </p:cNvSpPr>
          <p:nvPr/>
        </p:nvSpPr>
        <p:spPr bwMode="auto">
          <a:xfrm>
            <a:off x="6648450" y="4314825"/>
            <a:ext cx="742950" cy="166687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main</a:t>
            </a:r>
          </a:p>
          <a:p>
            <a:pPr algn="ctr" eaLnBrk="1" hangingPunct="1">
              <a:spcBef>
                <a:spcPct val="0"/>
              </a:spcBef>
              <a:buFontTx/>
              <a:buNone/>
            </a:pPr>
            <a:r>
              <a:rPr lang="en-US" altLang="zh-CN" sz="1400">
                <a:solidFill>
                  <a:srgbClr val="DDDDDD"/>
                </a:solidFill>
                <a:ea typeface="宋体" panose="02010600030101010101" pitchFamily="2" charset="-122"/>
              </a:rPr>
              <a:t>memory</a:t>
            </a:r>
          </a:p>
          <a:p>
            <a:pPr algn="ctr" eaLnBrk="1" hangingPunct="1">
              <a:spcBef>
                <a:spcPct val="0"/>
              </a:spcBef>
              <a:buFontTx/>
              <a:buNone/>
            </a:pPr>
            <a:r>
              <a:rPr lang="en-US" altLang="zh-CN" sz="1400">
                <a:solidFill>
                  <a:srgbClr val="DDDDDD"/>
                </a:solidFill>
                <a:ea typeface="宋体" panose="02010600030101010101" pitchFamily="2" charset="-122"/>
              </a:rPr>
              <a:t>buffers</a:t>
            </a:r>
          </a:p>
        </p:txBody>
      </p:sp>
      <p:sp>
        <p:nvSpPr>
          <p:cNvPr id="36889" name="Line 62"/>
          <p:cNvSpPr>
            <a:spLocks noChangeShapeType="1"/>
          </p:cNvSpPr>
          <p:nvPr/>
        </p:nvSpPr>
        <p:spPr bwMode="auto">
          <a:xfrm>
            <a:off x="7010400" y="3990975"/>
            <a:ext cx="0" cy="33337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0" name="Rectangle 63"/>
          <p:cNvSpPr>
            <a:spLocks noChangeArrowheads="1"/>
          </p:cNvSpPr>
          <p:nvPr/>
        </p:nvSpPr>
        <p:spPr bwMode="auto">
          <a:xfrm>
            <a:off x="5457825" y="2705100"/>
            <a:ext cx="828675" cy="1266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index/file </a:t>
            </a:r>
          </a:p>
          <a:p>
            <a:pPr algn="ctr" eaLnBrk="1" hangingPunct="1">
              <a:spcBef>
                <a:spcPct val="0"/>
              </a:spcBef>
              <a:buFontTx/>
              <a:buNone/>
            </a:pPr>
            <a:r>
              <a:rPr lang="en-US" altLang="zh-CN" sz="1400">
                <a:solidFill>
                  <a:srgbClr val="DDDDDD"/>
                </a:solidFill>
                <a:ea typeface="宋体" panose="02010600030101010101" pitchFamily="2" charset="-122"/>
              </a:rPr>
              <a:t>manager</a:t>
            </a:r>
          </a:p>
        </p:txBody>
      </p:sp>
      <p:sp>
        <p:nvSpPr>
          <p:cNvPr id="36891" name="Line 64"/>
          <p:cNvSpPr>
            <a:spLocks noChangeShapeType="1"/>
          </p:cNvSpPr>
          <p:nvPr/>
        </p:nvSpPr>
        <p:spPr bwMode="auto">
          <a:xfrm>
            <a:off x="6286500" y="3333750"/>
            <a:ext cx="371475" cy="95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2" name="Rectangle 65"/>
          <p:cNvSpPr>
            <a:spLocks noChangeArrowheads="1"/>
          </p:cNvSpPr>
          <p:nvPr/>
        </p:nvSpPr>
        <p:spPr bwMode="auto">
          <a:xfrm>
            <a:off x="2714625" y="41433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DML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3" name="Rectangle 66"/>
          <p:cNvSpPr>
            <a:spLocks noChangeArrowheads="1"/>
          </p:cNvSpPr>
          <p:nvPr/>
        </p:nvSpPr>
        <p:spPr bwMode="auto">
          <a:xfrm>
            <a:off x="2724150" y="828675"/>
            <a:ext cx="933450" cy="15049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DDL </a:t>
            </a:r>
          </a:p>
          <a:p>
            <a:pPr algn="ctr" eaLnBrk="1" hangingPunct="1">
              <a:spcBef>
                <a:spcPct val="0"/>
              </a:spcBef>
              <a:buFontTx/>
              <a:buNone/>
            </a:pPr>
            <a:r>
              <a:rPr lang="en-US" altLang="zh-CN" sz="1400">
                <a:solidFill>
                  <a:srgbClr val="DDDDDD"/>
                </a:solidFill>
                <a:ea typeface="宋体" panose="02010600030101010101" pitchFamily="2" charset="-122"/>
              </a:rPr>
              <a:t>complier</a:t>
            </a:r>
          </a:p>
        </p:txBody>
      </p:sp>
      <p:sp>
        <p:nvSpPr>
          <p:cNvPr id="36894" name="Line 67"/>
          <p:cNvSpPr>
            <a:spLocks noChangeShapeType="1"/>
          </p:cNvSpPr>
          <p:nvPr/>
        </p:nvSpPr>
        <p:spPr bwMode="auto">
          <a:xfrm>
            <a:off x="3648075" y="5486400"/>
            <a:ext cx="2990850"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5" name="Freeform 68"/>
          <p:cNvSpPr>
            <a:spLocks/>
          </p:cNvSpPr>
          <p:nvPr/>
        </p:nvSpPr>
        <p:spPr bwMode="auto">
          <a:xfrm>
            <a:off x="3073400" y="2343150"/>
            <a:ext cx="3565525" cy="3092450"/>
          </a:xfrm>
          <a:custGeom>
            <a:avLst/>
            <a:gdLst>
              <a:gd name="T0" fmla="*/ 2147483646 w 2246"/>
              <a:gd name="T1" fmla="*/ 0 h 1948"/>
              <a:gd name="T2" fmla="*/ 2147483646 w 2246"/>
              <a:gd name="T3" fmla="*/ 2147483646 h 1948"/>
              <a:gd name="T4" fmla="*/ 2147483646 w 2246"/>
              <a:gd name="T5" fmla="*/ 2147483646 h 1948"/>
              <a:gd name="T6" fmla="*/ 2147483646 w 2246"/>
              <a:gd name="T7" fmla="*/ 2147483646 h 1948"/>
              <a:gd name="T8" fmla="*/ 2147483646 w 2246"/>
              <a:gd name="T9" fmla="*/ 2147483646 h 1948"/>
              <a:gd name="T10" fmla="*/ 0 60000 65536"/>
              <a:gd name="T11" fmla="*/ 0 60000 65536"/>
              <a:gd name="T12" fmla="*/ 0 60000 65536"/>
              <a:gd name="T13" fmla="*/ 0 60000 65536"/>
              <a:gd name="T14" fmla="*/ 0 60000 65536"/>
              <a:gd name="T15" fmla="*/ 0 w 2246"/>
              <a:gd name="T16" fmla="*/ 0 h 1948"/>
              <a:gd name="T17" fmla="*/ 2246 w 2246"/>
              <a:gd name="T18" fmla="*/ 1948 h 1948"/>
            </a:gdLst>
            <a:ahLst/>
            <a:cxnLst>
              <a:cxn ang="T10">
                <a:pos x="T0" y="T1"/>
              </a:cxn>
              <a:cxn ang="T11">
                <a:pos x="T2" y="T3"/>
              </a:cxn>
              <a:cxn ang="T12">
                <a:pos x="T4" y="T5"/>
              </a:cxn>
              <a:cxn ang="T13">
                <a:pos x="T6" y="T7"/>
              </a:cxn>
              <a:cxn ang="T14">
                <a:pos x="T8" y="T9"/>
              </a:cxn>
            </a:cxnLst>
            <a:rect l="T15" t="T16" r="T17" b="T18"/>
            <a:pathLst>
              <a:path w="2246" h="1948">
                <a:moveTo>
                  <a:pt x="74" y="0"/>
                </a:moveTo>
                <a:cubicBezTo>
                  <a:pt x="37" y="418"/>
                  <a:pt x="0" y="836"/>
                  <a:pt x="74" y="1020"/>
                </a:cubicBezTo>
                <a:cubicBezTo>
                  <a:pt x="148" y="1204"/>
                  <a:pt x="442" y="971"/>
                  <a:pt x="518" y="1104"/>
                </a:cubicBezTo>
                <a:cubicBezTo>
                  <a:pt x="594" y="1237"/>
                  <a:pt x="242" y="1688"/>
                  <a:pt x="530" y="1818"/>
                </a:cubicBezTo>
                <a:cubicBezTo>
                  <a:pt x="818" y="1948"/>
                  <a:pt x="1532" y="1916"/>
                  <a:pt x="2246" y="1884"/>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96" name="Rectangle 69"/>
          <p:cNvSpPr>
            <a:spLocks noChangeArrowheads="1"/>
          </p:cNvSpPr>
          <p:nvPr/>
        </p:nvSpPr>
        <p:spPr bwMode="auto">
          <a:xfrm>
            <a:off x="4143375" y="3638550"/>
            <a:ext cx="971550" cy="15621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query </a:t>
            </a:r>
          </a:p>
          <a:p>
            <a:pPr algn="ctr" eaLnBrk="1" hangingPunct="1">
              <a:spcBef>
                <a:spcPct val="0"/>
              </a:spcBef>
              <a:buFontTx/>
              <a:buNone/>
            </a:pPr>
            <a:r>
              <a:rPr lang="en-US" altLang="zh-CN" sz="1400">
                <a:solidFill>
                  <a:srgbClr val="DDDDDD"/>
                </a:solidFill>
                <a:ea typeface="宋体" panose="02010600030101010101" pitchFamily="2" charset="-122"/>
              </a:rPr>
              <a:t>execution</a:t>
            </a:r>
          </a:p>
          <a:p>
            <a:pPr algn="ctr" eaLnBrk="1" hangingPunct="1">
              <a:spcBef>
                <a:spcPct val="0"/>
              </a:spcBef>
              <a:buFontTx/>
              <a:buNone/>
            </a:pPr>
            <a:r>
              <a:rPr lang="en-US" altLang="zh-CN" sz="1400">
                <a:solidFill>
                  <a:srgbClr val="DDDDDD"/>
                </a:solidFill>
                <a:ea typeface="宋体" panose="02010600030101010101" pitchFamily="2" charset="-122"/>
              </a:rPr>
              <a:t>engine</a:t>
            </a:r>
          </a:p>
        </p:txBody>
      </p:sp>
      <p:sp>
        <p:nvSpPr>
          <p:cNvPr id="36897" name="Line 70"/>
          <p:cNvSpPr>
            <a:spLocks noChangeShapeType="1"/>
          </p:cNvSpPr>
          <p:nvPr/>
        </p:nvSpPr>
        <p:spPr bwMode="auto">
          <a:xfrm>
            <a:off x="3648075" y="4429125"/>
            <a:ext cx="514350" cy="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8" name="Line 71"/>
          <p:cNvSpPr>
            <a:spLocks noChangeShapeType="1"/>
          </p:cNvSpPr>
          <p:nvPr/>
        </p:nvSpPr>
        <p:spPr bwMode="auto">
          <a:xfrm>
            <a:off x="3333750" y="2333625"/>
            <a:ext cx="800100" cy="149542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9" name="Line 72"/>
          <p:cNvSpPr>
            <a:spLocks noChangeShapeType="1"/>
          </p:cNvSpPr>
          <p:nvPr/>
        </p:nvSpPr>
        <p:spPr bwMode="auto">
          <a:xfrm>
            <a:off x="5114925" y="3819525"/>
            <a:ext cx="342900" cy="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0" name="Line 73"/>
          <p:cNvSpPr>
            <a:spLocks noChangeShapeType="1"/>
          </p:cNvSpPr>
          <p:nvPr/>
        </p:nvSpPr>
        <p:spPr bwMode="auto">
          <a:xfrm>
            <a:off x="5114925" y="5010150"/>
            <a:ext cx="1533525" cy="0"/>
          </a:xfrm>
          <a:prstGeom prst="line">
            <a:avLst/>
          </a:prstGeom>
          <a:noFill/>
          <a:ln w="9525">
            <a:solidFill>
              <a:srgbClr val="DDDDDD"/>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1" name="Rectangle 74"/>
          <p:cNvSpPr>
            <a:spLocks noChangeArrowheads="1"/>
          </p:cNvSpPr>
          <p:nvPr/>
        </p:nvSpPr>
        <p:spPr bwMode="auto">
          <a:xfrm>
            <a:off x="4086225" y="2333625"/>
            <a:ext cx="1019175" cy="8858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dirty="0">
                <a:solidFill>
                  <a:srgbClr val="DDDDDD"/>
                </a:solidFill>
                <a:ea typeface="宋体" panose="02010600030101010101" pitchFamily="2" charset="-122"/>
              </a:rPr>
              <a:t>transaction </a:t>
            </a:r>
          </a:p>
          <a:p>
            <a:pPr algn="ctr" eaLnBrk="1" hangingPunct="1">
              <a:spcBef>
                <a:spcPct val="0"/>
              </a:spcBef>
              <a:buFontTx/>
              <a:buNone/>
            </a:pPr>
            <a:r>
              <a:rPr lang="en-US" altLang="zh-CN" sz="1400" dirty="0">
                <a:solidFill>
                  <a:srgbClr val="DDDDDD"/>
                </a:solidFill>
                <a:ea typeface="宋体" panose="02010600030101010101" pitchFamily="2" charset="-122"/>
              </a:rPr>
              <a:t>manager</a:t>
            </a:r>
          </a:p>
        </p:txBody>
      </p:sp>
      <p:sp>
        <p:nvSpPr>
          <p:cNvPr id="36902" name="Line 75"/>
          <p:cNvSpPr>
            <a:spLocks noChangeShapeType="1"/>
          </p:cNvSpPr>
          <p:nvPr/>
        </p:nvSpPr>
        <p:spPr bwMode="auto">
          <a:xfrm>
            <a:off x="4581525" y="3200400"/>
            <a:ext cx="9525" cy="438150"/>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3" name="Rectangle 76"/>
          <p:cNvSpPr>
            <a:spLocks noChangeArrowheads="1"/>
          </p:cNvSpPr>
          <p:nvPr/>
        </p:nvSpPr>
        <p:spPr bwMode="auto">
          <a:xfrm>
            <a:off x="4067175" y="1390650"/>
            <a:ext cx="1019175" cy="55245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concurrency</a:t>
            </a:r>
          </a:p>
          <a:p>
            <a:pPr algn="ctr" eaLnBrk="1" hangingPunct="1">
              <a:spcBef>
                <a:spcPct val="0"/>
              </a:spcBef>
              <a:buFontTx/>
              <a:buNone/>
            </a:pPr>
            <a:r>
              <a:rPr lang="en-US" altLang="zh-CN" sz="1400">
                <a:solidFill>
                  <a:srgbClr val="DDDDDD"/>
                </a:solidFill>
                <a:ea typeface="宋体" panose="02010600030101010101" pitchFamily="2" charset="-122"/>
              </a:rPr>
              <a:t> control</a:t>
            </a:r>
          </a:p>
        </p:txBody>
      </p:sp>
      <p:sp>
        <p:nvSpPr>
          <p:cNvPr id="36904" name="Line 77"/>
          <p:cNvSpPr>
            <a:spLocks noChangeShapeType="1"/>
          </p:cNvSpPr>
          <p:nvPr/>
        </p:nvSpPr>
        <p:spPr bwMode="auto">
          <a:xfrm>
            <a:off x="4581525" y="1933575"/>
            <a:ext cx="0" cy="400050"/>
          </a:xfrm>
          <a:prstGeom prst="line">
            <a:avLst/>
          </a:prstGeom>
          <a:noFill/>
          <a:ln w="9525">
            <a:solidFill>
              <a:srgbClr val="DDDDDD"/>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6905" name="Rectangle 78"/>
          <p:cNvSpPr>
            <a:spLocks noChangeArrowheads="1"/>
          </p:cNvSpPr>
          <p:nvPr/>
        </p:nvSpPr>
        <p:spPr bwMode="auto">
          <a:xfrm>
            <a:off x="4048125" y="790575"/>
            <a:ext cx="1038225" cy="314325"/>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lock table</a:t>
            </a:r>
          </a:p>
        </p:txBody>
      </p:sp>
      <p:sp>
        <p:nvSpPr>
          <p:cNvPr id="36906" name="Line 79"/>
          <p:cNvSpPr>
            <a:spLocks noChangeShapeType="1"/>
          </p:cNvSpPr>
          <p:nvPr/>
        </p:nvSpPr>
        <p:spPr bwMode="auto">
          <a:xfrm>
            <a:off x="4543425" y="1085850"/>
            <a:ext cx="9525" cy="314325"/>
          </a:xfrm>
          <a:prstGeom prst="line">
            <a:avLst/>
          </a:prstGeom>
          <a:noFill/>
          <a:ln w="9525">
            <a:solidFill>
              <a:srgbClr val="DDDDDD"/>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07" name="Freeform 80"/>
          <p:cNvSpPr>
            <a:spLocks/>
          </p:cNvSpPr>
          <p:nvPr/>
        </p:nvSpPr>
        <p:spPr bwMode="auto">
          <a:xfrm>
            <a:off x="3890963" y="1885950"/>
            <a:ext cx="252412" cy="1743075"/>
          </a:xfrm>
          <a:custGeom>
            <a:avLst/>
            <a:gdLst>
              <a:gd name="T0" fmla="*/ 2147483646 w 159"/>
              <a:gd name="T1" fmla="*/ 0 h 1098"/>
              <a:gd name="T2" fmla="*/ 2147483646 w 159"/>
              <a:gd name="T3" fmla="*/ 2147483646 h 1098"/>
              <a:gd name="T4" fmla="*/ 2147483646 w 159"/>
              <a:gd name="T5" fmla="*/ 2147483646 h 1098"/>
              <a:gd name="T6" fmla="*/ 0 60000 65536"/>
              <a:gd name="T7" fmla="*/ 0 60000 65536"/>
              <a:gd name="T8" fmla="*/ 0 60000 65536"/>
              <a:gd name="T9" fmla="*/ 0 w 159"/>
              <a:gd name="T10" fmla="*/ 0 h 1098"/>
              <a:gd name="T11" fmla="*/ 159 w 159"/>
              <a:gd name="T12" fmla="*/ 1098 h 1098"/>
            </a:gdLst>
            <a:ahLst/>
            <a:cxnLst>
              <a:cxn ang="T6">
                <a:pos x="T0" y="T1"/>
              </a:cxn>
              <a:cxn ang="T7">
                <a:pos x="T2" y="T3"/>
              </a:cxn>
              <a:cxn ang="T8">
                <a:pos x="T4" y="T5"/>
              </a:cxn>
            </a:cxnLst>
            <a:rect l="T9" t="T10" r="T11" b="T12"/>
            <a:pathLst>
              <a:path w="159" h="1098">
                <a:moveTo>
                  <a:pt x="105" y="0"/>
                </a:moveTo>
                <a:cubicBezTo>
                  <a:pt x="52" y="214"/>
                  <a:pt x="0" y="429"/>
                  <a:pt x="9" y="612"/>
                </a:cubicBezTo>
                <a:cubicBezTo>
                  <a:pt x="18" y="795"/>
                  <a:pt x="88" y="946"/>
                  <a:pt x="159" y="1098"/>
                </a:cubicBezTo>
              </a:path>
            </a:pathLst>
          </a:custGeom>
          <a:noFill/>
          <a:ln w="9525">
            <a:solidFill>
              <a:srgbClr val="DDDDDD"/>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08" name="Rectangle 81"/>
          <p:cNvSpPr>
            <a:spLocks noChangeArrowheads="1"/>
          </p:cNvSpPr>
          <p:nvPr/>
        </p:nvSpPr>
        <p:spPr bwMode="auto">
          <a:xfrm>
            <a:off x="5467350" y="1295400"/>
            <a:ext cx="828675" cy="1104900"/>
          </a:xfrm>
          <a:prstGeom prst="rect">
            <a:avLst/>
          </a:prstGeom>
          <a:noFill/>
          <a:ln w="9525">
            <a:solidFill>
              <a:srgbClr val="DDDDD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zh-CN" sz="1400">
                <a:solidFill>
                  <a:srgbClr val="DDDDDD"/>
                </a:solidFill>
                <a:ea typeface="宋体" panose="02010600030101010101" pitchFamily="2" charset="-122"/>
              </a:rPr>
              <a:t>logging &amp;</a:t>
            </a:r>
          </a:p>
          <a:p>
            <a:pPr algn="ctr" eaLnBrk="1" hangingPunct="1">
              <a:spcBef>
                <a:spcPct val="0"/>
              </a:spcBef>
              <a:buFontTx/>
              <a:buNone/>
            </a:pPr>
            <a:r>
              <a:rPr lang="en-US" altLang="zh-CN" sz="1400">
                <a:solidFill>
                  <a:srgbClr val="DDDDDD"/>
                </a:solidFill>
                <a:ea typeface="宋体" panose="02010600030101010101" pitchFamily="2" charset="-122"/>
              </a:rPr>
              <a:t>recovery</a:t>
            </a:r>
          </a:p>
        </p:txBody>
      </p:sp>
      <p:sp>
        <p:nvSpPr>
          <p:cNvPr id="36909" name="Line 82"/>
          <p:cNvSpPr>
            <a:spLocks noChangeShapeType="1"/>
          </p:cNvSpPr>
          <p:nvPr/>
        </p:nvSpPr>
        <p:spPr bwMode="auto">
          <a:xfrm flipV="1">
            <a:off x="4876800" y="1895475"/>
            <a:ext cx="590550" cy="409575"/>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0" name="Line 83"/>
          <p:cNvSpPr>
            <a:spLocks noChangeShapeType="1"/>
          </p:cNvSpPr>
          <p:nvPr/>
        </p:nvSpPr>
        <p:spPr bwMode="auto">
          <a:xfrm flipV="1">
            <a:off x="5105400" y="2247900"/>
            <a:ext cx="361950" cy="139065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1" name="Line 84"/>
          <p:cNvSpPr>
            <a:spLocks noChangeShapeType="1"/>
          </p:cNvSpPr>
          <p:nvPr/>
        </p:nvSpPr>
        <p:spPr bwMode="auto">
          <a:xfrm>
            <a:off x="6296025" y="2400300"/>
            <a:ext cx="352425" cy="304800"/>
          </a:xfrm>
          <a:prstGeom prst="line">
            <a:avLst/>
          </a:prstGeom>
          <a:noFill/>
          <a:ln w="9525">
            <a:solidFill>
              <a:srgbClr val="DDDDD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912" name="Freeform 85"/>
          <p:cNvSpPr>
            <a:spLocks/>
          </p:cNvSpPr>
          <p:nvPr/>
        </p:nvSpPr>
        <p:spPr bwMode="auto">
          <a:xfrm>
            <a:off x="6200775" y="2400300"/>
            <a:ext cx="428625" cy="1933575"/>
          </a:xfrm>
          <a:custGeom>
            <a:avLst/>
            <a:gdLst>
              <a:gd name="T0" fmla="*/ 0 w 270"/>
              <a:gd name="T1" fmla="*/ 0 h 1218"/>
              <a:gd name="T2" fmla="*/ 2147483646 w 270"/>
              <a:gd name="T3" fmla="*/ 2147483646 h 1218"/>
              <a:gd name="T4" fmla="*/ 2147483646 w 270"/>
              <a:gd name="T5" fmla="*/ 2147483646 h 1218"/>
              <a:gd name="T6" fmla="*/ 2147483646 w 270"/>
              <a:gd name="T7" fmla="*/ 2147483646 h 1218"/>
              <a:gd name="T8" fmla="*/ 0 60000 65536"/>
              <a:gd name="T9" fmla="*/ 0 60000 65536"/>
              <a:gd name="T10" fmla="*/ 0 60000 65536"/>
              <a:gd name="T11" fmla="*/ 0 60000 65536"/>
              <a:gd name="T12" fmla="*/ 0 w 270"/>
              <a:gd name="T13" fmla="*/ 0 h 1218"/>
              <a:gd name="T14" fmla="*/ 270 w 270"/>
              <a:gd name="T15" fmla="*/ 1218 h 1218"/>
            </a:gdLst>
            <a:ahLst/>
            <a:cxnLst>
              <a:cxn ang="T8">
                <a:pos x="T0" y="T1"/>
              </a:cxn>
              <a:cxn ang="T9">
                <a:pos x="T2" y="T3"/>
              </a:cxn>
              <a:cxn ang="T10">
                <a:pos x="T4" y="T5"/>
              </a:cxn>
              <a:cxn ang="T11">
                <a:pos x="T6" y="T7"/>
              </a:cxn>
            </a:cxnLst>
            <a:rect l="T12" t="T13" r="T14" b="T15"/>
            <a:pathLst>
              <a:path w="270" h="1218">
                <a:moveTo>
                  <a:pt x="0" y="0"/>
                </a:moveTo>
                <a:cubicBezTo>
                  <a:pt x="90" y="130"/>
                  <a:pt x="180" y="261"/>
                  <a:pt x="204" y="432"/>
                </a:cubicBezTo>
                <a:cubicBezTo>
                  <a:pt x="228" y="603"/>
                  <a:pt x="133" y="895"/>
                  <a:pt x="144" y="1026"/>
                </a:cubicBezTo>
                <a:cubicBezTo>
                  <a:pt x="155" y="1157"/>
                  <a:pt x="250" y="1186"/>
                  <a:pt x="270" y="1218"/>
                </a:cubicBezTo>
              </a:path>
            </a:pathLst>
          </a:custGeom>
          <a:noFill/>
          <a:ln w="9525" cap="flat">
            <a:solidFill>
              <a:srgbClr val="DDDDDD"/>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913" name="Rectangle 86"/>
          <p:cNvSpPr>
            <a:spLocks noChangeArrowheads="1"/>
          </p:cNvSpPr>
          <p:nvPr/>
        </p:nvSpPr>
        <p:spPr bwMode="auto">
          <a:xfrm>
            <a:off x="142875" y="466725"/>
            <a:ext cx="2695575" cy="5819775"/>
          </a:xfrm>
          <a:prstGeom prst="rect">
            <a:avLst/>
          </a:prstGeom>
          <a:noFill/>
          <a:ln w="571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2400"/>
          </a:p>
        </p:txBody>
      </p:sp>
      <p:sp>
        <p:nvSpPr>
          <p:cNvPr id="86" name="TextBox 85"/>
          <p:cNvSpPr txBox="1"/>
          <p:nvPr/>
        </p:nvSpPr>
        <p:spPr>
          <a:xfrm>
            <a:off x="266700" y="2609850"/>
            <a:ext cx="2467342" cy="954107"/>
          </a:xfrm>
          <a:prstGeom prst="rect">
            <a:avLst/>
          </a:prstGeom>
          <a:solidFill>
            <a:schemeClr val="bg1"/>
          </a:solidFill>
          <a:ln>
            <a:solidFill>
              <a:schemeClr val="tx1"/>
            </a:solidFill>
          </a:ln>
        </p:spPr>
        <p:txBody>
          <a:bodyPr wrap="square" rtlCol="0">
            <a:spAutoFit/>
          </a:bodyPr>
          <a:lstStyle/>
          <a:p>
            <a:pPr algn="ctr"/>
            <a:r>
              <a:rPr lang="en-US" sz="2800" dirty="0">
                <a:latin typeface="Castellar" pitchFamily="18" charset="0"/>
              </a:rPr>
              <a:t>Database </a:t>
            </a:r>
          </a:p>
          <a:p>
            <a:pPr algn="ctr"/>
            <a:r>
              <a:rPr lang="en-US" sz="2800" dirty="0">
                <a:latin typeface="Castellar" pitchFamily="18" charset="0"/>
              </a:rPr>
              <a:t>Design</a:t>
            </a:r>
          </a:p>
        </p:txBody>
      </p:sp>
      <p:cxnSp>
        <p:nvCxnSpPr>
          <p:cNvPr id="3" name="Straight Arrow Connector 2"/>
          <p:cNvCxnSpPr/>
          <p:nvPr/>
        </p:nvCxnSpPr>
        <p:spPr>
          <a:xfrm>
            <a:off x="433137" y="240632"/>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a:off x="806918" y="251110"/>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1162050" y="240632"/>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1496729" y="240632"/>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a:off x="1851259" y="251110"/>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2186538" y="251110"/>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2514700" y="251110"/>
            <a:ext cx="0" cy="2260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86414" y="-27557"/>
            <a:ext cx="1375698" cy="307777"/>
          </a:xfrm>
          <a:prstGeom prst="rect">
            <a:avLst/>
          </a:prstGeom>
          <a:noFill/>
        </p:spPr>
        <p:txBody>
          <a:bodyPr wrap="none" rtlCol="0">
            <a:spAutoFit/>
          </a:bodyPr>
          <a:lstStyle/>
          <a:p>
            <a:r>
              <a:rPr lang="en-US" sz="1400" dirty="0"/>
              <a:t>database users</a:t>
            </a:r>
          </a:p>
        </p:txBody>
      </p:sp>
      <p:sp>
        <p:nvSpPr>
          <p:cNvPr id="95" name="Text Box 87">
            <a:extLst>
              <a:ext uri="{FF2B5EF4-FFF2-40B4-BE49-F238E27FC236}">
                <a16:creationId xmlns:a16="http://schemas.microsoft.com/office/drawing/2014/main" id="{2ABE29BF-4AEF-43F4-9772-6754540D0AC0}"/>
              </a:ext>
            </a:extLst>
          </p:cNvPr>
          <p:cNvSpPr txBox="1">
            <a:spLocks noChangeArrowheads="1"/>
          </p:cNvSpPr>
          <p:nvPr/>
        </p:nvSpPr>
        <p:spPr bwMode="auto">
          <a:xfrm>
            <a:off x="155575" y="6356350"/>
            <a:ext cx="252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n-US" altLang="zh-CN" sz="1800" dirty="0">
                <a:solidFill>
                  <a:srgbClr val="33CC33"/>
                </a:solidFill>
                <a:ea typeface="宋体" panose="02010600030101010101" pitchFamily="2" charset="-122"/>
              </a:rPr>
              <a:t>Database development</a:t>
            </a:r>
          </a:p>
        </p:txBody>
      </p:sp>
    </p:spTree>
    <p:extLst>
      <p:ext uri="{BB962C8B-B14F-4D97-AF65-F5344CB8AC3E}">
        <p14:creationId xmlns:p14="http://schemas.microsoft.com/office/powerpoint/2010/main" val="1010032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EF37CAB6-5DEE-4FC5-BC1D-742FB4D93E45}" type="slidenum">
              <a:rPr lang="en-US" altLang="zh-CN" sz="1400" smtClean="0">
                <a:latin typeface="Times New Roman" panose="02020603050405020304" pitchFamily="18" charset="0"/>
              </a:rPr>
              <a:pPr>
                <a:spcBef>
                  <a:spcPct val="0"/>
                </a:spcBef>
                <a:buClrTx/>
                <a:buFontTx/>
                <a:buNone/>
              </a:pPr>
              <a:t>26</a:t>
            </a:fld>
            <a:endParaRPr lang="en-US" altLang="zh-CN" sz="1400">
              <a:latin typeface="Times New Roman" panose="02020603050405020304" pitchFamily="18" charset="0"/>
            </a:endParaRPr>
          </a:p>
        </p:txBody>
      </p:sp>
      <p:sp>
        <p:nvSpPr>
          <p:cNvPr id="19459"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Tree>
    <p:extLst>
      <p:ext uri="{BB962C8B-B14F-4D97-AF65-F5344CB8AC3E}">
        <p14:creationId xmlns:p14="http://schemas.microsoft.com/office/powerpoint/2010/main" val="1542494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7337191F-9CFF-4B30-A790-B237B205A4D9}" type="slidenum">
              <a:rPr lang="en-US" altLang="zh-CN" sz="1400" smtClean="0">
                <a:latin typeface="Times New Roman" panose="02020603050405020304" pitchFamily="18" charset="0"/>
              </a:rPr>
              <a:pPr>
                <a:spcBef>
                  <a:spcPct val="0"/>
                </a:spcBef>
                <a:buClrTx/>
                <a:buFontTx/>
                <a:buNone/>
              </a:pPr>
              <a:t>27</a:t>
            </a:fld>
            <a:endParaRPr lang="en-US" altLang="zh-CN" sz="1400">
              <a:latin typeface="Times New Roman" panose="02020603050405020304" pitchFamily="18" charset="0"/>
            </a:endParaRPr>
          </a:p>
        </p:txBody>
      </p:sp>
      <p:sp>
        <p:nvSpPr>
          <p:cNvPr id="21507"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21508" name="Rectangle 3"/>
          <p:cNvSpPr>
            <a:spLocks noGrp="1" noChangeArrowheads="1"/>
          </p:cNvSpPr>
          <p:nvPr>
            <p:ph type="body" idx="1"/>
          </p:nvPr>
        </p:nvSpPr>
        <p:spPr>
          <a:xfrm>
            <a:off x="323850" y="1135063"/>
            <a:ext cx="3743325" cy="5318125"/>
          </a:xfrm>
        </p:spPr>
        <p:txBody>
          <a:bodyPr/>
          <a:lstStyle/>
          <a:p>
            <a:pPr marL="0" indent="-358775" defTabSz="358775">
              <a:buFont typeface="Wingdings" panose="05000000000000000000" pitchFamily="2" charset="2"/>
              <a:buChar char="p"/>
            </a:pPr>
            <a:r>
              <a:rPr lang="en-US" altLang="zh-CN" sz="2400">
                <a:ea typeface="宋体" panose="02010600030101010101" pitchFamily="2" charset="-122"/>
              </a:rPr>
              <a:t>General information 	processing: </a:t>
            </a:r>
            <a:r>
              <a:rPr lang="en-US" altLang="zh-CN" sz="2400">
                <a:solidFill>
                  <a:srgbClr val="FF0000"/>
                </a:solidFill>
                <a:ea typeface="宋体" panose="02010600030101010101" pitchFamily="2" charset="-122"/>
              </a:rPr>
              <a:t>data</a:t>
            </a:r>
            <a:r>
              <a:rPr lang="en-US" altLang="zh-CN" sz="2400">
                <a:ea typeface="宋体" panose="02010600030101010101" pitchFamily="2" charset="-122"/>
              </a:rPr>
              <a:t> are in 	computer (</a:t>
            </a:r>
            <a:r>
              <a:rPr lang="en-US" altLang="zh-CN" sz="2400">
                <a:solidFill>
                  <a:srgbClr val="FF0000"/>
                </a:solidFill>
                <a:ea typeface="宋体" panose="02010600030101010101" pitchFamily="2" charset="-122"/>
              </a:rPr>
              <a:t>memory</a:t>
            </a:r>
            <a:r>
              <a:rPr lang="en-US" altLang="zh-CN" sz="2400">
                <a:ea typeface="宋体" panose="02010600030101010101" pitchFamily="2" charset="-122"/>
              </a:rPr>
              <a:t>) 	and users run </a:t>
            </a:r>
            <a:r>
              <a:rPr lang="en-US" altLang="zh-CN" sz="2400">
                <a:solidFill>
                  <a:srgbClr val="FF0000"/>
                </a:solidFill>
                <a:ea typeface="宋体" panose="02010600030101010101" pitchFamily="2" charset="-122"/>
              </a:rPr>
              <a:t>CPU</a:t>
            </a:r>
            <a:r>
              <a:rPr lang="en-US" altLang="zh-CN" sz="2400">
                <a:ea typeface="宋体" panose="02010600030101010101" pitchFamily="2" charset="-122"/>
              </a:rPr>
              <a:t> to 	process the data.</a:t>
            </a:r>
          </a:p>
        </p:txBody>
      </p:sp>
      <p:pic>
        <p:nvPicPr>
          <p:cNvPr id="21509"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291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0A6DF0E8-2CA1-48DA-9D0B-2F736EEC3C99}" type="slidenum">
              <a:rPr lang="en-US" altLang="zh-CN" sz="1400" smtClean="0">
                <a:latin typeface="Times New Roman" panose="02020603050405020304" pitchFamily="18" charset="0"/>
              </a:rPr>
              <a:pPr>
                <a:spcBef>
                  <a:spcPct val="0"/>
                </a:spcBef>
                <a:buClrTx/>
                <a:buFontTx/>
                <a:buNone/>
              </a:pPr>
              <a:t>28</a:t>
            </a:fld>
            <a:endParaRPr lang="en-US" altLang="zh-CN" sz="1400">
              <a:latin typeface="Times New Roman" panose="02020603050405020304" pitchFamily="18" charset="0"/>
            </a:endParaRPr>
          </a:p>
        </p:txBody>
      </p:sp>
      <p:sp>
        <p:nvSpPr>
          <p:cNvPr id="23555"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23556" name="Rectangle 3"/>
          <p:cNvSpPr>
            <a:spLocks noGrp="1" noChangeArrowheads="1"/>
          </p:cNvSpPr>
          <p:nvPr>
            <p:ph type="body" idx="1"/>
          </p:nvPr>
        </p:nvSpPr>
        <p:spPr>
          <a:xfrm>
            <a:off x="323850" y="1135063"/>
            <a:ext cx="3743325" cy="5318125"/>
          </a:xfrm>
        </p:spPr>
        <p:txBody>
          <a:bodyPr/>
          <a:lstStyle/>
          <a:p>
            <a:pPr marL="0" indent="-358775" defTabSz="358775">
              <a:buFont typeface="Wingdings" panose="05000000000000000000" pitchFamily="2" charset="2"/>
              <a:buChar char="p"/>
            </a:pPr>
            <a:r>
              <a:rPr lang="en-US" altLang="zh-CN" sz="2400">
                <a:ea typeface="宋体" panose="02010600030101010101" pitchFamily="2" charset="-122"/>
              </a:rPr>
              <a:t>General information 	processing: </a:t>
            </a:r>
            <a:r>
              <a:rPr lang="en-US" altLang="zh-CN" sz="2400">
                <a:solidFill>
                  <a:srgbClr val="FF0000"/>
                </a:solidFill>
                <a:ea typeface="宋体" panose="02010600030101010101" pitchFamily="2" charset="-122"/>
              </a:rPr>
              <a:t>data</a:t>
            </a:r>
            <a:r>
              <a:rPr lang="en-US" altLang="zh-CN" sz="2400">
                <a:ea typeface="宋体" panose="02010600030101010101" pitchFamily="2" charset="-122"/>
              </a:rPr>
              <a:t> are in 	computer (</a:t>
            </a:r>
            <a:r>
              <a:rPr lang="en-US" altLang="zh-CN" sz="2400">
                <a:solidFill>
                  <a:srgbClr val="FF0000"/>
                </a:solidFill>
                <a:ea typeface="宋体" panose="02010600030101010101" pitchFamily="2" charset="-122"/>
              </a:rPr>
              <a:t>memory</a:t>
            </a:r>
            <a:r>
              <a:rPr lang="en-US" altLang="zh-CN" sz="2400">
                <a:ea typeface="宋体" panose="02010600030101010101" pitchFamily="2" charset="-122"/>
              </a:rPr>
              <a:t>) 	and users run </a:t>
            </a:r>
            <a:r>
              <a:rPr lang="en-US" altLang="zh-CN" sz="2400">
                <a:solidFill>
                  <a:srgbClr val="FF0000"/>
                </a:solidFill>
                <a:ea typeface="宋体" panose="02010600030101010101" pitchFamily="2" charset="-122"/>
              </a:rPr>
              <a:t>CPU</a:t>
            </a:r>
            <a:r>
              <a:rPr lang="en-US" altLang="zh-CN" sz="2400">
                <a:ea typeface="宋体" panose="02010600030101010101" pitchFamily="2" charset="-122"/>
              </a:rPr>
              <a:t> to 	process the data.</a:t>
            </a:r>
          </a:p>
        </p:txBody>
      </p:sp>
      <p:pic>
        <p:nvPicPr>
          <p:cNvPr id="23557"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4"/>
          <p:cNvSpPr>
            <a:spLocks noChangeArrowheads="1"/>
          </p:cNvSpPr>
          <p:nvPr/>
        </p:nvSpPr>
        <p:spPr bwMode="auto">
          <a:xfrm>
            <a:off x="6929438" y="3573463"/>
            <a:ext cx="1152525" cy="719137"/>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Data in memory</a:t>
            </a:r>
          </a:p>
        </p:txBody>
      </p:sp>
      <p:sp>
        <p:nvSpPr>
          <p:cNvPr id="23559" name="Rectangle 8"/>
          <p:cNvSpPr>
            <a:spLocks noChangeArrowheads="1"/>
          </p:cNvSpPr>
          <p:nvPr/>
        </p:nvSpPr>
        <p:spPr bwMode="auto">
          <a:xfrm>
            <a:off x="6045200" y="3573463"/>
            <a:ext cx="649288" cy="360362"/>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CPU</a:t>
            </a:r>
          </a:p>
        </p:txBody>
      </p:sp>
    </p:spTree>
    <p:extLst>
      <p:ext uri="{BB962C8B-B14F-4D97-AF65-F5344CB8AC3E}">
        <p14:creationId xmlns:p14="http://schemas.microsoft.com/office/powerpoint/2010/main" val="1061896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053E8820-A475-4AD3-8718-92AE299CA599}" type="slidenum">
              <a:rPr lang="en-US" altLang="zh-CN" sz="1400" smtClean="0">
                <a:latin typeface="Times New Roman" panose="02020603050405020304" pitchFamily="18" charset="0"/>
              </a:rPr>
              <a:pPr>
                <a:spcBef>
                  <a:spcPct val="0"/>
                </a:spcBef>
                <a:buClrTx/>
                <a:buFontTx/>
                <a:buNone/>
              </a:pPr>
              <a:t>29</a:t>
            </a:fld>
            <a:endParaRPr lang="en-US" altLang="zh-CN" sz="1400">
              <a:latin typeface="Times New Roman" panose="02020603050405020304" pitchFamily="18" charset="0"/>
            </a:endParaRPr>
          </a:p>
        </p:txBody>
      </p:sp>
      <p:sp>
        <p:nvSpPr>
          <p:cNvPr id="25603"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pic>
        <p:nvPicPr>
          <p:cNvPr id="25604"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4"/>
          <p:cNvSpPr>
            <a:spLocks noChangeArrowheads="1"/>
          </p:cNvSpPr>
          <p:nvPr/>
        </p:nvSpPr>
        <p:spPr bwMode="auto">
          <a:xfrm>
            <a:off x="6929438" y="3573463"/>
            <a:ext cx="1152525" cy="719137"/>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Data in memory</a:t>
            </a:r>
          </a:p>
        </p:txBody>
      </p:sp>
      <p:sp>
        <p:nvSpPr>
          <p:cNvPr id="25606" name="Rectangle 8"/>
          <p:cNvSpPr>
            <a:spLocks noChangeArrowheads="1"/>
          </p:cNvSpPr>
          <p:nvPr/>
        </p:nvSpPr>
        <p:spPr bwMode="auto">
          <a:xfrm>
            <a:off x="6045200" y="3573463"/>
            <a:ext cx="649288" cy="360362"/>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CPU</a:t>
            </a:r>
          </a:p>
        </p:txBody>
      </p:sp>
      <p:sp>
        <p:nvSpPr>
          <p:cNvPr id="10" name="Rectangle 3"/>
          <p:cNvSpPr txBox="1">
            <a:spLocks noChangeArrowheads="1"/>
          </p:cNvSpPr>
          <p:nvPr/>
        </p:nvSpPr>
        <p:spPr bwMode="auto">
          <a:xfrm>
            <a:off x="323850" y="1135063"/>
            <a:ext cx="3743325" cy="531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lr>
                <a:srgbClr val="CC00CC"/>
              </a:buClr>
              <a:buFont typeface="Monotype Sorts" pitchFamily="8" charset="2"/>
              <a:buChar char="u"/>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CC"/>
              </a:buClr>
              <a:buFont typeface="Monotype Sorts" pitchFamily="8" charset="2"/>
              <a:buChar char="w"/>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C00CC"/>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Times New Roman" panose="02020603050405020304" pitchFamily="18" charset="0"/>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Times New Roman"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60000" defTabSz="360000">
              <a:buFont typeface="Wingdings" panose="05000000000000000000" pitchFamily="2" charset="2"/>
              <a:buChar char="p"/>
              <a:defRPr/>
            </a:pPr>
            <a:r>
              <a:rPr lang="en-US" altLang="zh-CN" sz="2400">
                <a:ea typeface="宋体" panose="02010600030101010101" pitchFamily="2" charset="-122"/>
              </a:rPr>
              <a:t>General information 	processing: </a:t>
            </a:r>
            <a:r>
              <a:rPr lang="en-US" altLang="zh-CN" sz="2400">
                <a:solidFill>
                  <a:srgbClr val="FF0000"/>
                </a:solidFill>
                <a:ea typeface="宋体" panose="02010600030101010101" pitchFamily="2" charset="-122"/>
              </a:rPr>
              <a:t>data</a:t>
            </a:r>
            <a:r>
              <a:rPr lang="en-US" altLang="zh-CN" sz="2400">
                <a:ea typeface="宋体" panose="02010600030101010101" pitchFamily="2" charset="-122"/>
              </a:rPr>
              <a:t> are in 	computer (</a:t>
            </a:r>
            <a:r>
              <a:rPr lang="en-US" altLang="zh-CN" sz="2400">
                <a:solidFill>
                  <a:srgbClr val="FF0000"/>
                </a:solidFill>
                <a:ea typeface="宋体" panose="02010600030101010101" pitchFamily="2" charset="-122"/>
              </a:rPr>
              <a:t>memory</a:t>
            </a:r>
            <a:r>
              <a:rPr lang="en-US" altLang="zh-CN" sz="2400">
                <a:ea typeface="宋体" panose="02010600030101010101" pitchFamily="2" charset="-122"/>
              </a:rPr>
              <a:t>) 	and users run </a:t>
            </a:r>
            <a:r>
              <a:rPr lang="en-US" altLang="zh-CN" sz="2400">
                <a:solidFill>
                  <a:srgbClr val="FF0000"/>
                </a:solidFill>
                <a:ea typeface="宋体" panose="02010600030101010101" pitchFamily="2" charset="-122"/>
              </a:rPr>
              <a:t>CPU</a:t>
            </a:r>
            <a:r>
              <a:rPr lang="en-US" altLang="zh-CN" sz="240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a:ea typeface="宋体" panose="02010600030101010101" pitchFamily="2" charset="-122"/>
              </a:rPr>
              <a:t>Information processing 	is involved in four 	components:</a:t>
            </a:r>
            <a:endParaRPr lang="en-US" altLang="zh-CN" sz="2400" dirty="0">
              <a:solidFill>
                <a:schemeClr val="accent6">
                  <a:lumMod val="60000"/>
                  <a:lumOff val="40000"/>
                </a:schemeClr>
              </a:solidFill>
              <a:ea typeface="宋体" panose="02010600030101010101" pitchFamily="2" charset="-122"/>
            </a:endParaRPr>
          </a:p>
        </p:txBody>
      </p:sp>
    </p:spTree>
    <p:extLst>
      <p:ext uri="{BB962C8B-B14F-4D97-AF65-F5344CB8AC3E}">
        <p14:creationId xmlns:p14="http://schemas.microsoft.com/office/powerpoint/2010/main" val="1038371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D3A9022E-9AD0-47F9-B893-D88EB6EA51FF}" type="slidenum">
              <a:rPr lang="en-US" altLang="zh-CN" sz="1400" smtClean="0">
                <a:latin typeface="Times New Roman" panose="02020603050405020304" pitchFamily="18" charset="0"/>
              </a:rPr>
              <a:pPr>
                <a:spcBef>
                  <a:spcPct val="0"/>
                </a:spcBef>
                <a:buClrTx/>
                <a:buFontTx/>
                <a:buNone/>
              </a:pPr>
              <a:t>30</a:t>
            </a:fld>
            <a:endParaRPr lang="en-US" altLang="zh-CN" sz="1400">
              <a:latin typeface="Times New Roman" panose="02020603050405020304" pitchFamily="18" charset="0"/>
            </a:endParaRPr>
          </a:p>
        </p:txBody>
      </p:sp>
      <p:sp>
        <p:nvSpPr>
          <p:cNvPr id="27651"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5124" name="Rectangle 3"/>
          <p:cNvSpPr>
            <a:spLocks noGrp="1" noChangeArrowheads="1"/>
          </p:cNvSpPr>
          <p:nvPr>
            <p:ph type="body" idx="1"/>
          </p:nvPr>
        </p:nvSpPr>
        <p:spPr>
          <a:xfrm>
            <a:off x="323850" y="1135063"/>
            <a:ext cx="3743325" cy="5318125"/>
          </a:xfrm>
        </p:spPr>
        <p:txBody>
          <a:bodyPr/>
          <a:lstStyle/>
          <a:p>
            <a:pPr marL="0" indent="-360000" defTabSz="360000">
              <a:buFont typeface="Wingdings" panose="05000000000000000000" pitchFamily="2" charset="2"/>
              <a:buChar char="p"/>
              <a:defRPr/>
            </a:pPr>
            <a:r>
              <a:rPr lang="en-US" altLang="zh-CN" sz="2400" dirty="0">
                <a:ea typeface="宋体" panose="02010600030101010101" pitchFamily="2" charset="-122"/>
              </a:rPr>
              <a:t>General information 	processing: </a:t>
            </a:r>
            <a:r>
              <a:rPr lang="en-US" altLang="zh-CN" sz="2400" dirty="0">
                <a:solidFill>
                  <a:srgbClr val="FF0000"/>
                </a:solidFill>
                <a:ea typeface="宋体" panose="02010600030101010101" pitchFamily="2" charset="-122"/>
              </a:rPr>
              <a:t>data</a:t>
            </a:r>
            <a:r>
              <a:rPr lang="en-US" altLang="zh-CN" sz="2400" dirty="0">
                <a:ea typeface="宋体" panose="02010600030101010101" pitchFamily="2" charset="-122"/>
              </a:rPr>
              <a:t> are in 	computer (</a:t>
            </a:r>
            <a:r>
              <a:rPr lang="en-US" altLang="zh-CN" sz="2400" dirty="0">
                <a:solidFill>
                  <a:srgbClr val="FF0000"/>
                </a:solidFill>
                <a:ea typeface="宋体" panose="02010600030101010101" pitchFamily="2" charset="-122"/>
              </a:rPr>
              <a:t>memory</a:t>
            </a:r>
            <a:r>
              <a:rPr lang="en-US" altLang="zh-CN" sz="2400" dirty="0">
                <a:ea typeface="宋体" panose="02010600030101010101" pitchFamily="2" charset="-122"/>
              </a:rPr>
              <a:t>) 	and users run </a:t>
            </a:r>
            <a:r>
              <a:rPr lang="en-US" altLang="zh-CN" sz="2400" dirty="0">
                <a:solidFill>
                  <a:srgbClr val="FF0000"/>
                </a:solidFill>
                <a:ea typeface="宋体" panose="02010600030101010101" pitchFamily="2" charset="-122"/>
              </a:rPr>
              <a:t>CPU</a:t>
            </a:r>
            <a:r>
              <a:rPr lang="en-US" altLang="zh-CN" sz="2400" dirty="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dirty="0">
                <a:ea typeface="宋体" panose="02010600030101010101" pitchFamily="2" charset="-122"/>
              </a:rPr>
              <a:t>Information processing 	is involved in four 	components: </a:t>
            </a:r>
            <a:r>
              <a:rPr lang="en-US" altLang="zh-CN" sz="2400" dirty="0">
                <a:solidFill>
                  <a:srgbClr val="00B050"/>
                </a:solidFill>
                <a:ea typeface="宋体" panose="02010600030101010101" pitchFamily="2" charset="-122"/>
              </a:rPr>
              <a:t>data 	structure</a:t>
            </a:r>
            <a:r>
              <a:rPr lang="en-US" altLang="zh-CN" sz="2400" dirty="0">
                <a:ea typeface="宋体" panose="02010600030101010101" pitchFamily="2" charset="-122"/>
              </a:rPr>
              <a:t>, </a:t>
            </a:r>
            <a:endParaRPr lang="en-US" altLang="zh-CN" sz="2400" dirty="0">
              <a:solidFill>
                <a:schemeClr val="accent6">
                  <a:lumMod val="60000"/>
                  <a:lumOff val="40000"/>
                </a:schemeClr>
              </a:solidFill>
              <a:ea typeface="宋体" panose="02010600030101010101" pitchFamily="2" charset="-122"/>
            </a:endParaRPr>
          </a:p>
        </p:txBody>
      </p:sp>
      <p:pic>
        <p:nvPicPr>
          <p:cNvPr id="27653"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Rectangle 5"/>
          <p:cNvSpPr>
            <a:spLocks noChangeArrowheads="1"/>
          </p:cNvSpPr>
          <p:nvPr/>
        </p:nvSpPr>
        <p:spPr bwMode="auto">
          <a:xfrm>
            <a:off x="6938963" y="3357563"/>
            <a:ext cx="1017587" cy="151130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00B050"/>
                </a:solidFill>
                <a:ea typeface="宋体" panose="02010600030101010101" pitchFamily="2" charset="-122"/>
              </a:rPr>
              <a:t>Data structure</a:t>
            </a:r>
          </a:p>
        </p:txBody>
      </p:sp>
      <p:sp>
        <p:nvSpPr>
          <p:cNvPr id="27655" name="Rectangle 1"/>
          <p:cNvSpPr>
            <a:spLocks noChangeArrowheads="1"/>
          </p:cNvSpPr>
          <p:nvPr/>
        </p:nvSpPr>
        <p:spPr bwMode="auto">
          <a:xfrm>
            <a:off x="7164388" y="4292600"/>
            <a:ext cx="431800" cy="431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cxnSp>
        <p:nvCxnSpPr>
          <p:cNvPr id="27656" name="Straight Connector 3"/>
          <p:cNvCxnSpPr>
            <a:cxnSpLocks noChangeShapeType="1"/>
          </p:cNvCxnSpPr>
          <p:nvPr/>
        </p:nvCxnSpPr>
        <p:spPr bwMode="auto">
          <a:xfrm>
            <a:off x="7164388"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657" name="Straight Connector 10"/>
          <p:cNvCxnSpPr>
            <a:cxnSpLocks noChangeShapeType="1"/>
          </p:cNvCxnSpPr>
          <p:nvPr/>
        </p:nvCxnSpPr>
        <p:spPr bwMode="auto">
          <a:xfrm>
            <a:off x="7597775"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658" name="Straight Connector 8"/>
          <p:cNvCxnSpPr>
            <a:cxnSpLocks noChangeShapeType="1"/>
          </p:cNvCxnSpPr>
          <p:nvPr/>
        </p:nvCxnSpPr>
        <p:spPr bwMode="auto">
          <a:xfrm>
            <a:off x="7164388" y="4437063"/>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659" name="Straight Connector 13"/>
          <p:cNvCxnSpPr>
            <a:cxnSpLocks noChangeShapeType="1"/>
          </p:cNvCxnSpPr>
          <p:nvPr/>
        </p:nvCxnSpPr>
        <p:spPr bwMode="auto">
          <a:xfrm>
            <a:off x="7164388" y="4581525"/>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Bent Arrow 9"/>
          <p:cNvSpPr/>
          <p:nvPr/>
        </p:nvSpPr>
        <p:spPr bwMode="auto">
          <a:xfrm rot="5400000">
            <a:off x="7054057" y="3906043"/>
            <a:ext cx="336550" cy="31591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16" name="Bent Arrow 15"/>
          <p:cNvSpPr/>
          <p:nvPr/>
        </p:nvSpPr>
        <p:spPr bwMode="auto">
          <a:xfrm>
            <a:off x="7432675" y="3860800"/>
            <a:ext cx="327025" cy="36036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Tree>
    <p:extLst>
      <p:ext uri="{BB962C8B-B14F-4D97-AF65-F5344CB8AC3E}">
        <p14:creationId xmlns:p14="http://schemas.microsoft.com/office/powerpoint/2010/main" val="1299748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4D93A6FC-AFA0-48DB-9145-CC8DBB73EB2B}" type="slidenum">
              <a:rPr lang="en-US" altLang="zh-CN" sz="1400" smtClean="0">
                <a:latin typeface="Times New Roman" panose="02020603050405020304" pitchFamily="18" charset="0"/>
              </a:rPr>
              <a:pPr>
                <a:spcBef>
                  <a:spcPct val="0"/>
                </a:spcBef>
                <a:buClrTx/>
                <a:buFontTx/>
                <a:buNone/>
              </a:pPr>
              <a:t>31</a:t>
            </a:fld>
            <a:endParaRPr lang="en-US" altLang="zh-CN" sz="1400">
              <a:latin typeface="Times New Roman" panose="02020603050405020304" pitchFamily="18" charset="0"/>
            </a:endParaRPr>
          </a:p>
        </p:txBody>
      </p:sp>
      <p:sp>
        <p:nvSpPr>
          <p:cNvPr id="29699"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5124" name="Rectangle 3"/>
          <p:cNvSpPr>
            <a:spLocks noGrp="1" noChangeArrowheads="1"/>
          </p:cNvSpPr>
          <p:nvPr>
            <p:ph type="body" idx="1"/>
          </p:nvPr>
        </p:nvSpPr>
        <p:spPr>
          <a:xfrm>
            <a:off x="323850" y="1135063"/>
            <a:ext cx="3743325" cy="5318125"/>
          </a:xfrm>
        </p:spPr>
        <p:txBody>
          <a:bodyPr/>
          <a:lstStyle/>
          <a:p>
            <a:pPr marL="0" indent="-360000" defTabSz="360000">
              <a:buFont typeface="Wingdings" panose="05000000000000000000" pitchFamily="2" charset="2"/>
              <a:buChar char="p"/>
              <a:defRPr/>
            </a:pPr>
            <a:r>
              <a:rPr lang="en-US" altLang="zh-CN" sz="2400" dirty="0">
                <a:ea typeface="宋体" panose="02010600030101010101" pitchFamily="2" charset="-122"/>
              </a:rPr>
              <a:t>General information 	processing: </a:t>
            </a:r>
            <a:r>
              <a:rPr lang="en-US" altLang="zh-CN" sz="2400" dirty="0">
                <a:solidFill>
                  <a:srgbClr val="FF0000"/>
                </a:solidFill>
                <a:ea typeface="宋体" panose="02010600030101010101" pitchFamily="2" charset="-122"/>
              </a:rPr>
              <a:t>data</a:t>
            </a:r>
            <a:r>
              <a:rPr lang="en-US" altLang="zh-CN" sz="2400" dirty="0">
                <a:ea typeface="宋体" panose="02010600030101010101" pitchFamily="2" charset="-122"/>
              </a:rPr>
              <a:t> are in 	computer (</a:t>
            </a:r>
            <a:r>
              <a:rPr lang="en-US" altLang="zh-CN" sz="2400" dirty="0">
                <a:solidFill>
                  <a:srgbClr val="FF0000"/>
                </a:solidFill>
                <a:ea typeface="宋体" panose="02010600030101010101" pitchFamily="2" charset="-122"/>
              </a:rPr>
              <a:t>memory</a:t>
            </a:r>
            <a:r>
              <a:rPr lang="en-US" altLang="zh-CN" sz="2400" dirty="0">
                <a:ea typeface="宋体" panose="02010600030101010101" pitchFamily="2" charset="-122"/>
              </a:rPr>
              <a:t>) 	and users run </a:t>
            </a:r>
            <a:r>
              <a:rPr lang="en-US" altLang="zh-CN" sz="2400" dirty="0">
                <a:solidFill>
                  <a:srgbClr val="FF0000"/>
                </a:solidFill>
                <a:ea typeface="宋体" panose="02010600030101010101" pitchFamily="2" charset="-122"/>
              </a:rPr>
              <a:t>CPU</a:t>
            </a:r>
            <a:r>
              <a:rPr lang="en-US" altLang="zh-CN" sz="2400" dirty="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dirty="0">
                <a:ea typeface="宋体" panose="02010600030101010101" pitchFamily="2" charset="-122"/>
              </a:rPr>
              <a:t>Information processing 	is involved in four 	components: </a:t>
            </a:r>
            <a:r>
              <a:rPr lang="en-US" altLang="zh-CN" sz="2400" dirty="0">
                <a:solidFill>
                  <a:srgbClr val="00B050"/>
                </a:solidFill>
                <a:ea typeface="宋体" panose="02010600030101010101" pitchFamily="2" charset="-122"/>
              </a:rPr>
              <a:t>data 	structure</a:t>
            </a:r>
            <a:r>
              <a:rPr lang="en-US" altLang="zh-CN" sz="2400" dirty="0">
                <a:ea typeface="宋体" panose="02010600030101010101" pitchFamily="2" charset="-122"/>
              </a:rPr>
              <a:t>, </a:t>
            </a:r>
            <a:r>
              <a:rPr lang="en-US" altLang="zh-CN" sz="2400" dirty="0">
                <a:solidFill>
                  <a:srgbClr val="FF0000"/>
                </a:solidFill>
                <a:ea typeface="宋体" panose="02010600030101010101" pitchFamily="2" charset="-122"/>
              </a:rPr>
              <a:t>basic 	operations</a:t>
            </a:r>
            <a:endParaRPr lang="en-US" altLang="zh-CN" sz="2400" dirty="0">
              <a:solidFill>
                <a:schemeClr val="accent6">
                  <a:lumMod val="60000"/>
                  <a:lumOff val="40000"/>
                </a:schemeClr>
              </a:solidFill>
              <a:ea typeface="宋体" panose="02010600030101010101" pitchFamily="2" charset="-122"/>
            </a:endParaRPr>
          </a:p>
        </p:txBody>
      </p:sp>
      <p:pic>
        <p:nvPicPr>
          <p:cNvPr id="29701"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5"/>
          <p:cNvSpPr>
            <a:spLocks noChangeArrowheads="1"/>
          </p:cNvSpPr>
          <p:nvPr/>
        </p:nvSpPr>
        <p:spPr bwMode="auto">
          <a:xfrm>
            <a:off x="6938963" y="3357563"/>
            <a:ext cx="1017587" cy="151130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00B050"/>
                </a:solidFill>
                <a:ea typeface="宋体" panose="02010600030101010101" pitchFamily="2" charset="-122"/>
              </a:rPr>
              <a:t>Data structure</a:t>
            </a:r>
          </a:p>
        </p:txBody>
      </p:sp>
      <p:sp>
        <p:nvSpPr>
          <p:cNvPr id="29703" name="Rectangle 6"/>
          <p:cNvSpPr>
            <a:spLocks noChangeArrowheads="1"/>
          </p:cNvSpPr>
          <p:nvPr/>
        </p:nvSpPr>
        <p:spPr bwMode="auto">
          <a:xfrm>
            <a:off x="6045200" y="3573463"/>
            <a:ext cx="685800" cy="719137"/>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000" b="1">
              <a:solidFill>
                <a:srgbClr val="FF0000"/>
              </a:solidFill>
              <a:ea typeface="宋体" panose="02010600030101010101" pitchFamily="2" charset="-122"/>
              <a:cs typeface="Times New Roman" panose="02020603050405020304" pitchFamily="18" charset="0"/>
            </a:endParaRPr>
          </a:p>
        </p:txBody>
      </p:sp>
      <p:sp>
        <p:nvSpPr>
          <p:cNvPr id="29704" name="Rectangle 1"/>
          <p:cNvSpPr>
            <a:spLocks noChangeArrowheads="1"/>
          </p:cNvSpPr>
          <p:nvPr/>
        </p:nvSpPr>
        <p:spPr bwMode="auto">
          <a:xfrm>
            <a:off x="7164388" y="4292600"/>
            <a:ext cx="431800" cy="431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cxnSp>
        <p:nvCxnSpPr>
          <p:cNvPr id="29705" name="Straight Connector 3"/>
          <p:cNvCxnSpPr>
            <a:cxnSpLocks noChangeShapeType="1"/>
          </p:cNvCxnSpPr>
          <p:nvPr/>
        </p:nvCxnSpPr>
        <p:spPr bwMode="auto">
          <a:xfrm>
            <a:off x="7164388"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6" name="Straight Connector 10"/>
          <p:cNvCxnSpPr>
            <a:cxnSpLocks noChangeShapeType="1"/>
          </p:cNvCxnSpPr>
          <p:nvPr/>
        </p:nvCxnSpPr>
        <p:spPr bwMode="auto">
          <a:xfrm>
            <a:off x="7597775"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7" name="Straight Connector 8"/>
          <p:cNvCxnSpPr>
            <a:cxnSpLocks noChangeShapeType="1"/>
          </p:cNvCxnSpPr>
          <p:nvPr/>
        </p:nvCxnSpPr>
        <p:spPr bwMode="auto">
          <a:xfrm>
            <a:off x="7164388" y="4437063"/>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8" name="Straight Connector 13"/>
          <p:cNvCxnSpPr>
            <a:cxnSpLocks noChangeShapeType="1"/>
          </p:cNvCxnSpPr>
          <p:nvPr/>
        </p:nvCxnSpPr>
        <p:spPr bwMode="auto">
          <a:xfrm>
            <a:off x="7164388" y="4581525"/>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Bent Arrow 9"/>
          <p:cNvSpPr/>
          <p:nvPr/>
        </p:nvSpPr>
        <p:spPr bwMode="auto">
          <a:xfrm rot="5400000">
            <a:off x="7054057" y="3906043"/>
            <a:ext cx="336550" cy="31591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16" name="Bent Arrow 15"/>
          <p:cNvSpPr/>
          <p:nvPr/>
        </p:nvSpPr>
        <p:spPr bwMode="auto">
          <a:xfrm>
            <a:off x="7432675" y="3860800"/>
            <a:ext cx="327025" cy="36036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Tree>
    <p:extLst>
      <p:ext uri="{BB962C8B-B14F-4D97-AF65-F5344CB8AC3E}">
        <p14:creationId xmlns:p14="http://schemas.microsoft.com/office/powerpoint/2010/main" val="1249692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AFC54CE5-96F3-42CC-8402-3CD3FFB04EFA}" type="slidenum">
              <a:rPr lang="en-US" altLang="zh-CN" sz="1400" smtClean="0">
                <a:latin typeface="Times New Roman" panose="02020603050405020304" pitchFamily="18" charset="0"/>
              </a:rPr>
              <a:pPr>
                <a:spcBef>
                  <a:spcPct val="0"/>
                </a:spcBef>
                <a:buClrTx/>
                <a:buFontTx/>
                <a:buNone/>
              </a:pPr>
              <a:t>32</a:t>
            </a:fld>
            <a:endParaRPr lang="en-US" altLang="zh-CN" sz="1400">
              <a:latin typeface="Times New Roman" panose="02020603050405020304" pitchFamily="18" charset="0"/>
            </a:endParaRPr>
          </a:p>
        </p:txBody>
      </p:sp>
      <p:sp>
        <p:nvSpPr>
          <p:cNvPr id="31747"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5124" name="Rectangle 3"/>
          <p:cNvSpPr>
            <a:spLocks noGrp="1" noChangeArrowheads="1"/>
          </p:cNvSpPr>
          <p:nvPr>
            <p:ph type="body" idx="1"/>
          </p:nvPr>
        </p:nvSpPr>
        <p:spPr>
          <a:xfrm>
            <a:off x="323850" y="1135063"/>
            <a:ext cx="3743325" cy="5318125"/>
          </a:xfrm>
        </p:spPr>
        <p:txBody>
          <a:bodyPr/>
          <a:lstStyle/>
          <a:p>
            <a:pPr marL="0" indent="-360000" defTabSz="360000">
              <a:buFont typeface="Wingdings" panose="05000000000000000000" pitchFamily="2" charset="2"/>
              <a:buChar char="p"/>
              <a:defRPr/>
            </a:pPr>
            <a:r>
              <a:rPr lang="en-US" altLang="zh-CN" sz="2400" dirty="0">
                <a:ea typeface="宋体" panose="02010600030101010101" pitchFamily="2" charset="-122"/>
              </a:rPr>
              <a:t>General information 	processing: </a:t>
            </a:r>
            <a:r>
              <a:rPr lang="en-US" altLang="zh-CN" sz="2400" dirty="0">
                <a:solidFill>
                  <a:srgbClr val="FF0000"/>
                </a:solidFill>
                <a:ea typeface="宋体" panose="02010600030101010101" pitchFamily="2" charset="-122"/>
              </a:rPr>
              <a:t>data</a:t>
            </a:r>
            <a:r>
              <a:rPr lang="en-US" altLang="zh-CN" sz="2400" dirty="0">
                <a:ea typeface="宋体" panose="02010600030101010101" pitchFamily="2" charset="-122"/>
              </a:rPr>
              <a:t> are in 	computer (</a:t>
            </a:r>
            <a:r>
              <a:rPr lang="en-US" altLang="zh-CN" sz="2400" dirty="0">
                <a:solidFill>
                  <a:srgbClr val="FF0000"/>
                </a:solidFill>
                <a:ea typeface="宋体" panose="02010600030101010101" pitchFamily="2" charset="-122"/>
              </a:rPr>
              <a:t>memory</a:t>
            </a:r>
            <a:r>
              <a:rPr lang="en-US" altLang="zh-CN" sz="2400" dirty="0">
                <a:ea typeface="宋体" panose="02010600030101010101" pitchFamily="2" charset="-122"/>
              </a:rPr>
              <a:t>) 	and users run </a:t>
            </a:r>
            <a:r>
              <a:rPr lang="en-US" altLang="zh-CN" sz="2400" dirty="0">
                <a:solidFill>
                  <a:srgbClr val="FF0000"/>
                </a:solidFill>
                <a:ea typeface="宋体" panose="02010600030101010101" pitchFamily="2" charset="-122"/>
              </a:rPr>
              <a:t>CPU</a:t>
            </a:r>
            <a:r>
              <a:rPr lang="en-US" altLang="zh-CN" sz="2400" dirty="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dirty="0">
                <a:ea typeface="宋体" panose="02010600030101010101" pitchFamily="2" charset="-122"/>
              </a:rPr>
              <a:t>Information processing 	is involved in four 	components: </a:t>
            </a:r>
            <a:r>
              <a:rPr lang="en-US" altLang="zh-CN" sz="2400" dirty="0">
                <a:solidFill>
                  <a:srgbClr val="00B050"/>
                </a:solidFill>
                <a:ea typeface="宋体" panose="02010600030101010101" pitchFamily="2" charset="-122"/>
              </a:rPr>
              <a:t>data 	structure</a:t>
            </a:r>
            <a:r>
              <a:rPr lang="en-US" altLang="zh-CN" sz="2400" dirty="0">
                <a:ea typeface="宋体" panose="02010600030101010101" pitchFamily="2" charset="-122"/>
              </a:rPr>
              <a:t>, </a:t>
            </a:r>
            <a:r>
              <a:rPr lang="en-US" altLang="zh-CN" sz="2400" dirty="0">
                <a:solidFill>
                  <a:srgbClr val="FF0000"/>
                </a:solidFill>
                <a:ea typeface="宋体" panose="02010600030101010101" pitchFamily="2" charset="-122"/>
              </a:rPr>
              <a:t>basic 	operations</a:t>
            </a:r>
            <a:r>
              <a:rPr lang="en-US" altLang="zh-CN" sz="2400" dirty="0">
                <a:ea typeface="宋体" panose="02010600030101010101" pitchFamily="2" charset="-122"/>
              </a:rPr>
              <a:t>, </a:t>
            </a:r>
            <a:r>
              <a:rPr lang="en-US" altLang="zh-CN" sz="2400" dirty="0">
                <a:solidFill>
                  <a:srgbClr val="FFC000"/>
                </a:solidFill>
                <a:ea typeface="宋体" panose="02010600030101010101" pitchFamily="2" charset="-122"/>
              </a:rPr>
              <a:t>algorithm</a:t>
            </a:r>
            <a:endParaRPr lang="en-US" altLang="zh-CN" sz="2400" dirty="0">
              <a:solidFill>
                <a:schemeClr val="accent6">
                  <a:lumMod val="60000"/>
                  <a:lumOff val="40000"/>
                </a:schemeClr>
              </a:solidFill>
              <a:ea typeface="宋体" panose="02010600030101010101" pitchFamily="2" charset="-122"/>
            </a:endParaRPr>
          </a:p>
        </p:txBody>
      </p:sp>
      <p:pic>
        <p:nvPicPr>
          <p:cNvPr id="31749"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Rectangle 5"/>
          <p:cNvSpPr>
            <a:spLocks noChangeArrowheads="1"/>
          </p:cNvSpPr>
          <p:nvPr/>
        </p:nvSpPr>
        <p:spPr bwMode="auto">
          <a:xfrm>
            <a:off x="6938963" y="3357563"/>
            <a:ext cx="1017587" cy="151130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00B050"/>
                </a:solidFill>
                <a:ea typeface="宋体" panose="02010600030101010101" pitchFamily="2" charset="-122"/>
              </a:rPr>
              <a:t>Data structure</a:t>
            </a:r>
          </a:p>
        </p:txBody>
      </p:sp>
      <p:sp>
        <p:nvSpPr>
          <p:cNvPr id="31751" name="Rectangle 6"/>
          <p:cNvSpPr>
            <a:spLocks noChangeArrowheads="1"/>
          </p:cNvSpPr>
          <p:nvPr/>
        </p:nvSpPr>
        <p:spPr bwMode="auto">
          <a:xfrm>
            <a:off x="6045200" y="3573463"/>
            <a:ext cx="685800" cy="719137"/>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000" b="1">
              <a:solidFill>
                <a:srgbClr val="FF0000"/>
              </a:solidFill>
              <a:ea typeface="宋体" panose="02010600030101010101" pitchFamily="2" charset="-122"/>
              <a:cs typeface="Times New Roman" panose="02020603050405020304" pitchFamily="18" charset="0"/>
            </a:endParaRPr>
          </a:p>
        </p:txBody>
      </p:sp>
      <p:sp>
        <p:nvSpPr>
          <p:cNvPr id="31752" name="Rectangle 1"/>
          <p:cNvSpPr>
            <a:spLocks noChangeArrowheads="1"/>
          </p:cNvSpPr>
          <p:nvPr/>
        </p:nvSpPr>
        <p:spPr bwMode="auto">
          <a:xfrm>
            <a:off x="7164388" y="4292600"/>
            <a:ext cx="431800" cy="431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cxnSp>
        <p:nvCxnSpPr>
          <p:cNvPr id="31753" name="Straight Connector 3"/>
          <p:cNvCxnSpPr>
            <a:cxnSpLocks noChangeShapeType="1"/>
          </p:cNvCxnSpPr>
          <p:nvPr/>
        </p:nvCxnSpPr>
        <p:spPr bwMode="auto">
          <a:xfrm>
            <a:off x="7164388"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754" name="Straight Connector 10"/>
          <p:cNvCxnSpPr>
            <a:cxnSpLocks noChangeShapeType="1"/>
          </p:cNvCxnSpPr>
          <p:nvPr/>
        </p:nvCxnSpPr>
        <p:spPr bwMode="auto">
          <a:xfrm>
            <a:off x="7597775"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755" name="Straight Connector 8"/>
          <p:cNvCxnSpPr>
            <a:cxnSpLocks noChangeShapeType="1"/>
          </p:cNvCxnSpPr>
          <p:nvPr/>
        </p:nvCxnSpPr>
        <p:spPr bwMode="auto">
          <a:xfrm>
            <a:off x="7164388" y="4437063"/>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756" name="Straight Connector 13"/>
          <p:cNvCxnSpPr>
            <a:cxnSpLocks noChangeShapeType="1"/>
          </p:cNvCxnSpPr>
          <p:nvPr/>
        </p:nvCxnSpPr>
        <p:spPr bwMode="auto">
          <a:xfrm>
            <a:off x="7164388" y="4581525"/>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Bent Arrow 9"/>
          <p:cNvSpPr/>
          <p:nvPr/>
        </p:nvSpPr>
        <p:spPr bwMode="auto">
          <a:xfrm rot="5400000">
            <a:off x="7054057" y="3906043"/>
            <a:ext cx="336550" cy="31591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16" name="Bent Arrow 15"/>
          <p:cNvSpPr/>
          <p:nvPr/>
        </p:nvSpPr>
        <p:spPr bwMode="auto">
          <a:xfrm>
            <a:off x="7432675" y="3860800"/>
            <a:ext cx="327025" cy="36036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31759" name="Cloud Callout 11"/>
          <p:cNvSpPr>
            <a:spLocks noChangeArrowheads="1"/>
          </p:cNvSpPr>
          <p:nvPr/>
        </p:nvSpPr>
        <p:spPr bwMode="auto">
          <a:xfrm>
            <a:off x="4056063" y="1044575"/>
            <a:ext cx="2016125" cy="855663"/>
          </a:xfrm>
          <a:prstGeom prst="cloudCallout">
            <a:avLst>
              <a:gd name="adj1" fmla="val -15000"/>
              <a:gd name="adj2" fmla="val 77787"/>
            </a:avLst>
          </a:prstGeom>
          <a:solidFill>
            <a:srgbClr val="00B05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C000"/>
                </a:solidFill>
                <a:ea typeface="宋体" panose="02010600030101010101" pitchFamily="2" charset="-122"/>
              </a:rPr>
              <a:t>Algorithm</a:t>
            </a:r>
          </a:p>
          <a:p>
            <a:pPr>
              <a:spcBef>
                <a:spcPct val="0"/>
              </a:spcBef>
              <a:buClrTx/>
              <a:buFontTx/>
              <a:buNone/>
            </a:pPr>
            <a:r>
              <a:rPr lang="en-US" altLang="zh-CN" sz="2000">
                <a:solidFill>
                  <a:srgbClr val="FFC000"/>
                </a:solidFill>
                <a:ea typeface="宋体" panose="02010600030101010101" pitchFamily="2" charset="-122"/>
              </a:rPr>
              <a:t>  (ideas)</a:t>
            </a:r>
          </a:p>
        </p:txBody>
      </p:sp>
    </p:spTree>
    <p:extLst>
      <p:ext uri="{BB962C8B-B14F-4D97-AF65-F5344CB8AC3E}">
        <p14:creationId xmlns:p14="http://schemas.microsoft.com/office/powerpoint/2010/main" val="549806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2CB1F62B-30AE-4234-BE71-32749F3B47E8}" type="slidenum">
              <a:rPr lang="en-US" altLang="zh-CN" sz="1400" smtClean="0">
                <a:latin typeface="Times New Roman" panose="02020603050405020304" pitchFamily="18" charset="0"/>
              </a:rPr>
              <a:pPr>
                <a:spcBef>
                  <a:spcPct val="0"/>
                </a:spcBef>
                <a:buClrTx/>
                <a:buFontTx/>
                <a:buNone/>
              </a:pPr>
              <a:t>33</a:t>
            </a:fld>
            <a:endParaRPr lang="en-US" altLang="zh-CN" sz="1400">
              <a:latin typeface="Times New Roman" panose="02020603050405020304" pitchFamily="18" charset="0"/>
            </a:endParaRPr>
          </a:p>
        </p:txBody>
      </p:sp>
      <p:sp>
        <p:nvSpPr>
          <p:cNvPr id="33795"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5124" name="Rectangle 3"/>
          <p:cNvSpPr>
            <a:spLocks noGrp="1" noChangeArrowheads="1"/>
          </p:cNvSpPr>
          <p:nvPr>
            <p:ph type="body" idx="1"/>
          </p:nvPr>
        </p:nvSpPr>
        <p:spPr>
          <a:xfrm>
            <a:off x="323850" y="1135063"/>
            <a:ext cx="3743325" cy="5318125"/>
          </a:xfrm>
        </p:spPr>
        <p:txBody>
          <a:bodyPr/>
          <a:lstStyle/>
          <a:p>
            <a:pPr marL="0" indent="-360000" defTabSz="360000">
              <a:buFont typeface="Wingdings" panose="05000000000000000000" pitchFamily="2" charset="2"/>
              <a:buChar char="p"/>
              <a:defRPr/>
            </a:pPr>
            <a:r>
              <a:rPr lang="en-US" altLang="zh-CN" sz="2400" dirty="0">
                <a:ea typeface="宋体" panose="02010600030101010101" pitchFamily="2" charset="-122"/>
              </a:rPr>
              <a:t>General information 	processing: </a:t>
            </a:r>
            <a:r>
              <a:rPr lang="en-US" altLang="zh-CN" sz="2400" dirty="0">
                <a:solidFill>
                  <a:srgbClr val="FF0000"/>
                </a:solidFill>
                <a:ea typeface="宋体" panose="02010600030101010101" pitchFamily="2" charset="-122"/>
              </a:rPr>
              <a:t>data</a:t>
            </a:r>
            <a:r>
              <a:rPr lang="en-US" altLang="zh-CN" sz="2400" dirty="0">
                <a:ea typeface="宋体" panose="02010600030101010101" pitchFamily="2" charset="-122"/>
              </a:rPr>
              <a:t> are in 	computer (</a:t>
            </a:r>
            <a:r>
              <a:rPr lang="en-US" altLang="zh-CN" sz="2400" dirty="0">
                <a:solidFill>
                  <a:srgbClr val="FF0000"/>
                </a:solidFill>
                <a:ea typeface="宋体" panose="02010600030101010101" pitchFamily="2" charset="-122"/>
              </a:rPr>
              <a:t>memory</a:t>
            </a:r>
            <a:r>
              <a:rPr lang="en-US" altLang="zh-CN" sz="2400" dirty="0">
                <a:ea typeface="宋体" panose="02010600030101010101" pitchFamily="2" charset="-122"/>
              </a:rPr>
              <a:t>) 	and users run </a:t>
            </a:r>
            <a:r>
              <a:rPr lang="en-US" altLang="zh-CN" sz="2400" dirty="0">
                <a:solidFill>
                  <a:srgbClr val="FF0000"/>
                </a:solidFill>
                <a:ea typeface="宋体" panose="02010600030101010101" pitchFamily="2" charset="-122"/>
              </a:rPr>
              <a:t>CPU</a:t>
            </a:r>
            <a:r>
              <a:rPr lang="en-US" altLang="zh-CN" sz="2400" dirty="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dirty="0">
                <a:ea typeface="宋体" panose="02010600030101010101" pitchFamily="2" charset="-122"/>
              </a:rPr>
              <a:t>Information processing 	is involved in four 	components: </a:t>
            </a:r>
            <a:r>
              <a:rPr lang="en-US" altLang="zh-CN" sz="2400" dirty="0">
                <a:solidFill>
                  <a:srgbClr val="00B050"/>
                </a:solidFill>
                <a:ea typeface="宋体" panose="02010600030101010101" pitchFamily="2" charset="-122"/>
              </a:rPr>
              <a:t>data 	structure</a:t>
            </a:r>
            <a:r>
              <a:rPr lang="en-US" altLang="zh-CN" sz="2400" dirty="0">
                <a:ea typeface="宋体" panose="02010600030101010101" pitchFamily="2" charset="-122"/>
              </a:rPr>
              <a:t>, </a:t>
            </a:r>
            <a:r>
              <a:rPr lang="en-US" altLang="zh-CN" sz="2400" dirty="0">
                <a:solidFill>
                  <a:srgbClr val="FF0000"/>
                </a:solidFill>
                <a:ea typeface="宋体" panose="02010600030101010101" pitchFamily="2" charset="-122"/>
              </a:rPr>
              <a:t>basic 	operations</a:t>
            </a:r>
            <a:r>
              <a:rPr lang="en-US" altLang="zh-CN" sz="2400" dirty="0">
                <a:ea typeface="宋体" panose="02010600030101010101" pitchFamily="2" charset="-122"/>
              </a:rPr>
              <a:t>, </a:t>
            </a:r>
            <a:r>
              <a:rPr lang="en-US" altLang="zh-CN" sz="2400" dirty="0">
                <a:solidFill>
                  <a:srgbClr val="FFC000"/>
                </a:solidFill>
                <a:ea typeface="宋体" panose="02010600030101010101" pitchFamily="2" charset="-122"/>
              </a:rPr>
              <a:t>algorithm</a:t>
            </a:r>
            <a:r>
              <a:rPr lang="en-US" altLang="zh-CN" sz="2400" dirty="0">
                <a:ea typeface="宋体" panose="02010600030101010101" pitchFamily="2" charset="-122"/>
              </a:rPr>
              <a:t>, 	and </a:t>
            </a:r>
            <a:r>
              <a:rPr lang="en-US" altLang="zh-CN" sz="2400" dirty="0">
                <a:solidFill>
                  <a:schemeClr val="accent6">
                    <a:lumMod val="60000"/>
                    <a:lumOff val="40000"/>
                  </a:schemeClr>
                </a:solidFill>
                <a:ea typeface="宋体" panose="02010600030101010101" pitchFamily="2" charset="-122"/>
              </a:rPr>
              <a:t>programming 	language</a:t>
            </a:r>
          </a:p>
        </p:txBody>
      </p:sp>
      <p:pic>
        <p:nvPicPr>
          <p:cNvPr id="33797"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Rectangle 5"/>
          <p:cNvSpPr>
            <a:spLocks noChangeArrowheads="1"/>
          </p:cNvSpPr>
          <p:nvPr/>
        </p:nvSpPr>
        <p:spPr bwMode="auto">
          <a:xfrm>
            <a:off x="6938963" y="3357563"/>
            <a:ext cx="1017587" cy="151130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00B050"/>
                </a:solidFill>
                <a:ea typeface="宋体" panose="02010600030101010101" pitchFamily="2" charset="-122"/>
              </a:rPr>
              <a:t>Data structure</a:t>
            </a:r>
          </a:p>
        </p:txBody>
      </p:sp>
      <p:sp>
        <p:nvSpPr>
          <p:cNvPr id="33799" name="Rectangle 6"/>
          <p:cNvSpPr>
            <a:spLocks noChangeArrowheads="1"/>
          </p:cNvSpPr>
          <p:nvPr/>
        </p:nvSpPr>
        <p:spPr bwMode="auto">
          <a:xfrm>
            <a:off x="6045200" y="3573463"/>
            <a:ext cx="685800" cy="719137"/>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000" b="1">
              <a:solidFill>
                <a:srgbClr val="FF0000"/>
              </a:solidFill>
              <a:ea typeface="宋体" panose="02010600030101010101" pitchFamily="2" charset="-122"/>
              <a:cs typeface="Times New Roman" panose="02020603050405020304" pitchFamily="18" charset="0"/>
            </a:endParaRPr>
          </a:p>
        </p:txBody>
      </p:sp>
      <p:sp>
        <p:nvSpPr>
          <p:cNvPr id="33800" name="Rectangle 1"/>
          <p:cNvSpPr>
            <a:spLocks noChangeArrowheads="1"/>
          </p:cNvSpPr>
          <p:nvPr/>
        </p:nvSpPr>
        <p:spPr bwMode="auto">
          <a:xfrm>
            <a:off x="7164388" y="4292600"/>
            <a:ext cx="431800" cy="431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cxnSp>
        <p:nvCxnSpPr>
          <p:cNvPr id="33801" name="Straight Connector 3"/>
          <p:cNvCxnSpPr>
            <a:cxnSpLocks noChangeShapeType="1"/>
          </p:cNvCxnSpPr>
          <p:nvPr/>
        </p:nvCxnSpPr>
        <p:spPr bwMode="auto">
          <a:xfrm>
            <a:off x="7164388"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802" name="Straight Connector 10"/>
          <p:cNvCxnSpPr>
            <a:cxnSpLocks noChangeShapeType="1"/>
          </p:cNvCxnSpPr>
          <p:nvPr/>
        </p:nvCxnSpPr>
        <p:spPr bwMode="auto">
          <a:xfrm>
            <a:off x="7597775"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803" name="Straight Connector 8"/>
          <p:cNvCxnSpPr>
            <a:cxnSpLocks noChangeShapeType="1"/>
          </p:cNvCxnSpPr>
          <p:nvPr/>
        </p:nvCxnSpPr>
        <p:spPr bwMode="auto">
          <a:xfrm>
            <a:off x="7164388" y="4437063"/>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804" name="Straight Connector 13"/>
          <p:cNvCxnSpPr>
            <a:cxnSpLocks noChangeShapeType="1"/>
          </p:cNvCxnSpPr>
          <p:nvPr/>
        </p:nvCxnSpPr>
        <p:spPr bwMode="auto">
          <a:xfrm>
            <a:off x="7164388" y="4581525"/>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Bent Arrow 9"/>
          <p:cNvSpPr/>
          <p:nvPr/>
        </p:nvSpPr>
        <p:spPr bwMode="auto">
          <a:xfrm rot="5400000">
            <a:off x="7054057" y="3906043"/>
            <a:ext cx="336550" cy="31591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16" name="Bent Arrow 15"/>
          <p:cNvSpPr/>
          <p:nvPr/>
        </p:nvSpPr>
        <p:spPr bwMode="auto">
          <a:xfrm>
            <a:off x="7432675" y="3860800"/>
            <a:ext cx="327025" cy="36036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33807" name="Cloud Callout 11"/>
          <p:cNvSpPr>
            <a:spLocks noChangeArrowheads="1"/>
          </p:cNvSpPr>
          <p:nvPr/>
        </p:nvSpPr>
        <p:spPr bwMode="auto">
          <a:xfrm>
            <a:off x="4056063" y="1044575"/>
            <a:ext cx="2016125" cy="855663"/>
          </a:xfrm>
          <a:prstGeom prst="cloudCallout">
            <a:avLst>
              <a:gd name="adj1" fmla="val -15000"/>
              <a:gd name="adj2" fmla="val 77787"/>
            </a:avLst>
          </a:prstGeom>
          <a:solidFill>
            <a:srgbClr val="00B05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C000"/>
                </a:solidFill>
                <a:ea typeface="宋体" panose="02010600030101010101" pitchFamily="2" charset="-122"/>
              </a:rPr>
              <a:t>Algorithm</a:t>
            </a:r>
          </a:p>
          <a:p>
            <a:pPr>
              <a:spcBef>
                <a:spcPct val="0"/>
              </a:spcBef>
              <a:buClrTx/>
              <a:buFontTx/>
              <a:buNone/>
            </a:pPr>
            <a:r>
              <a:rPr lang="en-US" altLang="zh-CN" sz="2000">
                <a:solidFill>
                  <a:srgbClr val="FFC000"/>
                </a:solidFill>
                <a:ea typeface="宋体" panose="02010600030101010101" pitchFamily="2" charset="-122"/>
              </a:rPr>
              <a:t>  (ideas)</a:t>
            </a:r>
          </a:p>
        </p:txBody>
      </p:sp>
      <p:sp>
        <p:nvSpPr>
          <p:cNvPr id="33808" name="Rectangle 17"/>
          <p:cNvSpPr>
            <a:spLocks noChangeArrowheads="1"/>
          </p:cNvSpPr>
          <p:nvPr/>
        </p:nvSpPr>
        <p:spPr bwMode="auto">
          <a:xfrm>
            <a:off x="6146800" y="1676400"/>
            <a:ext cx="1017588" cy="977900"/>
          </a:xfrm>
          <a:prstGeom prst="rect">
            <a:avLst/>
          </a:prstGeom>
          <a:solidFill>
            <a:schemeClr val="bg1"/>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7878DE"/>
                </a:solidFill>
                <a:ea typeface="宋体" panose="02010600030101010101" pitchFamily="2" charset="-122"/>
              </a:rPr>
              <a:t>main();</a:t>
            </a:r>
          </a:p>
          <a:p>
            <a:pPr>
              <a:spcBef>
                <a:spcPct val="0"/>
              </a:spcBef>
              <a:buClrTx/>
              <a:buFontTx/>
              <a:buNone/>
            </a:pPr>
            <a:r>
              <a:rPr lang="en-US" altLang="zh-CN" sz="1400">
                <a:solidFill>
                  <a:srgbClr val="7878DE"/>
                </a:solidFill>
                <a:ea typeface="宋体" panose="02010600030101010101" pitchFamily="2" charset="-122"/>
              </a:rPr>
              <a:t>{</a:t>
            </a:r>
          </a:p>
          <a:p>
            <a:pPr>
              <a:spcBef>
                <a:spcPct val="0"/>
              </a:spcBef>
              <a:buClrTx/>
              <a:buFontTx/>
              <a:buNone/>
            </a:pPr>
            <a:r>
              <a:rPr lang="en-US" altLang="zh-CN" sz="1400">
                <a:solidFill>
                  <a:srgbClr val="7878DE"/>
                </a:solidFill>
                <a:ea typeface="宋体" panose="02010600030101010101" pitchFamily="2" charset="-122"/>
              </a:rPr>
              <a:t>    ……</a:t>
            </a:r>
          </a:p>
          <a:p>
            <a:pPr>
              <a:spcBef>
                <a:spcPct val="0"/>
              </a:spcBef>
              <a:buClrTx/>
              <a:buFontTx/>
              <a:buNone/>
            </a:pPr>
            <a:r>
              <a:rPr lang="en-US" altLang="zh-CN" sz="1400">
                <a:solidFill>
                  <a:srgbClr val="7878DE"/>
                </a:solidFill>
                <a:ea typeface="宋体" panose="02010600030101010101" pitchFamily="2" charset="-122"/>
              </a:rPr>
              <a:t>}</a:t>
            </a:r>
          </a:p>
        </p:txBody>
      </p:sp>
    </p:spTree>
    <p:extLst>
      <p:ext uri="{BB962C8B-B14F-4D97-AF65-F5344CB8AC3E}">
        <p14:creationId xmlns:p14="http://schemas.microsoft.com/office/powerpoint/2010/main" val="1423618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B7E36F11-4619-4846-B9EE-4EA5C7EF17C9}" type="slidenum">
              <a:rPr lang="en-US" altLang="zh-CN" sz="1400" smtClean="0">
                <a:latin typeface="Times New Roman" panose="02020603050405020304" pitchFamily="18" charset="0"/>
              </a:rPr>
              <a:pPr>
                <a:spcBef>
                  <a:spcPct val="0"/>
                </a:spcBef>
                <a:buClrTx/>
                <a:buFontTx/>
                <a:buNone/>
              </a:pPr>
              <a:t>34</a:t>
            </a:fld>
            <a:endParaRPr lang="en-US" altLang="zh-CN" sz="1400">
              <a:latin typeface="Times New Roman" panose="02020603050405020304" pitchFamily="18" charset="0"/>
            </a:endParaRPr>
          </a:p>
        </p:txBody>
      </p:sp>
      <p:sp>
        <p:nvSpPr>
          <p:cNvPr id="35843" name="Rectangle 2"/>
          <p:cNvSpPr>
            <a:spLocks noGrp="1" noChangeArrowheads="1"/>
          </p:cNvSpPr>
          <p:nvPr>
            <p:ph type="title"/>
          </p:nvPr>
        </p:nvSpPr>
        <p:spPr>
          <a:xfrm>
            <a:off x="681038" y="404813"/>
            <a:ext cx="7772400" cy="576262"/>
          </a:xfrm>
        </p:spPr>
        <p:txBody>
          <a:bodyPr/>
          <a:lstStyle/>
          <a:p>
            <a:r>
              <a:rPr lang="en-US" altLang="zh-CN" sz="3600">
                <a:ea typeface="宋体" panose="02010600030101010101" pitchFamily="2" charset="-122"/>
              </a:rPr>
              <a:t>Computer for Information Processing</a:t>
            </a:r>
          </a:p>
        </p:txBody>
      </p:sp>
      <p:sp>
        <p:nvSpPr>
          <p:cNvPr id="5124" name="Rectangle 3"/>
          <p:cNvSpPr>
            <a:spLocks noGrp="1" noChangeArrowheads="1"/>
          </p:cNvSpPr>
          <p:nvPr>
            <p:ph type="body" idx="1"/>
          </p:nvPr>
        </p:nvSpPr>
        <p:spPr>
          <a:xfrm>
            <a:off x="323850" y="1135063"/>
            <a:ext cx="3743325" cy="5318125"/>
          </a:xfrm>
        </p:spPr>
        <p:txBody>
          <a:bodyPr/>
          <a:lstStyle/>
          <a:p>
            <a:pPr marL="0" indent="-360000" defTabSz="360000">
              <a:buFont typeface="Wingdings" panose="05000000000000000000" pitchFamily="2" charset="2"/>
              <a:buChar char="p"/>
              <a:defRPr/>
            </a:pPr>
            <a:r>
              <a:rPr lang="en-US" altLang="zh-CN" sz="2400" dirty="0">
                <a:ea typeface="宋体" panose="02010600030101010101" pitchFamily="2" charset="-122"/>
              </a:rPr>
              <a:t>General information 	processing: </a:t>
            </a:r>
            <a:r>
              <a:rPr lang="en-US" altLang="zh-CN" sz="2400" dirty="0">
                <a:solidFill>
                  <a:srgbClr val="FF0000"/>
                </a:solidFill>
                <a:ea typeface="宋体" panose="02010600030101010101" pitchFamily="2" charset="-122"/>
              </a:rPr>
              <a:t>data</a:t>
            </a:r>
            <a:r>
              <a:rPr lang="en-US" altLang="zh-CN" sz="2400" dirty="0">
                <a:ea typeface="宋体" panose="02010600030101010101" pitchFamily="2" charset="-122"/>
              </a:rPr>
              <a:t> are in 	computer (</a:t>
            </a:r>
            <a:r>
              <a:rPr lang="en-US" altLang="zh-CN" sz="2400" dirty="0">
                <a:solidFill>
                  <a:srgbClr val="FF0000"/>
                </a:solidFill>
                <a:ea typeface="宋体" panose="02010600030101010101" pitchFamily="2" charset="-122"/>
              </a:rPr>
              <a:t>memory</a:t>
            </a:r>
            <a:r>
              <a:rPr lang="en-US" altLang="zh-CN" sz="2400" dirty="0">
                <a:ea typeface="宋体" panose="02010600030101010101" pitchFamily="2" charset="-122"/>
              </a:rPr>
              <a:t>) 	and users run </a:t>
            </a:r>
            <a:r>
              <a:rPr lang="en-US" altLang="zh-CN" sz="2400" dirty="0">
                <a:solidFill>
                  <a:srgbClr val="FF0000"/>
                </a:solidFill>
                <a:ea typeface="宋体" panose="02010600030101010101" pitchFamily="2" charset="-122"/>
              </a:rPr>
              <a:t>CPU</a:t>
            </a:r>
            <a:r>
              <a:rPr lang="en-US" altLang="zh-CN" sz="2400" dirty="0">
                <a:ea typeface="宋体" panose="02010600030101010101" pitchFamily="2" charset="-122"/>
              </a:rPr>
              <a:t> to 	process the data.</a:t>
            </a:r>
          </a:p>
          <a:p>
            <a:pPr marL="0" indent="-360000" defTabSz="360000">
              <a:buFont typeface="Wingdings" panose="05000000000000000000" pitchFamily="2" charset="2"/>
              <a:buChar char="p"/>
              <a:defRPr/>
            </a:pPr>
            <a:r>
              <a:rPr lang="en-US" altLang="zh-CN" sz="2400" dirty="0">
                <a:ea typeface="宋体" panose="02010600030101010101" pitchFamily="2" charset="-122"/>
              </a:rPr>
              <a:t>Information processing 	is involved in four 	components: </a:t>
            </a:r>
            <a:r>
              <a:rPr lang="en-US" altLang="zh-CN" sz="2400" dirty="0">
                <a:solidFill>
                  <a:srgbClr val="00B050"/>
                </a:solidFill>
                <a:ea typeface="宋体" panose="02010600030101010101" pitchFamily="2" charset="-122"/>
              </a:rPr>
              <a:t>data 	structure</a:t>
            </a:r>
            <a:r>
              <a:rPr lang="en-US" altLang="zh-CN" sz="2400" dirty="0">
                <a:ea typeface="宋体" panose="02010600030101010101" pitchFamily="2" charset="-122"/>
              </a:rPr>
              <a:t>, </a:t>
            </a:r>
            <a:r>
              <a:rPr lang="en-US" altLang="zh-CN" sz="2400" dirty="0">
                <a:solidFill>
                  <a:srgbClr val="FF0000"/>
                </a:solidFill>
                <a:ea typeface="宋体" panose="02010600030101010101" pitchFamily="2" charset="-122"/>
              </a:rPr>
              <a:t>basic 	operations</a:t>
            </a:r>
            <a:r>
              <a:rPr lang="en-US" altLang="zh-CN" sz="2400" dirty="0">
                <a:ea typeface="宋体" panose="02010600030101010101" pitchFamily="2" charset="-122"/>
              </a:rPr>
              <a:t>, </a:t>
            </a:r>
            <a:r>
              <a:rPr lang="en-US" altLang="zh-CN" sz="2400" dirty="0">
                <a:solidFill>
                  <a:srgbClr val="FFC000"/>
                </a:solidFill>
                <a:ea typeface="宋体" panose="02010600030101010101" pitchFamily="2" charset="-122"/>
              </a:rPr>
              <a:t>algorithm</a:t>
            </a:r>
            <a:r>
              <a:rPr lang="en-US" altLang="zh-CN" sz="2400" dirty="0">
                <a:ea typeface="宋体" panose="02010600030101010101" pitchFamily="2" charset="-122"/>
              </a:rPr>
              <a:t>, 	and </a:t>
            </a:r>
            <a:r>
              <a:rPr lang="en-US" altLang="zh-CN" sz="2400" dirty="0">
                <a:solidFill>
                  <a:schemeClr val="accent6">
                    <a:lumMod val="60000"/>
                    <a:lumOff val="40000"/>
                  </a:schemeClr>
                </a:solidFill>
                <a:ea typeface="宋体" panose="02010600030101010101" pitchFamily="2" charset="-122"/>
              </a:rPr>
              <a:t>programming 	language.</a:t>
            </a:r>
          </a:p>
          <a:p>
            <a:pPr marL="0" indent="-360000" defTabSz="360000">
              <a:buFont typeface="Wingdings" panose="05000000000000000000" pitchFamily="2" charset="2"/>
              <a:buChar char="p"/>
              <a:defRPr/>
            </a:pPr>
            <a:r>
              <a:rPr lang="en-US" altLang="zh-CN" sz="2400" dirty="0">
                <a:ea typeface="宋体" panose="02010600030101010101" pitchFamily="2" charset="-122"/>
              </a:rPr>
              <a:t>Example: programming 	with Java, C++ etc.</a:t>
            </a:r>
          </a:p>
        </p:txBody>
      </p:sp>
      <p:pic>
        <p:nvPicPr>
          <p:cNvPr id="35845"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175" y="1387475"/>
            <a:ext cx="4573588"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ectangle 5"/>
          <p:cNvSpPr>
            <a:spLocks noChangeArrowheads="1"/>
          </p:cNvSpPr>
          <p:nvPr/>
        </p:nvSpPr>
        <p:spPr bwMode="auto">
          <a:xfrm>
            <a:off x="6938963" y="3357563"/>
            <a:ext cx="1017587" cy="151130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00B050"/>
                </a:solidFill>
                <a:ea typeface="宋体" panose="02010600030101010101" pitchFamily="2" charset="-122"/>
              </a:rPr>
              <a:t>Data structure</a:t>
            </a:r>
          </a:p>
        </p:txBody>
      </p:sp>
      <p:sp>
        <p:nvSpPr>
          <p:cNvPr id="35847" name="Rectangle 6"/>
          <p:cNvSpPr>
            <a:spLocks noChangeArrowheads="1"/>
          </p:cNvSpPr>
          <p:nvPr/>
        </p:nvSpPr>
        <p:spPr bwMode="auto">
          <a:xfrm>
            <a:off x="6045200" y="3573463"/>
            <a:ext cx="685800" cy="719137"/>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000" b="1">
              <a:solidFill>
                <a:srgbClr val="FF0000"/>
              </a:solidFill>
              <a:ea typeface="宋体" panose="02010600030101010101" pitchFamily="2" charset="-122"/>
              <a:cs typeface="Times New Roman" panose="02020603050405020304" pitchFamily="18" charset="0"/>
            </a:endParaRPr>
          </a:p>
        </p:txBody>
      </p:sp>
      <p:sp>
        <p:nvSpPr>
          <p:cNvPr id="35848" name="Rectangle 1"/>
          <p:cNvSpPr>
            <a:spLocks noChangeArrowheads="1"/>
          </p:cNvSpPr>
          <p:nvPr/>
        </p:nvSpPr>
        <p:spPr bwMode="auto">
          <a:xfrm>
            <a:off x="7164388" y="4292600"/>
            <a:ext cx="431800" cy="4318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800">
              <a:ea typeface="宋体" panose="02010600030101010101" pitchFamily="2" charset="-122"/>
            </a:endParaRPr>
          </a:p>
        </p:txBody>
      </p:sp>
      <p:cxnSp>
        <p:nvCxnSpPr>
          <p:cNvPr id="35849" name="Straight Connector 3"/>
          <p:cNvCxnSpPr>
            <a:cxnSpLocks noChangeShapeType="1"/>
          </p:cNvCxnSpPr>
          <p:nvPr/>
        </p:nvCxnSpPr>
        <p:spPr bwMode="auto">
          <a:xfrm>
            <a:off x="7164388"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0" name="Straight Connector 10"/>
          <p:cNvCxnSpPr>
            <a:cxnSpLocks noChangeShapeType="1"/>
          </p:cNvCxnSpPr>
          <p:nvPr/>
        </p:nvCxnSpPr>
        <p:spPr bwMode="auto">
          <a:xfrm>
            <a:off x="7597775" y="4076700"/>
            <a:ext cx="0" cy="3603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1" name="Straight Connector 8"/>
          <p:cNvCxnSpPr>
            <a:cxnSpLocks noChangeShapeType="1"/>
          </p:cNvCxnSpPr>
          <p:nvPr/>
        </p:nvCxnSpPr>
        <p:spPr bwMode="auto">
          <a:xfrm>
            <a:off x="7164388" y="4437063"/>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2" name="Straight Connector 13"/>
          <p:cNvCxnSpPr>
            <a:cxnSpLocks noChangeShapeType="1"/>
          </p:cNvCxnSpPr>
          <p:nvPr/>
        </p:nvCxnSpPr>
        <p:spPr bwMode="auto">
          <a:xfrm>
            <a:off x="7164388" y="4581525"/>
            <a:ext cx="4318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Bent Arrow 9"/>
          <p:cNvSpPr/>
          <p:nvPr/>
        </p:nvSpPr>
        <p:spPr bwMode="auto">
          <a:xfrm rot="5400000">
            <a:off x="7054057" y="3906043"/>
            <a:ext cx="336550" cy="31591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16" name="Bent Arrow 15"/>
          <p:cNvSpPr/>
          <p:nvPr/>
        </p:nvSpPr>
        <p:spPr bwMode="auto">
          <a:xfrm>
            <a:off x="7432675" y="3860800"/>
            <a:ext cx="327025" cy="360363"/>
          </a:xfrm>
          <a:prstGeom prst="ben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35855" name="Cloud Callout 11"/>
          <p:cNvSpPr>
            <a:spLocks noChangeArrowheads="1"/>
          </p:cNvSpPr>
          <p:nvPr/>
        </p:nvSpPr>
        <p:spPr bwMode="auto">
          <a:xfrm>
            <a:off x="4056063" y="1044575"/>
            <a:ext cx="2016125" cy="855663"/>
          </a:xfrm>
          <a:prstGeom prst="cloudCallout">
            <a:avLst>
              <a:gd name="adj1" fmla="val -15000"/>
              <a:gd name="adj2" fmla="val 77787"/>
            </a:avLst>
          </a:prstGeom>
          <a:solidFill>
            <a:srgbClr val="00B05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C000"/>
                </a:solidFill>
                <a:ea typeface="宋体" panose="02010600030101010101" pitchFamily="2" charset="-122"/>
              </a:rPr>
              <a:t>Algorithm</a:t>
            </a:r>
          </a:p>
          <a:p>
            <a:pPr>
              <a:spcBef>
                <a:spcPct val="0"/>
              </a:spcBef>
              <a:buClrTx/>
              <a:buFontTx/>
              <a:buNone/>
            </a:pPr>
            <a:r>
              <a:rPr lang="en-US" altLang="zh-CN" sz="2000">
                <a:solidFill>
                  <a:srgbClr val="FFC000"/>
                </a:solidFill>
                <a:ea typeface="宋体" panose="02010600030101010101" pitchFamily="2" charset="-122"/>
              </a:rPr>
              <a:t>  (ideas)</a:t>
            </a:r>
          </a:p>
        </p:txBody>
      </p:sp>
      <p:sp>
        <p:nvSpPr>
          <p:cNvPr id="35856" name="Rectangle 17"/>
          <p:cNvSpPr>
            <a:spLocks noChangeArrowheads="1"/>
          </p:cNvSpPr>
          <p:nvPr/>
        </p:nvSpPr>
        <p:spPr bwMode="auto">
          <a:xfrm>
            <a:off x="6146800" y="1676400"/>
            <a:ext cx="1017588" cy="977900"/>
          </a:xfrm>
          <a:prstGeom prst="rect">
            <a:avLst/>
          </a:prstGeom>
          <a:solidFill>
            <a:schemeClr val="bg1"/>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solidFill>
                  <a:srgbClr val="7878DE"/>
                </a:solidFill>
                <a:ea typeface="宋体" panose="02010600030101010101" pitchFamily="2" charset="-122"/>
              </a:rPr>
              <a:t>main();</a:t>
            </a:r>
          </a:p>
          <a:p>
            <a:pPr>
              <a:spcBef>
                <a:spcPct val="0"/>
              </a:spcBef>
              <a:buClrTx/>
              <a:buFontTx/>
              <a:buNone/>
            </a:pPr>
            <a:r>
              <a:rPr lang="en-US" altLang="zh-CN" sz="1400">
                <a:solidFill>
                  <a:srgbClr val="7878DE"/>
                </a:solidFill>
                <a:ea typeface="宋体" panose="02010600030101010101" pitchFamily="2" charset="-122"/>
              </a:rPr>
              <a:t>{</a:t>
            </a:r>
          </a:p>
          <a:p>
            <a:pPr>
              <a:spcBef>
                <a:spcPct val="0"/>
              </a:spcBef>
              <a:buClrTx/>
              <a:buFontTx/>
              <a:buNone/>
            </a:pPr>
            <a:r>
              <a:rPr lang="en-US" altLang="zh-CN" sz="1400">
                <a:solidFill>
                  <a:srgbClr val="7878DE"/>
                </a:solidFill>
                <a:ea typeface="宋体" panose="02010600030101010101" pitchFamily="2" charset="-122"/>
              </a:rPr>
              <a:t>    ……</a:t>
            </a:r>
          </a:p>
          <a:p>
            <a:pPr>
              <a:spcBef>
                <a:spcPct val="0"/>
              </a:spcBef>
              <a:buClrTx/>
              <a:buFontTx/>
              <a:buNone/>
            </a:pPr>
            <a:r>
              <a:rPr lang="en-US" altLang="zh-CN" sz="1400">
                <a:solidFill>
                  <a:srgbClr val="7878DE"/>
                </a:solidFill>
                <a:ea typeface="宋体" panose="02010600030101010101" pitchFamily="2" charset="-122"/>
              </a:rPr>
              <a:t>}</a:t>
            </a:r>
          </a:p>
        </p:txBody>
      </p:sp>
    </p:spTree>
    <p:extLst>
      <p:ext uri="{BB962C8B-B14F-4D97-AF65-F5344CB8AC3E}">
        <p14:creationId xmlns:p14="http://schemas.microsoft.com/office/powerpoint/2010/main" val="1954953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2D9D31B2-E01E-43A4-8129-4E74CF0A3053}" type="slidenum">
              <a:rPr lang="en-US" altLang="zh-CN" sz="1400" smtClean="0">
                <a:latin typeface="Times New Roman" panose="02020603050405020304" pitchFamily="18" charset="0"/>
              </a:rPr>
              <a:pPr>
                <a:spcBef>
                  <a:spcPct val="0"/>
                </a:spcBef>
                <a:buClrTx/>
                <a:buFontTx/>
                <a:buNone/>
              </a:pPr>
              <a:t>35</a:t>
            </a:fld>
            <a:endParaRPr lang="en-US" altLang="zh-CN" sz="1400">
              <a:latin typeface="Times New Roman" panose="02020603050405020304" pitchFamily="18" charset="0"/>
            </a:endParaRPr>
          </a:p>
        </p:txBody>
      </p:sp>
      <p:sp>
        <p:nvSpPr>
          <p:cNvPr id="37891"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Tree>
    <p:extLst>
      <p:ext uri="{BB962C8B-B14F-4D97-AF65-F5344CB8AC3E}">
        <p14:creationId xmlns:p14="http://schemas.microsoft.com/office/powerpoint/2010/main" val="2720107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0C858999-5C12-4C9B-AF75-4B3C467BE4E0}" type="slidenum">
              <a:rPr lang="en-US" altLang="zh-CN" sz="1400" smtClean="0">
                <a:latin typeface="Times New Roman" panose="02020603050405020304" pitchFamily="18" charset="0"/>
              </a:rPr>
              <a:pPr>
                <a:spcBef>
                  <a:spcPct val="0"/>
                </a:spcBef>
                <a:buClrTx/>
                <a:buFontTx/>
                <a:buNone/>
              </a:pPr>
              <a:t>36</a:t>
            </a:fld>
            <a:endParaRPr lang="en-US" altLang="zh-CN" sz="1400">
              <a:latin typeface="Times New Roman" panose="02020603050405020304" pitchFamily="18" charset="0"/>
            </a:endParaRPr>
          </a:p>
        </p:txBody>
      </p:sp>
      <p:sp>
        <p:nvSpPr>
          <p:cNvPr id="39939"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39940" name="Rectangle 3"/>
          <p:cNvSpPr>
            <a:spLocks noGrp="1" noChangeArrowheads="1"/>
          </p:cNvSpPr>
          <p:nvPr>
            <p:ph type="body" idx="1"/>
          </p:nvPr>
        </p:nvSpPr>
        <p:spPr>
          <a:xfrm>
            <a:off x="468313" y="2020888"/>
            <a:ext cx="3816350" cy="4448175"/>
          </a:xfrm>
        </p:spPr>
        <p:txBody>
          <a:bodyPr/>
          <a:lstStyle/>
          <a:p>
            <a:pPr marL="0" indent="-358775" defTabSz="358775">
              <a:buFont typeface="Wingdings" panose="05000000000000000000" pitchFamily="2" charset="2"/>
              <a:buChar char="p"/>
            </a:pPr>
            <a:r>
              <a:rPr lang="en-US" altLang="zh-CN" sz="2200">
                <a:ea typeface="宋体" panose="02010600030101010101" pitchFamily="2" charset="-122"/>
              </a:rPr>
              <a:t>Then why study DB? </a:t>
            </a:r>
          </a:p>
        </p:txBody>
      </p:sp>
    </p:spTree>
    <p:extLst>
      <p:ext uri="{BB962C8B-B14F-4D97-AF65-F5344CB8AC3E}">
        <p14:creationId xmlns:p14="http://schemas.microsoft.com/office/powerpoint/2010/main" val="3965035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EB37443F-5B0D-4DAD-97F8-DD35C59C28DC}" type="slidenum">
              <a:rPr lang="en-US" altLang="zh-CN" sz="1400" smtClean="0">
                <a:latin typeface="Times New Roman" panose="02020603050405020304" pitchFamily="18" charset="0"/>
              </a:rPr>
              <a:pPr>
                <a:spcBef>
                  <a:spcPct val="0"/>
                </a:spcBef>
                <a:buClrTx/>
                <a:buFontTx/>
                <a:buNone/>
              </a:pPr>
              <a:t>37</a:t>
            </a:fld>
            <a:endParaRPr lang="en-US" altLang="zh-CN" sz="1400">
              <a:latin typeface="Times New Roman" panose="02020603050405020304" pitchFamily="18" charset="0"/>
            </a:endParaRPr>
          </a:p>
        </p:txBody>
      </p:sp>
      <p:sp>
        <p:nvSpPr>
          <p:cNvPr id="41987"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41988" name="Rectangle 3"/>
          <p:cNvSpPr>
            <a:spLocks noGrp="1" noChangeArrowheads="1"/>
          </p:cNvSpPr>
          <p:nvPr>
            <p:ph type="body" idx="1"/>
          </p:nvPr>
        </p:nvSpPr>
        <p:spPr>
          <a:xfrm>
            <a:off x="468313" y="2020888"/>
            <a:ext cx="3816350" cy="4448175"/>
          </a:xfrm>
        </p:spPr>
        <p:txBody>
          <a:bodyPr/>
          <a:lstStyle/>
          <a:p>
            <a:pPr marL="0" indent="-358775" defTabSz="358775">
              <a:buFont typeface="Wingdings" panose="05000000000000000000" pitchFamily="2" charset="2"/>
              <a:buChar char="p"/>
            </a:pPr>
            <a:r>
              <a:rPr lang="en-US" altLang="zh-CN" sz="2200">
                <a:ea typeface="宋体" panose="02010600030101010101" pitchFamily="2" charset="-122"/>
              </a:rPr>
              <a:t>Then why study DB? </a:t>
            </a:r>
          </a:p>
          <a:p>
            <a:pPr marL="0" indent="-358775" defTabSz="358775">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p:txBody>
      </p:sp>
    </p:spTree>
    <p:extLst>
      <p:ext uri="{BB962C8B-B14F-4D97-AF65-F5344CB8AC3E}">
        <p14:creationId xmlns:p14="http://schemas.microsoft.com/office/powerpoint/2010/main" val="3599911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9CBBAB1E-B272-47DF-B2B2-DDE3840B0AB7}" type="slidenum">
              <a:rPr lang="en-US" altLang="zh-CN" sz="1400" smtClean="0">
                <a:latin typeface="Times New Roman" panose="02020603050405020304" pitchFamily="18" charset="0"/>
              </a:rPr>
              <a:pPr>
                <a:spcBef>
                  <a:spcPct val="0"/>
                </a:spcBef>
                <a:buClrTx/>
                <a:buFontTx/>
                <a:buNone/>
              </a:pPr>
              <a:t>38</a:t>
            </a:fld>
            <a:endParaRPr lang="en-US" altLang="zh-CN" sz="1400">
              <a:latin typeface="Times New Roman" panose="02020603050405020304" pitchFamily="18" charset="0"/>
            </a:endParaRPr>
          </a:p>
        </p:txBody>
      </p:sp>
      <p:sp>
        <p:nvSpPr>
          <p:cNvPr id="44035"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44036" name="Rectangle 3"/>
          <p:cNvSpPr>
            <a:spLocks noGrp="1" noChangeArrowheads="1"/>
          </p:cNvSpPr>
          <p:nvPr>
            <p:ph type="body" idx="1"/>
          </p:nvPr>
        </p:nvSpPr>
        <p:spPr>
          <a:xfrm>
            <a:off x="468313" y="2020888"/>
            <a:ext cx="3816350" cy="4448175"/>
          </a:xfrm>
        </p:spPr>
        <p:txBody>
          <a:bodyPr/>
          <a:lstStyle/>
          <a:p>
            <a:pPr marL="0" indent="-358775" defTabSz="358775">
              <a:buFont typeface="Wingdings" panose="05000000000000000000" pitchFamily="2" charset="2"/>
              <a:buChar char="p"/>
            </a:pPr>
            <a:r>
              <a:rPr lang="en-US" altLang="zh-CN" sz="2200">
                <a:ea typeface="宋体" panose="02010600030101010101" pitchFamily="2" charset="-122"/>
              </a:rPr>
              <a:t>Then why study DB? </a:t>
            </a:r>
          </a:p>
          <a:p>
            <a:pPr marL="0" indent="-358775" defTabSz="358775">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p:txBody>
      </p:sp>
      <p:grpSp>
        <p:nvGrpSpPr>
          <p:cNvPr id="44037" name="Group 4"/>
          <p:cNvGrpSpPr>
            <a:grpSpLocks/>
          </p:cNvGrpSpPr>
          <p:nvPr/>
        </p:nvGrpSpPr>
        <p:grpSpPr bwMode="auto">
          <a:xfrm>
            <a:off x="4140200" y="1662113"/>
            <a:ext cx="4573588" cy="4814887"/>
            <a:chOff x="4067945" y="1387090"/>
            <a:chExt cx="4573506" cy="4814217"/>
          </a:xfrm>
        </p:grpSpPr>
        <p:pic>
          <p:nvPicPr>
            <p:cNvPr id="44038"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Rectangle 6"/>
            <p:cNvSpPr>
              <a:spLocks noChangeArrowheads="1"/>
            </p:cNvSpPr>
            <p:nvPr/>
          </p:nvSpPr>
          <p:spPr bwMode="auto">
            <a:xfrm>
              <a:off x="6929636" y="3573016"/>
              <a:ext cx="1152128" cy="720080"/>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Data in memory</a:t>
              </a:r>
            </a:p>
          </p:txBody>
        </p:sp>
        <p:sp>
          <p:nvSpPr>
            <p:cNvPr id="44040" name="Rectangle 7"/>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2000">
                  <a:solidFill>
                    <a:srgbClr val="FF0000"/>
                  </a:solidFill>
                  <a:ea typeface="宋体" panose="02010600030101010101" pitchFamily="2" charset="-122"/>
                </a:rPr>
                <a:t>CPU</a:t>
              </a:r>
            </a:p>
          </p:txBody>
        </p:sp>
      </p:grpSp>
    </p:spTree>
    <p:extLst>
      <p:ext uri="{BB962C8B-B14F-4D97-AF65-F5344CB8AC3E}">
        <p14:creationId xmlns:p14="http://schemas.microsoft.com/office/powerpoint/2010/main" val="2498346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5D6F65CD-6C8A-42B5-AE48-904289F70A1C}" type="slidenum">
              <a:rPr lang="en-US" altLang="zh-CN" sz="1400" smtClean="0">
                <a:latin typeface="Times New Roman" panose="02020603050405020304" pitchFamily="18" charset="0"/>
              </a:rPr>
              <a:pPr>
                <a:spcBef>
                  <a:spcPct val="0"/>
                </a:spcBef>
                <a:buClrTx/>
                <a:buFontTx/>
                <a:buNone/>
              </a:pPr>
              <a:t>39</a:t>
            </a:fld>
            <a:endParaRPr lang="en-US" altLang="zh-CN" sz="1400">
              <a:latin typeface="Times New Roman" panose="02020603050405020304" pitchFamily="18" charset="0"/>
            </a:endParaRPr>
          </a:p>
        </p:txBody>
      </p:sp>
      <p:sp>
        <p:nvSpPr>
          <p:cNvPr id="46083"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46084" name="Rectangle 3"/>
          <p:cNvSpPr>
            <a:spLocks noGrp="1" noChangeArrowheads="1"/>
          </p:cNvSpPr>
          <p:nvPr>
            <p:ph type="body" idx="1"/>
          </p:nvPr>
        </p:nvSpPr>
        <p:spPr>
          <a:xfrm>
            <a:off x="468313" y="2020888"/>
            <a:ext cx="3816350" cy="4448175"/>
          </a:xfrm>
        </p:spPr>
        <p:txBody>
          <a:bodyPr/>
          <a:lstStyle/>
          <a:p>
            <a:pPr marL="0" indent="-358775" defTabSz="358775">
              <a:buFont typeface="Wingdings" panose="05000000000000000000" pitchFamily="2" charset="2"/>
              <a:buChar char="p"/>
            </a:pPr>
            <a:r>
              <a:rPr lang="en-US" altLang="zh-CN" sz="2200">
                <a:ea typeface="宋体" panose="02010600030101010101" pitchFamily="2" charset="-122"/>
              </a:rPr>
              <a:t>Then why study DB? </a:t>
            </a:r>
          </a:p>
          <a:p>
            <a:pPr marL="0" indent="-358775" defTabSz="358775">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p:txBody>
      </p:sp>
      <p:grpSp>
        <p:nvGrpSpPr>
          <p:cNvPr id="46085" name="Group 4"/>
          <p:cNvGrpSpPr>
            <a:grpSpLocks/>
          </p:cNvGrpSpPr>
          <p:nvPr/>
        </p:nvGrpSpPr>
        <p:grpSpPr bwMode="auto">
          <a:xfrm>
            <a:off x="4859338" y="5013325"/>
            <a:ext cx="1296987" cy="1238250"/>
            <a:chOff x="4067945" y="1387090"/>
            <a:chExt cx="4573506" cy="4814217"/>
          </a:xfrm>
        </p:grpSpPr>
        <p:pic>
          <p:nvPicPr>
            <p:cNvPr id="46087"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8" name="Rectangle 7"/>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000">
                <a:solidFill>
                  <a:srgbClr val="FF0000"/>
                </a:solidFill>
                <a:ea typeface="宋体" panose="02010600030101010101" pitchFamily="2" charset="-122"/>
              </a:endParaRPr>
            </a:p>
          </p:txBody>
        </p:sp>
      </p:grpSp>
      <p:sp>
        <p:nvSpPr>
          <p:cNvPr id="46086" name="Rectangle 8"/>
          <p:cNvSpPr>
            <a:spLocks noChangeArrowheads="1"/>
          </p:cNvSpPr>
          <p:nvPr/>
        </p:nvSpPr>
        <p:spPr bwMode="auto">
          <a:xfrm>
            <a:off x="6156325" y="1844675"/>
            <a:ext cx="2592388" cy="4403725"/>
          </a:xfrm>
          <a:prstGeom prst="rect">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FontTx/>
              <a:buNone/>
            </a:pPr>
            <a:endParaRPr lang="en-US" altLang="zh-CN" sz="2000">
              <a:solidFill>
                <a:srgbClr val="FF0000"/>
              </a:solidFill>
              <a:ea typeface="宋体" panose="02010600030101010101" pitchFamily="2" charset="-122"/>
            </a:endParaRPr>
          </a:p>
          <a:p>
            <a:pPr algn="ctr">
              <a:spcBef>
                <a:spcPct val="0"/>
              </a:spcBef>
              <a:buClrTx/>
              <a:buFontTx/>
              <a:buNone/>
            </a:pPr>
            <a:endParaRPr lang="en-US" altLang="zh-CN" sz="2000">
              <a:solidFill>
                <a:srgbClr val="FF0000"/>
              </a:solidFill>
              <a:ea typeface="宋体" panose="02010600030101010101" pitchFamily="2" charset="-122"/>
            </a:endParaRPr>
          </a:p>
          <a:p>
            <a:pPr algn="ctr">
              <a:spcBef>
                <a:spcPct val="0"/>
              </a:spcBef>
              <a:buClrTx/>
              <a:buFontTx/>
              <a:buNone/>
            </a:pPr>
            <a:endParaRPr lang="en-US" altLang="zh-CN" sz="2000">
              <a:solidFill>
                <a:srgbClr val="FF0000"/>
              </a:solidFill>
              <a:ea typeface="宋体" panose="02010600030101010101" pitchFamily="2" charset="-122"/>
            </a:endParaRPr>
          </a:p>
          <a:p>
            <a:pPr algn="ctr">
              <a:spcBef>
                <a:spcPct val="0"/>
              </a:spcBef>
              <a:buClrTx/>
              <a:buFontTx/>
              <a:buNone/>
            </a:pPr>
            <a:endParaRPr lang="en-US" altLang="zh-CN" sz="2000">
              <a:solidFill>
                <a:srgbClr val="FF0000"/>
              </a:solidFill>
              <a:ea typeface="宋体" panose="02010600030101010101" pitchFamily="2" charset="-122"/>
            </a:endParaRPr>
          </a:p>
          <a:p>
            <a:pPr algn="ctr">
              <a:spcBef>
                <a:spcPct val="0"/>
              </a:spcBef>
              <a:buClrTx/>
              <a:buFontTx/>
              <a:buNone/>
            </a:pPr>
            <a:endParaRPr lang="en-US" altLang="zh-CN" sz="2000">
              <a:solidFill>
                <a:srgbClr val="FF0000"/>
              </a:solidFill>
              <a:ea typeface="宋体" panose="02010600030101010101" pitchFamily="2" charset="-122"/>
            </a:endParaRPr>
          </a:p>
          <a:p>
            <a:pPr algn="ctr">
              <a:spcBef>
                <a:spcPct val="0"/>
              </a:spcBef>
              <a:buClrTx/>
              <a:buFontTx/>
              <a:buNone/>
            </a:pPr>
            <a:r>
              <a:rPr lang="en-US" altLang="zh-CN" sz="6600">
                <a:solidFill>
                  <a:srgbClr val="FF0000"/>
                </a:solidFill>
                <a:ea typeface="宋体" panose="02010600030101010101" pitchFamily="2" charset="-122"/>
              </a:rPr>
              <a:t>Data</a:t>
            </a:r>
          </a:p>
        </p:txBody>
      </p:sp>
    </p:spTree>
    <p:extLst>
      <p:ext uri="{BB962C8B-B14F-4D97-AF65-F5344CB8AC3E}">
        <p14:creationId xmlns:p14="http://schemas.microsoft.com/office/powerpoint/2010/main" val="1113208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531B23F5-B198-467A-B5F7-17E4260DFF35}" type="slidenum">
              <a:rPr lang="en-US" altLang="zh-CN" sz="1400" smtClean="0">
                <a:latin typeface="Times New Roman" panose="02020603050405020304" pitchFamily="18" charset="0"/>
              </a:rPr>
              <a:pPr>
                <a:spcBef>
                  <a:spcPct val="0"/>
                </a:spcBef>
                <a:buClrTx/>
                <a:buFontTx/>
                <a:buNone/>
              </a:pPr>
              <a:t>40</a:t>
            </a:fld>
            <a:endParaRPr lang="en-US" altLang="zh-CN" sz="1400">
              <a:latin typeface="Times New Roman" panose="02020603050405020304" pitchFamily="18" charset="0"/>
            </a:endParaRPr>
          </a:p>
        </p:txBody>
      </p:sp>
      <p:sp>
        <p:nvSpPr>
          <p:cNvPr id="48131"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48132" name="Rectangle 3"/>
          <p:cNvSpPr>
            <a:spLocks noGrp="1" noChangeArrowheads="1"/>
          </p:cNvSpPr>
          <p:nvPr>
            <p:ph type="body" idx="1"/>
          </p:nvPr>
        </p:nvSpPr>
        <p:spPr>
          <a:xfrm>
            <a:off x="468313" y="2020888"/>
            <a:ext cx="3816350" cy="4448175"/>
          </a:xfrm>
        </p:spPr>
        <p:txBody>
          <a:bodyPr/>
          <a:lstStyle/>
          <a:p>
            <a:pPr marL="0" indent="-358775" defTabSz="358775">
              <a:buFont typeface="Wingdings" panose="05000000000000000000" pitchFamily="2" charset="2"/>
              <a:buChar char="p"/>
            </a:pPr>
            <a:r>
              <a:rPr lang="en-US" altLang="zh-CN" sz="2200">
                <a:ea typeface="宋体" panose="02010600030101010101" pitchFamily="2" charset="-122"/>
              </a:rPr>
              <a:t>Then why study DB? </a:t>
            </a:r>
          </a:p>
          <a:p>
            <a:pPr marL="0" indent="-358775" defTabSz="358775">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p:txBody>
      </p:sp>
      <p:sp>
        <p:nvSpPr>
          <p:cNvPr id="48133" name="Flowchart: Magnetic Disk 1"/>
          <p:cNvSpPr>
            <a:spLocks noChangeArrowheads="1"/>
          </p:cNvSpPr>
          <p:nvPr/>
        </p:nvSpPr>
        <p:spPr bwMode="auto">
          <a:xfrm>
            <a:off x="6173788" y="1773238"/>
            <a:ext cx="2663825" cy="4695825"/>
          </a:xfrm>
          <a:prstGeom prst="flowChartMagneticDisk">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FontTx/>
              <a:buNone/>
            </a:pPr>
            <a:endParaRPr lang="en-US" altLang="zh-CN" sz="2800">
              <a:solidFill>
                <a:srgbClr val="FF0000"/>
              </a:solidFill>
              <a:ea typeface="宋体" panose="02010600030101010101" pitchFamily="2" charset="-122"/>
            </a:endParaRPr>
          </a:p>
          <a:p>
            <a:pPr algn="ctr">
              <a:spcBef>
                <a:spcPct val="0"/>
              </a:spcBef>
              <a:buClrTx/>
              <a:buFontTx/>
              <a:buNone/>
            </a:pPr>
            <a:r>
              <a:rPr lang="en-US" altLang="zh-CN" sz="6600">
                <a:solidFill>
                  <a:srgbClr val="FF0000"/>
                </a:solidFill>
                <a:ea typeface="宋体" panose="02010600030101010101" pitchFamily="2" charset="-122"/>
              </a:rPr>
              <a:t>Data </a:t>
            </a:r>
          </a:p>
          <a:p>
            <a:pPr algn="ctr">
              <a:spcBef>
                <a:spcPct val="0"/>
              </a:spcBef>
              <a:buClrTx/>
              <a:buFontTx/>
              <a:buNone/>
            </a:pPr>
            <a:r>
              <a:rPr lang="en-US" altLang="zh-CN" sz="2800">
                <a:solidFill>
                  <a:srgbClr val="FF0000"/>
                </a:solidFill>
                <a:ea typeface="宋体" panose="02010600030101010101" pitchFamily="2" charset="-122"/>
              </a:rPr>
              <a:t>(in disks)</a:t>
            </a:r>
          </a:p>
        </p:txBody>
      </p:sp>
      <p:grpSp>
        <p:nvGrpSpPr>
          <p:cNvPr id="48134" name="Group 9"/>
          <p:cNvGrpSpPr>
            <a:grpSpLocks/>
          </p:cNvGrpSpPr>
          <p:nvPr/>
        </p:nvGrpSpPr>
        <p:grpSpPr bwMode="auto">
          <a:xfrm>
            <a:off x="4859338" y="5013325"/>
            <a:ext cx="1296987" cy="1238250"/>
            <a:chOff x="4067945" y="1387090"/>
            <a:chExt cx="4573506" cy="4814217"/>
          </a:xfrm>
        </p:grpSpPr>
        <p:pic>
          <p:nvPicPr>
            <p:cNvPr id="48135"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Rectangle 11"/>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000">
                <a:solidFill>
                  <a:srgbClr val="FF0000"/>
                </a:solidFill>
                <a:ea typeface="宋体" panose="02010600030101010101" pitchFamily="2" charset="-122"/>
              </a:endParaRPr>
            </a:p>
          </p:txBody>
        </p:sp>
      </p:grpSp>
    </p:spTree>
    <p:extLst>
      <p:ext uri="{BB962C8B-B14F-4D97-AF65-F5344CB8AC3E}">
        <p14:creationId xmlns:p14="http://schemas.microsoft.com/office/powerpoint/2010/main" val="2267008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B53180A9-3CF3-4236-A711-AC638BA00656}" type="slidenum">
              <a:rPr lang="en-US" altLang="zh-CN" sz="1400" smtClean="0">
                <a:latin typeface="Times New Roman" panose="02020603050405020304" pitchFamily="18" charset="0"/>
              </a:rPr>
              <a:pPr>
                <a:spcBef>
                  <a:spcPct val="0"/>
                </a:spcBef>
                <a:buClrTx/>
                <a:buFontTx/>
                <a:buNone/>
              </a:pPr>
              <a:t>41</a:t>
            </a:fld>
            <a:endParaRPr lang="en-US" altLang="zh-CN" sz="1400">
              <a:latin typeface="Times New Roman" panose="02020603050405020304" pitchFamily="18" charset="0"/>
            </a:endParaRPr>
          </a:p>
        </p:txBody>
      </p:sp>
      <p:sp>
        <p:nvSpPr>
          <p:cNvPr id="50179"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50180" name="Flowchart: Magnetic Disk 1"/>
          <p:cNvSpPr>
            <a:spLocks noChangeArrowheads="1"/>
          </p:cNvSpPr>
          <p:nvPr/>
        </p:nvSpPr>
        <p:spPr bwMode="auto">
          <a:xfrm>
            <a:off x="6173788" y="1773238"/>
            <a:ext cx="2663825" cy="4695825"/>
          </a:xfrm>
          <a:prstGeom prst="flowChartMagneticDisk">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FontTx/>
              <a:buNone/>
            </a:pPr>
            <a:endParaRPr lang="en-US" altLang="zh-CN" sz="2800">
              <a:solidFill>
                <a:srgbClr val="FF0000"/>
              </a:solidFill>
              <a:ea typeface="宋体" panose="02010600030101010101" pitchFamily="2" charset="-122"/>
            </a:endParaRPr>
          </a:p>
          <a:p>
            <a:pPr algn="ctr">
              <a:spcBef>
                <a:spcPct val="0"/>
              </a:spcBef>
              <a:buClrTx/>
              <a:buFontTx/>
              <a:buNone/>
            </a:pPr>
            <a:r>
              <a:rPr lang="en-US" altLang="zh-CN" sz="6600">
                <a:solidFill>
                  <a:srgbClr val="FF0000"/>
                </a:solidFill>
                <a:ea typeface="宋体" panose="02010600030101010101" pitchFamily="2" charset="-122"/>
              </a:rPr>
              <a:t>Data </a:t>
            </a:r>
          </a:p>
          <a:p>
            <a:pPr algn="ctr">
              <a:spcBef>
                <a:spcPct val="0"/>
              </a:spcBef>
              <a:buClrTx/>
              <a:buFontTx/>
              <a:buNone/>
            </a:pPr>
            <a:r>
              <a:rPr lang="en-US" altLang="zh-CN" sz="2800">
                <a:solidFill>
                  <a:srgbClr val="FF0000"/>
                </a:solidFill>
                <a:ea typeface="宋体" panose="02010600030101010101" pitchFamily="2" charset="-122"/>
              </a:rPr>
              <a:t>(in disks)</a:t>
            </a:r>
          </a:p>
        </p:txBody>
      </p:sp>
      <p:grpSp>
        <p:nvGrpSpPr>
          <p:cNvPr id="50181" name="Group 9"/>
          <p:cNvGrpSpPr>
            <a:grpSpLocks/>
          </p:cNvGrpSpPr>
          <p:nvPr/>
        </p:nvGrpSpPr>
        <p:grpSpPr bwMode="auto">
          <a:xfrm>
            <a:off x="4859338" y="5013325"/>
            <a:ext cx="1296987" cy="1238250"/>
            <a:chOff x="4067945" y="1387090"/>
            <a:chExt cx="4573506" cy="4814217"/>
          </a:xfrm>
        </p:grpSpPr>
        <p:pic>
          <p:nvPicPr>
            <p:cNvPr id="50184"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5" name="Rectangle 11"/>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000">
                <a:solidFill>
                  <a:srgbClr val="FF0000"/>
                </a:solidFill>
                <a:ea typeface="宋体" panose="02010600030101010101" pitchFamily="2" charset="-122"/>
              </a:endParaRPr>
            </a:p>
          </p:txBody>
        </p:sp>
      </p:grpSp>
      <p:sp>
        <p:nvSpPr>
          <p:cNvPr id="50182" name="Rectangle 3"/>
          <p:cNvSpPr txBox="1">
            <a:spLocks noChangeArrowheads="1"/>
          </p:cNvSpPr>
          <p:nvPr/>
        </p:nvSpPr>
        <p:spPr bwMode="auto">
          <a:xfrm>
            <a:off x="468313" y="2020888"/>
            <a:ext cx="3816350" cy="444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358775" defTabSz="358775">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defTabSz="358775">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defTabSz="358775">
              <a:spcBef>
                <a:spcPct val="20000"/>
              </a:spcBef>
              <a:buClr>
                <a:srgbClr val="CC00CC"/>
              </a:buClr>
              <a:buChar char="•"/>
              <a:defRPr sz="2400">
                <a:solidFill>
                  <a:schemeClr val="tx1"/>
                </a:solidFill>
                <a:latin typeface="Tahoma" panose="020B0604030504040204" pitchFamily="34" charset="0"/>
              </a:defRPr>
            </a:lvl3pPr>
            <a:lvl4pPr marL="1600200" indent="-228600" defTabSz="358775">
              <a:spcBef>
                <a:spcPct val="20000"/>
              </a:spcBef>
              <a:buChar char="–"/>
              <a:defRPr sz="2000">
                <a:solidFill>
                  <a:schemeClr val="tx1"/>
                </a:solidFill>
                <a:latin typeface="Times New Roman" panose="02020603050405020304" pitchFamily="18" charset="0"/>
              </a:defRPr>
            </a:lvl4pPr>
            <a:lvl5pPr marL="2057400" indent="-228600" defTabSz="358775">
              <a:spcBef>
                <a:spcPct val="20000"/>
              </a:spcBef>
              <a:buChar char="»"/>
              <a:defRPr sz="2000">
                <a:solidFill>
                  <a:schemeClr val="tx1"/>
                </a:solidFill>
                <a:latin typeface="Times New Roman" panose="02020603050405020304" pitchFamily="18" charset="0"/>
              </a:defRPr>
            </a:lvl5pPr>
            <a:lvl6pPr marL="25146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 typeface="Wingdings" panose="05000000000000000000" pitchFamily="2" charset="2"/>
              <a:buChar char="p"/>
            </a:pPr>
            <a:r>
              <a:rPr lang="en-US" altLang="zh-CN" sz="2200">
                <a:ea typeface="宋体" panose="02010600030101010101" pitchFamily="2" charset="-122"/>
              </a:rPr>
              <a:t>Then why study DB? </a:t>
            </a:r>
          </a:p>
          <a:p>
            <a:pPr>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a:p>
            <a:pPr>
              <a:buFont typeface="Wingdings" panose="05000000000000000000" pitchFamily="2" charset="2"/>
              <a:buChar char="p"/>
            </a:pPr>
            <a:r>
              <a:rPr lang="en-US" altLang="zh-CN" sz="2200">
                <a:ea typeface="宋体" panose="02010600030101010101" pitchFamily="2" charset="-122"/>
              </a:rPr>
              <a:t>Operations are simpler &amp; 	more specific: How do we 	take advantage of it?</a:t>
            </a:r>
          </a:p>
        </p:txBody>
      </p:sp>
      <p:sp>
        <p:nvSpPr>
          <p:cNvPr id="50183" name="TextBox 3"/>
          <p:cNvSpPr txBox="1">
            <a:spLocks noChangeArrowheads="1"/>
          </p:cNvSpPr>
          <p:nvPr/>
        </p:nvSpPr>
        <p:spPr bwMode="auto">
          <a:xfrm>
            <a:off x="4861715" y="3394075"/>
            <a:ext cx="1174090" cy="1015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l-GR" altLang="zh-CN" sz="2000" dirty="0">
                <a:latin typeface="Times New Roman" panose="02020603050405020304" pitchFamily="18" charset="0"/>
                <a:cs typeface="Times New Roman" panose="02020603050405020304" pitchFamily="18" charset="0"/>
              </a:rPr>
              <a:t>π</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l-GR" altLang="zh-CN" sz="2000" dirty="0">
                <a:latin typeface="Times New Roman" panose="02020603050405020304" pitchFamily="18" charset="0"/>
                <a:cs typeface="Times New Roman" panose="02020603050405020304" pitchFamily="18" charset="0"/>
              </a:rPr>
              <a:t>σ</a:t>
            </a:r>
            <a:r>
              <a:rPr lang="en-US" altLang="zh-CN" sz="2000" dirty="0">
                <a:latin typeface="Times New Roman" panose="02020603050405020304" pitchFamily="18" charset="0"/>
                <a:ea typeface="宋体" panose="02010600030101010101" pitchFamily="2" charset="-122"/>
              </a:rPr>
              <a:t>, </a:t>
            </a:r>
            <a:r>
              <a:rPr lang="el-GR" altLang="zh-CN" sz="2000" dirty="0">
                <a:latin typeface="Times New Roman" panose="02020603050405020304" pitchFamily="18" charset="0"/>
                <a:cs typeface="Times New Roman" panose="02020603050405020304" pitchFamily="18" charset="0"/>
              </a:rPr>
              <a:t>ρ</a:t>
            </a:r>
            <a:r>
              <a:rPr lang="en-US" altLang="zh-CN" sz="2000" dirty="0">
                <a:latin typeface="Times New Roman" panose="02020603050405020304" pitchFamily="18" charset="0"/>
                <a:ea typeface="宋体" panose="02010600030101010101" pitchFamily="2" charset="-122"/>
              </a:rPr>
              <a:t>, </a:t>
            </a:r>
          </a:p>
          <a:p>
            <a:pPr>
              <a:spcBef>
                <a:spcPct val="0"/>
              </a:spcBef>
              <a:buClrTx/>
              <a:buFontTx/>
              <a:buNone/>
            </a:pPr>
            <a:r>
              <a:rPr lang="en-US" altLang="zh-CN" sz="2000" dirty="0">
                <a:latin typeface="Arial" panose="020B0604020202020204" pitchFamily="34" charset="0"/>
                <a:ea typeface="宋体" panose="02010600030101010101" pitchFamily="2" charset="-122"/>
                <a:cs typeface="Arial" panose="020B0604020202020204" pitchFamily="34" charset="0"/>
              </a:rPr>
              <a:t>∩</a:t>
            </a:r>
            <a:r>
              <a:rPr lang="en-US" altLang="zh-CN" sz="2000" dirty="0">
                <a:latin typeface="Times New Roman" panose="02020603050405020304" pitchFamily="18" charset="0"/>
                <a:ea typeface="宋体" panose="02010600030101010101" pitchFamily="2" charset="-122"/>
              </a:rPr>
              <a:t>, </a:t>
            </a:r>
            <a:r>
              <a:rPr lang="en-US" altLang="zh-CN" sz="2000" dirty="0">
                <a:latin typeface="Cambria Math" panose="02040503050406030204" pitchFamily="18" charset="0"/>
                <a:ea typeface="宋体" panose="02010600030101010101" pitchFamily="2" charset="-122"/>
              </a:rPr>
              <a:t>⋃</a:t>
            </a:r>
            <a:r>
              <a:rPr lang="en-US" altLang="zh-CN" sz="2000" dirty="0">
                <a:latin typeface="Times New Roman" panose="02020603050405020304" pitchFamily="18" charset="0"/>
                <a:ea typeface="宋体" panose="02010600030101010101" pitchFamily="2" charset="-122"/>
              </a:rPr>
              <a:t>,</a:t>
            </a:r>
            <a:r>
              <a:rPr lang="en-US" altLang="zh-CN" sz="2000" dirty="0">
                <a:ea typeface="宋体" panose="02010600030101010101" pitchFamily="2" charset="-122"/>
              </a:rPr>
              <a:t> \</a:t>
            </a:r>
            <a:r>
              <a:rPr lang="en-US" altLang="zh-CN" sz="2000" dirty="0">
                <a:latin typeface="Times New Roman" panose="02020603050405020304" pitchFamily="18" charset="0"/>
                <a:ea typeface="宋体" panose="02010600030101010101" pitchFamily="2" charset="-122"/>
              </a:rPr>
              <a:t>,</a:t>
            </a:r>
          </a:p>
          <a:p>
            <a:pPr>
              <a:spcBef>
                <a:spcPct val="0"/>
              </a:spcBef>
              <a:buClrTx/>
              <a:buFontTx/>
              <a:buNone/>
            </a:pP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a:t>
            </a:r>
            <a:r>
              <a:rPr lang="en-US" altLang="zh-CN" sz="2000" dirty="0">
                <a:latin typeface="Times New Roman" panose="02020603050405020304" pitchFamily="18" charset="0"/>
                <a:ea typeface="宋体" panose="02010600030101010101" pitchFamily="2" charset="-122"/>
              </a:rPr>
              <a:t>,</a:t>
            </a: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 </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a:t>
            </a:r>
            <a:r>
              <a:rPr lang="en-US" altLang="zh-CN" sz="2000" dirty="0">
                <a:latin typeface="Times New Roman" panose="02020603050405020304" pitchFamily="18" charset="0"/>
                <a:ea typeface="宋体" panose="02010600030101010101" pitchFamily="2" charset="-122"/>
              </a:rPr>
              <a:t>,</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 ⋈</a:t>
            </a:r>
            <a:r>
              <a:rPr lang="en-US" altLang="en-US" sz="2000" baseline="-25000" dirty="0">
                <a:ea typeface="Cambria Math" panose="02040503050406030204" pitchFamily="18" charset="0"/>
                <a:cs typeface="Cambria Math" panose="02040503050406030204" pitchFamily="18" charset="0"/>
              </a:rPr>
              <a:t>C</a:t>
            </a:r>
            <a:endParaRPr lang="en-US" altLang="zh-CN" sz="20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2989774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E9FF4D04-D53B-43FF-8366-C6E8A1A147F6}" type="slidenum">
              <a:rPr lang="en-US" altLang="zh-CN" sz="1400" smtClean="0">
                <a:latin typeface="Times New Roman" panose="02020603050405020304" pitchFamily="18" charset="0"/>
              </a:rPr>
              <a:pPr>
                <a:spcBef>
                  <a:spcPct val="0"/>
                </a:spcBef>
                <a:buClrTx/>
                <a:buFontTx/>
                <a:buNone/>
              </a:pPr>
              <a:t>42</a:t>
            </a:fld>
            <a:endParaRPr lang="en-US" altLang="zh-CN" sz="1400">
              <a:latin typeface="Times New Roman" panose="02020603050405020304" pitchFamily="18" charset="0"/>
            </a:endParaRPr>
          </a:p>
        </p:txBody>
      </p:sp>
      <p:sp>
        <p:nvSpPr>
          <p:cNvPr id="52227"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52228" name="Flowchart: Magnetic Disk 1"/>
          <p:cNvSpPr>
            <a:spLocks noChangeArrowheads="1"/>
          </p:cNvSpPr>
          <p:nvPr/>
        </p:nvSpPr>
        <p:spPr bwMode="auto">
          <a:xfrm>
            <a:off x="6173788" y="1773238"/>
            <a:ext cx="2663825" cy="4695825"/>
          </a:xfrm>
          <a:prstGeom prst="flowChartMagneticDisk">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FontTx/>
              <a:buNone/>
            </a:pPr>
            <a:endParaRPr lang="en-US" altLang="zh-CN" sz="2800">
              <a:solidFill>
                <a:srgbClr val="FF0000"/>
              </a:solidFill>
              <a:ea typeface="宋体" panose="02010600030101010101" pitchFamily="2" charset="-122"/>
            </a:endParaRPr>
          </a:p>
          <a:p>
            <a:pPr algn="ctr">
              <a:spcBef>
                <a:spcPct val="0"/>
              </a:spcBef>
              <a:buClrTx/>
              <a:buFontTx/>
              <a:buNone/>
            </a:pPr>
            <a:r>
              <a:rPr lang="en-US" altLang="zh-CN" sz="6600">
                <a:solidFill>
                  <a:srgbClr val="FF0000"/>
                </a:solidFill>
                <a:ea typeface="宋体" panose="02010600030101010101" pitchFamily="2" charset="-122"/>
              </a:rPr>
              <a:t>Data </a:t>
            </a:r>
          </a:p>
          <a:p>
            <a:pPr algn="ctr">
              <a:spcBef>
                <a:spcPct val="0"/>
              </a:spcBef>
              <a:buClrTx/>
              <a:buFontTx/>
              <a:buNone/>
            </a:pPr>
            <a:r>
              <a:rPr lang="en-US" altLang="zh-CN" sz="2800">
                <a:solidFill>
                  <a:srgbClr val="FF0000"/>
                </a:solidFill>
                <a:ea typeface="宋体" panose="02010600030101010101" pitchFamily="2" charset="-122"/>
              </a:rPr>
              <a:t>(in disks)</a:t>
            </a:r>
          </a:p>
        </p:txBody>
      </p:sp>
      <p:grpSp>
        <p:nvGrpSpPr>
          <p:cNvPr id="52229" name="Group 9"/>
          <p:cNvGrpSpPr>
            <a:grpSpLocks/>
          </p:cNvGrpSpPr>
          <p:nvPr/>
        </p:nvGrpSpPr>
        <p:grpSpPr bwMode="auto">
          <a:xfrm>
            <a:off x="4859338" y="5013325"/>
            <a:ext cx="1296987" cy="1238250"/>
            <a:chOff x="4067945" y="1387090"/>
            <a:chExt cx="4573506" cy="4814217"/>
          </a:xfrm>
        </p:grpSpPr>
        <p:pic>
          <p:nvPicPr>
            <p:cNvPr id="52234"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5" name="Rectangle 11"/>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000">
                <a:solidFill>
                  <a:srgbClr val="FF0000"/>
                </a:solidFill>
                <a:ea typeface="宋体" panose="02010600030101010101" pitchFamily="2" charset="-122"/>
              </a:endParaRPr>
            </a:p>
          </p:txBody>
        </p:sp>
      </p:grpSp>
      <p:sp>
        <p:nvSpPr>
          <p:cNvPr id="52230" name="Rectangle 3"/>
          <p:cNvSpPr txBox="1">
            <a:spLocks noChangeArrowheads="1"/>
          </p:cNvSpPr>
          <p:nvPr/>
        </p:nvSpPr>
        <p:spPr bwMode="auto">
          <a:xfrm>
            <a:off x="468313" y="2020888"/>
            <a:ext cx="3816350" cy="444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358775" defTabSz="358775">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defTabSz="358775">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defTabSz="358775">
              <a:spcBef>
                <a:spcPct val="20000"/>
              </a:spcBef>
              <a:buClr>
                <a:srgbClr val="CC00CC"/>
              </a:buClr>
              <a:buChar char="•"/>
              <a:defRPr sz="2400">
                <a:solidFill>
                  <a:schemeClr val="tx1"/>
                </a:solidFill>
                <a:latin typeface="Tahoma" panose="020B0604030504040204" pitchFamily="34" charset="0"/>
              </a:defRPr>
            </a:lvl3pPr>
            <a:lvl4pPr marL="1600200" indent="-228600" defTabSz="358775">
              <a:spcBef>
                <a:spcPct val="20000"/>
              </a:spcBef>
              <a:buChar char="–"/>
              <a:defRPr sz="2000">
                <a:solidFill>
                  <a:schemeClr val="tx1"/>
                </a:solidFill>
                <a:latin typeface="Times New Roman" panose="02020603050405020304" pitchFamily="18" charset="0"/>
              </a:defRPr>
            </a:lvl4pPr>
            <a:lvl5pPr marL="2057400" indent="-228600" defTabSz="358775">
              <a:spcBef>
                <a:spcPct val="20000"/>
              </a:spcBef>
              <a:buChar char="»"/>
              <a:defRPr sz="2000">
                <a:solidFill>
                  <a:schemeClr val="tx1"/>
                </a:solidFill>
                <a:latin typeface="Times New Roman" panose="02020603050405020304" pitchFamily="18" charset="0"/>
              </a:defRPr>
            </a:lvl5pPr>
            <a:lvl6pPr marL="25146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 typeface="Wingdings" panose="05000000000000000000" pitchFamily="2" charset="2"/>
              <a:buChar char="p"/>
            </a:pPr>
            <a:r>
              <a:rPr lang="en-US" altLang="zh-CN" sz="2200">
                <a:ea typeface="宋体" panose="02010600030101010101" pitchFamily="2" charset="-122"/>
              </a:rPr>
              <a:t>Then why study DB? </a:t>
            </a:r>
          </a:p>
          <a:p>
            <a:pPr>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a:p>
            <a:pPr>
              <a:buFont typeface="Wingdings" panose="05000000000000000000" pitchFamily="2" charset="2"/>
              <a:buChar char="p"/>
            </a:pPr>
            <a:r>
              <a:rPr lang="en-US" altLang="zh-CN" sz="2200">
                <a:ea typeface="宋体" panose="02010600030101010101" pitchFamily="2" charset="-122"/>
              </a:rPr>
              <a:t>Operations are simpler &amp; 	more specific: How do we 	take advantage of it?</a:t>
            </a:r>
          </a:p>
          <a:p>
            <a:pPr>
              <a:buFont typeface="Wingdings" panose="05000000000000000000" pitchFamily="2" charset="2"/>
              <a:buChar char="p"/>
            </a:pPr>
            <a:r>
              <a:rPr lang="en-US" altLang="zh-CN" sz="2200">
                <a:ea typeface="宋体" panose="02010600030101010101" pitchFamily="2" charset="-122"/>
              </a:rPr>
              <a:t>New programming 	languages for the above.</a:t>
            </a:r>
          </a:p>
        </p:txBody>
      </p:sp>
      <p:sp>
        <p:nvSpPr>
          <p:cNvPr id="52232" name="TextBox 13"/>
          <p:cNvSpPr txBox="1">
            <a:spLocks noChangeArrowheads="1"/>
          </p:cNvSpPr>
          <p:nvPr/>
        </p:nvSpPr>
        <p:spPr bwMode="auto">
          <a:xfrm>
            <a:off x="5351463" y="5110163"/>
            <a:ext cx="444500" cy="263525"/>
          </a:xfrm>
          <a:prstGeom prst="rect">
            <a:avLst/>
          </a:prstGeom>
          <a:solidFill>
            <a:schemeClr val="bg1"/>
          </a:solidFill>
          <a:ln w="9525">
            <a:solidFill>
              <a:schemeClr val="tx1"/>
            </a:solidFill>
            <a:miter lim="800000"/>
            <a:headEnd/>
            <a:tailEnd/>
          </a:ln>
        </p:spPr>
        <p:txBody>
          <a:bodyPr>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16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2233" name="TextBox 14"/>
          <p:cNvSpPr txBox="1">
            <a:spLocks noChangeArrowheads="1"/>
          </p:cNvSpPr>
          <p:nvPr/>
        </p:nvSpPr>
        <p:spPr bwMode="auto">
          <a:xfrm>
            <a:off x="5334000" y="5084763"/>
            <a:ext cx="677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latin typeface="Times New Roman" panose="02020603050405020304" pitchFamily="18" charset="0"/>
                <a:ea typeface="宋体" panose="02010600030101010101" pitchFamily="2" charset="-122"/>
                <a:cs typeface="Times New Roman" panose="02020603050405020304" pitchFamily="18" charset="0"/>
              </a:rPr>
              <a:t>SQL</a:t>
            </a:r>
          </a:p>
        </p:txBody>
      </p:sp>
      <p:sp>
        <p:nvSpPr>
          <p:cNvPr id="13" name="TextBox 3"/>
          <p:cNvSpPr txBox="1">
            <a:spLocks noChangeArrowheads="1"/>
          </p:cNvSpPr>
          <p:nvPr/>
        </p:nvSpPr>
        <p:spPr bwMode="auto">
          <a:xfrm>
            <a:off x="4861715" y="3394075"/>
            <a:ext cx="1174090" cy="1015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l-GR" altLang="zh-CN" sz="2000" dirty="0">
                <a:latin typeface="Times New Roman" panose="02020603050405020304" pitchFamily="18" charset="0"/>
                <a:cs typeface="Times New Roman" panose="02020603050405020304" pitchFamily="18" charset="0"/>
              </a:rPr>
              <a:t>π</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l-GR" altLang="zh-CN" sz="2000" dirty="0">
                <a:latin typeface="Times New Roman" panose="02020603050405020304" pitchFamily="18" charset="0"/>
                <a:cs typeface="Times New Roman" panose="02020603050405020304" pitchFamily="18" charset="0"/>
              </a:rPr>
              <a:t>σ</a:t>
            </a:r>
            <a:r>
              <a:rPr lang="en-US" altLang="zh-CN" sz="2000" dirty="0">
                <a:latin typeface="Times New Roman" panose="02020603050405020304" pitchFamily="18" charset="0"/>
                <a:ea typeface="宋体" panose="02010600030101010101" pitchFamily="2" charset="-122"/>
              </a:rPr>
              <a:t>, </a:t>
            </a:r>
            <a:r>
              <a:rPr lang="el-GR" altLang="zh-CN" sz="2000" dirty="0">
                <a:latin typeface="Times New Roman" panose="02020603050405020304" pitchFamily="18" charset="0"/>
                <a:cs typeface="Times New Roman" panose="02020603050405020304" pitchFamily="18" charset="0"/>
              </a:rPr>
              <a:t>ρ</a:t>
            </a:r>
            <a:r>
              <a:rPr lang="en-US" altLang="zh-CN" sz="2000" dirty="0">
                <a:latin typeface="Times New Roman" panose="02020603050405020304" pitchFamily="18" charset="0"/>
                <a:ea typeface="宋体" panose="02010600030101010101" pitchFamily="2" charset="-122"/>
              </a:rPr>
              <a:t>, </a:t>
            </a:r>
          </a:p>
          <a:p>
            <a:pPr>
              <a:spcBef>
                <a:spcPct val="0"/>
              </a:spcBef>
              <a:buClrTx/>
              <a:buFontTx/>
              <a:buNone/>
            </a:pPr>
            <a:r>
              <a:rPr lang="en-US" altLang="zh-CN" sz="2000" dirty="0">
                <a:latin typeface="Arial" panose="020B0604020202020204" pitchFamily="34" charset="0"/>
                <a:ea typeface="宋体" panose="02010600030101010101" pitchFamily="2" charset="-122"/>
                <a:cs typeface="Arial" panose="020B0604020202020204" pitchFamily="34" charset="0"/>
              </a:rPr>
              <a:t>∩</a:t>
            </a:r>
            <a:r>
              <a:rPr lang="en-US" altLang="zh-CN" sz="2000" dirty="0">
                <a:latin typeface="Times New Roman" panose="02020603050405020304" pitchFamily="18" charset="0"/>
                <a:ea typeface="宋体" panose="02010600030101010101" pitchFamily="2" charset="-122"/>
              </a:rPr>
              <a:t>, </a:t>
            </a:r>
            <a:r>
              <a:rPr lang="en-US" altLang="zh-CN" sz="2000" dirty="0">
                <a:latin typeface="Cambria Math" panose="02040503050406030204" pitchFamily="18" charset="0"/>
                <a:ea typeface="宋体" panose="02010600030101010101" pitchFamily="2" charset="-122"/>
              </a:rPr>
              <a:t>⋃</a:t>
            </a:r>
            <a:r>
              <a:rPr lang="en-US" altLang="zh-CN" sz="2000" dirty="0">
                <a:latin typeface="Times New Roman" panose="02020603050405020304" pitchFamily="18" charset="0"/>
                <a:ea typeface="宋体" panose="02010600030101010101" pitchFamily="2" charset="-122"/>
              </a:rPr>
              <a:t>,</a:t>
            </a:r>
            <a:r>
              <a:rPr lang="en-US" altLang="zh-CN" sz="2000" dirty="0">
                <a:ea typeface="宋体" panose="02010600030101010101" pitchFamily="2" charset="-122"/>
              </a:rPr>
              <a:t> \</a:t>
            </a:r>
            <a:r>
              <a:rPr lang="en-US" altLang="zh-CN" sz="2000" dirty="0">
                <a:latin typeface="Times New Roman" panose="02020603050405020304" pitchFamily="18" charset="0"/>
                <a:ea typeface="宋体" panose="02010600030101010101" pitchFamily="2" charset="-122"/>
              </a:rPr>
              <a:t>,</a:t>
            </a:r>
          </a:p>
          <a:p>
            <a:pPr>
              <a:spcBef>
                <a:spcPct val="0"/>
              </a:spcBef>
              <a:buClrTx/>
              <a:buFontTx/>
              <a:buNone/>
            </a:pP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a:t>
            </a:r>
            <a:r>
              <a:rPr lang="en-US" altLang="zh-CN" sz="2000" dirty="0">
                <a:latin typeface="Times New Roman" panose="02020603050405020304" pitchFamily="18" charset="0"/>
                <a:ea typeface="宋体" panose="02010600030101010101" pitchFamily="2" charset="-122"/>
              </a:rPr>
              <a:t>,</a:t>
            </a: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 </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a:t>
            </a:r>
            <a:r>
              <a:rPr lang="en-US" altLang="zh-CN" sz="2000" dirty="0">
                <a:latin typeface="Times New Roman" panose="02020603050405020304" pitchFamily="18" charset="0"/>
                <a:ea typeface="宋体" panose="02010600030101010101" pitchFamily="2" charset="-122"/>
              </a:rPr>
              <a:t>,</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 ⋈</a:t>
            </a:r>
            <a:r>
              <a:rPr lang="en-US" altLang="en-US" sz="2000" baseline="-25000" dirty="0">
                <a:ea typeface="Cambria Math" panose="02040503050406030204" pitchFamily="18" charset="0"/>
                <a:cs typeface="Cambria Math" panose="02040503050406030204" pitchFamily="18" charset="0"/>
              </a:rPr>
              <a:t>C</a:t>
            </a:r>
            <a:endParaRPr lang="en-US" altLang="zh-CN" sz="20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8079780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p:cNvSpPr>
            <a:spLocks noGrp="1"/>
          </p:cNvSpPr>
          <p:nvPr>
            <p:ph type="sldNum" sz="quarter" idx="12"/>
          </p:nvPr>
        </p:nvSpPr>
        <p:spPr>
          <a:noFill/>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fld id="{AD6D8076-E83F-4656-9A99-F31942C32CEE}" type="slidenum">
              <a:rPr lang="en-US" altLang="zh-CN" sz="1400" smtClean="0">
                <a:latin typeface="Times New Roman" panose="02020603050405020304" pitchFamily="18" charset="0"/>
              </a:rPr>
              <a:pPr>
                <a:spcBef>
                  <a:spcPct val="0"/>
                </a:spcBef>
                <a:buClrTx/>
                <a:buFontTx/>
                <a:buNone/>
              </a:pPr>
              <a:t>43</a:t>
            </a:fld>
            <a:endParaRPr lang="en-US" altLang="zh-CN" sz="1400">
              <a:latin typeface="Times New Roman" panose="02020603050405020304" pitchFamily="18" charset="0"/>
            </a:endParaRPr>
          </a:p>
        </p:txBody>
      </p:sp>
      <p:sp>
        <p:nvSpPr>
          <p:cNvPr id="54275" name="Rectangle 2"/>
          <p:cNvSpPr>
            <a:spLocks noGrp="1" noChangeArrowheads="1"/>
          </p:cNvSpPr>
          <p:nvPr>
            <p:ph type="title"/>
          </p:nvPr>
        </p:nvSpPr>
        <p:spPr>
          <a:xfrm>
            <a:off x="685800" y="260350"/>
            <a:ext cx="7772400" cy="1223963"/>
          </a:xfrm>
        </p:spPr>
        <p:txBody>
          <a:bodyPr/>
          <a:lstStyle/>
          <a:p>
            <a:r>
              <a:rPr lang="en-US" altLang="zh-CN" sz="4000">
                <a:ea typeface="宋体" panose="02010600030101010101" pitchFamily="2" charset="-122"/>
              </a:rPr>
              <a:t>Database is just another model  of information processing</a:t>
            </a:r>
          </a:p>
        </p:txBody>
      </p:sp>
      <p:sp>
        <p:nvSpPr>
          <p:cNvPr id="54276" name="Flowchart: Magnetic Disk 1"/>
          <p:cNvSpPr>
            <a:spLocks noChangeArrowheads="1"/>
          </p:cNvSpPr>
          <p:nvPr/>
        </p:nvSpPr>
        <p:spPr bwMode="auto">
          <a:xfrm>
            <a:off x="6173788" y="1773238"/>
            <a:ext cx="2663825" cy="4695825"/>
          </a:xfrm>
          <a:prstGeom prst="flowChartMagneticDisk">
            <a:avLst/>
          </a:prstGeom>
          <a:solidFill>
            <a:srgbClr val="FFFF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FontTx/>
              <a:buNone/>
            </a:pPr>
            <a:endParaRPr lang="en-US" altLang="zh-CN" sz="2800">
              <a:solidFill>
                <a:srgbClr val="FF0000"/>
              </a:solidFill>
              <a:ea typeface="宋体" panose="02010600030101010101" pitchFamily="2" charset="-122"/>
            </a:endParaRPr>
          </a:p>
          <a:p>
            <a:pPr algn="ctr">
              <a:spcBef>
                <a:spcPct val="0"/>
              </a:spcBef>
              <a:buClrTx/>
              <a:buFontTx/>
              <a:buNone/>
            </a:pPr>
            <a:r>
              <a:rPr lang="en-US" altLang="zh-CN" sz="6600">
                <a:solidFill>
                  <a:srgbClr val="FF0000"/>
                </a:solidFill>
                <a:ea typeface="宋体" panose="02010600030101010101" pitchFamily="2" charset="-122"/>
              </a:rPr>
              <a:t>Data </a:t>
            </a:r>
          </a:p>
          <a:p>
            <a:pPr algn="ctr">
              <a:spcBef>
                <a:spcPct val="0"/>
              </a:spcBef>
              <a:buClrTx/>
              <a:buFontTx/>
              <a:buNone/>
            </a:pPr>
            <a:r>
              <a:rPr lang="en-US" altLang="zh-CN" sz="2800">
                <a:solidFill>
                  <a:srgbClr val="FF0000"/>
                </a:solidFill>
                <a:ea typeface="宋体" panose="02010600030101010101" pitchFamily="2" charset="-122"/>
              </a:rPr>
              <a:t>(in disks)</a:t>
            </a:r>
          </a:p>
        </p:txBody>
      </p:sp>
      <p:grpSp>
        <p:nvGrpSpPr>
          <p:cNvPr id="54277" name="Group 9"/>
          <p:cNvGrpSpPr>
            <a:grpSpLocks/>
          </p:cNvGrpSpPr>
          <p:nvPr/>
        </p:nvGrpSpPr>
        <p:grpSpPr bwMode="auto">
          <a:xfrm>
            <a:off x="4859338" y="5013325"/>
            <a:ext cx="1296987" cy="1238250"/>
            <a:chOff x="4067945" y="1387090"/>
            <a:chExt cx="4573506" cy="4814217"/>
          </a:xfrm>
        </p:grpSpPr>
        <p:pic>
          <p:nvPicPr>
            <p:cNvPr id="54282"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5" y="1387090"/>
              <a:ext cx="4573506" cy="48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3" name="Rectangle 11"/>
            <p:cNvSpPr>
              <a:spLocks noChangeArrowheads="1"/>
            </p:cNvSpPr>
            <p:nvPr/>
          </p:nvSpPr>
          <p:spPr bwMode="auto">
            <a:xfrm>
              <a:off x="6045913" y="3573016"/>
              <a:ext cx="648072" cy="360040"/>
            </a:xfrm>
            <a:prstGeom prst="rect">
              <a:avLst/>
            </a:prstGeom>
            <a:solidFill>
              <a:srgbClr val="FFC000"/>
            </a:solidFill>
            <a:ln w="9525" algn="ctr">
              <a:solidFill>
                <a:schemeClr val="tx1"/>
              </a:solidFill>
              <a:round/>
              <a:headEnd/>
              <a:tailEnd/>
            </a:ln>
          </p:spPr>
          <p:txBody>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2000">
                <a:solidFill>
                  <a:srgbClr val="FF0000"/>
                </a:solidFill>
                <a:ea typeface="宋体" panose="02010600030101010101" pitchFamily="2" charset="-122"/>
              </a:endParaRPr>
            </a:p>
          </p:txBody>
        </p:sp>
      </p:grpSp>
      <p:sp>
        <p:nvSpPr>
          <p:cNvPr id="54278" name="Rectangle 3"/>
          <p:cNvSpPr txBox="1">
            <a:spLocks noChangeArrowheads="1"/>
          </p:cNvSpPr>
          <p:nvPr/>
        </p:nvSpPr>
        <p:spPr bwMode="auto">
          <a:xfrm>
            <a:off x="468313" y="2020888"/>
            <a:ext cx="3816350" cy="444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358775" defTabSz="358775">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defTabSz="358775">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defTabSz="358775">
              <a:spcBef>
                <a:spcPct val="20000"/>
              </a:spcBef>
              <a:buClr>
                <a:srgbClr val="CC00CC"/>
              </a:buClr>
              <a:buChar char="•"/>
              <a:defRPr sz="2400">
                <a:solidFill>
                  <a:schemeClr val="tx1"/>
                </a:solidFill>
                <a:latin typeface="Tahoma" panose="020B0604030504040204" pitchFamily="34" charset="0"/>
              </a:defRPr>
            </a:lvl3pPr>
            <a:lvl4pPr marL="1600200" indent="-228600" defTabSz="358775">
              <a:spcBef>
                <a:spcPct val="20000"/>
              </a:spcBef>
              <a:buChar char="–"/>
              <a:defRPr sz="2000">
                <a:solidFill>
                  <a:schemeClr val="tx1"/>
                </a:solidFill>
                <a:latin typeface="Times New Roman" panose="02020603050405020304" pitchFamily="18" charset="0"/>
              </a:defRPr>
            </a:lvl4pPr>
            <a:lvl5pPr marL="2057400" indent="-228600" defTabSz="358775">
              <a:spcBef>
                <a:spcPct val="20000"/>
              </a:spcBef>
              <a:buChar char="»"/>
              <a:defRPr sz="2000">
                <a:solidFill>
                  <a:schemeClr val="tx1"/>
                </a:solidFill>
                <a:latin typeface="Times New Roman" panose="02020603050405020304" pitchFamily="18" charset="0"/>
              </a:defRPr>
            </a:lvl5pPr>
            <a:lvl6pPr marL="25146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3587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 typeface="Wingdings" panose="05000000000000000000" pitchFamily="2" charset="2"/>
              <a:buChar char="p"/>
            </a:pPr>
            <a:r>
              <a:rPr lang="en-US" altLang="zh-CN" sz="2200">
                <a:ea typeface="宋体" panose="02010600030101010101" pitchFamily="2" charset="-122"/>
              </a:rPr>
              <a:t>Then why study DB? </a:t>
            </a:r>
          </a:p>
          <a:p>
            <a:pPr>
              <a:buFont typeface="Wingdings" panose="05000000000000000000" pitchFamily="2" charset="2"/>
              <a:buChar char="p"/>
            </a:pPr>
            <a:r>
              <a:rPr lang="en-US" altLang="zh-CN" sz="2200">
                <a:ea typeface="宋体" panose="02010600030101010101" pitchFamily="2" charset="-122"/>
              </a:rPr>
              <a:t>Much more data, 	regular data techs would 	be very inefficient: How 	should data be stored?</a:t>
            </a:r>
          </a:p>
          <a:p>
            <a:pPr>
              <a:buFont typeface="Wingdings" panose="05000000000000000000" pitchFamily="2" charset="2"/>
              <a:buChar char="p"/>
            </a:pPr>
            <a:r>
              <a:rPr lang="en-US" altLang="zh-CN" sz="2200">
                <a:ea typeface="宋体" panose="02010600030101010101" pitchFamily="2" charset="-122"/>
              </a:rPr>
              <a:t>Operations are simpler &amp; 	more specific: How do we 	take advantage of it?</a:t>
            </a:r>
          </a:p>
          <a:p>
            <a:pPr>
              <a:buFont typeface="Wingdings" panose="05000000000000000000" pitchFamily="2" charset="2"/>
              <a:buChar char="p"/>
            </a:pPr>
            <a:r>
              <a:rPr lang="en-US" altLang="zh-CN" sz="2200">
                <a:ea typeface="宋体" panose="02010600030101010101" pitchFamily="2" charset="-122"/>
              </a:rPr>
              <a:t>New programming 	languages for the above.</a:t>
            </a:r>
          </a:p>
          <a:p>
            <a:pPr>
              <a:buFont typeface="Wingdings" panose="05000000000000000000" pitchFamily="2" charset="2"/>
              <a:buChar char="p"/>
            </a:pPr>
            <a:r>
              <a:rPr lang="en-US" altLang="zh-CN" sz="2200">
                <a:ea typeface="宋体" panose="02010600030101010101" pitchFamily="2" charset="-122"/>
              </a:rPr>
              <a:t>(ACID) Reliability, security, 	consistency, currency</a:t>
            </a:r>
          </a:p>
        </p:txBody>
      </p:sp>
      <p:sp>
        <p:nvSpPr>
          <p:cNvPr id="54280" name="TextBox 13"/>
          <p:cNvSpPr txBox="1">
            <a:spLocks noChangeArrowheads="1"/>
          </p:cNvSpPr>
          <p:nvPr/>
        </p:nvSpPr>
        <p:spPr bwMode="auto">
          <a:xfrm>
            <a:off x="5351463" y="5110163"/>
            <a:ext cx="444500" cy="263525"/>
          </a:xfrm>
          <a:prstGeom prst="rect">
            <a:avLst/>
          </a:prstGeom>
          <a:solidFill>
            <a:schemeClr val="bg1"/>
          </a:solidFill>
          <a:ln w="9525">
            <a:solidFill>
              <a:schemeClr val="tx1"/>
            </a:solidFill>
            <a:miter lim="800000"/>
            <a:headEnd/>
            <a:tailEnd/>
          </a:ln>
        </p:spPr>
        <p:txBody>
          <a:bodyPr>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endParaRPr lang="en-US" altLang="zh-CN" sz="16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4281" name="TextBox 14"/>
          <p:cNvSpPr txBox="1">
            <a:spLocks noChangeArrowheads="1"/>
          </p:cNvSpPr>
          <p:nvPr/>
        </p:nvSpPr>
        <p:spPr bwMode="auto">
          <a:xfrm>
            <a:off x="5334000" y="5084763"/>
            <a:ext cx="677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n-US" altLang="zh-CN" sz="1400">
                <a:latin typeface="Times New Roman" panose="02020603050405020304" pitchFamily="18" charset="0"/>
                <a:ea typeface="宋体" panose="02010600030101010101" pitchFamily="2" charset="-122"/>
                <a:cs typeface="Times New Roman" panose="02020603050405020304" pitchFamily="18" charset="0"/>
              </a:rPr>
              <a:t>SQL</a:t>
            </a:r>
          </a:p>
        </p:txBody>
      </p:sp>
      <p:sp>
        <p:nvSpPr>
          <p:cNvPr id="13" name="TextBox 3"/>
          <p:cNvSpPr txBox="1">
            <a:spLocks noChangeArrowheads="1"/>
          </p:cNvSpPr>
          <p:nvPr/>
        </p:nvSpPr>
        <p:spPr bwMode="auto">
          <a:xfrm>
            <a:off x="4861715" y="3394075"/>
            <a:ext cx="1174090" cy="1015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rgbClr val="CC00CC"/>
              </a:buClr>
              <a:buFont typeface="Monotype Sorts" pitchFamily="8" charset="2"/>
              <a:buChar char="u"/>
              <a:defRPr sz="3200">
                <a:solidFill>
                  <a:schemeClr val="tx1"/>
                </a:solidFill>
                <a:latin typeface="Tahoma" panose="020B0604030504040204" pitchFamily="34" charset="0"/>
              </a:defRPr>
            </a:lvl1pPr>
            <a:lvl2pPr marL="742950" indent="-285750">
              <a:spcBef>
                <a:spcPct val="20000"/>
              </a:spcBef>
              <a:buClr>
                <a:srgbClr val="CC00CC"/>
              </a:buClr>
              <a:buFont typeface="Monotype Sorts" pitchFamily="8" charset="2"/>
              <a:buChar char="w"/>
              <a:defRPr sz="2800">
                <a:solidFill>
                  <a:schemeClr val="tx1"/>
                </a:solidFill>
                <a:latin typeface="Tahoma" panose="020B0604030504040204" pitchFamily="34" charset="0"/>
              </a:defRPr>
            </a:lvl2pPr>
            <a:lvl3pPr marL="1143000" indent="-228600">
              <a:spcBef>
                <a:spcPct val="20000"/>
              </a:spcBef>
              <a:buClr>
                <a:srgbClr val="CC00CC"/>
              </a:buClr>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FontTx/>
              <a:buNone/>
            </a:pPr>
            <a:r>
              <a:rPr lang="el-GR" altLang="zh-CN" sz="2000" dirty="0">
                <a:latin typeface="Times New Roman" panose="02020603050405020304" pitchFamily="18" charset="0"/>
                <a:cs typeface="Times New Roman" panose="02020603050405020304" pitchFamily="18" charset="0"/>
              </a:rPr>
              <a:t>π</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t>
            </a:r>
            <a:r>
              <a:rPr lang="el-GR" altLang="zh-CN" sz="2000" dirty="0">
                <a:latin typeface="Times New Roman" panose="02020603050405020304" pitchFamily="18" charset="0"/>
                <a:cs typeface="Times New Roman" panose="02020603050405020304" pitchFamily="18" charset="0"/>
              </a:rPr>
              <a:t>σ</a:t>
            </a:r>
            <a:r>
              <a:rPr lang="en-US" altLang="zh-CN" sz="2000" dirty="0">
                <a:latin typeface="Times New Roman" panose="02020603050405020304" pitchFamily="18" charset="0"/>
                <a:ea typeface="宋体" panose="02010600030101010101" pitchFamily="2" charset="-122"/>
              </a:rPr>
              <a:t>, </a:t>
            </a:r>
            <a:r>
              <a:rPr lang="el-GR" altLang="zh-CN" sz="2000" dirty="0">
                <a:latin typeface="Times New Roman" panose="02020603050405020304" pitchFamily="18" charset="0"/>
                <a:cs typeface="Times New Roman" panose="02020603050405020304" pitchFamily="18" charset="0"/>
              </a:rPr>
              <a:t>ρ</a:t>
            </a:r>
            <a:r>
              <a:rPr lang="en-US" altLang="zh-CN" sz="2000" dirty="0">
                <a:latin typeface="Times New Roman" panose="02020603050405020304" pitchFamily="18" charset="0"/>
                <a:ea typeface="宋体" panose="02010600030101010101" pitchFamily="2" charset="-122"/>
              </a:rPr>
              <a:t>, </a:t>
            </a:r>
          </a:p>
          <a:p>
            <a:pPr>
              <a:spcBef>
                <a:spcPct val="0"/>
              </a:spcBef>
              <a:buClrTx/>
              <a:buFontTx/>
              <a:buNone/>
            </a:pPr>
            <a:r>
              <a:rPr lang="en-US" altLang="zh-CN" sz="2000" dirty="0">
                <a:latin typeface="Arial" panose="020B0604020202020204" pitchFamily="34" charset="0"/>
                <a:ea typeface="宋体" panose="02010600030101010101" pitchFamily="2" charset="-122"/>
                <a:cs typeface="Arial" panose="020B0604020202020204" pitchFamily="34" charset="0"/>
              </a:rPr>
              <a:t>∩</a:t>
            </a:r>
            <a:r>
              <a:rPr lang="en-US" altLang="zh-CN" sz="2000" dirty="0">
                <a:latin typeface="Times New Roman" panose="02020603050405020304" pitchFamily="18" charset="0"/>
                <a:ea typeface="宋体" panose="02010600030101010101" pitchFamily="2" charset="-122"/>
              </a:rPr>
              <a:t>, </a:t>
            </a:r>
            <a:r>
              <a:rPr lang="en-US" altLang="zh-CN" sz="2000" dirty="0">
                <a:latin typeface="Cambria Math" panose="02040503050406030204" pitchFamily="18" charset="0"/>
                <a:ea typeface="宋体" panose="02010600030101010101" pitchFamily="2" charset="-122"/>
              </a:rPr>
              <a:t>⋃</a:t>
            </a:r>
            <a:r>
              <a:rPr lang="en-US" altLang="zh-CN" sz="2000" dirty="0">
                <a:latin typeface="Times New Roman" panose="02020603050405020304" pitchFamily="18" charset="0"/>
                <a:ea typeface="宋体" panose="02010600030101010101" pitchFamily="2" charset="-122"/>
              </a:rPr>
              <a:t>,</a:t>
            </a:r>
            <a:r>
              <a:rPr lang="en-US" altLang="zh-CN" sz="2000" dirty="0">
                <a:ea typeface="宋体" panose="02010600030101010101" pitchFamily="2" charset="-122"/>
              </a:rPr>
              <a:t> \</a:t>
            </a:r>
            <a:r>
              <a:rPr lang="en-US" altLang="zh-CN" sz="2000" dirty="0">
                <a:latin typeface="Times New Roman" panose="02020603050405020304" pitchFamily="18" charset="0"/>
                <a:ea typeface="宋体" panose="02010600030101010101" pitchFamily="2" charset="-122"/>
              </a:rPr>
              <a:t>,</a:t>
            </a:r>
          </a:p>
          <a:p>
            <a:pPr>
              <a:spcBef>
                <a:spcPct val="0"/>
              </a:spcBef>
              <a:buClrTx/>
              <a:buFontTx/>
              <a:buNone/>
            </a:pP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a:t>
            </a:r>
            <a:r>
              <a:rPr lang="en-US" altLang="zh-CN" sz="2000" dirty="0">
                <a:latin typeface="Times New Roman" panose="02020603050405020304" pitchFamily="18" charset="0"/>
                <a:ea typeface="宋体" panose="02010600030101010101" pitchFamily="2" charset="-122"/>
              </a:rPr>
              <a:t>,</a:t>
            </a:r>
            <a:r>
              <a:rPr lang="en-US" altLang="zh-CN" sz="2000" dirty="0">
                <a:latin typeface="Microsoft YaHei" panose="020B0503020204020204" pitchFamily="34" charset="-122"/>
                <a:ea typeface="Microsoft YaHei" panose="020B0503020204020204" pitchFamily="34" charset="-122"/>
                <a:sym typeface="Symbol" panose="05050102010706020507" pitchFamily="18" charset="2"/>
              </a:rPr>
              <a:t> </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a:t>
            </a:r>
            <a:r>
              <a:rPr lang="en-US" altLang="zh-CN" sz="2000" dirty="0">
                <a:latin typeface="Times New Roman" panose="02020603050405020304" pitchFamily="18" charset="0"/>
                <a:ea typeface="宋体" panose="02010600030101010101" pitchFamily="2" charset="-122"/>
              </a:rPr>
              <a:t>,</a:t>
            </a:r>
            <a:r>
              <a:rPr lang="en-US" altLang="en-US" sz="2000" dirty="0">
                <a:latin typeface="Cambria Math" panose="02040503050406030204" pitchFamily="18" charset="0"/>
                <a:ea typeface="Cambria Math" panose="02040503050406030204" pitchFamily="18" charset="0"/>
                <a:cs typeface="Cambria Math" panose="02040503050406030204" pitchFamily="18" charset="0"/>
              </a:rPr>
              <a:t> ⋈</a:t>
            </a:r>
            <a:r>
              <a:rPr lang="en-US" altLang="en-US" sz="2000" baseline="-25000" dirty="0">
                <a:ea typeface="Cambria Math" panose="02040503050406030204" pitchFamily="18" charset="0"/>
                <a:cs typeface="Cambria Math" panose="02040503050406030204" pitchFamily="18" charset="0"/>
              </a:rPr>
              <a:t>C</a:t>
            </a:r>
            <a:endParaRPr lang="en-US" altLang="zh-CN" sz="20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885256845"/>
      </p:ext>
    </p:extLst>
  </p:cSld>
  <p:clrMapOvr>
    <a:masterClrMapping/>
  </p:clrMapOvr>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2D2DB9"/>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2076</TotalTime>
  <Words>2132</Words>
  <Application>Microsoft Office PowerPoint</Application>
  <PresentationFormat>全屏显示(4:3)</PresentationFormat>
  <Paragraphs>494</Paragraphs>
  <Slides>43</Slides>
  <Notes>26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43</vt:i4>
      </vt:variant>
    </vt:vector>
  </HeadingPairs>
  <TitlesOfParts>
    <vt:vector size="52" baseType="lpstr">
      <vt:lpstr>宋体</vt:lpstr>
      <vt:lpstr>Microsoft YaHei</vt:lpstr>
      <vt:lpstr>Arial</vt:lpstr>
      <vt:lpstr>Cambria Math</vt:lpstr>
      <vt:lpstr>Castellar</vt:lpstr>
      <vt:lpstr>Tahoma</vt:lpstr>
      <vt:lpstr>Times New Roman</vt:lpstr>
      <vt:lpstr>Wingdings</vt:lpstr>
      <vt:lpstr>Default Design</vt:lpstr>
      <vt:lpstr>PowerPoint 演示文稿</vt:lpstr>
      <vt:lpstr>What is a Database System?</vt:lpstr>
      <vt:lpstr>What is a Database System?</vt:lpstr>
      <vt:lpstr>What is a Database System?</vt:lpstr>
      <vt:lpstr>What is a Database System?</vt:lpstr>
      <vt:lpstr>Two parts about database</vt:lpstr>
      <vt:lpstr>Two parts about database</vt:lpstr>
      <vt:lpstr>Two parts about database</vt:lpstr>
      <vt:lpstr>Two parts about database</vt:lpstr>
      <vt:lpstr>Two parts about database</vt:lpstr>
      <vt:lpstr>Two parts about database</vt:lpstr>
      <vt:lpstr>Two parts about database</vt:lpstr>
      <vt:lpstr>Two parts about database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Computer for Information Processing</vt:lpstr>
      <vt:lpstr>Computer for Information Processing</vt:lpstr>
      <vt:lpstr>Computer for Information Processing</vt:lpstr>
      <vt:lpstr>Computer for Information Processing</vt:lpstr>
      <vt:lpstr>Computer for Information Processing</vt:lpstr>
      <vt:lpstr>Computer for Information Processing</vt:lpstr>
      <vt:lpstr>Computer for Information Processing</vt:lpstr>
      <vt:lpstr>Computer for Information Processing</vt:lpstr>
      <vt:lpstr>Computer for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lpstr>Database is just another model  of information processing</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245: Database System Principles</dc:title>
  <dc:creator>Siroker</dc:creator>
  <cp:lastModifiedBy>Chen, Jianer</cp:lastModifiedBy>
  <cp:revision>154</cp:revision>
  <cp:lastPrinted>2001-01-16T17:12:14Z</cp:lastPrinted>
  <dcterms:created xsi:type="dcterms:W3CDTF">1999-07-13T19:55:20Z</dcterms:created>
  <dcterms:modified xsi:type="dcterms:W3CDTF">2024-01-16T19:05:08Z</dcterms:modified>
</cp:coreProperties>
</file>