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93" r:id="rId2"/>
    <p:sldId id="504" r:id="rId3"/>
    <p:sldId id="393" r:id="rId4"/>
    <p:sldId id="386" r:id="rId5"/>
    <p:sldId id="413" r:id="rId6"/>
    <p:sldId id="427" r:id="rId7"/>
    <p:sldId id="414" r:id="rId8"/>
    <p:sldId id="416" r:id="rId9"/>
    <p:sldId id="423" r:id="rId10"/>
    <p:sldId id="422" r:id="rId11"/>
    <p:sldId id="421" r:id="rId12"/>
    <p:sldId id="417" r:id="rId13"/>
    <p:sldId id="426" r:id="rId14"/>
    <p:sldId id="425" r:id="rId15"/>
    <p:sldId id="432" r:id="rId16"/>
    <p:sldId id="431" r:id="rId17"/>
    <p:sldId id="430" r:id="rId18"/>
    <p:sldId id="429" r:id="rId19"/>
    <p:sldId id="428" r:id="rId20"/>
    <p:sldId id="434" r:id="rId21"/>
    <p:sldId id="433" r:id="rId22"/>
    <p:sldId id="436" r:id="rId23"/>
    <p:sldId id="441" r:id="rId24"/>
    <p:sldId id="444" r:id="rId25"/>
    <p:sldId id="445" r:id="rId26"/>
    <p:sldId id="446" r:id="rId27"/>
    <p:sldId id="438" r:id="rId28"/>
    <p:sldId id="437" r:id="rId29"/>
    <p:sldId id="447" r:id="rId30"/>
    <p:sldId id="450" r:id="rId31"/>
    <p:sldId id="462" r:id="rId32"/>
    <p:sldId id="461" r:id="rId33"/>
    <p:sldId id="460" r:id="rId34"/>
    <p:sldId id="463" r:id="rId35"/>
    <p:sldId id="455" r:id="rId36"/>
    <p:sldId id="454" r:id="rId37"/>
    <p:sldId id="1050" r:id="rId38"/>
    <p:sldId id="1049" r:id="rId39"/>
    <p:sldId id="1048" r:id="rId40"/>
    <p:sldId id="1047" r:id="rId41"/>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00FF00"/>
    <a:srgbClr val="7FD3E7"/>
    <a:srgbClr val="99FFCC"/>
    <a:srgbClr val="FFCC00"/>
    <a:srgbClr val="FF3300"/>
    <a:srgbClr val="FF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73" autoAdjust="0"/>
    <p:restoredTop sz="90767" autoAdjust="0"/>
  </p:normalViewPr>
  <p:slideViewPr>
    <p:cSldViewPr snapToGrid="0">
      <p:cViewPr varScale="1">
        <p:scale>
          <a:sx n="112" d="100"/>
          <a:sy n="112" d="100"/>
        </p:scale>
        <p:origin x="1134"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pitchFamily="18"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pitchFamily="18"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pitchFamily="18"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Times New Roman" panose="02020603050405020304" pitchFamily="18" charset="0"/>
              </a:defRPr>
            </a:lvl1pPr>
          </a:lstStyle>
          <a:p>
            <a:pPr>
              <a:defRPr/>
            </a:pPr>
            <a:fld id="{B3899D88-16C1-4137-ADCC-DFF1FF4D7DC8}" type="slidenum">
              <a:rPr lang="zh-CN" altLang="en-US"/>
              <a:pPr>
                <a:defRPr/>
              </a:pPr>
              <a:t>‹#›</a:t>
            </a:fld>
            <a:endParaRPr lang="en-US" altLang="zh-CN"/>
          </a:p>
        </p:txBody>
      </p:sp>
    </p:spTree>
    <p:extLst>
      <p:ext uri="{BB962C8B-B14F-4D97-AF65-F5344CB8AC3E}">
        <p14:creationId xmlns:p14="http://schemas.microsoft.com/office/powerpoint/2010/main" val="2308796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0F691420-A3F4-4B33-922F-0E10F573E6A8}" type="slidenum">
              <a:rPr lang="zh-CN" altLang="en-US"/>
              <a:pPr>
                <a:defRPr/>
              </a:pPr>
              <a:t>‹#›</a:t>
            </a:fld>
            <a:endParaRPr lang="en-US" altLang="zh-CN"/>
          </a:p>
        </p:txBody>
      </p:sp>
    </p:spTree>
    <p:extLst>
      <p:ext uri="{BB962C8B-B14F-4D97-AF65-F5344CB8AC3E}">
        <p14:creationId xmlns:p14="http://schemas.microsoft.com/office/powerpoint/2010/main" val="390639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0CD96781-8BBA-48BD-9C4A-9E7D7EC1EB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B8AA6-12C4-4CAE-8C98-875DDF31A143}" type="slidenum">
              <a:rPr lang="en-US" altLang="en-US" sz="1000">
                <a:latin typeface="Times New Roman" panose="02020603050405020304" pitchFamily="18" charset="0"/>
              </a:rPr>
              <a:pPr>
                <a:spcBef>
                  <a:spcPct val="0"/>
                </a:spcBef>
              </a:pPr>
              <a:t>6</a:t>
            </a:fld>
            <a:endParaRPr lang="en-US" altLang="en-US" sz="1000">
              <a:latin typeface="Times New Roman" panose="02020603050405020304" pitchFamily="18" charset="0"/>
            </a:endParaRPr>
          </a:p>
        </p:txBody>
      </p:sp>
      <p:sp>
        <p:nvSpPr>
          <p:cNvPr id="9219" name="Rectangle 2">
            <a:extLst>
              <a:ext uri="{FF2B5EF4-FFF2-40B4-BE49-F238E27FC236}">
                <a16:creationId xmlns:a16="http://schemas.microsoft.com/office/drawing/2014/main" id="{7311F529-074F-49F5-A783-343684491BED}"/>
              </a:ext>
            </a:extLst>
          </p:cNvPr>
          <p:cNvSpPr>
            <a:spLocks noGrp="1" noRot="1" noChangeAspect="1" noChangeArrowheads="1" noTextEdit="1"/>
          </p:cNvSpPr>
          <p:nvPr>
            <p:ph type="sldImg"/>
          </p:nvPr>
        </p:nvSpPr>
        <p:spPr>
          <a:ln cap="flat"/>
        </p:spPr>
      </p:sp>
      <p:sp>
        <p:nvSpPr>
          <p:cNvPr id="9220" name="Rectangle 3">
            <a:extLst>
              <a:ext uri="{FF2B5EF4-FFF2-40B4-BE49-F238E27FC236}">
                <a16:creationId xmlns:a16="http://schemas.microsoft.com/office/drawing/2014/main" id="{E7B2B4A5-1FC0-4B4E-A43F-912A6E1733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6763486-3EE7-4F58-AA51-760DC13CE9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2DB74B-BD3E-4199-84A3-3002A2760C8E}" type="slidenum">
              <a:rPr lang="en-US" altLang="en-US" sz="1000">
                <a:latin typeface="Times New Roman" panose="02020603050405020304" pitchFamily="18" charset="0"/>
              </a:rPr>
              <a:pPr>
                <a:spcBef>
                  <a:spcPct val="0"/>
                </a:spcBef>
              </a:pPr>
              <a:t>7</a:t>
            </a:fld>
            <a:endParaRPr lang="en-US" altLang="en-US" sz="1000">
              <a:latin typeface="Times New Roman" panose="02020603050405020304" pitchFamily="18" charset="0"/>
            </a:endParaRPr>
          </a:p>
        </p:txBody>
      </p:sp>
      <p:sp>
        <p:nvSpPr>
          <p:cNvPr id="11267" name="Rectangle 2">
            <a:extLst>
              <a:ext uri="{FF2B5EF4-FFF2-40B4-BE49-F238E27FC236}">
                <a16:creationId xmlns:a16="http://schemas.microsoft.com/office/drawing/2014/main" id="{59CB28B7-635B-41AA-815C-7F770C48AA0A}"/>
              </a:ext>
            </a:extLst>
          </p:cNvPr>
          <p:cNvSpPr>
            <a:spLocks noGrp="1" noRot="1" noChangeAspect="1" noChangeArrowheads="1" noTextEdit="1"/>
          </p:cNvSpPr>
          <p:nvPr>
            <p:ph type="sldImg"/>
          </p:nvPr>
        </p:nvSpPr>
        <p:spPr>
          <a:ln cap="flat"/>
        </p:spPr>
      </p:sp>
      <p:sp>
        <p:nvSpPr>
          <p:cNvPr id="11268" name="Rectangle 3">
            <a:extLst>
              <a:ext uri="{FF2B5EF4-FFF2-40B4-BE49-F238E27FC236}">
                <a16:creationId xmlns:a16="http://schemas.microsoft.com/office/drawing/2014/main" id="{499DED4C-3585-4B64-AF87-4E6E3F5F2F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a:extLst>
              <a:ext uri="{FF2B5EF4-FFF2-40B4-BE49-F238E27FC236}">
                <a16:creationId xmlns:a16="http://schemas.microsoft.com/office/drawing/2014/main" id="{091ACA6F-710C-4597-B5C8-D10B454BCA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17E9C-C0A9-4609-9608-25D3B50AF197}" type="slidenum">
              <a:rPr lang="en-US" altLang="en-US" sz="1000">
                <a:latin typeface="Times New Roman" panose="02020603050405020304" pitchFamily="18" charset="0"/>
              </a:rPr>
              <a:pPr>
                <a:spcBef>
                  <a:spcPct val="0"/>
                </a:spcBef>
              </a:pPr>
              <a:t>8</a:t>
            </a:fld>
            <a:endParaRPr lang="en-US" altLang="en-US" sz="1000">
              <a:latin typeface="Times New Roman" panose="02020603050405020304" pitchFamily="18" charset="0"/>
            </a:endParaRPr>
          </a:p>
        </p:txBody>
      </p:sp>
      <p:sp>
        <p:nvSpPr>
          <p:cNvPr id="13315" name="Rectangle 2">
            <a:extLst>
              <a:ext uri="{FF2B5EF4-FFF2-40B4-BE49-F238E27FC236}">
                <a16:creationId xmlns:a16="http://schemas.microsoft.com/office/drawing/2014/main" id="{932C3A01-AAA7-462B-8B41-DDB94197F106}"/>
              </a:ext>
            </a:extLst>
          </p:cNvPr>
          <p:cNvSpPr>
            <a:spLocks noGrp="1" noRot="1" noChangeAspect="1" noChangeArrowheads="1" noTextEdit="1"/>
          </p:cNvSpPr>
          <p:nvPr>
            <p:ph type="sldImg"/>
          </p:nvPr>
        </p:nvSpPr>
        <p:spPr>
          <a:ln cap="flat"/>
        </p:spPr>
      </p:sp>
      <p:sp>
        <p:nvSpPr>
          <p:cNvPr id="13316" name="Rectangle 3">
            <a:extLst>
              <a:ext uri="{FF2B5EF4-FFF2-40B4-BE49-F238E27FC236}">
                <a16:creationId xmlns:a16="http://schemas.microsoft.com/office/drawing/2014/main" id="{2DDA5FD1-288C-44A5-84A9-6660A6A82B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a:extLst>
              <a:ext uri="{FF2B5EF4-FFF2-40B4-BE49-F238E27FC236}">
                <a16:creationId xmlns:a16="http://schemas.microsoft.com/office/drawing/2014/main" id="{6E636F40-4D04-41B1-B976-24573DF294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A7B67C-1251-4F01-8B2C-B3C279660D8E}" type="slidenum">
              <a:rPr lang="en-US" altLang="en-US" sz="1000">
                <a:latin typeface="Times New Roman" panose="02020603050405020304" pitchFamily="18" charset="0"/>
              </a:rPr>
              <a:pPr>
                <a:spcBef>
                  <a:spcPct val="0"/>
                </a:spcBef>
              </a:pPr>
              <a:t>24</a:t>
            </a:fld>
            <a:endParaRPr lang="en-US" altLang="en-US" sz="1000">
              <a:latin typeface="Times New Roman" panose="02020603050405020304" pitchFamily="18" charset="0"/>
            </a:endParaRPr>
          </a:p>
        </p:txBody>
      </p:sp>
      <p:sp>
        <p:nvSpPr>
          <p:cNvPr id="30723" name="Rectangle 2">
            <a:extLst>
              <a:ext uri="{FF2B5EF4-FFF2-40B4-BE49-F238E27FC236}">
                <a16:creationId xmlns:a16="http://schemas.microsoft.com/office/drawing/2014/main" id="{55F5F22E-8CA8-4331-AA3C-199C8784A35C}"/>
              </a:ext>
            </a:extLst>
          </p:cNvPr>
          <p:cNvSpPr>
            <a:spLocks noGrp="1" noRot="1" noChangeAspect="1" noChangeArrowheads="1" noTextEdit="1"/>
          </p:cNvSpPr>
          <p:nvPr>
            <p:ph type="sldImg"/>
          </p:nvPr>
        </p:nvSpPr>
        <p:spPr>
          <a:ln cap="flat"/>
        </p:spPr>
      </p:sp>
      <p:sp>
        <p:nvSpPr>
          <p:cNvPr id="30724" name="Rectangle 3">
            <a:extLst>
              <a:ext uri="{FF2B5EF4-FFF2-40B4-BE49-F238E27FC236}">
                <a16:creationId xmlns:a16="http://schemas.microsoft.com/office/drawing/2014/main" id="{A33C1C15-6F95-4E8A-832A-2AE4D43C05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a:extLst>
              <a:ext uri="{FF2B5EF4-FFF2-40B4-BE49-F238E27FC236}">
                <a16:creationId xmlns:a16="http://schemas.microsoft.com/office/drawing/2014/main" id="{12C430BF-09B8-4ECA-BD8E-743C7DF918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59E95C-4E6D-4B73-A8AF-571C90BBDAB1}" type="slidenum">
              <a:rPr lang="en-US" altLang="en-US" sz="1000">
                <a:latin typeface="Times New Roman" panose="02020603050405020304" pitchFamily="18" charset="0"/>
              </a:rPr>
              <a:pPr>
                <a:spcBef>
                  <a:spcPct val="0"/>
                </a:spcBef>
              </a:pPr>
              <a:t>25</a:t>
            </a:fld>
            <a:endParaRPr lang="en-US" altLang="en-US" sz="1000">
              <a:latin typeface="Times New Roman" panose="02020603050405020304" pitchFamily="18" charset="0"/>
            </a:endParaRPr>
          </a:p>
        </p:txBody>
      </p:sp>
      <p:sp>
        <p:nvSpPr>
          <p:cNvPr id="32771" name="Rectangle 2">
            <a:extLst>
              <a:ext uri="{FF2B5EF4-FFF2-40B4-BE49-F238E27FC236}">
                <a16:creationId xmlns:a16="http://schemas.microsoft.com/office/drawing/2014/main" id="{B07DD3CA-5FA6-4B0D-89DF-28FCE136A776}"/>
              </a:ext>
            </a:extLst>
          </p:cNvPr>
          <p:cNvSpPr>
            <a:spLocks noGrp="1" noRot="1" noChangeAspect="1" noChangeArrowheads="1" noTextEdit="1"/>
          </p:cNvSpPr>
          <p:nvPr>
            <p:ph type="sldImg"/>
          </p:nvPr>
        </p:nvSpPr>
        <p:spPr>
          <a:ln cap="flat"/>
        </p:spPr>
      </p:sp>
      <p:sp>
        <p:nvSpPr>
          <p:cNvPr id="32772" name="Rectangle 3">
            <a:extLst>
              <a:ext uri="{FF2B5EF4-FFF2-40B4-BE49-F238E27FC236}">
                <a16:creationId xmlns:a16="http://schemas.microsoft.com/office/drawing/2014/main" id="{69AD1726-602B-4170-A28A-BAA923CDCE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a:extLst>
              <a:ext uri="{FF2B5EF4-FFF2-40B4-BE49-F238E27FC236}">
                <a16:creationId xmlns:a16="http://schemas.microsoft.com/office/drawing/2014/main" id="{78C2F94B-9DD8-4DAB-A491-FAEC246D5A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1F76D7-5BD4-4242-8ECA-88390F8E8BA5}" type="slidenum">
              <a:rPr lang="en-US" altLang="en-US" sz="1000">
                <a:latin typeface="Times New Roman" panose="02020603050405020304" pitchFamily="18" charset="0"/>
              </a:rPr>
              <a:pPr>
                <a:spcBef>
                  <a:spcPct val="0"/>
                </a:spcBef>
              </a:pPr>
              <a:t>26</a:t>
            </a:fld>
            <a:endParaRPr lang="en-US" altLang="en-US" sz="1000">
              <a:latin typeface="Times New Roman" panose="02020603050405020304" pitchFamily="18" charset="0"/>
            </a:endParaRPr>
          </a:p>
        </p:txBody>
      </p:sp>
      <p:sp>
        <p:nvSpPr>
          <p:cNvPr id="34819" name="Rectangle 2">
            <a:extLst>
              <a:ext uri="{FF2B5EF4-FFF2-40B4-BE49-F238E27FC236}">
                <a16:creationId xmlns:a16="http://schemas.microsoft.com/office/drawing/2014/main" id="{328B5354-4A44-4B22-9EE6-04281E0B3551}"/>
              </a:ext>
            </a:extLst>
          </p:cNvPr>
          <p:cNvSpPr>
            <a:spLocks noGrp="1" noRot="1" noChangeAspect="1" noChangeArrowheads="1" noTextEdit="1"/>
          </p:cNvSpPr>
          <p:nvPr>
            <p:ph type="sldImg"/>
          </p:nvPr>
        </p:nvSpPr>
        <p:spPr>
          <a:ln cap="flat"/>
        </p:spPr>
      </p:sp>
      <p:sp>
        <p:nvSpPr>
          <p:cNvPr id="34820" name="Rectangle 3">
            <a:extLst>
              <a:ext uri="{FF2B5EF4-FFF2-40B4-BE49-F238E27FC236}">
                <a16:creationId xmlns:a16="http://schemas.microsoft.com/office/drawing/2014/main" id="{93456B15-AE54-4397-A9D3-CDF835D0E0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a:extLst>
              <a:ext uri="{FF2B5EF4-FFF2-40B4-BE49-F238E27FC236}">
                <a16:creationId xmlns:a16="http://schemas.microsoft.com/office/drawing/2014/main" id="{AEBAB6D3-A093-4F29-B075-19BBBA96B2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19151D-E1A0-4B34-B950-10C0BA06BC46}" type="slidenum">
              <a:rPr lang="en-US" altLang="en-US" sz="1000">
                <a:latin typeface="Times New Roman" panose="02020603050405020304" pitchFamily="18" charset="0"/>
              </a:rPr>
              <a:pPr>
                <a:spcBef>
                  <a:spcPct val="0"/>
                </a:spcBef>
              </a:pPr>
              <a:t>29</a:t>
            </a:fld>
            <a:endParaRPr lang="en-US" altLang="en-US" sz="1000">
              <a:latin typeface="Times New Roman" panose="02020603050405020304" pitchFamily="18" charset="0"/>
            </a:endParaRPr>
          </a:p>
        </p:txBody>
      </p:sp>
      <p:sp>
        <p:nvSpPr>
          <p:cNvPr id="38915" name="Rectangle 2">
            <a:extLst>
              <a:ext uri="{FF2B5EF4-FFF2-40B4-BE49-F238E27FC236}">
                <a16:creationId xmlns:a16="http://schemas.microsoft.com/office/drawing/2014/main" id="{7EE0BE69-000B-4521-8845-3CEF243E0EB1}"/>
              </a:ext>
            </a:extLst>
          </p:cNvPr>
          <p:cNvSpPr>
            <a:spLocks noGrp="1" noRot="1" noChangeAspect="1" noChangeArrowheads="1" noTextEdit="1"/>
          </p:cNvSpPr>
          <p:nvPr>
            <p:ph type="sldImg"/>
          </p:nvPr>
        </p:nvSpPr>
        <p:spPr>
          <a:ln cap="flat"/>
        </p:spPr>
      </p:sp>
      <p:sp>
        <p:nvSpPr>
          <p:cNvPr id="38916" name="Rectangle 3">
            <a:extLst>
              <a:ext uri="{FF2B5EF4-FFF2-40B4-BE49-F238E27FC236}">
                <a16:creationId xmlns:a16="http://schemas.microsoft.com/office/drawing/2014/main" id="{22A5554F-B322-4B94-8CD7-B9CEA4A9FF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78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F0CEB194-A306-451A-B5AE-DE753A8BA443}" type="slidenum">
              <a:rPr lang="zh-CN" altLang="en-US"/>
              <a:pPr>
                <a:defRPr/>
              </a:pPr>
              <a:t>‹#›</a:t>
            </a:fld>
            <a:endParaRPr lang="en-US" altLang="zh-CN"/>
          </a:p>
        </p:txBody>
      </p:sp>
    </p:spTree>
    <p:extLst>
      <p:ext uri="{BB962C8B-B14F-4D97-AF65-F5344CB8AC3E}">
        <p14:creationId xmlns:p14="http://schemas.microsoft.com/office/powerpoint/2010/main" val="3179086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8EB83018-536A-4E95-B117-8F0D7A5FFE0C}" type="slidenum">
              <a:rPr lang="zh-CN" altLang="en-US"/>
              <a:pPr>
                <a:defRPr/>
              </a:pPr>
              <a:t>‹#›</a:t>
            </a:fld>
            <a:endParaRPr lang="en-US" altLang="zh-CN"/>
          </a:p>
        </p:txBody>
      </p:sp>
    </p:spTree>
    <p:extLst>
      <p:ext uri="{BB962C8B-B14F-4D97-AF65-F5344CB8AC3E}">
        <p14:creationId xmlns:p14="http://schemas.microsoft.com/office/powerpoint/2010/main" val="788921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a:lvl1pPr>
          </a:lstStyle>
          <a:p>
            <a:pPr>
              <a:defRPr/>
            </a:pPr>
            <a:fld id="{6210F7FB-AFCB-4DA4-8FE3-1B4EE1013532}" type="slidenum">
              <a:rPr lang="zh-CN" altLang="en-US"/>
              <a:pPr>
                <a:defRPr/>
              </a:pPr>
              <a:t>‹#›</a:t>
            </a:fld>
            <a:endParaRPr lang="en-US" altLang="zh-CN"/>
          </a:p>
        </p:txBody>
      </p:sp>
    </p:spTree>
    <p:extLst>
      <p:ext uri="{BB962C8B-B14F-4D97-AF65-F5344CB8AC3E}">
        <p14:creationId xmlns:p14="http://schemas.microsoft.com/office/powerpoint/2010/main" val="384593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81224758-1802-48CE-8575-DBA498FAE297}" type="slidenum">
              <a:rPr lang="zh-CN" altLang="en-US"/>
              <a:pPr>
                <a:defRPr/>
              </a:pPr>
              <a:t>‹#›</a:t>
            </a:fld>
            <a:endParaRPr lang="en-US" altLang="zh-CN"/>
          </a:p>
        </p:txBody>
      </p:sp>
    </p:spTree>
    <p:extLst>
      <p:ext uri="{BB962C8B-B14F-4D97-AF65-F5344CB8AC3E}">
        <p14:creationId xmlns:p14="http://schemas.microsoft.com/office/powerpoint/2010/main" val="2109763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a:lvl1pPr>
          </a:lstStyle>
          <a:p>
            <a:pPr>
              <a:defRPr/>
            </a:pPr>
            <a:fld id="{2B9CBF8C-FF15-4411-8F91-366F337B8DBD}" type="slidenum">
              <a:rPr lang="zh-CN" altLang="en-US"/>
              <a:pPr>
                <a:defRPr/>
              </a:pPr>
              <a:t>‹#›</a:t>
            </a:fld>
            <a:endParaRPr lang="en-US" altLang="zh-CN"/>
          </a:p>
        </p:txBody>
      </p:sp>
    </p:spTree>
    <p:extLst>
      <p:ext uri="{BB962C8B-B14F-4D97-AF65-F5344CB8AC3E}">
        <p14:creationId xmlns:p14="http://schemas.microsoft.com/office/powerpoint/2010/main" val="2517219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FC68ADAB-E0DA-4583-B1DB-A99263E4CD2B}" type="slidenum">
              <a:rPr lang="zh-CN" altLang="en-US"/>
              <a:pPr>
                <a:defRPr/>
              </a:pPr>
              <a:t>‹#›</a:t>
            </a:fld>
            <a:endParaRPr lang="en-US" altLang="zh-CN"/>
          </a:p>
        </p:txBody>
      </p:sp>
    </p:spTree>
    <p:extLst>
      <p:ext uri="{BB962C8B-B14F-4D97-AF65-F5344CB8AC3E}">
        <p14:creationId xmlns:p14="http://schemas.microsoft.com/office/powerpoint/2010/main" val="530349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a:lvl1pPr>
          </a:lstStyle>
          <a:p>
            <a:pPr>
              <a:defRPr/>
            </a:pPr>
            <a:fld id="{4C5C5E77-3EB2-4E2B-BF1A-42A48CCF8ACB}" type="slidenum">
              <a:rPr lang="zh-CN" altLang="en-US"/>
              <a:pPr>
                <a:defRPr/>
              </a:pPr>
              <a:t>‹#›</a:t>
            </a:fld>
            <a:endParaRPr lang="en-US" altLang="zh-CN"/>
          </a:p>
        </p:txBody>
      </p:sp>
    </p:spTree>
    <p:extLst>
      <p:ext uri="{BB962C8B-B14F-4D97-AF65-F5344CB8AC3E}">
        <p14:creationId xmlns:p14="http://schemas.microsoft.com/office/powerpoint/2010/main" val="330451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ea typeface="宋体" panose="02010600030101010101" pitchFamily="2" charset="-122"/>
              </a:defRPr>
            </a:lvl1pPr>
          </a:lstStyle>
          <a:p>
            <a:pPr>
              <a:defRPr/>
            </a:pPr>
            <a:fld id="{B616FB97-33D8-4F62-B630-D889D4C5E1B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490" r:id="rId1"/>
    <p:sldLayoutId id="2147484491" r:id="rId2"/>
    <p:sldLayoutId id="2147484492" r:id="rId3"/>
    <p:sldLayoutId id="2147484493" r:id="rId4"/>
    <p:sldLayoutId id="2147484494" r:id="rId5"/>
    <p:sldLayoutId id="2147484495" r:id="rId6"/>
    <p:sldLayoutId id="2147484496" r:id="rId7"/>
    <p:sldLayoutId id="214748449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575050" y="3071813"/>
            <a:ext cx="23017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2025</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3264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41: Big data and course review</a:t>
            </a:r>
          </a:p>
        </p:txBody>
      </p:sp>
    </p:spTree>
    <p:extLst>
      <p:ext uri="{BB962C8B-B14F-4D97-AF65-F5344CB8AC3E}">
        <p14:creationId xmlns:p14="http://schemas.microsoft.com/office/powerpoint/2010/main" val="1658872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19459"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19460" name="Group 6"/>
          <p:cNvGrpSpPr>
            <a:grpSpLocks/>
          </p:cNvGrpSpPr>
          <p:nvPr/>
        </p:nvGrpSpPr>
        <p:grpSpPr bwMode="auto">
          <a:xfrm>
            <a:off x="7972425" y="971550"/>
            <a:ext cx="819150" cy="438150"/>
            <a:chOff x="5022" y="612"/>
            <a:chExt cx="516" cy="276"/>
          </a:xfrm>
        </p:grpSpPr>
        <p:sp>
          <p:nvSpPr>
            <p:cNvPr id="19542"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3"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4"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45"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1" name="Group 11"/>
          <p:cNvGrpSpPr>
            <a:grpSpLocks/>
          </p:cNvGrpSpPr>
          <p:nvPr/>
        </p:nvGrpSpPr>
        <p:grpSpPr bwMode="auto">
          <a:xfrm>
            <a:off x="7934325" y="4752975"/>
            <a:ext cx="819150" cy="438150"/>
            <a:chOff x="5022" y="612"/>
            <a:chExt cx="516" cy="276"/>
          </a:xfrm>
        </p:grpSpPr>
        <p:sp>
          <p:nvSpPr>
            <p:cNvPr id="19538"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39"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40"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41"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462"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grpSp>
        <p:nvGrpSpPr>
          <p:cNvPr id="19463" name="Group 18"/>
          <p:cNvGrpSpPr>
            <a:grpSpLocks/>
          </p:cNvGrpSpPr>
          <p:nvPr/>
        </p:nvGrpSpPr>
        <p:grpSpPr bwMode="auto">
          <a:xfrm>
            <a:off x="7991475" y="1657350"/>
            <a:ext cx="781050" cy="762000"/>
            <a:chOff x="5034" y="1044"/>
            <a:chExt cx="492" cy="480"/>
          </a:xfrm>
        </p:grpSpPr>
        <p:sp>
          <p:nvSpPr>
            <p:cNvPr id="19529"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30"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1"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2"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3"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4"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5"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6"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7"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4" name="Group 28"/>
          <p:cNvGrpSpPr>
            <a:grpSpLocks/>
          </p:cNvGrpSpPr>
          <p:nvPr/>
        </p:nvGrpSpPr>
        <p:grpSpPr bwMode="auto">
          <a:xfrm>
            <a:off x="7991475" y="2676525"/>
            <a:ext cx="781050" cy="762000"/>
            <a:chOff x="5034" y="1044"/>
            <a:chExt cx="492" cy="480"/>
          </a:xfrm>
        </p:grpSpPr>
        <p:sp>
          <p:nvSpPr>
            <p:cNvPr id="19520"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21"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2"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3"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4"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5"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6"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7"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8"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465" name="Group 38"/>
          <p:cNvGrpSpPr>
            <a:grpSpLocks/>
          </p:cNvGrpSpPr>
          <p:nvPr/>
        </p:nvGrpSpPr>
        <p:grpSpPr bwMode="auto">
          <a:xfrm>
            <a:off x="8001000" y="3724275"/>
            <a:ext cx="781050" cy="762000"/>
            <a:chOff x="5034" y="1044"/>
            <a:chExt cx="492" cy="480"/>
          </a:xfrm>
        </p:grpSpPr>
        <p:sp>
          <p:nvSpPr>
            <p:cNvPr id="19511"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19512"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3"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4"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5"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6"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7"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8"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9"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466" name="Line 49"/>
          <p:cNvSpPr>
            <a:spLocks noChangeShapeType="1"/>
          </p:cNvSpPr>
          <p:nvPr/>
        </p:nvSpPr>
        <p:spPr bwMode="auto">
          <a:xfrm flipV="1">
            <a:off x="1131888" y="1504950"/>
            <a:ext cx="1601787" cy="9144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7" name="Line 52"/>
          <p:cNvSpPr>
            <a:spLocks noChangeShapeType="1"/>
          </p:cNvSpPr>
          <p:nvPr/>
        </p:nvSpPr>
        <p:spPr bwMode="auto">
          <a:xfrm>
            <a:off x="1146175" y="4705350"/>
            <a:ext cx="1587500" cy="24765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8" name="Text Box 53"/>
          <p:cNvSpPr txBox="1">
            <a:spLocks noChangeArrowheads="1"/>
          </p:cNvSpPr>
          <p:nvPr/>
        </p:nvSpPr>
        <p:spPr bwMode="auto">
          <a:xfrm>
            <a:off x="1727200" y="4232275"/>
            <a:ext cx="534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00FF00"/>
                </a:solidFill>
                <a:ea typeface="宋体" panose="02010600030101010101" pitchFamily="2" charset="-122"/>
              </a:rPr>
              <a:t>DML</a:t>
            </a:r>
          </a:p>
        </p:txBody>
      </p:sp>
      <p:sp>
        <p:nvSpPr>
          <p:cNvPr id="19469"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19470"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19471"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2"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19473"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4" name="Rectangle 59"/>
          <p:cNvSpPr>
            <a:spLocks noChangeArrowheads="1"/>
          </p:cNvSpPr>
          <p:nvPr/>
        </p:nvSpPr>
        <p:spPr bwMode="auto">
          <a:xfrm>
            <a:off x="6648450" y="4314825"/>
            <a:ext cx="742950" cy="166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19475"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6"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19477"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8" name="Rectangle 63"/>
          <p:cNvSpPr>
            <a:spLocks noChangeArrowheads="1"/>
          </p:cNvSpPr>
          <p:nvPr/>
        </p:nvSpPr>
        <p:spPr bwMode="auto">
          <a:xfrm>
            <a:off x="2714625" y="4143375"/>
            <a:ext cx="933450" cy="15049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19479" name="Rectangle 64"/>
          <p:cNvSpPr>
            <a:spLocks noChangeArrowheads="1"/>
          </p:cNvSpPr>
          <p:nvPr/>
        </p:nvSpPr>
        <p:spPr bwMode="auto">
          <a:xfrm>
            <a:off x="2724150" y="828675"/>
            <a:ext cx="933450" cy="150495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19480"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1"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82" name="Rectangle 67"/>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19483" name="Line 68"/>
          <p:cNvSpPr>
            <a:spLocks noChangeShapeType="1"/>
          </p:cNvSpPr>
          <p:nvPr/>
        </p:nvSpPr>
        <p:spPr bwMode="auto">
          <a:xfrm flipV="1">
            <a:off x="3648075" y="4267200"/>
            <a:ext cx="495300" cy="6810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4"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5"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6"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7" name="Rectangle 72"/>
          <p:cNvSpPr>
            <a:spLocks noChangeArrowheads="1"/>
          </p:cNvSpPr>
          <p:nvPr/>
        </p:nvSpPr>
        <p:spPr bwMode="auto">
          <a:xfrm>
            <a:off x="4086225" y="2333625"/>
            <a:ext cx="1019175" cy="885825"/>
          </a:xfrm>
          <a:prstGeom prst="rect">
            <a:avLst/>
          </a:prstGeom>
          <a:solidFill>
            <a:schemeClr val="bg1"/>
          </a:solidFill>
          <a:ln w="12700">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19488"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9" name="Rectangle 74"/>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19490"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9491" name="Rectangle 76"/>
          <p:cNvSpPr>
            <a:spLocks noChangeArrowheads="1"/>
          </p:cNvSpPr>
          <p:nvPr/>
        </p:nvSpPr>
        <p:spPr bwMode="auto">
          <a:xfrm>
            <a:off x="4048125" y="790575"/>
            <a:ext cx="10382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19492"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3"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4" name="Rectangle 79"/>
          <p:cNvSpPr>
            <a:spLocks noChangeArrowheads="1"/>
          </p:cNvSpPr>
          <p:nvPr/>
        </p:nvSpPr>
        <p:spPr bwMode="auto">
          <a:xfrm>
            <a:off x="5467350" y="1295400"/>
            <a:ext cx="828675" cy="11049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19495"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6"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7"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98"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00" name="Rectangle 86"/>
          <p:cNvSpPr>
            <a:spLocks noChangeArrowheads="1"/>
          </p:cNvSpPr>
          <p:nvPr/>
        </p:nvSpPr>
        <p:spPr bwMode="auto">
          <a:xfrm>
            <a:off x="2255838" y="400050"/>
            <a:ext cx="6710362" cy="57943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2" name="Rectangle 1"/>
          <p:cNvSpPr/>
          <p:nvPr/>
        </p:nvSpPr>
        <p:spPr>
          <a:xfrm>
            <a:off x="373063" y="1663700"/>
            <a:ext cx="754062"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User-1</a:t>
            </a:r>
          </a:p>
        </p:txBody>
      </p:sp>
      <p:sp>
        <p:nvSpPr>
          <p:cNvPr id="85" name="Rectangle 84"/>
          <p:cNvSpPr/>
          <p:nvPr/>
        </p:nvSpPr>
        <p:spPr>
          <a:xfrm>
            <a:off x="368300" y="2292350"/>
            <a:ext cx="754063"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User-2</a:t>
            </a:r>
          </a:p>
        </p:txBody>
      </p:sp>
      <p:sp>
        <p:nvSpPr>
          <p:cNvPr id="86" name="Rectangle 85"/>
          <p:cNvSpPr/>
          <p:nvPr/>
        </p:nvSpPr>
        <p:spPr>
          <a:xfrm>
            <a:off x="368300" y="2938463"/>
            <a:ext cx="754063" cy="36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User-3</a:t>
            </a:r>
          </a:p>
        </p:txBody>
      </p:sp>
      <p:sp>
        <p:nvSpPr>
          <p:cNvPr id="88" name="Rectangle 87"/>
          <p:cNvSpPr/>
          <p:nvPr/>
        </p:nvSpPr>
        <p:spPr>
          <a:xfrm>
            <a:off x="368300" y="4425950"/>
            <a:ext cx="754063" cy="3667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Times New Roman" panose="02020603050405020304" pitchFamily="18" charset="0"/>
                <a:cs typeface="Times New Roman" panose="02020603050405020304" pitchFamily="18" charset="0"/>
              </a:rPr>
              <a:t>User-</a:t>
            </a:r>
            <a:r>
              <a:rPr lang="en-US" sz="1600" i="1" dirty="0">
                <a:latin typeface="Times New Roman" panose="02020603050405020304" pitchFamily="18" charset="0"/>
                <a:cs typeface="Times New Roman" panose="02020603050405020304" pitchFamily="18" charset="0"/>
              </a:rPr>
              <a:t>n</a:t>
            </a:r>
          </a:p>
        </p:txBody>
      </p:sp>
      <p:sp>
        <p:nvSpPr>
          <p:cNvPr id="19505" name="TextBox 2"/>
          <p:cNvSpPr txBox="1">
            <a:spLocks noChangeArrowheads="1"/>
          </p:cNvSpPr>
          <p:nvPr/>
        </p:nvSpPr>
        <p:spPr bwMode="auto">
          <a:xfrm rot="5400000">
            <a:off x="505619" y="3690144"/>
            <a:ext cx="715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2400"/>
              <a:t>……</a:t>
            </a:r>
          </a:p>
        </p:txBody>
      </p:sp>
      <p:sp>
        <p:nvSpPr>
          <p:cNvPr id="19506" name="Line 49"/>
          <p:cNvSpPr>
            <a:spLocks noChangeShapeType="1"/>
          </p:cNvSpPr>
          <p:nvPr/>
        </p:nvSpPr>
        <p:spPr bwMode="auto">
          <a:xfrm flipV="1">
            <a:off x="1122363" y="1714500"/>
            <a:ext cx="1598612" cy="285432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7" name="Line 49"/>
          <p:cNvSpPr>
            <a:spLocks noChangeShapeType="1"/>
          </p:cNvSpPr>
          <p:nvPr/>
        </p:nvSpPr>
        <p:spPr bwMode="auto">
          <a:xfrm flipV="1">
            <a:off x="1141413" y="1400175"/>
            <a:ext cx="1579562" cy="48577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8" name="Line 49"/>
          <p:cNvSpPr>
            <a:spLocks noChangeShapeType="1"/>
          </p:cNvSpPr>
          <p:nvPr/>
        </p:nvSpPr>
        <p:spPr bwMode="auto">
          <a:xfrm>
            <a:off x="1131888" y="2543175"/>
            <a:ext cx="1612900" cy="2335213"/>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09" name="Line 49"/>
          <p:cNvSpPr>
            <a:spLocks noChangeShapeType="1"/>
          </p:cNvSpPr>
          <p:nvPr/>
        </p:nvSpPr>
        <p:spPr bwMode="auto">
          <a:xfrm>
            <a:off x="1125538" y="3122613"/>
            <a:ext cx="1565275" cy="1787525"/>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510" name="Text Box 50"/>
          <p:cNvSpPr txBox="1">
            <a:spLocks noChangeArrowheads="1"/>
          </p:cNvSpPr>
          <p:nvPr/>
        </p:nvSpPr>
        <p:spPr bwMode="auto">
          <a:xfrm>
            <a:off x="1744663" y="2033588"/>
            <a:ext cx="5175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00FF00"/>
                </a:solidFill>
                <a:ea typeface="宋体" panose="02010600030101010101" pitchFamily="2" charset="-122"/>
              </a:rPr>
              <a:t>DDL</a:t>
            </a:r>
          </a:p>
        </p:txBody>
      </p:sp>
    </p:spTree>
    <p:extLst>
      <p:ext uri="{BB962C8B-B14F-4D97-AF65-F5344CB8AC3E}">
        <p14:creationId xmlns:p14="http://schemas.microsoft.com/office/powerpoint/2010/main" val="293951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7DFA1CB-9EDF-4EBF-BD2F-44A5597DA9C0}"/>
              </a:ext>
            </a:extLst>
          </p:cNvPr>
          <p:cNvSpPr>
            <a:spLocks noGrp="1" noChangeArrowheads="1"/>
          </p:cNvSpPr>
          <p:nvPr>
            <p:ph type="title"/>
          </p:nvPr>
        </p:nvSpPr>
        <p:spPr>
          <a:xfrm>
            <a:off x="420688" y="1776413"/>
            <a:ext cx="8229600" cy="1143000"/>
          </a:xfrm>
        </p:spPr>
        <p:txBody>
          <a:bodyPr/>
          <a:lstStyle/>
          <a:p>
            <a:pPr eaLnBrk="1" hangingPunct="1"/>
            <a:r>
              <a:rPr lang="en-US" altLang="en-US" sz="4800" b="1" dirty="0">
                <a:latin typeface="+mn-lt"/>
                <a:cs typeface="Times New Roman" panose="02020603050405020304" pitchFamily="18" charset="0"/>
              </a:rPr>
              <a:t>Brief Overview on</a:t>
            </a:r>
          </a:p>
        </p:txBody>
      </p:sp>
      <p:sp>
        <p:nvSpPr>
          <p:cNvPr id="5123" name="Rectangle 10">
            <a:extLst>
              <a:ext uri="{FF2B5EF4-FFF2-40B4-BE49-F238E27FC236}">
                <a16:creationId xmlns:a16="http://schemas.microsoft.com/office/drawing/2014/main" id="{48E30FF8-66FD-48DE-A841-0DF06742DA28}"/>
              </a:ext>
            </a:extLst>
          </p:cNvPr>
          <p:cNvSpPr>
            <a:spLocks noChangeArrowheads="1"/>
          </p:cNvSpPr>
          <p:nvPr/>
        </p:nvSpPr>
        <p:spPr bwMode="auto">
          <a:xfrm>
            <a:off x="1179968" y="2619375"/>
            <a:ext cx="706755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800" dirty="0">
                <a:latin typeface="+mn-lt"/>
                <a:cs typeface="Times New Roman" panose="02020603050405020304" pitchFamily="18" charset="0"/>
              </a:rPr>
              <a:t> </a:t>
            </a:r>
          </a:p>
          <a:p>
            <a:pPr>
              <a:spcBef>
                <a:spcPct val="0"/>
              </a:spcBef>
              <a:buFont typeface="Arial" panose="020B0604020202020204" pitchFamily="34" charset="0"/>
              <a:buNone/>
            </a:pPr>
            <a:r>
              <a:rPr lang="en-US" altLang="en-US" sz="4000" dirty="0">
                <a:latin typeface="+mn-lt"/>
                <a:cs typeface="Times New Roman" panose="02020603050405020304" pitchFamily="18" charset="0"/>
              </a:rPr>
              <a:t>Bigdata, Hadoop, MapReduce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111084F-315F-412D-81D3-74BDB2F36182}"/>
              </a:ext>
            </a:extLst>
          </p:cNvPr>
          <p:cNvSpPr>
            <a:spLocks noGrp="1" noChangeArrowheads="1"/>
          </p:cNvSpPr>
          <p:nvPr>
            <p:ph type="title"/>
          </p:nvPr>
        </p:nvSpPr>
        <p:spPr>
          <a:xfrm>
            <a:off x="457200" y="490538"/>
            <a:ext cx="8229600" cy="569912"/>
          </a:xfrm>
        </p:spPr>
        <p:txBody>
          <a:bodyPr/>
          <a:lstStyle/>
          <a:p>
            <a:pPr eaLnBrk="1" hangingPunct="1"/>
            <a:r>
              <a:rPr lang="en-US" altLang="en-US" sz="3600">
                <a:latin typeface="+mn-lt"/>
                <a:cs typeface="Times New Roman" panose="02020603050405020304" pitchFamily="18" charset="0"/>
              </a:rPr>
              <a:t> A Lot of Data</a:t>
            </a:r>
          </a:p>
        </p:txBody>
      </p:sp>
      <p:sp>
        <p:nvSpPr>
          <p:cNvPr id="11" name="Rectangle 10">
            <a:extLst>
              <a:ext uri="{FF2B5EF4-FFF2-40B4-BE49-F238E27FC236}">
                <a16:creationId xmlns:a16="http://schemas.microsoft.com/office/drawing/2014/main" id="{7E5233C3-CF85-4C30-924E-6C25B887AAD9}"/>
              </a:ext>
            </a:extLst>
          </p:cNvPr>
          <p:cNvSpPr>
            <a:spLocks noChangeArrowheads="1"/>
          </p:cNvSpPr>
          <p:nvPr/>
        </p:nvSpPr>
        <p:spPr bwMode="auto">
          <a:xfrm>
            <a:off x="721360" y="1513840"/>
            <a:ext cx="771144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marL="342900" indent="-342900">
              <a:defRPr/>
            </a:pPr>
            <a:r>
              <a:rPr lang="en-US" sz="2400" dirty="0">
                <a:latin typeface="+mn-lt"/>
                <a:cs typeface="Times New Roman" panose="02020603050405020304" pitchFamily="18" charset="0"/>
              </a:rPr>
              <a:t>Google processes 160 PB/day (2020)</a:t>
            </a:r>
          </a:p>
          <a:p>
            <a:pPr marL="342900" indent="-342900">
              <a:defRPr/>
            </a:pPr>
            <a:r>
              <a:rPr lang="en-US" sz="2400" dirty="0">
                <a:latin typeface="+mn-lt"/>
                <a:cs typeface="Times New Roman" panose="02020603050405020304" pitchFamily="18" charset="0"/>
              </a:rPr>
              <a:t>Facebook processes 4 PB/day (2020)</a:t>
            </a:r>
          </a:p>
          <a:p>
            <a:pPr marL="342900" indent="-342900">
              <a:defRPr/>
            </a:pPr>
            <a:r>
              <a:rPr lang="en-US" sz="2400" dirty="0">
                <a:latin typeface="+mn-lt"/>
                <a:cs typeface="Times New Roman" panose="02020603050405020304" pitchFamily="18" charset="0"/>
              </a:rPr>
              <a:t>1.7MB of data is created per second per person (2020).</a:t>
            </a:r>
          </a:p>
          <a:p>
            <a:pPr marL="342900" indent="-342900">
              <a:defRPr/>
            </a:pPr>
            <a:r>
              <a:rPr lang="en-US" sz="2400" dirty="0">
                <a:latin typeface="+mn-lt"/>
                <a:cs typeface="Times New Roman" panose="02020603050405020304" pitchFamily="18" charset="0"/>
              </a:rPr>
              <a:t>300+ billion emails are sent every day (2020)</a:t>
            </a:r>
          </a:p>
          <a:p>
            <a:pPr marL="342900" indent="-342900">
              <a:defRPr/>
            </a:pPr>
            <a:r>
              <a:rPr lang="en-US" sz="2400" dirty="0">
                <a:latin typeface="+mn-lt"/>
                <a:cs typeface="Times New Roman" panose="02020603050405020304" pitchFamily="18" charset="0"/>
              </a:rPr>
              <a:t>2.5 EB of data are produced by humans every day (2020).</a:t>
            </a:r>
          </a:p>
          <a:p>
            <a:pPr marL="342900" indent="-342900">
              <a:defRPr/>
            </a:pPr>
            <a:endParaRPr lang="en-US" altLang="en-US" sz="2400" dirty="0">
              <a:latin typeface="+mn-lt"/>
              <a:cs typeface="Times New Roman" panose="02020603050405020304" pitchFamily="18" charset="0"/>
            </a:endParaRPr>
          </a:p>
          <a:p>
            <a:pPr>
              <a:buFont typeface="Arial" panose="020B0604020202020204" pitchFamily="34" charset="0"/>
              <a:buNone/>
              <a:defRPr/>
            </a:pPr>
            <a:r>
              <a:rPr lang="en-US" altLang="en-US" sz="2000" dirty="0">
                <a:latin typeface="+mn-lt"/>
                <a:cs typeface="Times New Roman" panose="02020603050405020304" pitchFamily="18" charset="0"/>
              </a:rPr>
              <a:t>KB (kilobyte) = 10</a:t>
            </a:r>
            <a:r>
              <a:rPr lang="en-US" altLang="en-US" sz="2000" baseline="30000" dirty="0">
                <a:latin typeface="+mn-lt"/>
                <a:cs typeface="Times New Roman" panose="02020603050405020304" pitchFamily="18" charset="0"/>
              </a:rPr>
              <a:t>3</a:t>
            </a:r>
            <a:r>
              <a:rPr lang="en-US" altLang="en-US" sz="2000" dirty="0">
                <a:latin typeface="+mn-lt"/>
                <a:cs typeface="Times New Roman" panose="02020603050405020304" pitchFamily="18" charset="0"/>
              </a:rPr>
              <a:t> bytes;	    MB (megabyte) = 10</a:t>
            </a:r>
            <a:r>
              <a:rPr lang="en-US" altLang="en-US" sz="2000" baseline="30000" dirty="0">
                <a:latin typeface="+mn-lt"/>
                <a:cs typeface="Times New Roman" panose="02020603050405020304" pitchFamily="18" charset="0"/>
              </a:rPr>
              <a:t>6</a:t>
            </a:r>
            <a:r>
              <a:rPr lang="en-US" altLang="en-US" sz="2000" dirty="0">
                <a:latin typeface="+mn-lt"/>
                <a:cs typeface="Times New Roman" panose="02020603050405020304" pitchFamily="18" charset="0"/>
              </a:rPr>
              <a:t> bytes;   </a:t>
            </a:r>
          </a:p>
          <a:p>
            <a:pPr>
              <a:buFont typeface="Arial" panose="020B0604020202020204" pitchFamily="34" charset="0"/>
              <a:buNone/>
              <a:defRPr/>
            </a:pPr>
            <a:r>
              <a:rPr lang="en-US" altLang="en-US" sz="2000" dirty="0">
                <a:latin typeface="+mn-lt"/>
                <a:cs typeface="Times New Roman" panose="02020603050405020304" pitchFamily="18" charset="0"/>
              </a:rPr>
              <a:t>GB (gigabyte) = 10</a:t>
            </a:r>
            <a:r>
              <a:rPr lang="en-US" altLang="en-US" sz="2000" baseline="30000" dirty="0">
                <a:latin typeface="+mn-lt"/>
                <a:cs typeface="Times New Roman" panose="02020603050405020304" pitchFamily="18" charset="0"/>
              </a:rPr>
              <a:t>9</a:t>
            </a:r>
            <a:r>
              <a:rPr lang="en-US" altLang="en-US" sz="2000" dirty="0">
                <a:latin typeface="+mn-lt"/>
                <a:cs typeface="Times New Roman" panose="02020603050405020304" pitchFamily="18" charset="0"/>
              </a:rPr>
              <a:t> bytes;	    TB (terabyte) = 10</a:t>
            </a:r>
            <a:r>
              <a:rPr lang="en-US" altLang="en-US" sz="2000" baseline="30000" dirty="0">
                <a:latin typeface="+mn-lt"/>
                <a:cs typeface="Times New Roman" panose="02020603050405020304" pitchFamily="18" charset="0"/>
              </a:rPr>
              <a:t>12</a:t>
            </a:r>
            <a:r>
              <a:rPr lang="en-US" altLang="en-US" sz="2000" dirty="0">
                <a:latin typeface="+mn-lt"/>
                <a:cs typeface="Times New Roman" panose="02020603050405020304" pitchFamily="18" charset="0"/>
              </a:rPr>
              <a:t> bytes;    </a:t>
            </a:r>
          </a:p>
          <a:p>
            <a:pPr>
              <a:buFont typeface="Arial" panose="020B0604020202020204" pitchFamily="34" charset="0"/>
              <a:buNone/>
              <a:defRPr/>
            </a:pPr>
            <a:r>
              <a:rPr lang="en-US" altLang="en-US" sz="2000" dirty="0">
                <a:latin typeface="+mn-lt"/>
                <a:cs typeface="Times New Roman" panose="02020603050405020304" pitchFamily="18" charset="0"/>
              </a:rPr>
              <a:t>PB (petabyte) = 10</a:t>
            </a:r>
            <a:r>
              <a:rPr lang="en-US" altLang="en-US" sz="2000" baseline="30000" dirty="0">
                <a:latin typeface="+mn-lt"/>
                <a:cs typeface="Times New Roman" panose="02020603050405020304" pitchFamily="18" charset="0"/>
              </a:rPr>
              <a:t>15</a:t>
            </a:r>
            <a:r>
              <a:rPr lang="en-US" altLang="en-US" sz="2000" dirty="0">
                <a:latin typeface="+mn-lt"/>
                <a:cs typeface="Times New Roman" panose="02020603050405020304" pitchFamily="18" charset="0"/>
              </a:rPr>
              <a:t> bytes  	    EB (exabyte) = 10</a:t>
            </a:r>
            <a:r>
              <a:rPr lang="en-US" altLang="en-US" sz="2000" baseline="30000" dirty="0">
                <a:latin typeface="+mn-lt"/>
                <a:cs typeface="Times New Roman" panose="02020603050405020304" pitchFamily="18" charset="0"/>
              </a:rPr>
              <a:t>18</a:t>
            </a:r>
            <a:r>
              <a:rPr lang="en-US" altLang="en-US" sz="2000" dirty="0">
                <a:latin typeface="+mn-lt"/>
                <a:cs typeface="Times New Roman" panose="02020603050405020304" pitchFamily="18" charset="0"/>
              </a:rPr>
              <a:t> bytes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29D994-D10F-4BB1-B505-C4BEBD05B85D}"/>
              </a:ext>
            </a:extLst>
          </p:cNvPr>
          <p:cNvSpPr>
            <a:spLocks noChangeArrowheads="1"/>
          </p:cNvSpPr>
          <p:nvPr/>
        </p:nvSpPr>
        <p:spPr bwMode="auto">
          <a:xfrm>
            <a:off x="933346" y="1758639"/>
            <a:ext cx="7313954"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marL="342900" indent="-342900">
              <a:buFont typeface="Wingdings" panose="05000000000000000000" pitchFamily="2" charset="2"/>
              <a:buChar char="q"/>
              <a:defRPr/>
            </a:pPr>
            <a:r>
              <a:rPr lang="de-DE" sz="2400" dirty="0">
                <a:latin typeface="+mn-lt"/>
                <a:cs typeface="Times New Roman" panose="02020603050405020304" pitchFamily="18" charset="0"/>
              </a:rPr>
              <a:t>20+ billion web pages x 20KB = 400+ TB                 * </a:t>
            </a:r>
            <a:r>
              <a:rPr lang="en-US" sz="2400" dirty="0">
                <a:latin typeface="+mn-lt"/>
                <a:cs typeface="Times New Roman" panose="02020603050405020304" pitchFamily="18" charset="0"/>
              </a:rPr>
              <a:t>one computer reads 30-35 MB/sec from disk, so      it will take more than 4 months to read the web pages   </a:t>
            </a:r>
          </a:p>
          <a:p>
            <a:pPr>
              <a:buNone/>
              <a:defRPr/>
            </a:pPr>
            <a:r>
              <a:rPr lang="en-US" sz="2400" dirty="0">
                <a:latin typeface="+mn-lt"/>
                <a:cs typeface="Times New Roman" panose="02020603050405020304" pitchFamily="18" charset="0"/>
              </a:rPr>
              <a:t>    * 1,000 hard drives to store the web pages</a:t>
            </a:r>
          </a:p>
          <a:p>
            <a:pPr marL="342900" indent="-342900">
              <a:buFont typeface="Wingdings" panose="05000000000000000000" pitchFamily="2" charset="2"/>
              <a:buChar char="q"/>
              <a:defRPr/>
            </a:pPr>
            <a:r>
              <a:rPr lang="en-US" sz="2400" dirty="0">
                <a:latin typeface="+mn-lt"/>
                <a:cs typeface="Times New Roman" panose="02020603050405020304" pitchFamily="18" charset="0"/>
              </a:rPr>
              <a:t>Not scalable: takes even more to do</a:t>
            </a:r>
            <a:r>
              <a:rPr lang="en-US" sz="2400" b="1" dirty="0">
                <a:latin typeface="+mn-lt"/>
                <a:cs typeface="Times New Roman" panose="02020603050405020304" pitchFamily="18" charset="0"/>
              </a:rPr>
              <a:t> </a:t>
            </a:r>
            <a:r>
              <a:rPr lang="en-US" sz="2400" dirty="0">
                <a:latin typeface="+mn-lt"/>
                <a:cs typeface="Times New Roman" panose="02020603050405020304" pitchFamily="18" charset="0"/>
              </a:rPr>
              <a:t>something useful with the data!</a:t>
            </a:r>
          </a:p>
          <a:p>
            <a:pPr marL="342900" indent="-342900">
              <a:buFont typeface="Wingdings" panose="05000000000000000000" pitchFamily="2" charset="2"/>
              <a:buChar char="q"/>
              <a:defRPr/>
            </a:pPr>
            <a:r>
              <a:rPr lang="en-US" sz="2400" dirty="0">
                <a:latin typeface="+mn-lt"/>
                <a:cs typeface="Times New Roman" panose="02020603050405020304" pitchFamily="18" charset="0"/>
              </a:rPr>
              <a:t>A standard architecture for such problems has emerged                                                                        * Cluster of commodity Linux nodes                           * Commodity network (ethernet) to connect them</a:t>
            </a:r>
            <a:endParaRPr lang="en-US" altLang="en-US" sz="2000" dirty="0">
              <a:latin typeface="+mn-lt"/>
              <a:cs typeface="Times New Roman" panose="02020603050405020304" pitchFamily="18" charset="0"/>
            </a:endParaRPr>
          </a:p>
        </p:txBody>
      </p:sp>
      <p:sp>
        <p:nvSpPr>
          <p:cNvPr id="7171" name="Rectangle 2">
            <a:extLst>
              <a:ext uri="{FF2B5EF4-FFF2-40B4-BE49-F238E27FC236}">
                <a16:creationId xmlns:a16="http://schemas.microsoft.com/office/drawing/2014/main" id="{D25FEEA2-15E2-4002-8652-0D0BA292A81B}"/>
              </a:ext>
            </a:extLst>
          </p:cNvPr>
          <p:cNvSpPr txBox="1">
            <a:spLocks noChangeArrowheads="1"/>
          </p:cNvSpPr>
          <p:nvPr/>
        </p:nvSpPr>
        <p:spPr bwMode="auto">
          <a:xfrm>
            <a:off x="717238" y="1257093"/>
            <a:ext cx="30607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sz="2800" dirty="0">
                <a:latin typeface="+mn-lt"/>
                <a:cs typeface="Times New Roman" panose="02020603050405020304" pitchFamily="18" charset="0"/>
              </a:rPr>
              <a:t>Google Example</a:t>
            </a:r>
          </a:p>
        </p:txBody>
      </p:sp>
      <p:sp>
        <p:nvSpPr>
          <p:cNvPr id="7172" name="Rectangle 2">
            <a:extLst>
              <a:ext uri="{FF2B5EF4-FFF2-40B4-BE49-F238E27FC236}">
                <a16:creationId xmlns:a16="http://schemas.microsoft.com/office/drawing/2014/main" id="{009BEC0C-6A6E-4728-BF7D-197A084B7610}"/>
              </a:ext>
            </a:extLst>
          </p:cNvPr>
          <p:cNvSpPr>
            <a:spLocks noGrp="1" noChangeArrowheads="1"/>
          </p:cNvSpPr>
          <p:nvPr>
            <p:ph type="title"/>
          </p:nvPr>
        </p:nvSpPr>
        <p:spPr>
          <a:xfrm>
            <a:off x="457200" y="490538"/>
            <a:ext cx="8229600" cy="569912"/>
          </a:xfrm>
        </p:spPr>
        <p:txBody>
          <a:bodyPr/>
          <a:lstStyle/>
          <a:p>
            <a:pPr eaLnBrk="1" hangingPunct="1"/>
            <a:r>
              <a:rPr lang="en-US" altLang="en-US" sz="3600" dirty="0">
                <a:latin typeface="+mn-lt"/>
                <a:cs typeface="Times New Roman" panose="02020603050405020304" pitchFamily="18" charset="0"/>
              </a:rPr>
              <a:t> A Lot of 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a:extLst>
              <a:ext uri="{FF2B5EF4-FFF2-40B4-BE49-F238E27FC236}">
                <a16:creationId xmlns:a16="http://schemas.microsoft.com/office/drawing/2014/main" id="{B0075D6C-E08E-44FB-9723-1CDB8968EA73}"/>
              </a:ext>
            </a:extLst>
          </p:cNvPr>
          <p:cNvSpPr>
            <a:spLocks noGrp="1"/>
          </p:cNvSpPr>
          <p:nvPr>
            <p:ph type="sldNum" sz="quarter" idx="12"/>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5pPr>
            <a:lvl6pPr marL="2286000" algn="l" defTabSz="914400" rtl="0" eaLnBrk="1" latinLnBrk="0" hangingPunct="1">
              <a:defRPr sz="3200" kern="1200">
                <a:solidFill>
                  <a:schemeClr val="tx1"/>
                </a:solidFill>
                <a:latin typeface="Tahoma" panose="020B0604030504040204" pitchFamily="34" charset="0"/>
                <a:ea typeface="+mn-ea"/>
                <a:cs typeface="+mn-cs"/>
              </a:defRPr>
            </a:lvl6pPr>
            <a:lvl7pPr marL="2743200" algn="l" defTabSz="914400" rtl="0" eaLnBrk="1" latinLnBrk="0" hangingPunct="1">
              <a:defRPr sz="3200" kern="1200">
                <a:solidFill>
                  <a:schemeClr val="tx1"/>
                </a:solidFill>
                <a:latin typeface="Tahoma" panose="020B0604030504040204" pitchFamily="34" charset="0"/>
                <a:ea typeface="+mn-ea"/>
                <a:cs typeface="+mn-cs"/>
              </a:defRPr>
            </a:lvl7pPr>
            <a:lvl8pPr marL="3200400" algn="l" defTabSz="914400" rtl="0" eaLnBrk="1" latinLnBrk="0" hangingPunct="1">
              <a:defRPr sz="3200" kern="1200">
                <a:solidFill>
                  <a:schemeClr val="tx1"/>
                </a:solidFill>
                <a:latin typeface="Tahoma" panose="020B0604030504040204" pitchFamily="34" charset="0"/>
                <a:ea typeface="+mn-ea"/>
                <a:cs typeface="+mn-cs"/>
              </a:defRPr>
            </a:lvl8pPr>
            <a:lvl9pPr marL="3657600" algn="l" defTabSz="914400" rtl="0" eaLnBrk="1" latinLnBrk="0" hangingPunct="1">
              <a:defRPr sz="3200" kern="1200">
                <a:solidFill>
                  <a:schemeClr val="tx1"/>
                </a:solidFill>
                <a:latin typeface="Tahoma" panose="020B0604030504040204" pitchFamily="34" charset="0"/>
                <a:ea typeface="+mn-ea"/>
                <a:cs typeface="+mn-cs"/>
              </a:defRPr>
            </a:lvl9pPr>
          </a:lstStyle>
          <a:p>
            <a:pPr>
              <a:spcBef>
                <a:spcPct val="0"/>
              </a:spcBef>
              <a:buFontTx/>
              <a:buNone/>
              <a:defRPr/>
            </a:pPr>
            <a:fld id="{4E9BAC6C-B81E-4E53-A52F-5578F6DAB186}" type="slidenum">
              <a:rPr lang="en-US" altLang="en-US" smtClean="0"/>
              <a:pPr>
                <a:spcBef>
                  <a:spcPct val="0"/>
                </a:spcBef>
                <a:buFontTx/>
                <a:buNone/>
                <a:defRPr/>
              </a:pPr>
              <a:t>6</a:t>
            </a:fld>
            <a:endParaRPr lang="en-US" altLang="en-US" sz="1000">
              <a:solidFill>
                <a:srgbClr val="898989"/>
              </a:solidFill>
              <a:latin typeface="Arial" panose="020B0604020202020204" pitchFamily="34" charset="0"/>
            </a:endParaRPr>
          </a:p>
        </p:txBody>
      </p:sp>
      <p:sp>
        <p:nvSpPr>
          <p:cNvPr id="8195" name="Rectangle 2">
            <a:extLst>
              <a:ext uri="{FF2B5EF4-FFF2-40B4-BE49-F238E27FC236}">
                <a16:creationId xmlns:a16="http://schemas.microsoft.com/office/drawing/2014/main" id="{FD54865E-032F-4859-ADCE-C656C5211AEE}"/>
              </a:ext>
            </a:extLst>
          </p:cNvPr>
          <p:cNvSpPr>
            <a:spLocks noGrp="1" noChangeArrowheads="1"/>
          </p:cNvSpPr>
          <p:nvPr>
            <p:ph type="title"/>
          </p:nvPr>
        </p:nvSpPr>
        <p:spPr>
          <a:xfrm>
            <a:off x="742824" y="490538"/>
            <a:ext cx="7658352" cy="569912"/>
          </a:xfrm>
        </p:spPr>
        <p:txBody>
          <a:bodyPr/>
          <a:lstStyle/>
          <a:p>
            <a:pPr eaLnBrk="1" hangingPunct="1"/>
            <a:r>
              <a:rPr lang="en-US" altLang="en-US" sz="3600" dirty="0">
                <a:latin typeface="+mn-lt"/>
                <a:cs typeface="Times New Roman" panose="02020603050405020304" pitchFamily="18" charset="0"/>
              </a:rPr>
              <a:t>Cluster Architecture: Many Machines</a:t>
            </a:r>
          </a:p>
        </p:txBody>
      </p:sp>
      <p:grpSp>
        <p:nvGrpSpPr>
          <p:cNvPr id="8196" name="Group 10">
            <a:extLst>
              <a:ext uri="{FF2B5EF4-FFF2-40B4-BE49-F238E27FC236}">
                <a16:creationId xmlns:a16="http://schemas.microsoft.com/office/drawing/2014/main" id="{7ED6A4DE-1D7E-4E76-8BE0-5C918D750442}"/>
              </a:ext>
            </a:extLst>
          </p:cNvPr>
          <p:cNvGrpSpPr>
            <a:grpSpLocks/>
          </p:cNvGrpSpPr>
          <p:nvPr/>
        </p:nvGrpSpPr>
        <p:grpSpPr bwMode="auto">
          <a:xfrm>
            <a:off x="1431925" y="3579813"/>
            <a:ext cx="939800" cy="1381125"/>
            <a:chOff x="1466493" y="3096883"/>
            <a:chExt cx="940279" cy="1380227"/>
          </a:xfrm>
        </p:grpSpPr>
        <p:sp>
          <p:nvSpPr>
            <p:cNvPr id="3" name="Rectangle 2">
              <a:extLst>
                <a:ext uri="{FF2B5EF4-FFF2-40B4-BE49-F238E27FC236}">
                  <a16:creationId xmlns:a16="http://schemas.microsoft.com/office/drawing/2014/main" id="{332C17A1-A311-47D1-865D-869E1445BFF6}"/>
                </a:ext>
              </a:extLst>
            </p:cNvPr>
            <p:cNvSpPr/>
            <p:nvPr/>
          </p:nvSpPr>
          <p:spPr>
            <a:xfrm>
              <a:off x="1655502"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58" name="Rectangle 57">
              <a:extLst>
                <a:ext uri="{FF2B5EF4-FFF2-40B4-BE49-F238E27FC236}">
                  <a16:creationId xmlns:a16="http://schemas.microsoft.com/office/drawing/2014/main" id="{8D9479F8-8532-47FD-B053-B38265766146}"/>
                </a:ext>
              </a:extLst>
            </p:cNvPr>
            <p:cNvSpPr/>
            <p:nvPr/>
          </p:nvSpPr>
          <p:spPr>
            <a:xfrm>
              <a:off x="1655502"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61" name="Group 44">
              <a:extLst>
                <a:ext uri="{FF2B5EF4-FFF2-40B4-BE49-F238E27FC236}">
                  <a16:creationId xmlns:a16="http://schemas.microsoft.com/office/drawing/2014/main" id="{7F9820D4-287C-40EA-B138-8AC68D5E1DCA}"/>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62" name="Oval 38">
                <a:extLst>
                  <a:ext uri="{FF2B5EF4-FFF2-40B4-BE49-F238E27FC236}">
                    <a16:creationId xmlns:a16="http://schemas.microsoft.com/office/drawing/2014/main" id="{6807966E-F7D4-49B5-8CE7-55592D36C8D0}"/>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63" name="Rectangle 39">
                <a:extLst>
                  <a:ext uri="{FF2B5EF4-FFF2-40B4-BE49-F238E27FC236}">
                    <a16:creationId xmlns:a16="http://schemas.microsoft.com/office/drawing/2014/main" id="{C545B6CE-044E-47E4-8313-8C43E55BDC94}"/>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64" name="Oval 40">
                <a:extLst>
                  <a:ext uri="{FF2B5EF4-FFF2-40B4-BE49-F238E27FC236}">
                    <a16:creationId xmlns:a16="http://schemas.microsoft.com/office/drawing/2014/main" id="{4639109B-D8AF-457C-AEB2-A907EDFA6392}"/>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65" name="Rectangle 41">
                <a:extLst>
                  <a:ext uri="{FF2B5EF4-FFF2-40B4-BE49-F238E27FC236}">
                    <a16:creationId xmlns:a16="http://schemas.microsoft.com/office/drawing/2014/main" id="{0C2A2628-676F-4313-91DF-336A91B2D52E}"/>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66" name="Line 42">
                <a:extLst>
                  <a:ext uri="{FF2B5EF4-FFF2-40B4-BE49-F238E27FC236}">
                    <a16:creationId xmlns:a16="http://schemas.microsoft.com/office/drawing/2014/main" id="{B428DC7E-66EA-4961-8A5F-4506674FE7B8}"/>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67" name="Line 43">
                <a:extLst>
                  <a:ext uri="{FF2B5EF4-FFF2-40B4-BE49-F238E27FC236}">
                    <a16:creationId xmlns:a16="http://schemas.microsoft.com/office/drawing/2014/main" id="{431C26D3-F5F8-442B-BDD1-8364C6BDBF3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10" name="Rectangle 9">
              <a:extLst>
                <a:ext uri="{FF2B5EF4-FFF2-40B4-BE49-F238E27FC236}">
                  <a16:creationId xmlns:a16="http://schemas.microsoft.com/office/drawing/2014/main" id="{CCAA4041-BFE1-4C87-8257-6D4F62ABFBE9}"/>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7" name="Group 69">
            <a:extLst>
              <a:ext uri="{FF2B5EF4-FFF2-40B4-BE49-F238E27FC236}">
                <a16:creationId xmlns:a16="http://schemas.microsoft.com/office/drawing/2014/main" id="{7CD54F10-E8D7-4C0D-9058-179899DCC06C}"/>
              </a:ext>
            </a:extLst>
          </p:cNvPr>
          <p:cNvGrpSpPr>
            <a:grpSpLocks/>
          </p:cNvGrpSpPr>
          <p:nvPr/>
        </p:nvGrpSpPr>
        <p:grpSpPr bwMode="auto">
          <a:xfrm>
            <a:off x="3173413" y="3576638"/>
            <a:ext cx="939800" cy="1381125"/>
            <a:chOff x="1466493" y="3096883"/>
            <a:chExt cx="940279" cy="1380227"/>
          </a:xfrm>
        </p:grpSpPr>
        <p:sp>
          <p:nvSpPr>
            <p:cNvPr id="71" name="Rectangle 70">
              <a:extLst>
                <a:ext uri="{FF2B5EF4-FFF2-40B4-BE49-F238E27FC236}">
                  <a16:creationId xmlns:a16="http://schemas.microsoft.com/office/drawing/2014/main" id="{FAA340B0-65A9-47E4-908B-A80C8E3C0C5E}"/>
                </a:ext>
              </a:extLst>
            </p:cNvPr>
            <p:cNvSpPr/>
            <p:nvPr/>
          </p:nvSpPr>
          <p:spPr>
            <a:xfrm>
              <a:off x="1655501"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72" name="Rectangle 71">
              <a:extLst>
                <a:ext uri="{FF2B5EF4-FFF2-40B4-BE49-F238E27FC236}">
                  <a16:creationId xmlns:a16="http://schemas.microsoft.com/office/drawing/2014/main" id="{85A6FEAC-0406-4EF1-910E-10DD067CA294}"/>
                </a:ext>
              </a:extLst>
            </p:cNvPr>
            <p:cNvSpPr/>
            <p:nvPr/>
          </p:nvSpPr>
          <p:spPr>
            <a:xfrm>
              <a:off x="1655501"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73" name="Group 44">
              <a:extLst>
                <a:ext uri="{FF2B5EF4-FFF2-40B4-BE49-F238E27FC236}">
                  <a16:creationId xmlns:a16="http://schemas.microsoft.com/office/drawing/2014/main" id="{FB2A5781-1B31-4BAB-9933-1015EF726BDB}"/>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75" name="Oval 38">
                <a:extLst>
                  <a:ext uri="{FF2B5EF4-FFF2-40B4-BE49-F238E27FC236}">
                    <a16:creationId xmlns:a16="http://schemas.microsoft.com/office/drawing/2014/main" id="{CC5DE689-6C65-41FC-A625-E79DD1634473}"/>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76" name="Rectangle 39">
                <a:extLst>
                  <a:ext uri="{FF2B5EF4-FFF2-40B4-BE49-F238E27FC236}">
                    <a16:creationId xmlns:a16="http://schemas.microsoft.com/office/drawing/2014/main" id="{9A20E1E1-7B5E-4547-A8BF-40683B80A6D2}"/>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77" name="Oval 40">
                <a:extLst>
                  <a:ext uri="{FF2B5EF4-FFF2-40B4-BE49-F238E27FC236}">
                    <a16:creationId xmlns:a16="http://schemas.microsoft.com/office/drawing/2014/main" id="{5DB220D1-0D2A-45EF-9AE2-6A5745F9988D}"/>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78" name="Rectangle 41">
                <a:extLst>
                  <a:ext uri="{FF2B5EF4-FFF2-40B4-BE49-F238E27FC236}">
                    <a16:creationId xmlns:a16="http://schemas.microsoft.com/office/drawing/2014/main" id="{5AF45DAC-2EF8-415E-8871-C9C383833BE4}"/>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79" name="Line 42">
                <a:extLst>
                  <a:ext uri="{FF2B5EF4-FFF2-40B4-BE49-F238E27FC236}">
                    <a16:creationId xmlns:a16="http://schemas.microsoft.com/office/drawing/2014/main" id="{0D7D6CD8-874B-4F6D-9F92-3414946627DC}"/>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80" name="Line 43">
                <a:extLst>
                  <a:ext uri="{FF2B5EF4-FFF2-40B4-BE49-F238E27FC236}">
                    <a16:creationId xmlns:a16="http://schemas.microsoft.com/office/drawing/2014/main" id="{FFD66456-BCFB-4A8A-9332-EDF621DDD401}"/>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74" name="Rectangle 73">
              <a:extLst>
                <a:ext uri="{FF2B5EF4-FFF2-40B4-BE49-F238E27FC236}">
                  <a16:creationId xmlns:a16="http://schemas.microsoft.com/office/drawing/2014/main" id="{2709400D-B69F-4CB1-B75C-CEF66E89E042}"/>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8" name="Group 80">
            <a:extLst>
              <a:ext uri="{FF2B5EF4-FFF2-40B4-BE49-F238E27FC236}">
                <a16:creationId xmlns:a16="http://schemas.microsoft.com/office/drawing/2014/main" id="{6F645447-8240-46E3-A44C-06DA1ED82B8C}"/>
              </a:ext>
            </a:extLst>
          </p:cNvPr>
          <p:cNvGrpSpPr>
            <a:grpSpLocks/>
          </p:cNvGrpSpPr>
          <p:nvPr/>
        </p:nvGrpSpPr>
        <p:grpSpPr bwMode="auto">
          <a:xfrm>
            <a:off x="5064125" y="3582988"/>
            <a:ext cx="941388" cy="1379537"/>
            <a:chOff x="1466493" y="3096883"/>
            <a:chExt cx="940279" cy="1380227"/>
          </a:xfrm>
        </p:grpSpPr>
        <p:sp>
          <p:nvSpPr>
            <p:cNvPr id="82" name="Rectangle 81">
              <a:extLst>
                <a:ext uri="{FF2B5EF4-FFF2-40B4-BE49-F238E27FC236}">
                  <a16:creationId xmlns:a16="http://schemas.microsoft.com/office/drawing/2014/main" id="{5B42D96F-1EA8-47D4-93D8-6A3AF2CB54DB}"/>
                </a:ext>
              </a:extLst>
            </p:cNvPr>
            <p:cNvSpPr/>
            <p:nvPr/>
          </p:nvSpPr>
          <p:spPr>
            <a:xfrm>
              <a:off x="1656769" y="3235064"/>
              <a:ext cx="559728" cy="24936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83" name="Rectangle 82">
              <a:extLst>
                <a:ext uri="{FF2B5EF4-FFF2-40B4-BE49-F238E27FC236}">
                  <a16:creationId xmlns:a16="http://schemas.microsoft.com/office/drawing/2014/main" id="{098BFAA2-CCD4-44F3-B4F7-69D3601F5123}"/>
                </a:ext>
              </a:extLst>
            </p:cNvPr>
            <p:cNvSpPr/>
            <p:nvPr/>
          </p:nvSpPr>
          <p:spPr>
            <a:xfrm>
              <a:off x="1656769" y="3559076"/>
              <a:ext cx="559728" cy="2509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84" name="Group 44">
              <a:extLst>
                <a:ext uri="{FF2B5EF4-FFF2-40B4-BE49-F238E27FC236}">
                  <a16:creationId xmlns:a16="http://schemas.microsoft.com/office/drawing/2014/main" id="{E10DE6AD-B632-4504-B4F8-F9F531C42746}"/>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86" name="Oval 38">
                <a:extLst>
                  <a:ext uri="{FF2B5EF4-FFF2-40B4-BE49-F238E27FC236}">
                    <a16:creationId xmlns:a16="http://schemas.microsoft.com/office/drawing/2014/main" id="{523E495F-3091-4C93-9E4C-C5384ABF749A}"/>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87" name="Rectangle 39">
                <a:extLst>
                  <a:ext uri="{FF2B5EF4-FFF2-40B4-BE49-F238E27FC236}">
                    <a16:creationId xmlns:a16="http://schemas.microsoft.com/office/drawing/2014/main" id="{312B12F4-592F-45D8-ABCD-B1D2FD1589E8}"/>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88" name="Oval 40">
                <a:extLst>
                  <a:ext uri="{FF2B5EF4-FFF2-40B4-BE49-F238E27FC236}">
                    <a16:creationId xmlns:a16="http://schemas.microsoft.com/office/drawing/2014/main" id="{37DBDE32-B2EE-4C47-8656-04CA4506BE5F}"/>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89" name="Rectangle 41">
                <a:extLst>
                  <a:ext uri="{FF2B5EF4-FFF2-40B4-BE49-F238E27FC236}">
                    <a16:creationId xmlns:a16="http://schemas.microsoft.com/office/drawing/2014/main" id="{211DFD86-DEFA-4EE9-9786-6D6DB987A434}"/>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90" name="Line 42">
                <a:extLst>
                  <a:ext uri="{FF2B5EF4-FFF2-40B4-BE49-F238E27FC236}">
                    <a16:creationId xmlns:a16="http://schemas.microsoft.com/office/drawing/2014/main" id="{7C3DE7B5-C687-4A44-A3B3-BF377DA0CB25}"/>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91" name="Line 43">
                <a:extLst>
                  <a:ext uri="{FF2B5EF4-FFF2-40B4-BE49-F238E27FC236}">
                    <a16:creationId xmlns:a16="http://schemas.microsoft.com/office/drawing/2014/main" id="{5889B8EC-2A9C-49F3-97BA-B3E76C51E6C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85" name="Rectangle 84">
              <a:extLst>
                <a:ext uri="{FF2B5EF4-FFF2-40B4-BE49-F238E27FC236}">
                  <a16:creationId xmlns:a16="http://schemas.microsoft.com/office/drawing/2014/main" id="{7B8BBECF-10DE-491F-A86E-BE9E6031CFDF}"/>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grpSp>
        <p:nvGrpSpPr>
          <p:cNvPr id="8199" name="Group 91">
            <a:extLst>
              <a:ext uri="{FF2B5EF4-FFF2-40B4-BE49-F238E27FC236}">
                <a16:creationId xmlns:a16="http://schemas.microsoft.com/office/drawing/2014/main" id="{589ECDE2-8A84-408C-8F2B-A3A0344697BE}"/>
              </a:ext>
            </a:extLst>
          </p:cNvPr>
          <p:cNvGrpSpPr>
            <a:grpSpLocks/>
          </p:cNvGrpSpPr>
          <p:nvPr/>
        </p:nvGrpSpPr>
        <p:grpSpPr bwMode="auto">
          <a:xfrm>
            <a:off x="6840538" y="3576638"/>
            <a:ext cx="939800" cy="1381125"/>
            <a:chOff x="1466493" y="3096883"/>
            <a:chExt cx="940279" cy="1380227"/>
          </a:xfrm>
        </p:grpSpPr>
        <p:sp>
          <p:nvSpPr>
            <p:cNvPr id="93" name="Rectangle 92">
              <a:extLst>
                <a:ext uri="{FF2B5EF4-FFF2-40B4-BE49-F238E27FC236}">
                  <a16:creationId xmlns:a16="http://schemas.microsoft.com/office/drawing/2014/main" id="{F10FA2E6-5276-454B-9D9C-D249A05FFD33}"/>
                </a:ext>
              </a:extLst>
            </p:cNvPr>
            <p:cNvSpPr/>
            <p:nvPr/>
          </p:nvSpPr>
          <p:spPr>
            <a:xfrm>
              <a:off x="1655501" y="3234905"/>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CPU</a:t>
              </a:r>
            </a:p>
          </p:txBody>
        </p:sp>
        <p:sp>
          <p:nvSpPr>
            <p:cNvPr id="94" name="Rectangle 93">
              <a:extLst>
                <a:ext uri="{FF2B5EF4-FFF2-40B4-BE49-F238E27FC236}">
                  <a16:creationId xmlns:a16="http://schemas.microsoft.com/office/drawing/2014/main" id="{039B8524-8789-48C0-9E81-28D5A8A407ED}"/>
                </a:ext>
              </a:extLst>
            </p:cNvPr>
            <p:cNvSpPr/>
            <p:nvPr/>
          </p:nvSpPr>
          <p:spPr>
            <a:xfrm>
              <a:off x="1655501" y="3560132"/>
              <a:ext cx="562261" cy="2506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Mem</a:t>
              </a:r>
            </a:p>
          </p:txBody>
        </p:sp>
        <p:grpSp>
          <p:nvGrpSpPr>
            <p:cNvPr id="95" name="Group 44">
              <a:extLst>
                <a:ext uri="{FF2B5EF4-FFF2-40B4-BE49-F238E27FC236}">
                  <a16:creationId xmlns:a16="http://schemas.microsoft.com/office/drawing/2014/main" id="{12BC34C4-9F30-4E1C-8693-DC15C2626972}"/>
                </a:ext>
              </a:extLst>
            </p:cNvPr>
            <p:cNvGrpSpPr>
              <a:grpSpLocks/>
            </p:cNvGrpSpPr>
            <p:nvPr/>
          </p:nvGrpSpPr>
          <p:grpSpPr bwMode="auto">
            <a:xfrm>
              <a:off x="1630562" y="3918916"/>
              <a:ext cx="586427" cy="411547"/>
              <a:chOff x="718" y="3029"/>
              <a:chExt cx="743" cy="673"/>
            </a:xfrm>
            <a:solidFill>
              <a:schemeClr val="bg1"/>
            </a:solidFill>
            <a:effectLst>
              <a:outerShdw blurRad="50800" dist="38100" dir="2700000" algn="tl" rotWithShape="0">
                <a:prstClr val="black">
                  <a:alpha val="40000"/>
                </a:prstClr>
              </a:outerShdw>
            </a:effectLst>
          </p:grpSpPr>
          <p:sp>
            <p:nvSpPr>
              <p:cNvPr id="97" name="Oval 38">
                <a:extLst>
                  <a:ext uri="{FF2B5EF4-FFF2-40B4-BE49-F238E27FC236}">
                    <a16:creationId xmlns:a16="http://schemas.microsoft.com/office/drawing/2014/main" id="{C5AAADC8-7135-4C17-AAB1-496AD33CA2F4}"/>
                  </a:ext>
                </a:extLst>
              </p:cNvPr>
              <p:cNvSpPr>
                <a:spLocks noChangeArrowheads="1"/>
              </p:cNvSpPr>
              <p:nvPr/>
            </p:nvSpPr>
            <p:spPr bwMode="auto">
              <a:xfrm>
                <a:off x="722" y="3527"/>
                <a:ext cx="723" cy="175"/>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98" name="Rectangle 39">
                <a:extLst>
                  <a:ext uri="{FF2B5EF4-FFF2-40B4-BE49-F238E27FC236}">
                    <a16:creationId xmlns:a16="http://schemas.microsoft.com/office/drawing/2014/main" id="{42D05AE6-3D71-4B02-B91A-1F7C438F5E31}"/>
                  </a:ext>
                </a:extLst>
              </p:cNvPr>
              <p:cNvSpPr>
                <a:spLocks noChangeArrowheads="1"/>
              </p:cNvSpPr>
              <p:nvPr/>
            </p:nvSpPr>
            <p:spPr bwMode="auto">
              <a:xfrm>
                <a:off x="730" y="3128"/>
                <a:ext cx="728" cy="495"/>
              </a:xfrm>
              <a:prstGeom prst="rect">
                <a:avLst/>
              </a:prstGeom>
              <a:grpFill/>
              <a:ln w="9525">
                <a:noFill/>
                <a:miter lim="800000"/>
                <a:headEnd/>
                <a:tailEnd/>
              </a:ln>
              <a:effectLst/>
            </p:spPr>
            <p:txBody>
              <a:bodyPr wrap="none" anchor="ctr"/>
              <a:lstStyle/>
              <a:p>
                <a:pPr>
                  <a:defRPr/>
                </a:pPr>
                <a:endParaRPr lang="en-US" sz="1100">
                  <a:latin typeface="Arial" charset="0"/>
                  <a:cs typeface="+mn-cs"/>
                </a:endParaRPr>
              </a:p>
            </p:txBody>
          </p:sp>
          <p:sp>
            <p:nvSpPr>
              <p:cNvPr id="99" name="Oval 40">
                <a:extLst>
                  <a:ext uri="{FF2B5EF4-FFF2-40B4-BE49-F238E27FC236}">
                    <a16:creationId xmlns:a16="http://schemas.microsoft.com/office/drawing/2014/main" id="{60E86870-0ADC-4A54-9305-FB246C6C323B}"/>
                  </a:ext>
                </a:extLst>
              </p:cNvPr>
              <p:cNvSpPr>
                <a:spLocks noChangeArrowheads="1"/>
              </p:cNvSpPr>
              <p:nvPr/>
            </p:nvSpPr>
            <p:spPr bwMode="auto">
              <a:xfrm>
                <a:off x="718" y="3029"/>
                <a:ext cx="728" cy="171"/>
              </a:xfrm>
              <a:prstGeom prst="ellipse">
                <a:avLst/>
              </a:prstGeom>
              <a:grpFill/>
              <a:ln w="12700">
                <a:solidFill>
                  <a:schemeClr val="tx1"/>
                </a:solidFill>
                <a:round/>
                <a:headEnd/>
                <a:tailEnd/>
              </a:ln>
              <a:effectLst/>
            </p:spPr>
            <p:txBody>
              <a:bodyPr wrap="none" anchor="ctr"/>
              <a:lstStyle/>
              <a:p>
                <a:pPr>
                  <a:defRPr/>
                </a:pPr>
                <a:endParaRPr lang="en-US" sz="1100">
                  <a:latin typeface="Arial" charset="0"/>
                  <a:cs typeface="+mn-cs"/>
                </a:endParaRPr>
              </a:p>
            </p:txBody>
          </p:sp>
          <p:sp>
            <p:nvSpPr>
              <p:cNvPr id="100" name="Rectangle 41">
                <a:extLst>
                  <a:ext uri="{FF2B5EF4-FFF2-40B4-BE49-F238E27FC236}">
                    <a16:creationId xmlns:a16="http://schemas.microsoft.com/office/drawing/2014/main" id="{6B104554-BE1E-4EC5-B21C-998268AAC088}"/>
                  </a:ext>
                </a:extLst>
              </p:cNvPr>
              <p:cNvSpPr>
                <a:spLocks noChangeArrowheads="1"/>
              </p:cNvSpPr>
              <p:nvPr/>
            </p:nvSpPr>
            <p:spPr bwMode="auto">
              <a:xfrm>
                <a:off x="793" y="3290"/>
                <a:ext cx="641" cy="192"/>
              </a:xfrm>
              <a:prstGeom prst="rect">
                <a:avLst/>
              </a:prstGeom>
              <a:grpFill/>
              <a:ln w="9525">
                <a:noFill/>
                <a:miter lim="800000"/>
                <a:headEnd/>
                <a:tailEnd/>
              </a:ln>
              <a:effectLst/>
            </p:spPr>
            <p:txBody>
              <a:bodyPr lIns="92075" tIns="46038" rIns="92075" bIns="46038">
                <a:spAutoFit/>
              </a:bodyPr>
              <a:lstStyle/>
              <a:p>
                <a:pPr>
                  <a:defRPr/>
                </a:pPr>
                <a:r>
                  <a:rPr lang="en-US" sz="1100" dirty="0">
                    <a:solidFill>
                      <a:schemeClr val="tx1"/>
                    </a:solidFill>
                    <a:latin typeface="Arial" charset="0"/>
                    <a:cs typeface="+mn-cs"/>
                  </a:rPr>
                  <a:t>Disk</a:t>
                </a:r>
              </a:p>
            </p:txBody>
          </p:sp>
          <p:sp>
            <p:nvSpPr>
              <p:cNvPr id="101" name="Line 42">
                <a:extLst>
                  <a:ext uri="{FF2B5EF4-FFF2-40B4-BE49-F238E27FC236}">
                    <a16:creationId xmlns:a16="http://schemas.microsoft.com/office/drawing/2014/main" id="{2721E4F4-3531-4D34-9630-8E32EDF31EEB}"/>
                  </a:ext>
                </a:extLst>
              </p:cNvPr>
              <p:cNvSpPr>
                <a:spLocks noChangeShapeType="1"/>
              </p:cNvSpPr>
              <p:nvPr/>
            </p:nvSpPr>
            <p:spPr bwMode="auto">
              <a:xfrm flipH="1">
                <a:off x="1457" y="3147"/>
                <a:ext cx="4" cy="47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sp>
            <p:nvSpPr>
              <p:cNvPr id="102" name="Line 43">
                <a:extLst>
                  <a:ext uri="{FF2B5EF4-FFF2-40B4-BE49-F238E27FC236}">
                    <a16:creationId xmlns:a16="http://schemas.microsoft.com/office/drawing/2014/main" id="{4C9443B2-77E7-4BAF-B878-23B9E3E8B97E}"/>
                  </a:ext>
                </a:extLst>
              </p:cNvPr>
              <p:cNvSpPr>
                <a:spLocks noChangeShapeType="1"/>
              </p:cNvSpPr>
              <p:nvPr/>
            </p:nvSpPr>
            <p:spPr bwMode="auto">
              <a:xfrm>
                <a:off x="721" y="3134"/>
                <a:ext cx="0" cy="460"/>
              </a:xfrm>
              <a:prstGeom prst="line">
                <a:avLst/>
              </a:prstGeom>
              <a:grpFill/>
              <a:ln w="12700">
                <a:solidFill>
                  <a:schemeClr val="tx1"/>
                </a:solidFill>
                <a:round/>
                <a:headEnd type="none" w="sm" len="sm"/>
                <a:tailEnd type="none" w="sm" len="sm"/>
              </a:ln>
              <a:effectLst/>
            </p:spPr>
            <p:txBody>
              <a:bodyPr wrap="none" anchor="ctr"/>
              <a:lstStyle/>
              <a:p>
                <a:pPr>
                  <a:defRPr/>
                </a:pPr>
                <a:endParaRPr lang="en-US" sz="1100">
                  <a:latin typeface="Arial" charset="0"/>
                  <a:cs typeface="+mn-cs"/>
                </a:endParaRPr>
              </a:p>
            </p:txBody>
          </p:sp>
        </p:grpSp>
        <p:sp>
          <p:nvSpPr>
            <p:cNvPr id="96" name="Rectangle 95">
              <a:extLst>
                <a:ext uri="{FF2B5EF4-FFF2-40B4-BE49-F238E27FC236}">
                  <a16:creationId xmlns:a16="http://schemas.microsoft.com/office/drawing/2014/main" id="{AE38658B-D765-4309-9284-21B72D3CB6BF}"/>
                </a:ext>
              </a:extLst>
            </p:cNvPr>
            <p:cNvSpPr/>
            <p:nvPr/>
          </p:nvSpPr>
          <p:spPr>
            <a:xfrm>
              <a:off x="1466493" y="3096883"/>
              <a:ext cx="940279" cy="13802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grpSp>
      <p:sp>
        <p:nvSpPr>
          <p:cNvPr id="104" name="Rectangle 103">
            <a:extLst>
              <a:ext uri="{FF2B5EF4-FFF2-40B4-BE49-F238E27FC236}">
                <a16:creationId xmlns:a16="http://schemas.microsoft.com/office/drawing/2014/main" id="{BC962689-2C18-4426-B7AE-4C08A6C79C54}"/>
              </a:ext>
            </a:extLst>
          </p:cNvPr>
          <p:cNvSpPr/>
          <p:nvPr/>
        </p:nvSpPr>
        <p:spPr>
          <a:xfrm>
            <a:off x="2244725" y="2717800"/>
            <a:ext cx="928688" cy="2492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sp>
        <p:nvSpPr>
          <p:cNvPr id="195" name="Rectangle 194">
            <a:extLst>
              <a:ext uri="{FF2B5EF4-FFF2-40B4-BE49-F238E27FC236}">
                <a16:creationId xmlns:a16="http://schemas.microsoft.com/office/drawing/2014/main" id="{510D39E7-2B82-48D4-9972-AF04EF1FF0C4}"/>
              </a:ext>
            </a:extLst>
          </p:cNvPr>
          <p:cNvSpPr/>
          <p:nvPr/>
        </p:nvSpPr>
        <p:spPr>
          <a:xfrm>
            <a:off x="5889625" y="2717800"/>
            <a:ext cx="930275" cy="2492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sp>
        <p:nvSpPr>
          <p:cNvPr id="196" name="Rectangle 195">
            <a:extLst>
              <a:ext uri="{FF2B5EF4-FFF2-40B4-BE49-F238E27FC236}">
                <a16:creationId xmlns:a16="http://schemas.microsoft.com/office/drawing/2014/main" id="{35B9A97D-F01E-4CF9-8BCA-1029E85FBA73}"/>
              </a:ext>
            </a:extLst>
          </p:cNvPr>
          <p:cNvSpPr/>
          <p:nvPr/>
        </p:nvSpPr>
        <p:spPr>
          <a:xfrm>
            <a:off x="4113213" y="1922463"/>
            <a:ext cx="930275" cy="2508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Switch</a:t>
            </a:r>
          </a:p>
        </p:txBody>
      </p:sp>
      <p:cxnSp>
        <p:nvCxnSpPr>
          <p:cNvPr id="16" name="Straight Connector 15">
            <a:extLst>
              <a:ext uri="{FF2B5EF4-FFF2-40B4-BE49-F238E27FC236}">
                <a16:creationId xmlns:a16="http://schemas.microsoft.com/office/drawing/2014/main" id="{552793C2-AA03-429D-952E-F09F09C26B46}"/>
              </a:ext>
            </a:extLst>
          </p:cNvPr>
          <p:cNvCxnSpPr/>
          <p:nvPr/>
        </p:nvCxnSpPr>
        <p:spPr>
          <a:xfrm flipH="1">
            <a:off x="1997075" y="2967038"/>
            <a:ext cx="469900" cy="6127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EA1A73E-5A78-49F2-8DC4-910E1EE59ADC}"/>
              </a:ext>
            </a:extLst>
          </p:cNvPr>
          <p:cNvCxnSpPr/>
          <p:nvPr/>
        </p:nvCxnSpPr>
        <p:spPr>
          <a:xfrm flipH="1">
            <a:off x="2717800" y="2162175"/>
            <a:ext cx="1587500" cy="5461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C7BAA6DA-3B12-4F6B-B2FC-0C5B18C99FBF}"/>
              </a:ext>
            </a:extLst>
          </p:cNvPr>
          <p:cNvCxnSpPr/>
          <p:nvPr/>
        </p:nvCxnSpPr>
        <p:spPr>
          <a:xfrm>
            <a:off x="2957513" y="2967038"/>
            <a:ext cx="573087"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8F7CF72-018B-4C4F-895A-FA8B17424E01}"/>
              </a:ext>
            </a:extLst>
          </p:cNvPr>
          <p:cNvCxnSpPr/>
          <p:nvPr/>
        </p:nvCxnSpPr>
        <p:spPr>
          <a:xfrm flipH="1">
            <a:off x="5654675" y="2955925"/>
            <a:ext cx="471488" cy="6127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004E63D-6E33-42A8-9667-4B1C2088DBA7}"/>
              </a:ext>
            </a:extLst>
          </p:cNvPr>
          <p:cNvCxnSpPr/>
          <p:nvPr/>
        </p:nvCxnSpPr>
        <p:spPr>
          <a:xfrm>
            <a:off x="6623050" y="2955925"/>
            <a:ext cx="573088"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A7E0136-4D2E-4C27-BEF5-B054E7A3D420}"/>
              </a:ext>
            </a:extLst>
          </p:cNvPr>
          <p:cNvCxnSpPr/>
          <p:nvPr/>
        </p:nvCxnSpPr>
        <p:spPr>
          <a:xfrm>
            <a:off x="4822825" y="2176463"/>
            <a:ext cx="1524000" cy="53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209" name="TextBox 19">
            <a:extLst>
              <a:ext uri="{FF2B5EF4-FFF2-40B4-BE49-F238E27FC236}">
                <a16:creationId xmlns:a16="http://schemas.microsoft.com/office/drawing/2014/main" id="{DCDA251B-5212-48BA-8735-C789603AB28A}"/>
              </a:ext>
            </a:extLst>
          </p:cNvPr>
          <p:cNvSpPr txBox="1">
            <a:spLocks noChangeArrowheads="1"/>
          </p:cNvSpPr>
          <p:nvPr/>
        </p:nvSpPr>
        <p:spPr bwMode="auto">
          <a:xfrm>
            <a:off x="785813" y="2536656"/>
            <a:ext cx="1525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dirty="0">
                <a:latin typeface="+mn-lt"/>
                <a:cs typeface="Times New Roman" panose="02020603050405020304" pitchFamily="18" charset="0"/>
              </a:rPr>
              <a:t>1 Gbps between nodes in a rack </a:t>
            </a:r>
          </a:p>
        </p:txBody>
      </p:sp>
      <p:sp>
        <p:nvSpPr>
          <p:cNvPr id="8210" name="TextBox 207">
            <a:extLst>
              <a:ext uri="{FF2B5EF4-FFF2-40B4-BE49-F238E27FC236}">
                <a16:creationId xmlns:a16="http://schemas.microsoft.com/office/drawing/2014/main" id="{C1FD459E-DB77-47AF-8F08-5B79911FC9A8}"/>
              </a:ext>
            </a:extLst>
          </p:cNvPr>
          <p:cNvSpPr txBox="1">
            <a:spLocks noChangeArrowheads="1"/>
          </p:cNvSpPr>
          <p:nvPr/>
        </p:nvSpPr>
        <p:spPr bwMode="auto">
          <a:xfrm>
            <a:off x="3044825" y="1540111"/>
            <a:ext cx="3130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dirty="0">
                <a:latin typeface="+mn-lt"/>
                <a:cs typeface="Times New Roman" panose="02020603050405020304" pitchFamily="18" charset="0"/>
              </a:rPr>
              <a:t>2-10 Gbps backbone between racks</a:t>
            </a:r>
          </a:p>
        </p:txBody>
      </p:sp>
      <p:sp>
        <p:nvSpPr>
          <p:cNvPr id="8211" name="TextBox 20">
            <a:extLst>
              <a:ext uri="{FF2B5EF4-FFF2-40B4-BE49-F238E27FC236}">
                <a16:creationId xmlns:a16="http://schemas.microsoft.com/office/drawing/2014/main" id="{4311C25A-EB3F-4E53-8789-883D60BAF6F8}"/>
              </a:ext>
            </a:extLst>
          </p:cNvPr>
          <p:cNvSpPr txBox="1">
            <a:spLocks noChangeArrowheads="1"/>
          </p:cNvSpPr>
          <p:nvPr/>
        </p:nvSpPr>
        <p:spPr bwMode="auto">
          <a:xfrm>
            <a:off x="4192588" y="2517775"/>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2" name="TextBox 209">
            <a:extLst>
              <a:ext uri="{FF2B5EF4-FFF2-40B4-BE49-F238E27FC236}">
                <a16:creationId xmlns:a16="http://schemas.microsoft.com/office/drawing/2014/main" id="{5038380D-7567-4085-BDEF-9E12D76DCDBA}"/>
              </a:ext>
            </a:extLst>
          </p:cNvPr>
          <p:cNvSpPr txBox="1">
            <a:spLocks noChangeArrowheads="1"/>
          </p:cNvSpPr>
          <p:nvPr/>
        </p:nvSpPr>
        <p:spPr bwMode="auto">
          <a:xfrm>
            <a:off x="2524125" y="3927475"/>
            <a:ext cx="492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3" name="TextBox 210">
            <a:extLst>
              <a:ext uri="{FF2B5EF4-FFF2-40B4-BE49-F238E27FC236}">
                <a16:creationId xmlns:a16="http://schemas.microsoft.com/office/drawing/2014/main" id="{D58492DA-5473-4F53-A8CF-35E8BA349F6D}"/>
              </a:ext>
            </a:extLst>
          </p:cNvPr>
          <p:cNvSpPr txBox="1">
            <a:spLocks noChangeArrowheads="1"/>
          </p:cNvSpPr>
          <p:nvPr/>
        </p:nvSpPr>
        <p:spPr bwMode="auto">
          <a:xfrm>
            <a:off x="6175375" y="3927475"/>
            <a:ext cx="492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latin typeface="Arial" panose="020B0604020202020204" pitchFamily="34" charset="0"/>
              </a:rPr>
              <a:t>…</a:t>
            </a:r>
          </a:p>
        </p:txBody>
      </p:sp>
      <p:sp>
        <p:nvSpPr>
          <p:cNvPr id="8214" name="TextBox 211">
            <a:extLst>
              <a:ext uri="{FF2B5EF4-FFF2-40B4-BE49-F238E27FC236}">
                <a16:creationId xmlns:a16="http://schemas.microsoft.com/office/drawing/2014/main" id="{B684A559-0FBA-4DD3-8909-11D5823526C4}"/>
              </a:ext>
            </a:extLst>
          </p:cNvPr>
          <p:cNvSpPr txBox="1">
            <a:spLocks noChangeArrowheads="1"/>
          </p:cNvSpPr>
          <p:nvPr/>
        </p:nvSpPr>
        <p:spPr bwMode="auto">
          <a:xfrm>
            <a:off x="2509844" y="5424487"/>
            <a:ext cx="43942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dirty="0">
                <a:latin typeface="+mn-lt"/>
                <a:cs typeface="Times New Roman" panose="02020603050405020304" pitchFamily="18" charset="0"/>
              </a:rPr>
              <a:t>Each rack has 16-64 nodes</a:t>
            </a:r>
          </a:p>
          <a:p>
            <a:pPr>
              <a:spcBef>
                <a:spcPct val="0"/>
              </a:spcBef>
              <a:buFontTx/>
              <a:buNone/>
            </a:pPr>
            <a:r>
              <a:rPr lang="en-US" altLang="en-US" sz="1800" dirty="0">
                <a:latin typeface="+mn-lt"/>
                <a:cs typeface="Times New Roman" panose="02020603050405020304" pitchFamily="18" charset="0"/>
              </a:rPr>
              <a:t>Google had 2.5 million machines (2016)</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7BD6F4E-2DC8-44C2-98CF-5E24BEFC1265}"/>
              </a:ext>
            </a:extLst>
          </p:cNvPr>
          <p:cNvSpPr>
            <a:spLocks noGrp="1" noChangeArrowheads="1"/>
          </p:cNvSpPr>
          <p:nvPr>
            <p:ph type="title"/>
          </p:nvPr>
        </p:nvSpPr>
        <p:spPr>
          <a:xfrm>
            <a:off x="1006475" y="1636713"/>
            <a:ext cx="3163888" cy="569912"/>
          </a:xfrm>
        </p:spPr>
        <p:txBody>
          <a:bodyPr/>
          <a:lstStyle/>
          <a:p>
            <a:pPr eaLnBrk="1" hangingPunct="1"/>
            <a:r>
              <a:rPr lang="en-US" altLang="en-US" sz="3200">
                <a:latin typeface="Times New Roman" panose="02020603050405020304" pitchFamily="18" charset="0"/>
                <a:cs typeface="Times New Roman" panose="02020603050405020304" pitchFamily="18" charset="0"/>
              </a:rPr>
              <a:t>Hadoop Cluster</a:t>
            </a:r>
          </a:p>
        </p:txBody>
      </p:sp>
      <p:pic>
        <p:nvPicPr>
          <p:cNvPr id="10243" name="Picture 1">
            <a:extLst>
              <a:ext uri="{FF2B5EF4-FFF2-40B4-BE49-F238E27FC236}">
                <a16:creationId xmlns:a16="http://schemas.microsoft.com/office/drawing/2014/main" id="{4A5C49D7-33EC-430E-8255-DFD32A18F2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6150" y="1023938"/>
            <a:ext cx="7077075" cy="454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Box 104">
            <a:extLst>
              <a:ext uri="{FF2B5EF4-FFF2-40B4-BE49-F238E27FC236}">
                <a16:creationId xmlns:a16="http://schemas.microsoft.com/office/drawing/2014/main" id="{65328986-26E0-4D69-A0D9-129C0D616F7E}"/>
              </a:ext>
            </a:extLst>
          </p:cNvPr>
          <p:cNvSpPr txBox="1">
            <a:spLocks noChangeArrowheads="1"/>
          </p:cNvSpPr>
          <p:nvPr/>
        </p:nvSpPr>
        <p:spPr bwMode="auto">
          <a:xfrm>
            <a:off x="6804025" y="1444625"/>
            <a:ext cx="14620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400">
                <a:latin typeface="+mn-lt"/>
                <a:cs typeface="Times New Roman" panose="02020603050405020304" pitchFamily="18" charset="0"/>
              </a:rPr>
              <a:t>DN: data node</a:t>
            </a:r>
          </a:p>
          <a:p>
            <a:pPr>
              <a:spcBef>
                <a:spcPct val="0"/>
              </a:spcBef>
              <a:buFontTx/>
              <a:buNone/>
            </a:pPr>
            <a:r>
              <a:rPr lang="en-US" altLang="en-US" sz="1400">
                <a:latin typeface="+mn-lt"/>
                <a:cs typeface="Times New Roman" panose="02020603050405020304" pitchFamily="18" charset="0"/>
              </a:rPr>
              <a:t>TT: task tracker</a:t>
            </a:r>
          </a:p>
          <a:p>
            <a:pPr>
              <a:spcBef>
                <a:spcPct val="0"/>
              </a:spcBef>
              <a:buFontTx/>
              <a:buNone/>
            </a:pPr>
            <a:r>
              <a:rPr lang="en-US" altLang="en-US" sz="1400">
                <a:latin typeface="+mn-lt"/>
                <a:cs typeface="Times New Roman" panose="02020603050405020304" pitchFamily="18" charset="0"/>
              </a:rPr>
              <a:t>NN: name node</a:t>
            </a:r>
          </a:p>
        </p:txBody>
      </p:sp>
      <p:sp>
        <p:nvSpPr>
          <p:cNvPr id="10245" name="TextBox 105">
            <a:extLst>
              <a:ext uri="{FF2B5EF4-FFF2-40B4-BE49-F238E27FC236}">
                <a16:creationId xmlns:a16="http://schemas.microsoft.com/office/drawing/2014/main" id="{4FDD3C6D-BB2A-4AFE-A055-EE7C616DFACC}"/>
              </a:ext>
            </a:extLst>
          </p:cNvPr>
          <p:cNvSpPr txBox="1">
            <a:spLocks noChangeArrowheads="1"/>
          </p:cNvSpPr>
          <p:nvPr/>
        </p:nvSpPr>
        <p:spPr bwMode="auto">
          <a:xfrm>
            <a:off x="60325" y="17463"/>
            <a:ext cx="5969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200" dirty="0">
                <a:latin typeface="Times New Roman" panose="02020603050405020304" pitchFamily="18" charset="0"/>
                <a:cs typeface="Times New Roman" panose="02020603050405020304" pitchFamily="18" charset="0"/>
              </a:rPr>
              <a:t>From: http://bradhedlund.com/2011/09/10/understanding-hadoop-clusters-and-the-network/</a:t>
            </a:r>
          </a:p>
        </p:txBody>
      </p:sp>
      <p:sp>
        <p:nvSpPr>
          <p:cNvPr id="2" name="Rectangle 1">
            <a:extLst>
              <a:ext uri="{FF2B5EF4-FFF2-40B4-BE49-F238E27FC236}">
                <a16:creationId xmlns:a16="http://schemas.microsoft.com/office/drawing/2014/main" id="{8792E3BD-9864-4B45-98CB-091C308FB1F8}"/>
              </a:ext>
            </a:extLst>
          </p:cNvPr>
          <p:cNvSpPr/>
          <p:nvPr/>
        </p:nvSpPr>
        <p:spPr>
          <a:xfrm>
            <a:off x="3027363" y="1000125"/>
            <a:ext cx="3149600" cy="58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rPr>
              <a:t> </a:t>
            </a:r>
          </a:p>
        </p:txBody>
      </p:sp>
      <p:sp>
        <p:nvSpPr>
          <p:cNvPr id="10247" name="TextBox 2">
            <a:extLst>
              <a:ext uri="{FF2B5EF4-FFF2-40B4-BE49-F238E27FC236}">
                <a16:creationId xmlns:a16="http://schemas.microsoft.com/office/drawing/2014/main" id="{416F58D1-13E7-4678-B964-588EB9802DB0}"/>
              </a:ext>
            </a:extLst>
          </p:cNvPr>
          <p:cNvSpPr txBox="1">
            <a:spLocks noChangeArrowheads="1"/>
          </p:cNvSpPr>
          <p:nvPr/>
        </p:nvSpPr>
        <p:spPr bwMode="auto">
          <a:xfrm>
            <a:off x="946149" y="5606604"/>
            <a:ext cx="70770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600">
                <a:solidFill>
                  <a:schemeClr val="tx2"/>
                </a:solidFill>
                <a:latin typeface="+mn-ea"/>
                <a:cs typeface="Times New Roman" panose="02020603050405020304" pitchFamily="18" charset="0"/>
              </a:rPr>
              <a:t>Hadoop is an open-source software framework for storing data and running applications on clusters of commodity hardware. It provides massive storage for any kind of data, enormous processing power and the ability to handle virtually limitless concurrent tasks or jobs.</a:t>
            </a:r>
          </a:p>
        </p:txBody>
      </p:sp>
      <p:sp>
        <p:nvSpPr>
          <p:cNvPr id="10249" name="TextBox 104">
            <a:extLst>
              <a:ext uri="{FF2B5EF4-FFF2-40B4-BE49-F238E27FC236}">
                <a16:creationId xmlns:a16="http://schemas.microsoft.com/office/drawing/2014/main" id="{13471EE8-F8BB-48B8-B87E-679997E8FCE8}"/>
              </a:ext>
            </a:extLst>
          </p:cNvPr>
          <p:cNvSpPr txBox="1">
            <a:spLocks noChangeArrowheads="1"/>
          </p:cNvSpPr>
          <p:nvPr/>
        </p:nvSpPr>
        <p:spPr bwMode="auto">
          <a:xfrm>
            <a:off x="958849" y="1422400"/>
            <a:ext cx="14620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800">
                <a:latin typeface="+mn-lt"/>
                <a:cs typeface="Times New Roman" panose="02020603050405020304" pitchFamily="18" charset="0"/>
              </a:rPr>
              <a:t>Hadoop Cluster</a:t>
            </a:r>
          </a:p>
        </p:txBody>
      </p:sp>
      <p:sp>
        <p:nvSpPr>
          <p:cNvPr id="3" name="Rectangle 2">
            <a:extLst>
              <a:ext uri="{FF2B5EF4-FFF2-40B4-BE49-F238E27FC236}">
                <a16:creationId xmlns:a16="http://schemas.microsoft.com/office/drawing/2014/main" id="{B4BD2726-191B-9D7F-E7E6-B6A097F08818}"/>
              </a:ext>
            </a:extLst>
          </p:cNvPr>
          <p:cNvSpPr txBox="1">
            <a:spLocks noChangeArrowheads="1"/>
          </p:cNvSpPr>
          <p:nvPr/>
        </p:nvSpPr>
        <p:spPr bwMode="auto">
          <a:xfrm>
            <a:off x="742824" y="490538"/>
            <a:ext cx="7658352"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a:lstStyle>
          <a:p>
            <a:pPr eaLnBrk="1" hangingPunct="1"/>
            <a:r>
              <a:rPr lang="en-US" altLang="en-US" sz="3600" kern="0">
                <a:latin typeface="+mn-lt"/>
                <a:cs typeface="Times New Roman" panose="02020603050405020304" pitchFamily="18" charset="0"/>
              </a:rPr>
              <a:t>Cluster Architecture: Many Machines</a:t>
            </a:r>
            <a:endParaRPr lang="en-US" altLang="en-US" sz="3600" kern="0" dirty="0">
              <a:latin typeface="+mn-lt"/>
              <a:cs typeface="Times New Roman" panose="02020603050405020304"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87C07A6-5C1C-4CBA-A8C1-8C2130ED6484}"/>
              </a:ext>
            </a:extLst>
          </p:cNvPr>
          <p:cNvSpPr>
            <a:spLocks noGrp="1" noChangeArrowheads="1"/>
          </p:cNvSpPr>
          <p:nvPr>
            <p:ph type="title"/>
          </p:nvPr>
        </p:nvSpPr>
        <p:spPr>
          <a:xfrm>
            <a:off x="457200" y="490538"/>
            <a:ext cx="8143875" cy="1074737"/>
          </a:xfrm>
        </p:spPr>
        <p:txBody>
          <a:bodyPr/>
          <a:lstStyle/>
          <a:p>
            <a:pPr eaLnBrk="1" hangingPunct="1"/>
            <a:r>
              <a:rPr lang="en-US" altLang="en-US" sz="3200" dirty="0">
                <a:latin typeface="+mn-lt"/>
                <a:cs typeface="Times New Roman" panose="02020603050405020304" pitchFamily="18" charset="0"/>
              </a:rPr>
              <a:t>Cluster Computing: </a:t>
            </a:r>
            <a:br>
              <a:rPr lang="en-US" altLang="en-US" sz="3200" dirty="0">
                <a:latin typeface="+mn-lt"/>
                <a:cs typeface="Times New Roman" panose="02020603050405020304" pitchFamily="18" charset="0"/>
              </a:rPr>
            </a:br>
            <a:r>
              <a:rPr lang="en-US" altLang="en-US" sz="2800" dirty="0">
                <a:latin typeface="+mn-lt"/>
                <a:cs typeface="Times New Roman" panose="02020603050405020304" pitchFamily="18" charset="0"/>
              </a:rPr>
              <a:t>A Classical Algorithmic Idea: Divide-and-Conquer</a:t>
            </a:r>
          </a:p>
        </p:txBody>
      </p:sp>
      <p:sp>
        <p:nvSpPr>
          <p:cNvPr id="104" name="Rectangle 103">
            <a:extLst>
              <a:ext uri="{FF2B5EF4-FFF2-40B4-BE49-F238E27FC236}">
                <a16:creationId xmlns:a16="http://schemas.microsoft.com/office/drawing/2014/main" id="{DEB64B0A-F01A-4B6C-A6AF-864A66CEC9FE}"/>
              </a:ext>
            </a:extLst>
          </p:cNvPr>
          <p:cNvSpPr/>
          <p:nvPr/>
        </p:nvSpPr>
        <p:spPr>
          <a:xfrm>
            <a:off x="1882775" y="3217863"/>
            <a:ext cx="1119188" cy="327025"/>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1</a:t>
            </a:r>
          </a:p>
        </p:txBody>
      </p:sp>
      <p:sp>
        <p:nvSpPr>
          <p:cNvPr id="196" name="Rectangle 195">
            <a:extLst>
              <a:ext uri="{FF2B5EF4-FFF2-40B4-BE49-F238E27FC236}">
                <a16:creationId xmlns:a16="http://schemas.microsoft.com/office/drawing/2014/main" id="{F5F2ACCB-8E8C-453F-9707-62D2A6FD6AE7}"/>
              </a:ext>
            </a:extLst>
          </p:cNvPr>
          <p:cNvSpPr/>
          <p:nvPr/>
        </p:nvSpPr>
        <p:spPr>
          <a:xfrm>
            <a:off x="2749550" y="2252663"/>
            <a:ext cx="3209925" cy="43021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work</a:t>
            </a:r>
          </a:p>
        </p:txBody>
      </p:sp>
      <p:cxnSp>
        <p:nvCxnSpPr>
          <p:cNvPr id="16" name="Straight Connector 15">
            <a:extLst>
              <a:ext uri="{FF2B5EF4-FFF2-40B4-BE49-F238E27FC236}">
                <a16:creationId xmlns:a16="http://schemas.microsoft.com/office/drawing/2014/main" id="{D47F325C-D1F0-4121-97DD-0B2FC90282B0}"/>
              </a:ext>
            </a:extLst>
          </p:cNvPr>
          <p:cNvCxnSpPr>
            <a:endCxn id="68" idx="0"/>
          </p:cNvCxnSpPr>
          <p:nvPr/>
        </p:nvCxnSpPr>
        <p:spPr>
          <a:xfrm flipH="1">
            <a:off x="3690938" y="2682875"/>
            <a:ext cx="363537" cy="52863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C5F30F6-6178-49F3-B2C3-DFEE0DAC1056}"/>
              </a:ext>
            </a:extLst>
          </p:cNvPr>
          <p:cNvCxnSpPr>
            <a:endCxn id="104" idx="0"/>
          </p:cNvCxnSpPr>
          <p:nvPr/>
        </p:nvCxnSpPr>
        <p:spPr>
          <a:xfrm flipH="1">
            <a:off x="2441575" y="2687638"/>
            <a:ext cx="1076325" cy="5302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909B6D8E-F17E-4AFD-B332-BC95592026B8}"/>
              </a:ext>
            </a:extLst>
          </p:cNvPr>
          <p:cNvCxnSpPr>
            <a:endCxn id="69" idx="0"/>
          </p:cNvCxnSpPr>
          <p:nvPr/>
        </p:nvCxnSpPr>
        <p:spPr>
          <a:xfrm>
            <a:off x="4687888" y="2682875"/>
            <a:ext cx="249237" cy="52546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371A5B03-2CD8-42A9-AABB-94C59A6F226D}"/>
              </a:ext>
            </a:extLst>
          </p:cNvPr>
          <p:cNvCxnSpPr>
            <a:endCxn id="103" idx="0"/>
          </p:cNvCxnSpPr>
          <p:nvPr/>
        </p:nvCxnSpPr>
        <p:spPr>
          <a:xfrm>
            <a:off x="5110163" y="2687638"/>
            <a:ext cx="1065212" cy="5302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97" name="TextBox 211">
            <a:extLst>
              <a:ext uri="{FF2B5EF4-FFF2-40B4-BE49-F238E27FC236}">
                <a16:creationId xmlns:a16="http://schemas.microsoft.com/office/drawing/2014/main" id="{B3544733-E769-4F5D-82EB-096153286DE6}"/>
              </a:ext>
            </a:extLst>
          </p:cNvPr>
          <p:cNvSpPr txBox="1">
            <a:spLocks noChangeArrowheads="1"/>
          </p:cNvSpPr>
          <p:nvPr/>
        </p:nvSpPr>
        <p:spPr bwMode="auto">
          <a:xfrm>
            <a:off x="7063715" y="2197266"/>
            <a:ext cx="1131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dirty="0">
                <a:latin typeface="+mn-lt"/>
                <a:cs typeface="Times New Roman" panose="02020603050405020304" pitchFamily="18" charset="0"/>
              </a:rPr>
              <a:t>partition</a:t>
            </a:r>
          </a:p>
        </p:txBody>
      </p:sp>
      <p:sp>
        <p:nvSpPr>
          <p:cNvPr id="68" name="Rectangle 67">
            <a:extLst>
              <a:ext uri="{FF2B5EF4-FFF2-40B4-BE49-F238E27FC236}">
                <a16:creationId xmlns:a16="http://schemas.microsoft.com/office/drawing/2014/main" id="{E03A5095-6B52-40A8-A524-C1E1D9531F00}"/>
              </a:ext>
            </a:extLst>
          </p:cNvPr>
          <p:cNvSpPr/>
          <p:nvPr/>
        </p:nvSpPr>
        <p:spPr>
          <a:xfrm>
            <a:off x="3130550" y="3211513"/>
            <a:ext cx="1120775" cy="327025"/>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2</a:t>
            </a:r>
          </a:p>
        </p:txBody>
      </p:sp>
      <p:sp>
        <p:nvSpPr>
          <p:cNvPr id="69" name="Rectangle 68">
            <a:extLst>
              <a:ext uri="{FF2B5EF4-FFF2-40B4-BE49-F238E27FC236}">
                <a16:creationId xmlns:a16="http://schemas.microsoft.com/office/drawing/2014/main" id="{1CE67659-12FA-4DA1-A445-0837AF93511F}"/>
              </a:ext>
            </a:extLst>
          </p:cNvPr>
          <p:cNvSpPr/>
          <p:nvPr/>
        </p:nvSpPr>
        <p:spPr>
          <a:xfrm>
            <a:off x="4376738" y="3208338"/>
            <a:ext cx="1120775" cy="32861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3</a:t>
            </a:r>
          </a:p>
        </p:txBody>
      </p:sp>
      <p:sp>
        <p:nvSpPr>
          <p:cNvPr id="103" name="Rectangle 102">
            <a:extLst>
              <a:ext uri="{FF2B5EF4-FFF2-40B4-BE49-F238E27FC236}">
                <a16:creationId xmlns:a16="http://schemas.microsoft.com/office/drawing/2014/main" id="{050E0DF0-F9D2-4DA0-99E3-BBB528DA59A1}"/>
              </a:ext>
            </a:extLst>
          </p:cNvPr>
          <p:cNvSpPr/>
          <p:nvPr/>
        </p:nvSpPr>
        <p:spPr>
          <a:xfrm>
            <a:off x="5627688" y="3217863"/>
            <a:ext cx="1095375" cy="306387"/>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work 4</a:t>
            </a:r>
          </a:p>
        </p:txBody>
      </p:sp>
      <p:sp>
        <p:nvSpPr>
          <p:cNvPr id="9" name="Rounded Rectangle 8">
            <a:extLst>
              <a:ext uri="{FF2B5EF4-FFF2-40B4-BE49-F238E27FC236}">
                <a16:creationId xmlns:a16="http://schemas.microsoft.com/office/drawing/2014/main" id="{6608DE46-D4E2-4476-B561-518F58167D4F}"/>
              </a:ext>
            </a:extLst>
          </p:cNvPr>
          <p:cNvSpPr/>
          <p:nvPr/>
        </p:nvSpPr>
        <p:spPr>
          <a:xfrm>
            <a:off x="2036763" y="3778250"/>
            <a:ext cx="811212" cy="3540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6" name="Rounded Rectangle 105">
            <a:extLst>
              <a:ext uri="{FF2B5EF4-FFF2-40B4-BE49-F238E27FC236}">
                <a16:creationId xmlns:a16="http://schemas.microsoft.com/office/drawing/2014/main" id="{89C7D67C-E71B-43C3-8AC5-189865930477}"/>
              </a:ext>
            </a:extLst>
          </p:cNvPr>
          <p:cNvSpPr/>
          <p:nvPr/>
        </p:nvSpPr>
        <p:spPr>
          <a:xfrm>
            <a:off x="3284538" y="3784600"/>
            <a:ext cx="811212" cy="3540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7" name="Rounded Rectangle 106">
            <a:extLst>
              <a:ext uri="{FF2B5EF4-FFF2-40B4-BE49-F238E27FC236}">
                <a16:creationId xmlns:a16="http://schemas.microsoft.com/office/drawing/2014/main" id="{1CA5F5F4-52B8-443B-9E01-8A2074701205}"/>
              </a:ext>
            </a:extLst>
          </p:cNvPr>
          <p:cNvSpPr/>
          <p:nvPr/>
        </p:nvSpPr>
        <p:spPr>
          <a:xfrm>
            <a:off x="4530725" y="3783013"/>
            <a:ext cx="812800" cy="35242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8" name="Rounded Rectangle 107">
            <a:extLst>
              <a:ext uri="{FF2B5EF4-FFF2-40B4-BE49-F238E27FC236}">
                <a16:creationId xmlns:a16="http://schemas.microsoft.com/office/drawing/2014/main" id="{B342CFE3-AF50-4692-BF32-3BE31C132FD7}"/>
              </a:ext>
            </a:extLst>
          </p:cNvPr>
          <p:cNvSpPr/>
          <p:nvPr/>
        </p:nvSpPr>
        <p:spPr>
          <a:xfrm>
            <a:off x="5768975" y="3781425"/>
            <a:ext cx="812800" cy="35242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200">
                <a:solidFill>
                  <a:srgbClr val="FFFFFF"/>
                </a:solidFill>
                <a:latin typeface="Tahoma" panose="020B0604030504040204" pitchFamily="34" charset="0"/>
                <a:ea typeface="SimSun" panose="02010600030101010101" pitchFamily="2" charset="-122"/>
              </a:rPr>
              <a:t>“worker”</a:t>
            </a:r>
          </a:p>
        </p:txBody>
      </p:sp>
      <p:sp>
        <p:nvSpPr>
          <p:cNvPr id="109" name="Rectangle 108">
            <a:extLst>
              <a:ext uri="{FF2B5EF4-FFF2-40B4-BE49-F238E27FC236}">
                <a16:creationId xmlns:a16="http://schemas.microsoft.com/office/drawing/2014/main" id="{06545BE3-8A9F-45C2-B14A-2671EA8E68D8}"/>
              </a:ext>
            </a:extLst>
          </p:cNvPr>
          <p:cNvSpPr/>
          <p:nvPr/>
        </p:nvSpPr>
        <p:spPr>
          <a:xfrm>
            <a:off x="1882775" y="4391025"/>
            <a:ext cx="1119188"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1</a:t>
            </a:r>
          </a:p>
        </p:txBody>
      </p:sp>
      <p:sp>
        <p:nvSpPr>
          <p:cNvPr id="111" name="Rectangle 110">
            <a:extLst>
              <a:ext uri="{FF2B5EF4-FFF2-40B4-BE49-F238E27FC236}">
                <a16:creationId xmlns:a16="http://schemas.microsoft.com/office/drawing/2014/main" id="{5958B2A5-496A-46A2-8244-4612766962E0}"/>
              </a:ext>
            </a:extLst>
          </p:cNvPr>
          <p:cNvSpPr/>
          <p:nvPr/>
        </p:nvSpPr>
        <p:spPr>
          <a:xfrm>
            <a:off x="3128963"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2</a:t>
            </a:r>
          </a:p>
        </p:txBody>
      </p:sp>
      <p:sp>
        <p:nvSpPr>
          <p:cNvPr id="112" name="Rectangle 111">
            <a:extLst>
              <a:ext uri="{FF2B5EF4-FFF2-40B4-BE49-F238E27FC236}">
                <a16:creationId xmlns:a16="http://schemas.microsoft.com/office/drawing/2014/main" id="{D9A58B96-2D50-4723-B0A0-8B015802B5B4}"/>
              </a:ext>
            </a:extLst>
          </p:cNvPr>
          <p:cNvSpPr/>
          <p:nvPr/>
        </p:nvSpPr>
        <p:spPr>
          <a:xfrm>
            <a:off x="4376738"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3</a:t>
            </a:r>
          </a:p>
        </p:txBody>
      </p:sp>
      <p:sp>
        <p:nvSpPr>
          <p:cNvPr id="114" name="Rectangle 113">
            <a:extLst>
              <a:ext uri="{FF2B5EF4-FFF2-40B4-BE49-F238E27FC236}">
                <a16:creationId xmlns:a16="http://schemas.microsoft.com/office/drawing/2014/main" id="{87FF74D9-B822-4E4E-BE09-9D888FE8442E}"/>
              </a:ext>
            </a:extLst>
          </p:cNvPr>
          <p:cNvSpPr/>
          <p:nvPr/>
        </p:nvSpPr>
        <p:spPr>
          <a:xfrm>
            <a:off x="5624513" y="4387850"/>
            <a:ext cx="1120775" cy="32861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result 4</a:t>
            </a:r>
          </a:p>
        </p:txBody>
      </p:sp>
      <p:sp>
        <p:nvSpPr>
          <p:cNvPr id="115" name="Rectangle 114">
            <a:extLst>
              <a:ext uri="{FF2B5EF4-FFF2-40B4-BE49-F238E27FC236}">
                <a16:creationId xmlns:a16="http://schemas.microsoft.com/office/drawing/2014/main" id="{9225BC6A-C2D6-4A10-8EAF-FA691BB575E4}"/>
              </a:ext>
            </a:extLst>
          </p:cNvPr>
          <p:cNvSpPr/>
          <p:nvPr/>
        </p:nvSpPr>
        <p:spPr>
          <a:xfrm>
            <a:off x="2752725" y="5230813"/>
            <a:ext cx="3206750" cy="46513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result</a:t>
            </a:r>
          </a:p>
        </p:txBody>
      </p:sp>
      <p:cxnSp>
        <p:nvCxnSpPr>
          <p:cNvPr id="127" name="Straight Connector 126">
            <a:extLst>
              <a:ext uri="{FF2B5EF4-FFF2-40B4-BE49-F238E27FC236}">
                <a16:creationId xmlns:a16="http://schemas.microsoft.com/office/drawing/2014/main" id="{8349802D-39A5-46CB-BBA1-8561B77FBC71}"/>
              </a:ext>
            </a:extLst>
          </p:cNvPr>
          <p:cNvCxnSpPr/>
          <p:nvPr/>
        </p:nvCxnSpPr>
        <p:spPr>
          <a:xfrm flipH="1">
            <a:off x="5110163" y="4721225"/>
            <a:ext cx="1076325" cy="4889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3DF5E5C3-2C35-4B66-8859-BD1DD574C5A0}"/>
              </a:ext>
            </a:extLst>
          </p:cNvPr>
          <p:cNvCxnSpPr/>
          <p:nvPr/>
        </p:nvCxnSpPr>
        <p:spPr>
          <a:xfrm>
            <a:off x="2452688" y="4710113"/>
            <a:ext cx="1152525" cy="5207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48B4B57-C35D-4E29-BAF8-6998FC3626AD}"/>
              </a:ext>
            </a:extLst>
          </p:cNvPr>
          <p:cNvCxnSpPr/>
          <p:nvPr/>
        </p:nvCxnSpPr>
        <p:spPr>
          <a:xfrm>
            <a:off x="3709988" y="4697413"/>
            <a:ext cx="249237" cy="525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289B6D07-2CC0-44C0-9B7A-A64004D2345A}"/>
              </a:ext>
            </a:extLst>
          </p:cNvPr>
          <p:cNvCxnSpPr/>
          <p:nvPr/>
        </p:nvCxnSpPr>
        <p:spPr>
          <a:xfrm flipH="1">
            <a:off x="4575175" y="4706938"/>
            <a:ext cx="363538" cy="5270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14" name="TextBox 130">
            <a:extLst>
              <a:ext uri="{FF2B5EF4-FFF2-40B4-BE49-F238E27FC236}">
                <a16:creationId xmlns:a16="http://schemas.microsoft.com/office/drawing/2014/main" id="{CC387A81-562A-49AA-BCFF-9CBA60D2A35A}"/>
              </a:ext>
            </a:extLst>
          </p:cNvPr>
          <p:cNvSpPr txBox="1">
            <a:spLocks noChangeArrowheads="1"/>
          </p:cNvSpPr>
          <p:nvPr/>
        </p:nvSpPr>
        <p:spPr bwMode="auto">
          <a:xfrm>
            <a:off x="7063715" y="5326618"/>
            <a:ext cx="1131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mn-lt"/>
                <a:cs typeface="Times New Roman" panose="02020603050405020304" pitchFamily="18" charset="0"/>
              </a:rPr>
              <a:t>combine</a:t>
            </a:r>
          </a:p>
        </p:txBody>
      </p:sp>
      <p:cxnSp>
        <p:nvCxnSpPr>
          <p:cNvPr id="132" name="Straight Connector 131">
            <a:extLst>
              <a:ext uri="{FF2B5EF4-FFF2-40B4-BE49-F238E27FC236}">
                <a16:creationId xmlns:a16="http://schemas.microsoft.com/office/drawing/2014/main" id="{0DAB3895-4617-4236-BA7C-4F3E687034F2}"/>
              </a:ext>
            </a:extLst>
          </p:cNvPr>
          <p:cNvCxnSpPr/>
          <p:nvPr/>
        </p:nvCxnSpPr>
        <p:spPr>
          <a:xfrm flipH="1">
            <a:off x="7620000" y="2597150"/>
            <a:ext cx="0" cy="5461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57545A8-39D4-4DBA-95A6-80A611B5A47A}"/>
              </a:ext>
            </a:extLst>
          </p:cNvPr>
          <p:cNvCxnSpPr>
            <a:cxnSpLocks/>
          </p:cNvCxnSpPr>
          <p:nvPr/>
        </p:nvCxnSpPr>
        <p:spPr>
          <a:xfrm>
            <a:off x="7609584" y="4861445"/>
            <a:ext cx="0" cy="36936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17" name="TextBox 133">
            <a:extLst>
              <a:ext uri="{FF2B5EF4-FFF2-40B4-BE49-F238E27FC236}">
                <a16:creationId xmlns:a16="http://schemas.microsoft.com/office/drawing/2014/main" id="{04F5CA2A-031A-4920-A6D4-FA2B6A61DF86}"/>
              </a:ext>
            </a:extLst>
          </p:cNvPr>
          <p:cNvSpPr txBox="1">
            <a:spLocks noChangeArrowheads="1"/>
          </p:cNvSpPr>
          <p:nvPr/>
        </p:nvSpPr>
        <p:spPr bwMode="auto">
          <a:xfrm>
            <a:off x="7256313" y="3777218"/>
            <a:ext cx="7464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mn-lt"/>
                <a:cs typeface="Times New Roman" panose="02020603050405020304" pitchFamily="18" charset="0"/>
              </a:rPr>
              <a:t>solve</a:t>
            </a:r>
          </a:p>
        </p:txBody>
      </p:sp>
      <p:grpSp>
        <p:nvGrpSpPr>
          <p:cNvPr id="12318" name="Group 1">
            <a:extLst>
              <a:ext uri="{FF2B5EF4-FFF2-40B4-BE49-F238E27FC236}">
                <a16:creationId xmlns:a16="http://schemas.microsoft.com/office/drawing/2014/main" id="{11D617C6-6C4D-4C8A-81D0-71D9E5563735}"/>
              </a:ext>
            </a:extLst>
          </p:cNvPr>
          <p:cNvGrpSpPr>
            <a:grpSpLocks/>
          </p:cNvGrpSpPr>
          <p:nvPr/>
        </p:nvGrpSpPr>
        <p:grpSpPr bwMode="auto">
          <a:xfrm>
            <a:off x="2444750" y="3536950"/>
            <a:ext cx="7938" cy="836613"/>
            <a:chOff x="2444062" y="3536950"/>
            <a:chExt cx="8626" cy="837302"/>
          </a:xfrm>
        </p:grpSpPr>
        <p:cxnSp>
          <p:nvCxnSpPr>
            <p:cNvPr id="123" name="Straight Connector 122">
              <a:extLst>
                <a:ext uri="{FF2B5EF4-FFF2-40B4-BE49-F238E27FC236}">
                  <a16:creationId xmlns:a16="http://schemas.microsoft.com/office/drawing/2014/main" id="{90D7E5FE-5EA2-4882-BE37-989DEAAA48B8}"/>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260DC9B-6407-4FD3-9055-575B37857156}"/>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19" name="Group 43">
            <a:extLst>
              <a:ext uri="{FF2B5EF4-FFF2-40B4-BE49-F238E27FC236}">
                <a16:creationId xmlns:a16="http://schemas.microsoft.com/office/drawing/2014/main" id="{A593F94B-50F1-43D9-A67C-B530AC683125}"/>
              </a:ext>
            </a:extLst>
          </p:cNvPr>
          <p:cNvGrpSpPr>
            <a:grpSpLocks/>
          </p:cNvGrpSpPr>
          <p:nvPr/>
        </p:nvGrpSpPr>
        <p:grpSpPr bwMode="auto">
          <a:xfrm>
            <a:off x="3719513" y="3543300"/>
            <a:ext cx="7937" cy="836613"/>
            <a:chOff x="2444062" y="3536950"/>
            <a:chExt cx="8626" cy="837302"/>
          </a:xfrm>
        </p:grpSpPr>
        <p:cxnSp>
          <p:nvCxnSpPr>
            <p:cNvPr id="45" name="Straight Connector 44">
              <a:extLst>
                <a:ext uri="{FF2B5EF4-FFF2-40B4-BE49-F238E27FC236}">
                  <a16:creationId xmlns:a16="http://schemas.microsoft.com/office/drawing/2014/main" id="{653E0D2A-E972-40C1-BDB7-ADF9D2008DCF}"/>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369B8FF-E0C2-4C67-9401-AE61B2113125}"/>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20" name="Group 46">
            <a:extLst>
              <a:ext uri="{FF2B5EF4-FFF2-40B4-BE49-F238E27FC236}">
                <a16:creationId xmlns:a16="http://schemas.microsoft.com/office/drawing/2014/main" id="{BDF9C6CC-10E7-4630-AE51-6AA0F11B115F}"/>
              </a:ext>
            </a:extLst>
          </p:cNvPr>
          <p:cNvGrpSpPr>
            <a:grpSpLocks/>
          </p:cNvGrpSpPr>
          <p:nvPr/>
        </p:nvGrpSpPr>
        <p:grpSpPr bwMode="auto">
          <a:xfrm>
            <a:off x="4932363" y="3536950"/>
            <a:ext cx="7937" cy="838200"/>
            <a:chOff x="2444062" y="3536950"/>
            <a:chExt cx="8626" cy="837302"/>
          </a:xfrm>
        </p:grpSpPr>
        <p:cxnSp>
          <p:nvCxnSpPr>
            <p:cNvPr id="48" name="Straight Connector 47">
              <a:extLst>
                <a:ext uri="{FF2B5EF4-FFF2-40B4-BE49-F238E27FC236}">
                  <a16:creationId xmlns:a16="http://schemas.microsoft.com/office/drawing/2014/main" id="{B8351EEC-4C38-4A8C-AEEA-5B3151421A70}"/>
                </a:ext>
              </a:extLst>
            </p:cNvPr>
            <p:cNvCxnSpPr/>
            <p:nvPr/>
          </p:nvCxnSpPr>
          <p:spPr bwMode="auto">
            <a:xfrm flipH="1">
              <a:off x="2444062" y="4141140"/>
              <a:ext cx="0" cy="2331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849A647-3E23-400D-AA4A-BDDC35FE644B}"/>
                </a:ext>
              </a:extLst>
            </p:cNvPr>
            <p:cNvCxnSpPr/>
            <p:nvPr/>
          </p:nvCxnSpPr>
          <p:spPr bwMode="auto">
            <a:xfrm flipH="1">
              <a:off x="2452688" y="3536950"/>
              <a:ext cx="0" cy="2331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21" name="Group 49">
            <a:extLst>
              <a:ext uri="{FF2B5EF4-FFF2-40B4-BE49-F238E27FC236}">
                <a16:creationId xmlns:a16="http://schemas.microsoft.com/office/drawing/2014/main" id="{CB7D8AB0-2A2A-48B2-A5D0-297AB05A7FBE}"/>
              </a:ext>
            </a:extLst>
          </p:cNvPr>
          <p:cNvGrpSpPr>
            <a:grpSpLocks/>
          </p:cNvGrpSpPr>
          <p:nvPr/>
        </p:nvGrpSpPr>
        <p:grpSpPr bwMode="auto">
          <a:xfrm>
            <a:off x="6197600" y="3536950"/>
            <a:ext cx="9525" cy="836613"/>
            <a:chOff x="2444062" y="3536950"/>
            <a:chExt cx="8626" cy="837302"/>
          </a:xfrm>
        </p:grpSpPr>
        <p:cxnSp>
          <p:nvCxnSpPr>
            <p:cNvPr id="51" name="Straight Connector 50">
              <a:extLst>
                <a:ext uri="{FF2B5EF4-FFF2-40B4-BE49-F238E27FC236}">
                  <a16:creationId xmlns:a16="http://schemas.microsoft.com/office/drawing/2014/main" id="{D941E9D5-67E3-478E-B6CE-16F58E05E1CF}"/>
                </a:ext>
              </a:extLst>
            </p:cNvPr>
            <p:cNvCxnSpPr/>
            <p:nvPr/>
          </p:nvCxnSpPr>
          <p:spPr bwMode="auto">
            <a:xfrm flipH="1">
              <a:off x="2444062" y="4140697"/>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CF868CE-5983-4ADC-A10D-339A17C52865}"/>
                </a:ext>
              </a:extLst>
            </p:cNvPr>
            <p:cNvCxnSpPr/>
            <p:nvPr/>
          </p:nvCxnSpPr>
          <p:spPr bwMode="auto">
            <a:xfrm flipH="1">
              <a:off x="2452688" y="3536950"/>
              <a:ext cx="0" cy="23355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2B3AE82-9117-4C63-922D-B6BA605D7BB3}"/>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mn-lt"/>
                <a:cs typeface="Times New Roman" panose="02020603050405020304" pitchFamily="18" charset="0"/>
              </a:rPr>
              <a:t>Challenges in Cluster Computing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
            <a:extLst>
              <a:ext uri="{FF2B5EF4-FFF2-40B4-BE49-F238E27FC236}">
                <a16:creationId xmlns:a16="http://schemas.microsoft.com/office/drawing/2014/main" id="{0B05ABDB-E752-40FB-8050-22ECA80107F8}"/>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mn-lt"/>
                <a:cs typeface="Times New Roman" panose="02020603050405020304" pitchFamily="18" charset="0"/>
              </a:rPr>
              <a:t>How do we assign work units to workers?</a:t>
            </a:r>
          </a:p>
          <a:p>
            <a:r>
              <a:rPr lang="en-US" altLang="en-US" sz="2400">
                <a:latin typeface="+mn-lt"/>
                <a:cs typeface="Times New Roman" panose="02020603050405020304" pitchFamily="18" charset="0"/>
              </a:rPr>
              <a:t>What if we have more work units than workers?</a:t>
            </a:r>
          </a:p>
          <a:p>
            <a:r>
              <a:rPr lang="en-US" altLang="en-US" sz="2400">
                <a:latin typeface="+mn-lt"/>
                <a:cs typeface="Times New Roman" panose="02020603050405020304" pitchFamily="18" charset="0"/>
              </a:rPr>
              <a:t>What if workers need to share partial results?</a:t>
            </a:r>
          </a:p>
          <a:p>
            <a:r>
              <a:rPr lang="en-US" altLang="en-US" sz="2400">
                <a:latin typeface="+mn-lt"/>
                <a:cs typeface="Times New Roman" panose="02020603050405020304" pitchFamily="18" charset="0"/>
              </a:rPr>
              <a:t>How do we aggregate partial results?</a:t>
            </a:r>
          </a:p>
          <a:p>
            <a:r>
              <a:rPr lang="en-US" altLang="en-US" sz="2400">
                <a:latin typeface="+mn-lt"/>
                <a:cs typeface="Times New Roman" panose="02020603050405020304" pitchFamily="18" charset="0"/>
              </a:rPr>
              <a:t>How do we know all the workers have finished?</a:t>
            </a:r>
          </a:p>
          <a:p>
            <a:r>
              <a:rPr lang="en-US" altLang="en-US" sz="2400">
                <a:latin typeface="+mn-lt"/>
                <a:cs typeface="Times New Roman" panose="02020603050405020304" pitchFamily="18" charset="0"/>
              </a:rPr>
              <a:t>What if workers die?</a:t>
            </a:r>
          </a:p>
        </p:txBody>
      </p:sp>
      <p:sp>
        <p:nvSpPr>
          <p:cNvPr id="2" name="Rectangle 2">
            <a:extLst>
              <a:ext uri="{FF2B5EF4-FFF2-40B4-BE49-F238E27FC236}">
                <a16:creationId xmlns:a16="http://schemas.microsoft.com/office/drawing/2014/main" id="{04AD943F-0592-8931-F751-C39F0433F71B}"/>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mn-lt"/>
                <a:cs typeface="Times New Roman" panose="02020603050405020304" pitchFamily="18" charset="0"/>
              </a:rPr>
              <a:t>Challenges in Cluster Computing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527AFE8D-704B-FA64-FBED-3C8A6CA287B3}"/>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mn-lt"/>
                <a:cs typeface="Times New Roman" panose="02020603050405020304" pitchFamily="18" charset="0"/>
              </a:rPr>
              <a:t>How do we assign work units to workers?</a:t>
            </a:r>
          </a:p>
          <a:p>
            <a:r>
              <a:rPr lang="en-US" altLang="en-US" sz="2400">
                <a:latin typeface="+mn-lt"/>
                <a:cs typeface="Times New Roman" panose="02020603050405020304" pitchFamily="18" charset="0"/>
              </a:rPr>
              <a:t>What if we have more work units than workers?</a:t>
            </a:r>
          </a:p>
          <a:p>
            <a:r>
              <a:rPr lang="en-US" altLang="en-US" sz="2400">
                <a:latin typeface="+mn-lt"/>
                <a:cs typeface="Times New Roman" panose="02020603050405020304" pitchFamily="18" charset="0"/>
              </a:rPr>
              <a:t>What if workers need to share partial results?</a:t>
            </a:r>
          </a:p>
          <a:p>
            <a:r>
              <a:rPr lang="en-US" altLang="en-US" sz="2400">
                <a:latin typeface="+mn-lt"/>
                <a:cs typeface="Times New Roman" panose="02020603050405020304" pitchFamily="18" charset="0"/>
              </a:rPr>
              <a:t>How do we aggregate partial results?</a:t>
            </a:r>
          </a:p>
          <a:p>
            <a:r>
              <a:rPr lang="en-US" altLang="en-US" sz="2400">
                <a:latin typeface="+mn-lt"/>
                <a:cs typeface="Times New Roman" panose="02020603050405020304" pitchFamily="18" charset="0"/>
              </a:rPr>
              <a:t>How do we know all the workers have finished?</a:t>
            </a:r>
          </a:p>
          <a:p>
            <a:r>
              <a:rPr lang="en-US" altLang="en-US" sz="2400">
                <a:latin typeface="+mn-lt"/>
                <a:cs typeface="Times New Roman" panose="02020603050405020304" pitchFamily="18" charset="0"/>
              </a:rPr>
              <a:t>What if workers die?</a:t>
            </a:r>
          </a:p>
        </p:txBody>
      </p:sp>
      <p:sp>
        <p:nvSpPr>
          <p:cNvPr id="3" name="Rectangle 2">
            <a:extLst>
              <a:ext uri="{FF2B5EF4-FFF2-40B4-BE49-F238E27FC236}">
                <a16:creationId xmlns:a16="http://schemas.microsoft.com/office/drawing/2014/main" id="{09C99F68-6ED0-2DEA-6167-FBBA7FD499A2}"/>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mn-lt"/>
                <a:cs typeface="Times New Roman" panose="02020603050405020304" pitchFamily="18" charset="0"/>
              </a:rPr>
              <a:t>Challenges in Cluster Computing</a:t>
            </a:r>
          </a:p>
        </p:txBody>
      </p:sp>
      <p:sp>
        <p:nvSpPr>
          <p:cNvPr id="4" name="TextBox 3">
            <a:extLst>
              <a:ext uri="{FF2B5EF4-FFF2-40B4-BE49-F238E27FC236}">
                <a16:creationId xmlns:a16="http://schemas.microsoft.com/office/drawing/2014/main" id="{1DE79BED-9496-EF02-47A3-CF36E9041169}"/>
              </a:ext>
            </a:extLst>
          </p:cNvPr>
          <p:cNvSpPr txBox="1">
            <a:spLocks noChangeArrowheads="1"/>
          </p:cNvSpPr>
          <p:nvPr/>
        </p:nvSpPr>
        <p:spPr bwMode="auto">
          <a:xfrm>
            <a:off x="906463" y="3995527"/>
            <a:ext cx="7386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dirty="0">
                <a:solidFill>
                  <a:srgbClr val="FF0000"/>
                </a:solidFill>
                <a:latin typeface="+mn-lt"/>
                <a:cs typeface="Times New Roman" panose="02020603050405020304" pitchFamily="18" charset="0"/>
              </a:rPr>
              <a:t>What is the common theme of all of these problems?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a:extLst>
              <a:ext uri="{FF2B5EF4-FFF2-40B4-BE49-F238E27FC236}">
                <a16:creationId xmlns:a16="http://schemas.microsoft.com/office/drawing/2014/main" id="{8768B5BA-2AE1-451E-912E-95BACEBCF429}"/>
              </a:ext>
            </a:extLst>
          </p:cNvPr>
          <p:cNvSpPr>
            <a:spLocks noChangeArrowheads="1"/>
          </p:cNvSpPr>
          <p:nvPr/>
        </p:nvSpPr>
        <p:spPr bwMode="auto">
          <a:xfrm>
            <a:off x="906463" y="4594225"/>
            <a:ext cx="7427912"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dirty="0">
                <a:latin typeface="+mn-lt"/>
                <a:cs typeface="Times New Roman" panose="02020603050405020304" pitchFamily="18" charset="0"/>
              </a:rPr>
              <a:t>Parallelization problems arise from:                                 </a:t>
            </a:r>
            <a:r>
              <a:rPr lang="en-US" altLang="en-US" sz="2000" dirty="0">
                <a:latin typeface="+mn-lt"/>
                <a:cs typeface="Times New Roman" panose="02020603050405020304" pitchFamily="18" charset="0"/>
              </a:rPr>
              <a:t>- Communication between workers (e.g., to exchange state)              - Access to shared resources (e.g., data)</a:t>
            </a:r>
          </a:p>
          <a:p>
            <a:r>
              <a:rPr lang="en-US" altLang="en-US" sz="2400" dirty="0">
                <a:latin typeface="+mn-lt"/>
                <a:cs typeface="Times New Roman" panose="02020603050405020304" pitchFamily="18" charset="0"/>
              </a:rPr>
              <a:t>We need a synchronization mechanism.</a:t>
            </a:r>
          </a:p>
        </p:txBody>
      </p:sp>
      <p:sp>
        <p:nvSpPr>
          <p:cNvPr id="2" name="TextBox 1">
            <a:extLst>
              <a:ext uri="{FF2B5EF4-FFF2-40B4-BE49-F238E27FC236}">
                <a16:creationId xmlns:a16="http://schemas.microsoft.com/office/drawing/2014/main" id="{94566217-BBAA-FDDA-D58D-2C29CDBD508C}"/>
              </a:ext>
            </a:extLst>
          </p:cNvPr>
          <p:cNvSpPr txBox="1">
            <a:spLocks noChangeArrowheads="1"/>
          </p:cNvSpPr>
          <p:nvPr/>
        </p:nvSpPr>
        <p:spPr bwMode="auto">
          <a:xfrm>
            <a:off x="906463" y="3995527"/>
            <a:ext cx="7386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dirty="0">
                <a:solidFill>
                  <a:srgbClr val="FF0000"/>
                </a:solidFill>
                <a:latin typeface="+mn-lt"/>
                <a:cs typeface="Times New Roman" panose="02020603050405020304" pitchFamily="18" charset="0"/>
              </a:rPr>
              <a:t>What is the common theme of all of these problems?</a:t>
            </a:r>
          </a:p>
        </p:txBody>
      </p:sp>
      <p:sp>
        <p:nvSpPr>
          <p:cNvPr id="3" name="Rectangle 10">
            <a:extLst>
              <a:ext uri="{FF2B5EF4-FFF2-40B4-BE49-F238E27FC236}">
                <a16:creationId xmlns:a16="http://schemas.microsoft.com/office/drawing/2014/main" id="{666805CC-EB86-A509-14A8-7F31AA43167D}"/>
              </a:ext>
            </a:extLst>
          </p:cNvPr>
          <p:cNvSpPr>
            <a:spLocks noChangeArrowheads="1"/>
          </p:cNvSpPr>
          <p:nvPr/>
        </p:nvSpPr>
        <p:spPr bwMode="auto">
          <a:xfrm>
            <a:off x="854075" y="1231900"/>
            <a:ext cx="7427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en-US" sz="2400">
                <a:latin typeface="+mn-lt"/>
                <a:cs typeface="Times New Roman" panose="02020603050405020304" pitchFamily="18" charset="0"/>
              </a:rPr>
              <a:t>How do we assign work units to workers?</a:t>
            </a:r>
          </a:p>
          <a:p>
            <a:r>
              <a:rPr lang="en-US" altLang="en-US" sz="2400">
                <a:latin typeface="+mn-lt"/>
                <a:cs typeface="Times New Roman" panose="02020603050405020304" pitchFamily="18" charset="0"/>
              </a:rPr>
              <a:t>What if we have more work units than workers?</a:t>
            </a:r>
          </a:p>
          <a:p>
            <a:r>
              <a:rPr lang="en-US" altLang="en-US" sz="2400">
                <a:latin typeface="+mn-lt"/>
                <a:cs typeface="Times New Roman" panose="02020603050405020304" pitchFamily="18" charset="0"/>
              </a:rPr>
              <a:t>What if workers need to share partial results?</a:t>
            </a:r>
          </a:p>
          <a:p>
            <a:r>
              <a:rPr lang="en-US" altLang="en-US" sz="2400">
                <a:latin typeface="+mn-lt"/>
                <a:cs typeface="Times New Roman" panose="02020603050405020304" pitchFamily="18" charset="0"/>
              </a:rPr>
              <a:t>How do we aggregate partial results?</a:t>
            </a:r>
          </a:p>
          <a:p>
            <a:r>
              <a:rPr lang="en-US" altLang="en-US" sz="2400">
                <a:latin typeface="+mn-lt"/>
                <a:cs typeface="Times New Roman" panose="02020603050405020304" pitchFamily="18" charset="0"/>
              </a:rPr>
              <a:t>How do we know all the workers have finished?</a:t>
            </a:r>
          </a:p>
          <a:p>
            <a:r>
              <a:rPr lang="en-US" altLang="en-US" sz="2400">
                <a:latin typeface="+mn-lt"/>
                <a:cs typeface="Times New Roman" panose="02020603050405020304" pitchFamily="18" charset="0"/>
              </a:rPr>
              <a:t>What if workers die?</a:t>
            </a:r>
          </a:p>
        </p:txBody>
      </p:sp>
      <p:sp>
        <p:nvSpPr>
          <p:cNvPr id="4" name="Rectangle 2">
            <a:extLst>
              <a:ext uri="{FF2B5EF4-FFF2-40B4-BE49-F238E27FC236}">
                <a16:creationId xmlns:a16="http://schemas.microsoft.com/office/drawing/2014/main" id="{3A74B4DB-1A1C-8D7F-E13E-8A4EA9ACE900}"/>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n-US" u="sng">
                <a:latin typeface="+mn-lt"/>
                <a:cs typeface="Times New Roman" panose="02020603050405020304" pitchFamily="18" charset="0"/>
              </a:rPr>
              <a:t>Challenges in Cluster Computing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AE9F1F-65A9-44DF-BEEC-25611819034E}"/>
              </a:ext>
            </a:extLst>
          </p:cNvPr>
          <p:cNvSpPr>
            <a:spLocks noChangeArrowheads="1"/>
          </p:cNvSpPr>
          <p:nvPr/>
        </p:nvSpPr>
        <p:spPr bwMode="auto">
          <a:xfrm>
            <a:off x="811213" y="1266825"/>
            <a:ext cx="7504112"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Wingdings" panose="05000000000000000000" pitchFamily="2" charset="2"/>
              <a:buChar char="q"/>
              <a:defRPr/>
            </a:pPr>
            <a:r>
              <a:rPr lang="en-US" sz="2400" dirty="0">
                <a:latin typeface="+mn-lt"/>
                <a:cs typeface="Times New Roman" panose="02020603050405020304" pitchFamily="18" charset="0"/>
              </a:rPr>
              <a:t>We need the right level of abstraction</a:t>
            </a:r>
          </a:p>
          <a:p>
            <a:pPr marL="0" indent="0">
              <a:buNone/>
              <a:defRPr/>
            </a:pPr>
            <a:r>
              <a:rPr lang="en-US" sz="2000" dirty="0">
                <a:latin typeface="+mn-lt"/>
                <a:cs typeface="Times New Roman" panose="02020603050405020304" pitchFamily="18" charset="0"/>
              </a:rPr>
              <a:t>     – new model more appropriate for the multicore/cluster </a:t>
            </a:r>
          </a:p>
          <a:p>
            <a:pPr marL="0" indent="0">
              <a:buNone/>
              <a:defRPr/>
            </a:pPr>
            <a:r>
              <a:rPr lang="en-US" sz="2000" dirty="0">
                <a:latin typeface="+mn-lt"/>
                <a:cs typeface="Times New Roman" panose="02020603050405020304" pitchFamily="18" charset="0"/>
              </a:rPr>
              <a:t>        environment</a:t>
            </a:r>
          </a:p>
          <a:p>
            <a:pPr>
              <a:buFont typeface="Wingdings" panose="05000000000000000000" pitchFamily="2" charset="2"/>
              <a:buChar char="q"/>
              <a:defRPr/>
            </a:pPr>
            <a:r>
              <a:rPr lang="en-US" sz="2400" dirty="0">
                <a:latin typeface="+mn-lt"/>
                <a:cs typeface="Times New Roman" panose="02020603050405020304" pitchFamily="18" charset="0"/>
              </a:rPr>
              <a:t>Hide system-level details from the developers</a:t>
            </a:r>
          </a:p>
          <a:p>
            <a:pPr marL="0" indent="0">
              <a:buNone/>
              <a:defRPr/>
            </a:pPr>
            <a:r>
              <a:rPr lang="en-US" sz="2400" dirty="0">
                <a:latin typeface="+mn-lt"/>
                <a:cs typeface="Times New Roman" panose="02020603050405020304" pitchFamily="18" charset="0"/>
              </a:rPr>
              <a:t> </a:t>
            </a:r>
            <a:r>
              <a:rPr lang="en-US" sz="2000" dirty="0">
                <a:latin typeface="+mn-lt"/>
                <a:cs typeface="Times New Roman" panose="02020603050405020304" pitchFamily="18" charset="0"/>
              </a:rPr>
              <a:t>    – no more race conditions, lock contention, etc.</a:t>
            </a:r>
          </a:p>
          <a:p>
            <a:pPr>
              <a:buFont typeface="Wingdings" panose="05000000000000000000" pitchFamily="2" charset="2"/>
              <a:buChar char="q"/>
              <a:defRPr/>
            </a:pPr>
            <a:r>
              <a:rPr lang="en-US" sz="2400" dirty="0">
                <a:latin typeface="+mn-lt"/>
                <a:cs typeface="Times New Roman" panose="02020603050405020304" pitchFamily="18" charset="0"/>
              </a:rPr>
              <a:t>Separating the </a:t>
            </a:r>
            <a:r>
              <a:rPr lang="en-US" sz="2400" i="1" dirty="0">
                <a:latin typeface="+mn-lt"/>
                <a:cs typeface="Times New Roman" panose="02020603050405020304" pitchFamily="18" charset="0"/>
              </a:rPr>
              <a:t>what  </a:t>
            </a:r>
            <a:r>
              <a:rPr lang="en-US" sz="2400" dirty="0">
                <a:latin typeface="+mn-lt"/>
                <a:cs typeface="Times New Roman" panose="02020603050405020304" pitchFamily="18" charset="0"/>
              </a:rPr>
              <a:t>from </a:t>
            </a:r>
            <a:r>
              <a:rPr lang="en-US" sz="2400" i="1" dirty="0">
                <a:latin typeface="+mn-lt"/>
                <a:cs typeface="Times New Roman" panose="02020603050405020304" pitchFamily="18" charset="0"/>
              </a:rPr>
              <a:t>how</a:t>
            </a:r>
          </a:p>
          <a:p>
            <a:pPr marL="0" indent="0">
              <a:buFont typeface="Arial" panose="020B0604020202020204" pitchFamily="34" charset="0"/>
              <a:buNone/>
              <a:defRPr/>
            </a:pPr>
            <a:r>
              <a:rPr lang="en-US" sz="2000" dirty="0">
                <a:latin typeface="+mn-lt"/>
                <a:cs typeface="Times New Roman" panose="02020603050405020304" pitchFamily="18" charset="0"/>
              </a:rPr>
              <a:t>     – developer specifies the computation that needs to be </a:t>
            </a:r>
          </a:p>
          <a:p>
            <a:pPr marL="0" indent="0">
              <a:buFont typeface="Arial" panose="020B0604020202020204" pitchFamily="34" charset="0"/>
              <a:buNone/>
              <a:defRPr/>
            </a:pPr>
            <a:r>
              <a:rPr lang="en-US" sz="2000" dirty="0">
                <a:latin typeface="+mn-lt"/>
                <a:cs typeface="Times New Roman" panose="02020603050405020304" pitchFamily="18" charset="0"/>
              </a:rPr>
              <a:t>        performed</a:t>
            </a:r>
          </a:p>
          <a:p>
            <a:pPr marL="0" indent="0">
              <a:buFont typeface="Arial" panose="020B0604020202020204" pitchFamily="34" charset="0"/>
              <a:buNone/>
              <a:defRPr/>
            </a:pPr>
            <a:r>
              <a:rPr lang="en-US" sz="2000" dirty="0">
                <a:latin typeface="+mn-lt"/>
                <a:cs typeface="Times New Roman" panose="02020603050405020304" pitchFamily="18" charset="0"/>
              </a:rPr>
              <a:t>     – execution framework handles actual execution</a:t>
            </a:r>
            <a:endParaRPr lang="en-US" altLang="en-US" sz="2000" dirty="0">
              <a:latin typeface="+mn-lt"/>
              <a:cs typeface="Times New Roman" panose="02020603050405020304" pitchFamily="18" charset="0"/>
            </a:endParaRPr>
          </a:p>
        </p:txBody>
      </p:sp>
      <p:sp>
        <p:nvSpPr>
          <p:cNvPr id="18435" name="Rectangle 2">
            <a:extLst>
              <a:ext uri="{FF2B5EF4-FFF2-40B4-BE49-F238E27FC236}">
                <a16:creationId xmlns:a16="http://schemas.microsoft.com/office/drawing/2014/main" id="{61628045-80CF-4A46-A127-EFC128ACAD8A}"/>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lt"/>
                <a:ea typeface="SimSun" panose="02010600030101010101" pitchFamily="2" charset="-122"/>
                <a:cs typeface="Times New Roman" panose="02020603050405020304" pitchFamily="18" charset="0"/>
              </a:rPr>
              <a:t>Therefore,</a:t>
            </a:r>
            <a:endParaRPr lang="en-US" altLang="en-US" u="sng">
              <a:latin typeface="+mn-lt"/>
              <a:ea typeface="SimSun" panose="02010600030101010101" pitchFamily="2"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Box 1">
            <a:extLst>
              <a:ext uri="{FF2B5EF4-FFF2-40B4-BE49-F238E27FC236}">
                <a16:creationId xmlns:a16="http://schemas.microsoft.com/office/drawing/2014/main" id="{A49B2483-7B54-4BB5-B5A0-0FB1E16773B2}"/>
              </a:ext>
            </a:extLst>
          </p:cNvPr>
          <p:cNvSpPr txBox="1">
            <a:spLocks noChangeArrowheads="1"/>
          </p:cNvSpPr>
          <p:nvPr/>
        </p:nvSpPr>
        <p:spPr bwMode="auto">
          <a:xfrm>
            <a:off x="2372571" y="5215931"/>
            <a:ext cx="3933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2400">
                <a:solidFill>
                  <a:srgbClr val="FF0000"/>
                </a:solidFill>
                <a:latin typeface="Arial" panose="020B0604020202020204" pitchFamily="34" charset="0"/>
                <a:ea typeface="SimSun" panose="02010600030101010101" pitchFamily="2" charset="-122"/>
              </a:rPr>
              <a:t>This motivated MapReduce</a:t>
            </a:r>
          </a:p>
        </p:txBody>
      </p:sp>
      <p:sp>
        <p:nvSpPr>
          <p:cNvPr id="2" name="Rectangle 1">
            <a:extLst>
              <a:ext uri="{FF2B5EF4-FFF2-40B4-BE49-F238E27FC236}">
                <a16:creationId xmlns:a16="http://schemas.microsoft.com/office/drawing/2014/main" id="{A05DA90A-DDE0-A3A5-43A1-4B8C1392097F}"/>
              </a:ext>
            </a:extLst>
          </p:cNvPr>
          <p:cNvSpPr>
            <a:spLocks noChangeArrowheads="1"/>
          </p:cNvSpPr>
          <p:nvPr/>
        </p:nvSpPr>
        <p:spPr bwMode="auto">
          <a:xfrm>
            <a:off x="811213" y="1266825"/>
            <a:ext cx="7504112"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Wingdings" panose="05000000000000000000" pitchFamily="2" charset="2"/>
              <a:buChar char="q"/>
              <a:defRPr/>
            </a:pPr>
            <a:r>
              <a:rPr lang="en-US" sz="2400" dirty="0">
                <a:latin typeface="+mn-lt"/>
                <a:cs typeface="Times New Roman" panose="02020603050405020304" pitchFamily="18" charset="0"/>
              </a:rPr>
              <a:t>We need the right level of abstraction</a:t>
            </a:r>
          </a:p>
          <a:p>
            <a:pPr marL="0" indent="0">
              <a:buNone/>
              <a:defRPr/>
            </a:pPr>
            <a:r>
              <a:rPr lang="en-US" sz="2000" dirty="0">
                <a:latin typeface="+mn-lt"/>
                <a:cs typeface="Times New Roman" panose="02020603050405020304" pitchFamily="18" charset="0"/>
              </a:rPr>
              <a:t>     – new model more appropriate for the multicore/cluster </a:t>
            </a:r>
          </a:p>
          <a:p>
            <a:pPr marL="0" indent="0">
              <a:buNone/>
              <a:defRPr/>
            </a:pPr>
            <a:r>
              <a:rPr lang="en-US" sz="2000" dirty="0">
                <a:latin typeface="+mn-lt"/>
                <a:cs typeface="Times New Roman" panose="02020603050405020304" pitchFamily="18" charset="0"/>
              </a:rPr>
              <a:t>        environment</a:t>
            </a:r>
          </a:p>
          <a:p>
            <a:pPr>
              <a:buFont typeface="Wingdings" panose="05000000000000000000" pitchFamily="2" charset="2"/>
              <a:buChar char="q"/>
              <a:defRPr/>
            </a:pPr>
            <a:r>
              <a:rPr lang="en-US" sz="2400" dirty="0">
                <a:latin typeface="+mn-lt"/>
                <a:cs typeface="Times New Roman" panose="02020603050405020304" pitchFamily="18" charset="0"/>
              </a:rPr>
              <a:t>Hide system-level details from the developers</a:t>
            </a:r>
          </a:p>
          <a:p>
            <a:pPr marL="0" indent="0">
              <a:buNone/>
              <a:defRPr/>
            </a:pPr>
            <a:r>
              <a:rPr lang="en-US" sz="2400" dirty="0">
                <a:latin typeface="+mn-lt"/>
                <a:cs typeface="Times New Roman" panose="02020603050405020304" pitchFamily="18" charset="0"/>
              </a:rPr>
              <a:t> </a:t>
            </a:r>
            <a:r>
              <a:rPr lang="en-US" sz="2000" dirty="0">
                <a:latin typeface="+mn-lt"/>
                <a:cs typeface="Times New Roman" panose="02020603050405020304" pitchFamily="18" charset="0"/>
              </a:rPr>
              <a:t>    – no more race conditions, lock contention, etc.</a:t>
            </a:r>
          </a:p>
          <a:p>
            <a:pPr>
              <a:buFont typeface="Wingdings" panose="05000000000000000000" pitchFamily="2" charset="2"/>
              <a:buChar char="q"/>
              <a:defRPr/>
            </a:pPr>
            <a:r>
              <a:rPr lang="en-US" sz="2400" dirty="0">
                <a:latin typeface="+mn-lt"/>
                <a:cs typeface="Times New Roman" panose="02020603050405020304" pitchFamily="18" charset="0"/>
              </a:rPr>
              <a:t>Separating the </a:t>
            </a:r>
            <a:r>
              <a:rPr lang="en-US" sz="2400" i="1" dirty="0">
                <a:latin typeface="+mn-lt"/>
                <a:cs typeface="Times New Roman" panose="02020603050405020304" pitchFamily="18" charset="0"/>
              </a:rPr>
              <a:t>what  </a:t>
            </a:r>
            <a:r>
              <a:rPr lang="en-US" sz="2400" dirty="0">
                <a:latin typeface="+mn-lt"/>
                <a:cs typeface="Times New Roman" panose="02020603050405020304" pitchFamily="18" charset="0"/>
              </a:rPr>
              <a:t>from </a:t>
            </a:r>
            <a:r>
              <a:rPr lang="en-US" sz="2400" i="1" dirty="0">
                <a:latin typeface="+mn-lt"/>
                <a:cs typeface="Times New Roman" panose="02020603050405020304" pitchFamily="18" charset="0"/>
              </a:rPr>
              <a:t>how</a:t>
            </a:r>
          </a:p>
          <a:p>
            <a:pPr marL="0" indent="0">
              <a:buFont typeface="Arial" panose="020B0604020202020204" pitchFamily="34" charset="0"/>
              <a:buNone/>
              <a:defRPr/>
            </a:pPr>
            <a:r>
              <a:rPr lang="en-US" sz="2000" dirty="0">
                <a:latin typeface="+mn-lt"/>
                <a:cs typeface="Times New Roman" panose="02020603050405020304" pitchFamily="18" charset="0"/>
              </a:rPr>
              <a:t>     – developer specifies the computation that needs to be </a:t>
            </a:r>
          </a:p>
          <a:p>
            <a:pPr marL="0" indent="0">
              <a:buFont typeface="Arial" panose="020B0604020202020204" pitchFamily="34" charset="0"/>
              <a:buNone/>
              <a:defRPr/>
            </a:pPr>
            <a:r>
              <a:rPr lang="en-US" sz="2000" dirty="0">
                <a:latin typeface="+mn-lt"/>
                <a:cs typeface="Times New Roman" panose="02020603050405020304" pitchFamily="18" charset="0"/>
              </a:rPr>
              <a:t>        performed</a:t>
            </a:r>
          </a:p>
          <a:p>
            <a:pPr marL="0" indent="0">
              <a:buFont typeface="Arial" panose="020B0604020202020204" pitchFamily="34" charset="0"/>
              <a:buNone/>
              <a:defRPr/>
            </a:pPr>
            <a:r>
              <a:rPr lang="en-US" sz="2000" dirty="0">
                <a:latin typeface="+mn-lt"/>
                <a:cs typeface="Times New Roman" panose="02020603050405020304" pitchFamily="18" charset="0"/>
              </a:rPr>
              <a:t>     – execution framework handles actual execution</a:t>
            </a:r>
            <a:endParaRPr lang="en-US" altLang="en-US" sz="2000" dirty="0">
              <a:latin typeface="+mn-lt"/>
              <a:cs typeface="Times New Roman" panose="02020603050405020304" pitchFamily="18" charset="0"/>
            </a:endParaRPr>
          </a:p>
        </p:txBody>
      </p:sp>
      <p:sp>
        <p:nvSpPr>
          <p:cNvPr id="3" name="Rectangle 2">
            <a:extLst>
              <a:ext uri="{FF2B5EF4-FFF2-40B4-BE49-F238E27FC236}">
                <a16:creationId xmlns:a16="http://schemas.microsoft.com/office/drawing/2014/main" id="{AC82EC71-C040-3944-82BD-5D4A319E91E1}"/>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lt"/>
                <a:ea typeface="SimSun" panose="02010600030101010101" pitchFamily="2" charset="-122"/>
                <a:cs typeface="Times New Roman" panose="02020603050405020304" pitchFamily="18" charset="0"/>
              </a:rPr>
              <a:t>Therefore,</a:t>
            </a:r>
            <a:endParaRPr lang="en-US" altLang="en-US" u="sng">
              <a:latin typeface="+mn-lt"/>
              <a:ea typeface="SimSun" panose="02010600030101010101" pitchFamily="2" charset="-122"/>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76E48DC-3A41-4CDB-BD4C-60C25B96DAF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Big Ideas</a:t>
            </a:r>
            <a:endParaRPr lang="en-US" altLang="en-US">
              <a:latin typeface="+mn-ea"/>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741E55B-272F-20A0-A2D9-D2A164445487}"/>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Big Ideas</a:t>
            </a:r>
            <a:endParaRPr lang="en-US" altLang="en-US">
              <a:latin typeface="+mn-ea"/>
              <a:cs typeface="Times New Roman" panose="02020603050405020304" pitchFamily="18" charset="0"/>
            </a:endParaRPr>
          </a:p>
        </p:txBody>
      </p:sp>
      <p:sp>
        <p:nvSpPr>
          <p:cNvPr id="3" name="Rectangle 10">
            <a:extLst>
              <a:ext uri="{FF2B5EF4-FFF2-40B4-BE49-F238E27FC236}">
                <a16:creationId xmlns:a16="http://schemas.microsoft.com/office/drawing/2014/main" id="{8FFEE927-3333-6918-B9BA-580D9089DBB1}"/>
              </a:ext>
            </a:extLst>
          </p:cNvPr>
          <p:cNvSpPr>
            <a:spLocks noChangeArrowheads="1"/>
          </p:cNvSpPr>
          <p:nvPr/>
        </p:nvSpPr>
        <p:spPr bwMode="auto">
          <a:xfrm>
            <a:off x="811213" y="1266825"/>
            <a:ext cx="75041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solidFill>
                  <a:srgbClr val="FF0000"/>
                </a:solidFill>
                <a:latin typeface="+mn-lt"/>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implementation copes with failures (auto task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restart)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414D79AB-F2D0-BDB5-749E-939A4EB146F1}"/>
              </a:ext>
            </a:extLst>
          </p:cNvPr>
          <p:cNvSpPr>
            <a:spLocks noChangeArrowheads="1"/>
          </p:cNvSpPr>
          <p:nvPr/>
        </p:nvSpPr>
        <p:spPr bwMode="auto">
          <a:xfrm>
            <a:off x="811213" y="1266825"/>
            <a:ext cx="7504112"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solidFill>
                  <a:srgbClr val="FF0000"/>
                </a:solidFill>
                <a:latin typeface="+mn-lt"/>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implementation copes with failures (auto task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restart)</a:t>
            </a:r>
          </a:p>
          <a:p>
            <a:r>
              <a:rPr lang="en-US" altLang="zh-CN" sz="2400" dirty="0">
                <a:solidFill>
                  <a:srgbClr val="FF0000"/>
                </a:solidFill>
                <a:latin typeface="+mn-lt"/>
                <a:ea typeface="SimSun" panose="02010600030101010101" pitchFamily="2" charset="-122"/>
                <a:cs typeface="Times New Roman" panose="02020603050405020304" pitchFamily="18" charset="0"/>
              </a:rPr>
              <a:t>Data movements are expensive in supercomputers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moves processing to data (leverage locality)</a:t>
            </a:r>
          </a:p>
        </p:txBody>
      </p:sp>
      <p:sp>
        <p:nvSpPr>
          <p:cNvPr id="3" name="Rectangle 2">
            <a:extLst>
              <a:ext uri="{FF2B5EF4-FFF2-40B4-BE49-F238E27FC236}">
                <a16:creationId xmlns:a16="http://schemas.microsoft.com/office/drawing/2014/main" id="{3003A20D-01B4-037A-B782-4EC34790B83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Big Ideas</a:t>
            </a:r>
            <a:endParaRPr lang="en-US" altLang="en-US">
              <a:latin typeface="+mn-ea"/>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C27C3CF5-E659-C8FE-3CF8-5FE6BC650E03}"/>
              </a:ext>
            </a:extLst>
          </p:cNvPr>
          <p:cNvSpPr>
            <a:spLocks noChangeArrowheads="1"/>
          </p:cNvSpPr>
          <p:nvPr/>
        </p:nvSpPr>
        <p:spPr bwMode="auto">
          <a:xfrm>
            <a:off x="811213" y="1266825"/>
            <a:ext cx="7504112"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solidFill>
                  <a:srgbClr val="FF0000"/>
                </a:solidFill>
                <a:latin typeface="+mn-lt"/>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implementation copes with failures (auto task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restart)</a:t>
            </a:r>
          </a:p>
          <a:p>
            <a:r>
              <a:rPr lang="en-US" altLang="zh-CN" sz="2400" dirty="0">
                <a:solidFill>
                  <a:srgbClr val="FF0000"/>
                </a:solidFill>
                <a:latin typeface="+mn-lt"/>
                <a:ea typeface="SimSun" panose="02010600030101010101" pitchFamily="2" charset="-122"/>
                <a:cs typeface="Times New Roman" panose="02020603050405020304" pitchFamily="18" charset="0"/>
              </a:rPr>
              <a:t>Data movements are expensive in supercomputers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moves processing to data (leverage locality)</a:t>
            </a:r>
          </a:p>
          <a:p>
            <a:r>
              <a:rPr lang="en-US" altLang="zh-CN" sz="2400" dirty="0">
                <a:solidFill>
                  <a:srgbClr val="FF0000"/>
                </a:solidFill>
                <a:latin typeface="+mn-lt"/>
                <a:ea typeface="SimSun" panose="02010600030101010101" pitchFamily="2" charset="-122"/>
                <a:cs typeface="Times New Roman" panose="02020603050405020304" pitchFamily="18" charset="0"/>
              </a:rPr>
              <a:t>Disk I/O is time-consuming</a:t>
            </a:r>
            <a:endParaRPr lang="en-US" altLang="zh-CN" sz="2400" i="1" dirty="0">
              <a:solidFill>
                <a:srgbClr val="FF0000"/>
              </a:solidFill>
              <a:latin typeface="+mn-lt"/>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organizes computation into long streaming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operations</a:t>
            </a:r>
          </a:p>
        </p:txBody>
      </p:sp>
      <p:sp>
        <p:nvSpPr>
          <p:cNvPr id="3" name="Rectangle 2">
            <a:extLst>
              <a:ext uri="{FF2B5EF4-FFF2-40B4-BE49-F238E27FC236}">
                <a16:creationId xmlns:a16="http://schemas.microsoft.com/office/drawing/2014/main" id="{964514E9-D02E-FD81-7BFD-A7475EA767C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Big Ideas</a:t>
            </a:r>
            <a:endParaRPr lang="en-US" altLang="en-US">
              <a:latin typeface="+mn-ea"/>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
            <a:extLst>
              <a:ext uri="{FF2B5EF4-FFF2-40B4-BE49-F238E27FC236}">
                <a16:creationId xmlns:a16="http://schemas.microsoft.com/office/drawing/2014/main" id="{99C1D432-A1EB-41D7-BB55-33E5B602EF9C}"/>
              </a:ext>
            </a:extLst>
          </p:cNvPr>
          <p:cNvSpPr>
            <a:spLocks noChangeArrowheads="1"/>
          </p:cNvSpPr>
          <p:nvPr/>
        </p:nvSpPr>
        <p:spPr bwMode="auto">
          <a:xfrm>
            <a:off x="811213" y="1266825"/>
            <a:ext cx="7504112" cy="4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solidFill>
                  <a:srgbClr val="FF0000"/>
                </a:solidFill>
                <a:latin typeface="+mn-lt"/>
                <a:ea typeface="SimSun" panose="02010600030101010101" pitchFamily="2" charset="-122"/>
                <a:cs typeface="Times New Roman" panose="02020603050405020304" pitchFamily="18" charset="0"/>
              </a:rPr>
              <a:t>Failures are common in Cluster systems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implementation copes with failures (auto task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restart)</a:t>
            </a:r>
          </a:p>
          <a:p>
            <a:r>
              <a:rPr lang="en-US" altLang="zh-CN" sz="2400" dirty="0">
                <a:solidFill>
                  <a:srgbClr val="FF0000"/>
                </a:solidFill>
                <a:latin typeface="+mn-lt"/>
                <a:ea typeface="SimSun" panose="02010600030101010101" pitchFamily="2" charset="-122"/>
                <a:cs typeface="Times New Roman" panose="02020603050405020304" pitchFamily="18" charset="0"/>
              </a:rPr>
              <a:t>Data movements are expensive in supercomputers</a:t>
            </a: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moves processing to data (leverage locality)</a:t>
            </a:r>
          </a:p>
          <a:p>
            <a:r>
              <a:rPr lang="en-US" altLang="zh-CN" sz="2400" dirty="0">
                <a:solidFill>
                  <a:srgbClr val="FF0000"/>
                </a:solidFill>
                <a:latin typeface="+mn-lt"/>
                <a:ea typeface="SimSun" panose="02010600030101010101" pitchFamily="2" charset="-122"/>
                <a:cs typeface="Times New Roman" panose="02020603050405020304" pitchFamily="18" charset="0"/>
              </a:rPr>
              <a:t>Disk I/O is time-consuming</a:t>
            </a:r>
            <a:endParaRPr lang="en-US" altLang="zh-CN" sz="2400" i="1" dirty="0">
              <a:solidFill>
                <a:srgbClr val="FF0000"/>
              </a:solidFill>
              <a:latin typeface="+mn-lt"/>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organizes computation into long streaming </a:t>
            </a:r>
          </a:p>
          <a:p>
            <a:pPr>
              <a:buFont typeface="Arial" panose="020B0604020202020204" pitchFamily="34" charset="0"/>
              <a:buNone/>
            </a:pPr>
            <a:r>
              <a:rPr lang="en-US" altLang="zh-CN" sz="2000" dirty="0">
                <a:solidFill>
                  <a:srgbClr val="00B050"/>
                </a:solidFill>
                <a:latin typeface="+mn-lt"/>
                <a:ea typeface="SimSun" panose="02010600030101010101" pitchFamily="2" charset="-122"/>
                <a:cs typeface="Times New Roman" panose="02020603050405020304" pitchFamily="18" charset="0"/>
              </a:rPr>
              <a:t>     operations</a:t>
            </a:r>
          </a:p>
          <a:p>
            <a:r>
              <a:rPr lang="en-US" altLang="zh-CN" sz="2400" dirty="0">
                <a:solidFill>
                  <a:srgbClr val="FF0000"/>
                </a:solidFill>
                <a:latin typeface="+mn-lt"/>
                <a:ea typeface="SimSun" panose="02010600030101010101" pitchFamily="2" charset="-122"/>
                <a:cs typeface="Times New Roman" panose="02020603050405020304" pitchFamily="18" charset="0"/>
              </a:rPr>
              <a:t>Developing distributed software is difficult</a:t>
            </a:r>
            <a:endParaRPr lang="en-US" altLang="zh-CN" sz="2400" i="1" dirty="0">
              <a:solidFill>
                <a:srgbClr val="FF0000"/>
              </a:solidFill>
              <a:latin typeface="+mn-lt"/>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2000" dirty="0">
                <a:latin typeface="+mn-lt"/>
                <a:ea typeface="SimSun" panose="02010600030101010101" pitchFamily="2" charset="-122"/>
                <a:cs typeface="Times New Roman" panose="02020603050405020304" pitchFamily="18" charset="0"/>
              </a:rPr>
              <a:t>     </a:t>
            </a:r>
            <a:r>
              <a:rPr lang="en-US" altLang="zh-CN" sz="2000" dirty="0">
                <a:solidFill>
                  <a:srgbClr val="00B050"/>
                </a:solidFill>
                <a:latin typeface="+mn-lt"/>
                <a:ea typeface="SimSun" panose="02010600030101010101" pitchFamily="2" charset="-122"/>
                <a:cs typeface="Times New Roman" panose="02020603050405020304" pitchFamily="18" charset="0"/>
              </a:rPr>
              <a:t>MapReduce isolates developers from implementation details.</a:t>
            </a:r>
            <a:endParaRPr lang="en-US" altLang="en-US" sz="2000" dirty="0">
              <a:solidFill>
                <a:srgbClr val="00B050"/>
              </a:solidFill>
              <a:latin typeface="+mn-lt"/>
              <a:ea typeface="SimSun" panose="02010600030101010101" pitchFamily="2" charset="-122"/>
              <a:cs typeface="Times New Roman" panose="02020603050405020304" pitchFamily="18" charset="0"/>
            </a:endParaRPr>
          </a:p>
          <a:p>
            <a:pPr>
              <a:buFont typeface="Arial" panose="020B0604020202020204" pitchFamily="34" charset="0"/>
              <a:buNone/>
            </a:pPr>
            <a:endParaRPr lang="en-US" altLang="en-US" sz="2000" dirty="0">
              <a:solidFill>
                <a:srgbClr val="00B050"/>
              </a:solidFill>
              <a:latin typeface="+mn-lt"/>
              <a:ea typeface="SimSun" panose="02010600030101010101" pitchFamily="2" charset="-122"/>
              <a:cs typeface="Times New Roman" panose="02020603050405020304" pitchFamily="18" charset="0"/>
            </a:endParaRPr>
          </a:p>
        </p:txBody>
      </p:sp>
      <p:sp>
        <p:nvSpPr>
          <p:cNvPr id="2" name="Rectangle 2">
            <a:extLst>
              <a:ext uri="{FF2B5EF4-FFF2-40B4-BE49-F238E27FC236}">
                <a16:creationId xmlns:a16="http://schemas.microsoft.com/office/drawing/2014/main" id="{23B8CF8A-03EE-5ED7-03F8-0E55940090EC}"/>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Big Ideas</a:t>
            </a:r>
            <a:endParaRPr lang="en-US" altLang="en-US">
              <a:latin typeface="+mn-ea"/>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
            <a:extLst>
              <a:ext uri="{FF2B5EF4-FFF2-40B4-BE49-F238E27FC236}">
                <a16:creationId xmlns:a16="http://schemas.microsoft.com/office/drawing/2014/main" id="{935B1B66-D31E-4093-A664-5B53EA175EC0}"/>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a:latin typeface="+mn-ea"/>
                <a:cs typeface="Times New Roman" panose="02020603050405020304" pitchFamily="18" charset="0"/>
              </a:rPr>
              <a:t>Iterate over a large number of records</a:t>
            </a:r>
          </a:p>
          <a:p>
            <a:r>
              <a:rPr lang="en-US" altLang="zh-CN" sz="2800">
                <a:latin typeface="+mn-ea"/>
                <a:cs typeface="Times New Roman" panose="02020603050405020304" pitchFamily="18" charset="0"/>
              </a:rPr>
              <a:t>Extract something of interest from each</a:t>
            </a:r>
          </a:p>
          <a:p>
            <a:r>
              <a:rPr lang="en-US" altLang="zh-CN" sz="2800">
                <a:latin typeface="+mn-ea"/>
                <a:cs typeface="Times New Roman" panose="02020603050405020304" pitchFamily="18" charset="0"/>
              </a:rPr>
              <a:t>Shuffle and sort intermediate results</a:t>
            </a:r>
          </a:p>
          <a:p>
            <a:r>
              <a:rPr lang="en-US" altLang="zh-CN" sz="2800">
                <a:latin typeface="+mn-ea"/>
                <a:cs typeface="Times New Roman" panose="02020603050405020304" pitchFamily="18" charset="0"/>
              </a:rPr>
              <a:t>Aggregate intermediate results</a:t>
            </a:r>
          </a:p>
          <a:p>
            <a:r>
              <a:rPr lang="en-US" altLang="zh-CN" sz="2800">
                <a:latin typeface="+mn-ea"/>
                <a:cs typeface="Times New Roman" panose="02020603050405020304" pitchFamily="18" charset="0"/>
              </a:rPr>
              <a:t>Generate final output</a:t>
            </a:r>
            <a:endParaRPr lang="en-US" altLang="en-US" sz="2800">
              <a:solidFill>
                <a:srgbClr val="00B050"/>
              </a:solidFill>
              <a:latin typeface="+mn-ea"/>
              <a:cs typeface="Times New Roman" panose="02020603050405020304" pitchFamily="18" charset="0"/>
            </a:endParaRPr>
          </a:p>
        </p:txBody>
      </p:sp>
      <p:sp>
        <p:nvSpPr>
          <p:cNvPr id="25603" name="Rectangle 2">
            <a:extLst>
              <a:ext uri="{FF2B5EF4-FFF2-40B4-BE49-F238E27FC236}">
                <a16:creationId xmlns:a16="http://schemas.microsoft.com/office/drawing/2014/main" id="{17F836BE-9BBE-492B-BD6F-8D38288E828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ea"/>
                <a:cs typeface="Times New Roman" panose="02020603050405020304" pitchFamily="18" charset="0"/>
              </a:rPr>
              <a:t>Typical Large-Data Problem</a:t>
            </a:r>
            <a:endParaRPr lang="en-US" altLang="en-US" u="sng">
              <a:latin typeface="+mn-ea"/>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BF40A382-E76A-4758-A55B-34E39A0C23ED}"/>
              </a:ext>
            </a:extLst>
          </p:cNvPr>
          <p:cNvSpPr/>
          <p:nvPr/>
        </p:nvSpPr>
        <p:spPr>
          <a:xfrm>
            <a:off x="7787237" y="925498"/>
            <a:ext cx="1130300" cy="658813"/>
          </a:xfrm>
          <a:prstGeom prst="wedgeEllipseCallout">
            <a:avLst>
              <a:gd name="adj1" fmla="val -72960"/>
              <a:gd name="adj2" fmla="val 11308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
        <p:nvSpPr>
          <p:cNvPr id="3" name="Rectangle 10">
            <a:extLst>
              <a:ext uri="{FF2B5EF4-FFF2-40B4-BE49-F238E27FC236}">
                <a16:creationId xmlns:a16="http://schemas.microsoft.com/office/drawing/2014/main" id="{8E6114D7-4FC8-2231-9F1C-E6ED75E06D7C}"/>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dirty="0">
                <a:latin typeface="+mn-ea"/>
                <a:cs typeface="Times New Roman" panose="02020603050405020304" pitchFamily="18" charset="0"/>
              </a:rPr>
              <a:t>Iterate over a large number of records</a:t>
            </a:r>
          </a:p>
          <a:p>
            <a:r>
              <a:rPr lang="en-US" altLang="zh-CN" sz="2800" dirty="0">
                <a:solidFill>
                  <a:srgbClr val="FFC000"/>
                </a:solidFill>
                <a:latin typeface="+mn-ea"/>
                <a:cs typeface="Times New Roman" panose="02020603050405020304" pitchFamily="18" charset="0"/>
              </a:rPr>
              <a:t>Extract something of interest from each</a:t>
            </a:r>
          </a:p>
          <a:p>
            <a:r>
              <a:rPr lang="en-US" altLang="zh-CN" sz="2800" dirty="0">
                <a:latin typeface="+mn-ea"/>
                <a:cs typeface="Times New Roman" panose="02020603050405020304" pitchFamily="18" charset="0"/>
              </a:rPr>
              <a:t>Shuffle and sort intermediate results</a:t>
            </a:r>
          </a:p>
          <a:p>
            <a:r>
              <a:rPr lang="en-US" altLang="zh-CN" sz="2800" dirty="0">
                <a:latin typeface="+mn-ea"/>
                <a:cs typeface="Times New Roman" panose="02020603050405020304" pitchFamily="18" charset="0"/>
              </a:rPr>
              <a:t>Aggregate intermediate results</a:t>
            </a:r>
          </a:p>
          <a:p>
            <a:r>
              <a:rPr lang="en-US" altLang="zh-CN" sz="2800" dirty="0">
                <a:latin typeface="+mn-ea"/>
                <a:cs typeface="Times New Roman" panose="02020603050405020304" pitchFamily="18" charset="0"/>
              </a:rPr>
              <a:t>Generate final output</a:t>
            </a:r>
            <a:endParaRPr lang="en-US" altLang="en-US" sz="2800" dirty="0">
              <a:solidFill>
                <a:srgbClr val="00B050"/>
              </a:solidFill>
              <a:latin typeface="+mn-ea"/>
              <a:cs typeface="Times New Roman" panose="02020603050405020304" pitchFamily="18" charset="0"/>
            </a:endParaRPr>
          </a:p>
        </p:txBody>
      </p:sp>
      <p:sp>
        <p:nvSpPr>
          <p:cNvPr id="4" name="Rectangle 2">
            <a:extLst>
              <a:ext uri="{FF2B5EF4-FFF2-40B4-BE49-F238E27FC236}">
                <a16:creationId xmlns:a16="http://schemas.microsoft.com/office/drawing/2014/main" id="{A784F588-7220-5DE8-6C27-67F0E3D289FB}"/>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ea"/>
                <a:cs typeface="Times New Roman" panose="02020603050405020304" pitchFamily="18" charset="0"/>
              </a:rPr>
              <a:t>Typical Large-Data Problem</a:t>
            </a:r>
            <a:endParaRPr lang="en-US" altLang="en-US" u="sng">
              <a:latin typeface="+mn-ea"/>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4">
            <a:extLst>
              <a:ext uri="{FF2B5EF4-FFF2-40B4-BE49-F238E27FC236}">
                <a16:creationId xmlns:a16="http://schemas.microsoft.com/office/drawing/2014/main" id="{78F1B599-07AA-458D-9D04-88AA742CE9BB}"/>
              </a:ext>
            </a:extLst>
          </p:cNvPr>
          <p:cNvSpPr/>
          <p:nvPr/>
        </p:nvSpPr>
        <p:spPr>
          <a:xfrm>
            <a:off x="7073797" y="4208166"/>
            <a:ext cx="1743075" cy="660400"/>
          </a:xfrm>
          <a:prstGeom prst="wedgeEllipseCallout">
            <a:avLst>
              <a:gd name="adj1" fmla="val -105477"/>
              <a:gd name="adj2" fmla="val -18267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Reduce</a:t>
            </a:r>
          </a:p>
        </p:txBody>
      </p:sp>
      <p:sp>
        <p:nvSpPr>
          <p:cNvPr id="3" name="Oval Callout 1">
            <a:extLst>
              <a:ext uri="{FF2B5EF4-FFF2-40B4-BE49-F238E27FC236}">
                <a16:creationId xmlns:a16="http://schemas.microsoft.com/office/drawing/2014/main" id="{50CDE9EC-62A1-DB5A-B25A-691F924FE607}"/>
              </a:ext>
            </a:extLst>
          </p:cNvPr>
          <p:cNvSpPr/>
          <p:nvPr/>
        </p:nvSpPr>
        <p:spPr>
          <a:xfrm>
            <a:off x="7787237" y="925498"/>
            <a:ext cx="1130300" cy="658813"/>
          </a:xfrm>
          <a:prstGeom prst="wedgeEllipseCallout">
            <a:avLst>
              <a:gd name="adj1" fmla="val -72960"/>
              <a:gd name="adj2" fmla="val 11308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
        <p:nvSpPr>
          <p:cNvPr id="4" name="Rectangle 10">
            <a:extLst>
              <a:ext uri="{FF2B5EF4-FFF2-40B4-BE49-F238E27FC236}">
                <a16:creationId xmlns:a16="http://schemas.microsoft.com/office/drawing/2014/main" id="{C71A4953-95BF-CE2A-5242-E452729045D5}"/>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dirty="0">
                <a:latin typeface="+mn-ea"/>
                <a:cs typeface="Times New Roman" panose="02020603050405020304" pitchFamily="18" charset="0"/>
              </a:rPr>
              <a:t>Iterate over a large number of records</a:t>
            </a:r>
          </a:p>
          <a:p>
            <a:r>
              <a:rPr lang="en-US" altLang="zh-CN" sz="2800" dirty="0">
                <a:solidFill>
                  <a:srgbClr val="FFC000"/>
                </a:solidFill>
                <a:latin typeface="+mn-ea"/>
                <a:cs typeface="Times New Roman" panose="02020603050405020304" pitchFamily="18" charset="0"/>
              </a:rPr>
              <a:t>Extract something of interest from each</a:t>
            </a:r>
          </a:p>
          <a:p>
            <a:r>
              <a:rPr lang="en-US" altLang="zh-CN" sz="2800" dirty="0">
                <a:latin typeface="+mn-ea"/>
                <a:cs typeface="Times New Roman" panose="02020603050405020304" pitchFamily="18" charset="0"/>
              </a:rPr>
              <a:t>Shuffle and sort intermediate results</a:t>
            </a:r>
          </a:p>
          <a:p>
            <a:r>
              <a:rPr lang="en-US" altLang="zh-CN" sz="2800" dirty="0">
                <a:solidFill>
                  <a:srgbClr val="92D050"/>
                </a:solidFill>
                <a:latin typeface="+mn-ea"/>
                <a:cs typeface="Times New Roman" panose="02020603050405020304" pitchFamily="18" charset="0"/>
              </a:rPr>
              <a:t>Aggregate intermediate results</a:t>
            </a:r>
          </a:p>
          <a:p>
            <a:r>
              <a:rPr lang="en-US" altLang="zh-CN" sz="2800" dirty="0">
                <a:latin typeface="+mn-ea"/>
                <a:cs typeface="Times New Roman" panose="02020603050405020304" pitchFamily="18" charset="0"/>
              </a:rPr>
              <a:t>Generate final output</a:t>
            </a:r>
            <a:endParaRPr lang="en-US" altLang="en-US" sz="2800" dirty="0">
              <a:solidFill>
                <a:srgbClr val="00B050"/>
              </a:solidFill>
              <a:latin typeface="+mn-ea"/>
              <a:cs typeface="Times New Roman" panose="02020603050405020304" pitchFamily="18" charset="0"/>
            </a:endParaRPr>
          </a:p>
        </p:txBody>
      </p:sp>
      <p:sp>
        <p:nvSpPr>
          <p:cNvPr id="6" name="Rectangle 2">
            <a:extLst>
              <a:ext uri="{FF2B5EF4-FFF2-40B4-BE49-F238E27FC236}">
                <a16:creationId xmlns:a16="http://schemas.microsoft.com/office/drawing/2014/main" id="{774F03C7-53BF-D3A2-0FC2-2137B238092A}"/>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ea"/>
                <a:cs typeface="Times New Roman" panose="02020603050405020304" pitchFamily="18" charset="0"/>
              </a:rPr>
              <a:t>Typical Large-Data Problem</a:t>
            </a:r>
            <a:endParaRPr lang="en-US" altLang="en-US" u="sng">
              <a:latin typeface="+mn-ea"/>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Box 2">
            <a:extLst>
              <a:ext uri="{FF2B5EF4-FFF2-40B4-BE49-F238E27FC236}">
                <a16:creationId xmlns:a16="http://schemas.microsoft.com/office/drawing/2014/main" id="{2ACB4D53-10CA-4A11-877E-2DF297C954C6}"/>
              </a:ext>
            </a:extLst>
          </p:cNvPr>
          <p:cNvSpPr txBox="1">
            <a:spLocks noChangeArrowheads="1"/>
          </p:cNvSpPr>
          <p:nvPr/>
        </p:nvSpPr>
        <p:spPr bwMode="auto">
          <a:xfrm>
            <a:off x="1418469" y="5158782"/>
            <a:ext cx="636876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2400" dirty="0">
                <a:solidFill>
                  <a:srgbClr val="FF0000"/>
                </a:solidFill>
                <a:latin typeface="+mn-ea"/>
                <a:cs typeface="Times New Roman" panose="02020603050405020304" pitchFamily="18" charset="0"/>
              </a:rPr>
              <a:t>Key idea of MapReduce: provide a functional abstraction for these two operations.	 </a:t>
            </a:r>
          </a:p>
          <a:p>
            <a:pPr>
              <a:spcBef>
                <a:spcPct val="0"/>
              </a:spcBef>
              <a:buFontTx/>
              <a:buNone/>
            </a:pPr>
            <a:r>
              <a:rPr lang="en-US" altLang="zh-CN" sz="1800" dirty="0">
                <a:latin typeface="+mn-ea"/>
                <a:cs typeface="Times New Roman" panose="02020603050405020304" pitchFamily="18" charset="0"/>
              </a:rPr>
              <a:t>[Dean and Ghemawat, OSDI 2004]</a:t>
            </a:r>
          </a:p>
        </p:txBody>
      </p:sp>
      <p:sp>
        <p:nvSpPr>
          <p:cNvPr id="3" name="Oval Callout 4">
            <a:extLst>
              <a:ext uri="{FF2B5EF4-FFF2-40B4-BE49-F238E27FC236}">
                <a16:creationId xmlns:a16="http://schemas.microsoft.com/office/drawing/2014/main" id="{DE97925E-707C-D09F-4B1E-5EAFB2356F74}"/>
              </a:ext>
            </a:extLst>
          </p:cNvPr>
          <p:cNvSpPr/>
          <p:nvPr/>
        </p:nvSpPr>
        <p:spPr>
          <a:xfrm>
            <a:off x="7073797" y="4208166"/>
            <a:ext cx="1743075" cy="660400"/>
          </a:xfrm>
          <a:prstGeom prst="wedgeEllipseCallout">
            <a:avLst>
              <a:gd name="adj1" fmla="val -105477"/>
              <a:gd name="adj2" fmla="val -18267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Reduce</a:t>
            </a:r>
          </a:p>
        </p:txBody>
      </p:sp>
      <p:sp>
        <p:nvSpPr>
          <p:cNvPr id="4" name="Oval Callout 1">
            <a:extLst>
              <a:ext uri="{FF2B5EF4-FFF2-40B4-BE49-F238E27FC236}">
                <a16:creationId xmlns:a16="http://schemas.microsoft.com/office/drawing/2014/main" id="{F6D83654-04E6-CE00-FB01-C4D1DC28FBEF}"/>
              </a:ext>
            </a:extLst>
          </p:cNvPr>
          <p:cNvSpPr/>
          <p:nvPr/>
        </p:nvSpPr>
        <p:spPr>
          <a:xfrm>
            <a:off x="7787237" y="925498"/>
            <a:ext cx="1130300" cy="658813"/>
          </a:xfrm>
          <a:prstGeom prst="wedgeEllipseCallout">
            <a:avLst>
              <a:gd name="adj1" fmla="val -72960"/>
              <a:gd name="adj2" fmla="val 11308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map</a:t>
            </a:r>
          </a:p>
        </p:txBody>
      </p:sp>
      <p:sp>
        <p:nvSpPr>
          <p:cNvPr id="6" name="Rectangle 10">
            <a:extLst>
              <a:ext uri="{FF2B5EF4-FFF2-40B4-BE49-F238E27FC236}">
                <a16:creationId xmlns:a16="http://schemas.microsoft.com/office/drawing/2014/main" id="{2B723676-DEF2-E0CF-66F4-943AE80B3020}"/>
              </a:ext>
            </a:extLst>
          </p:cNvPr>
          <p:cNvSpPr>
            <a:spLocks noChangeArrowheads="1"/>
          </p:cNvSpPr>
          <p:nvPr/>
        </p:nvSpPr>
        <p:spPr bwMode="auto">
          <a:xfrm>
            <a:off x="871538" y="1327150"/>
            <a:ext cx="74009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800" dirty="0">
                <a:latin typeface="+mn-ea"/>
                <a:cs typeface="Times New Roman" panose="02020603050405020304" pitchFamily="18" charset="0"/>
              </a:rPr>
              <a:t>Iterate over a large number of records</a:t>
            </a:r>
          </a:p>
          <a:p>
            <a:r>
              <a:rPr lang="en-US" altLang="zh-CN" sz="2800" dirty="0">
                <a:solidFill>
                  <a:srgbClr val="FFC000"/>
                </a:solidFill>
                <a:latin typeface="+mn-ea"/>
                <a:cs typeface="Times New Roman" panose="02020603050405020304" pitchFamily="18" charset="0"/>
              </a:rPr>
              <a:t>Extract something of interest from each</a:t>
            </a:r>
          </a:p>
          <a:p>
            <a:r>
              <a:rPr lang="en-US" altLang="zh-CN" sz="2800" dirty="0">
                <a:latin typeface="+mn-ea"/>
                <a:cs typeface="Times New Roman" panose="02020603050405020304" pitchFamily="18" charset="0"/>
              </a:rPr>
              <a:t>Shuffle and sort intermediate results</a:t>
            </a:r>
          </a:p>
          <a:p>
            <a:r>
              <a:rPr lang="en-US" altLang="zh-CN" sz="2800" dirty="0">
                <a:solidFill>
                  <a:srgbClr val="92D050"/>
                </a:solidFill>
                <a:latin typeface="+mn-ea"/>
                <a:cs typeface="Times New Roman" panose="02020603050405020304" pitchFamily="18" charset="0"/>
              </a:rPr>
              <a:t>Aggregate intermediate results</a:t>
            </a:r>
          </a:p>
          <a:p>
            <a:r>
              <a:rPr lang="en-US" altLang="zh-CN" sz="2800" dirty="0">
                <a:latin typeface="+mn-ea"/>
                <a:cs typeface="Times New Roman" panose="02020603050405020304" pitchFamily="18" charset="0"/>
              </a:rPr>
              <a:t>Generate final output</a:t>
            </a:r>
            <a:endParaRPr lang="en-US" altLang="en-US" sz="2800" dirty="0">
              <a:solidFill>
                <a:srgbClr val="00B050"/>
              </a:solidFill>
              <a:latin typeface="+mn-ea"/>
              <a:cs typeface="Times New Roman" panose="02020603050405020304" pitchFamily="18" charset="0"/>
            </a:endParaRPr>
          </a:p>
        </p:txBody>
      </p:sp>
      <p:sp>
        <p:nvSpPr>
          <p:cNvPr id="7" name="Rectangle 2">
            <a:extLst>
              <a:ext uri="{FF2B5EF4-FFF2-40B4-BE49-F238E27FC236}">
                <a16:creationId xmlns:a16="http://schemas.microsoft.com/office/drawing/2014/main" id="{4E7EB845-6A84-DC94-F4C2-86C178B57834}"/>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u="sng">
                <a:latin typeface="+mn-ea"/>
                <a:cs typeface="Times New Roman" panose="02020603050405020304" pitchFamily="18" charset="0"/>
              </a:rPr>
              <a:t>Typical Large-Data Problem</a:t>
            </a:r>
            <a:endParaRPr lang="en-US" altLang="en-US" u="sng">
              <a:latin typeface="+mn-ea"/>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Rectangle 195">
            <a:extLst>
              <a:ext uri="{FF2B5EF4-FFF2-40B4-BE49-F238E27FC236}">
                <a16:creationId xmlns:a16="http://schemas.microsoft.com/office/drawing/2014/main" id="{46B2E72F-6E99-4794-AB0D-B05978F9816D}"/>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6DD79387-586E-4441-8017-403F4EF15333}"/>
              </a:ext>
            </a:extLst>
          </p:cNvPr>
          <p:cNvCxnSpPr>
            <a:endCxn id="196" idx="0"/>
          </p:cNvCxnSpPr>
          <p:nvPr/>
        </p:nvCxnSpPr>
        <p:spPr>
          <a:xfrm flipH="1">
            <a:off x="2454275" y="1976438"/>
            <a:ext cx="1338263" cy="9350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13084E24-C636-4CCF-A1D9-3B8D63A6BA99}"/>
              </a:ext>
            </a:extLst>
          </p:cNvPr>
          <p:cNvSpPr/>
          <p:nvPr/>
        </p:nvSpPr>
        <p:spPr bwMode="auto">
          <a:xfrm>
            <a:off x="3413125" y="1670050"/>
            <a:ext cx="2289175"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105" name="Rectangle 104">
            <a:extLst>
              <a:ext uri="{FF2B5EF4-FFF2-40B4-BE49-F238E27FC236}">
                <a16:creationId xmlns:a16="http://schemas.microsoft.com/office/drawing/2014/main" id="{40D5559E-D22A-41D0-9390-6995AB67C106}"/>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B2897D2E-D6CC-468C-8358-11BE01D17B1B}"/>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3E630040-0BCE-4927-969B-90863A6BCD42}"/>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4A494D70-0958-4597-A6CE-0AC66E1C28D4}"/>
              </a:ext>
            </a:extLst>
          </p:cNvPr>
          <p:cNvCxnSpPr>
            <a:endCxn id="105" idx="0"/>
          </p:cNvCxnSpPr>
          <p:nvPr/>
        </p:nvCxnSpPr>
        <p:spPr>
          <a:xfrm flipH="1">
            <a:off x="3413125" y="1976438"/>
            <a:ext cx="936625" cy="9429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2A7CB1C-6273-491D-A545-21FC1C258BC1}"/>
              </a:ext>
            </a:extLst>
          </p:cNvPr>
          <p:cNvCxnSpPr>
            <a:endCxn id="107" idx="0"/>
          </p:cNvCxnSpPr>
          <p:nvPr/>
        </p:nvCxnSpPr>
        <p:spPr>
          <a:xfrm>
            <a:off x="4830763" y="1976438"/>
            <a:ext cx="871537" cy="9429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B313F937-85CE-42D9-B0FB-6DCD34F3CBEE}"/>
              </a:ext>
            </a:extLst>
          </p:cNvPr>
          <p:cNvCxnSpPr/>
          <p:nvPr/>
        </p:nvCxnSpPr>
        <p:spPr>
          <a:xfrm>
            <a:off x="5375275" y="1976438"/>
            <a:ext cx="1300163" cy="9334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07" name="Rectangle 2">
            <a:extLst>
              <a:ext uri="{FF2B5EF4-FFF2-40B4-BE49-F238E27FC236}">
                <a16:creationId xmlns:a16="http://schemas.microsoft.com/office/drawing/2014/main" id="{FCECEBA8-9D4F-4987-8640-AD9F5A83DE1D}"/>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Greneral Framework</a:t>
            </a:r>
            <a:endParaRPr lang="en-US" altLang="en-US">
              <a:latin typeface="+mn-ea"/>
              <a:cs typeface="Times New Roman" panose="02020603050405020304" pitchFamily="18" charset="0"/>
            </a:endParaRPr>
          </a:p>
        </p:txBody>
      </p:sp>
      <p:sp>
        <p:nvSpPr>
          <p:cNvPr id="255" name="Rectangle 254">
            <a:extLst>
              <a:ext uri="{FF2B5EF4-FFF2-40B4-BE49-F238E27FC236}">
                <a16:creationId xmlns:a16="http://schemas.microsoft.com/office/drawing/2014/main" id="{52F7AFC3-E54B-4F79-AB15-8C128DF58BA1}"/>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B87E0BDA-2B7F-4CC4-8BF7-C192840AF992}"/>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ECF7612C-511F-424E-B729-F9A3511DC668}"/>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2C72D8AE-F80B-44E9-8E96-70A71A7E5930}"/>
              </a:ext>
            </a:extLst>
          </p:cNvPr>
          <p:cNvCxnSpPr/>
          <p:nvPr/>
        </p:nvCxnSpPr>
        <p:spPr>
          <a:xfrm flipH="1">
            <a:off x="2822575" y="3387725"/>
            <a:ext cx="431800" cy="107315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1C04729-E5D6-4FB2-8078-0345202EF406}"/>
              </a:ext>
            </a:extLst>
          </p:cNvPr>
          <p:cNvCxnSpPr/>
          <p:nvPr/>
        </p:nvCxnSpPr>
        <p:spPr>
          <a:xfrm>
            <a:off x="5884863" y="3387725"/>
            <a:ext cx="388937" cy="108267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55FBBFEF-D465-47A1-BB1A-667064B48BD3}"/>
              </a:ext>
            </a:extLst>
          </p:cNvPr>
          <p:cNvCxnSpPr/>
          <p:nvPr/>
        </p:nvCxnSpPr>
        <p:spPr>
          <a:xfrm>
            <a:off x="2624138" y="3389313"/>
            <a:ext cx="1755775" cy="1089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2D575AA4-FF0A-4CAF-AFA0-2DBEBDDB2188}"/>
              </a:ext>
            </a:extLst>
          </p:cNvPr>
          <p:cNvCxnSpPr/>
          <p:nvPr/>
        </p:nvCxnSpPr>
        <p:spPr>
          <a:xfrm>
            <a:off x="2322513" y="3382963"/>
            <a:ext cx="293687" cy="10779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FE519872-3AB0-4E83-863F-B4D36B38BC87}"/>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53B9E6-E795-4836-BFA3-55208293B25E}"/>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17" name="TextBox 9">
            <a:extLst>
              <a:ext uri="{FF2B5EF4-FFF2-40B4-BE49-F238E27FC236}">
                <a16:creationId xmlns:a16="http://schemas.microsoft.com/office/drawing/2014/main" id="{1100A896-AD67-4BBF-8F81-8D37130EF739}"/>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39" name="Straight Connector 138">
            <a:extLst>
              <a:ext uri="{FF2B5EF4-FFF2-40B4-BE49-F238E27FC236}">
                <a16:creationId xmlns:a16="http://schemas.microsoft.com/office/drawing/2014/main" id="{6A4FB990-9762-480B-AA42-EF44CA3C9AA6}"/>
              </a:ext>
            </a:extLst>
          </p:cNvPr>
          <p:cNvCxnSpPr>
            <a:endCxn id="257" idx="0"/>
          </p:cNvCxnSpPr>
          <p:nvPr/>
        </p:nvCxnSpPr>
        <p:spPr>
          <a:xfrm>
            <a:off x="3556000" y="3394075"/>
            <a:ext cx="1016000" cy="108108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BA3290D2-447F-4BE2-80EB-640D4934DF5C}"/>
              </a:ext>
            </a:extLst>
          </p:cNvPr>
          <p:cNvCxnSpPr/>
          <p:nvPr/>
        </p:nvCxnSpPr>
        <p:spPr>
          <a:xfrm flipH="1">
            <a:off x="2930525" y="3392488"/>
            <a:ext cx="2614613" cy="106838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287084D-BCDC-499B-8D33-98964A5A92DD}"/>
              </a:ext>
            </a:extLst>
          </p:cNvPr>
          <p:cNvCxnSpPr/>
          <p:nvPr/>
        </p:nvCxnSpPr>
        <p:spPr>
          <a:xfrm flipH="1">
            <a:off x="4765675" y="3382963"/>
            <a:ext cx="1728788" cy="10779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721" name="TextBox 142">
            <a:extLst>
              <a:ext uri="{FF2B5EF4-FFF2-40B4-BE49-F238E27FC236}">
                <a16:creationId xmlns:a16="http://schemas.microsoft.com/office/drawing/2014/main" id="{60330594-2A65-494F-9EAB-2231EA3F7524}"/>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29722" name="TextBox 147">
            <a:extLst>
              <a:ext uri="{FF2B5EF4-FFF2-40B4-BE49-F238E27FC236}">
                <a16:creationId xmlns:a16="http://schemas.microsoft.com/office/drawing/2014/main" id="{B736E5A3-E43D-4AF5-A6F8-96D09D6C1B4C}"/>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54" name="Straight Connector 153">
            <a:extLst>
              <a:ext uri="{FF2B5EF4-FFF2-40B4-BE49-F238E27FC236}">
                <a16:creationId xmlns:a16="http://schemas.microsoft.com/office/drawing/2014/main" id="{B24F202F-3B56-460E-8E89-6FC214EC72C6}"/>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6DCA82-305E-4B8E-96BB-7CE34649261C}"/>
              </a:ext>
            </a:extLst>
          </p:cNvPr>
          <p:cNvCxnSpPr/>
          <p:nvPr/>
        </p:nvCxnSpPr>
        <p:spPr>
          <a:xfrm flipH="1">
            <a:off x="6507163" y="3397250"/>
            <a:ext cx="260350" cy="108743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02AA308-A729-408C-9307-0758DAFE83F3}"/>
              </a:ext>
            </a:extLst>
          </p:cNvPr>
          <p:cNvSpPr/>
          <p:nvPr/>
        </p:nvSpPr>
        <p:spPr bwMode="auto">
          <a:xfrm>
            <a:off x="2035175" y="5272088"/>
            <a:ext cx="4987925" cy="30638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output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0D26B365-B4A4-4F3D-A58C-BA207412D63F}"/>
              </a:ext>
            </a:extLst>
          </p:cNvPr>
          <p:cNvSpPr/>
          <p:nvPr/>
        </p:nvSpPr>
        <p:spPr bwMode="auto">
          <a:xfrm>
            <a:off x="2035175" y="3775075"/>
            <a:ext cx="4999038"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Shuffle and Sort</a:t>
            </a:r>
          </a:p>
        </p:txBody>
      </p:sp>
      <p:sp>
        <p:nvSpPr>
          <p:cNvPr id="196" name="Rectangle 195">
            <a:extLst>
              <a:ext uri="{FF2B5EF4-FFF2-40B4-BE49-F238E27FC236}">
                <a16:creationId xmlns:a16="http://schemas.microsoft.com/office/drawing/2014/main" id="{E87DFBDF-D75C-4100-BE3E-28CFF5DFFEE0}"/>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2111E244-74DC-4B9F-9BE7-0B6642E4E086}"/>
              </a:ext>
            </a:extLst>
          </p:cNvPr>
          <p:cNvCxnSpPr>
            <a:endCxn id="196" idx="0"/>
          </p:cNvCxnSpPr>
          <p:nvPr/>
        </p:nvCxnSpPr>
        <p:spPr>
          <a:xfrm>
            <a:off x="2454275" y="2560638"/>
            <a:ext cx="0" cy="3508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49" name="TextBox 211">
            <a:extLst>
              <a:ext uri="{FF2B5EF4-FFF2-40B4-BE49-F238E27FC236}">
                <a16:creationId xmlns:a16="http://schemas.microsoft.com/office/drawing/2014/main" id="{55067324-91F8-49BF-9A37-E0FD4919F807}"/>
              </a:ext>
            </a:extLst>
          </p:cNvPr>
          <p:cNvSpPr txBox="1">
            <a:spLocks noChangeArrowheads="1"/>
          </p:cNvSpPr>
          <p:nvPr/>
        </p:nvSpPr>
        <p:spPr bwMode="auto">
          <a:xfrm>
            <a:off x="3410744" y="5539975"/>
            <a:ext cx="2425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mn-lt"/>
                <a:cs typeface="Times New Roman" panose="02020603050405020304" pitchFamily="18" charset="0"/>
              </a:rPr>
              <a:t>Output written to DFS</a:t>
            </a:r>
          </a:p>
        </p:txBody>
      </p:sp>
      <p:sp>
        <p:nvSpPr>
          <p:cNvPr id="105" name="Rectangle 104">
            <a:extLst>
              <a:ext uri="{FF2B5EF4-FFF2-40B4-BE49-F238E27FC236}">
                <a16:creationId xmlns:a16="http://schemas.microsoft.com/office/drawing/2014/main" id="{4C92CE13-570E-44F4-99FD-1D3B1A634307}"/>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23672ABC-4221-4B33-875B-72E2543CB22B}"/>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1245A1DD-68AD-4C01-A079-B3B72C7A0F70}"/>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217C949B-18E4-4B35-92AA-5CA28E194D93}"/>
              </a:ext>
            </a:extLst>
          </p:cNvPr>
          <p:cNvCxnSpPr>
            <a:endCxn id="105" idx="0"/>
          </p:cNvCxnSpPr>
          <p:nvPr/>
        </p:nvCxnSpPr>
        <p:spPr>
          <a:xfrm>
            <a:off x="3408363" y="2552700"/>
            <a:ext cx="4762"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E73ECB3-0536-4FAC-90AB-C58AB0917AA8}"/>
              </a:ext>
            </a:extLst>
          </p:cNvPr>
          <p:cNvCxnSpPr>
            <a:endCxn id="107" idx="0"/>
          </p:cNvCxnSpPr>
          <p:nvPr/>
        </p:nvCxnSpPr>
        <p:spPr>
          <a:xfrm>
            <a:off x="5702300" y="2552700"/>
            <a:ext cx="0"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9FDB0E3-F193-439E-B2B4-B908375FE920}"/>
              </a:ext>
            </a:extLst>
          </p:cNvPr>
          <p:cNvCxnSpPr>
            <a:endCxn id="108" idx="0"/>
          </p:cNvCxnSpPr>
          <p:nvPr/>
        </p:nvCxnSpPr>
        <p:spPr>
          <a:xfrm>
            <a:off x="6642100" y="2552700"/>
            <a:ext cx="0" cy="3651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33F8F128-E40F-42A7-A40C-57F316557F6C}"/>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16DA0746-DA89-4F49-8C56-7FEC2E3C572B}"/>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D39BDDBD-F440-4021-BA25-76BDDBF44CE5}"/>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27363EDC-B993-4DA7-9477-A55A5B0453A4}"/>
              </a:ext>
            </a:extLst>
          </p:cNvPr>
          <p:cNvCxnSpPr/>
          <p:nvPr/>
        </p:nvCxnSpPr>
        <p:spPr>
          <a:xfrm flipH="1">
            <a:off x="2724150" y="4143375"/>
            <a:ext cx="1588"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FCB69AA-6DA5-4CBC-BA2F-C1E21312C0A3}"/>
              </a:ext>
            </a:extLst>
          </p:cNvPr>
          <p:cNvCxnSpPr/>
          <p:nvPr/>
        </p:nvCxnSpPr>
        <p:spPr>
          <a:xfrm flipH="1">
            <a:off x="6403975" y="4149725"/>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6C0F20C5-A6F8-44BC-AC79-2A45BA3DA19E}"/>
              </a:ext>
            </a:extLst>
          </p:cNvPr>
          <p:cNvCxnSpPr/>
          <p:nvPr/>
        </p:nvCxnSpPr>
        <p:spPr>
          <a:xfrm flipH="1">
            <a:off x="4583113" y="4133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63D0DD89-8B78-4081-AE77-0B5167C32427}"/>
              </a:ext>
            </a:extLst>
          </p:cNvPr>
          <p:cNvCxnSpPr/>
          <p:nvPr/>
        </p:nvCxnSpPr>
        <p:spPr>
          <a:xfrm flipH="1">
            <a:off x="2454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7BF25EEA-6084-4CCA-A9D7-063CBFCE9222}"/>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A7ABF29D-8784-41A9-85C9-9E0B1FD8332C}"/>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66" name="TextBox 9">
            <a:extLst>
              <a:ext uri="{FF2B5EF4-FFF2-40B4-BE49-F238E27FC236}">
                <a16:creationId xmlns:a16="http://schemas.microsoft.com/office/drawing/2014/main" id="{2498A034-3F8B-4258-A6A0-0F10286E3B05}"/>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39" name="Straight Connector 138">
            <a:extLst>
              <a:ext uri="{FF2B5EF4-FFF2-40B4-BE49-F238E27FC236}">
                <a16:creationId xmlns:a16="http://schemas.microsoft.com/office/drawing/2014/main" id="{15606AE5-744F-4814-813E-1AA6E4D286D8}"/>
              </a:ext>
            </a:extLst>
          </p:cNvPr>
          <p:cNvCxnSpPr/>
          <p:nvPr/>
        </p:nvCxnSpPr>
        <p:spPr>
          <a:xfrm flipH="1">
            <a:off x="3397250" y="3394075"/>
            <a:ext cx="3175" cy="3794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AD6CFB9-FEB9-49D1-B222-8616A558502B}"/>
              </a:ext>
            </a:extLst>
          </p:cNvPr>
          <p:cNvCxnSpPr/>
          <p:nvPr/>
        </p:nvCxnSpPr>
        <p:spPr>
          <a:xfrm flipH="1">
            <a:off x="5702300" y="3382963"/>
            <a:ext cx="3175" cy="3794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8AB4A18-0860-48A2-BA89-43F679A364D5}"/>
              </a:ext>
            </a:extLst>
          </p:cNvPr>
          <p:cNvCxnSpPr/>
          <p:nvPr/>
        </p:nvCxnSpPr>
        <p:spPr>
          <a:xfrm flipH="1">
            <a:off x="6645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770" name="TextBox 142">
            <a:extLst>
              <a:ext uri="{FF2B5EF4-FFF2-40B4-BE49-F238E27FC236}">
                <a16:creationId xmlns:a16="http://schemas.microsoft.com/office/drawing/2014/main" id="{9F8D17E4-FFE5-426C-B210-8D8F38FD7124}"/>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31771" name="TextBox 147">
            <a:extLst>
              <a:ext uri="{FF2B5EF4-FFF2-40B4-BE49-F238E27FC236}">
                <a16:creationId xmlns:a16="http://schemas.microsoft.com/office/drawing/2014/main" id="{7525F152-1975-4412-8A8D-73FF858FA547}"/>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154" name="Straight Connector 153">
            <a:extLst>
              <a:ext uri="{FF2B5EF4-FFF2-40B4-BE49-F238E27FC236}">
                <a16:creationId xmlns:a16="http://schemas.microsoft.com/office/drawing/2014/main" id="{6E91FA5B-1223-4C9C-B788-1BB576AD580C}"/>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4A0AF216-E9A0-487C-A819-F91A86B6AF5A}"/>
              </a:ext>
            </a:extLst>
          </p:cNvPr>
          <p:cNvSpPr/>
          <p:nvPr/>
        </p:nvSpPr>
        <p:spPr bwMode="auto">
          <a:xfrm>
            <a:off x="3403600" y="1670050"/>
            <a:ext cx="2290763"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32" name="Rectangle 31">
            <a:extLst>
              <a:ext uri="{FF2B5EF4-FFF2-40B4-BE49-F238E27FC236}">
                <a16:creationId xmlns:a16="http://schemas.microsoft.com/office/drawing/2014/main" id="{677C1B55-D986-440A-904E-CA135574DC9C}"/>
              </a:ext>
            </a:extLst>
          </p:cNvPr>
          <p:cNvSpPr/>
          <p:nvPr/>
        </p:nvSpPr>
        <p:spPr bwMode="auto">
          <a:xfrm>
            <a:off x="2062163" y="2247900"/>
            <a:ext cx="4972050" cy="306388"/>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err="1">
                <a:solidFill>
                  <a:schemeClr val="tx1"/>
                </a:solidFill>
                <a:latin typeface="Tahoma" panose="020B0604030504040204" pitchFamily="34" charset="0"/>
                <a:ea typeface="SimSun" panose="02010600030101010101" pitchFamily="2" charset="-122"/>
              </a:rPr>
              <a:t>InputSplit</a:t>
            </a:r>
            <a:endParaRPr lang="en-US" altLang="zh-CN" sz="1600" dirty="0">
              <a:solidFill>
                <a:schemeClr val="tx1"/>
              </a:solidFill>
              <a:latin typeface="Tahoma" panose="020B0604030504040204" pitchFamily="34" charset="0"/>
              <a:ea typeface="SimSun" panose="02010600030101010101" pitchFamily="2" charset="-122"/>
            </a:endParaRPr>
          </a:p>
        </p:txBody>
      </p:sp>
      <p:cxnSp>
        <p:nvCxnSpPr>
          <p:cNvPr id="39" name="Straight Connector 38">
            <a:extLst>
              <a:ext uri="{FF2B5EF4-FFF2-40B4-BE49-F238E27FC236}">
                <a16:creationId xmlns:a16="http://schemas.microsoft.com/office/drawing/2014/main" id="{E31131C1-EA24-4BCF-8DF5-E8FB8ECF952B}"/>
              </a:ext>
            </a:extLst>
          </p:cNvPr>
          <p:cNvCxnSpPr>
            <a:stCxn id="31" idx="2"/>
            <a:endCxn id="32" idx="0"/>
          </p:cNvCxnSpPr>
          <p:nvPr/>
        </p:nvCxnSpPr>
        <p:spPr>
          <a:xfrm flipH="1">
            <a:off x="4548188" y="1976438"/>
            <a:ext cx="0" cy="271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DC81BD5B-236B-CB9C-8103-3FEB0E516823}"/>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Greneral Framework</a:t>
            </a:r>
            <a:endParaRPr lang="en-US" altLang="en-US">
              <a:latin typeface="+mn-ea"/>
              <a:cs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24" name="TextBox 10">
            <a:extLst>
              <a:ext uri="{FF2B5EF4-FFF2-40B4-BE49-F238E27FC236}">
                <a16:creationId xmlns:a16="http://schemas.microsoft.com/office/drawing/2014/main" id="{E43E5414-C5D8-43E1-8B27-A5650B3ABB8C}"/>
              </a:ext>
            </a:extLst>
          </p:cNvPr>
          <p:cNvSpPr txBox="1">
            <a:spLocks noChangeArrowheads="1"/>
          </p:cNvSpPr>
          <p:nvPr/>
        </p:nvSpPr>
        <p:spPr bwMode="auto">
          <a:xfrm>
            <a:off x="7604125" y="3470275"/>
            <a:ext cx="992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600">
                <a:solidFill>
                  <a:srgbClr val="FF0000"/>
                </a:solidFill>
                <a:latin typeface="Arial" panose="020B0604020202020204" pitchFamily="34" charset="0"/>
              </a:rPr>
              <a:t>User </a:t>
            </a:r>
          </a:p>
          <a:p>
            <a:pPr>
              <a:spcBef>
                <a:spcPct val="0"/>
              </a:spcBef>
              <a:buFontTx/>
              <a:buNone/>
            </a:pPr>
            <a:r>
              <a:rPr lang="en-US" altLang="en-US" sz="1600">
                <a:solidFill>
                  <a:srgbClr val="FF0000"/>
                </a:solidFill>
                <a:latin typeface="Arial" panose="020B0604020202020204" pitchFamily="34" charset="0"/>
              </a:rPr>
              <a:t>specified</a:t>
            </a:r>
          </a:p>
        </p:txBody>
      </p:sp>
      <p:cxnSp>
        <p:nvCxnSpPr>
          <p:cNvPr id="45" name="Straight Connector 44">
            <a:extLst>
              <a:ext uri="{FF2B5EF4-FFF2-40B4-BE49-F238E27FC236}">
                <a16:creationId xmlns:a16="http://schemas.microsoft.com/office/drawing/2014/main" id="{F3CF64CE-DA3B-40CD-9C29-709D22E899AB}"/>
              </a:ext>
            </a:extLst>
          </p:cNvPr>
          <p:cNvCxnSpPr/>
          <p:nvPr/>
        </p:nvCxnSpPr>
        <p:spPr>
          <a:xfrm flipH="1" flipV="1">
            <a:off x="7216775" y="3255963"/>
            <a:ext cx="363538" cy="315912"/>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6030BF3-597C-4B29-B3D1-9238ABCFB974}"/>
              </a:ext>
            </a:extLst>
          </p:cNvPr>
          <p:cNvCxnSpPr/>
          <p:nvPr/>
        </p:nvCxnSpPr>
        <p:spPr>
          <a:xfrm flipH="1">
            <a:off x="7042150" y="4052888"/>
            <a:ext cx="631825" cy="627062"/>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E929BEA-FBA8-43B3-B13C-0275AB1B7827}"/>
              </a:ext>
            </a:extLst>
          </p:cNvPr>
          <p:cNvSpPr txBox="1"/>
          <p:nvPr/>
        </p:nvSpPr>
        <p:spPr>
          <a:xfrm>
            <a:off x="528638" y="3189288"/>
            <a:ext cx="993775" cy="584200"/>
          </a:xfrm>
          <a:prstGeom prst="rect">
            <a:avLst/>
          </a:prstGeom>
          <a:noFill/>
        </p:spPr>
        <p:txBody>
          <a:bodyPr wrap="none">
            <a:spAutoFit/>
          </a:bodyPr>
          <a:lstStyle/>
          <a:p>
            <a:pPr>
              <a:defRPr/>
            </a:pPr>
            <a:r>
              <a:rPr lang="en-US" sz="1600" dirty="0">
                <a:solidFill>
                  <a:schemeClr val="tx2">
                    <a:lumMod val="40000"/>
                    <a:lumOff val="60000"/>
                  </a:schemeClr>
                </a:solidFill>
              </a:rPr>
              <a:t>System  </a:t>
            </a:r>
          </a:p>
          <a:p>
            <a:pPr>
              <a:defRPr/>
            </a:pPr>
            <a:r>
              <a:rPr lang="en-US" sz="1600" dirty="0">
                <a:solidFill>
                  <a:schemeClr val="tx2">
                    <a:lumMod val="40000"/>
                    <a:lumOff val="60000"/>
                  </a:schemeClr>
                </a:solidFill>
              </a:rPr>
              <a:t>provided</a:t>
            </a:r>
          </a:p>
        </p:txBody>
      </p:sp>
      <p:cxnSp>
        <p:nvCxnSpPr>
          <p:cNvPr id="51" name="Straight Connector 50">
            <a:extLst>
              <a:ext uri="{FF2B5EF4-FFF2-40B4-BE49-F238E27FC236}">
                <a16:creationId xmlns:a16="http://schemas.microsoft.com/office/drawing/2014/main" id="{A6C3C703-5E12-4696-A0C1-3A7976574A42}"/>
              </a:ext>
            </a:extLst>
          </p:cNvPr>
          <p:cNvCxnSpPr/>
          <p:nvPr/>
        </p:nvCxnSpPr>
        <p:spPr>
          <a:xfrm flipV="1">
            <a:off x="1365250" y="2400300"/>
            <a:ext cx="604838" cy="788988"/>
          </a:xfrm>
          <a:prstGeom prst="line">
            <a:avLst/>
          </a:prstGeom>
          <a:ln w="28575">
            <a:solidFill>
              <a:srgbClr val="99CC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C95C6CB-1338-45DA-B546-520DC2D7A02E}"/>
              </a:ext>
            </a:extLst>
          </p:cNvPr>
          <p:cNvCxnSpPr/>
          <p:nvPr/>
        </p:nvCxnSpPr>
        <p:spPr>
          <a:xfrm>
            <a:off x="1466850" y="3762375"/>
            <a:ext cx="476250" cy="215900"/>
          </a:xfrm>
          <a:prstGeom prst="line">
            <a:avLst/>
          </a:prstGeom>
          <a:ln w="28575">
            <a:solidFill>
              <a:srgbClr val="99CC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2766DB3-D7EB-0C73-E4C3-E091506B78A5}"/>
              </a:ext>
            </a:extLst>
          </p:cNvPr>
          <p:cNvSpPr/>
          <p:nvPr/>
        </p:nvSpPr>
        <p:spPr bwMode="auto">
          <a:xfrm>
            <a:off x="2035175" y="3775075"/>
            <a:ext cx="4999038"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Shuffle and Sort</a:t>
            </a:r>
          </a:p>
        </p:txBody>
      </p:sp>
      <p:sp>
        <p:nvSpPr>
          <p:cNvPr id="3" name="Rectangle 2">
            <a:extLst>
              <a:ext uri="{FF2B5EF4-FFF2-40B4-BE49-F238E27FC236}">
                <a16:creationId xmlns:a16="http://schemas.microsoft.com/office/drawing/2014/main" id="{1FD5C970-B3D7-042B-CEBF-0E04DBDF73C5}"/>
              </a:ext>
            </a:extLst>
          </p:cNvPr>
          <p:cNvSpPr/>
          <p:nvPr/>
        </p:nvSpPr>
        <p:spPr>
          <a:xfrm>
            <a:off x="2062163" y="2911475"/>
            <a:ext cx="782637"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4" name="Straight Connector 3">
            <a:extLst>
              <a:ext uri="{FF2B5EF4-FFF2-40B4-BE49-F238E27FC236}">
                <a16:creationId xmlns:a16="http://schemas.microsoft.com/office/drawing/2014/main" id="{46EA17F1-10C6-B940-D6B1-C284D98389C2}"/>
              </a:ext>
            </a:extLst>
          </p:cNvPr>
          <p:cNvCxnSpPr>
            <a:endCxn id="3" idx="0"/>
          </p:cNvCxnSpPr>
          <p:nvPr/>
        </p:nvCxnSpPr>
        <p:spPr>
          <a:xfrm>
            <a:off x="2454275" y="2560638"/>
            <a:ext cx="0" cy="35083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211">
            <a:extLst>
              <a:ext uri="{FF2B5EF4-FFF2-40B4-BE49-F238E27FC236}">
                <a16:creationId xmlns:a16="http://schemas.microsoft.com/office/drawing/2014/main" id="{DF8CB4B4-7260-C4F9-1B09-D11D528697CC}"/>
              </a:ext>
            </a:extLst>
          </p:cNvPr>
          <p:cNvSpPr txBox="1">
            <a:spLocks noChangeArrowheads="1"/>
          </p:cNvSpPr>
          <p:nvPr/>
        </p:nvSpPr>
        <p:spPr bwMode="auto">
          <a:xfrm>
            <a:off x="3410744" y="5539975"/>
            <a:ext cx="2425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a:latin typeface="+mn-lt"/>
                <a:cs typeface="Times New Roman" panose="02020603050405020304" pitchFamily="18" charset="0"/>
              </a:rPr>
              <a:t>Output written to DFS</a:t>
            </a:r>
          </a:p>
        </p:txBody>
      </p:sp>
      <p:sp>
        <p:nvSpPr>
          <p:cNvPr id="6" name="Rectangle 5">
            <a:extLst>
              <a:ext uri="{FF2B5EF4-FFF2-40B4-BE49-F238E27FC236}">
                <a16:creationId xmlns:a16="http://schemas.microsoft.com/office/drawing/2014/main" id="{C2A3F48A-CC5F-155E-C157-4E0F6635ACD0}"/>
              </a:ext>
            </a:extLst>
          </p:cNvPr>
          <p:cNvSpPr/>
          <p:nvPr/>
        </p:nvSpPr>
        <p:spPr>
          <a:xfrm>
            <a:off x="3021013" y="291941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7" name="Rectangle 6">
            <a:extLst>
              <a:ext uri="{FF2B5EF4-FFF2-40B4-BE49-F238E27FC236}">
                <a16:creationId xmlns:a16="http://schemas.microsoft.com/office/drawing/2014/main" id="{E29941A0-B75F-B4A2-A49E-61BDE468B4B6}"/>
              </a:ext>
            </a:extLst>
          </p:cNvPr>
          <p:cNvSpPr/>
          <p:nvPr/>
        </p:nvSpPr>
        <p:spPr>
          <a:xfrm>
            <a:off x="5311775" y="29194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8" name="Rectangle 7">
            <a:extLst>
              <a:ext uri="{FF2B5EF4-FFF2-40B4-BE49-F238E27FC236}">
                <a16:creationId xmlns:a16="http://schemas.microsoft.com/office/drawing/2014/main" id="{7528D740-6A1F-5AB5-9FC2-9722E1A89638}"/>
              </a:ext>
            </a:extLst>
          </p:cNvPr>
          <p:cNvSpPr/>
          <p:nvPr/>
        </p:nvSpPr>
        <p:spPr>
          <a:xfrm>
            <a:off x="6249988" y="291782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9" name="Straight Connector 8">
            <a:extLst>
              <a:ext uri="{FF2B5EF4-FFF2-40B4-BE49-F238E27FC236}">
                <a16:creationId xmlns:a16="http://schemas.microsoft.com/office/drawing/2014/main" id="{7809AE01-0F62-C30F-3B29-448166A5B335}"/>
              </a:ext>
            </a:extLst>
          </p:cNvPr>
          <p:cNvCxnSpPr>
            <a:endCxn id="6" idx="0"/>
          </p:cNvCxnSpPr>
          <p:nvPr/>
        </p:nvCxnSpPr>
        <p:spPr>
          <a:xfrm>
            <a:off x="3408363" y="2552700"/>
            <a:ext cx="4762"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E811D6E-6D1D-4578-5539-85180A4FAECA}"/>
              </a:ext>
            </a:extLst>
          </p:cNvPr>
          <p:cNvCxnSpPr>
            <a:endCxn id="7" idx="0"/>
          </p:cNvCxnSpPr>
          <p:nvPr/>
        </p:nvCxnSpPr>
        <p:spPr>
          <a:xfrm>
            <a:off x="5702300" y="2552700"/>
            <a:ext cx="0" cy="366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8835DB4-EE8F-286F-CBDE-BD14626F3920}"/>
              </a:ext>
            </a:extLst>
          </p:cNvPr>
          <p:cNvCxnSpPr>
            <a:endCxn id="8" idx="0"/>
          </p:cNvCxnSpPr>
          <p:nvPr/>
        </p:nvCxnSpPr>
        <p:spPr>
          <a:xfrm>
            <a:off x="6642100" y="2552700"/>
            <a:ext cx="0" cy="3651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F226010-B56C-8DCC-55B9-134E399C8355}"/>
              </a:ext>
            </a:extLst>
          </p:cNvPr>
          <p:cNvSpPr/>
          <p:nvPr/>
        </p:nvSpPr>
        <p:spPr>
          <a:xfrm>
            <a:off x="2333625" y="4470400"/>
            <a:ext cx="782638" cy="471488"/>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13" name="Rectangle 12">
            <a:extLst>
              <a:ext uri="{FF2B5EF4-FFF2-40B4-BE49-F238E27FC236}">
                <a16:creationId xmlns:a16="http://schemas.microsoft.com/office/drawing/2014/main" id="{50935001-28F0-6766-BA29-118DAA85D10D}"/>
              </a:ext>
            </a:extLst>
          </p:cNvPr>
          <p:cNvSpPr/>
          <p:nvPr/>
        </p:nvSpPr>
        <p:spPr>
          <a:xfrm>
            <a:off x="6011863" y="448151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14" name="Rectangle 13">
            <a:extLst>
              <a:ext uri="{FF2B5EF4-FFF2-40B4-BE49-F238E27FC236}">
                <a16:creationId xmlns:a16="http://schemas.microsoft.com/office/drawing/2014/main" id="{F4796AFB-A95B-5B8A-C5E8-CF13E4D33503}"/>
              </a:ext>
            </a:extLst>
          </p:cNvPr>
          <p:cNvSpPr/>
          <p:nvPr/>
        </p:nvSpPr>
        <p:spPr>
          <a:xfrm>
            <a:off x="4179888" y="44751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15" name="Straight Connector 14">
            <a:extLst>
              <a:ext uri="{FF2B5EF4-FFF2-40B4-BE49-F238E27FC236}">
                <a16:creationId xmlns:a16="http://schemas.microsoft.com/office/drawing/2014/main" id="{A2E07044-DB8C-7AA5-35D6-D3E40155355E}"/>
              </a:ext>
            </a:extLst>
          </p:cNvPr>
          <p:cNvCxnSpPr/>
          <p:nvPr/>
        </p:nvCxnSpPr>
        <p:spPr>
          <a:xfrm flipH="1">
            <a:off x="2724150" y="4143375"/>
            <a:ext cx="1588"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91BEAB-5F84-9DAF-BFE5-2A449DEC14FF}"/>
              </a:ext>
            </a:extLst>
          </p:cNvPr>
          <p:cNvCxnSpPr/>
          <p:nvPr/>
        </p:nvCxnSpPr>
        <p:spPr>
          <a:xfrm flipH="1">
            <a:off x="6403975" y="4149725"/>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BD735E-460E-0719-5FB6-BC7E1962F09E}"/>
              </a:ext>
            </a:extLst>
          </p:cNvPr>
          <p:cNvCxnSpPr/>
          <p:nvPr/>
        </p:nvCxnSpPr>
        <p:spPr>
          <a:xfrm flipH="1">
            <a:off x="4583113" y="4133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6BB029-A365-6B29-9CF4-913FCE2857ED}"/>
              </a:ext>
            </a:extLst>
          </p:cNvPr>
          <p:cNvCxnSpPr/>
          <p:nvPr/>
        </p:nvCxnSpPr>
        <p:spPr>
          <a:xfrm flipH="1">
            <a:off x="2454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EC01B27-F0E1-33A5-9235-8599742B2DE7}"/>
              </a:ext>
            </a:extLst>
          </p:cNvPr>
          <p:cNvCxnSpPr/>
          <p:nvPr/>
        </p:nvCxnSpPr>
        <p:spPr>
          <a:xfrm flipH="1">
            <a:off x="2720975" y="49339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57821CF-C3A0-30C7-FB67-E54B5E660FAD}"/>
              </a:ext>
            </a:extLst>
          </p:cNvPr>
          <p:cNvCxnSpPr/>
          <p:nvPr/>
        </p:nvCxnSpPr>
        <p:spPr>
          <a:xfrm flipH="1">
            <a:off x="4587875" y="49498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9">
            <a:extLst>
              <a:ext uri="{FF2B5EF4-FFF2-40B4-BE49-F238E27FC236}">
                <a16:creationId xmlns:a16="http://schemas.microsoft.com/office/drawing/2014/main" id="{4063CAF9-9C61-2629-2C57-C65C88B33710}"/>
              </a:ext>
            </a:extLst>
          </p:cNvPr>
          <p:cNvSpPr txBox="1">
            <a:spLocks noChangeArrowheads="1"/>
          </p:cNvSpPr>
          <p:nvPr/>
        </p:nvSpPr>
        <p:spPr bwMode="auto">
          <a:xfrm>
            <a:off x="4183063" y="28257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22" name="Straight Connector 21">
            <a:extLst>
              <a:ext uri="{FF2B5EF4-FFF2-40B4-BE49-F238E27FC236}">
                <a16:creationId xmlns:a16="http://schemas.microsoft.com/office/drawing/2014/main" id="{A40C0C32-61E9-CC4E-EABC-58D4025B6C16}"/>
              </a:ext>
            </a:extLst>
          </p:cNvPr>
          <p:cNvCxnSpPr/>
          <p:nvPr/>
        </p:nvCxnSpPr>
        <p:spPr>
          <a:xfrm flipH="1">
            <a:off x="3397250" y="3394075"/>
            <a:ext cx="3175" cy="3794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40218A-4BA7-714B-95A5-22261EB9EF61}"/>
              </a:ext>
            </a:extLst>
          </p:cNvPr>
          <p:cNvCxnSpPr/>
          <p:nvPr/>
        </p:nvCxnSpPr>
        <p:spPr>
          <a:xfrm flipH="1">
            <a:off x="5702300" y="3382963"/>
            <a:ext cx="3175" cy="37941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BC679F8-DEC7-ED35-04DC-12F8CA49DA92}"/>
              </a:ext>
            </a:extLst>
          </p:cNvPr>
          <p:cNvCxnSpPr/>
          <p:nvPr/>
        </p:nvCxnSpPr>
        <p:spPr>
          <a:xfrm flipH="1">
            <a:off x="6645275" y="3387725"/>
            <a:ext cx="3175" cy="3810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TextBox 142">
            <a:extLst>
              <a:ext uri="{FF2B5EF4-FFF2-40B4-BE49-F238E27FC236}">
                <a16:creationId xmlns:a16="http://schemas.microsoft.com/office/drawing/2014/main" id="{CFC08DAC-0C8D-B320-E967-EA99E0ED1132}"/>
              </a:ext>
            </a:extLst>
          </p:cNvPr>
          <p:cNvSpPr txBox="1">
            <a:spLocks noChangeArrowheads="1"/>
          </p:cNvSpPr>
          <p:nvPr/>
        </p:nvSpPr>
        <p:spPr bwMode="auto">
          <a:xfrm>
            <a:off x="5095875" y="439578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sp>
        <p:nvSpPr>
          <p:cNvPr id="26" name="TextBox 147">
            <a:extLst>
              <a:ext uri="{FF2B5EF4-FFF2-40B4-BE49-F238E27FC236}">
                <a16:creationId xmlns:a16="http://schemas.microsoft.com/office/drawing/2014/main" id="{FB68E8C0-BED1-D576-F9FA-99E61C1332DD}"/>
              </a:ext>
            </a:extLst>
          </p:cNvPr>
          <p:cNvSpPr txBox="1">
            <a:spLocks noChangeArrowheads="1"/>
          </p:cNvSpPr>
          <p:nvPr/>
        </p:nvSpPr>
        <p:spPr bwMode="auto">
          <a:xfrm>
            <a:off x="3254375" y="43815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2400">
                <a:solidFill>
                  <a:schemeClr val="tx2"/>
                </a:solidFill>
                <a:latin typeface="Arial" panose="020B0604020202020204" pitchFamily="34" charset="0"/>
              </a:rPr>
              <a:t>……</a:t>
            </a:r>
          </a:p>
        </p:txBody>
      </p:sp>
      <p:cxnSp>
        <p:nvCxnSpPr>
          <p:cNvPr id="27" name="Straight Connector 26">
            <a:extLst>
              <a:ext uri="{FF2B5EF4-FFF2-40B4-BE49-F238E27FC236}">
                <a16:creationId xmlns:a16="http://schemas.microsoft.com/office/drawing/2014/main" id="{F699D8EA-DCFA-D60F-A101-863DA6707B51}"/>
              </a:ext>
            </a:extLst>
          </p:cNvPr>
          <p:cNvCxnSpPr/>
          <p:nvPr/>
        </p:nvCxnSpPr>
        <p:spPr>
          <a:xfrm flipH="1">
            <a:off x="6400800" y="4935538"/>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85991B7-8102-E7E5-FA15-A029109C0649}"/>
              </a:ext>
            </a:extLst>
          </p:cNvPr>
          <p:cNvSpPr/>
          <p:nvPr/>
        </p:nvSpPr>
        <p:spPr bwMode="auto">
          <a:xfrm>
            <a:off x="3403600" y="1670050"/>
            <a:ext cx="2290763" cy="30638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a:solidFill>
                  <a:schemeClr val="tx1"/>
                </a:solidFill>
                <a:latin typeface="Tahoma" panose="020B0604030504040204" pitchFamily="34" charset="0"/>
                <a:ea typeface="SimSun" panose="02010600030101010101" pitchFamily="2" charset="-122"/>
              </a:rPr>
              <a:t>input</a:t>
            </a:r>
          </a:p>
        </p:txBody>
      </p:sp>
      <p:sp>
        <p:nvSpPr>
          <p:cNvPr id="29" name="Rectangle 28">
            <a:extLst>
              <a:ext uri="{FF2B5EF4-FFF2-40B4-BE49-F238E27FC236}">
                <a16:creationId xmlns:a16="http://schemas.microsoft.com/office/drawing/2014/main" id="{BD50B81C-529C-1AF8-BC9E-F6129524FF9C}"/>
              </a:ext>
            </a:extLst>
          </p:cNvPr>
          <p:cNvSpPr/>
          <p:nvPr/>
        </p:nvSpPr>
        <p:spPr bwMode="auto">
          <a:xfrm>
            <a:off x="2062163" y="2247900"/>
            <a:ext cx="4972050" cy="306388"/>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r>
              <a:rPr lang="en-US" altLang="zh-CN" sz="1600" dirty="0" err="1">
                <a:solidFill>
                  <a:schemeClr val="tx1"/>
                </a:solidFill>
                <a:latin typeface="Tahoma" panose="020B0604030504040204" pitchFamily="34" charset="0"/>
                <a:ea typeface="SimSun" panose="02010600030101010101" pitchFamily="2" charset="-122"/>
              </a:rPr>
              <a:t>InputSplit</a:t>
            </a:r>
            <a:endParaRPr lang="en-US" altLang="zh-CN" sz="1600" dirty="0">
              <a:solidFill>
                <a:schemeClr val="tx1"/>
              </a:solidFill>
              <a:latin typeface="Tahoma" panose="020B0604030504040204" pitchFamily="34" charset="0"/>
              <a:ea typeface="SimSun" panose="02010600030101010101" pitchFamily="2" charset="-122"/>
            </a:endParaRPr>
          </a:p>
        </p:txBody>
      </p:sp>
      <p:cxnSp>
        <p:nvCxnSpPr>
          <p:cNvPr id="30" name="Straight Connector 29">
            <a:extLst>
              <a:ext uri="{FF2B5EF4-FFF2-40B4-BE49-F238E27FC236}">
                <a16:creationId xmlns:a16="http://schemas.microsoft.com/office/drawing/2014/main" id="{88068B2D-A859-89D7-0E26-BB4C1F49D4E6}"/>
              </a:ext>
            </a:extLst>
          </p:cNvPr>
          <p:cNvCxnSpPr>
            <a:stCxn id="28" idx="2"/>
            <a:endCxn id="29" idx="0"/>
          </p:cNvCxnSpPr>
          <p:nvPr/>
        </p:nvCxnSpPr>
        <p:spPr>
          <a:xfrm flipH="1">
            <a:off x="4548188" y="1976438"/>
            <a:ext cx="0" cy="2714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Rectangle 2">
            <a:extLst>
              <a:ext uri="{FF2B5EF4-FFF2-40B4-BE49-F238E27FC236}">
                <a16:creationId xmlns:a16="http://schemas.microsoft.com/office/drawing/2014/main" id="{B13892C3-2B6E-127F-5A71-FA7D2E70ECEC}"/>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 Greneral Framework</a:t>
            </a:r>
            <a:endParaRPr lang="en-US" altLang="en-US">
              <a:latin typeface="+mn-ea"/>
              <a:cs typeface="Times New Roman" panose="02020603050405020304"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
            <a:extLst>
              <a:ext uri="{FF2B5EF4-FFF2-40B4-BE49-F238E27FC236}">
                <a16:creationId xmlns:a16="http://schemas.microsoft.com/office/drawing/2014/main" id="{6EC169D5-719C-4C69-827B-CE02F51DA9D8}"/>
              </a:ext>
            </a:extLst>
          </p:cNvPr>
          <p:cNvSpPr>
            <a:spLocks noChangeArrowheads="1"/>
          </p:cNvSpPr>
          <p:nvPr/>
        </p:nvSpPr>
        <p:spPr bwMode="auto">
          <a:xfrm>
            <a:off x="871538" y="1196975"/>
            <a:ext cx="740092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Programmers specify two functions:</a:t>
            </a:r>
            <a:endParaRPr lang="en-US" altLang="zh-CN" sz="2400" dirty="0">
              <a:solidFill>
                <a:srgbClr val="00B050"/>
              </a:solidFill>
              <a:latin typeface="+mn-ea"/>
              <a:cs typeface="Times New Roman" panose="02020603050405020304" pitchFamily="18" charset="0"/>
            </a:endParaRPr>
          </a:p>
          <a:p>
            <a:pPr>
              <a:buFont typeface="Arial" panose="020B0604020202020204" pitchFamily="34" charset="0"/>
              <a:buNone/>
            </a:pP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map (k</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reduce (k</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dirty="0">
                <a:solidFill>
                  <a:srgbClr val="558ED5"/>
                </a:solidFill>
                <a:latin typeface="+mn-ea"/>
                <a:cs typeface="Times New Roman" panose="02020603050405020304" pitchFamily="18" charset="0"/>
              </a:rPr>
              <a:t>All values with the same key are sent to the same reducer</a:t>
            </a:r>
          </a:p>
          <a:p>
            <a:r>
              <a:rPr lang="en-US" altLang="zh-CN" sz="2400" dirty="0">
                <a:latin typeface="+mn-ea"/>
                <a:cs typeface="Times New Roman" panose="02020603050405020304" pitchFamily="18" charset="0"/>
              </a:rPr>
              <a:t>The execution framework handles everything else.</a:t>
            </a:r>
            <a:endParaRPr lang="en-US" altLang="en-US" sz="2400" dirty="0">
              <a:solidFill>
                <a:srgbClr val="00B050"/>
              </a:solidFill>
              <a:latin typeface="+mn-ea"/>
              <a:cs typeface="Times New Roman" panose="02020603050405020304" pitchFamily="18" charset="0"/>
            </a:endParaRPr>
          </a:p>
        </p:txBody>
      </p:sp>
      <p:sp>
        <p:nvSpPr>
          <p:cNvPr id="35843" name="Rectangle 2">
            <a:extLst>
              <a:ext uri="{FF2B5EF4-FFF2-40B4-BE49-F238E27FC236}">
                <a16:creationId xmlns:a16="http://schemas.microsoft.com/office/drawing/2014/main" id="{7971AAA5-2E45-4E1C-95D9-788609DCC6F2}"/>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a:t>
            </a:r>
            <a:endParaRPr lang="en-US" altLang="en-US">
              <a:latin typeface="+mn-ea"/>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7">
            <a:extLst>
              <a:ext uri="{FF2B5EF4-FFF2-40B4-BE49-F238E27FC236}">
                <a16:creationId xmlns:a16="http://schemas.microsoft.com/office/drawing/2014/main" id="{D1180A28-D74A-4745-9B29-279B67412816}"/>
              </a:ext>
            </a:extLst>
          </p:cNvPr>
          <p:cNvSpPr>
            <a:spLocks noChangeArrowheads="1"/>
          </p:cNvSpPr>
          <p:nvPr/>
        </p:nvSpPr>
        <p:spPr bwMode="auto">
          <a:xfrm>
            <a:off x="871538" y="3514725"/>
            <a:ext cx="7400925" cy="2505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Arial" panose="020B0604020202020204" pitchFamily="34" charset="0"/>
              <a:buNone/>
            </a:pPr>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2400" dirty="0">
                <a:latin typeface="+mn-ea"/>
                <a:cs typeface="Times New Roman" panose="02020603050405020304" pitchFamily="18" charset="0"/>
              </a:rPr>
              <a:t>Example: Word Count</a:t>
            </a:r>
            <a:endParaRPr lang="en-US" altLang="zh-CN" sz="2400" dirty="0">
              <a:solidFill>
                <a:srgbClr val="00B050"/>
              </a:solidFill>
              <a:latin typeface="+mn-ea"/>
              <a:cs typeface="Times New Roman" panose="02020603050405020304" pitchFamily="18" charset="0"/>
            </a:endParaRPr>
          </a:p>
          <a:p>
            <a:pPr>
              <a:buFont typeface="Arial" panose="020B0604020202020204" pitchFamily="34" charset="0"/>
              <a:buNone/>
            </a:pP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dirty="0">
                <a:solidFill>
                  <a:srgbClr val="FFC000"/>
                </a:solidFill>
                <a:latin typeface="Arial" panose="020B0604020202020204" pitchFamily="34" charset="0"/>
                <a:ea typeface="SimSun" panose="02010600030101010101" pitchFamily="2" charset="-122"/>
              </a:rPr>
              <a:t>Map(String </a:t>
            </a:r>
            <a:r>
              <a:rPr lang="en-US" altLang="zh-CN" sz="1600" dirty="0" err="1">
                <a:solidFill>
                  <a:srgbClr val="FFC000"/>
                </a:solidFill>
                <a:latin typeface="Arial" panose="020B0604020202020204" pitchFamily="34" charset="0"/>
                <a:ea typeface="SimSun" panose="02010600030101010101" pitchFamily="2" charset="-122"/>
              </a:rPr>
              <a:t>docID</a:t>
            </a:r>
            <a:r>
              <a:rPr lang="en-US" altLang="zh-CN" sz="1600" dirty="0">
                <a:solidFill>
                  <a:srgbClr val="FFC000"/>
                </a:solidFill>
                <a:latin typeface="Arial" panose="020B0604020202020204" pitchFamily="34" charset="0"/>
                <a:ea typeface="SimSun" panose="02010600030101010101" pitchFamily="2" charset="-122"/>
              </a:rPr>
              <a:t>, String text):                       </a:t>
            </a:r>
            <a:r>
              <a:rPr lang="en-US" altLang="zh-CN" sz="1400" dirty="0">
                <a:latin typeface="Arial" panose="020B0604020202020204" pitchFamily="34" charset="0"/>
                <a:ea typeface="SimSun" panose="02010600030101010101" pitchFamily="2" charset="-122"/>
              </a:rPr>
              <a:t>map(</a:t>
            </a:r>
            <a:r>
              <a:rPr lang="en-US" altLang="zh-CN" sz="1400" dirty="0" err="1">
                <a:latin typeface="Arial" panose="020B0604020202020204" pitchFamily="34" charset="0"/>
                <a:ea typeface="SimSun" panose="02010600030101010101" pitchFamily="2" charset="-122"/>
              </a:rPr>
              <a:t>docID</a:t>
            </a:r>
            <a:r>
              <a:rPr lang="en-US" altLang="zh-CN" sz="1400" dirty="0">
                <a:latin typeface="Arial" panose="020B0604020202020204" pitchFamily="34" charset="0"/>
                <a:ea typeface="SimSun" panose="02010600030101010101" pitchFamily="2" charset="-122"/>
              </a:rPr>
              <a:t>, text)  →  (word, 1)*          	</a:t>
            </a:r>
            <a:r>
              <a:rPr lang="en-US" altLang="zh-CN" sz="1600" dirty="0">
                <a:solidFill>
                  <a:srgbClr val="FFC000"/>
                </a:solidFill>
                <a:latin typeface="Arial" panose="020B0604020202020204" pitchFamily="34" charset="0"/>
                <a:ea typeface="SimSun" panose="02010600030101010101" pitchFamily="2" charset="-122"/>
              </a:rPr>
              <a:t>for each word </a:t>
            </a:r>
            <a:r>
              <a:rPr lang="en-US" altLang="zh-CN" sz="1600" i="1"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600" dirty="0">
                <a:solidFill>
                  <a:srgbClr val="FFC000"/>
                </a:solidFill>
                <a:latin typeface="Arial" panose="020B0604020202020204" pitchFamily="34" charset="0"/>
                <a:ea typeface="SimSun" panose="02010600030101010101" pitchFamily="2" charset="-122"/>
              </a:rPr>
              <a:t> in text: Emit(</a:t>
            </a:r>
            <a:r>
              <a:rPr lang="en-US" altLang="zh-CN" sz="1600" i="1"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600" dirty="0">
                <a:solidFill>
                  <a:srgbClr val="FFC000"/>
                </a:solidFill>
                <a:latin typeface="Arial" panose="020B0604020202020204" pitchFamily="34" charset="0"/>
                <a:ea typeface="SimSun" panose="02010600030101010101" pitchFamily="2" charset="-122"/>
              </a:rPr>
              <a:t>, 1)</a:t>
            </a:r>
          </a:p>
          <a:p>
            <a:pPr>
              <a:buFont typeface="Arial" panose="020B0604020202020204" pitchFamily="34" charset="0"/>
              <a:buNone/>
            </a:pPr>
            <a:endParaRPr lang="en-US" altLang="zh-CN" sz="800" dirty="0">
              <a:solidFill>
                <a:srgbClr val="00B050"/>
              </a:solidFill>
              <a:latin typeface="Arial" panose="020B0604020202020204" pitchFamily="34" charset="0"/>
              <a:ea typeface="SimSun" panose="02010600030101010101" pitchFamily="2" charset="-122"/>
            </a:endParaRPr>
          </a:p>
          <a:p>
            <a:pPr>
              <a:buFont typeface="Arial" panose="020B0604020202020204" pitchFamily="34" charset="0"/>
              <a:buNone/>
            </a:pPr>
            <a:r>
              <a:rPr lang="en-US" altLang="zh-CN" sz="1600" dirty="0">
                <a:latin typeface="Arial" panose="020B0604020202020204" pitchFamily="34" charset="0"/>
                <a:ea typeface="SimSun" panose="02010600030101010101" pitchFamily="2" charset="-122"/>
              </a:rPr>
              <a:t>           </a:t>
            </a:r>
            <a:r>
              <a:rPr lang="en-US" altLang="zh-CN" sz="1600" dirty="0">
                <a:solidFill>
                  <a:srgbClr val="92D050"/>
                </a:solidFill>
                <a:latin typeface="Arial" panose="020B0604020202020204" pitchFamily="34" charset="0"/>
                <a:ea typeface="SimSun" panose="02010600030101010101" pitchFamily="2" charset="-122"/>
              </a:rPr>
              <a:t>Reduce(String word, Iterator&lt;int&gt; values):                                               	int sum = 0;                                                                                         	for each </a:t>
            </a:r>
            <a:r>
              <a:rPr lang="en-US" altLang="zh-CN" sz="1600" i="1"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600" dirty="0">
                <a:solidFill>
                  <a:srgbClr val="92D050"/>
                </a:solidFill>
                <a:latin typeface="Arial" panose="020B0604020202020204" pitchFamily="34" charset="0"/>
                <a:ea typeface="SimSun" panose="02010600030101010101" pitchFamily="2" charset="-122"/>
              </a:rPr>
              <a:t> in values:                    </a:t>
            </a:r>
            <a:r>
              <a:rPr lang="en-US" altLang="zh-CN" sz="1400" dirty="0">
                <a:latin typeface="Arial" panose="020B0604020202020204" pitchFamily="34" charset="0"/>
                <a:ea typeface="SimSun" panose="02010600030101010101" pitchFamily="2" charset="-122"/>
              </a:rPr>
              <a:t>reduce(word, [1, …, 1])  →  (word, sum)* </a:t>
            </a:r>
            <a:r>
              <a:rPr lang="en-US" altLang="zh-CN" sz="1400" dirty="0">
                <a:solidFill>
                  <a:srgbClr val="92D050"/>
                </a:solidFill>
                <a:latin typeface="Arial" panose="020B0604020202020204" pitchFamily="34" charset="0"/>
                <a:ea typeface="SimSun" panose="02010600030101010101" pitchFamily="2" charset="-122"/>
              </a:rPr>
              <a:t>	      </a:t>
            </a:r>
            <a:r>
              <a:rPr lang="en-US" altLang="zh-CN" sz="1600" dirty="0">
                <a:solidFill>
                  <a:srgbClr val="92D050"/>
                </a:solidFill>
                <a:latin typeface="Arial" panose="020B0604020202020204" pitchFamily="34" charset="0"/>
                <a:ea typeface="SimSun" panose="02010600030101010101" pitchFamily="2" charset="-122"/>
              </a:rPr>
              <a:t>sum += </a:t>
            </a:r>
            <a:r>
              <a:rPr lang="en-US" altLang="zh-CN" sz="1600" i="1"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600" dirty="0">
                <a:solidFill>
                  <a:srgbClr val="92D050"/>
                </a:solidFill>
                <a:latin typeface="Arial" panose="020B0604020202020204" pitchFamily="34" charset="0"/>
                <a:ea typeface="SimSun" panose="02010600030101010101" pitchFamily="2" charset="-122"/>
              </a:rPr>
              <a:t>;                                                                           	Emit(word, sum);</a:t>
            </a:r>
          </a:p>
        </p:txBody>
      </p:sp>
      <p:sp>
        <p:nvSpPr>
          <p:cNvPr id="36869" name="TextBox 3">
            <a:extLst>
              <a:ext uri="{FF2B5EF4-FFF2-40B4-BE49-F238E27FC236}">
                <a16:creationId xmlns:a16="http://schemas.microsoft.com/office/drawing/2014/main" id="{42BBA3D7-1053-48E7-BDB0-E72C94E4550E}"/>
              </a:ext>
            </a:extLst>
          </p:cNvPr>
          <p:cNvSpPr txBox="1">
            <a:spLocks noChangeArrowheads="1"/>
          </p:cNvSpPr>
          <p:nvPr/>
        </p:nvSpPr>
        <p:spPr bwMode="auto">
          <a:xfrm>
            <a:off x="6162675" y="3813175"/>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1</a:t>
            </a:r>
          </a:p>
        </p:txBody>
      </p:sp>
      <p:sp>
        <p:nvSpPr>
          <p:cNvPr id="36870" name="TextBox 8">
            <a:extLst>
              <a:ext uri="{FF2B5EF4-FFF2-40B4-BE49-F238E27FC236}">
                <a16:creationId xmlns:a16="http://schemas.microsoft.com/office/drawing/2014/main" id="{5C61232E-CD1B-42C6-A223-9160BB16BE0A}"/>
              </a:ext>
            </a:extLst>
          </p:cNvPr>
          <p:cNvSpPr txBox="1">
            <a:spLocks noChangeArrowheads="1"/>
          </p:cNvSpPr>
          <p:nvPr/>
        </p:nvSpPr>
        <p:spPr bwMode="auto">
          <a:xfrm>
            <a:off x="6646863" y="3821113"/>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1</a:t>
            </a:r>
          </a:p>
        </p:txBody>
      </p:sp>
      <p:sp>
        <p:nvSpPr>
          <p:cNvPr id="36871" name="TextBox 9">
            <a:extLst>
              <a:ext uri="{FF2B5EF4-FFF2-40B4-BE49-F238E27FC236}">
                <a16:creationId xmlns:a16="http://schemas.microsoft.com/office/drawing/2014/main" id="{C6AF405D-B122-4DEC-A685-042A76941486}"/>
              </a:ext>
            </a:extLst>
          </p:cNvPr>
          <p:cNvSpPr txBox="1">
            <a:spLocks noChangeArrowheads="1"/>
          </p:cNvSpPr>
          <p:nvPr/>
        </p:nvSpPr>
        <p:spPr bwMode="auto">
          <a:xfrm>
            <a:off x="7151688" y="5403850"/>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3</a:t>
            </a:r>
          </a:p>
        </p:txBody>
      </p:sp>
      <p:sp>
        <p:nvSpPr>
          <p:cNvPr id="36872" name="TextBox 11">
            <a:extLst>
              <a:ext uri="{FF2B5EF4-FFF2-40B4-BE49-F238E27FC236}">
                <a16:creationId xmlns:a16="http://schemas.microsoft.com/office/drawing/2014/main" id="{67150FD9-9FE7-4756-9E5C-A85EFB645523}"/>
              </a:ext>
            </a:extLst>
          </p:cNvPr>
          <p:cNvSpPr txBox="1">
            <a:spLocks noChangeArrowheads="1"/>
          </p:cNvSpPr>
          <p:nvPr/>
        </p:nvSpPr>
        <p:spPr bwMode="auto">
          <a:xfrm>
            <a:off x="7585075" y="5397500"/>
            <a:ext cx="33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3</a:t>
            </a:r>
          </a:p>
        </p:txBody>
      </p:sp>
      <p:sp>
        <p:nvSpPr>
          <p:cNvPr id="36873" name="TextBox 12">
            <a:extLst>
              <a:ext uri="{FF2B5EF4-FFF2-40B4-BE49-F238E27FC236}">
                <a16:creationId xmlns:a16="http://schemas.microsoft.com/office/drawing/2014/main" id="{7385831C-A673-4757-8B8B-043D525826F5}"/>
              </a:ext>
            </a:extLst>
          </p:cNvPr>
          <p:cNvSpPr txBox="1">
            <a:spLocks noChangeArrowheads="1"/>
          </p:cNvSpPr>
          <p:nvPr/>
        </p:nvSpPr>
        <p:spPr bwMode="auto">
          <a:xfrm>
            <a:off x="5475288" y="5397500"/>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p>
        </p:txBody>
      </p:sp>
      <p:sp>
        <p:nvSpPr>
          <p:cNvPr id="36874" name="TextBox 13">
            <a:extLst>
              <a:ext uri="{FF2B5EF4-FFF2-40B4-BE49-F238E27FC236}">
                <a16:creationId xmlns:a16="http://schemas.microsoft.com/office/drawing/2014/main" id="{46C974D2-E9A5-4A2B-AE1D-A69CF9E39BC6}"/>
              </a:ext>
            </a:extLst>
          </p:cNvPr>
          <p:cNvSpPr txBox="1">
            <a:spLocks noChangeArrowheads="1"/>
          </p:cNvSpPr>
          <p:nvPr/>
        </p:nvSpPr>
        <p:spPr bwMode="auto">
          <a:xfrm>
            <a:off x="7432675" y="3824288"/>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k</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p>
        </p:txBody>
      </p:sp>
      <p:sp>
        <p:nvSpPr>
          <p:cNvPr id="36875" name="TextBox 14">
            <a:extLst>
              <a:ext uri="{FF2B5EF4-FFF2-40B4-BE49-F238E27FC236}">
                <a16:creationId xmlns:a16="http://schemas.microsoft.com/office/drawing/2014/main" id="{86E4A12E-2C26-44E7-8F70-549FD4C07189}"/>
              </a:ext>
            </a:extLst>
          </p:cNvPr>
          <p:cNvSpPr txBox="1">
            <a:spLocks noChangeArrowheads="1"/>
          </p:cNvSpPr>
          <p:nvPr/>
        </p:nvSpPr>
        <p:spPr bwMode="auto">
          <a:xfrm>
            <a:off x="6056313" y="5397500"/>
            <a:ext cx="423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t>
            </a:r>
          </a:p>
        </p:txBody>
      </p:sp>
      <p:sp>
        <p:nvSpPr>
          <p:cNvPr id="36876" name="TextBox 15">
            <a:extLst>
              <a:ext uri="{FF2B5EF4-FFF2-40B4-BE49-F238E27FC236}">
                <a16:creationId xmlns:a16="http://schemas.microsoft.com/office/drawing/2014/main" id="{1A67CD2F-A27B-4E1F-97F5-51CBC488C4E1}"/>
              </a:ext>
            </a:extLst>
          </p:cNvPr>
          <p:cNvSpPr txBox="1">
            <a:spLocks noChangeArrowheads="1"/>
          </p:cNvSpPr>
          <p:nvPr/>
        </p:nvSpPr>
        <p:spPr bwMode="auto">
          <a:xfrm>
            <a:off x="7775575" y="3813175"/>
            <a:ext cx="33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400" baseline="-25000">
                <a:solidFill>
                  <a:srgbClr val="FF0000"/>
                </a:solidFill>
                <a:latin typeface="Times New Roman" panose="02020603050405020304" pitchFamily="18" charset="0"/>
                <a:ea typeface="SimSun" panose="02010600030101010101" pitchFamily="2" charset="-122"/>
                <a:cs typeface="Times New Roman" panose="02020603050405020304" pitchFamily="18" charset="0"/>
              </a:rPr>
              <a:t>2</a:t>
            </a:r>
            <a:endParaRPr lang="en-US" altLang="zh-CN" sz="140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 name="Rectangle 10">
            <a:extLst>
              <a:ext uri="{FF2B5EF4-FFF2-40B4-BE49-F238E27FC236}">
                <a16:creationId xmlns:a16="http://schemas.microsoft.com/office/drawing/2014/main" id="{A85FC6D3-08A4-2D7B-543F-391E492AC635}"/>
              </a:ext>
            </a:extLst>
          </p:cNvPr>
          <p:cNvSpPr>
            <a:spLocks noChangeArrowheads="1"/>
          </p:cNvSpPr>
          <p:nvPr/>
        </p:nvSpPr>
        <p:spPr bwMode="auto">
          <a:xfrm>
            <a:off x="871538" y="1196975"/>
            <a:ext cx="740092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Programmers specify two functions:</a:t>
            </a:r>
            <a:endParaRPr lang="en-US" altLang="zh-CN" sz="2400" dirty="0">
              <a:solidFill>
                <a:srgbClr val="00B050"/>
              </a:solidFill>
              <a:latin typeface="+mn-ea"/>
              <a:cs typeface="Times New Roman" panose="02020603050405020304" pitchFamily="18" charset="0"/>
            </a:endParaRPr>
          </a:p>
          <a:p>
            <a:pPr>
              <a:buFont typeface="Arial" panose="020B0604020202020204" pitchFamily="34" charset="0"/>
              <a:buNone/>
            </a:pP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map (k</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1</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reduce (k</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2</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 (k</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 v</a:t>
            </a:r>
            <a:r>
              <a:rPr lang="en-US" altLang="zh-CN" sz="1800" baseline="-250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3</a:t>
            </a:r>
            <a:r>
              <a:rPr lang="en-US" altLang="zh-CN" sz="1800" dirty="0">
                <a:solidFill>
                  <a:srgbClr val="92D050"/>
                </a:solidFill>
                <a:latin typeface="Times New Roman" panose="02020603050405020304" pitchFamily="18" charset="0"/>
                <a:ea typeface="SimSun" panose="02010600030101010101" pitchFamily="2" charset="-122"/>
                <a:cs typeface="Times New Roman" panose="02020603050405020304" pitchFamily="18" charset="0"/>
              </a:rPr>
              <a:t>)*</a:t>
            </a:r>
          </a:p>
          <a:p>
            <a:pPr>
              <a:buFont typeface="Arial" panose="020B0604020202020204" pitchFamily="34" charset="0"/>
              <a:buNone/>
            </a:pP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       </a:t>
            </a:r>
            <a:r>
              <a:rPr lang="en-US" altLang="zh-CN" sz="1600" dirty="0">
                <a:solidFill>
                  <a:srgbClr val="558ED5"/>
                </a:solidFill>
                <a:latin typeface="+mn-ea"/>
                <a:cs typeface="Times New Roman" panose="02020603050405020304" pitchFamily="18" charset="0"/>
              </a:rPr>
              <a:t>All values with the same key are sent to the same reducer</a:t>
            </a:r>
          </a:p>
          <a:p>
            <a:r>
              <a:rPr lang="en-US" altLang="zh-CN" sz="2400" dirty="0">
                <a:latin typeface="+mn-ea"/>
                <a:cs typeface="Times New Roman" panose="02020603050405020304" pitchFamily="18" charset="0"/>
              </a:rPr>
              <a:t>The execution framework handles everything else.</a:t>
            </a:r>
            <a:endParaRPr lang="en-US" altLang="en-US" sz="2400" dirty="0">
              <a:solidFill>
                <a:srgbClr val="00B050"/>
              </a:solidFill>
              <a:latin typeface="+mn-ea"/>
              <a:cs typeface="Times New Roman" panose="02020603050405020304" pitchFamily="18" charset="0"/>
            </a:endParaRPr>
          </a:p>
        </p:txBody>
      </p:sp>
      <p:sp>
        <p:nvSpPr>
          <p:cNvPr id="3" name="Rectangle 2">
            <a:extLst>
              <a:ext uri="{FF2B5EF4-FFF2-40B4-BE49-F238E27FC236}">
                <a16:creationId xmlns:a16="http://schemas.microsoft.com/office/drawing/2014/main" id="{7A8770C0-C245-8B91-C069-A7A8B726BAF5}"/>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a:latin typeface="+mn-ea"/>
                <a:cs typeface="Times New Roman" panose="02020603050405020304" pitchFamily="18" charset="0"/>
              </a:rPr>
              <a:t>MapReduce</a:t>
            </a:r>
            <a:endParaRPr lang="en-US" altLang="en-US">
              <a:latin typeface="+mn-ea"/>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2">
            <a:extLst>
              <a:ext uri="{FF2B5EF4-FFF2-40B4-BE49-F238E27FC236}">
                <a16:creationId xmlns:a16="http://schemas.microsoft.com/office/drawing/2014/main" id="{B23130C4-B18A-4B8B-8262-5F7B1F6DC8A1}"/>
              </a:ext>
            </a:extLst>
          </p:cNvPr>
          <p:cNvGrpSpPr>
            <a:grpSpLocks/>
          </p:cNvGrpSpPr>
          <p:nvPr/>
        </p:nvGrpSpPr>
        <p:grpSpPr bwMode="auto">
          <a:xfrm>
            <a:off x="2803525" y="1384300"/>
            <a:ext cx="4910138" cy="4595204"/>
            <a:chOff x="2112963" y="1384300"/>
            <a:chExt cx="4910137" cy="4595204"/>
          </a:xfrm>
        </p:grpSpPr>
        <p:sp>
          <p:nvSpPr>
            <p:cNvPr id="82" name="Rectangle 81">
              <a:extLst>
                <a:ext uri="{FF2B5EF4-FFF2-40B4-BE49-F238E27FC236}">
                  <a16:creationId xmlns:a16="http://schemas.microsoft.com/office/drawing/2014/main" id="{5E670A9E-9D7E-44A1-A714-0D7982F41E94}"/>
                </a:ext>
              </a:extLst>
            </p:cNvPr>
            <p:cNvSpPr/>
            <p:nvPr/>
          </p:nvSpPr>
          <p:spPr bwMode="auto">
            <a:xfrm>
              <a:off x="2112963" y="3455988"/>
              <a:ext cx="4910137" cy="368300"/>
            </a:xfrm>
            <a:prstGeom prst="rect">
              <a:avLst/>
            </a:prstGeom>
            <a:solidFill>
              <a:srgbClr val="99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chemeClr val="tx1"/>
                  </a:solidFill>
                </a:rPr>
                <a:t>Shuffle and Sort: aggregate values by keys</a:t>
              </a:r>
            </a:p>
          </p:txBody>
        </p:sp>
        <p:sp>
          <p:nvSpPr>
            <p:cNvPr id="196" name="Rectangle 195">
              <a:extLst>
                <a:ext uri="{FF2B5EF4-FFF2-40B4-BE49-F238E27FC236}">
                  <a16:creationId xmlns:a16="http://schemas.microsoft.com/office/drawing/2014/main" id="{B687997E-B35F-43A2-AFB8-6BDD7B11BDB6}"/>
                </a:ext>
              </a:extLst>
            </p:cNvPr>
            <p:cNvSpPr/>
            <p:nvPr/>
          </p:nvSpPr>
          <p:spPr>
            <a:xfrm>
              <a:off x="2338388" y="24622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99" name="Straight Connector 198">
              <a:extLst>
                <a:ext uri="{FF2B5EF4-FFF2-40B4-BE49-F238E27FC236}">
                  <a16:creationId xmlns:a16="http://schemas.microsoft.com/office/drawing/2014/main" id="{8317D090-45F6-45C9-9827-8AB255D08C67}"/>
                </a:ext>
              </a:extLst>
            </p:cNvPr>
            <p:cNvCxnSpPr/>
            <p:nvPr/>
          </p:nvCxnSpPr>
          <p:spPr>
            <a:xfrm flipH="1">
              <a:off x="2800351" y="1778000"/>
              <a:ext cx="1179512" cy="60960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896" name="TextBox 211">
              <a:extLst>
                <a:ext uri="{FF2B5EF4-FFF2-40B4-BE49-F238E27FC236}">
                  <a16:creationId xmlns:a16="http://schemas.microsoft.com/office/drawing/2014/main" id="{E5EC3D45-8A70-47D4-A4A5-DA16B434B58E}"/>
                </a:ext>
              </a:extLst>
            </p:cNvPr>
            <p:cNvSpPr txBox="1">
              <a:spLocks noChangeArrowheads="1"/>
            </p:cNvSpPr>
            <p:nvPr/>
          </p:nvSpPr>
          <p:spPr bwMode="auto">
            <a:xfrm>
              <a:off x="3044031" y="5609617"/>
              <a:ext cx="260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Tx/>
                <a:buNone/>
              </a:pPr>
              <a:r>
                <a:rPr lang="en-US" altLang="en-US" sz="1800" dirty="0">
                  <a:latin typeface="+mn-lt"/>
                  <a:cs typeface="Times New Roman" panose="02020603050405020304" pitchFamily="18" charset="0"/>
                </a:rPr>
                <a:t>Output written to DFS</a:t>
              </a:r>
            </a:p>
          </p:txBody>
        </p:sp>
        <p:grpSp>
          <p:nvGrpSpPr>
            <p:cNvPr id="37897" name="Group 5">
              <a:extLst>
                <a:ext uri="{FF2B5EF4-FFF2-40B4-BE49-F238E27FC236}">
                  <a16:creationId xmlns:a16="http://schemas.microsoft.com/office/drawing/2014/main" id="{CF07962D-783B-47BC-AF36-59B881F8A8EB}"/>
                </a:ext>
              </a:extLst>
            </p:cNvPr>
            <p:cNvGrpSpPr>
              <a:grpSpLocks/>
            </p:cNvGrpSpPr>
            <p:nvPr/>
          </p:nvGrpSpPr>
          <p:grpSpPr bwMode="auto">
            <a:xfrm>
              <a:off x="3314700" y="1384300"/>
              <a:ext cx="2627313" cy="400050"/>
              <a:chOff x="2850730" y="1483312"/>
              <a:chExt cx="524918" cy="174037"/>
            </a:xfrm>
          </p:grpSpPr>
          <p:sp>
            <p:nvSpPr>
              <p:cNvPr id="70" name="Rectangle 69">
                <a:extLst>
                  <a:ext uri="{FF2B5EF4-FFF2-40B4-BE49-F238E27FC236}">
                    <a16:creationId xmlns:a16="http://schemas.microsoft.com/office/drawing/2014/main" id="{311B54CB-A963-4482-8C72-305B260D31AA}"/>
                  </a:ext>
                </a:extLst>
              </p:cNvPr>
              <p:cNvSpPr/>
              <p:nvPr/>
            </p:nvSpPr>
            <p:spPr>
              <a:xfrm>
                <a:off x="2947150" y="1502649"/>
                <a:ext cx="321611" cy="13329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600">
                  <a:solidFill>
                    <a:srgbClr val="FFFFFF"/>
                  </a:solidFill>
                  <a:latin typeface="Tahoma" panose="020B0604030504040204" pitchFamily="34" charset="0"/>
                  <a:ea typeface="SimSun" panose="02010600030101010101" pitchFamily="2" charset="-122"/>
                </a:endParaRPr>
              </a:p>
            </p:txBody>
          </p:sp>
          <p:sp>
            <p:nvSpPr>
              <p:cNvPr id="81" name="Rectangle 80">
                <a:extLst>
                  <a:ext uri="{FF2B5EF4-FFF2-40B4-BE49-F238E27FC236}">
                    <a16:creationId xmlns:a16="http://schemas.microsoft.com/office/drawing/2014/main" id="{50EEF7FC-C292-4CF9-A592-9BCD3E81EC95}"/>
                  </a:ext>
                </a:extLst>
              </p:cNvPr>
              <p:cNvSpPr/>
              <p:nvPr/>
            </p:nvSpPr>
            <p:spPr>
              <a:xfrm>
                <a:off x="2955714" y="1510247"/>
                <a:ext cx="152242" cy="1236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600">
                  <a:solidFill>
                    <a:srgbClr val="FFFFFF"/>
                  </a:solidFill>
                  <a:latin typeface="Tahoma" panose="020B0604030504040204" pitchFamily="34" charset="0"/>
                  <a:ea typeface="SimSun" panose="02010600030101010101" pitchFamily="2" charset="-122"/>
                </a:endParaRPr>
              </a:p>
            </p:txBody>
          </p:sp>
          <p:sp>
            <p:nvSpPr>
              <p:cNvPr id="92" name="Rectangle 91">
                <a:extLst>
                  <a:ext uri="{FF2B5EF4-FFF2-40B4-BE49-F238E27FC236}">
                    <a16:creationId xmlns:a16="http://schemas.microsoft.com/office/drawing/2014/main" id="{7C780EBD-6848-42A0-840E-61480CB52D6D}"/>
                  </a:ext>
                </a:extLst>
              </p:cNvPr>
              <p:cNvSpPr/>
              <p:nvPr/>
            </p:nvSpPr>
            <p:spPr bwMode="auto">
              <a:xfrm>
                <a:off x="2850730" y="1483312"/>
                <a:ext cx="360306" cy="1740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err="1">
                    <a:solidFill>
                      <a:schemeClr val="bg1"/>
                    </a:solidFill>
                  </a:rPr>
                  <a:t>docID</a:t>
                </a:r>
                <a:r>
                  <a:rPr lang="en-US" sz="1600" baseline="-25000" dirty="0">
                    <a:solidFill>
                      <a:schemeClr val="bg1"/>
                    </a:solidFill>
                  </a:rPr>
                  <a:t>  </a:t>
                </a:r>
              </a:p>
            </p:txBody>
          </p:sp>
          <p:sp>
            <p:nvSpPr>
              <p:cNvPr id="103" name="Rectangle 102">
                <a:extLst>
                  <a:ext uri="{FF2B5EF4-FFF2-40B4-BE49-F238E27FC236}">
                    <a16:creationId xmlns:a16="http://schemas.microsoft.com/office/drawing/2014/main" id="{CFCA5BCF-E865-4F9B-921D-A6F8F4372581}"/>
                  </a:ext>
                </a:extLst>
              </p:cNvPr>
              <p:cNvSpPr/>
              <p:nvPr/>
            </p:nvSpPr>
            <p:spPr bwMode="auto">
              <a:xfrm>
                <a:off x="3015342" y="1483312"/>
                <a:ext cx="360306" cy="1740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rPr>
                  <a:t>text</a:t>
                </a:r>
                <a:r>
                  <a:rPr lang="en-US" sz="1600" baseline="-25000" dirty="0">
                    <a:solidFill>
                      <a:schemeClr val="bg1"/>
                    </a:solidFill>
                  </a:rPr>
                  <a:t>  </a:t>
                </a:r>
              </a:p>
            </p:txBody>
          </p:sp>
        </p:grpSp>
        <p:sp>
          <p:nvSpPr>
            <p:cNvPr id="105" name="Rectangle 104">
              <a:extLst>
                <a:ext uri="{FF2B5EF4-FFF2-40B4-BE49-F238E27FC236}">
                  <a16:creationId xmlns:a16="http://schemas.microsoft.com/office/drawing/2014/main" id="{0E4FB279-3F03-405C-A972-4F03E68E0C94}"/>
                </a:ext>
              </a:extLst>
            </p:cNvPr>
            <p:cNvSpPr/>
            <p:nvPr/>
          </p:nvSpPr>
          <p:spPr>
            <a:xfrm>
              <a:off x="3563938" y="2479675"/>
              <a:ext cx="784225" cy="47148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7" name="Rectangle 106">
              <a:extLst>
                <a:ext uri="{FF2B5EF4-FFF2-40B4-BE49-F238E27FC236}">
                  <a16:creationId xmlns:a16="http://schemas.microsoft.com/office/drawing/2014/main" id="{149C813A-EDE6-4A5E-9916-EC38055C30E1}"/>
                </a:ext>
              </a:extLst>
            </p:cNvPr>
            <p:cNvSpPr/>
            <p:nvPr/>
          </p:nvSpPr>
          <p:spPr>
            <a:xfrm>
              <a:off x="4802187" y="2462213"/>
              <a:ext cx="782638"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sp>
          <p:nvSpPr>
            <p:cNvPr id="108" name="Rectangle 107">
              <a:extLst>
                <a:ext uri="{FF2B5EF4-FFF2-40B4-BE49-F238E27FC236}">
                  <a16:creationId xmlns:a16="http://schemas.microsoft.com/office/drawing/2014/main" id="{2711D998-797C-47D6-8B82-E0A98061E936}"/>
                </a:ext>
              </a:extLst>
            </p:cNvPr>
            <p:cNvSpPr/>
            <p:nvPr/>
          </p:nvSpPr>
          <p:spPr>
            <a:xfrm>
              <a:off x="6016625" y="2468563"/>
              <a:ext cx="784225" cy="471487"/>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map</a:t>
              </a:r>
            </a:p>
          </p:txBody>
        </p:sp>
        <p:cxnSp>
          <p:nvCxnSpPr>
            <p:cNvPr id="109" name="Straight Connector 108">
              <a:extLst>
                <a:ext uri="{FF2B5EF4-FFF2-40B4-BE49-F238E27FC236}">
                  <a16:creationId xmlns:a16="http://schemas.microsoft.com/office/drawing/2014/main" id="{F780827F-0EEC-49F8-AC86-17F1B11C9D84}"/>
                </a:ext>
              </a:extLst>
            </p:cNvPr>
            <p:cNvCxnSpPr/>
            <p:nvPr/>
          </p:nvCxnSpPr>
          <p:spPr>
            <a:xfrm flipH="1">
              <a:off x="4014788" y="1798638"/>
              <a:ext cx="407988" cy="58896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016F182-EA03-41E5-8139-277C6A123386}"/>
                </a:ext>
              </a:extLst>
            </p:cNvPr>
            <p:cNvCxnSpPr/>
            <p:nvPr/>
          </p:nvCxnSpPr>
          <p:spPr>
            <a:xfrm>
              <a:off x="4781550" y="1797050"/>
              <a:ext cx="446087" cy="58896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7C0EC8B-0B15-49CC-9075-122DF581602C}"/>
                </a:ext>
              </a:extLst>
            </p:cNvPr>
            <p:cNvCxnSpPr/>
            <p:nvPr/>
          </p:nvCxnSpPr>
          <p:spPr>
            <a:xfrm>
              <a:off x="5213350" y="1790700"/>
              <a:ext cx="1208087" cy="5953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04" name="Group 22">
              <a:extLst>
                <a:ext uri="{FF2B5EF4-FFF2-40B4-BE49-F238E27FC236}">
                  <a16:creationId xmlns:a16="http://schemas.microsoft.com/office/drawing/2014/main" id="{B7175C8F-79C3-49B8-A62F-FF6E1D5A22DE}"/>
                </a:ext>
              </a:extLst>
            </p:cNvPr>
            <p:cNvGrpSpPr>
              <a:grpSpLocks/>
            </p:cNvGrpSpPr>
            <p:nvPr/>
          </p:nvGrpSpPr>
          <p:grpSpPr bwMode="auto">
            <a:xfrm>
              <a:off x="2320925" y="3224213"/>
              <a:ext cx="265113" cy="174625"/>
              <a:chOff x="2321146" y="3224935"/>
              <a:chExt cx="264965" cy="174625"/>
            </a:xfrm>
          </p:grpSpPr>
          <p:sp>
            <p:nvSpPr>
              <p:cNvPr id="5" name="Rectangle 4">
                <a:extLst>
                  <a:ext uri="{FF2B5EF4-FFF2-40B4-BE49-F238E27FC236}">
                    <a16:creationId xmlns:a16="http://schemas.microsoft.com/office/drawing/2014/main" id="{D01EA08D-B7C5-4441-B857-0ED0E4AC746B}"/>
                  </a:ext>
                </a:extLst>
              </p:cNvPr>
              <p:cNvSpPr/>
              <p:nvPr/>
            </p:nvSpPr>
            <p:spPr bwMode="auto">
              <a:xfrm>
                <a:off x="2330667" y="3245572"/>
                <a:ext cx="245925"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2" name="Rectangle 1">
                <a:extLst>
                  <a:ext uri="{FF2B5EF4-FFF2-40B4-BE49-F238E27FC236}">
                    <a16:creationId xmlns:a16="http://schemas.microsoft.com/office/drawing/2014/main" id="{A3ACBE2F-D451-41E9-BD7A-7DC3AB9D8361}"/>
                  </a:ext>
                </a:extLst>
              </p:cNvPr>
              <p:cNvSpPr/>
              <p:nvPr/>
            </p:nvSpPr>
            <p:spPr bwMode="auto">
              <a:xfrm>
                <a:off x="2330667" y="3251922"/>
                <a:ext cx="111063"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69" name="Rectangle 68">
                <a:extLst>
                  <a:ext uri="{FF2B5EF4-FFF2-40B4-BE49-F238E27FC236}">
                    <a16:creationId xmlns:a16="http://schemas.microsoft.com/office/drawing/2014/main" id="{2819C421-CFA4-4A91-9BA3-A9967A5FBD5C}"/>
                  </a:ext>
                </a:extLst>
              </p:cNvPr>
              <p:cNvSpPr/>
              <p:nvPr/>
            </p:nvSpPr>
            <p:spPr bwMode="auto">
              <a:xfrm>
                <a:off x="2321147" y="3224935"/>
                <a:ext cx="133276"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06" name="Rectangle 105">
                <a:extLst>
                  <a:ext uri="{FF2B5EF4-FFF2-40B4-BE49-F238E27FC236}">
                    <a16:creationId xmlns:a16="http://schemas.microsoft.com/office/drawing/2014/main" id="{2A320472-959B-45E1-B6F0-0EE03346F998}"/>
                  </a:ext>
                </a:extLst>
              </p:cNvPr>
              <p:cNvSpPr/>
              <p:nvPr/>
            </p:nvSpPr>
            <p:spPr bwMode="auto">
              <a:xfrm>
                <a:off x="2440143" y="3224935"/>
                <a:ext cx="145968"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grpSp>
        <p:sp>
          <p:nvSpPr>
            <p:cNvPr id="144" name="Rectangle 143">
              <a:extLst>
                <a:ext uri="{FF2B5EF4-FFF2-40B4-BE49-F238E27FC236}">
                  <a16:creationId xmlns:a16="http://schemas.microsoft.com/office/drawing/2014/main" id="{ADBB9AA5-9FBB-4C9A-8ADE-3EC734401403}"/>
                </a:ext>
              </a:extLst>
            </p:cNvPr>
            <p:cNvSpPr/>
            <p:nvPr/>
          </p:nvSpPr>
          <p:spPr bwMode="auto">
            <a:xfrm>
              <a:off x="2606676" y="3244850"/>
              <a:ext cx="246062"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45" name="Rectangle 144">
              <a:extLst>
                <a:ext uri="{FF2B5EF4-FFF2-40B4-BE49-F238E27FC236}">
                  <a16:creationId xmlns:a16="http://schemas.microsoft.com/office/drawing/2014/main" id="{DACA3C8E-2732-46EA-A07B-F3479DCBD948}"/>
                </a:ext>
              </a:extLst>
            </p:cNvPr>
            <p:cNvSpPr/>
            <p:nvPr/>
          </p:nvSpPr>
          <p:spPr bwMode="auto">
            <a:xfrm>
              <a:off x="2606676" y="3251200"/>
              <a:ext cx="111125"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46" name="Rectangle 145">
              <a:extLst>
                <a:ext uri="{FF2B5EF4-FFF2-40B4-BE49-F238E27FC236}">
                  <a16:creationId xmlns:a16="http://schemas.microsoft.com/office/drawing/2014/main" id="{70EB54B1-A48A-4171-8DF3-4E79303767A6}"/>
                </a:ext>
              </a:extLst>
            </p:cNvPr>
            <p:cNvSpPr/>
            <p:nvPr/>
          </p:nvSpPr>
          <p:spPr bwMode="auto">
            <a:xfrm>
              <a:off x="2597151" y="3224213"/>
              <a:ext cx="1333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b</a:t>
              </a:r>
              <a:r>
                <a:rPr lang="en-US" sz="900" baseline="-25000" dirty="0">
                  <a:solidFill>
                    <a:schemeClr val="bg1"/>
                  </a:solidFill>
                </a:rPr>
                <a:t>  </a:t>
              </a:r>
            </a:p>
          </p:txBody>
        </p:sp>
        <p:sp>
          <p:nvSpPr>
            <p:cNvPr id="147" name="Rectangle 146">
              <a:extLst>
                <a:ext uri="{FF2B5EF4-FFF2-40B4-BE49-F238E27FC236}">
                  <a16:creationId xmlns:a16="http://schemas.microsoft.com/office/drawing/2014/main" id="{F14991D8-9D6D-4EC8-93C2-20E23438770E}"/>
                </a:ext>
              </a:extLst>
            </p:cNvPr>
            <p:cNvSpPr/>
            <p:nvPr/>
          </p:nvSpPr>
          <p:spPr bwMode="auto">
            <a:xfrm>
              <a:off x="2716213" y="3224213"/>
              <a:ext cx="1460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49" name="Rectangle 148">
              <a:extLst>
                <a:ext uri="{FF2B5EF4-FFF2-40B4-BE49-F238E27FC236}">
                  <a16:creationId xmlns:a16="http://schemas.microsoft.com/office/drawing/2014/main" id="{018C6743-3379-4F05-A4A9-F4F5DD995915}"/>
                </a:ext>
              </a:extLst>
            </p:cNvPr>
            <p:cNvSpPr/>
            <p:nvPr/>
          </p:nvSpPr>
          <p:spPr bwMode="auto">
            <a:xfrm>
              <a:off x="2879726" y="3244850"/>
              <a:ext cx="246062" cy="1508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0" name="Rectangle 149">
              <a:extLst>
                <a:ext uri="{FF2B5EF4-FFF2-40B4-BE49-F238E27FC236}">
                  <a16:creationId xmlns:a16="http://schemas.microsoft.com/office/drawing/2014/main" id="{276EEDFA-EE08-40C0-81AA-9123C414950D}"/>
                </a:ext>
              </a:extLst>
            </p:cNvPr>
            <p:cNvSpPr/>
            <p:nvPr/>
          </p:nvSpPr>
          <p:spPr bwMode="auto">
            <a:xfrm>
              <a:off x="2879726" y="3251200"/>
              <a:ext cx="111125" cy="1238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1" name="Rectangle 150">
              <a:extLst>
                <a:ext uri="{FF2B5EF4-FFF2-40B4-BE49-F238E27FC236}">
                  <a16:creationId xmlns:a16="http://schemas.microsoft.com/office/drawing/2014/main" id="{12A14865-E518-47C0-8D94-497B368C2550}"/>
                </a:ext>
              </a:extLst>
            </p:cNvPr>
            <p:cNvSpPr/>
            <p:nvPr/>
          </p:nvSpPr>
          <p:spPr bwMode="auto">
            <a:xfrm>
              <a:off x="2870201" y="3224213"/>
              <a:ext cx="1333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52" name="Rectangle 151">
              <a:extLst>
                <a:ext uri="{FF2B5EF4-FFF2-40B4-BE49-F238E27FC236}">
                  <a16:creationId xmlns:a16="http://schemas.microsoft.com/office/drawing/2014/main" id="{444B13BC-D7A5-4AE9-AB3A-5469F2AFB051}"/>
                </a:ext>
              </a:extLst>
            </p:cNvPr>
            <p:cNvSpPr/>
            <p:nvPr/>
          </p:nvSpPr>
          <p:spPr bwMode="auto">
            <a:xfrm>
              <a:off x="2989263" y="3224213"/>
              <a:ext cx="146050"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53" name="Straight Connector 152">
              <a:extLst>
                <a:ext uri="{FF2B5EF4-FFF2-40B4-BE49-F238E27FC236}">
                  <a16:creationId xmlns:a16="http://schemas.microsoft.com/office/drawing/2014/main" id="{DB15BDDF-6233-4769-861A-E759EF5089BE}"/>
                </a:ext>
              </a:extLst>
            </p:cNvPr>
            <p:cNvCxnSpPr/>
            <p:nvPr/>
          </p:nvCxnSpPr>
          <p:spPr>
            <a:xfrm flipH="1">
              <a:off x="2730501" y="2960688"/>
              <a:ext cx="4762" cy="2508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14" name="Group 153">
              <a:extLst>
                <a:ext uri="{FF2B5EF4-FFF2-40B4-BE49-F238E27FC236}">
                  <a16:creationId xmlns:a16="http://schemas.microsoft.com/office/drawing/2014/main" id="{A074BEBF-E326-49C1-ADDA-B9035B080E9B}"/>
                </a:ext>
              </a:extLst>
            </p:cNvPr>
            <p:cNvGrpSpPr>
              <a:grpSpLocks/>
            </p:cNvGrpSpPr>
            <p:nvPr/>
          </p:nvGrpSpPr>
          <p:grpSpPr bwMode="auto">
            <a:xfrm>
              <a:off x="6007100" y="2974975"/>
              <a:ext cx="814388" cy="439738"/>
              <a:chOff x="2321146" y="2960147"/>
              <a:chExt cx="814163" cy="439413"/>
            </a:xfrm>
          </p:grpSpPr>
          <p:sp>
            <p:nvSpPr>
              <p:cNvPr id="155" name="Rectangle 154">
                <a:extLst>
                  <a:ext uri="{FF2B5EF4-FFF2-40B4-BE49-F238E27FC236}">
                    <a16:creationId xmlns:a16="http://schemas.microsoft.com/office/drawing/2014/main" id="{1576DF73-285B-4D1B-8CA7-1A91B272EE06}"/>
                  </a:ext>
                </a:extLst>
              </p:cNvPr>
              <p:cNvSpPr/>
              <p:nvPr/>
            </p:nvSpPr>
            <p:spPr bwMode="auto">
              <a:xfrm>
                <a:off x="2330668"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6" name="Rectangle 155">
                <a:extLst>
                  <a:ext uri="{FF2B5EF4-FFF2-40B4-BE49-F238E27FC236}">
                    <a16:creationId xmlns:a16="http://schemas.microsoft.com/office/drawing/2014/main" id="{1E21F388-A926-4CC7-82B5-941F3AE73A57}"/>
                  </a:ext>
                </a:extLst>
              </p:cNvPr>
              <p:cNvSpPr/>
              <p:nvPr/>
            </p:nvSpPr>
            <p:spPr bwMode="auto">
              <a:xfrm>
                <a:off x="2330668"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57" name="Rectangle 156">
                <a:extLst>
                  <a:ext uri="{FF2B5EF4-FFF2-40B4-BE49-F238E27FC236}">
                    <a16:creationId xmlns:a16="http://schemas.microsoft.com/office/drawing/2014/main" id="{3DC67056-EC08-4E33-BA49-24A55E93C47F}"/>
                  </a:ext>
                </a:extLst>
              </p:cNvPr>
              <p:cNvSpPr/>
              <p:nvPr/>
            </p:nvSpPr>
            <p:spPr bwMode="auto">
              <a:xfrm>
                <a:off x="2321146"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58" name="Rectangle 157">
                <a:extLst>
                  <a:ext uri="{FF2B5EF4-FFF2-40B4-BE49-F238E27FC236}">
                    <a16:creationId xmlns:a16="http://schemas.microsoft.com/office/drawing/2014/main" id="{38B00822-E4A8-4C52-B549-0D9E30912FAF}"/>
                  </a:ext>
                </a:extLst>
              </p:cNvPr>
              <p:cNvSpPr/>
              <p:nvPr/>
            </p:nvSpPr>
            <p:spPr bwMode="auto">
              <a:xfrm>
                <a:off x="2440175"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59" name="Rectangle 158">
                <a:extLst>
                  <a:ext uri="{FF2B5EF4-FFF2-40B4-BE49-F238E27FC236}">
                    <a16:creationId xmlns:a16="http://schemas.microsoft.com/office/drawing/2014/main" id="{D9A36221-28B0-410C-AD93-7DBED13757C2}"/>
                  </a:ext>
                </a:extLst>
              </p:cNvPr>
              <p:cNvSpPr/>
              <p:nvPr/>
            </p:nvSpPr>
            <p:spPr bwMode="auto">
              <a:xfrm>
                <a:off x="2606817"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0" name="Rectangle 159">
                <a:extLst>
                  <a:ext uri="{FF2B5EF4-FFF2-40B4-BE49-F238E27FC236}">
                    <a16:creationId xmlns:a16="http://schemas.microsoft.com/office/drawing/2014/main" id="{2935AEFE-8755-42F0-8207-3A58C8A887AA}"/>
                  </a:ext>
                </a:extLst>
              </p:cNvPr>
              <p:cNvSpPr/>
              <p:nvPr/>
            </p:nvSpPr>
            <p:spPr bwMode="auto">
              <a:xfrm>
                <a:off x="2606817"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1" name="Rectangle 160">
                <a:extLst>
                  <a:ext uri="{FF2B5EF4-FFF2-40B4-BE49-F238E27FC236}">
                    <a16:creationId xmlns:a16="http://schemas.microsoft.com/office/drawing/2014/main" id="{06C5B070-70A3-43B6-8EDB-5FBD9CDD92ED}"/>
                  </a:ext>
                </a:extLst>
              </p:cNvPr>
              <p:cNvSpPr/>
              <p:nvPr/>
            </p:nvSpPr>
            <p:spPr bwMode="auto">
              <a:xfrm>
                <a:off x="2597295"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b</a:t>
                </a:r>
                <a:r>
                  <a:rPr lang="en-US" sz="900" baseline="-25000" dirty="0">
                    <a:solidFill>
                      <a:schemeClr val="bg1"/>
                    </a:solidFill>
                  </a:rPr>
                  <a:t>  </a:t>
                </a:r>
              </a:p>
            </p:txBody>
          </p:sp>
          <p:sp>
            <p:nvSpPr>
              <p:cNvPr id="162" name="Rectangle 161">
                <a:extLst>
                  <a:ext uri="{FF2B5EF4-FFF2-40B4-BE49-F238E27FC236}">
                    <a16:creationId xmlns:a16="http://schemas.microsoft.com/office/drawing/2014/main" id="{5CBB2A39-71BF-411B-BC4E-78E8F34E350D}"/>
                  </a:ext>
                </a:extLst>
              </p:cNvPr>
              <p:cNvSpPr/>
              <p:nvPr/>
            </p:nvSpPr>
            <p:spPr bwMode="auto">
              <a:xfrm>
                <a:off x="2716324"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63" name="Rectangle 162">
                <a:extLst>
                  <a:ext uri="{FF2B5EF4-FFF2-40B4-BE49-F238E27FC236}">
                    <a16:creationId xmlns:a16="http://schemas.microsoft.com/office/drawing/2014/main" id="{95B19693-E298-43B0-9FFF-F7D059D25052}"/>
                  </a:ext>
                </a:extLst>
              </p:cNvPr>
              <p:cNvSpPr/>
              <p:nvPr/>
            </p:nvSpPr>
            <p:spPr bwMode="auto">
              <a:xfrm>
                <a:off x="2879792" y="3245686"/>
                <a:ext cx="245994"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4" name="Rectangle 163">
                <a:extLst>
                  <a:ext uri="{FF2B5EF4-FFF2-40B4-BE49-F238E27FC236}">
                    <a16:creationId xmlns:a16="http://schemas.microsoft.com/office/drawing/2014/main" id="{CBAE241E-5C64-457A-B436-A0B92B665868}"/>
                  </a:ext>
                </a:extLst>
              </p:cNvPr>
              <p:cNvSpPr/>
              <p:nvPr/>
            </p:nvSpPr>
            <p:spPr bwMode="auto">
              <a:xfrm>
                <a:off x="2879792"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65" name="Rectangle 164">
                <a:extLst>
                  <a:ext uri="{FF2B5EF4-FFF2-40B4-BE49-F238E27FC236}">
                    <a16:creationId xmlns:a16="http://schemas.microsoft.com/office/drawing/2014/main" id="{89E1D3F1-0124-4D96-AB6E-1A9691CB2ED9}"/>
                  </a:ext>
                </a:extLst>
              </p:cNvPr>
              <p:cNvSpPr/>
              <p:nvPr/>
            </p:nvSpPr>
            <p:spPr bwMode="auto">
              <a:xfrm>
                <a:off x="2870269"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66" name="Rectangle 165">
                <a:extLst>
                  <a:ext uri="{FF2B5EF4-FFF2-40B4-BE49-F238E27FC236}">
                    <a16:creationId xmlns:a16="http://schemas.microsoft.com/office/drawing/2014/main" id="{880248F3-3676-4951-9494-A47E3036E891}"/>
                  </a:ext>
                </a:extLst>
              </p:cNvPr>
              <p:cNvSpPr/>
              <p:nvPr/>
            </p:nvSpPr>
            <p:spPr bwMode="auto">
              <a:xfrm>
                <a:off x="2989298"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67" name="Straight Connector 166">
                <a:extLst>
                  <a:ext uri="{FF2B5EF4-FFF2-40B4-BE49-F238E27FC236}">
                    <a16:creationId xmlns:a16="http://schemas.microsoft.com/office/drawing/2014/main" id="{59971135-68AB-497B-93FF-BEC302F2876C}"/>
                  </a:ext>
                </a:extLst>
              </p:cNvPr>
              <p:cNvCxnSpPr/>
              <p:nvPr/>
            </p:nvCxnSpPr>
            <p:spPr>
              <a:xfrm flipH="1">
                <a:off x="2729020" y="2960147"/>
                <a:ext cx="6348"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5" name="Group 167">
              <a:extLst>
                <a:ext uri="{FF2B5EF4-FFF2-40B4-BE49-F238E27FC236}">
                  <a16:creationId xmlns:a16="http://schemas.microsoft.com/office/drawing/2014/main" id="{9EFDE596-D41E-43A6-A929-2D5F79DF6185}"/>
                </a:ext>
              </a:extLst>
            </p:cNvPr>
            <p:cNvGrpSpPr>
              <a:grpSpLocks/>
            </p:cNvGrpSpPr>
            <p:nvPr/>
          </p:nvGrpSpPr>
          <p:grpSpPr bwMode="auto">
            <a:xfrm>
              <a:off x="4789488" y="2974975"/>
              <a:ext cx="814387" cy="439738"/>
              <a:chOff x="2321146" y="2960147"/>
              <a:chExt cx="814163" cy="439413"/>
            </a:xfrm>
          </p:grpSpPr>
          <p:sp>
            <p:nvSpPr>
              <p:cNvPr id="169" name="Rectangle 168">
                <a:extLst>
                  <a:ext uri="{FF2B5EF4-FFF2-40B4-BE49-F238E27FC236}">
                    <a16:creationId xmlns:a16="http://schemas.microsoft.com/office/drawing/2014/main" id="{18A02B68-A04B-4B4B-9B84-3E13F6040D93}"/>
                  </a:ext>
                </a:extLst>
              </p:cNvPr>
              <p:cNvSpPr/>
              <p:nvPr/>
            </p:nvSpPr>
            <p:spPr bwMode="auto">
              <a:xfrm>
                <a:off x="2330667"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0" name="Rectangle 169">
                <a:extLst>
                  <a:ext uri="{FF2B5EF4-FFF2-40B4-BE49-F238E27FC236}">
                    <a16:creationId xmlns:a16="http://schemas.microsoft.com/office/drawing/2014/main" id="{CE02EBE8-CAF6-4B80-ABFB-F9CB2B8BF586}"/>
                  </a:ext>
                </a:extLst>
              </p:cNvPr>
              <p:cNvSpPr/>
              <p:nvPr/>
            </p:nvSpPr>
            <p:spPr bwMode="auto">
              <a:xfrm>
                <a:off x="2330667"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1" name="Rectangle 170">
                <a:extLst>
                  <a:ext uri="{FF2B5EF4-FFF2-40B4-BE49-F238E27FC236}">
                    <a16:creationId xmlns:a16="http://schemas.microsoft.com/office/drawing/2014/main" id="{99BC8CA5-0F5B-42E2-B4F2-7A269A53FCE8}"/>
                  </a:ext>
                </a:extLst>
              </p:cNvPr>
              <p:cNvSpPr/>
              <p:nvPr/>
            </p:nvSpPr>
            <p:spPr bwMode="auto">
              <a:xfrm>
                <a:off x="2321145"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a:t>
                </a:r>
                <a:r>
                  <a:rPr lang="en-US" sz="900" baseline="-25000" dirty="0">
                    <a:solidFill>
                      <a:schemeClr val="bg1"/>
                    </a:solidFill>
                  </a:rPr>
                  <a:t>  </a:t>
                </a:r>
              </a:p>
            </p:txBody>
          </p:sp>
          <p:sp>
            <p:nvSpPr>
              <p:cNvPr id="172" name="Rectangle 171">
                <a:extLst>
                  <a:ext uri="{FF2B5EF4-FFF2-40B4-BE49-F238E27FC236}">
                    <a16:creationId xmlns:a16="http://schemas.microsoft.com/office/drawing/2014/main" id="{38855F93-EB19-4BEE-80DF-78293C0AD978}"/>
                  </a:ext>
                </a:extLst>
              </p:cNvPr>
              <p:cNvSpPr/>
              <p:nvPr/>
            </p:nvSpPr>
            <p:spPr bwMode="auto">
              <a:xfrm>
                <a:off x="2440175"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73" name="Rectangle 172">
                <a:extLst>
                  <a:ext uri="{FF2B5EF4-FFF2-40B4-BE49-F238E27FC236}">
                    <a16:creationId xmlns:a16="http://schemas.microsoft.com/office/drawing/2014/main" id="{96CC7A0F-0838-4F3F-8312-38B8029393CF}"/>
                  </a:ext>
                </a:extLst>
              </p:cNvPr>
              <p:cNvSpPr/>
              <p:nvPr/>
            </p:nvSpPr>
            <p:spPr bwMode="auto">
              <a:xfrm>
                <a:off x="2606816"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4" name="Rectangle 173">
                <a:extLst>
                  <a:ext uri="{FF2B5EF4-FFF2-40B4-BE49-F238E27FC236}">
                    <a16:creationId xmlns:a16="http://schemas.microsoft.com/office/drawing/2014/main" id="{2A08B610-D312-4A27-8A2F-2D84D9674F41}"/>
                  </a:ext>
                </a:extLst>
              </p:cNvPr>
              <p:cNvSpPr/>
              <p:nvPr/>
            </p:nvSpPr>
            <p:spPr bwMode="auto">
              <a:xfrm>
                <a:off x="2606816"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5" name="Rectangle 174">
                <a:extLst>
                  <a:ext uri="{FF2B5EF4-FFF2-40B4-BE49-F238E27FC236}">
                    <a16:creationId xmlns:a16="http://schemas.microsoft.com/office/drawing/2014/main" id="{7750213E-4900-4ABA-A89B-6C5A01EC6667}"/>
                  </a:ext>
                </a:extLst>
              </p:cNvPr>
              <p:cNvSpPr/>
              <p:nvPr/>
            </p:nvSpPr>
            <p:spPr bwMode="auto">
              <a:xfrm>
                <a:off x="2597294"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a</a:t>
                </a:r>
                <a:r>
                  <a:rPr lang="en-US" sz="900" baseline="-25000" dirty="0">
                    <a:solidFill>
                      <a:schemeClr val="bg1"/>
                    </a:solidFill>
                  </a:rPr>
                  <a:t>  </a:t>
                </a:r>
              </a:p>
            </p:txBody>
          </p:sp>
          <p:sp>
            <p:nvSpPr>
              <p:cNvPr id="176" name="Rectangle 175">
                <a:extLst>
                  <a:ext uri="{FF2B5EF4-FFF2-40B4-BE49-F238E27FC236}">
                    <a16:creationId xmlns:a16="http://schemas.microsoft.com/office/drawing/2014/main" id="{ACB8BE51-F120-4E36-97D4-C3B846C27D64}"/>
                  </a:ext>
                </a:extLst>
              </p:cNvPr>
              <p:cNvSpPr/>
              <p:nvPr/>
            </p:nvSpPr>
            <p:spPr bwMode="auto">
              <a:xfrm>
                <a:off x="2716324"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77" name="Rectangle 176">
                <a:extLst>
                  <a:ext uri="{FF2B5EF4-FFF2-40B4-BE49-F238E27FC236}">
                    <a16:creationId xmlns:a16="http://schemas.microsoft.com/office/drawing/2014/main" id="{D82A5211-4981-4A56-A091-4D5A2CC3F7FD}"/>
                  </a:ext>
                </a:extLst>
              </p:cNvPr>
              <p:cNvSpPr/>
              <p:nvPr/>
            </p:nvSpPr>
            <p:spPr bwMode="auto">
              <a:xfrm>
                <a:off x="2879791" y="3245686"/>
                <a:ext cx="24599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8" name="Rectangle 177">
                <a:extLst>
                  <a:ext uri="{FF2B5EF4-FFF2-40B4-BE49-F238E27FC236}">
                    <a16:creationId xmlns:a16="http://schemas.microsoft.com/office/drawing/2014/main" id="{4F039D66-8FEA-4A73-B948-646B7B826DE6}"/>
                  </a:ext>
                </a:extLst>
              </p:cNvPr>
              <p:cNvSpPr/>
              <p:nvPr/>
            </p:nvSpPr>
            <p:spPr bwMode="auto">
              <a:xfrm>
                <a:off x="2879791" y="3252031"/>
                <a:ext cx="111094"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79" name="Rectangle 178">
                <a:extLst>
                  <a:ext uri="{FF2B5EF4-FFF2-40B4-BE49-F238E27FC236}">
                    <a16:creationId xmlns:a16="http://schemas.microsoft.com/office/drawing/2014/main" id="{D484196F-264D-4AE1-8085-6EA5412151CA}"/>
                  </a:ext>
                </a:extLst>
              </p:cNvPr>
              <p:cNvSpPr/>
              <p:nvPr/>
            </p:nvSpPr>
            <p:spPr bwMode="auto">
              <a:xfrm>
                <a:off x="2870269" y="3225064"/>
                <a:ext cx="13331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80" name="Rectangle 179">
                <a:extLst>
                  <a:ext uri="{FF2B5EF4-FFF2-40B4-BE49-F238E27FC236}">
                    <a16:creationId xmlns:a16="http://schemas.microsoft.com/office/drawing/2014/main" id="{C9A4CDFE-82E8-4FF9-BCAD-5389F1E36F7F}"/>
                  </a:ext>
                </a:extLst>
              </p:cNvPr>
              <p:cNvSpPr/>
              <p:nvPr/>
            </p:nvSpPr>
            <p:spPr bwMode="auto">
              <a:xfrm>
                <a:off x="2989299" y="3225064"/>
                <a:ext cx="146010"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81" name="Straight Connector 180">
                <a:extLst>
                  <a:ext uri="{FF2B5EF4-FFF2-40B4-BE49-F238E27FC236}">
                    <a16:creationId xmlns:a16="http://schemas.microsoft.com/office/drawing/2014/main" id="{AADD68DB-3C4C-48E3-A1CA-54DB24622408}"/>
                  </a:ext>
                </a:extLst>
              </p:cNvPr>
              <p:cNvCxnSpPr/>
              <p:nvPr/>
            </p:nvCxnSpPr>
            <p:spPr>
              <a:xfrm flipH="1">
                <a:off x="2729021" y="2960147"/>
                <a:ext cx="6348"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6" name="Group 181">
              <a:extLst>
                <a:ext uri="{FF2B5EF4-FFF2-40B4-BE49-F238E27FC236}">
                  <a16:creationId xmlns:a16="http://schemas.microsoft.com/office/drawing/2014/main" id="{7E07F3B3-EDE9-4A97-9884-31F7DA088DB8}"/>
                </a:ext>
              </a:extLst>
            </p:cNvPr>
            <p:cNvGrpSpPr>
              <a:grpSpLocks/>
            </p:cNvGrpSpPr>
            <p:nvPr/>
          </p:nvGrpSpPr>
          <p:grpSpPr bwMode="auto">
            <a:xfrm>
              <a:off x="3544888" y="2971800"/>
              <a:ext cx="812800" cy="439738"/>
              <a:chOff x="2321146" y="2960147"/>
              <a:chExt cx="814163" cy="439413"/>
            </a:xfrm>
          </p:grpSpPr>
          <p:sp>
            <p:nvSpPr>
              <p:cNvPr id="183" name="Rectangle 182">
                <a:extLst>
                  <a:ext uri="{FF2B5EF4-FFF2-40B4-BE49-F238E27FC236}">
                    <a16:creationId xmlns:a16="http://schemas.microsoft.com/office/drawing/2014/main" id="{C80FA506-E551-4236-B513-BA1C4D01B842}"/>
                  </a:ext>
                </a:extLst>
              </p:cNvPr>
              <p:cNvSpPr/>
              <p:nvPr/>
            </p:nvSpPr>
            <p:spPr bwMode="auto">
              <a:xfrm>
                <a:off x="2330687" y="3245686"/>
                <a:ext cx="246476"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4" name="Rectangle 183">
                <a:extLst>
                  <a:ext uri="{FF2B5EF4-FFF2-40B4-BE49-F238E27FC236}">
                    <a16:creationId xmlns:a16="http://schemas.microsoft.com/office/drawing/2014/main" id="{EFCD19A2-F223-4DEF-A7C4-2BEB7C243F07}"/>
                  </a:ext>
                </a:extLst>
              </p:cNvPr>
              <p:cNvSpPr/>
              <p:nvPr/>
            </p:nvSpPr>
            <p:spPr bwMode="auto">
              <a:xfrm>
                <a:off x="2330687"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5" name="Rectangle 184">
                <a:extLst>
                  <a:ext uri="{FF2B5EF4-FFF2-40B4-BE49-F238E27FC236}">
                    <a16:creationId xmlns:a16="http://schemas.microsoft.com/office/drawing/2014/main" id="{8761BAFC-C56B-401E-AB04-61A34BCC1A52}"/>
                  </a:ext>
                </a:extLst>
              </p:cNvPr>
              <p:cNvSpPr/>
              <p:nvPr/>
            </p:nvSpPr>
            <p:spPr bwMode="auto">
              <a:xfrm>
                <a:off x="2321146" y="3225064"/>
                <a:ext cx="133574"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186" name="Rectangle 185">
                <a:extLst>
                  <a:ext uri="{FF2B5EF4-FFF2-40B4-BE49-F238E27FC236}">
                    <a16:creationId xmlns:a16="http://schemas.microsoft.com/office/drawing/2014/main" id="{12F1D90C-A042-40B6-BBD6-79117E39BA7A}"/>
                  </a:ext>
                </a:extLst>
              </p:cNvPr>
              <p:cNvSpPr/>
              <p:nvPr/>
            </p:nvSpPr>
            <p:spPr bwMode="auto">
              <a:xfrm>
                <a:off x="2438818" y="3225064"/>
                <a:ext cx="147886"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87" name="Rectangle 186">
                <a:extLst>
                  <a:ext uri="{FF2B5EF4-FFF2-40B4-BE49-F238E27FC236}">
                    <a16:creationId xmlns:a16="http://schemas.microsoft.com/office/drawing/2014/main" id="{50EABF0A-DC55-4DA8-BAC6-B72A491474DE}"/>
                  </a:ext>
                </a:extLst>
              </p:cNvPr>
              <p:cNvSpPr/>
              <p:nvPr/>
            </p:nvSpPr>
            <p:spPr bwMode="auto">
              <a:xfrm>
                <a:off x="2605786" y="3245686"/>
                <a:ext cx="24806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8" name="Rectangle 187">
                <a:extLst>
                  <a:ext uri="{FF2B5EF4-FFF2-40B4-BE49-F238E27FC236}">
                    <a16:creationId xmlns:a16="http://schemas.microsoft.com/office/drawing/2014/main" id="{47C8B18D-0518-43A0-81CB-32B8E14153E6}"/>
                  </a:ext>
                </a:extLst>
              </p:cNvPr>
              <p:cNvSpPr/>
              <p:nvPr/>
            </p:nvSpPr>
            <p:spPr bwMode="auto">
              <a:xfrm>
                <a:off x="2605786"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89" name="Rectangle 188">
                <a:extLst>
                  <a:ext uri="{FF2B5EF4-FFF2-40B4-BE49-F238E27FC236}">
                    <a16:creationId xmlns:a16="http://schemas.microsoft.com/office/drawing/2014/main" id="{00CCD680-049E-4C6E-81AE-C1F767DF7732}"/>
                  </a:ext>
                </a:extLst>
              </p:cNvPr>
              <p:cNvSpPr/>
              <p:nvPr/>
            </p:nvSpPr>
            <p:spPr bwMode="auto">
              <a:xfrm>
                <a:off x="2597834" y="3225064"/>
                <a:ext cx="133574"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bg1"/>
                    </a:solidFill>
                  </a:rPr>
                  <a:t>c</a:t>
                </a:r>
                <a:r>
                  <a:rPr lang="en-US" sz="900" baseline="-25000" dirty="0">
                    <a:solidFill>
                      <a:schemeClr val="bg1"/>
                    </a:solidFill>
                  </a:rPr>
                  <a:t>  </a:t>
                </a:r>
              </a:p>
            </p:txBody>
          </p:sp>
          <p:sp>
            <p:nvSpPr>
              <p:cNvPr id="190" name="Rectangle 189">
                <a:extLst>
                  <a:ext uri="{FF2B5EF4-FFF2-40B4-BE49-F238E27FC236}">
                    <a16:creationId xmlns:a16="http://schemas.microsoft.com/office/drawing/2014/main" id="{5ECA6C01-371D-4689-A096-F6F17A3D8378}"/>
                  </a:ext>
                </a:extLst>
              </p:cNvPr>
              <p:cNvSpPr/>
              <p:nvPr/>
            </p:nvSpPr>
            <p:spPr bwMode="auto">
              <a:xfrm>
                <a:off x="2715506" y="3225064"/>
                <a:ext cx="146295"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sp>
            <p:nvSpPr>
              <p:cNvPr id="191" name="Rectangle 190">
                <a:extLst>
                  <a:ext uri="{FF2B5EF4-FFF2-40B4-BE49-F238E27FC236}">
                    <a16:creationId xmlns:a16="http://schemas.microsoft.com/office/drawing/2014/main" id="{46D63D9F-2494-405B-96B0-AACE52A49857}"/>
                  </a:ext>
                </a:extLst>
              </p:cNvPr>
              <p:cNvSpPr/>
              <p:nvPr/>
            </p:nvSpPr>
            <p:spPr bwMode="auto">
              <a:xfrm>
                <a:off x="2879293" y="3245686"/>
                <a:ext cx="246475" cy="1507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92" name="Rectangle 191">
                <a:extLst>
                  <a:ext uri="{FF2B5EF4-FFF2-40B4-BE49-F238E27FC236}">
                    <a16:creationId xmlns:a16="http://schemas.microsoft.com/office/drawing/2014/main" id="{EF7363B9-126E-4B78-A072-1D3B73925618}"/>
                  </a:ext>
                </a:extLst>
              </p:cNvPr>
              <p:cNvSpPr/>
              <p:nvPr/>
            </p:nvSpPr>
            <p:spPr bwMode="auto">
              <a:xfrm>
                <a:off x="2879293" y="3252031"/>
                <a:ext cx="111311" cy="123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193" name="Rectangle 192">
                <a:extLst>
                  <a:ext uri="{FF2B5EF4-FFF2-40B4-BE49-F238E27FC236}">
                    <a16:creationId xmlns:a16="http://schemas.microsoft.com/office/drawing/2014/main" id="{6130596B-9499-487B-90CF-EA6C091AC5F5}"/>
                  </a:ext>
                </a:extLst>
              </p:cNvPr>
              <p:cNvSpPr/>
              <p:nvPr/>
            </p:nvSpPr>
            <p:spPr bwMode="auto">
              <a:xfrm>
                <a:off x="2869752" y="3225064"/>
                <a:ext cx="135163"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b</a:t>
                </a:r>
                <a:r>
                  <a:rPr lang="en-US" sz="900" baseline="-25000" dirty="0">
                    <a:solidFill>
                      <a:schemeClr val="bg1"/>
                    </a:solidFill>
                  </a:rPr>
                  <a:t>  </a:t>
                </a:r>
              </a:p>
            </p:txBody>
          </p:sp>
          <p:sp>
            <p:nvSpPr>
              <p:cNvPr id="194" name="Rectangle 193">
                <a:extLst>
                  <a:ext uri="{FF2B5EF4-FFF2-40B4-BE49-F238E27FC236}">
                    <a16:creationId xmlns:a16="http://schemas.microsoft.com/office/drawing/2014/main" id="{584D290F-F2CB-4EBC-A20D-682AD327FB2B}"/>
                  </a:ext>
                </a:extLst>
              </p:cNvPr>
              <p:cNvSpPr/>
              <p:nvPr/>
            </p:nvSpPr>
            <p:spPr bwMode="auto">
              <a:xfrm>
                <a:off x="2989014" y="3225064"/>
                <a:ext cx="146295" cy="17449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197" name="Straight Connector 196">
                <a:extLst>
                  <a:ext uri="{FF2B5EF4-FFF2-40B4-BE49-F238E27FC236}">
                    <a16:creationId xmlns:a16="http://schemas.microsoft.com/office/drawing/2014/main" id="{B4785640-1592-46FB-B195-BAB0FBA6CC6E}"/>
                  </a:ext>
                </a:extLst>
              </p:cNvPr>
              <p:cNvCxnSpPr/>
              <p:nvPr/>
            </p:nvCxnSpPr>
            <p:spPr>
              <a:xfrm flipH="1">
                <a:off x="2729818" y="2960147"/>
                <a:ext cx="6361" cy="25222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917" name="Group 29">
              <a:extLst>
                <a:ext uri="{FF2B5EF4-FFF2-40B4-BE49-F238E27FC236}">
                  <a16:creationId xmlns:a16="http://schemas.microsoft.com/office/drawing/2014/main" id="{96478571-E030-4003-A77F-F61832ECF872}"/>
                </a:ext>
              </a:extLst>
            </p:cNvPr>
            <p:cNvGrpSpPr>
              <a:grpSpLocks/>
            </p:cNvGrpSpPr>
            <p:nvPr/>
          </p:nvGrpSpPr>
          <p:grpSpPr bwMode="auto">
            <a:xfrm>
              <a:off x="2514600" y="3875088"/>
              <a:ext cx="946150" cy="174625"/>
              <a:chOff x="2259863" y="3874350"/>
              <a:chExt cx="947564" cy="174626"/>
            </a:xfrm>
          </p:grpSpPr>
          <p:sp>
            <p:nvSpPr>
              <p:cNvPr id="206" name="Rectangle 205">
                <a:extLst>
                  <a:ext uri="{FF2B5EF4-FFF2-40B4-BE49-F238E27FC236}">
                    <a16:creationId xmlns:a16="http://schemas.microsoft.com/office/drawing/2014/main" id="{429AE1A4-F62F-4674-A6DA-310690B2D078}"/>
                  </a:ext>
                </a:extLst>
              </p:cNvPr>
              <p:cNvSpPr/>
              <p:nvPr/>
            </p:nvSpPr>
            <p:spPr bwMode="auto">
              <a:xfrm>
                <a:off x="2259864" y="3874350"/>
                <a:ext cx="120830" cy="1508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a:solidFill>
                    <a:srgbClr val="FFFFFF"/>
                  </a:solidFill>
                  <a:latin typeface="Tahoma" panose="020B0604030504040204" pitchFamily="34" charset="0"/>
                  <a:ea typeface="SimSun" panose="02010600030101010101" pitchFamily="2" charset="-122"/>
                </a:endParaRPr>
              </a:p>
            </p:txBody>
          </p:sp>
          <p:sp>
            <p:nvSpPr>
              <p:cNvPr id="207" name="Rectangle 206">
                <a:extLst>
                  <a:ext uri="{FF2B5EF4-FFF2-40B4-BE49-F238E27FC236}">
                    <a16:creationId xmlns:a16="http://schemas.microsoft.com/office/drawing/2014/main" id="{6E2CC345-6F08-469B-A1F4-FA79F6508C7B}"/>
                  </a:ext>
                </a:extLst>
              </p:cNvPr>
              <p:cNvSpPr/>
              <p:nvPr/>
            </p:nvSpPr>
            <p:spPr bwMode="auto">
              <a:xfrm>
                <a:off x="2259864" y="3874350"/>
                <a:ext cx="133549" cy="1746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a</a:t>
                </a:r>
                <a:r>
                  <a:rPr lang="en-US" sz="900" baseline="-25000" dirty="0">
                    <a:solidFill>
                      <a:schemeClr val="bg1"/>
                    </a:solidFill>
                  </a:rPr>
                  <a:t>  </a:t>
                </a:r>
              </a:p>
            </p:txBody>
          </p:sp>
          <p:sp>
            <p:nvSpPr>
              <p:cNvPr id="208" name="Rectangle 207">
                <a:extLst>
                  <a:ext uri="{FF2B5EF4-FFF2-40B4-BE49-F238E27FC236}">
                    <a16:creationId xmlns:a16="http://schemas.microsoft.com/office/drawing/2014/main" id="{9C7280B2-7071-4FBE-943C-FF840B486399}"/>
                  </a:ext>
                </a:extLst>
              </p:cNvPr>
              <p:cNvSpPr/>
              <p:nvPr/>
            </p:nvSpPr>
            <p:spPr bwMode="auto">
              <a:xfrm>
                <a:off x="2409312" y="3874350"/>
                <a:ext cx="798116" cy="16033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aseline="-25000" dirty="0">
                    <a:solidFill>
                      <a:schemeClr val="bg1"/>
                    </a:solidFill>
                  </a:rPr>
                  <a:t>  </a:t>
                </a:r>
              </a:p>
            </p:txBody>
          </p:sp>
          <p:cxnSp>
            <p:nvCxnSpPr>
              <p:cNvPr id="25" name="Straight Connector 24">
                <a:extLst>
                  <a:ext uri="{FF2B5EF4-FFF2-40B4-BE49-F238E27FC236}">
                    <a16:creationId xmlns:a16="http://schemas.microsoft.com/office/drawing/2014/main" id="{8FE6E15B-DFE0-4DC5-9A54-E54EE8B992B0}"/>
                  </a:ext>
                </a:extLst>
              </p:cNvPr>
              <p:cNvCxnSpPr/>
              <p:nvPr/>
            </p:nvCxnSpPr>
            <p:spPr>
              <a:xfrm>
                <a:off x="2569889"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9" name="Rectangle 208">
                <a:extLst>
                  <a:ext uri="{FF2B5EF4-FFF2-40B4-BE49-F238E27FC236}">
                    <a16:creationId xmlns:a16="http://schemas.microsoft.com/office/drawing/2014/main" id="{AC0F1565-4FEC-4FEC-B884-2AC648BE554E}"/>
                  </a:ext>
                </a:extLst>
              </p:cNvPr>
              <p:cNvSpPr/>
              <p:nvPr/>
            </p:nvSpPr>
            <p:spPr bwMode="auto">
              <a:xfrm>
                <a:off x="2406132" y="3874350"/>
                <a:ext cx="154217"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baseline="-25000" dirty="0">
                    <a:solidFill>
                      <a:schemeClr val="bg1"/>
                    </a:solidFill>
                  </a:rPr>
                  <a:t>  </a:t>
                </a:r>
              </a:p>
            </p:txBody>
          </p:sp>
          <p:cxnSp>
            <p:nvCxnSpPr>
              <p:cNvPr id="210" name="Straight Connector 209">
                <a:extLst>
                  <a:ext uri="{FF2B5EF4-FFF2-40B4-BE49-F238E27FC236}">
                    <a16:creationId xmlns:a16="http://schemas.microsoft.com/office/drawing/2014/main" id="{D6BCFE1E-3704-4998-BC57-2B4C51A46FF5}"/>
                  </a:ext>
                </a:extLst>
              </p:cNvPr>
              <p:cNvCxnSpPr/>
              <p:nvPr/>
            </p:nvCxnSpPr>
            <p:spPr>
              <a:xfrm>
                <a:off x="2730466"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E3C2AC0-0137-4318-9460-48DEA33157EB}"/>
                  </a:ext>
                </a:extLst>
              </p:cNvPr>
              <p:cNvCxnSpPr/>
              <p:nvPr/>
            </p:nvCxnSpPr>
            <p:spPr>
              <a:xfrm>
                <a:off x="2892633" y="3874350"/>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60D1B6EE-E105-400D-B5A7-42A7D9CC8E36}"/>
                  </a:ext>
                </a:extLst>
              </p:cNvPr>
              <p:cNvCxnSpPr/>
              <p:nvPr/>
            </p:nvCxnSpPr>
            <p:spPr>
              <a:xfrm>
                <a:off x="3050030" y="3877525"/>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5" name="Rectangle 214">
                <a:extLst>
                  <a:ext uri="{FF2B5EF4-FFF2-40B4-BE49-F238E27FC236}">
                    <a16:creationId xmlns:a16="http://schemas.microsoft.com/office/drawing/2014/main" id="{9D12C185-2A10-4F20-AFF2-914804651C57}"/>
                  </a:ext>
                </a:extLst>
              </p:cNvPr>
              <p:cNvSpPr/>
              <p:nvPr/>
            </p:nvSpPr>
            <p:spPr bwMode="auto">
              <a:xfrm>
                <a:off x="2571479" y="3882287"/>
                <a:ext cx="154217"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6" name="Rectangle 215">
                <a:extLst>
                  <a:ext uri="{FF2B5EF4-FFF2-40B4-BE49-F238E27FC236}">
                    <a16:creationId xmlns:a16="http://schemas.microsoft.com/office/drawing/2014/main" id="{5EA8CFE7-7BCE-4291-A327-9BF7DCAB6066}"/>
                  </a:ext>
                </a:extLst>
              </p:cNvPr>
              <p:cNvSpPr/>
              <p:nvPr/>
            </p:nvSpPr>
            <p:spPr bwMode="auto">
              <a:xfrm>
                <a:off x="2728876" y="3880700"/>
                <a:ext cx="154218"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7" name="Rectangle 216">
                <a:extLst>
                  <a:ext uri="{FF2B5EF4-FFF2-40B4-BE49-F238E27FC236}">
                    <a16:creationId xmlns:a16="http://schemas.microsoft.com/office/drawing/2014/main" id="{6F1689E9-2F4B-4A64-ADA0-383A393F7D39}"/>
                  </a:ext>
                </a:extLst>
              </p:cNvPr>
              <p:cNvSpPr/>
              <p:nvPr/>
            </p:nvSpPr>
            <p:spPr bwMode="auto">
              <a:xfrm>
                <a:off x="2889454" y="3874350"/>
                <a:ext cx="154217"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sp>
            <p:nvSpPr>
              <p:cNvPr id="218" name="Rectangle 217">
                <a:extLst>
                  <a:ext uri="{FF2B5EF4-FFF2-40B4-BE49-F238E27FC236}">
                    <a16:creationId xmlns:a16="http://schemas.microsoft.com/office/drawing/2014/main" id="{D6D9CE70-AB46-4809-A56C-36E3861A1DC6}"/>
                  </a:ext>
                </a:extLst>
              </p:cNvPr>
              <p:cNvSpPr/>
              <p:nvPr/>
            </p:nvSpPr>
            <p:spPr bwMode="auto">
              <a:xfrm>
                <a:off x="3053210" y="3874350"/>
                <a:ext cx="154218"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baseline="-25000" dirty="0">
                    <a:solidFill>
                      <a:schemeClr val="bg1"/>
                    </a:solidFill>
                  </a:rPr>
                  <a:t>  </a:t>
                </a:r>
              </a:p>
            </p:txBody>
          </p:sp>
        </p:grpSp>
        <p:grpSp>
          <p:nvGrpSpPr>
            <p:cNvPr id="37918" name="Group 26">
              <a:extLst>
                <a:ext uri="{FF2B5EF4-FFF2-40B4-BE49-F238E27FC236}">
                  <a16:creationId xmlns:a16="http://schemas.microsoft.com/office/drawing/2014/main" id="{40B53D29-A663-4D90-B471-C25D0EED2B30}"/>
                </a:ext>
              </a:extLst>
            </p:cNvPr>
            <p:cNvGrpSpPr>
              <a:grpSpLocks/>
            </p:cNvGrpSpPr>
            <p:nvPr/>
          </p:nvGrpSpPr>
          <p:grpSpPr bwMode="auto">
            <a:xfrm>
              <a:off x="4259263" y="3868738"/>
              <a:ext cx="603250" cy="174625"/>
              <a:chOff x="4063068" y="3868056"/>
              <a:chExt cx="602784" cy="174625"/>
            </a:xfrm>
          </p:grpSpPr>
          <p:sp>
            <p:nvSpPr>
              <p:cNvPr id="224" name="Rectangle 223">
                <a:extLst>
                  <a:ext uri="{FF2B5EF4-FFF2-40B4-BE49-F238E27FC236}">
                    <a16:creationId xmlns:a16="http://schemas.microsoft.com/office/drawing/2014/main" id="{E530DC72-E21C-4EAA-BE9E-5C730E10EF6D}"/>
                  </a:ext>
                </a:extLst>
              </p:cNvPr>
              <p:cNvSpPr/>
              <p:nvPr/>
            </p:nvSpPr>
            <p:spPr bwMode="auto">
              <a:xfrm>
                <a:off x="4063068" y="3868056"/>
                <a:ext cx="115798" cy="1508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900">
                  <a:solidFill>
                    <a:srgbClr val="FFFFFF"/>
                  </a:solidFill>
                  <a:latin typeface="Tahoma" panose="020B0604030504040204" pitchFamily="34" charset="0"/>
                  <a:ea typeface="SimSun" panose="02010600030101010101" pitchFamily="2" charset="-122"/>
                </a:endParaRPr>
              </a:p>
            </p:txBody>
          </p:sp>
          <p:sp>
            <p:nvSpPr>
              <p:cNvPr id="225" name="Rectangle 224">
                <a:extLst>
                  <a:ext uri="{FF2B5EF4-FFF2-40B4-BE49-F238E27FC236}">
                    <a16:creationId xmlns:a16="http://schemas.microsoft.com/office/drawing/2014/main" id="{8887D117-68AB-4966-865E-115F461D9601}"/>
                  </a:ext>
                </a:extLst>
              </p:cNvPr>
              <p:cNvSpPr/>
              <p:nvPr/>
            </p:nvSpPr>
            <p:spPr bwMode="auto">
              <a:xfrm>
                <a:off x="4063068" y="3868056"/>
                <a:ext cx="13007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b  </a:t>
                </a:r>
              </a:p>
            </p:txBody>
          </p:sp>
          <p:sp>
            <p:nvSpPr>
              <p:cNvPr id="226" name="Rectangle 225">
                <a:extLst>
                  <a:ext uri="{FF2B5EF4-FFF2-40B4-BE49-F238E27FC236}">
                    <a16:creationId xmlns:a16="http://schemas.microsoft.com/office/drawing/2014/main" id="{F070F897-8AD6-4E5F-9844-96CF1D35BF79}"/>
                  </a:ext>
                </a:extLst>
              </p:cNvPr>
              <p:cNvSpPr/>
              <p:nvPr/>
            </p:nvSpPr>
            <p:spPr bwMode="auto">
              <a:xfrm>
                <a:off x="4207419" y="3868056"/>
                <a:ext cx="458433" cy="16033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  </a:t>
                </a:r>
              </a:p>
            </p:txBody>
          </p:sp>
          <p:cxnSp>
            <p:nvCxnSpPr>
              <p:cNvPr id="227" name="Straight Connector 226">
                <a:extLst>
                  <a:ext uri="{FF2B5EF4-FFF2-40B4-BE49-F238E27FC236}">
                    <a16:creationId xmlns:a16="http://schemas.microsoft.com/office/drawing/2014/main" id="{95685972-C225-4D74-A21F-C89EEE6E1331}"/>
                  </a:ext>
                </a:extLst>
              </p:cNvPr>
              <p:cNvCxnSpPr/>
              <p:nvPr/>
            </p:nvCxnSpPr>
            <p:spPr>
              <a:xfrm>
                <a:off x="4362874" y="3868056"/>
                <a:ext cx="0" cy="15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8" name="Rectangle 227">
                <a:extLst>
                  <a:ext uri="{FF2B5EF4-FFF2-40B4-BE49-F238E27FC236}">
                    <a16:creationId xmlns:a16="http://schemas.microsoft.com/office/drawing/2014/main" id="{DC5BE2AF-60AC-48B2-8D94-ECE04C5B8C35}"/>
                  </a:ext>
                </a:extLst>
              </p:cNvPr>
              <p:cNvSpPr/>
              <p:nvPr/>
            </p:nvSpPr>
            <p:spPr bwMode="auto">
              <a:xfrm>
                <a:off x="4204247" y="3868056"/>
                <a:ext cx="149110" cy="1603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cxnSp>
            <p:nvCxnSpPr>
              <p:cNvPr id="229" name="Straight Connector 228">
                <a:extLst>
                  <a:ext uri="{FF2B5EF4-FFF2-40B4-BE49-F238E27FC236}">
                    <a16:creationId xmlns:a16="http://schemas.microsoft.com/office/drawing/2014/main" id="{C3A453B7-5F24-45FE-8DE5-2D34BB137900}"/>
                  </a:ext>
                </a:extLst>
              </p:cNvPr>
              <p:cNvCxnSpPr/>
              <p:nvPr/>
            </p:nvCxnSpPr>
            <p:spPr>
              <a:xfrm>
                <a:off x="4516742" y="3868056"/>
                <a:ext cx="0" cy="15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4" name="Rectangle 233">
                <a:extLst>
                  <a:ext uri="{FF2B5EF4-FFF2-40B4-BE49-F238E27FC236}">
                    <a16:creationId xmlns:a16="http://schemas.microsoft.com/office/drawing/2014/main" id="{C5DA2E2E-88D7-40D6-A5FC-BFAFEA99FA4A}"/>
                  </a:ext>
                </a:extLst>
              </p:cNvPr>
              <p:cNvSpPr/>
              <p:nvPr/>
            </p:nvSpPr>
            <p:spPr bwMode="auto">
              <a:xfrm>
                <a:off x="4364460" y="3875993"/>
                <a:ext cx="149110"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sp>
            <p:nvSpPr>
              <p:cNvPr id="235" name="Rectangle 234">
                <a:extLst>
                  <a:ext uri="{FF2B5EF4-FFF2-40B4-BE49-F238E27FC236}">
                    <a16:creationId xmlns:a16="http://schemas.microsoft.com/office/drawing/2014/main" id="{7DF2556D-E81D-4521-84CF-488BDE320DB5}"/>
                  </a:ext>
                </a:extLst>
              </p:cNvPr>
              <p:cNvSpPr/>
              <p:nvPr/>
            </p:nvSpPr>
            <p:spPr bwMode="auto">
              <a:xfrm>
                <a:off x="4516742" y="3874406"/>
                <a:ext cx="149110" cy="1603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grpSp>
        <p:grpSp>
          <p:nvGrpSpPr>
            <p:cNvPr id="37919" name="Group 28">
              <a:extLst>
                <a:ext uri="{FF2B5EF4-FFF2-40B4-BE49-F238E27FC236}">
                  <a16:creationId xmlns:a16="http://schemas.microsoft.com/office/drawing/2014/main" id="{9BBF06F8-4555-49CE-9F15-D481AB684341}"/>
                </a:ext>
              </a:extLst>
            </p:cNvPr>
            <p:cNvGrpSpPr>
              <a:grpSpLocks/>
            </p:cNvGrpSpPr>
            <p:nvPr/>
          </p:nvGrpSpPr>
          <p:grpSpPr bwMode="auto">
            <a:xfrm>
              <a:off x="5808663" y="3878263"/>
              <a:ext cx="822325" cy="176212"/>
              <a:chOff x="5808467" y="3878366"/>
              <a:chExt cx="823008" cy="176213"/>
            </a:xfrm>
          </p:grpSpPr>
          <p:sp>
            <p:nvSpPr>
              <p:cNvPr id="241" name="Rectangle 240">
                <a:extLst>
                  <a:ext uri="{FF2B5EF4-FFF2-40B4-BE49-F238E27FC236}">
                    <a16:creationId xmlns:a16="http://schemas.microsoft.com/office/drawing/2014/main" id="{0B568FCE-F88B-411B-AC5D-A8CF4FC30959}"/>
                  </a:ext>
                </a:extLst>
              </p:cNvPr>
              <p:cNvSpPr/>
              <p:nvPr/>
            </p:nvSpPr>
            <p:spPr bwMode="auto">
              <a:xfrm>
                <a:off x="5808466" y="3879953"/>
                <a:ext cx="130283" cy="1508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900">
                  <a:solidFill>
                    <a:srgbClr val="FFFFFF"/>
                  </a:solidFill>
                  <a:latin typeface="Tahoma" panose="020B0604030504040204" pitchFamily="34" charset="0"/>
                  <a:ea typeface="SimSun" panose="02010600030101010101" pitchFamily="2" charset="-122"/>
                </a:endParaRPr>
              </a:p>
            </p:txBody>
          </p:sp>
          <p:sp>
            <p:nvSpPr>
              <p:cNvPr id="242" name="Rectangle 241">
                <a:extLst>
                  <a:ext uri="{FF2B5EF4-FFF2-40B4-BE49-F238E27FC236}">
                    <a16:creationId xmlns:a16="http://schemas.microsoft.com/office/drawing/2014/main" id="{2BDA7F2D-B722-4E55-85FF-A6DEE7E22F03}"/>
                  </a:ext>
                </a:extLst>
              </p:cNvPr>
              <p:cNvSpPr/>
              <p:nvPr/>
            </p:nvSpPr>
            <p:spPr bwMode="auto">
              <a:xfrm>
                <a:off x="5808466" y="3879953"/>
                <a:ext cx="144583" cy="1746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c  </a:t>
                </a:r>
              </a:p>
            </p:txBody>
          </p:sp>
          <p:sp>
            <p:nvSpPr>
              <p:cNvPr id="243" name="Rectangle 242">
                <a:extLst>
                  <a:ext uri="{FF2B5EF4-FFF2-40B4-BE49-F238E27FC236}">
                    <a16:creationId xmlns:a16="http://schemas.microsoft.com/office/drawing/2014/main" id="{6A1EFCB6-1BEC-4A58-B01C-D7F07DDB007A}"/>
                  </a:ext>
                </a:extLst>
              </p:cNvPr>
              <p:cNvSpPr/>
              <p:nvPr/>
            </p:nvSpPr>
            <p:spPr bwMode="auto">
              <a:xfrm>
                <a:off x="5970525" y="3879953"/>
                <a:ext cx="651416" cy="160339"/>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bg1"/>
                    </a:solidFill>
                  </a:rPr>
                  <a:t>  </a:t>
                </a:r>
              </a:p>
            </p:txBody>
          </p:sp>
          <p:cxnSp>
            <p:nvCxnSpPr>
              <p:cNvPr id="244" name="Straight Connector 243">
                <a:extLst>
                  <a:ext uri="{FF2B5EF4-FFF2-40B4-BE49-F238E27FC236}">
                    <a16:creationId xmlns:a16="http://schemas.microsoft.com/office/drawing/2014/main" id="{B04EE926-A70C-4416-A070-AE976150F4B0}"/>
                  </a:ext>
                </a:extLst>
              </p:cNvPr>
              <p:cNvCxnSpPr/>
              <p:nvPr/>
            </p:nvCxnSpPr>
            <p:spPr>
              <a:xfrm>
                <a:off x="6143707" y="3879953"/>
                <a:ext cx="0" cy="150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5" name="Rectangle 244">
                <a:extLst>
                  <a:ext uri="{FF2B5EF4-FFF2-40B4-BE49-F238E27FC236}">
                    <a16:creationId xmlns:a16="http://schemas.microsoft.com/office/drawing/2014/main" id="{593BAA84-F8E4-4F3F-A2A9-FFD6EB7CC017}"/>
                  </a:ext>
                </a:extLst>
              </p:cNvPr>
              <p:cNvSpPr/>
              <p:nvPr/>
            </p:nvSpPr>
            <p:spPr bwMode="auto">
              <a:xfrm>
                <a:off x="5967348" y="3879953"/>
                <a:ext cx="165237"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sp>
            <p:nvSpPr>
              <p:cNvPr id="247" name="Rectangle 246">
                <a:extLst>
                  <a:ext uri="{FF2B5EF4-FFF2-40B4-BE49-F238E27FC236}">
                    <a16:creationId xmlns:a16="http://schemas.microsoft.com/office/drawing/2014/main" id="{F7518F42-90C4-496C-B455-61F8C09E08D0}"/>
                  </a:ext>
                </a:extLst>
              </p:cNvPr>
              <p:cNvSpPr/>
              <p:nvPr/>
            </p:nvSpPr>
            <p:spPr bwMode="auto">
              <a:xfrm>
                <a:off x="6145296" y="3881541"/>
                <a:ext cx="166826" cy="1603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00" dirty="0">
                    <a:solidFill>
                      <a:schemeClr val="tx1"/>
                    </a:solidFill>
                  </a:rPr>
                  <a:t>1</a:t>
                </a:r>
                <a:r>
                  <a:rPr lang="en-US" sz="900" dirty="0">
                    <a:solidFill>
                      <a:schemeClr val="bg1"/>
                    </a:solidFill>
                  </a:rPr>
                  <a:t>  </a:t>
                </a:r>
              </a:p>
            </p:txBody>
          </p:sp>
          <p:cxnSp>
            <p:nvCxnSpPr>
              <p:cNvPr id="249" name="Straight Connector 248">
                <a:extLst>
                  <a:ext uri="{FF2B5EF4-FFF2-40B4-BE49-F238E27FC236}">
                    <a16:creationId xmlns:a16="http://schemas.microsoft.com/office/drawing/2014/main" id="{0909C07E-F880-4D1C-8B00-47D4A946F64D}"/>
                  </a:ext>
                </a:extLst>
              </p:cNvPr>
              <p:cNvCxnSpPr/>
              <p:nvPr/>
            </p:nvCxnSpPr>
            <p:spPr>
              <a:xfrm>
                <a:off x="6312122" y="3878366"/>
                <a:ext cx="0" cy="150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7A85A605-48E4-41DC-AACE-4523A8B7A150}"/>
                  </a:ext>
                </a:extLst>
              </p:cNvPr>
              <p:cNvCxnSpPr/>
              <p:nvPr/>
            </p:nvCxnSpPr>
            <p:spPr>
              <a:xfrm>
                <a:off x="6478947" y="3879953"/>
                <a:ext cx="0" cy="150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154EFE1A-3C49-42AD-B159-0A005481E3CF}"/>
                  </a:ext>
                </a:extLst>
              </p:cNvPr>
              <p:cNvSpPr/>
              <p:nvPr/>
            </p:nvSpPr>
            <p:spPr bwMode="auto">
              <a:xfrm>
                <a:off x="6464649" y="3883128"/>
                <a:ext cx="166825" cy="1603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sp>
            <p:nvSpPr>
              <p:cNvPr id="254" name="Rectangle 253">
                <a:extLst>
                  <a:ext uri="{FF2B5EF4-FFF2-40B4-BE49-F238E27FC236}">
                    <a16:creationId xmlns:a16="http://schemas.microsoft.com/office/drawing/2014/main" id="{B4F1F6DC-621B-4964-8F4A-94DA8939179D}"/>
                  </a:ext>
                </a:extLst>
              </p:cNvPr>
              <p:cNvSpPr/>
              <p:nvPr/>
            </p:nvSpPr>
            <p:spPr bwMode="auto">
              <a:xfrm>
                <a:off x="6308944" y="3879953"/>
                <a:ext cx="166825" cy="16192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dirty="0">
                    <a:solidFill>
                      <a:schemeClr val="tx1"/>
                    </a:solidFill>
                  </a:rPr>
                  <a:t>1</a:t>
                </a:r>
                <a:r>
                  <a:rPr lang="en-US" sz="900" dirty="0">
                    <a:solidFill>
                      <a:schemeClr val="bg1"/>
                    </a:solidFill>
                  </a:rPr>
                  <a:t>  </a:t>
                </a:r>
              </a:p>
            </p:txBody>
          </p:sp>
        </p:grpSp>
        <p:sp>
          <p:nvSpPr>
            <p:cNvPr id="255" name="Rectangle 254">
              <a:extLst>
                <a:ext uri="{FF2B5EF4-FFF2-40B4-BE49-F238E27FC236}">
                  <a16:creationId xmlns:a16="http://schemas.microsoft.com/office/drawing/2014/main" id="{D2817747-08D2-4612-B402-E63BDBF5D37F}"/>
                </a:ext>
              </a:extLst>
            </p:cNvPr>
            <p:cNvSpPr/>
            <p:nvPr/>
          </p:nvSpPr>
          <p:spPr>
            <a:xfrm>
              <a:off x="2182813" y="4398963"/>
              <a:ext cx="782638"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6" name="Rectangle 255">
              <a:extLst>
                <a:ext uri="{FF2B5EF4-FFF2-40B4-BE49-F238E27FC236}">
                  <a16:creationId xmlns:a16="http://schemas.microsoft.com/office/drawing/2014/main" id="{66AB98EF-467B-4503-AB25-6C05BF1F0782}"/>
                </a:ext>
              </a:extLst>
            </p:cNvPr>
            <p:cNvSpPr/>
            <p:nvPr/>
          </p:nvSpPr>
          <p:spPr>
            <a:xfrm>
              <a:off x="5499100" y="43989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sp>
          <p:nvSpPr>
            <p:cNvPr id="257" name="Rectangle 256">
              <a:extLst>
                <a:ext uri="{FF2B5EF4-FFF2-40B4-BE49-F238E27FC236}">
                  <a16:creationId xmlns:a16="http://schemas.microsoft.com/office/drawing/2014/main" id="{7E45BD0B-9580-4D9B-B879-6442F8B4B44E}"/>
                </a:ext>
              </a:extLst>
            </p:cNvPr>
            <p:cNvSpPr/>
            <p:nvPr/>
          </p:nvSpPr>
          <p:spPr>
            <a:xfrm>
              <a:off x="3932238" y="4398963"/>
              <a:ext cx="784225" cy="471487"/>
            </a:xfrm>
            <a:prstGeom prst="rect">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reduce</a:t>
              </a:r>
            </a:p>
          </p:txBody>
        </p:sp>
        <p:cxnSp>
          <p:nvCxnSpPr>
            <p:cNvPr id="258" name="Straight Connector 257">
              <a:extLst>
                <a:ext uri="{FF2B5EF4-FFF2-40B4-BE49-F238E27FC236}">
                  <a16:creationId xmlns:a16="http://schemas.microsoft.com/office/drawing/2014/main" id="{1701E88E-B7F7-46BF-9E3A-99624D1741C7}"/>
                </a:ext>
              </a:extLst>
            </p:cNvPr>
            <p:cNvCxnSpPr>
              <a:endCxn id="255" idx="0"/>
            </p:cNvCxnSpPr>
            <p:nvPr/>
          </p:nvCxnSpPr>
          <p:spPr>
            <a:xfrm flipH="1">
              <a:off x="2574926" y="4071938"/>
              <a:ext cx="1587"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A96AABC5-3EB0-4CFE-A5A0-C911195DC857}"/>
                </a:ext>
              </a:extLst>
            </p:cNvPr>
            <p:cNvCxnSpPr/>
            <p:nvPr/>
          </p:nvCxnSpPr>
          <p:spPr>
            <a:xfrm flipH="1">
              <a:off x="5897562" y="4051300"/>
              <a:ext cx="1588" cy="3286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36B67CD0-B264-4307-86B4-AD8EEF6CAF99}"/>
                </a:ext>
              </a:extLst>
            </p:cNvPr>
            <p:cNvCxnSpPr/>
            <p:nvPr/>
          </p:nvCxnSpPr>
          <p:spPr>
            <a:xfrm flipH="1">
              <a:off x="4313238" y="40481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26" name="Group 260">
              <a:extLst>
                <a:ext uri="{FF2B5EF4-FFF2-40B4-BE49-F238E27FC236}">
                  <a16:creationId xmlns:a16="http://schemas.microsoft.com/office/drawing/2014/main" id="{47D28E1D-DC28-409C-9286-91F7FC839936}"/>
                </a:ext>
              </a:extLst>
            </p:cNvPr>
            <p:cNvGrpSpPr>
              <a:grpSpLocks/>
            </p:cNvGrpSpPr>
            <p:nvPr/>
          </p:nvGrpSpPr>
          <p:grpSpPr bwMode="auto">
            <a:xfrm>
              <a:off x="2198688" y="5256213"/>
              <a:ext cx="781050" cy="249237"/>
              <a:chOff x="2321146" y="3224935"/>
              <a:chExt cx="264965" cy="174625"/>
            </a:xfrm>
          </p:grpSpPr>
          <p:sp>
            <p:nvSpPr>
              <p:cNvPr id="262" name="Rectangle 261">
                <a:extLst>
                  <a:ext uri="{FF2B5EF4-FFF2-40B4-BE49-F238E27FC236}">
                    <a16:creationId xmlns:a16="http://schemas.microsoft.com/office/drawing/2014/main" id="{616B1D6B-BCE6-419D-80D6-63255A6CB101}"/>
                  </a:ext>
                </a:extLst>
              </p:cNvPr>
              <p:cNvSpPr/>
              <p:nvPr/>
            </p:nvSpPr>
            <p:spPr bwMode="auto">
              <a:xfrm>
                <a:off x="2330301" y="3241619"/>
                <a:ext cx="246654" cy="15015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3" name="Rectangle 262">
                <a:extLst>
                  <a:ext uri="{FF2B5EF4-FFF2-40B4-BE49-F238E27FC236}">
                    <a16:creationId xmlns:a16="http://schemas.microsoft.com/office/drawing/2014/main" id="{082E6273-1DD6-4927-A605-F984A24F1895}"/>
                  </a:ext>
                </a:extLst>
              </p:cNvPr>
              <p:cNvSpPr/>
              <p:nvPr/>
            </p:nvSpPr>
            <p:spPr bwMode="auto">
              <a:xfrm>
                <a:off x="2330301" y="3251629"/>
                <a:ext cx="111479"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4" name="Rectangle 263">
                <a:extLst>
                  <a:ext uri="{FF2B5EF4-FFF2-40B4-BE49-F238E27FC236}">
                    <a16:creationId xmlns:a16="http://schemas.microsoft.com/office/drawing/2014/main" id="{717A4F4A-276C-4F14-AF13-A23F4192F599}"/>
                  </a:ext>
                </a:extLst>
              </p:cNvPr>
              <p:cNvSpPr/>
              <p:nvPr/>
            </p:nvSpPr>
            <p:spPr bwMode="auto">
              <a:xfrm>
                <a:off x="2321146" y="3224935"/>
                <a:ext cx="134098"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a</a:t>
                </a:r>
                <a:r>
                  <a:rPr lang="en-US" sz="1200" baseline="-25000" dirty="0">
                    <a:solidFill>
                      <a:schemeClr val="bg1"/>
                    </a:solidFill>
                  </a:rPr>
                  <a:t>  </a:t>
                </a:r>
              </a:p>
            </p:txBody>
          </p:sp>
          <p:sp>
            <p:nvSpPr>
              <p:cNvPr id="265" name="Rectangle 264">
                <a:extLst>
                  <a:ext uri="{FF2B5EF4-FFF2-40B4-BE49-F238E27FC236}">
                    <a16:creationId xmlns:a16="http://schemas.microsoft.com/office/drawing/2014/main" id="{E04160FB-456B-4EE2-86D0-0B0F3CC0B21C}"/>
                  </a:ext>
                </a:extLst>
              </p:cNvPr>
              <p:cNvSpPr/>
              <p:nvPr/>
            </p:nvSpPr>
            <p:spPr bwMode="auto">
              <a:xfrm>
                <a:off x="2439626" y="3224935"/>
                <a:ext cx="146485"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5</a:t>
                </a:r>
                <a:r>
                  <a:rPr lang="en-US" sz="1200" baseline="-25000" dirty="0">
                    <a:solidFill>
                      <a:schemeClr val="bg1"/>
                    </a:solidFill>
                  </a:rPr>
                  <a:t>  </a:t>
                </a:r>
              </a:p>
            </p:txBody>
          </p:sp>
        </p:grpSp>
        <p:cxnSp>
          <p:nvCxnSpPr>
            <p:cNvPr id="266" name="Straight Connector 265">
              <a:extLst>
                <a:ext uri="{FF2B5EF4-FFF2-40B4-BE49-F238E27FC236}">
                  <a16:creationId xmlns:a16="http://schemas.microsoft.com/office/drawing/2014/main" id="{154024AA-6751-4033-96DE-3E947A8B2C36}"/>
                </a:ext>
              </a:extLst>
            </p:cNvPr>
            <p:cNvCxnSpPr/>
            <p:nvPr/>
          </p:nvCxnSpPr>
          <p:spPr>
            <a:xfrm flipH="1">
              <a:off x="2581276" y="4895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28" name="Group 266">
              <a:extLst>
                <a:ext uri="{FF2B5EF4-FFF2-40B4-BE49-F238E27FC236}">
                  <a16:creationId xmlns:a16="http://schemas.microsoft.com/office/drawing/2014/main" id="{F7BB1508-884C-4EA2-9B6F-EA82DACE5AF4}"/>
                </a:ext>
              </a:extLst>
            </p:cNvPr>
            <p:cNvGrpSpPr>
              <a:grpSpLocks/>
            </p:cNvGrpSpPr>
            <p:nvPr/>
          </p:nvGrpSpPr>
          <p:grpSpPr bwMode="auto">
            <a:xfrm>
              <a:off x="3940175" y="5245100"/>
              <a:ext cx="762000" cy="249238"/>
              <a:chOff x="2321146" y="3224935"/>
              <a:chExt cx="258514" cy="174625"/>
            </a:xfrm>
          </p:grpSpPr>
          <p:sp>
            <p:nvSpPr>
              <p:cNvPr id="268" name="Rectangle 267">
                <a:extLst>
                  <a:ext uri="{FF2B5EF4-FFF2-40B4-BE49-F238E27FC236}">
                    <a16:creationId xmlns:a16="http://schemas.microsoft.com/office/drawing/2014/main" id="{8E508DE2-CD5C-492A-A472-A47BAF417710}"/>
                  </a:ext>
                </a:extLst>
              </p:cNvPr>
              <p:cNvSpPr/>
              <p:nvPr/>
            </p:nvSpPr>
            <p:spPr bwMode="auto">
              <a:xfrm>
                <a:off x="2330302" y="3241619"/>
                <a:ext cx="246665" cy="15015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69" name="Rectangle 268">
                <a:extLst>
                  <a:ext uri="{FF2B5EF4-FFF2-40B4-BE49-F238E27FC236}">
                    <a16:creationId xmlns:a16="http://schemas.microsoft.com/office/drawing/2014/main" id="{60B3C4CA-96AA-4858-A59F-328E93411583}"/>
                  </a:ext>
                </a:extLst>
              </p:cNvPr>
              <p:cNvSpPr/>
              <p:nvPr/>
            </p:nvSpPr>
            <p:spPr bwMode="auto">
              <a:xfrm>
                <a:off x="2330302" y="3251629"/>
                <a:ext cx="111484"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0" name="Rectangle 269">
                <a:extLst>
                  <a:ext uri="{FF2B5EF4-FFF2-40B4-BE49-F238E27FC236}">
                    <a16:creationId xmlns:a16="http://schemas.microsoft.com/office/drawing/2014/main" id="{725C699F-E88A-434D-95DA-350205AD28E0}"/>
                  </a:ext>
                </a:extLst>
              </p:cNvPr>
              <p:cNvSpPr/>
              <p:nvPr/>
            </p:nvSpPr>
            <p:spPr bwMode="auto">
              <a:xfrm>
                <a:off x="2321146" y="3224935"/>
                <a:ext cx="13410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b</a:t>
                </a:r>
                <a:r>
                  <a:rPr lang="en-US" sz="1200" baseline="-25000" dirty="0">
                    <a:solidFill>
                      <a:schemeClr val="bg1"/>
                    </a:solidFill>
                  </a:rPr>
                  <a:t>  </a:t>
                </a:r>
              </a:p>
            </p:txBody>
          </p:sp>
          <p:sp>
            <p:nvSpPr>
              <p:cNvPr id="271" name="Rectangle 270">
                <a:extLst>
                  <a:ext uri="{FF2B5EF4-FFF2-40B4-BE49-F238E27FC236}">
                    <a16:creationId xmlns:a16="http://schemas.microsoft.com/office/drawing/2014/main" id="{51982CBB-157F-4A06-A7EA-3772974EB456}"/>
                  </a:ext>
                </a:extLst>
              </p:cNvPr>
              <p:cNvSpPr/>
              <p:nvPr/>
            </p:nvSpPr>
            <p:spPr bwMode="auto">
              <a:xfrm>
                <a:off x="2433169" y="3224935"/>
                <a:ext cx="146491"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3</a:t>
                </a:r>
                <a:r>
                  <a:rPr lang="en-US" sz="1200" baseline="-25000" dirty="0">
                    <a:solidFill>
                      <a:schemeClr val="bg1"/>
                    </a:solidFill>
                  </a:rPr>
                  <a:t>  </a:t>
                </a:r>
              </a:p>
            </p:txBody>
          </p:sp>
        </p:grpSp>
        <p:cxnSp>
          <p:nvCxnSpPr>
            <p:cNvPr id="272" name="Straight Connector 271">
              <a:extLst>
                <a:ext uri="{FF2B5EF4-FFF2-40B4-BE49-F238E27FC236}">
                  <a16:creationId xmlns:a16="http://schemas.microsoft.com/office/drawing/2014/main" id="{450E5664-6749-41F0-83E2-F85371872E2D}"/>
                </a:ext>
              </a:extLst>
            </p:cNvPr>
            <p:cNvCxnSpPr/>
            <p:nvPr/>
          </p:nvCxnSpPr>
          <p:spPr>
            <a:xfrm flipH="1">
              <a:off x="4313238" y="4895850"/>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7930" name="Group 272">
              <a:extLst>
                <a:ext uri="{FF2B5EF4-FFF2-40B4-BE49-F238E27FC236}">
                  <a16:creationId xmlns:a16="http://schemas.microsoft.com/office/drawing/2014/main" id="{322BE86C-19D0-4B9D-84E4-84D0CAA3AF40}"/>
                </a:ext>
              </a:extLst>
            </p:cNvPr>
            <p:cNvGrpSpPr>
              <a:grpSpLocks/>
            </p:cNvGrpSpPr>
            <p:nvPr/>
          </p:nvGrpSpPr>
          <p:grpSpPr bwMode="auto">
            <a:xfrm>
              <a:off x="5500688" y="5267325"/>
              <a:ext cx="762000" cy="249238"/>
              <a:chOff x="2321146" y="3224935"/>
              <a:chExt cx="258514" cy="174625"/>
            </a:xfrm>
          </p:grpSpPr>
          <p:sp>
            <p:nvSpPr>
              <p:cNvPr id="274" name="Rectangle 273">
                <a:extLst>
                  <a:ext uri="{FF2B5EF4-FFF2-40B4-BE49-F238E27FC236}">
                    <a16:creationId xmlns:a16="http://schemas.microsoft.com/office/drawing/2014/main" id="{0A2A228F-24E8-493A-8B4D-168B8860C4B6}"/>
                  </a:ext>
                </a:extLst>
              </p:cNvPr>
              <p:cNvSpPr/>
              <p:nvPr/>
            </p:nvSpPr>
            <p:spPr bwMode="auto">
              <a:xfrm>
                <a:off x="2330302" y="3241619"/>
                <a:ext cx="246665" cy="15015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5" name="Rectangle 274">
                <a:extLst>
                  <a:ext uri="{FF2B5EF4-FFF2-40B4-BE49-F238E27FC236}">
                    <a16:creationId xmlns:a16="http://schemas.microsoft.com/office/drawing/2014/main" id="{EEB29559-4A0F-4A5A-B977-085B1270796E}"/>
                  </a:ext>
                </a:extLst>
              </p:cNvPr>
              <p:cNvSpPr/>
              <p:nvPr/>
            </p:nvSpPr>
            <p:spPr bwMode="auto">
              <a:xfrm>
                <a:off x="2330302" y="3251629"/>
                <a:ext cx="111484" cy="1245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2"/>
                    </a:solidFill>
                    <a:latin typeface="Arial" panose="020B0604020202020204" pitchFamily="34" charset="0"/>
                    <a:cs typeface="Arial" panose="020B0604020202020204" pitchFamily="34" charset="0"/>
                  </a:defRPr>
                </a:lvl1pPr>
                <a:lvl2pPr marL="742950" indent="-285750">
                  <a:defRPr sz="2400">
                    <a:solidFill>
                      <a:schemeClr val="tx2"/>
                    </a:solidFill>
                    <a:latin typeface="Arial" panose="020B0604020202020204" pitchFamily="34" charset="0"/>
                    <a:cs typeface="Arial" panose="020B0604020202020204" pitchFamily="34" charset="0"/>
                  </a:defRPr>
                </a:lvl2pPr>
                <a:lvl3pPr marL="1143000" indent="-228600">
                  <a:defRPr sz="2400">
                    <a:solidFill>
                      <a:schemeClr val="tx2"/>
                    </a:solidFill>
                    <a:latin typeface="Arial" panose="020B0604020202020204" pitchFamily="34" charset="0"/>
                    <a:cs typeface="Arial" panose="020B0604020202020204" pitchFamily="34" charset="0"/>
                  </a:defRPr>
                </a:lvl3pPr>
                <a:lvl4pPr marL="1600200" indent="-228600">
                  <a:defRPr sz="2400">
                    <a:solidFill>
                      <a:schemeClr val="tx2"/>
                    </a:solidFill>
                    <a:latin typeface="Arial" panose="020B0604020202020204" pitchFamily="34" charset="0"/>
                    <a:cs typeface="Arial" panose="020B0604020202020204" pitchFamily="34" charset="0"/>
                  </a:defRPr>
                </a:lvl4pPr>
                <a:lvl5pPr marL="2057400" indent="-228600">
                  <a:defRPr sz="24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2"/>
                    </a:solidFill>
                    <a:latin typeface="Arial" panose="020B0604020202020204" pitchFamily="34" charset="0"/>
                    <a:cs typeface="Arial" panose="020B0604020202020204" pitchFamily="34" charset="0"/>
                  </a:defRPr>
                </a:lvl9pPr>
              </a:lstStyle>
              <a:p>
                <a:pPr algn="ctr">
                  <a:defRPr/>
                </a:pPr>
                <a:endParaRPr lang="en-US" altLang="zh-CN" sz="1200">
                  <a:solidFill>
                    <a:srgbClr val="FFFFFF"/>
                  </a:solidFill>
                  <a:latin typeface="Tahoma" panose="020B0604030504040204" pitchFamily="34" charset="0"/>
                  <a:ea typeface="SimSun" panose="02010600030101010101" pitchFamily="2" charset="-122"/>
                </a:endParaRPr>
              </a:p>
            </p:txBody>
          </p:sp>
          <p:sp>
            <p:nvSpPr>
              <p:cNvPr id="276" name="Rectangle 275">
                <a:extLst>
                  <a:ext uri="{FF2B5EF4-FFF2-40B4-BE49-F238E27FC236}">
                    <a16:creationId xmlns:a16="http://schemas.microsoft.com/office/drawing/2014/main" id="{09E4E2EA-DE4D-43D7-AD5D-15806E351821}"/>
                  </a:ext>
                </a:extLst>
              </p:cNvPr>
              <p:cNvSpPr/>
              <p:nvPr/>
            </p:nvSpPr>
            <p:spPr bwMode="auto">
              <a:xfrm>
                <a:off x="2321146" y="3224935"/>
                <a:ext cx="134104"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bg1"/>
                    </a:solidFill>
                  </a:rPr>
                  <a:t>c</a:t>
                </a:r>
                <a:r>
                  <a:rPr lang="en-US" sz="1200" baseline="-25000" dirty="0">
                    <a:solidFill>
                      <a:schemeClr val="bg1"/>
                    </a:solidFill>
                  </a:rPr>
                  <a:t>  </a:t>
                </a:r>
              </a:p>
            </p:txBody>
          </p:sp>
          <p:sp>
            <p:nvSpPr>
              <p:cNvPr id="277" name="Rectangle 276">
                <a:extLst>
                  <a:ext uri="{FF2B5EF4-FFF2-40B4-BE49-F238E27FC236}">
                    <a16:creationId xmlns:a16="http://schemas.microsoft.com/office/drawing/2014/main" id="{83282910-511E-436A-A50D-D15A719CB3A7}"/>
                  </a:ext>
                </a:extLst>
              </p:cNvPr>
              <p:cNvSpPr/>
              <p:nvPr/>
            </p:nvSpPr>
            <p:spPr bwMode="auto">
              <a:xfrm>
                <a:off x="2433168" y="3224935"/>
                <a:ext cx="146491" cy="1746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4</a:t>
                </a:r>
                <a:r>
                  <a:rPr lang="en-US" sz="1200" baseline="-25000" dirty="0">
                    <a:solidFill>
                      <a:schemeClr val="bg1"/>
                    </a:solidFill>
                  </a:rPr>
                  <a:t>  </a:t>
                </a:r>
              </a:p>
            </p:txBody>
          </p:sp>
        </p:grpSp>
        <p:cxnSp>
          <p:nvCxnSpPr>
            <p:cNvPr id="278" name="Straight Connector 277">
              <a:extLst>
                <a:ext uri="{FF2B5EF4-FFF2-40B4-BE49-F238E27FC236}">
                  <a16:creationId xmlns:a16="http://schemas.microsoft.com/office/drawing/2014/main" id="{9357A784-D07D-4785-8E4E-D3F2E5F4CC6C}"/>
                </a:ext>
              </a:extLst>
            </p:cNvPr>
            <p:cNvCxnSpPr/>
            <p:nvPr/>
          </p:nvCxnSpPr>
          <p:spPr>
            <a:xfrm flipH="1">
              <a:off x="5856287" y="4911725"/>
              <a:ext cx="3175" cy="327025"/>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7891" name="Rectangle 7">
            <a:extLst>
              <a:ext uri="{FF2B5EF4-FFF2-40B4-BE49-F238E27FC236}">
                <a16:creationId xmlns:a16="http://schemas.microsoft.com/office/drawing/2014/main" id="{8BF61725-F923-4910-8505-01B4541DCBB8}"/>
              </a:ext>
            </a:extLst>
          </p:cNvPr>
          <p:cNvSpPr>
            <a:spLocks noChangeArrowheads="1"/>
          </p:cNvSpPr>
          <p:nvPr/>
        </p:nvSpPr>
        <p:spPr bwMode="auto">
          <a:xfrm>
            <a:off x="455613" y="1133475"/>
            <a:ext cx="1868487" cy="2386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buFont typeface="Arial" panose="020B0604020202020204" pitchFamily="34" charset="0"/>
              <a:buNone/>
            </a:pPr>
            <a:r>
              <a:rPr lang="en-US" altLang="zh-CN" sz="1100" u="sng">
                <a:latin typeface="Times New Roman" panose="02020603050405020304" pitchFamily="18" charset="0"/>
                <a:ea typeface="SimSun" panose="02010600030101010101" pitchFamily="2" charset="-122"/>
                <a:cs typeface="Times New Roman" panose="02020603050405020304" pitchFamily="18" charset="0"/>
              </a:rPr>
              <a:t>Example: Word Count</a:t>
            </a:r>
            <a:endParaRPr lang="en-US" altLang="zh-CN" sz="1100" u="sng">
              <a:solidFill>
                <a:srgbClr val="00B050"/>
              </a:solidFill>
              <a:latin typeface="Times New Roman" panose="02020603050405020304" pitchFamily="18" charset="0"/>
              <a:ea typeface="SimSun" panose="02010600030101010101" pitchFamily="2" charset="-122"/>
              <a:cs typeface="Times New Roman" panose="02020603050405020304" pitchFamily="18" charset="0"/>
            </a:endParaRP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Map(String docID,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String text):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for each word </a:t>
            </a:r>
            <a:r>
              <a:rPr lang="en-US" altLang="zh-CN" sz="11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100">
                <a:solidFill>
                  <a:srgbClr val="FFC000"/>
                </a:solidFill>
                <a:latin typeface="Arial" panose="020B0604020202020204" pitchFamily="34" charset="0"/>
                <a:ea typeface="SimSun" panose="02010600030101010101" pitchFamily="2" charset="-122"/>
              </a:rPr>
              <a:t> in text: </a:t>
            </a:r>
          </a:p>
          <a:p>
            <a:pPr>
              <a:buFont typeface="Arial" panose="020B0604020202020204" pitchFamily="34" charset="0"/>
              <a:buNone/>
            </a:pPr>
            <a:r>
              <a:rPr lang="en-US" altLang="zh-CN" sz="1100">
                <a:solidFill>
                  <a:srgbClr val="FFC000"/>
                </a:solidFill>
                <a:latin typeface="Arial" panose="020B0604020202020204" pitchFamily="34" charset="0"/>
                <a:ea typeface="SimSun" panose="02010600030101010101" pitchFamily="2" charset="-122"/>
              </a:rPr>
              <a:t>      Emit(</a:t>
            </a:r>
            <a:r>
              <a:rPr lang="en-US" altLang="zh-CN" sz="1100" i="1">
                <a:solidFill>
                  <a:srgbClr val="FFC000"/>
                </a:solidFill>
                <a:latin typeface="Times New Roman" panose="02020603050405020304" pitchFamily="18" charset="0"/>
                <a:ea typeface="SimSun" panose="02010600030101010101" pitchFamily="2" charset="-122"/>
                <a:cs typeface="Times New Roman" panose="02020603050405020304" pitchFamily="18" charset="0"/>
              </a:rPr>
              <a:t>w</a:t>
            </a:r>
            <a:r>
              <a:rPr lang="en-US" altLang="zh-CN" sz="1100">
                <a:solidFill>
                  <a:srgbClr val="FFC000"/>
                </a:solidFill>
                <a:latin typeface="Arial" panose="020B0604020202020204" pitchFamily="34" charset="0"/>
                <a:ea typeface="SimSun" panose="02010600030101010101" pitchFamily="2" charset="-122"/>
              </a:rPr>
              <a:t>, 1)</a:t>
            </a:r>
          </a:p>
          <a:p>
            <a:pPr>
              <a:buFont typeface="Arial" panose="020B0604020202020204" pitchFamily="34" charset="0"/>
              <a:buNone/>
            </a:pPr>
            <a:endParaRPr lang="en-US" altLang="zh-CN" sz="500">
              <a:solidFill>
                <a:srgbClr val="00B050"/>
              </a:solidFill>
              <a:latin typeface="Arial" panose="020B0604020202020204" pitchFamily="34" charset="0"/>
              <a:ea typeface="SimSun" panose="02010600030101010101" pitchFamily="2" charset="-122"/>
            </a:endParaRP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Reduce(String word,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Iterator&lt;int&gt; values):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int sum = 0;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for each </a:t>
            </a:r>
            <a:r>
              <a:rPr lang="en-US" altLang="zh-CN" sz="11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100">
                <a:solidFill>
                  <a:srgbClr val="92D050"/>
                </a:solidFill>
                <a:latin typeface="Arial" panose="020B0604020202020204" pitchFamily="34" charset="0"/>
                <a:ea typeface="SimSun" panose="02010600030101010101" pitchFamily="2" charset="-122"/>
              </a:rPr>
              <a:t> in values: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sum += </a:t>
            </a:r>
            <a:r>
              <a:rPr lang="en-US" altLang="zh-CN" sz="1100" i="1">
                <a:solidFill>
                  <a:srgbClr val="92D050"/>
                </a:solidFill>
                <a:latin typeface="Times New Roman" panose="02020603050405020304" pitchFamily="18" charset="0"/>
                <a:ea typeface="SimSun" panose="02010600030101010101" pitchFamily="2" charset="-122"/>
                <a:cs typeface="Times New Roman" panose="02020603050405020304" pitchFamily="18" charset="0"/>
              </a:rPr>
              <a:t>v</a:t>
            </a:r>
            <a:r>
              <a:rPr lang="en-US" altLang="zh-CN" sz="1100">
                <a:solidFill>
                  <a:srgbClr val="92D050"/>
                </a:solidFill>
                <a:latin typeface="Arial" panose="020B0604020202020204" pitchFamily="34" charset="0"/>
                <a:ea typeface="SimSun" panose="02010600030101010101" pitchFamily="2" charset="-122"/>
              </a:rPr>
              <a:t>;                                                                               </a:t>
            </a:r>
          </a:p>
          <a:p>
            <a:pPr>
              <a:buFont typeface="Arial" panose="020B0604020202020204" pitchFamily="34" charset="0"/>
              <a:buNone/>
            </a:pPr>
            <a:r>
              <a:rPr lang="en-US" altLang="zh-CN" sz="1100">
                <a:solidFill>
                  <a:srgbClr val="92D050"/>
                </a:solidFill>
                <a:latin typeface="Arial" panose="020B0604020202020204" pitchFamily="34" charset="0"/>
                <a:ea typeface="SimSun" panose="02010600030101010101" pitchFamily="2" charset="-122"/>
              </a:rPr>
              <a:t>    Emit(word, sum);</a:t>
            </a:r>
          </a:p>
        </p:txBody>
      </p:sp>
      <p:sp>
        <p:nvSpPr>
          <p:cNvPr id="37892" name="Rectangle 2">
            <a:extLst>
              <a:ext uri="{FF2B5EF4-FFF2-40B4-BE49-F238E27FC236}">
                <a16:creationId xmlns:a16="http://schemas.microsoft.com/office/drawing/2014/main" id="{A5391D19-E627-44FB-93BA-FA3B028EC328}"/>
              </a:ext>
            </a:extLst>
          </p:cNvPr>
          <p:cNvSpPr txBox="1">
            <a:spLocks noChangeArrowheads="1"/>
          </p:cNvSpPr>
          <p:nvPr/>
        </p:nvSpPr>
        <p:spPr bwMode="auto">
          <a:xfrm>
            <a:off x="2083593" y="419893"/>
            <a:ext cx="5243513" cy="56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dirty="0">
                <a:latin typeface="+mn-ea"/>
                <a:cs typeface="Times New Roman" panose="02020603050405020304" pitchFamily="18" charset="0"/>
              </a:rPr>
              <a:t>MapReduce: Word Count</a:t>
            </a:r>
            <a:endParaRPr lang="en-US" altLang="en-US" dirty="0">
              <a:latin typeface="+mn-ea"/>
              <a:cs typeface="Times New Roman" panose="02020603050405020304"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57567DC1-7DDE-4A83-B4DF-1AEF7A62F2EF}"/>
              </a:ext>
            </a:extLst>
          </p:cNvPr>
          <p:cNvSpPr>
            <a:spLocks noChangeArrowheads="1"/>
          </p:cNvSpPr>
          <p:nvPr/>
        </p:nvSpPr>
        <p:spPr bwMode="auto">
          <a:xfrm>
            <a:off x="871538" y="1196975"/>
            <a:ext cx="7400925" cy="4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Handles scheduling</a:t>
            </a:r>
          </a:p>
          <a:p>
            <a:pPr>
              <a:buFont typeface="Arial" panose="020B0604020202020204" pitchFamily="34" charset="0"/>
              <a:buNone/>
            </a:pPr>
            <a:r>
              <a:rPr lang="en-US" altLang="zh-CN" sz="2400" dirty="0">
                <a:latin typeface="+mn-ea"/>
                <a:cs typeface="Times New Roman" panose="02020603050405020304" pitchFamily="18" charset="0"/>
              </a:rPr>
              <a:t>      – Assigns workers to map and reduce tasks</a:t>
            </a:r>
          </a:p>
          <a:p>
            <a:r>
              <a:rPr lang="en-US" altLang="zh-CN" sz="2400" dirty="0">
                <a:latin typeface="+mn-ea"/>
                <a:cs typeface="Times New Roman" panose="02020603050405020304" pitchFamily="18" charset="0"/>
              </a:rPr>
              <a:t>Handles “data distribution”</a:t>
            </a:r>
          </a:p>
          <a:p>
            <a:pPr>
              <a:buFont typeface="Arial" panose="020B0604020202020204" pitchFamily="34" charset="0"/>
              <a:buNone/>
            </a:pPr>
            <a:r>
              <a:rPr lang="en-US" altLang="zh-CN" sz="2400" dirty="0">
                <a:latin typeface="+mn-ea"/>
                <a:cs typeface="Times New Roman" panose="02020603050405020304" pitchFamily="18" charset="0"/>
              </a:rPr>
              <a:t>      – Moves processes to data</a:t>
            </a:r>
          </a:p>
          <a:p>
            <a:r>
              <a:rPr lang="en-US" altLang="zh-CN" sz="2400" dirty="0">
                <a:latin typeface="+mn-ea"/>
                <a:cs typeface="Times New Roman" panose="02020603050405020304" pitchFamily="18" charset="0"/>
              </a:rPr>
              <a:t>Handles synchronization</a:t>
            </a:r>
          </a:p>
          <a:p>
            <a:pPr>
              <a:buFont typeface="Arial" panose="020B0604020202020204" pitchFamily="34" charset="0"/>
              <a:buNone/>
            </a:pPr>
            <a:r>
              <a:rPr lang="en-US" altLang="zh-CN" sz="2400" dirty="0">
                <a:latin typeface="+mn-ea"/>
                <a:cs typeface="Times New Roman" panose="02020603050405020304" pitchFamily="18" charset="0"/>
              </a:rPr>
              <a:t>      – Gathers, sorts, and shuffles intermediate data</a:t>
            </a:r>
          </a:p>
          <a:p>
            <a:r>
              <a:rPr lang="en-US" altLang="zh-CN" sz="2400" dirty="0">
                <a:latin typeface="+mn-ea"/>
                <a:cs typeface="Times New Roman" panose="02020603050405020304" pitchFamily="18" charset="0"/>
              </a:rPr>
              <a:t>Handles errors and faults</a:t>
            </a:r>
          </a:p>
          <a:p>
            <a:pPr>
              <a:buFont typeface="Arial" panose="020B0604020202020204" pitchFamily="34" charset="0"/>
              <a:buNone/>
            </a:pPr>
            <a:r>
              <a:rPr lang="en-US" altLang="zh-CN" sz="2400" dirty="0">
                <a:latin typeface="+mn-ea"/>
                <a:cs typeface="Times New Roman" panose="02020603050405020304" pitchFamily="18" charset="0"/>
              </a:rPr>
              <a:t>      – Detects worker failures and restarts</a:t>
            </a:r>
          </a:p>
          <a:p>
            <a:r>
              <a:rPr lang="en-US" altLang="zh-CN" sz="2400" dirty="0">
                <a:latin typeface="+mn-ea"/>
                <a:cs typeface="Times New Roman" panose="02020603050405020304" pitchFamily="18" charset="0"/>
              </a:rPr>
              <a:t>Everything happens on top of a distributed file system</a:t>
            </a:r>
          </a:p>
        </p:txBody>
      </p:sp>
      <p:sp>
        <p:nvSpPr>
          <p:cNvPr id="39939" name="Rectangle 2">
            <a:extLst>
              <a:ext uri="{FF2B5EF4-FFF2-40B4-BE49-F238E27FC236}">
                <a16:creationId xmlns:a16="http://schemas.microsoft.com/office/drawing/2014/main" id="{E3845A8A-77BD-4F0F-AAF9-437F9822A6C0}"/>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dirty="0">
                <a:latin typeface="+mn-ea"/>
                <a:cs typeface="Times New Roman" panose="02020603050405020304" pitchFamily="18" charset="0"/>
              </a:rPr>
              <a:t>MapReduce: Framework</a:t>
            </a:r>
            <a:endParaRPr lang="en-US" altLang="en-US" dirty="0">
              <a:latin typeface="+mn-ea"/>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50FB7474-6FC4-3CB7-2158-4B91C000F974}"/>
              </a:ext>
            </a:extLst>
          </p:cNvPr>
          <p:cNvSpPr>
            <a:spLocks noChangeArrowheads="1"/>
          </p:cNvSpPr>
          <p:nvPr/>
        </p:nvSpPr>
        <p:spPr bwMode="auto">
          <a:xfrm>
            <a:off x="909637" y="1314287"/>
            <a:ext cx="732472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dirty="0">
                <a:latin typeface="+mn-ea"/>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map</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b="1" dirty="0">
                <a:latin typeface="Times New Roman" panose="02020603050405020304" pitchFamily="18" charset="0"/>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reduce</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dirty="0">
                <a:latin typeface="+mn-ea"/>
                <a:cs typeface="Times New Roman" panose="02020603050405020304" pitchFamily="18" charset="0"/>
              </a:rPr>
              <a:t>    all values with the same key are sent to the same reducer</a:t>
            </a:r>
          </a:p>
        </p:txBody>
      </p:sp>
      <p:sp>
        <p:nvSpPr>
          <p:cNvPr id="3" name="Rectangle 2">
            <a:extLst>
              <a:ext uri="{FF2B5EF4-FFF2-40B4-BE49-F238E27FC236}">
                <a16:creationId xmlns:a16="http://schemas.microsoft.com/office/drawing/2014/main" id="{AC94911D-9C79-C987-130E-5B0DF2A0A146}"/>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dirty="0">
                <a:latin typeface="+mn-ea"/>
                <a:cs typeface="Times New Roman" panose="02020603050405020304" pitchFamily="18" charset="0"/>
              </a:rPr>
              <a:t>MapReduce: User Specification</a:t>
            </a:r>
            <a:endParaRPr lang="en-US" altLang="en-US" dirty="0">
              <a:latin typeface="+mn-ea"/>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84132DAD-A61F-D39C-3FEE-B4A0E42C20FF}"/>
              </a:ext>
            </a:extLst>
          </p:cNvPr>
          <p:cNvSpPr>
            <a:spLocks noChangeArrowheads="1"/>
          </p:cNvSpPr>
          <p:nvPr/>
        </p:nvSpPr>
        <p:spPr bwMode="auto">
          <a:xfrm>
            <a:off x="909637" y="1314287"/>
            <a:ext cx="7324725" cy="226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dirty="0">
                <a:latin typeface="+mn-ea"/>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map</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b="1" dirty="0">
                <a:latin typeface="Times New Roman" panose="02020603050405020304" pitchFamily="18" charset="0"/>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reduce</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dirty="0">
                <a:latin typeface="+mn-ea"/>
                <a:cs typeface="Times New Roman" panose="02020603050405020304" pitchFamily="18" charset="0"/>
              </a:rPr>
              <a:t>    all values with the same key are sent to the same reducer</a:t>
            </a:r>
          </a:p>
          <a:p>
            <a:pPr>
              <a:spcBef>
                <a:spcPts val="600"/>
              </a:spcBef>
            </a:pPr>
            <a:r>
              <a:rPr lang="en-US" altLang="zh-CN" sz="2400" dirty="0">
                <a:latin typeface="+mn-ea"/>
                <a:cs typeface="Times New Roman" panose="02020603050405020304" pitchFamily="18" charset="0"/>
              </a:rPr>
              <a:t>Mappers &amp; Reducers can specify any computation</a:t>
            </a:r>
          </a:p>
          <a:p>
            <a:pPr>
              <a:spcBef>
                <a:spcPct val="0"/>
              </a:spcBef>
              <a:buFont typeface="Arial" panose="020B0604020202020204" pitchFamily="34" charset="0"/>
              <a:buNone/>
            </a:pPr>
            <a:r>
              <a:rPr lang="en-US" altLang="zh-CN" sz="2400" dirty="0">
                <a:latin typeface="+mn-ea"/>
                <a:cs typeface="Times New Roman" panose="02020603050405020304" pitchFamily="18" charset="0"/>
              </a:rPr>
              <a:t>         </a:t>
            </a:r>
            <a:r>
              <a:rPr lang="en-US" altLang="zh-CN" sz="2000" dirty="0">
                <a:latin typeface="+mn-ea"/>
                <a:cs typeface="Times New Roman" panose="02020603050405020304" pitchFamily="18" charset="0"/>
              </a:rPr>
              <a:t>– be careful with access to external resources!</a:t>
            </a:r>
          </a:p>
        </p:txBody>
      </p:sp>
      <p:sp>
        <p:nvSpPr>
          <p:cNvPr id="3" name="Rectangle 2">
            <a:extLst>
              <a:ext uri="{FF2B5EF4-FFF2-40B4-BE49-F238E27FC236}">
                <a16:creationId xmlns:a16="http://schemas.microsoft.com/office/drawing/2014/main" id="{A75FAC1D-6060-6A84-56C7-A6F9F43C035D}"/>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dirty="0">
                <a:latin typeface="+mn-ea"/>
                <a:cs typeface="Times New Roman" panose="02020603050405020304" pitchFamily="18" charset="0"/>
              </a:rPr>
              <a:t>MapReduce: User Specification</a:t>
            </a:r>
            <a:endParaRPr lang="en-US" altLang="en-US" dirty="0">
              <a:latin typeface="+mn-ea"/>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
            <a:extLst>
              <a:ext uri="{FF2B5EF4-FFF2-40B4-BE49-F238E27FC236}">
                <a16:creationId xmlns:a16="http://schemas.microsoft.com/office/drawing/2014/main" id="{D9099AFC-77D7-42EB-8C6A-73C0AE84485C}"/>
              </a:ext>
            </a:extLst>
          </p:cNvPr>
          <p:cNvSpPr>
            <a:spLocks noChangeArrowheads="1"/>
          </p:cNvSpPr>
          <p:nvPr/>
        </p:nvSpPr>
        <p:spPr bwMode="auto">
          <a:xfrm>
            <a:off x="909637" y="1314287"/>
            <a:ext cx="7324725"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r>
              <a:rPr lang="en-US" altLang="zh-CN" sz="2400" dirty="0">
                <a:latin typeface="+mn-ea"/>
                <a:cs typeface="Times New Roman" panose="02020603050405020304" pitchFamily="18" charset="0"/>
              </a:rPr>
              <a:t>Programmers specify two functions:</a:t>
            </a:r>
          </a:p>
          <a:p>
            <a:pPr>
              <a:spcBef>
                <a:spcPct val="0"/>
              </a:spcBef>
              <a:buFont typeface="Arial" panose="020B0604020202020204" pitchFamily="34" charset="0"/>
              <a:buNone/>
            </a:pPr>
            <a:r>
              <a:rPr lang="en-US" altLang="zh-CN" sz="2400" b="1" dirty="0">
                <a:latin typeface="+mn-ea"/>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map</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b="1" dirty="0">
                <a:latin typeface="Times New Roman" panose="02020603050405020304" pitchFamily="18" charset="0"/>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reduce</a:t>
            </a:r>
            <a:r>
              <a:rPr lang="en-US" altLang="zh-CN" sz="2000" b="1"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(k</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 (k</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 v</a:t>
            </a:r>
            <a:r>
              <a:rPr lang="en-US" altLang="zh-CN" sz="2000" baseline="-25000" dirty="0">
                <a:latin typeface="Times New Roman" panose="02020603050405020304" pitchFamily="18" charset="0"/>
                <a:cs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rPr>
              <a:t>)*</a:t>
            </a:r>
          </a:p>
          <a:p>
            <a:pPr>
              <a:spcBef>
                <a:spcPct val="0"/>
              </a:spcBef>
              <a:buFont typeface="Arial" panose="020B0604020202020204" pitchFamily="34" charset="0"/>
              <a:buNone/>
            </a:pPr>
            <a:r>
              <a:rPr lang="en-US" altLang="zh-CN" sz="2000" dirty="0">
                <a:latin typeface="+mn-ea"/>
                <a:cs typeface="Times New Roman" panose="02020603050405020304" pitchFamily="18" charset="0"/>
              </a:rPr>
              <a:t>    all values with the same key are sent to the same reducer</a:t>
            </a:r>
          </a:p>
          <a:p>
            <a:pPr>
              <a:spcBef>
                <a:spcPts val="600"/>
              </a:spcBef>
            </a:pPr>
            <a:r>
              <a:rPr lang="en-US" altLang="zh-CN" sz="2400" dirty="0">
                <a:latin typeface="+mn-ea"/>
                <a:cs typeface="Times New Roman" panose="02020603050405020304" pitchFamily="18" charset="0"/>
              </a:rPr>
              <a:t>Mappers &amp; Reducers can specify any computation</a:t>
            </a:r>
          </a:p>
          <a:p>
            <a:pPr>
              <a:spcBef>
                <a:spcPct val="0"/>
              </a:spcBef>
              <a:buFont typeface="Arial" panose="020B0604020202020204" pitchFamily="34" charset="0"/>
              <a:buNone/>
            </a:pPr>
            <a:r>
              <a:rPr lang="en-US" altLang="zh-CN" sz="2400" dirty="0">
                <a:latin typeface="+mn-ea"/>
                <a:cs typeface="Times New Roman" panose="02020603050405020304" pitchFamily="18" charset="0"/>
              </a:rPr>
              <a:t>         </a:t>
            </a:r>
            <a:r>
              <a:rPr lang="en-US" altLang="zh-CN" sz="2000" dirty="0">
                <a:latin typeface="+mn-ea"/>
                <a:cs typeface="Times New Roman" panose="02020603050405020304" pitchFamily="18" charset="0"/>
              </a:rPr>
              <a:t>– be careful with access to external resources!</a:t>
            </a:r>
          </a:p>
          <a:p>
            <a:pPr>
              <a:spcBef>
                <a:spcPts val="600"/>
              </a:spcBef>
            </a:pPr>
            <a:r>
              <a:rPr lang="en-US" altLang="zh-CN" sz="2400" dirty="0">
                <a:latin typeface="+mn-ea"/>
                <a:cs typeface="Times New Roman" panose="02020603050405020304" pitchFamily="18" charset="0"/>
              </a:rPr>
              <a:t>The execution framework handles everything else</a:t>
            </a:r>
          </a:p>
        </p:txBody>
      </p:sp>
      <p:sp>
        <p:nvSpPr>
          <p:cNvPr id="43011" name="Rectangle 2">
            <a:extLst>
              <a:ext uri="{FF2B5EF4-FFF2-40B4-BE49-F238E27FC236}">
                <a16:creationId xmlns:a16="http://schemas.microsoft.com/office/drawing/2014/main" id="{753B57DB-22AA-4240-AA7B-E298C4FD7119}"/>
              </a:ext>
            </a:extLst>
          </p:cNvPr>
          <p:cNvSpPr txBox="1">
            <a:spLocks noChangeArrowheads="1"/>
          </p:cNvSpPr>
          <p:nvPr/>
        </p:nvSpPr>
        <p:spPr bwMode="auto">
          <a:xfrm>
            <a:off x="457200" y="490538"/>
            <a:ext cx="8229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dirty="0">
                <a:latin typeface="+mn-ea"/>
                <a:cs typeface="Times New Roman" panose="02020603050405020304" pitchFamily="18" charset="0"/>
              </a:rPr>
              <a:t>MapReduce: User Specification</a:t>
            </a:r>
            <a:endParaRPr lang="en-US" altLang="en-US" dirty="0">
              <a:latin typeface="+mn-ea"/>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FB19B9C-7790-4EC4-A809-D89D83D44192}"/>
              </a:ext>
            </a:extLst>
          </p:cNvPr>
          <p:cNvSpPr>
            <a:spLocks noGrp="1"/>
          </p:cNvSpPr>
          <p:nvPr>
            <p:ph type="title"/>
          </p:nvPr>
        </p:nvSpPr>
        <p:spPr>
          <a:xfrm>
            <a:off x="889000" y="327025"/>
            <a:ext cx="7254875" cy="630238"/>
          </a:xfrm>
        </p:spPr>
        <p:txBody>
          <a:bodyPr/>
          <a:lstStyle/>
          <a:p>
            <a:r>
              <a:rPr lang="en-US" altLang="en-US" sz="3600">
                <a:latin typeface="+mn-lt"/>
                <a:cs typeface="Times New Roman" panose="02020603050405020304" pitchFamily="18" charset="0"/>
              </a:rPr>
              <a:t>Example: Join by MapReduce</a:t>
            </a:r>
          </a:p>
        </p:txBody>
      </p:sp>
      <p:sp>
        <p:nvSpPr>
          <p:cNvPr id="48131" name="Content Placeholder 2">
            <a:extLst>
              <a:ext uri="{FF2B5EF4-FFF2-40B4-BE49-F238E27FC236}">
                <a16:creationId xmlns:a16="http://schemas.microsoft.com/office/drawing/2014/main" id="{BA09CB2B-C59A-4EF8-BD33-6062D4BBEE4C}"/>
              </a:ext>
            </a:extLst>
          </p:cNvPr>
          <p:cNvSpPr>
            <a:spLocks noGrp="1"/>
          </p:cNvSpPr>
          <p:nvPr>
            <p:ph idx="1"/>
          </p:nvPr>
        </p:nvSpPr>
        <p:spPr>
          <a:xfrm>
            <a:off x="889000" y="1228725"/>
            <a:ext cx="7340600" cy="890588"/>
          </a:xfrm>
        </p:spPr>
        <p:txBody>
          <a:bodyPr/>
          <a:lstStyle/>
          <a:p>
            <a:pPr marL="0" indent="0">
              <a:buFont typeface="Arial" panose="020B0604020202020204" pitchFamily="34" charset="0"/>
              <a:buNone/>
            </a:pPr>
            <a:r>
              <a:rPr lang="en-US" altLang="en-US" sz="2400" dirty="0">
                <a:cs typeface="Times New Roman" panose="02020603050405020304" pitchFamily="18" charset="0"/>
              </a:rPr>
              <a:t>Suppose we want to compute the natural join of Q(A,B) and S(B,C).</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7">
            <a:extLst>
              <a:ext uri="{FF2B5EF4-FFF2-40B4-BE49-F238E27FC236}">
                <a16:creationId xmlns:a16="http://schemas.microsoft.com/office/drawing/2014/main" id="{BCE555F0-B027-49FE-99EA-E20177EA211A}"/>
              </a:ext>
            </a:extLst>
          </p:cNvPr>
          <p:cNvSpPr>
            <a:spLocks noChangeArrowheads="1"/>
          </p:cNvSpPr>
          <p:nvPr/>
        </p:nvSpPr>
        <p:spPr bwMode="auto">
          <a:xfrm>
            <a:off x="2697163" y="2354263"/>
            <a:ext cx="4013200" cy="3092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defRPr>
            </a:lvl9pPr>
          </a:lstStyle>
          <a:p>
            <a:pPr>
              <a:spcBef>
                <a:spcPct val="0"/>
              </a:spcBef>
              <a:buFont typeface="Arial" panose="020B0604020202020204" pitchFamily="34" charset="0"/>
              <a:buNone/>
            </a:pPr>
            <a:r>
              <a:rPr lang="en-US" altLang="zh-CN" sz="2000" u="sng" dirty="0">
                <a:latin typeface="+mn-ea"/>
                <a:cs typeface="Times New Roman" panose="02020603050405020304" pitchFamily="18" charset="0"/>
              </a:rPr>
              <a:t>Natural Join</a:t>
            </a:r>
            <a:endParaRPr lang="en-US" altLang="zh-CN" sz="2000" u="sng" dirty="0">
              <a:solidFill>
                <a:srgbClr val="00B050"/>
              </a:solidFill>
              <a:latin typeface="+mn-ea"/>
              <a:cs typeface="Times New Roman" panose="02020603050405020304" pitchFamily="18" charset="0"/>
            </a:endParaRPr>
          </a:p>
          <a:p>
            <a:pPr>
              <a:spcBef>
                <a:spcPts val="60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Map(Q(A, B), Table-Q):             </a:t>
            </a:r>
          </a:p>
          <a:p>
            <a:pPr>
              <a:spcBef>
                <a:spcPct val="0"/>
              </a:spcBef>
              <a:buFont typeface="Arial" panose="020B0604020202020204" pitchFamily="34" charset="0"/>
              <a:buNone/>
            </a:pPr>
            <a:r>
              <a:rPr lang="en-US" altLang="zh-CN" sz="1600" dirty="0">
                <a:latin typeface="Arial" panose="020B0604020202020204" pitchFamily="34" charset="0"/>
                <a:ea typeface="SimSun" panose="02010600030101010101" pitchFamily="2" charset="-122"/>
              </a:rPr>
              <a:t>    </a:t>
            </a:r>
            <a:r>
              <a:rPr lang="en-US" altLang="zh-CN" sz="1600" dirty="0">
                <a:solidFill>
                  <a:srgbClr val="FFC000"/>
                </a:solidFill>
                <a:latin typeface="Arial" panose="020B0604020202020204" pitchFamily="34" charset="0"/>
                <a:ea typeface="SimSun" panose="02010600030101010101" pitchFamily="2" charset="-122"/>
              </a:rPr>
              <a:t>for each tuple (a, b) in Q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Emit(b, (a, Q))</a:t>
            </a:r>
          </a:p>
          <a:p>
            <a:pPr>
              <a:spcBef>
                <a:spcPts val="60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Map(S(B, C), Table-S):             </a:t>
            </a:r>
          </a:p>
          <a:p>
            <a:pPr>
              <a:spcBef>
                <a:spcPct val="0"/>
              </a:spcBef>
              <a:buFont typeface="Arial" panose="020B0604020202020204" pitchFamily="34" charset="0"/>
              <a:buNone/>
            </a:pPr>
            <a:r>
              <a:rPr lang="en-US" altLang="zh-CN" sz="1600" dirty="0">
                <a:latin typeface="Arial" panose="020B0604020202020204" pitchFamily="34" charset="0"/>
                <a:ea typeface="SimSun" panose="02010600030101010101" pitchFamily="2" charset="-122"/>
              </a:rPr>
              <a:t>    </a:t>
            </a:r>
            <a:r>
              <a:rPr lang="en-US" altLang="zh-CN" sz="1600" dirty="0">
                <a:solidFill>
                  <a:srgbClr val="FFC000"/>
                </a:solidFill>
                <a:latin typeface="Arial" panose="020B0604020202020204" pitchFamily="34" charset="0"/>
                <a:ea typeface="SimSun" panose="02010600030101010101" pitchFamily="2" charset="-122"/>
              </a:rPr>
              <a:t>for each tuple (b, c) in S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Emit(b, (b, (c, S))</a:t>
            </a:r>
          </a:p>
          <a:p>
            <a:pPr>
              <a:spcBef>
                <a:spcPts val="60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Reduce(b,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             </a:t>
            </a:r>
          </a:p>
          <a:p>
            <a:pPr>
              <a:spcBef>
                <a:spcPct val="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    for any two pairs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and                                           </a:t>
            </a:r>
          </a:p>
          <a:p>
            <a:pPr>
              <a:spcBef>
                <a:spcPct val="0"/>
              </a:spcBef>
              <a:buFont typeface="Arial" panose="020B0604020202020204" pitchFamily="34" charset="0"/>
              <a:buNone/>
            </a:pPr>
            <a:r>
              <a:rPr lang="en-US" altLang="zh-CN" sz="1600" dirty="0">
                <a:solidFill>
                  <a:srgbClr val="FFC000"/>
                </a:solidFill>
                <a:latin typeface="Arial" panose="020B0604020202020204" pitchFamily="34" charset="0"/>
                <a:ea typeface="SimSun" panose="02010600030101010101" pitchFamily="2" charset="-122"/>
              </a:rPr>
              <a:t>        </a:t>
            </a:r>
            <a:r>
              <a:rPr lang="en-US" altLang="zh-CN" sz="1600" dirty="0">
                <a:solidFill>
                  <a:srgbClr val="92D050"/>
                </a:solidFill>
                <a:latin typeface="Arial" panose="020B0604020202020204" pitchFamily="34" charset="0"/>
                <a:ea typeface="SimSun" panose="02010600030101010101" pitchFamily="2" charset="-122"/>
              </a:rPr>
              <a:t>(c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in [(a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Q),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S), …] </a:t>
            </a:r>
          </a:p>
          <a:p>
            <a:pPr>
              <a:spcBef>
                <a:spcPct val="0"/>
              </a:spcBef>
              <a:buFont typeface="Arial" panose="020B0604020202020204" pitchFamily="34" charset="0"/>
              <a:buNone/>
            </a:pPr>
            <a:r>
              <a:rPr lang="en-US" altLang="zh-CN" sz="1600" dirty="0">
                <a:solidFill>
                  <a:srgbClr val="92D050"/>
                </a:solidFill>
                <a:latin typeface="Arial" panose="020B0604020202020204" pitchFamily="34" charset="0"/>
                <a:ea typeface="SimSun" panose="02010600030101010101" pitchFamily="2" charset="-122"/>
              </a:rPr>
              <a:t>          Emit(a</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b, c</a:t>
            </a:r>
            <a:r>
              <a:rPr lang="en-US" altLang="zh-CN" sz="1600" baseline="-25000" dirty="0">
                <a:solidFill>
                  <a:srgbClr val="92D050"/>
                </a:solidFill>
                <a:latin typeface="Arial" panose="020B0604020202020204" pitchFamily="34" charset="0"/>
                <a:ea typeface="SimSun" panose="02010600030101010101" pitchFamily="2" charset="-122"/>
              </a:rPr>
              <a:t>1</a:t>
            </a:r>
            <a:r>
              <a:rPr lang="en-US" altLang="zh-CN" sz="1600" dirty="0">
                <a:solidFill>
                  <a:srgbClr val="92D050"/>
                </a:solidFill>
                <a:latin typeface="Arial" panose="020B0604020202020204" pitchFamily="34" charset="0"/>
                <a:ea typeface="SimSun" panose="02010600030101010101" pitchFamily="2" charset="-122"/>
              </a:rPr>
              <a:t>) </a:t>
            </a:r>
          </a:p>
        </p:txBody>
      </p:sp>
      <p:sp>
        <p:nvSpPr>
          <p:cNvPr id="4" name="Title 1">
            <a:extLst>
              <a:ext uri="{FF2B5EF4-FFF2-40B4-BE49-F238E27FC236}">
                <a16:creationId xmlns:a16="http://schemas.microsoft.com/office/drawing/2014/main" id="{BDEDBA8C-1D8B-27F8-036E-562CBC2D269F}"/>
              </a:ext>
            </a:extLst>
          </p:cNvPr>
          <p:cNvSpPr txBox="1">
            <a:spLocks/>
          </p:cNvSpPr>
          <p:nvPr/>
        </p:nvSpPr>
        <p:spPr bwMode="auto">
          <a:xfrm>
            <a:off x="889000" y="327025"/>
            <a:ext cx="7254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a:lstStyle>
          <a:p>
            <a:r>
              <a:rPr lang="en-US" altLang="en-US" sz="3600" kern="0">
                <a:latin typeface="+mn-lt"/>
                <a:cs typeface="Times New Roman" panose="02020603050405020304" pitchFamily="18" charset="0"/>
              </a:rPr>
              <a:t>Example: Join by MapReduce</a:t>
            </a:r>
          </a:p>
        </p:txBody>
      </p:sp>
      <p:sp>
        <p:nvSpPr>
          <p:cNvPr id="5" name="Content Placeholder 2">
            <a:extLst>
              <a:ext uri="{FF2B5EF4-FFF2-40B4-BE49-F238E27FC236}">
                <a16:creationId xmlns:a16="http://schemas.microsoft.com/office/drawing/2014/main" id="{9D207FC0-1138-13CF-D497-35B6A9C5D41B}"/>
              </a:ext>
            </a:extLst>
          </p:cNvPr>
          <p:cNvSpPr txBox="1">
            <a:spLocks/>
          </p:cNvSpPr>
          <p:nvPr/>
        </p:nvSpPr>
        <p:spPr bwMode="auto">
          <a:xfrm>
            <a:off x="889000" y="1228725"/>
            <a:ext cx="73406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 typeface="Arial" panose="020B0604020202020204" pitchFamily="34" charset="0"/>
              <a:buNone/>
            </a:pPr>
            <a:r>
              <a:rPr lang="en-US" altLang="en-US" sz="2400" kern="0" dirty="0">
                <a:cs typeface="Times New Roman" panose="02020603050405020304" pitchFamily="18" charset="0"/>
              </a:rPr>
              <a:t>Suppose we want to compute the natural join of Q(A,B) and S(B,C).</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2D45AB72-4EED-47FD-8ECA-021BAEDAE04E}"/>
              </a:ext>
            </a:extLst>
          </p:cNvPr>
          <p:cNvSpPr>
            <a:spLocks noGrp="1"/>
          </p:cNvSpPr>
          <p:nvPr>
            <p:ph type="title"/>
          </p:nvPr>
        </p:nvSpPr>
        <p:spPr>
          <a:xfrm>
            <a:off x="720725" y="366702"/>
            <a:ext cx="7772400" cy="1143000"/>
          </a:xfrm>
        </p:spPr>
        <p:txBody>
          <a:bodyPr/>
          <a:lstStyle/>
          <a:p>
            <a:r>
              <a:rPr lang="en-US" altLang="en-US" sz="3600" dirty="0">
                <a:latin typeface="+mn-lt"/>
                <a:cs typeface="Times New Roman" panose="02020603050405020304" pitchFamily="18" charset="0"/>
              </a:rPr>
              <a:t>Relational Data by MapReduce: Overview</a:t>
            </a:r>
          </a:p>
        </p:txBody>
      </p:sp>
      <p:sp>
        <p:nvSpPr>
          <p:cNvPr id="2" name="Content Placeholder 2">
            <a:extLst>
              <a:ext uri="{FF2B5EF4-FFF2-40B4-BE49-F238E27FC236}">
                <a16:creationId xmlns:a16="http://schemas.microsoft.com/office/drawing/2014/main" id="{EC0DC102-6AA2-74C6-6AFE-0C1245800B33}"/>
              </a:ext>
            </a:extLst>
          </p:cNvPr>
          <p:cNvSpPr txBox="1">
            <a:spLocks/>
          </p:cNvSpPr>
          <p:nvPr/>
        </p:nvSpPr>
        <p:spPr bwMode="auto">
          <a:xfrm>
            <a:off x="782637" y="5621916"/>
            <a:ext cx="7710487" cy="46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zh-CN" sz="2800" kern="0" dirty="0">
                <a:ea typeface="SimSun" panose="02010600030101010101" pitchFamily="2" charset="-122"/>
                <a:cs typeface="Times New Roman" panose="02020603050405020304" pitchFamily="18" charset="0"/>
              </a:rPr>
              <a:t>Opportunities for automatic optimization</a:t>
            </a:r>
          </a:p>
          <a:p>
            <a:pPr lvl="1">
              <a:lnSpc>
                <a:spcPct val="80000"/>
              </a:lnSpc>
            </a:pPr>
            <a:endParaRPr lang="en-US" altLang="zh-CN" sz="2600" kern="0" dirty="0">
              <a:ea typeface="SimSun" panose="02010600030101010101" pitchFamily="2" charset="-122"/>
              <a:cs typeface="Times New Roman" panose="02020603050405020304" pitchFamily="18" charset="0"/>
            </a:endParaRPr>
          </a:p>
        </p:txBody>
      </p:sp>
      <p:sp>
        <p:nvSpPr>
          <p:cNvPr id="4" name="Content Placeholder 2">
            <a:extLst>
              <a:ext uri="{FF2B5EF4-FFF2-40B4-BE49-F238E27FC236}">
                <a16:creationId xmlns:a16="http://schemas.microsoft.com/office/drawing/2014/main" id="{BC8FF619-6E93-968C-9EB3-28386658EB9F}"/>
              </a:ext>
            </a:extLst>
          </p:cNvPr>
          <p:cNvSpPr txBox="1">
            <a:spLocks/>
          </p:cNvSpPr>
          <p:nvPr/>
        </p:nvSpPr>
        <p:spPr bwMode="auto">
          <a:xfrm>
            <a:off x="782637" y="4765690"/>
            <a:ext cx="7710487" cy="677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zh-CN" sz="2800" kern="0" dirty="0">
                <a:ea typeface="SimSun" panose="02010600030101010101" pitchFamily="2" charset="-122"/>
                <a:cs typeface="Times New Roman" panose="02020603050405020304" pitchFamily="18" charset="0"/>
              </a:rPr>
              <a:t>Complex operations require multiple MapReduce </a:t>
            </a:r>
          </a:p>
          <a:p>
            <a:pPr marL="0" indent="0">
              <a:lnSpc>
                <a:spcPct val="80000"/>
              </a:lnSpc>
              <a:buNone/>
            </a:pPr>
            <a:r>
              <a:rPr lang="en-US" altLang="zh-CN" sz="2800" kern="0" dirty="0">
                <a:ea typeface="SimSun" panose="02010600030101010101" pitchFamily="2" charset="-122"/>
                <a:cs typeface="Times New Roman" panose="02020603050405020304" pitchFamily="18" charset="0"/>
              </a:rPr>
              <a:t>    jobs</a:t>
            </a:r>
          </a:p>
        </p:txBody>
      </p:sp>
      <p:sp>
        <p:nvSpPr>
          <p:cNvPr id="6" name="Content Placeholder 2">
            <a:extLst>
              <a:ext uri="{FF2B5EF4-FFF2-40B4-BE49-F238E27FC236}">
                <a16:creationId xmlns:a16="http://schemas.microsoft.com/office/drawing/2014/main" id="{4F76E2A5-01DF-A471-CC2D-BFFA49C47CF8}"/>
              </a:ext>
            </a:extLst>
          </p:cNvPr>
          <p:cNvSpPr txBox="1">
            <a:spLocks/>
          </p:cNvSpPr>
          <p:nvPr/>
        </p:nvSpPr>
        <p:spPr bwMode="auto">
          <a:xfrm>
            <a:off x="782637" y="1647016"/>
            <a:ext cx="7340600" cy="28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zh-CN" sz="2800" dirty="0">
                <a:ea typeface="SimSun" panose="02010600030101010101" pitchFamily="2" charset="-122"/>
                <a:cs typeface="Times New Roman" panose="02020603050405020304" pitchFamily="18" charset="0"/>
              </a:rPr>
              <a:t>MapReduce for processing relational data:</a:t>
            </a:r>
          </a:p>
          <a:p>
            <a:pPr marL="0" indent="0">
              <a:lnSpc>
                <a:spcPct val="80000"/>
              </a:lnSpc>
              <a:buNone/>
            </a:pPr>
            <a:endParaRPr lang="en-US" altLang="zh-CN" sz="1000" dirty="0">
              <a:ea typeface="SimSun" panose="02010600030101010101" pitchFamily="2" charset="-122"/>
              <a:cs typeface="Times New Roman" panose="02020603050405020304" pitchFamily="18" charset="0"/>
            </a:endParaRPr>
          </a:p>
          <a:p>
            <a:pPr lvl="1">
              <a:lnSpc>
                <a:spcPct val="80000"/>
              </a:lnSpc>
            </a:pPr>
            <a:r>
              <a:rPr lang="en-US" altLang="zh-CN" sz="2400" dirty="0">
                <a:ea typeface="SimSun" panose="02010600030101010101" pitchFamily="2" charset="-122"/>
                <a:cs typeface="Times New Roman" panose="02020603050405020304" pitchFamily="18" charset="0"/>
              </a:rPr>
              <a:t>Group by, sorting, duplicate elimination are handled automatically by shuffle/sort in MapReduce</a:t>
            </a:r>
          </a:p>
          <a:p>
            <a:pPr lvl="1">
              <a:lnSpc>
                <a:spcPct val="80000"/>
              </a:lnSpc>
            </a:pPr>
            <a:r>
              <a:rPr lang="en-US" altLang="zh-CN" sz="2400" dirty="0">
                <a:ea typeface="SimSun" panose="02010600030101010101" pitchFamily="2" charset="-122"/>
                <a:cs typeface="Times New Roman" panose="02020603050405020304" pitchFamily="18" charset="0"/>
              </a:rPr>
              <a:t>Selection, projection, and other computations (e.g., aggregation), are performed either in mapper or reducer</a:t>
            </a:r>
          </a:p>
          <a:p>
            <a:pPr lvl="1">
              <a:lnSpc>
                <a:spcPct val="80000"/>
              </a:lnSpc>
            </a:pPr>
            <a:r>
              <a:rPr lang="en-US" altLang="zh-CN" sz="2400" dirty="0">
                <a:ea typeface="SimSun" panose="02010600030101010101" pitchFamily="2" charset="-122"/>
                <a:cs typeface="Times New Roman" panose="02020603050405020304" pitchFamily="18" charset="0"/>
              </a:rPr>
              <a:t>Multiple strategies for relational joins</a:t>
            </a:r>
            <a:endParaRPr lang="en-US" altLang="en-US" sz="2400" kern="0" dirty="0">
              <a:cs typeface="Times New Roman" panose="02020603050405020304" pitchFamily="18" charset="0"/>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53C1C-4C48-719E-38B5-9F470B16D07F}"/>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B0B5997-EC2C-93BE-7D9B-6C26659000BC}"/>
              </a:ext>
            </a:extLst>
          </p:cNvPr>
          <p:cNvCxnSpPr>
            <a:cxnSpLocks/>
          </p:cNvCxnSpPr>
          <p:nvPr/>
        </p:nvCxnSpPr>
        <p:spPr>
          <a:xfrm>
            <a:off x="434880" y="594818"/>
            <a:ext cx="825619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a:extLst>
              <a:ext uri="{FF2B5EF4-FFF2-40B4-BE49-F238E27FC236}">
                <a16:creationId xmlns:a16="http://schemas.microsoft.com/office/drawing/2014/main" id="{420FE264-6FC0-5772-F67B-7C46E02BA3A1}"/>
              </a:ext>
            </a:extLst>
          </p:cNvPr>
          <p:cNvSpPr>
            <a:spLocks noGrp="1" noChangeArrowheads="1"/>
          </p:cNvSpPr>
          <p:nvPr>
            <p:ph type="title" idx="4294967295"/>
          </p:nvPr>
        </p:nvSpPr>
        <p:spPr>
          <a:xfrm>
            <a:off x="352067" y="175567"/>
            <a:ext cx="8439862" cy="404148"/>
          </a:xfrm>
        </p:spPr>
        <p:txBody>
          <a:bodyPr/>
          <a:lstStyle/>
          <a:p>
            <a:pPr eaLnBrk="1" hangingPunct="1"/>
            <a:r>
              <a:rPr lang="en-US" altLang="zh-CN" sz="2800" dirty="0">
                <a:latin typeface="+mn-lt"/>
                <a:ea typeface="宋体" panose="02010600030101010101" pitchFamily="2" charset="-122"/>
                <a:cs typeface="Times New Roman" panose="02020603050405020304" pitchFamily="18" charset="0"/>
              </a:rPr>
              <a:t>Review for Final Exam </a:t>
            </a:r>
            <a:r>
              <a:rPr lang="en-US" altLang="zh-CN" sz="2400" dirty="0">
                <a:latin typeface="+mn-lt"/>
                <a:ea typeface="宋体" panose="02010600030101010101" pitchFamily="2" charset="-122"/>
                <a:cs typeface="Times New Roman" panose="02020603050405020304" pitchFamily="18" charset="0"/>
              </a:rPr>
              <a:t>(</a:t>
            </a:r>
            <a:r>
              <a:rPr lang="en-US" altLang="en-US" sz="2400" dirty="0">
                <a:solidFill>
                  <a:srgbClr val="FF0000"/>
                </a:solidFill>
                <a:latin typeface="+mn-lt"/>
                <a:cs typeface="Times New Roman" panose="02020603050405020304" pitchFamily="18" charset="0"/>
              </a:rPr>
              <a:t>May 5, 2025, 8:00am - 10:00am</a:t>
            </a:r>
            <a:r>
              <a:rPr lang="en-US" altLang="en-US" sz="2400" dirty="0">
                <a:latin typeface="+mn-lt"/>
                <a:cs typeface="Times New Roman" panose="02020603050405020304" pitchFamily="18" charset="0"/>
              </a:rPr>
              <a:t>)</a:t>
            </a:r>
            <a:endParaRPr lang="en-US" altLang="zh-CN" sz="2400" dirty="0">
              <a:latin typeface="+mn-lt"/>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196659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CE295-C650-3AE7-F193-E6E422AED37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521A810-C8C7-6FE7-CEC1-DEE546FCE8D0}"/>
              </a:ext>
            </a:extLst>
          </p:cNvPr>
          <p:cNvCxnSpPr>
            <a:cxnSpLocks/>
          </p:cNvCxnSpPr>
          <p:nvPr/>
        </p:nvCxnSpPr>
        <p:spPr>
          <a:xfrm>
            <a:off x="434880" y="594818"/>
            <a:ext cx="825619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a:extLst>
              <a:ext uri="{FF2B5EF4-FFF2-40B4-BE49-F238E27FC236}">
                <a16:creationId xmlns:a16="http://schemas.microsoft.com/office/drawing/2014/main" id="{ED143F0F-BD0F-0D4A-8636-DB00A008E6BF}"/>
              </a:ext>
            </a:extLst>
          </p:cNvPr>
          <p:cNvSpPr>
            <a:spLocks noGrp="1" noChangeArrowheads="1"/>
          </p:cNvSpPr>
          <p:nvPr>
            <p:ph type="title" idx="4294967295"/>
          </p:nvPr>
        </p:nvSpPr>
        <p:spPr>
          <a:xfrm>
            <a:off x="352067" y="175567"/>
            <a:ext cx="8439862" cy="404148"/>
          </a:xfrm>
        </p:spPr>
        <p:txBody>
          <a:bodyPr/>
          <a:lstStyle/>
          <a:p>
            <a:pPr eaLnBrk="1" hangingPunct="1"/>
            <a:r>
              <a:rPr lang="en-US" altLang="zh-CN" sz="2800" dirty="0">
                <a:latin typeface="+mn-lt"/>
                <a:ea typeface="宋体" panose="02010600030101010101" pitchFamily="2" charset="-122"/>
                <a:cs typeface="Times New Roman" panose="02020603050405020304" pitchFamily="18" charset="0"/>
              </a:rPr>
              <a:t>Review for Final Exam </a:t>
            </a:r>
            <a:r>
              <a:rPr lang="en-US" altLang="zh-CN" sz="2400" dirty="0">
                <a:latin typeface="+mn-lt"/>
                <a:ea typeface="宋体" panose="02010600030101010101" pitchFamily="2" charset="-122"/>
                <a:cs typeface="Times New Roman" panose="02020603050405020304" pitchFamily="18" charset="0"/>
              </a:rPr>
              <a:t>(</a:t>
            </a:r>
            <a:r>
              <a:rPr lang="en-US" altLang="en-US" sz="2400" dirty="0">
                <a:solidFill>
                  <a:srgbClr val="FF0000"/>
                </a:solidFill>
                <a:latin typeface="+mn-lt"/>
                <a:cs typeface="Times New Roman" panose="02020603050405020304" pitchFamily="18" charset="0"/>
              </a:rPr>
              <a:t>May 5, 2025, 8:00am - 10:00am</a:t>
            </a:r>
            <a:r>
              <a:rPr lang="en-US" altLang="en-US" sz="2400" dirty="0">
                <a:latin typeface="+mn-lt"/>
                <a:cs typeface="Times New Roman" panose="02020603050405020304" pitchFamily="18" charset="0"/>
              </a:rPr>
              <a:t>)</a:t>
            </a:r>
            <a:endParaRPr lang="en-US" altLang="zh-CN" sz="2400" dirty="0">
              <a:latin typeface="+mn-lt"/>
              <a:ea typeface="宋体" panose="02010600030101010101" pitchFamily="2" charset="-122"/>
              <a:cs typeface="Times New Roman" panose="02020603050405020304" pitchFamily="18" charset="0"/>
            </a:endParaRPr>
          </a:p>
        </p:txBody>
      </p:sp>
      <p:sp>
        <p:nvSpPr>
          <p:cNvPr id="2" name="TextBox 1">
            <a:extLst>
              <a:ext uri="{FF2B5EF4-FFF2-40B4-BE49-F238E27FC236}">
                <a16:creationId xmlns:a16="http://schemas.microsoft.com/office/drawing/2014/main" id="{83E5B81E-FF56-EB26-52B7-FDF23F8F6F71}"/>
              </a:ext>
            </a:extLst>
          </p:cNvPr>
          <p:cNvSpPr txBox="1"/>
          <p:nvPr/>
        </p:nvSpPr>
        <p:spPr>
          <a:xfrm>
            <a:off x="693270" y="748221"/>
            <a:ext cx="7785050" cy="2246769"/>
          </a:xfrm>
          <a:prstGeom prst="rect">
            <a:avLst/>
          </a:prstGeom>
          <a:solidFill>
            <a:schemeClr val="bg1"/>
          </a:solidFill>
          <a:ln w="28575">
            <a:solidFill>
              <a:srgbClr val="00B050"/>
            </a:solidFill>
          </a:ln>
        </p:spPr>
        <p:txBody>
          <a:bodyPr wrap="square">
            <a:spAutoFit/>
          </a:bodyPr>
          <a:lstStyle/>
          <a:p>
            <a:pPr>
              <a:defRPr/>
            </a:pPr>
            <a:r>
              <a:rPr lang="en-US" sz="2000" dirty="0">
                <a:solidFill>
                  <a:srgbClr val="FF0000"/>
                </a:solidFill>
                <a:latin typeface="+mn-lt"/>
                <a:cs typeface="Times New Roman" panose="02020603050405020304" pitchFamily="18" charset="0"/>
              </a:rPr>
              <a:t>Database Development</a:t>
            </a:r>
          </a:p>
          <a:p>
            <a:pPr marL="342900" indent="-342900">
              <a:buFont typeface="Arial" panose="020B0604020202020204" pitchFamily="34" charset="0"/>
              <a:buChar char="•"/>
              <a:defRPr/>
            </a:pPr>
            <a:r>
              <a:rPr lang="en-US" sz="2000" dirty="0">
                <a:latin typeface="+mn-lt"/>
                <a:cs typeface="Times New Roman" panose="02020603050405020304" pitchFamily="18" charset="0"/>
              </a:rPr>
              <a:t>Database structure: general terminologies</a:t>
            </a:r>
          </a:p>
          <a:p>
            <a:pPr marL="342900" indent="-342900">
              <a:buFont typeface="Arial" panose="020B0604020202020204" pitchFamily="34" charset="0"/>
              <a:buChar char="•"/>
              <a:defRPr/>
            </a:pPr>
            <a:r>
              <a:rPr lang="en-US" sz="2000" dirty="0">
                <a:latin typeface="+mn-lt"/>
                <a:cs typeface="Times New Roman" panose="02020603050405020304" pitchFamily="18" charset="0"/>
              </a:rPr>
              <a:t>Entity-Relationship diagrams</a:t>
            </a:r>
          </a:p>
          <a:p>
            <a:pPr marL="342900" indent="-342900">
              <a:buFont typeface="Arial" panose="020B0604020202020204" pitchFamily="34" charset="0"/>
              <a:buChar char="•"/>
              <a:defRPr/>
            </a:pPr>
            <a:r>
              <a:rPr lang="en-US" sz="2000" dirty="0">
                <a:latin typeface="+mn-lt"/>
                <a:cs typeface="Times New Roman" panose="02020603050405020304" pitchFamily="18" charset="0"/>
              </a:rPr>
              <a:t>Relational algebra</a:t>
            </a:r>
          </a:p>
          <a:p>
            <a:pPr marL="342900" indent="-342900">
              <a:buFont typeface="Arial" panose="020B0604020202020204" pitchFamily="34" charset="0"/>
              <a:buChar char="•"/>
              <a:defRPr/>
            </a:pPr>
            <a:r>
              <a:rPr lang="en-US" sz="2000" dirty="0">
                <a:latin typeface="+mn-lt"/>
                <a:cs typeface="Times New Roman" panose="02020603050405020304" pitchFamily="18" charset="0"/>
              </a:rPr>
              <a:t>Functional dependencies</a:t>
            </a:r>
          </a:p>
          <a:p>
            <a:pPr marL="342900" indent="-342900">
              <a:buFont typeface="Arial" panose="020B0604020202020204" pitchFamily="34" charset="0"/>
              <a:buChar char="•"/>
              <a:defRPr/>
            </a:pPr>
            <a:r>
              <a:rPr lang="en-US" sz="2000" dirty="0">
                <a:latin typeface="+mn-lt"/>
                <a:cs typeface="Times New Roman" panose="02020603050405020304" pitchFamily="18" charset="0"/>
              </a:rPr>
              <a:t>BC, 3rd, and 4th normal forms (definitions and algorithms)</a:t>
            </a:r>
          </a:p>
          <a:p>
            <a:pPr marL="342900" indent="-342900">
              <a:buFont typeface="Arial" panose="020B0604020202020204" pitchFamily="34" charset="0"/>
              <a:buChar char="•"/>
              <a:defRPr/>
            </a:pPr>
            <a:r>
              <a:rPr lang="en-US" sz="2000" dirty="0">
                <a:latin typeface="+mn-lt"/>
                <a:cs typeface="Times New Roman" panose="02020603050405020304" pitchFamily="18" charset="0"/>
              </a:rPr>
              <a:t>SQL</a:t>
            </a:r>
          </a:p>
        </p:txBody>
      </p:sp>
    </p:spTree>
    <p:extLst>
      <p:ext uri="{BB962C8B-B14F-4D97-AF65-F5344CB8AC3E}">
        <p14:creationId xmlns:p14="http://schemas.microsoft.com/office/powerpoint/2010/main" val="1776402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ADEF6-0538-6FB3-FF1A-85684042BA2C}"/>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E1C03FC-93A2-4799-1B32-E3F15E087CC3}"/>
              </a:ext>
            </a:extLst>
          </p:cNvPr>
          <p:cNvCxnSpPr>
            <a:cxnSpLocks/>
          </p:cNvCxnSpPr>
          <p:nvPr/>
        </p:nvCxnSpPr>
        <p:spPr>
          <a:xfrm>
            <a:off x="434880" y="594818"/>
            <a:ext cx="825619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a:extLst>
              <a:ext uri="{FF2B5EF4-FFF2-40B4-BE49-F238E27FC236}">
                <a16:creationId xmlns:a16="http://schemas.microsoft.com/office/drawing/2014/main" id="{5FC8D6C9-C7A7-2513-819C-F45E1FCA1F97}"/>
              </a:ext>
            </a:extLst>
          </p:cNvPr>
          <p:cNvSpPr>
            <a:spLocks noGrp="1" noChangeArrowheads="1"/>
          </p:cNvSpPr>
          <p:nvPr>
            <p:ph type="title" idx="4294967295"/>
          </p:nvPr>
        </p:nvSpPr>
        <p:spPr>
          <a:xfrm>
            <a:off x="352067" y="175567"/>
            <a:ext cx="8439862" cy="404148"/>
          </a:xfrm>
        </p:spPr>
        <p:txBody>
          <a:bodyPr/>
          <a:lstStyle/>
          <a:p>
            <a:pPr eaLnBrk="1" hangingPunct="1"/>
            <a:r>
              <a:rPr lang="en-US" altLang="zh-CN" sz="2800" dirty="0">
                <a:latin typeface="+mn-lt"/>
                <a:ea typeface="宋体" panose="02010600030101010101" pitchFamily="2" charset="-122"/>
                <a:cs typeface="Times New Roman" panose="02020603050405020304" pitchFamily="18" charset="0"/>
              </a:rPr>
              <a:t>Review for Final Exam </a:t>
            </a:r>
            <a:r>
              <a:rPr lang="en-US" altLang="zh-CN" sz="2400" dirty="0">
                <a:latin typeface="+mn-lt"/>
                <a:ea typeface="宋体" panose="02010600030101010101" pitchFamily="2" charset="-122"/>
                <a:cs typeface="Times New Roman" panose="02020603050405020304" pitchFamily="18" charset="0"/>
              </a:rPr>
              <a:t>(</a:t>
            </a:r>
            <a:r>
              <a:rPr lang="en-US" altLang="en-US" sz="2400" dirty="0">
                <a:solidFill>
                  <a:srgbClr val="FF0000"/>
                </a:solidFill>
                <a:latin typeface="+mn-lt"/>
                <a:cs typeface="Times New Roman" panose="02020603050405020304" pitchFamily="18" charset="0"/>
              </a:rPr>
              <a:t>May 5, 2025, 8:00am - 10:00am</a:t>
            </a:r>
            <a:r>
              <a:rPr lang="en-US" altLang="en-US" sz="2400" dirty="0">
                <a:latin typeface="+mn-lt"/>
                <a:cs typeface="Times New Roman" panose="02020603050405020304" pitchFamily="18" charset="0"/>
              </a:rPr>
              <a:t>)</a:t>
            </a:r>
            <a:endParaRPr lang="en-US" altLang="zh-CN" sz="2400" dirty="0">
              <a:latin typeface="+mn-lt"/>
              <a:ea typeface="宋体" panose="02010600030101010101" pitchFamily="2" charset="-122"/>
              <a:cs typeface="Times New Roman" panose="02020603050405020304" pitchFamily="18" charset="0"/>
            </a:endParaRPr>
          </a:p>
        </p:txBody>
      </p:sp>
      <p:sp>
        <p:nvSpPr>
          <p:cNvPr id="2" name="TextBox 1">
            <a:extLst>
              <a:ext uri="{FF2B5EF4-FFF2-40B4-BE49-F238E27FC236}">
                <a16:creationId xmlns:a16="http://schemas.microsoft.com/office/drawing/2014/main" id="{F886118C-3E5F-28FC-9EEB-4FCF4102AE28}"/>
              </a:ext>
            </a:extLst>
          </p:cNvPr>
          <p:cNvSpPr txBox="1"/>
          <p:nvPr/>
        </p:nvSpPr>
        <p:spPr>
          <a:xfrm>
            <a:off x="693270" y="748221"/>
            <a:ext cx="7785050" cy="2246769"/>
          </a:xfrm>
          <a:prstGeom prst="rect">
            <a:avLst/>
          </a:prstGeom>
          <a:solidFill>
            <a:schemeClr val="bg1"/>
          </a:solidFill>
          <a:ln w="28575">
            <a:solidFill>
              <a:srgbClr val="00B050"/>
            </a:solidFill>
          </a:ln>
        </p:spPr>
        <p:txBody>
          <a:bodyPr wrap="square">
            <a:spAutoFit/>
          </a:bodyPr>
          <a:lstStyle/>
          <a:p>
            <a:pPr>
              <a:defRPr/>
            </a:pPr>
            <a:r>
              <a:rPr lang="en-US" sz="2000" dirty="0">
                <a:solidFill>
                  <a:srgbClr val="FF0000"/>
                </a:solidFill>
                <a:latin typeface="+mn-lt"/>
                <a:cs typeface="Times New Roman" panose="02020603050405020304" pitchFamily="18" charset="0"/>
              </a:rPr>
              <a:t>Database Development</a:t>
            </a:r>
          </a:p>
          <a:p>
            <a:pPr marL="342900" indent="-342900">
              <a:buFont typeface="Arial" panose="020B0604020202020204" pitchFamily="34" charset="0"/>
              <a:buChar char="•"/>
              <a:defRPr/>
            </a:pPr>
            <a:r>
              <a:rPr lang="en-US" sz="2000" dirty="0">
                <a:latin typeface="+mn-lt"/>
                <a:cs typeface="Times New Roman" panose="02020603050405020304" pitchFamily="18" charset="0"/>
              </a:rPr>
              <a:t>Database structure: general terminologies</a:t>
            </a:r>
          </a:p>
          <a:p>
            <a:pPr marL="342900" indent="-342900">
              <a:buFont typeface="Arial" panose="020B0604020202020204" pitchFamily="34" charset="0"/>
              <a:buChar char="•"/>
              <a:defRPr/>
            </a:pPr>
            <a:r>
              <a:rPr lang="en-US" sz="2000" dirty="0">
                <a:latin typeface="+mn-lt"/>
                <a:cs typeface="Times New Roman" panose="02020603050405020304" pitchFamily="18" charset="0"/>
              </a:rPr>
              <a:t>Entity-Relationship diagrams</a:t>
            </a:r>
          </a:p>
          <a:p>
            <a:pPr marL="342900" indent="-342900">
              <a:buFont typeface="Arial" panose="020B0604020202020204" pitchFamily="34" charset="0"/>
              <a:buChar char="•"/>
              <a:defRPr/>
            </a:pPr>
            <a:r>
              <a:rPr lang="en-US" sz="2000" dirty="0">
                <a:latin typeface="+mn-lt"/>
                <a:cs typeface="Times New Roman" panose="02020603050405020304" pitchFamily="18" charset="0"/>
              </a:rPr>
              <a:t>Relational algebra</a:t>
            </a:r>
          </a:p>
          <a:p>
            <a:pPr marL="342900" indent="-342900">
              <a:buFont typeface="Arial" panose="020B0604020202020204" pitchFamily="34" charset="0"/>
              <a:buChar char="•"/>
              <a:defRPr/>
            </a:pPr>
            <a:r>
              <a:rPr lang="en-US" sz="2000" dirty="0">
                <a:latin typeface="+mn-lt"/>
                <a:cs typeface="Times New Roman" panose="02020603050405020304" pitchFamily="18" charset="0"/>
              </a:rPr>
              <a:t>Functional dependencies</a:t>
            </a:r>
          </a:p>
          <a:p>
            <a:pPr marL="342900" indent="-342900">
              <a:buFont typeface="Arial" panose="020B0604020202020204" pitchFamily="34" charset="0"/>
              <a:buChar char="•"/>
              <a:defRPr/>
            </a:pPr>
            <a:r>
              <a:rPr lang="en-US" sz="2000" dirty="0">
                <a:latin typeface="+mn-lt"/>
                <a:cs typeface="Times New Roman" panose="02020603050405020304" pitchFamily="18" charset="0"/>
              </a:rPr>
              <a:t>BC, 3rd, and 4th normal forms (definitions and algorithms)</a:t>
            </a:r>
          </a:p>
          <a:p>
            <a:pPr marL="342900" indent="-342900">
              <a:buFont typeface="Arial" panose="020B0604020202020204" pitchFamily="34" charset="0"/>
              <a:buChar char="•"/>
              <a:defRPr/>
            </a:pPr>
            <a:r>
              <a:rPr lang="en-US" sz="2000" dirty="0">
                <a:latin typeface="+mn-lt"/>
                <a:cs typeface="Times New Roman" panose="02020603050405020304" pitchFamily="18" charset="0"/>
              </a:rPr>
              <a:t>SQL</a:t>
            </a:r>
          </a:p>
        </p:txBody>
      </p:sp>
      <p:sp>
        <p:nvSpPr>
          <p:cNvPr id="16" name="TextBox 15">
            <a:extLst>
              <a:ext uri="{FF2B5EF4-FFF2-40B4-BE49-F238E27FC236}">
                <a16:creationId xmlns:a16="http://schemas.microsoft.com/office/drawing/2014/main" id="{2A60138A-6649-4CC9-22D1-F17301121F11}"/>
              </a:ext>
            </a:extLst>
          </p:cNvPr>
          <p:cNvSpPr txBox="1"/>
          <p:nvPr/>
        </p:nvSpPr>
        <p:spPr>
          <a:xfrm>
            <a:off x="693270" y="3163496"/>
            <a:ext cx="7785051" cy="2862322"/>
          </a:xfrm>
          <a:prstGeom prst="rect">
            <a:avLst/>
          </a:prstGeom>
          <a:solidFill>
            <a:schemeClr val="bg1"/>
          </a:solidFill>
          <a:ln w="28575">
            <a:solidFill>
              <a:srgbClr val="00B050"/>
            </a:solidFill>
          </a:ln>
        </p:spPr>
        <p:txBody>
          <a:bodyPr wrap="square">
            <a:spAutoFit/>
          </a:bodyPr>
          <a:lstStyle/>
          <a:p>
            <a:pPr>
              <a:defRPr/>
            </a:pPr>
            <a:r>
              <a:rPr lang="en-US" sz="2000" dirty="0">
                <a:solidFill>
                  <a:srgbClr val="FF0000"/>
                </a:solidFill>
                <a:latin typeface="+mn-lt"/>
                <a:cs typeface="Times New Roman" panose="02020603050405020304" pitchFamily="18" charset="0"/>
              </a:rPr>
              <a:t>Database Management System</a:t>
            </a:r>
          </a:p>
          <a:p>
            <a:pPr marL="342900" indent="-342900">
              <a:buFont typeface="Arial" panose="020B0604020202020204" pitchFamily="34" charset="0"/>
              <a:buChar char="•"/>
              <a:defRPr/>
            </a:pPr>
            <a:r>
              <a:rPr lang="en-US" sz="2000" dirty="0">
                <a:latin typeface="+mn-lt"/>
                <a:cs typeface="Times New Roman" panose="02020603050405020304" pitchFamily="18" charset="0"/>
              </a:rPr>
              <a:t>Disk structure</a:t>
            </a:r>
          </a:p>
          <a:p>
            <a:pPr marL="342900" indent="-342900">
              <a:buFont typeface="Arial" panose="020B0604020202020204" pitchFamily="34" charset="0"/>
              <a:buChar char="•"/>
              <a:defRPr/>
            </a:pPr>
            <a:r>
              <a:rPr lang="en-US" sz="2000" dirty="0">
                <a:latin typeface="+mn-lt"/>
                <a:cs typeface="Times New Roman" panose="02020603050405020304" pitchFamily="18" charset="0"/>
              </a:rPr>
              <a:t>Query translation (parse tree, logic/physical query plans)</a:t>
            </a:r>
          </a:p>
          <a:p>
            <a:pPr marL="342900" indent="-342900">
              <a:buFont typeface="Arial" panose="020B0604020202020204" pitchFamily="34" charset="0"/>
              <a:buChar char="•"/>
              <a:defRPr/>
            </a:pPr>
            <a:r>
              <a:rPr lang="en-US" sz="2000" dirty="0">
                <a:latin typeface="+mn-lt"/>
                <a:cs typeface="Times New Roman" panose="02020603050405020304" pitchFamily="18" charset="0"/>
              </a:rPr>
              <a:t>Query optimization (disk I/O efficiency, cost estimation)</a:t>
            </a:r>
          </a:p>
          <a:p>
            <a:pPr marL="342900" indent="-342900">
              <a:buFont typeface="Arial" panose="020B0604020202020204" pitchFamily="34" charset="0"/>
              <a:buChar char="•"/>
              <a:defRPr/>
            </a:pPr>
            <a:r>
              <a:rPr lang="en-US" sz="2000" dirty="0">
                <a:latin typeface="+mn-lt"/>
                <a:cs typeface="Times New Roman" panose="02020603050405020304" pitchFamily="18" charset="0"/>
              </a:rPr>
              <a:t>B+ trees and Hashing (extensible hash and linear hash)</a:t>
            </a:r>
          </a:p>
          <a:p>
            <a:pPr marL="342900" indent="-342900">
              <a:buFont typeface="Arial" panose="020B0604020202020204" pitchFamily="34" charset="0"/>
              <a:buChar char="•"/>
              <a:defRPr/>
            </a:pPr>
            <a:r>
              <a:rPr lang="en-US" sz="2000" dirty="0">
                <a:latin typeface="+mn-lt"/>
                <a:cs typeface="Times New Roman" panose="02020603050405020304" pitchFamily="18" charset="0"/>
              </a:rPr>
              <a:t>Algorithms for relational operations (one-pass, two-pass)</a:t>
            </a:r>
          </a:p>
          <a:p>
            <a:pPr marL="342900" indent="-342900">
              <a:buFont typeface="Arial" panose="020B0604020202020204" pitchFamily="34" charset="0"/>
              <a:buChar char="•"/>
              <a:defRPr/>
            </a:pPr>
            <a:r>
              <a:rPr lang="en-US" sz="2000" dirty="0">
                <a:latin typeface="+mn-lt"/>
                <a:cs typeface="Times New Roman" panose="02020603050405020304" pitchFamily="18" charset="0"/>
              </a:rPr>
              <a:t>Failure recovery (Undo, Redo, Undo/Redo)</a:t>
            </a:r>
          </a:p>
          <a:p>
            <a:pPr marL="342900" indent="-342900">
              <a:buFont typeface="Arial" panose="020B0604020202020204" pitchFamily="34" charset="0"/>
              <a:buChar char="•"/>
              <a:defRPr/>
            </a:pPr>
            <a:r>
              <a:rPr lang="en-US" sz="2000" dirty="0">
                <a:latin typeface="+mn-lt"/>
                <a:cs typeface="Times New Roman" panose="02020603050405020304" pitchFamily="18" charset="0"/>
              </a:rPr>
              <a:t>Currency control (serializability, locking protocols, deadlocks)</a:t>
            </a:r>
          </a:p>
          <a:p>
            <a:pPr marL="342900" indent="-342900">
              <a:buFont typeface="Arial" panose="020B0604020202020204" pitchFamily="34" charset="0"/>
              <a:buChar char="•"/>
              <a:defRPr/>
            </a:pPr>
            <a:r>
              <a:rPr lang="en-US" sz="2000" dirty="0">
                <a:solidFill>
                  <a:schemeClr val="bg1">
                    <a:lumMod val="75000"/>
                  </a:schemeClr>
                </a:solidFill>
                <a:latin typeface="+mn-lt"/>
                <a:cs typeface="Times New Roman" panose="02020603050405020304" pitchFamily="18" charset="0"/>
              </a:rPr>
              <a:t>Big data and MapReduce</a:t>
            </a:r>
          </a:p>
        </p:txBody>
      </p:sp>
    </p:spTree>
    <p:extLst>
      <p:ext uri="{BB962C8B-B14F-4D97-AF65-F5344CB8AC3E}">
        <p14:creationId xmlns:p14="http://schemas.microsoft.com/office/powerpoint/2010/main" val="2408906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434880" y="594818"/>
            <a:ext cx="825619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2" name="Rectangle 2"/>
          <p:cNvSpPr>
            <a:spLocks noGrp="1" noChangeArrowheads="1"/>
          </p:cNvSpPr>
          <p:nvPr>
            <p:ph type="title" idx="4294967295"/>
          </p:nvPr>
        </p:nvSpPr>
        <p:spPr>
          <a:xfrm>
            <a:off x="352067" y="175567"/>
            <a:ext cx="8439862" cy="404148"/>
          </a:xfrm>
        </p:spPr>
        <p:txBody>
          <a:bodyPr/>
          <a:lstStyle/>
          <a:p>
            <a:pPr eaLnBrk="1" hangingPunct="1"/>
            <a:r>
              <a:rPr lang="en-US" altLang="zh-CN" sz="2800" dirty="0">
                <a:latin typeface="+mn-lt"/>
                <a:ea typeface="宋体" panose="02010600030101010101" pitchFamily="2" charset="-122"/>
                <a:cs typeface="Times New Roman" panose="02020603050405020304" pitchFamily="18" charset="0"/>
              </a:rPr>
              <a:t>Review for Final Exam </a:t>
            </a:r>
            <a:r>
              <a:rPr lang="en-US" altLang="zh-CN" sz="2400" dirty="0">
                <a:latin typeface="+mn-lt"/>
                <a:ea typeface="宋体" panose="02010600030101010101" pitchFamily="2" charset="-122"/>
                <a:cs typeface="Times New Roman" panose="02020603050405020304" pitchFamily="18" charset="0"/>
              </a:rPr>
              <a:t>(</a:t>
            </a:r>
            <a:r>
              <a:rPr lang="en-US" altLang="en-US" sz="2400" dirty="0">
                <a:solidFill>
                  <a:srgbClr val="FF0000"/>
                </a:solidFill>
                <a:latin typeface="+mn-lt"/>
                <a:cs typeface="Times New Roman" panose="02020603050405020304" pitchFamily="18" charset="0"/>
              </a:rPr>
              <a:t>May 5, 2025, 8:00am - 10:00am</a:t>
            </a:r>
            <a:r>
              <a:rPr lang="en-US" altLang="en-US" sz="2400" dirty="0">
                <a:latin typeface="+mn-lt"/>
                <a:cs typeface="Times New Roman" panose="02020603050405020304" pitchFamily="18" charset="0"/>
              </a:rPr>
              <a:t>)</a:t>
            </a:r>
            <a:endParaRPr lang="en-US" altLang="zh-CN" sz="2400" dirty="0">
              <a:latin typeface="+mn-lt"/>
              <a:ea typeface="宋体" panose="02010600030101010101" pitchFamily="2" charset="-122"/>
              <a:cs typeface="Times New Roman" panose="02020603050405020304" pitchFamily="18" charset="0"/>
            </a:endParaRPr>
          </a:p>
        </p:txBody>
      </p:sp>
      <p:sp>
        <p:nvSpPr>
          <p:cNvPr id="2" name="TextBox 1"/>
          <p:cNvSpPr txBox="1"/>
          <p:nvPr/>
        </p:nvSpPr>
        <p:spPr>
          <a:xfrm>
            <a:off x="693270" y="748221"/>
            <a:ext cx="7785050" cy="2246769"/>
          </a:xfrm>
          <a:prstGeom prst="rect">
            <a:avLst/>
          </a:prstGeom>
          <a:solidFill>
            <a:schemeClr val="bg1"/>
          </a:solidFill>
          <a:ln w="28575">
            <a:solidFill>
              <a:srgbClr val="00B050"/>
            </a:solidFill>
          </a:ln>
        </p:spPr>
        <p:txBody>
          <a:bodyPr wrap="square">
            <a:spAutoFit/>
          </a:bodyPr>
          <a:lstStyle/>
          <a:p>
            <a:pPr>
              <a:defRPr/>
            </a:pPr>
            <a:r>
              <a:rPr lang="en-US" sz="2000" dirty="0">
                <a:solidFill>
                  <a:srgbClr val="FF0000"/>
                </a:solidFill>
                <a:latin typeface="+mn-lt"/>
                <a:cs typeface="Times New Roman" panose="02020603050405020304" pitchFamily="18" charset="0"/>
              </a:rPr>
              <a:t>Database Development</a:t>
            </a:r>
          </a:p>
          <a:p>
            <a:pPr marL="342900" indent="-342900">
              <a:buFont typeface="Arial" panose="020B0604020202020204" pitchFamily="34" charset="0"/>
              <a:buChar char="•"/>
              <a:defRPr/>
            </a:pPr>
            <a:r>
              <a:rPr lang="en-US" sz="2000" dirty="0">
                <a:latin typeface="+mn-lt"/>
                <a:cs typeface="Times New Roman" panose="02020603050405020304" pitchFamily="18" charset="0"/>
              </a:rPr>
              <a:t>Database structure: general terminologies</a:t>
            </a:r>
          </a:p>
          <a:p>
            <a:pPr marL="342900" indent="-342900">
              <a:buFont typeface="Arial" panose="020B0604020202020204" pitchFamily="34" charset="0"/>
              <a:buChar char="•"/>
              <a:defRPr/>
            </a:pPr>
            <a:r>
              <a:rPr lang="en-US" sz="2000" dirty="0">
                <a:latin typeface="+mn-lt"/>
                <a:cs typeface="Times New Roman" panose="02020603050405020304" pitchFamily="18" charset="0"/>
              </a:rPr>
              <a:t>Entity-Relationship diagrams</a:t>
            </a:r>
          </a:p>
          <a:p>
            <a:pPr marL="342900" indent="-342900">
              <a:buFont typeface="Arial" panose="020B0604020202020204" pitchFamily="34" charset="0"/>
              <a:buChar char="•"/>
              <a:defRPr/>
            </a:pPr>
            <a:r>
              <a:rPr lang="en-US" sz="2000" dirty="0">
                <a:latin typeface="+mn-lt"/>
                <a:cs typeface="Times New Roman" panose="02020603050405020304" pitchFamily="18" charset="0"/>
              </a:rPr>
              <a:t>Relational algebra</a:t>
            </a:r>
          </a:p>
          <a:p>
            <a:pPr marL="342900" indent="-342900">
              <a:buFont typeface="Arial" panose="020B0604020202020204" pitchFamily="34" charset="0"/>
              <a:buChar char="•"/>
              <a:defRPr/>
            </a:pPr>
            <a:r>
              <a:rPr lang="en-US" sz="2000" dirty="0">
                <a:latin typeface="+mn-lt"/>
                <a:cs typeface="Times New Roman" panose="02020603050405020304" pitchFamily="18" charset="0"/>
              </a:rPr>
              <a:t>Functional dependencies</a:t>
            </a:r>
          </a:p>
          <a:p>
            <a:pPr marL="342900" indent="-342900">
              <a:buFont typeface="Arial" panose="020B0604020202020204" pitchFamily="34" charset="0"/>
              <a:buChar char="•"/>
              <a:defRPr/>
            </a:pPr>
            <a:r>
              <a:rPr lang="en-US" sz="2000" dirty="0">
                <a:latin typeface="+mn-lt"/>
                <a:cs typeface="Times New Roman" panose="02020603050405020304" pitchFamily="18" charset="0"/>
              </a:rPr>
              <a:t>BC, 3rd, and 4th normal forms (definitions and algorithms)</a:t>
            </a:r>
          </a:p>
          <a:p>
            <a:pPr marL="342900" indent="-342900">
              <a:buFont typeface="Arial" panose="020B0604020202020204" pitchFamily="34" charset="0"/>
              <a:buChar char="•"/>
              <a:defRPr/>
            </a:pPr>
            <a:r>
              <a:rPr lang="en-US" sz="2000" dirty="0">
                <a:latin typeface="+mn-lt"/>
                <a:cs typeface="Times New Roman" panose="02020603050405020304" pitchFamily="18" charset="0"/>
              </a:rPr>
              <a:t>SQL</a:t>
            </a:r>
          </a:p>
        </p:txBody>
      </p:sp>
      <p:sp>
        <p:nvSpPr>
          <p:cNvPr id="16" name="TextBox 15"/>
          <p:cNvSpPr txBox="1"/>
          <p:nvPr/>
        </p:nvSpPr>
        <p:spPr>
          <a:xfrm>
            <a:off x="693270" y="3163496"/>
            <a:ext cx="7785051" cy="2862322"/>
          </a:xfrm>
          <a:prstGeom prst="rect">
            <a:avLst/>
          </a:prstGeom>
          <a:solidFill>
            <a:schemeClr val="bg1"/>
          </a:solidFill>
          <a:ln w="28575">
            <a:solidFill>
              <a:srgbClr val="00B050"/>
            </a:solidFill>
          </a:ln>
        </p:spPr>
        <p:txBody>
          <a:bodyPr wrap="square">
            <a:spAutoFit/>
          </a:bodyPr>
          <a:lstStyle/>
          <a:p>
            <a:pPr>
              <a:defRPr/>
            </a:pPr>
            <a:r>
              <a:rPr lang="en-US" sz="2000" dirty="0">
                <a:solidFill>
                  <a:srgbClr val="FF0000"/>
                </a:solidFill>
                <a:latin typeface="+mn-lt"/>
                <a:cs typeface="Times New Roman" panose="02020603050405020304" pitchFamily="18" charset="0"/>
              </a:rPr>
              <a:t>Database Management System</a:t>
            </a:r>
          </a:p>
          <a:p>
            <a:pPr marL="342900" indent="-342900">
              <a:buFont typeface="Arial" panose="020B0604020202020204" pitchFamily="34" charset="0"/>
              <a:buChar char="•"/>
              <a:defRPr/>
            </a:pPr>
            <a:r>
              <a:rPr lang="en-US" sz="2000" dirty="0">
                <a:latin typeface="+mn-lt"/>
                <a:cs typeface="Times New Roman" panose="02020603050405020304" pitchFamily="18" charset="0"/>
              </a:rPr>
              <a:t>Disk structure</a:t>
            </a:r>
          </a:p>
          <a:p>
            <a:pPr marL="342900" indent="-342900">
              <a:buFont typeface="Arial" panose="020B0604020202020204" pitchFamily="34" charset="0"/>
              <a:buChar char="•"/>
              <a:defRPr/>
            </a:pPr>
            <a:r>
              <a:rPr lang="en-US" sz="2000" dirty="0">
                <a:latin typeface="+mn-lt"/>
                <a:cs typeface="Times New Roman" panose="02020603050405020304" pitchFamily="18" charset="0"/>
              </a:rPr>
              <a:t>Query translation (parse tree, logic/physical query plans)</a:t>
            </a:r>
          </a:p>
          <a:p>
            <a:pPr marL="342900" indent="-342900">
              <a:buFont typeface="Arial" panose="020B0604020202020204" pitchFamily="34" charset="0"/>
              <a:buChar char="•"/>
              <a:defRPr/>
            </a:pPr>
            <a:r>
              <a:rPr lang="en-US" sz="2000" dirty="0">
                <a:latin typeface="+mn-lt"/>
                <a:cs typeface="Times New Roman" panose="02020603050405020304" pitchFamily="18" charset="0"/>
              </a:rPr>
              <a:t>Query optimization (disk I/O efficiency, cost estimation)</a:t>
            </a:r>
          </a:p>
          <a:p>
            <a:pPr marL="342900" indent="-342900">
              <a:buFont typeface="Arial" panose="020B0604020202020204" pitchFamily="34" charset="0"/>
              <a:buChar char="•"/>
              <a:defRPr/>
            </a:pPr>
            <a:r>
              <a:rPr lang="en-US" sz="2000" dirty="0">
                <a:latin typeface="+mn-lt"/>
                <a:cs typeface="Times New Roman" panose="02020603050405020304" pitchFamily="18" charset="0"/>
              </a:rPr>
              <a:t>B+ trees and Hashing (extensible hash and linear hash)</a:t>
            </a:r>
          </a:p>
          <a:p>
            <a:pPr marL="342900" indent="-342900">
              <a:buFont typeface="Arial" panose="020B0604020202020204" pitchFamily="34" charset="0"/>
              <a:buChar char="•"/>
              <a:defRPr/>
            </a:pPr>
            <a:r>
              <a:rPr lang="en-US" sz="2000" dirty="0">
                <a:latin typeface="+mn-lt"/>
                <a:cs typeface="Times New Roman" panose="02020603050405020304" pitchFamily="18" charset="0"/>
              </a:rPr>
              <a:t>Algorithms for relational operations (one-pass, two-pass)</a:t>
            </a:r>
          </a:p>
          <a:p>
            <a:pPr marL="342900" indent="-342900">
              <a:buFont typeface="Arial" panose="020B0604020202020204" pitchFamily="34" charset="0"/>
              <a:buChar char="•"/>
              <a:defRPr/>
            </a:pPr>
            <a:r>
              <a:rPr lang="en-US" sz="2000" dirty="0">
                <a:latin typeface="+mn-lt"/>
                <a:cs typeface="Times New Roman" panose="02020603050405020304" pitchFamily="18" charset="0"/>
              </a:rPr>
              <a:t>Failure recovery (Undo, Redo, Undo/Redo)</a:t>
            </a:r>
          </a:p>
          <a:p>
            <a:pPr marL="342900" indent="-342900">
              <a:buFont typeface="Arial" panose="020B0604020202020204" pitchFamily="34" charset="0"/>
              <a:buChar char="•"/>
              <a:defRPr/>
            </a:pPr>
            <a:r>
              <a:rPr lang="en-US" sz="2000" dirty="0">
                <a:latin typeface="+mn-lt"/>
                <a:cs typeface="Times New Roman" panose="02020603050405020304" pitchFamily="18" charset="0"/>
              </a:rPr>
              <a:t>Currency control (serializability, locking protocols, deadlocks)</a:t>
            </a:r>
          </a:p>
          <a:p>
            <a:pPr marL="342900" indent="-342900">
              <a:buFont typeface="Arial" panose="020B0604020202020204" pitchFamily="34" charset="0"/>
              <a:buChar char="•"/>
              <a:defRPr/>
            </a:pPr>
            <a:r>
              <a:rPr lang="en-US" sz="2000" dirty="0">
                <a:solidFill>
                  <a:schemeClr val="bg1">
                    <a:lumMod val="75000"/>
                  </a:schemeClr>
                </a:solidFill>
                <a:latin typeface="+mn-lt"/>
                <a:cs typeface="Times New Roman" panose="02020603050405020304" pitchFamily="18" charset="0"/>
              </a:rPr>
              <a:t>Big data and MapReduce</a:t>
            </a:r>
          </a:p>
        </p:txBody>
      </p:sp>
      <p:sp>
        <p:nvSpPr>
          <p:cNvPr id="7" name="Rectangle 3">
            <a:extLst>
              <a:ext uri="{FF2B5EF4-FFF2-40B4-BE49-F238E27FC236}">
                <a16:creationId xmlns:a16="http://schemas.microsoft.com/office/drawing/2014/main" id="{C1AE39C7-9C53-500A-D4D2-5CC512AB10EC}"/>
              </a:ext>
            </a:extLst>
          </p:cNvPr>
          <p:cNvSpPr txBox="1">
            <a:spLocks noChangeArrowheads="1"/>
          </p:cNvSpPr>
          <p:nvPr/>
        </p:nvSpPr>
        <p:spPr bwMode="auto">
          <a:xfrm>
            <a:off x="693270" y="6165855"/>
            <a:ext cx="7194065" cy="430370"/>
          </a:xfrm>
          <a:prstGeom prst="rect">
            <a:avLst/>
          </a:prstGeom>
          <a:solidFill>
            <a:srgbClr val="FFFF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altLang="en-US" sz="2000" kern="0" dirty="0"/>
              <a:t>Additional Office Hours: April 30-May 1: 2:00 pm – 3:00 pm</a:t>
            </a:r>
          </a:p>
        </p:txBody>
      </p:sp>
    </p:spTree>
    <p:extLst>
      <p:ext uri="{BB962C8B-B14F-4D97-AF65-F5344CB8AC3E}">
        <p14:creationId xmlns:p14="http://schemas.microsoft.com/office/powerpoint/2010/main" val="669722"/>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6198</TotalTime>
  <Words>2325</Words>
  <Application>Microsoft Office PowerPoint</Application>
  <PresentationFormat>On-screen Show (4:3)</PresentationFormat>
  <Paragraphs>468</Paragraphs>
  <Slides>40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SimSun</vt:lpstr>
      <vt:lpstr>SimSun</vt:lpstr>
      <vt:lpstr>Arial</vt:lpstr>
      <vt:lpstr>Tahoma</vt:lpstr>
      <vt:lpstr>Times New Roman</vt:lpstr>
      <vt:lpstr>Wingdings</vt:lpstr>
      <vt:lpstr>Default Design</vt:lpstr>
      <vt:lpstr>PowerPoint Presentation</vt:lpstr>
      <vt:lpstr>PowerPoint Presentation</vt:lpstr>
      <vt:lpstr>Brief Overview on</vt:lpstr>
      <vt:lpstr> A Lot of Data</vt:lpstr>
      <vt:lpstr> A Lot of Data</vt:lpstr>
      <vt:lpstr>Cluster Architecture: Many Machines</vt:lpstr>
      <vt:lpstr>Hadoop Cluster</vt:lpstr>
      <vt:lpstr>Cluster Computing:  A Classical Algorithmic Idea: Divide-and-Conquer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Join by MapReduce</vt:lpstr>
      <vt:lpstr>PowerPoint Presentation</vt:lpstr>
      <vt:lpstr>Relational Data by MapReduce: Overview</vt:lpstr>
      <vt:lpstr>Review for Final Exam (May 5, 2025, 8:00am - 10:00am)</vt:lpstr>
      <vt:lpstr>Review for Final Exam (May 5, 2025, 8:00am - 10:00am)</vt:lpstr>
      <vt:lpstr>Review for Final Exam (May 5, 2025, 8:00am - 10:00am)</vt:lpstr>
      <vt:lpstr>Review for Final Exam (May 5, 2025, 8:00am - 10:00am)</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403</cp:revision>
  <cp:lastPrinted>2001-01-16T17:12:14Z</cp:lastPrinted>
  <dcterms:created xsi:type="dcterms:W3CDTF">1999-07-13T19:55:20Z</dcterms:created>
  <dcterms:modified xsi:type="dcterms:W3CDTF">2025-04-29T14:57:53Z</dcterms:modified>
</cp:coreProperties>
</file>