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93" r:id="rId2"/>
    <p:sldId id="1041" r:id="rId3"/>
    <p:sldId id="1043" r:id="rId4"/>
    <p:sldId id="613" r:id="rId5"/>
    <p:sldId id="614" r:id="rId6"/>
    <p:sldId id="653" r:id="rId7"/>
    <p:sldId id="470" r:id="rId8"/>
    <p:sldId id="654" r:id="rId9"/>
    <p:sldId id="1048" r:id="rId10"/>
    <p:sldId id="1049" r:id="rId11"/>
    <p:sldId id="1050" r:id="rId12"/>
    <p:sldId id="481" r:id="rId13"/>
    <p:sldId id="657" r:id="rId14"/>
    <p:sldId id="656" r:id="rId15"/>
    <p:sldId id="655" r:id="rId16"/>
    <p:sldId id="484" r:id="rId17"/>
    <p:sldId id="1052" r:id="rId18"/>
    <p:sldId id="1051" r:id="rId19"/>
    <p:sldId id="485" r:id="rId20"/>
    <p:sldId id="486" r:id="rId21"/>
    <p:sldId id="487" r:id="rId22"/>
    <p:sldId id="488" r:id="rId23"/>
    <p:sldId id="489" r:id="rId24"/>
    <p:sldId id="490" r:id="rId25"/>
    <p:sldId id="491" r:id="rId26"/>
    <p:sldId id="492" r:id="rId27"/>
    <p:sldId id="493" r:id="rId28"/>
    <p:sldId id="494" r:id="rId29"/>
    <p:sldId id="495" r:id="rId30"/>
    <p:sldId id="496" r:id="rId31"/>
    <p:sldId id="497" r:id="rId32"/>
    <p:sldId id="498" r:id="rId33"/>
    <p:sldId id="499" r:id="rId34"/>
    <p:sldId id="500" r:id="rId35"/>
    <p:sldId id="501" r:id="rId36"/>
    <p:sldId id="503" r:id="rId37"/>
    <p:sldId id="504" r:id="rId3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00FF00"/>
    <a:srgbClr val="7FD3E7"/>
    <a:srgbClr val="99FFCC"/>
    <a:srgbClr val="FFCC00"/>
    <a:srgbClr val="FF3300"/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3" autoAdjust="0"/>
    <p:restoredTop sz="90767" autoAdjust="0"/>
  </p:normalViewPr>
  <p:slideViewPr>
    <p:cSldViewPr snapToGrid="0">
      <p:cViewPr varScale="1">
        <p:scale>
          <a:sx n="112" d="100"/>
          <a:sy n="112" d="100"/>
        </p:scale>
        <p:origin x="11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899D88-16C1-4137-ADCC-DFF1FF4D7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879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F691420-A3F4-4B33-922F-0E10F573E6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8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EB194-A306-451A-B5AE-DE753A8BA4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08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83018-536A-4E95-B117-8F0D7A5FFE0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9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0F7FB-AFCB-4DA4-8FE3-1B4EE10135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59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758-1802-48CE-8575-DBA498FAE2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76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F8C-FF15-4411-8F91-366F337B8DB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72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ADAB-E0DA-4583-B1DB-A99263E4CD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03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C5E77-3EB2-4E2B-BF1A-42A48CCF8AC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51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616FB97-33D8-4F62-B630-D889D4C5E1B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-1" y="6553200"/>
            <a:ext cx="40570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40: Handling deadlocks</a:t>
            </a:r>
          </a:p>
        </p:txBody>
      </p:sp>
    </p:spTree>
    <p:extLst>
      <p:ext uri="{BB962C8B-B14F-4D97-AF65-F5344CB8AC3E}">
        <p14:creationId xmlns:p14="http://schemas.microsoft.com/office/powerpoint/2010/main" val="165887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46"/>
          <p:cNvSpPr txBox="1">
            <a:spLocks noChangeArrowheads="1"/>
          </p:cNvSpPr>
          <p:nvPr/>
        </p:nvSpPr>
        <p:spPr bwMode="auto">
          <a:xfrm>
            <a:off x="714375" y="977900"/>
            <a:ext cx="75215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Transaction ACID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tomicity:      either all steps of a transaction happen, or none happen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onsistency:   a transaction transforms a consistent DB into a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consistent DB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solation:         execution of a transaction is isolated from that of other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transactions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urability:       if a transaction commits, its effects persist.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781050" y="944563"/>
            <a:ext cx="7421563" cy="269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139700"/>
            <a:ext cx="7454900" cy="838200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Tranactions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1050" y="3717925"/>
            <a:ext cx="5602288" cy="22463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affect transaction ACID?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 system failures may destroy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Durability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executions of transactions (which is highly desired) may affect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thus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7174" name="Group 3"/>
          <p:cNvGrpSpPr>
            <a:grpSpLocks/>
          </p:cNvGrpSpPr>
          <p:nvPr/>
        </p:nvGrpSpPr>
        <p:grpSpPr bwMode="auto">
          <a:xfrm>
            <a:off x="6840538" y="3487738"/>
            <a:ext cx="1362075" cy="2593975"/>
            <a:chOff x="6909879" y="3625844"/>
            <a:chExt cx="1361708" cy="2593801"/>
          </a:xfrm>
        </p:grpSpPr>
        <p:sp>
          <p:nvSpPr>
            <p:cNvPr id="7176" name="AutoShape 4"/>
            <p:cNvSpPr>
              <a:spLocks noChangeArrowheads="1"/>
            </p:cNvSpPr>
            <p:nvPr/>
          </p:nvSpPr>
          <p:spPr bwMode="auto">
            <a:xfrm>
              <a:off x="7096601" y="4370680"/>
              <a:ext cx="1139350" cy="1848965"/>
            </a:xfrm>
            <a:prstGeom prst="can">
              <a:avLst>
                <a:gd name="adj" fmla="val 3749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Database</a:t>
              </a:r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>
              <a:off x="7125652" y="4051902"/>
              <a:ext cx="266402" cy="5909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>
              <a:off x="7484852" y="4000863"/>
              <a:ext cx="55353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7905326" y="4000863"/>
              <a:ext cx="176946" cy="6315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TextBox 2"/>
            <p:cNvSpPr txBox="1">
              <a:spLocks noChangeArrowheads="1"/>
            </p:cNvSpPr>
            <p:nvPr/>
          </p:nvSpPr>
          <p:spPr bwMode="auto">
            <a:xfrm>
              <a:off x="6909879" y="3666462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181" name="Line 6"/>
            <p:cNvSpPr>
              <a:spLocks noChangeShapeType="1"/>
            </p:cNvSpPr>
            <p:nvPr/>
          </p:nvSpPr>
          <p:spPr bwMode="auto">
            <a:xfrm>
              <a:off x="7746427" y="4000863"/>
              <a:ext cx="8211" cy="5379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TextBox 14"/>
            <p:cNvSpPr txBox="1">
              <a:spLocks noChangeArrowheads="1"/>
            </p:cNvSpPr>
            <p:nvPr/>
          </p:nvSpPr>
          <p:spPr bwMode="auto">
            <a:xfrm>
              <a:off x="7310291" y="3625844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</a:t>
              </a:r>
              <a:endPara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83" name="TextBox 15"/>
            <p:cNvSpPr txBox="1">
              <a:spLocks noChangeArrowheads="1"/>
            </p:cNvSpPr>
            <p:nvPr/>
          </p:nvSpPr>
          <p:spPr bwMode="auto">
            <a:xfrm>
              <a:off x="7892957" y="3679534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6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</p:grp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542925" y="4745038"/>
            <a:ext cx="6229350" cy="14144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31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9297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8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9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9293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4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95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6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9225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9284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85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6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9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0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1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2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6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9275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76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8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9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2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3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7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9266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9267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8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9229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1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9232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9234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9235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6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38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9240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42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4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9245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9248" name="Line 68"/>
          <p:cNvSpPr>
            <a:spLocks noChangeShapeType="1"/>
          </p:cNvSpPr>
          <p:nvPr/>
        </p:nvSpPr>
        <p:spPr bwMode="auto">
          <a:xfrm>
            <a:off x="3648075" y="4429125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925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925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925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926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4" name="Text Box 84"/>
          <p:cNvSpPr txBox="1">
            <a:spLocks noChangeArrowheads="1"/>
          </p:cNvSpPr>
          <p:nvPr/>
        </p:nvSpPr>
        <p:spPr bwMode="auto">
          <a:xfrm>
            <a:off x="3971925" y="6161088"/>
            <a:ext cx="3227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Graduate Database</a:t>
            </a:r>
          </a:p>
        </p:txBody>
      </p:sp>
      <p:sp>
        <p:nvSpPr>
          <p:cNvPr id="926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46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ChangeArrowheads="1"/>
          </p:cNvSpPr>
          <p:nvPr/>
        </p:nvSpPr>
        <p:spPr bwMode="auto">
          <a:xfrm>
            <a:off x="896938" y="455613"/>
            <a:ext cx="738505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Containment Relations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5500" y="1360488"/>
            <a:ext cx="74564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884" name="Oval 1"/>
          <p:cNvSpPr>
            <a:spLocks noChangeArrowheads="1"/>
          </p:cNvSpPr>
          <p:nvPr/>
        </p:nvSpPr>
        <p:spPr bwMode="auto">
          <a:xfrm>
            <a:off x="1509713" y="1431925"/>
            <a:ext cx="6288087" cy="3235325"/>
          </a:xfrm>
          <a:prstGeom prst="ellips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958975" y="1647825"/>
            <a:ext cx="5434013" cy="2498725"/>
          </a:xfrm>
          <a:prstGeom prst="ellips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2286000" y="2032000"/>
            <a:ext cx="4891088" cy="19796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1219200" y="1333500"/>
            <a:ext cx="2009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schedules</a:t>
            </a:r>
          </a:p>
        </p:txBody>
      </p:sp>
      <p:sp>
        <p:nvSpPr>
          <p:cNvPr id="122888" name="TextBox 8"/>
          <p:cNvSpPr txBox="1">
            <a:spLocks noChangeArrowheads="1"/>
          </p:cNvSpPr>
          <p:nvPr/>
        </p:nvSpPr>
        <p:spPr bwMode="auto">
          <a:xfrm>
            <a:off x="3371850" y="4135438"/>
            <a:ext cx="2719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schedules</a:t>
            </a:r>
          </a:p>
        </p:txBody>
      </p:sp>
      <p:sp>
        <p:nvSpPr>
          <p:cNvPr id="122889" name="TextBox 9"/>
          <p:cNvSpPr txBox="1">
            <a:spLocks noChangeArrowheads="1"/>
          </p:cNvSpPr>
          <p:nvPr/>
        </p:nvSpPr>
        <p:spPr bwMode="auto">
          <a:xfrm>
            <a:off x="4413250" y="1727200"/>
            <a:ext cx="525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</a:p>
        </p:txBody>
      </p:sp>
      <p:sp>
        <p:nvSpPr>
          <p:cNvPr id="122890" name="Oval 10"/>
          <p:cNvSpPr>
            <a:spLocks noChangeArrowheads="1"/>
          </p:cNvSpPr>
          <p:nvPr/>
        </p:nvSpPr>
        <p:spPr bwMode="auto">
          <a:xfrm>
            <a:off x="3079750" y="2227263"/>
            <a:ext cx="3803650" cy="1589087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891" name="TextBox 11"/>
          <p:cNvSpPr txBox="1">
            <a:spLocks noChangeArrowheads="1"/>
          </p:cNvSpPr>
          <p:nvPr/>
        </p:nvSpPr>
        <p:spPr bwMode="auto">
          <a:xfrm>
            <a:off x="4589463" y="34051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serial</a:t>
            </a:r>
          </a:p>
        </p:txBody>
      </p:sp>
      <p:sp>
        <p:nvSpPr>
          <p:cNvPr id="122892" name="TextBox 9"/>
          <p:cNvSpPr txBox="1">
            <a:spLocks noChangeArrowheads="1"/>
          </p:cNvSpPr>
          <p:nvPr/>
        </p:nvSpPr>
        <p:spPr bwMode="auto">
          <a:xfrm>
            <a:off x="608013" y="5475288"/>
            <a:ext cx="1803400" cy="7381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equivalent to a serial schedule</a:t>
            </a:r>
          </a:p>
        </p:txBody>
      </p:sp>
      <p:sp>
        <p:nvSpPr>
          <p:cNvPr id="122893" name="TextBox 9"/>
          <p:cNvSpPr txBox="1">
            <a:spLocks noChangeArrowheads="1"/>
          </p:cNvSpPr>
          <p:nvPr/>
        </p:nvSpPr>
        <p:spPr bwMode="auto">
          <a:xfrm>
            <a:off x="2579688" y="5486400"/>
            <a:ext cx="2070100" cy="738188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Conflict-serializable schedule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can be swapped into a serial schedule</a:t>
            </a:r>
          </a:p>
        </p:txBody>
      </p:sp>
      <p:sp>
        <p:nvSpPr>
          <p:cNvPr id="122894" name="TextBox 9"/>
          <p:cNvSpPr txBox="1">
            <a:spLocks noChangeArrowheads="1"/>
          </p:cNvSpPr>
          <p:nvPr/>
        </p:nvSpPr>
        <p:spPr bwMode="auto">
          <a:xfrm>
            <a:off x="4818063" y="5486400"/>
            <a:ext cx="1473200" cy="738188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2PL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locks before any unlock.</a:t>
            </a:r>
          </a:p>
        </p:txBody>
      </p:sp>
      <p:sp>
        <p:nvSpPr>
          <p:cNvPr id="122895" name="TextBox 9"/>
          <p:cNvSpPr txBox="1">
            <a:spLocks noChangeArrowheads="1"/>
          </p:cNvSpPr>
          <p:nvPr/>
        </p:nvSpPr>
        <p:spPr bwMode="auto">
          <a:xfrm>
            <a:off x="6461125" y="5486400"/>
            <a:ext cx="1990725" cy="73818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Serial schedule: transactions are executed one after the other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46"/>
          <p:cNvSpPr txBox="1">
            <a:spLocks noChangeArrowheads="1"/>
          </p:cNvSpPr>
          <p:nvPr/>
        </p:nvSpPr>
        <p:spPr bwMode="auto">
          <a:xfrm>
            <a:off x="1525588" y="1555750"/>
            <a:ext cx="6746875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Beyond the simple 2PL protocol, it is all a matter of improving performance and allowing more concurrency …….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ChangeArrowheads="1"/>
          </p:cNvSpPr>
          <p:nvPr/>
        </p:nvSpPr>
        <p:spPr bwMode="auto">
          <a:xfrm>
            <a:off x="896938" y="471488"/>
            <a:ext cx="7385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How Does Locking Work?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52488" y="1265238"/>
            <a:ext cx="7473950" cy="4894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Scheduler inserts lock actions for transactions.</a:t>
            </a:r>
          </a:p>
          <a:p>
            <a:pPr eaLnBrk="1" hangingPunct="1">
              <a:defRPr/>
            </a:pP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</p:txBody>
      </p:sp>
      <p:grpSp>
        <p:nvGrpSpPr>
          <p:cNvPr id="45060" name="Group 15"/>
          <p:cNvGrpSpPr>
            <a:grpSpLocks/>
          </p:cNvGrpSpPr>
          <p:nvPr/>
        </p:nvGrpSpPr>
        <p:grpSpPr bwMode="auto">
          <a:xfrm>
            <a:off x="4794250" y="1762125"/>
            <a:ext cx="4151313" cy="3322638"/>
            <a:chOff x="5392154" y="2043479"/>
            <a:chExt cx="4150810" cy="3322155"/>
          </a:xfrm>
        </p:grpSpPr>
        <p:sp>
          <p:nvSpPr>
            <p:cNvPr id="45120" name="Rectangle 4"/>
            <p:cNvSpPr>
              <a:spLocks noChangeArrowheads="1"/>
            </p:cNvSpPr>
            <p:nvPr/>
          </p:nvSpPr>
          <p:spPr bwMode="auto">
            <a:xfrm>
              <a:off x="6395040" y="2910177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</a:t>
              </a:r>
            </a:p>
          </p:txBody>
        </p:sp>
        <p:sp>
          <p:nvSpPr>
            <p:cNvPr id="45121" name="AutoShape 6"/>
            <p:cNvSpPr>
              <a:spLocks noChangeArrowheads="1"/>
            </p:cNvSpPr>
            <p:nvPr/>
          </p:nvSpPr>
          <p:spPr bwMode="auto">
            <a:xfrm>
              <a:off x="6827153" y="4623345"/>
              <a:ext cx="1137871" cy="742289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sp>
          <p:nvSpPr>
            <p:cNvPr id="45122" name="Line 9"/>
            <p:cNvSpPr>
              <a:spLocks noChangeShapeType="1"/>
            </p:cNvSpPr>
            <p:nvPr/>
          </p:nvSpPr>
          <p:spPr bwMode="auto">
            <a:xfrm>
              <a:off x="7375415" y="2412811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3" name="Rectangle 10"/>
            <p:cNvSpPr>
              <a:spLocks noChangeArrowheads="1"/>
            </p:cNvSpPr>
            <p:nvPr/>
          </p:nvSpPr>
          <p:spPr bwMode="auto">
            <a:xfrm>
              <a:off x="5392154" y="3308933"/>
              <a:ext cx="652331" cy="5599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lock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table</a:t>
              </a:r>
            </a:p>
          </p:txBody>
        </p:sp>
        <p:sp>
          <p:nvSpPr>
            <p:cNvPr id="45124" name="Line 11"/>
            <p:cNvSpPr>
              <a:spLocks noChangeShapeType="1"/>
            </p:cNvSpPr>
            <p:nvPr/>
          </p:nvSpPr>
          <p:spPr bwMode="auto">
            <a:xfrm flipH="1">
              <a:off x="6044484" y="3111351"/>
              <a:ext cx="350555" cy="328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5" name="Line 12"/>
            <p:cNvSpPr>
              <a:spLocks noChangeShapeType="1"/>
            </p:cNvSpPr>
            <p:nvPr/>
          </p:nvSpPr>
          <p:spPr bwMode="auto">
            <a:xfrm>
              <a:off x="6044484" y="3705998"/>
              <a:ext cx="375700" cy="345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6" name="TextBox 14"/>
            <p:cNvSpPr txBox="1">
              <a:spLocks noChangeArrowheads="1"/>
            </p:cNvSpPr>
            <p:nvPr/>
          </p:nvSpPr>
          <p:spPr bwMode="auto">
            <a:xfrm>
              <a:off x="6918216" y="2043479"/>
              <a:ext cx="1155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T1, T2, …</a:t>
              </a:r>
            </a:p>
          </p:txBody>
        </p:sp>
        <p:sp>
          <p:nvSpPr>
            <p:cNvPr id="45127" name="TextBox 18"/>
            <p:cNvSpPr txBox="1">
              <a:spLocks noChangeArrowheads="1"/>
            </p:cNvSpPr>
            <p:nvPr/>
          </p:nvSpPr>
          <p:spPr bwMode="auto">
            <a:xfrm>
              <a:off x="7338514" y="2522994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  <p:sp>
          <p:nvSpPr>
            <p:cNvPr id="45128" name="Rectangle 4"/>
            <p:cNvSpPr>
              <a:spLocks noChangeArrowheads="1"/>
            </p:cNvSpPr>
            <p:nvPr/>
          </p:nvSpPr>
          <p:spPr bwMode="auto">
            <a:xfrm>
              <a:off x="6420184" y="3809891"/>
              <a:ext cx="1886948" cy="402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Scheduler, part II</a:t>
              </a:r>
            </a:p>
          </p:txBody>
        </p:sp>
        <p:sp>
          <p:nvSpPr>
            <p:cNvPr id="45129" name="Line 9"/>
            <p:cNvSpPr>
              <a:spLocks noChangeShapeType="1"/>
            </p:cNvSpPr>
            <p:nvPr/>
          </p:nvSpPr>
          <p:spPr bwMode="auto">
            <a:xfrm>
              <a:off x="7387294" y="3308933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0" name="TextBox 21"/>
            <p:cNvSpPr txBox="1">
              <a:spLocks noChangeArrowheads="1"/>
            </p:cNvSpPr>
            <p:nvPr/>
          </p:nvSpPr>
          <p:spPr bwMode="auto">
            <a:xfrm>
              <a:off x="7338514" y="3428999"/>
              <a:ext cx="22044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(A), read(A), </a:t>
              </a:r>
              <a:r>
                <a:rPr lang="en-US" altLang="en-US" sz="12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(B), write(B), …</a:t>
              </a:r>
            </a:p>
          </p:txBody>
        </p:sp>
        <p:sp>
          <p:nvSpPr>
            <p:cNvPr id="45131" name="Line 9"/>
            <p:cNvSpPr>
              <a:spLocks noChangeShapeType="1"/>
            </p:cNvSpPr>
            <p:nvPr/>
          </p:nvSpPr>
          <p:spPr bwMode="auto">
            <a:xfrm>
              <a:off x="7391691" y="4212239"/>
              <a:ext cx="8795" cy="497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2" name="TextBox 23"/>
            <p:cNvSpPr txBox="1">
              <a:spLocks noChangeArrowheads="1"/>
            </p:cNvSpPr>
            <p:nvPr/>
          </p:nvSpPr>
          <p:spPr bwMode="auto">
            <a:xfrm>
              <a:off x="7397086" y="4296805"/>
              <a:ext cx="15456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read(A), write(B), …</a:t>
              </a:r>
            </a:p>
          </p:txBody>
        </p:sp>
      </p:grpSp>
      <p:grpSp>
        <p:nvGrpSpPr>
          <p:cNvPr id="45061" name="Group 16"/>
          <p:cNvGrpSpPr>
            <a:grpSpLocks/>
          </p:cNvGrpSpPr>
          <p:nvPr/>
        </p:nvGrpSpPr>
        <p:grpSpPr bwMode="auto">
          <a:xfrm>
            <a:off x="1684338" y="2514600"/>
            <a:ext cx="885825" cy="3125788"/>
            <a:chOff x="1865313" y="1803400"/>
            <a:chExt cx="1066800" cy="3657600"/>
          </a:xfrm>
        </p:grpSpPr>
        <p:sp>
          <p:nvSpPr>
            <p:cNvPr id="45105" name="Rectangle 4"/>
            <p:cNvSpPr>
              <a:spLocks noChangeArrowheads="1"/>
            </p:cNvSpPr>
            <p:nvPr/>
          </p:nvSpPr>
          <p:spPr bwMode="auto">
            <a:xfrm>
              <a:off x="18653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5106" name="Rectangle 5"/>
            <p:cNvSpPr>
              <a:spLocks noChangeArrowheads="1"/>
            </p:cNvSpPr>
            <p:nvPr/>
          </p:nvSpPr>
          <p:spPr bwMode="auto">
            <a:xfrm>
              <a:off x="2398713" y="1803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5107" name="Rectangle 6"/>
            <p:cNvSpPr>
              <a:spLocks noChangeArrowheads="1"/>
            </p:cNvSpPr>
            <p:nvPr/>
          </p:nvSpPr>
          <p:spPr bwMode="auto">
            <a:xfrm>
              <a:off x="18653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5108" name="Rectangle 7"/>
            <p:cNvSpPr>
              <a:spLocks noChangeArrowheads="1"/>
            </p:cNvSpPr>
            <p:nvPr/>
          </p:nvSpPr>
          <p:spPr bwMode="auto">
            <a:xfrm>
              <a:off x="2398713" y="22606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09" name="Rectangle 8"/>
            <p:cNvSpPr>
              <a:spLocks noChangeArrowheads="1"/>
            </p:cNvSpPr>
            <p:nvPr/>
          </p:nvSpPr>
          <p:spPr bwMode="auto">
            <a:xfrm>
              <a:off x="18653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0" name="Rectangle 9"/>
            <p:cNvSpPr>
              <a:spLocks noChangeArrowheads="1"/>
            </p:cNvSpPr>
            <p:nvPr/>
          </p:nvSpPr>
          <p:spPr bwMode="auto">
            <a:xfrm>
              <a:off x="2398713" y="27178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1" name="Rectangle 10"/>
            <p:cNvSpPr>
              <a:spLocks noChangeArrowheads="1"/>
            </p:cNvSpPr>
            <p:nvPr/>
          </p:nvSpPr>
          <p:spPr bwMode="auto">
            <a:xfrm>
              <a:off x="18653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2" name="Rectangle 11"/>
            <p:cNvSpPr>
              <a:spLocks noChangeArrowheads="1"/>
            </p:cNvSpPr>
            <p:nvPr/>
          </p:nvSpPr>
          <p:spPr bwMode="auto">
            <a:xfrm>
              <a:off x="2398713" y="31750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5113" name="Rectangle 12"/>
            <p:cNvSpPr>
              <a:spLocks noChangeArrowheads="1"/>
            </p:cNvSpPr>
            <p:nvPr/>
          </p:nvSpPr>
          <p:spPr bwMode="auto">
            <a:xfrm>
              <a:off x="18653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4" name="Rectangle 13"/>
            <p:cNvSpPr>
              <a:spLocks noChangeArrowheads="1"/>
            </p:cNvSpPr>
            <p:nvPr/>
          </p:nvSpPr>
          <p:spPr bwMode="auto">
            <a:xfrm>
              <a:off x="2398713" y="36322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5" name="Rectangle 14"/>
            <p:cNvSpPr>
              <a:spLocks noChangeArrowheads="1"/>
            </p:cNvSpPr>
            <p:nvPr/>
          </p:nvSpPr>
          <p:spPr bwMode="auto">
            <a:xfrm>
              <a:off x="18653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6" name="Rectangle 15"/>
            <p:cNvSpPr>
              <a:spLocks noChangeArrowheads="1"/>
            </p:cNvSpPr>
            <p:nvPr/>
          </p:nvSpPr>
          <p:spPr bwMode="auto">
            <a:xfrm>
              <a:off x="2398713" y="4089400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7" name="Rectangle 16"/>
            <p:cNvSpPr>
              <a:spLocks noChangeArrowheads="1"/>
            </p:cNvSpPr>
            <p:nvPr/>
          </p:nvSpPr>
          <p:spPr bwMode="auto">
            <a:xfrm>
              <a:off x="18653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8" name="Rectangle 17"/>
            <p:cNvSpPr>
              <a:spLocks noChangeArrowheads="1"/>
            </p:cNvSpPr>
            <p:nvPr/>
          </p:nvSpPr>
          <p:spPr bwMode="auto">
            <a:xfrm>
              <a:off x="2398713" y="4546600"/>
              <a:ext cx="5334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119" name="Text Box 18"/>
            <p:cNvSpPr txBox="1">
              <a:spLocks noChangeArrowheads="1"/>
            </p:cNvSpPr>
            <p:nvPr/>
          </p:nvSpPr>
          <p:spPr bwMode="auto">
            <a:xfrm rot="5400000">
              <a:off x="1985179" y="4820214"/>
              <a:ext cx="555625" cy="40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...</a:t>
              </a:r>
            </a:p>
          </p:txBody>
        </p:sp>
      </p:grpSp>
      <p:sp>
        <p:nvSpPr>
          <p:cNvPr id="45062" name="TextBox 24"/>
          <p:cNvSpPr txBox="1">
            <a:spLocks noChangeArrowheads="1"/>
          </p:cNvSpPr>
          <p:nvPr/>
        </p:nvSpPr>
        <p:spPr bwMode="auto">
          <a:xfrm>
            <a:off x="1330325" y="5630863"/>
            <a:ext cx="1595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lock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(a hash table, contains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only locked elements)</a:t>
            </a:r>
          </a:p>
        </p:txBody>
      </p:sp>
      <p:sp>
        <p:nvSpPr>
          <p:cNvPr id="45063" name="Rectangle 21"/>
          <p:cNvSpPr>
            <a:spLocks noChangeArrowheads="1"/>
          </p:cNvSpPr>
          <p:nvPr/>
        </p:nvSpPr>
        <p:spPr bwMode="auto">
          <a:xfrm>
            <a:off x="2797175" y="2570163"/>
            <a:ext cx="1165225" cy="2778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A</a:t>
            </a:r>
          </a:p>
        </p:txBody>
      </p:sp>
      <p:cxnSp>
        <p:nvCxnSpPr>
          <p:cNvPr id="45064" name="Straight Arrow Connector 41"/>
          <p:cNvCxnSpPr>
            <a:cxnSpLocks noChangeShapeType="1"/>
          </p:cNvCxnSpPr>
          <p:nvPr/>
        </p:nvCxnSpPr>
        <p:spPr bwMode="auto">
          <a:xfrm>
            <a:off x="2332038" y="2709863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5" name="Rectangle 21"/>
          <p:cNvSpPr>
            <a:spLocks noChangeArrowheads="1"/>
          </p:cNvSpPr>
          <p:nvPr/>
        </p:nvSpPr>
        <p:spPr bwMode="auto">
          <a:xfrm>
            <a:off x="2803525" y="2959100"/>
            <a:ext cx="1165225" cy="277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lock info for B</a:t>
            </a:r>
          </a:p>
        </p:txBody>
      </p:sp>
      <p:cxnSp>
        <p:nvCxnSpPr>
          <p:cNvPr id="45066" name="Straight Arrow Connector 47"/>
          <p:cNvCxnSpPr>
            <a:cxnSpLocks noChangeShapeType="1"/>
          </p:cNvCxnSpPr>
          <p:nvPr/>
        </p:nvCxnSpPr>
        <p:spPr bwMode="auto">
          <a:xfrm>
            <a:off x="2332038" y="3101975"/>
            <a:ext cx="484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7" name="Oval 43"/>
          <p:cNvSpPr>
            <a:spLocks noChangeArrowheads="1"/>
          </p:cNvSpPr>
          <p:nvPr/>
        </p:nvSpPr>
        <p:spPr bwMode="auto">
          <a:xfrm>
            <a:off x="896938" y="3825875"/>
            <a:ext cx="485775" cy="4762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45068" name="TextBox 44"/>
          <p:cNvSpPr txBox="1">
            <a:spLocks noChangeArrowheads="1"/>
          </p:cNvSpPr>
          <p:nvPr/>
        </p:nvSpPr>
        <p:spPr bwMode="auto">
          <a:xfrm>
            <a:off x="406400" y="3894138"/>
            <a:ext cx="230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45069" name="Straight Arrow Connector 49"/>
          <p:cNvCxnSpPr>
            <a:cxnSpLocks noChangeShapeType="1"/>
          </p:cNvCxnSpPr>
          <p:nvPr/>
        </p:nvCxnSpPr>
        <p:spPr bwMode="auto">
          <a:xfrm>
            <a:off x="671513" y="4079875"/>
            <a:ext cx="2301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70" name="Left Brace 56"/>
          <p:cNvSpPr>
            <a:spLocks/>
          </p:cNvSpPr>
          <p:nvPr/>
        </p:nvSpPr>
        <p:spPr bwMode="auto">
          <a:xfrm>
            <a:off x="1398588" y="2709863"/>
            <a:ext cx="220662" cy="2732087"/>
          </a:xfrm>
          <a:prstGeom prst="leftBrace">
            <a:avLst>
              <a:gd name="adj1" fmla="val 8369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grpSp>
        <p:nvGrpSpPr>
          <p:cNvPr id="45071" name="Group 38911"/>
          <p:cNvGrpSpPr>
            <a:grpSpLocks/>
          </p:cNvGrpSpPr>
          <p:nvPr/>
        </p:nvGrpSpPr>
        <p:grpSpPr bwMode="auto">
          <a:xfrm>
            <a:off x="2979738" y="4291013"/>
            <a:ext cx="2517775" cy="2274887"/>
            <a:chOff x="2980401" y="4203445"/>
            <a:chExt cx="2516929" cy="2275040"/>
          </a:xfrm>
        </p:grpSpPr>
        <p:sp>
          <p:nvSpPr>
            <p:cNvPr id="45074" name="Rectangle 4"/>
            <p:cNvSpPr>
              <a:spLocks noChangeArrowheads="1"/>
            </p:cNvSpPr>
            <p:nvPr/>
          </p:nvSpPr>
          <p:spPr bwMode="auto">
            <a:xfrm>
              <a:off x="3134402" y="4272776"/>
              <a:ext cx="1231061" cy="4444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 mode: 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waiting: yes</a:t>
              </a:r>
            </a:p>
          </p:txBody>
        </p:sp>
        <p:sp>
          <p:nvSpPr>
            <p:cNvPr id="45075" name="Rectangle 6"/>
            <p:cNvSpPr>
              <a:spLocks noChangeArrowheads="1"/>
            </p:cNvSpPr>
            <p:nvPr/>
          </p:nvSpPr>
          <p:spPr bwMode="auto">
            <a:xfrm>
              <a:off x="3464413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5076" name="Rectangle 7"/>
            <p:cNvSpPr>
              <a:spLocks noChangeArrowheads="1"/>
            </p:cNvSpPr>
            <p:nvPr/>
          </p:nvSpPr>
          <p:spPr bwMode="auto">
            <a:xfrm>
              <a:off x="3842181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5077" name="Rectangle 8"/>
            <p:cNvSpPr>
              <a:spLocks noChangeArrowheads="1"/>
            </p:cNvSpPr>
            <p:nvPr/>
          </p:nvSpPr>
          <p:spPr bwMode="auto">
            <a:xfrm>
              <a:off x="4219949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45078" name="Rectangle 9"/>
            <p:cNvSpPr>
              <a:spLocks noChangeArrowheads="1"/>
            </p:cNvSpPr>
            <p:nvPr/>
          </p:nvSpPr>
          <p:spPr bwMode="auto">
            <a:xfrm>
              <a:off x="4597716" y="5221722"/>
              <a:ext cx="377768" cy="2507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79" name="Rectangle 10"/>
            <p:cNvSpPr>
              <a:spLocks noChangeArrowheads="1"/>
            </p:cNvSpPr>
            <p:nvPr/>
          </p:nvSpPr>
          <p:spPr bwMode="auto">
            <a:xfrm>
              <a:off x="4975484" y="5221722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0" name="Rectangle 13"/>
            <p:cNvSpPr>
              <a:spLocks noChangeArrowheads="1"/>
            </p:cNvSpPr>
            <p:nvPr/>
          </p:nvSpPr>
          <p:spPr bwMode="auto">
            <a:xfrm>
              <a:off x="3464413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5081" name="Rectangle 14"/>
            <p:cNvSpPr>
              <a:spLocks noChangeArrowheads="1"/>
            </p:cNvSpPr>
            <p:nvPr/>
          </p:nvSpPr>
          <p:spPr bwMode="auto">
            <a:xfrm>
              <a:off x="3842181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5082" name="Rectangle 15"/>
            <p:cNvSpPr>
              <a:spLocks noChangeArrowheads="1"/>
            </p:cNvSpPr>
            <p:nvPr/>
          </p:nvSpPr>
          <p:spPr bwMode="auto">
            <a:xfrm>
              <a:off x="4219949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45083" name="Rectangle 16"/>
            <p:cNvSpPr>
              <a:spLocks noChangeArrowheads="1"/>
            </p:cNvSpPr>
            <p:nvPr/>
          </p:nvSpPr>
          <p:spPr bwMode="auto">
            <a:xfrm>
              <a:off x="4597716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4" name="Rectangle 17"/>
            <p:cNvSpPr>
              <a:spLocks noChangeArrowheads="1"/>
            </p:cNvSpPr>
            <p:nvPr/>
          </p:nvSpPr>
          <p:spPr bwMode="auto">
            <a:xfrm>
              <a:off x="4975484" y="5659685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85" name="Rectangle 18"/>
            <p:cNvSpPr>
              <a:spLocks noChangeArrowheads="1"/>
            </p:cNvSpPr>
            <p:nvPr/>
          </p:nvSpPr>
          <p:spPr bwMode="auto">
            <a:xfrm>
              <a:off x="3464413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5" name="Rectangle 19"/>
            <p:cNvSpPr>
              <a:spLocks noChangeArrowheads="1"/>
            </p:cNvSpPr>
            <p:nvPr/>
          </p:nvSpPr>
          <p:spPr bwMode="auto">
            <a:xfrm>
              <a:off x="3842123" y="6064120"/>
              <a:ext cx="377698" cy="25084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5087" name="Rectangle 20"/>
            <p:cNvSpPr>
              <a:spLocks noChangeArrowheads="1"/>
            </p:cNvSpPr>
            <p:nvPr/>
          </p:nvSpPr>
          <p:spPr bwMode="auto">
            <a:xfrm>
              <a:off x="4219949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yes</a:t>
              </a:r>
            </a:p>
          </p:txBody>
        </p:sp>
        <p:sp>
          <p:nvSpPr>
            <p:cNvPr id="45088" name="Rectangle 21"/>
            <p:cNvSpPr>
              <a:spLocks noChangeArrowheads="1"/>
            </p:cNvSpPr>
            <p:nvPr/>
          </p:nvSpPr>
          <p:spPr bwMode="auto">
            <a:xfrm>
              <a:off x="4597716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</a:t>
              </a:r>
            </a:p>
          </p:txBody>
        </p:sp>
        <p:sp>
          <p:nvSpPr>
            <p:cNvPr id="45089" name="Rectangle 22"/>
            <p:cNvSpPr>
              <a:spLocks noChangeArrowheads="1"/>
            </p:cNvSpPr>
            <p:nvPr/>
          </p:nvSpPr>
          <p:spPr bwMode="auto">
            <a:xfrm>
              <a:off x="4975484" y="6063780"/>
              <a:ext cx="377768" cy="2507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090" name="Line 31"/>
            <p:cNvSpPr>
              <a:spLocks noChangeShapeType="1"/>
            </p:cNvSpPr>
            <p:nvPr/>
          </p:nvSpPr>
          <p:spPr bwMode="auto">
            <a:xfrm>
              <a:off x="5164368" y="5364996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1" name="Line 32"/>
            <p:cNvSpPr>
              <a:spLocks noChangeShapeType="1"/>
            </p:cNvSpPr>
            <p:nvPr/>
          </p:nvSpPr>
          <p:spPr bwMode="auto">
            <a:xfrm>
              <a:off x="5164368" y="5802958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2" name="Line 33"/>
            <p:cNvSpPr>
              <a:spLocks noChangeShapeType="1"/>
            </p:cNvSpPr>
            <p:nvPr/>
          </p:nvSpPr>
          <p:spPr bwMode="auto">
            <a:xfrm>
              <a:off x="5164368" y="6207704"/>
              <a:ext cx="0" cy="179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3" name="Line 34"/>
            <p:cNvSpPr>
              <a:spLocks noChangeShapeType="1"/>
            </p:cNvSpPr>
            <p:nvPr/>
          </p:nvSpPr>
          <p:spPr bwMode="auto">
            <a:xfrm>
              <a:off x="5155576" y="5544088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4" name="Line 35"/>
            <p:cNvSpPr>
              <a:spLocks noChangeShapeType="1"/>
            </p:cNvSpPr>
            <p:nvPr/>
          </p:nvSpPr>
          <p:spPr bwMode="auto">
            <a:xfrm>
              <a:off x="5164368" y="5982050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5" name="Line 36"/>
            <p:cNvSpPr>
              <a:spLocks noChangeShapeType="1"/>
            </p:cNvSpPr>
            <p:nvPr/>
          </p:nvSpPr>
          <p:spPr bwMode="auto">
            <a:xfrm>
              <a:off x="5164368" y="6386796"/>
              <a:ext cx="188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5096" name="Elbow Connector 92"/>
            <p:cNvCxnSpPr>
              <a:cxnSpLocks noChangeShapeType="1"/>
              <a:stCxn id="45074" idx="3"/>
            </p:cNvCxnSpPr>
            <p:nvPr/>
          </p:nvCxnSpPr>
          <p:spPr bwMode="auto">
            <a:xfrm flipH="1">
              <a:off x="3203304" y="4494986"/>
              <a:ext cx="1162159" cy="332570"/>
            </a:xfrm>
            <a:prstGeom prst="bentConnector3">
              <a:avLst>
                <a:gd name="adj1" fmla="val -19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7" name="Straight Connector 95"/>
            <p:cNvCxnSpPr>
              <a:cxnSpLocks noChangeShapeType="1"/>
            </p:cNvCxnSpPr>
            <p:nvPr/>
          </p:nvCxnSpPr>
          <p:spPr bwMode="auto">
            <a:xfrm>
              <a:off x="3203304" y="4827556"/>
              <a:ext cx="0" cy="51398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8" name="Straight Arrow Connector 97"/>
            <p:cNvCxnSpPr>
              <a:cxnSpLocks noChangeShapeType="1"/>
              <a:endCxn id="45075" idx="1"/>
            </p:cNvCxnSpPr>
            <p:nvPr/>
          </p:nvCxnSpPr>
          <p:spPr bwMode="auto">
            <a:xfrm>
              <a:off x="3196097" y="5341545"/>
              <a:ext cx="268316" cy="554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9" name="Elbow Connector 106"/>
            <p:cNvCxnSpPr>
              <a:cxnSpLocks noChangeShapeType="1"/>
            </p:cNvCxnSpPr>
            <p:nvPr/>
          </p:nvCxnSpPr>
          <p:spPr bwMode="auto">
            <a:xfrm rot="10800000" flipV="1">
              <a:off x="3196097" y="5338655"/>
              <a:ext cx="1604117" cy="227840"/>
            </a:xfrm>
            <a:prstGeom prst="bentConnector3">
              <a:avLst>
                <a:gd name="adj1" fmla="val 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0" name="Elbow Connector 115"/>
            <p:cNvCxnSpPr>
              <a:cxnSpLocks noChangeShapeType="1"/>
            </p:cNvCxnSpPr>
            <p:nvPr/>
          </p:nvCxnSpPr>
          <p:spPr bwMode="auto">
            <a:xfrm>
              <a:off x="3203304" y="5566496"/>
              <a:ext cx="261109" cy="209762"/>
            </a:xfrm>
            <a:prstGeom prst="bentConnector3">
              <a:avLst>
                <a:gd name="adj1" fmla="val -509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1" name="Elbow Connector 122"/>
            <p:cNvCxnSpPr>
              <a:cxnSpLocks noChangeShapeType="1"/>
            </p:cNvCxnSpPr>
            <p:nvPr/>
          </p:nvCxnSpPr>
          <p:spPr bwMode="auto">
            <a:xfrm rot="10800000" flipV="1">
              <a:off x="3181449" y="5763608"/>
              <a:ext cx="1604117" cy="227840"/>
            </a:xfrm>
            <a:prstGeom prst="bentConnector3">
              <a:avLst>
                <a:gd name="adj1" fmla="val 671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02" name="Elbow Connector 123"/>
            <p:cNvCxnSpPr>
              <a:cxnSpLocks noChangeShapeType="1"/>
            </p:cNvCxnSpPr>
            <p:nvPr/>
          </p:nvCxnSpPr>
          <p:spPr bwMode="auto">
            <a:xfrm>
              <a:off x="3188656" y="5991454"/>
              <a:ext cx="261109" cy="209762"/>
            </a:xfrm>
            <a:prstGeom prst="bentConnector3">
              <a:avLst>
                <a:gd name="adj1" fmla="val -509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103" name="TextBox 120"/>
            <p:cNvSpPr txBox="1">
              <a:spLocks noChangeArrowheads="1"/>
            </p:cNvSpPr>
            <p:nvPr/>
          </p:nvSpPr>
          <p:spPr bwMode="auto">
            <a:xfrm>
              <a:off x="3450808" y="4967078"/>
              <a:ext cx="20465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  mode wait?  next  T-link </a:t>
              </a:r>
            </a:p>
          </p:txBody>
        </p:sp>
        <p:sp>
          <p:nvSpPr>
            <p:cNvPr id="45104" name="Rectangle 121"/>
            <p:cNvSpPr>
              <a:spLocks noChangeArrowheads="1"/>
            </p:cNvSpPr>
            <p:nvPr/>
          </p:nvSpPr>
          <p:spPr bwMode="auto">
            <a:xfrm>
              <a:off x="2980401" y="4203445"/>
              <a:ext cx="2484999" cy="2275040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/>
            </a:p>
          </p:txBody>
        </p:sp>
      </p:grpSp>
      <p:sp>
        <p:nvSpPr>
          <p:cNvPr id="45072" name="Down Arrow 125"/>
          <p:cNvSpPr>
            <a:spLocks noChangeArrowheads="1"/>
          </p:cNvSpPr>
          <p:nvPr/>
        </p:nvSpPr>
        <p:spPr bwMode="auto">
          <a:xfrm>
            <a:off x="3132138" y="3400425"/>
            <a:ext cx="331787" cy="825500"/>
          </a:xfrm>
          <a:prstGeom prst="downArrow">
            <a:avLst>
              <a:gd name="adj1" fmla="val 50000"/>
              <a:gd name="adj2" fmla="val 50049"/>
            </a:avLst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  <p:sp>
        <p:nvSpPr>
          <p:cNvPr id="45073" name="Oval 126"/>
          <p:cNvSpPr>
            <a:spLocks noChangeArrowheads="1"/>
          </p:cNvSpPr>
          <p:nvPr/>
        </p:nvSpPr>
        <p:spPr bwMode="auto">
          <a:xfrm>
            <a:off x="2643188" y="2862263"/>
            <a:ext cx="1541462" cy="4857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131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</p:spTree>
    <p:extLst>
      <p:ext uri="{BB962C8B-B14F-4D97-AF65-F5344CB8AC3E}">
        <p14:creationId xmlns:p14="http://schemas.microsoft.com/office/powerpoint/2010/main" val="2408934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88647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</p:spTree>
    <p:extLst>
      <p:ext uri="{BB962C8B-B14F-4D97-AF65-F5344CB8AC3E}">
        <p14:creationId xmlns:p14="http://schemas.microsoft.com/office/powerpoint/2010/main" val="3247969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32" name="TextBox 37"/>
          <p:cNvSpPr txBox="1">
            <a:spLocks noChangeArrowheads="1"/>
          </p:cNvSpPr>
          <p:nvPr/>
        </p:nvSpPr>
        <p:spPr bwMode="auto">
          <a:xfrm>
            <a:off x="5558790" y="2109788"/>
            <a:ext cx="2025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Shared/Exclusive locking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5871528" y="2784475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 </a:t>
            </a:r>
          </a:p>
        </p:txBody>
      </p:sp>
      <p:sp>
        <p:nvSpPr>
          <p:cNvPr id="60434" name="TextBox 23"/>
          <p:cNvSpPr txBox="1">
            <a:spLocks noChangeArrowheads="1"/>
          </p:cNvSpPr>
          <p:nvPr/>
        </p:nvSpPr>
        <p:spPr bwMode="auto">
          <a:xfrm>
            <a:off x="6636703" y="3117850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cxnSp>
        <p:nvCxnSpPr>
          <p:cNvPr id="60435" name="Straight Connector 47"/>
          <p:cNvCxnSpPr>
            <a:cxnSpLocks noChangeShapeType="1"/>
          </p:cNvCxnSpPr>
          <p:nvPr/>
        </p:nvCxnSpPr>
        <p:spPr bwMode="auto">
          <a:xfrm flipV="1">
            <a:off x="5804853" y="2700338"/>
            <a:ext cx="1484312" cy="63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36" name="Straight Connector 48"/>
          <p:cNvCxnSpPr>
            <a:cxnSpLocks noChangeShapeType="1"/>
            <a:endCxn id="60437" idx="2"/>
          </p:cNvCxnSpPr>
          <p:nvPr/>
        </p:nvCxnSpPr>
        <p:spPr bwMode="auto">
          <a:xfrm>
            <a:off x="6563678" y="2420938"/>
            <a:ext cx="12700" cy="2525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37" name="Rectangle 49"/>
          <p:cNvSpPr>
            <a:spLocks noChangeArrowheads="1"/>
          </p:cNvSpPr>
          <p:nvPr/>
        </p:nvSpPr>
        <p:spPr bwMode="auto">
          <a:xfrm>
            <a:off x="5804853" y="2420938"/>
            <a:ext cx="1541462" cy="25257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8" name="TextBox 23"/>
          <p:cNvSpPr txBox="1">
            <a:spLocks noChangeArrowheads="1"/>
          </p:cNvSpPr>
          <p:nvPr/>
        </p:nvSpPr>
        <p:spPr bwMode="auto">
          <a:xfrm>
            <a:off x="5952490" y="2393950"/>
            <a:ext cx="4873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39" name="TextBox 23"/>
          <p:cNvSpPr txBox="1">
            <a:spLocks noChangeArrowheads="1"/>
          </p:cNvSpPr>
          <p:nvPr/>
        </p:nvSpPr>
        <p:spPr bwMode="auto">
          <a:xfrm>
            <a:off x="6790690" y="2393950"/>
            <a:ext cx="4429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40" name="TextBox 43"/>
          <p:cNvSpPr txBox="1">
            <a:spLocks noChangeArrowheads="1"/>
          </p:cNvSpPr>
          <p:nvPr/>
        </p:nvSpPr>
        <p:spPr bwMode="auto">
          <a:xfrm rot="5400000">
            <a:off x="6817677" y="43767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1" name="TextBox 44"/>
          <p:cNvSpPr txBox="1">
            <a:spLocks noChangeArrowheads="1"/>
          </p:cNvSpPr>
          <p:nvPr/>
        </p:nvSpPr>
        <p:spPr bwMode="auto">
          <a:xfrm rot="5400000">
            <a:off x="6009640" y="4346576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4" name="TextBox 50"/>
          <p:cNvSpPr txBox="1">
            <a:spLocks noChangeArrowheads="1"/>
          </p:cNvSpPr>
          <p:nvPr/>
        </p:nvSpPr>
        <p:spPr bwMode="auto">
          <a:xfrm rot="5400000">
            <a:off x="6022340" y="314325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5" name="TextBox 51"/>
          <p:cNvSpPr txBox="1">
            <a:spLocks noChangeArrowheads="1"/>
          </p:cNvSpPr>
          <p:nvPr/>
        </p:nvSpPr>
        <p:spPr bwMode="auto">
          <a:xfrm rot="5400000">
            <a:off x="6762115" y="34623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49588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473200"/>
            <a:ext cx="777240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Deadlocks may occur in many cases:</a:t>
            </a:r>
          </a:p>
        </p:txBody>
      </p:sp>
      <p:sp>
        <p:nvSpPr>
          <p:cNvPr id="60420" name="TextBox 1"/>
          <p:cNvSpPr txBox="1">
            <a:spLocks noChangeArrowheads="1"/>
          </p:cNvSpPr>
          <p:nvPr/>
        </p:nvSpPr>
        <p:spPr bwMode="auto">
          <a:xfrm>
            <a:off x="2146935" y="2089150"/>
            <a:ext cx="1276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locking</a:t>
            </a:r>
          </a:p>
        </p:txBody>
      </p:sp>
      <p:sp>
        <p:nvSpPr>
          <p:cNvPr id="60421" name="TextBox 23"/>
          <p:cNvSpPr txBox="1">
            <a:spLocks noChangeArrowheads="1"/>
          </p:cNvSpPr>
          <p:nvPr/>
        </p:nvSpPr>
        <p:spPr bwMode="auto">
          <a:xfrm>
            <a:off x="2083435" y="2757488"/>
            <a:ext cx="6731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</p:txBody>
      </p:sp>
      <p:sp>
        <p:nvSpPr>
          <p:cNvPr id="60422" name="TextBox 23"/>
          <p:cNvSpPr txBox="1">
            <a:spLocks noChangeArrowheads="1"/>
          </p:cNvSpPr>
          <p:nvPr/>
        </p:nvSpPr>
        <p:spPr bwMode="auto">
          <a:xfrm>
            <a:off x="2858135" y="3205163"/>
            <a:ext cx="63976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(B);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grpSp>
        <p:nvGrpSpPr>
          <p:cNvPr id="60423" name="Group 3"/>
          <p:cNvGrpSpPr>
            <a:grpSpLocks/>
          </p:cNvGrpSpPr>
          <p:nvPr/>
        </p:nvGrpSpPr>
        <p:grpSpPr bwMode="auto">
          <a:xfrm>
            <a:off x="1989773" y="2393950"/>
            <a:ext cx="1508125" cy="2543175"/>
            <a:chOff x="2837313" y="2607455"/>
            <a:chExt cx="1501774" cy="2031325"/>
          </a:xfrm>
        </p:grpSpPr>
        <p:cxnSp>
          <p:nvCxnSpPr>
            <p:cNvPr id="60449" name="Straight Connector 8"/>
            <p:cNvCxnSpPr>
              <a:cxnSpLocks noChangeShapeType="1"/>
            </p:cNvCxnSpPr>
            <p:nvPr/>
          </p:nvCxnSpPr>
          <p:spPr bwMode="auto">
            <a:xfrm flipV="1">
              <a:off x="2837313" y="2816639"/>
              <a:ext cx="1477996" cy="5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0" name="Straight Connector 9"/>
            <p:cNvCxnSpPr>
              <a:cxnSpLocks noChangeShapeType="1"/>
            </p:cNvCxnSpPr>
            <p:nvPr/>
          </p:nvCxnSpPr>
          <p:spPr bwMode="auto">
            <a:xfrm>
              <a:off x="3592903" y="2607455"/>
              <a:ext cx="0" cy="2031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51" name="Rectangle 2"/>
            <p:cNvSpPr>
              <a:spLocks noChangeArrowheads="1"/>
            </p:cNvSpPr>
            <p:nvPr/>
          </p:nvSpPr>
          <p:spPr bwMode="auto">
            <a:xfrm>
              <a:off x="2837313" y="2607455"/>
              <a:ext cx="1501774" cy="203132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/>
            </a:p>
          </p:txBody>
        </p:sp>
      </p:grpSp>
      <p:sp>
        <p:nvSpPr>
          <p:cNvPr id="60424" name="TextBox 23"/>
          <p:cNvSpPr txBox="1">
            <a:spLocks noChangeArrowheads="1"/>
          </p:cNvSpPr>
          <p:nvPr/>
        </p:nvSpPr>
        <p:spPr bwMode="auto">
          <a:xfrm>
            <a:off x="2138998" y="2365375"/>
            <a:ext cx="4857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5" name="TextBox 23"/>
          <p:cNvSpPr txBox="1">
            <a:spLocks noChangeArrowheads="1"/>
          </p:cNvSpPr>
          <p:nvPr/>
        </p:nvSpPr>
        <p:spPr bwMode="auto">
          <a:xfrm>
            <a:off x="2975610" y="2365375"/>
            <a:ext cx="444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6" name="TextBox 5"/>
          <p:cNvSpPr txBox="1">
            <a:spLocks noChangeArrowheads="1"/>
          </p:cNvSpPr>
          <p:nvPr/>
        </p:nvSpPr>
        <p:spPr bwMode="auto">
          <a:xfrm rot="5400000">
            <a:off x="2977197" y="45212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7" name="TextBox 24"/>
          <p:cNvSpPr txBox="1">
            <a:spLocks noChangeArrowheads="1"/>
          </p:cNvSpPr>
          <p:nvPr/>
        </p:nvSpPr>
        <p:spPr bwMode="auto">
          <a:xfrm rot="5400000">
            <a:off x="2196147" y="431800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28" name="Oval 10"/>
          <p:cNvSpPr>
            <a:spLocks noChangeArrowheads="1"/>
          </p:cNvSpPr>
          <p:nvPr/>
        </p:nvSpPr>
        <p:spPr bwMode="auto">
          <a:xfrm>
            <a:off x="2089785" y="3638550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29" name="Oval 26"/>
          <p:cNvSpPr>
            <a:spLocks noChangeArrowheads="1"/>
          </p:cNvSpPr>
          <p:nvPr/>
        </p:nvSpPr>
        <p:spPr bwMode="auto">
          <a:xfrm>
            <a:off x="2880360" y="4092575"/>
            <a:ext cx="517525" cy="277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0" name="Rounded Rectangular Callout 22"/>
          <p:cNvSpPr>
            <a:spLocks noChangeArrowheads="1"/>
          </p:cNvSpPr>
          <p:nvPr/>
        </p:nvSpPr>
        <p:spPr bwMode="auto">
          <a:xfrm>
            <a:off x="1091248" y="2560638"/>
            <a:ext cx="823912" cy="715962"/>
          </a:xfrm>
          <a:prstGeom prst="wedgeRoundRectCallout">
            <a:avLst>
              <a:gd name="adj1" fmla="val 71324"/>
              <a:gd name="adj2" fmla="val 106532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B</a:t>
            </a:r>
          </a:p>
        </p:txBody>
      </p:sp>
      <p:sp>
        <p:nvSpPr>
          <p:cNvPr id="60431" name="Rounded Rectangular Callout 30"/>
          <p:cNvSpPr>
            <a:spLocks noChangeArrowheads="1"/>
          </p:cNvSpPr>
          <p:nvPr/>
        </p:nvSpPr>
        <p:spPr bwMode="auto">
          <a:xfrm>
            <a:off x="1070610" y="5037138"/>
            <a:ext cx="825500" cy="714375"/>
          </a:xfrm>
          <a:prstGeom prst="wedgeRoundRectCallout">
            <a:avLst>
              <a:gd name="adj1" fmla="val 171088"/>
              <a:gd name="adj2" fmla="val -149213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32" name="TextBox 37"/>
          <p:cNvSpPr txBox="1">
            <a:spLocks noChangeArrowheads="1"/>
          </p:cNvSpPr>
          <p:nvPr/>
        </p:nvSpPr>
        <p:spPr bwMode="auto">
          <a:xfrm>
            <a:off x="5558790" y="2109788"/>
            <a:ext cx="2025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Shared/Exclusive locking</a:t>
            </a:r>
          </a:p>
        </p:txBody>
      </p:sp>
      <p:sp>
        <p:nvSpPr>
          <p:cNvPr id="60433" name="TextBox 23"/>
          <p:cNvSpPr txBox="1">
            <a:spLocks noChangeArrowheads="1"/>
          </p:cNvSpPr>
          <p:nvPr/>
        </p:nvSpPr>
        <p:spPr bwMode="auto">
          <a:xfrm>
            <a:off x="5871528" y="2784475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 </a:t>
            </a:r>
          </a:p>
        </p:txBody>
      </p:sp>
      <p:sp>
        <p:nvSpPr>
          <p:cNvPr id="60434" name="TextBox 23"/>
          <p:cNvSpPr txBox="1">
            <a:spLocks noChangeArrowheads="1"/>
          </p:cNvSpPr>
          <p:nvPr/>
        </p:nvSpPr>
        <p:spPr bwMode="auto">
          <a:xfrm>
            <a:off x="6636703" y="3117850"/>
            <a:ext cx="6731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(A);</a:t>
            </a:r>
          </a:p>
        </p:txBody>
      </p:sp>
      <p:cxnSp>
        <p:nvCxnSpPr>
          <p:cNvPr id="60435" name="Straight Connector 47"/>
          <p:cNvCxnSpPr>
            <a:cxnSpLocks noChangeShapeType="1"/>
          </p:cNvCxnSpPr>
          <p:nvPr/>
        </p:nvCxnSpPr>
        <p:spPr bwMode="auto">
          <a:xfrm flipV="1">
            <a:off x="5804853" y="2700338"/>
            <a:ext cx="1484312" cy="63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36" name="Straight Connector 48"/>
          <p:cNvCxnSpPr>
            <a:cxnSpLocks noChangeShapeType="1"/>
            <a:endCxn id="60437" idx="2"/>
          </p:cNvCxnSpPr>
          <p:nvPr/>
        </p:nvCxnSpPr>
        <p:spPr bwMode="auto">
          <a:xfrm>
            <a:off x="6563678" y="2420938"/>
            <a:ext cx="12700" cy="2525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37" name="Rectangle 49"/>
          <p:cNvSpPr>
            <a:spLocks noChangeArrowheads="1"/>
          </p:cNvSpPr>
          <p:nvPr/>
        </p:nvSpPr>
        <p:spPr bwMode="auto">
          <a:xfrm>
            <a:off x="5804853" y="2420938"/>
            <a:ext cx="1541462" cy="25257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0438" name="TextBox 23"/>
          <p:cNvSpPr txBox="1">
            <a:spLocks noChangeArrowheads="1"/>
          </p:cNvSpPr>
          <p:nvPr/>
        </p:nvSpPr>
        <p:spPr bwMode="auto">
          <a:xfrm>
            <a:off x="5952490" y="2393950"/>
            <a:ext cx="4873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39" name="TextBox 23"/>
          <p:cNvSpPr txBox="1">
            <a:spLocks noChangeArrowheads="1"/>
          </p:cNvSpPr>
          <p:nvPr/>
        </p:nvSpPr>
        <p:spPr bwMode="auto">
          <a:xfrm>
            <a:off x="6790690" y="2393950"/>
            <a:ext cx="4429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40" name="TextBox 43"/>
          <p:cNvSpPr txBox="1">
            <a:spLocks noChangeArrowheads="1"/>
          </p:cNvSpPr>
          <p:nvPr/>
        </p:nvSpPr>
        <p:spPr bwMode="auto">
          <a:xfrm rot="5400000">
            <a:off x="6817677" y="43767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1" name="TextBox 44"/>
          <p:cNvSpPr txBox="1">
            <a:spLocks noChangeArrowheads="1"/>
          </p:cNvSpPr>
          <p:nvPr/>
        </p:nvSpPr>
        <p:spPr bwMode="auto">
          <a:xfrm rot="5400000">
            <a:off x="6009640" y="4346576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4" name="TextBox 50"/>
          <p:cNvSpPr txBox="1">
            <a:spLocks noChangeArrowheads="1"/>
          </p:cNvSpPr>
          <p:nvPr/>
        </p:nvSpPr>
        <p:spPr bwMode="auto">
          <a:xfrm rot="5400000">
            <a:off x="6022340" y="3143251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5" name="TextBox 51"/>
          <p:cNvSpPr txBox="1">
            <a:spLocks noChangeArrowheads="1"/>
          </p:cNvSpPr>
          <p:nvPr/>
        </p:nvSpPr>
        <p:spPr bwMode="auto">
          <a:xfrm rot="5400000">
            <a:off x="6762115" y="346233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60446" name="Rounded Rectangular Callout 52"/>
          <p:cNvSpPr>
            <a:spLocks noChangeArrowheads="1"/>
          </p:cNvSpPr>
          <p:nvPr/>
        </p:nvSpPr>
        <p:spPr bwMode="auto">
          <a:xfrm>
            <a:off x="5004753" y="5056188"/>
            <a:ext cx="822325" cy="715962"/>
          </a:xfrm>
          <a:prstGeom prst="wedgeRoundRectCallout">
            <a:avLst>
              <a:gd name="adj1" fmla="val 71324"/>
              <a:gd name="adj2" fmla="val -203500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sp>
        <p:nvSpPr>
          <p:cNvPr id="60447" name="Rounded Rectangular Callout 53"/>
          <p:cNvSpPr>
            <a:spLocks noChangeArrowheads="1"/>
          </p:cNvSpPr>
          <p:nvPr/>
        </p:nvSpPr>
        <p:spPr bwMode="auto">
          <a:xfrm>
            <a:off x="6163628" y="5068888"/>
            <a:ext cx="823912" cy="714375"/>
          </a:xfrm>
          <a:prstGeom prst="wedgeRoundRectCallout">
            <a:avLst>
              <a:gd name="adj1" fmla="val 28884"/>
              <a:gd name="adj2" fmla="val -160069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Waiting for T</a:t>
            </a:r>
            <a:r>
              <a:rPr lang="en-US" altLang="en-US" sz="12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to unlock A</a:t>
            </a:r>
          </a:p>
        </p:txBody>
      </p:sp>
      <p:pic>
        <p:nvPicPr>
          <p:cNvPr id="60448" name="tabl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590" y="5881688"/>
            <a:ext cx="242411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745836F8-13A6-4465-B2F4-F35B014C8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646" y="3991136"/>
            <a:ext cx="517525" cy="279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" name="Oval 45">
            <a:extLst>
              <a:ext uri="{FF2B5EF4-FFF2-40B4-BE49-F238E27FC236}">
                <a16:creationId xmlns:a16="http://schemas.microsoft.com/office/drawing/2014/main" id="{BCC1AB1A-992A-4CCC-A80D-71ADAEFD9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613" y="3665538"/>
            <a:ext cx="517525" cy="279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308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</p:spTree>
    <p:extLst>
      <p:ext uri="{BB962C8B-B14F-4D97-AF65-F5344CB8AC3E}">
        <p14:creationId xmlns:p14="http://schemas.microsoft.com/office/powerpoint/2010/main" val="2600959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7445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400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28675" y="5025073"/>
            <a:ext cx="7177088" cy="847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 deadlock if and only if the system wait-for graph contains a cycle. </a:t>
            </a:r>
          </a:p>
        </p:txBody>
      </p:sp>
    </p:spTree>
    <p:extLst>
      <p:ext uri="{BB962C8B-B14F-4D97-AF65-F5344CB8AC3E}">
        <p14:creationId xmlns:p14="http://schemas.microsoft.com/office/powerpoint/2010/main" val="2416489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56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Definition.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a situation in which there is a collection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of transactions such that each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is waiting for a resource held by another transaction in 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and no transaction in</a:t>
            </a:r>
            <a:r>
              <a:rPr lang="en-US" altLang="en-US" sz="2400">
                <a:latin typeface="Edwardian Script ITC" panose="030303020407070D0804" pitchFamily="66" charset="0"/>
                <a:cs typeface="Times New Roman" panose="02020603050405020304" pitchFamily="18" charset="0"/>
              </a:rPr>
              <a:t>C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can progress.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5656" y="2797196"/>
            <a:ext cx="72771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wait-for Graph G.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transaction is a vertex in G. There is an edge from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altLang="en-US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held by T</a:t>
            </a:r>
            <a:r>
              <a:rPr lang="en-US" alt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69637" name="Group 2"/>
          <p:cNvGrpSpPr>
            <a:grpSpLocks/>
          </p:cNvGrpSpPr>
          <p:nvPr/>
        </p:nvGrpSpPr>
        <p:grpSpPr bwMode="auto">
          <a:xfrm>
            <a:off x="3727450" y="3668395"/>
            <a:ext cx="4278313" cy="1035050"/>
            <a:chOff x="2278940" y="4619640"/>
            <a:chExt cx="4277941" cy="1034779"/>
          </a:xfrm>
        </p:grpSpPr>
        <p:sp>
          <p:nvSpPr>
            <p:cNvPr id="69639" name="Line 9"/>
            <p:cNvSpPr>
              <a:spLocks noChangeShapeType="1"/>
            </p:cNvSpPr>
            <p:nvPr/>
          </p:nvSpPr>
          <p:spPr bwMode="auto">
            <a:xfrm>
              <a:off x="3131494" y="5046527"/>
              <a:ext cx="339635" cy="260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Line 10"/>
            <p:cNvSpPr>
              <a:spLocks noChangeShapeType="1"/>
            </p:cNvSpPr>
            <p:nvPr/>
          </p:nvSpPr>
          <p:spPr bwMode="auto">
            <a:xfrm flipV="1">
              <a:off x="3862402" y="5105790"/>
              <a:ext cx="340519" cy="282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Line 11"/>
            <p:cNvSpPr>
              <a:spLocks noChangeShapeType="1"/>
            </p:cNvSpPr>
            <p:nvPr/>
          </p:nvSpPr>
          <p:spPr bwMode="auto">
            <a:xfrm flipH="1">
              <a:off x="3199621" y="4899415"/>
              <a:ext cx="849313" cy="11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Line 12"/>
            <p:cNvSpPr>
              <a:spLocks noChangeShapeType="1"/>
            </p:cNvSpPr>
            <p:nvPr/>
          </p:nvSpPr>
          <p:spPr bwMode="auto">
            <a:xfrm flipH="1">
              <a:off x="4488227" y="4807398"/>
              <a:ext cx="1012825" cy="8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3" name="Line 13"/>
            <p:cNvSpPr>
              <a:spLocks noChangeShapeType="1"/>
            </p:cNvSpPr>
            <p:nvPr/>
          </p:nvSpPr>
          <p:spPr bwMode="auto">
            <a:xfrm flipH="1" flipV="1">
              <a:off x="4446200" y="5017456"/>
              <a:ext cx="849312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4" name="Oval 14"/>
            <p:cNvSpPr>
              <a:spLocks noChangeArrowheads="1"/>
            </p:cNvSpPr>
            <p:nvPr/>
          </p:nvSpPr>
          <p:spPr bwMode="auto">
            <a:xfrm>
              <a:off x="2278940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9645" name="Oval 17"/>
            <p:cNvSpPr>
              <a:spLocks noChangeArrowheads="1"/>
            </p:cNvSpPr>
            <p:nvPr/>
          </p:nvSpPr>
          <p:spPr bwMode="auto">
            <a:xfrm>
              <a:off x="275512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9646" name="Oval 18"/>
            <p:cNvSpPr>
              <a:spLocks noChangeArrowheads="1"/>
            </p:cNvSpPr>
            <p:nvPr/>
          </p:nvSpPr>
          <p:spPr bwMode="auto">
            <a:xfrm>
              <a:off x="4048201" y="469838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9647" name="Oval 19"/>
            <p:cNvSpPr>
              <a:spLocks noChangeArrowheads="1"/>
            </p:cNvSpPr>
            <p:nvPr/>
          </p:nvSpPr>
          <p:spPr bwMode="auto">
            <a:xfrm>
              <a:off x="5514747" y="461964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9648" name="Oval 20"/>
            <p:cNvSpPr>
              <a:spLocks noChangeArrowheads="1"/>
            </p:cNvSpPr>
            <p:nvPr/>
          </p:nvSpPr>
          <p:spPr bwMode="auto">
            <a:xfrm>
              <a:off x="3419490" y="5241669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9649" name="Oval 21"/>
            <p:cNvSpPr>
              <a:spLocks noChangeArrowheads="1"/>
            </p:cNvSpPr>
            <p:nvPr/>
          </p:nvSpPr>
          <p:spPr bwMode="auto">
            <a:xfrm>
              <a:off x="5090335" y="5220030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9650" name="Oval 22"/>
            <p:cNvSpPr>
              <a:spLocks noChangeArrowheads="1"/>
            </p:cNvSpPr>
            <p:nvPr/>
          </p:nvSpPr>
          <p:spPr bwMode="auto">
            <a:xfrm>
              <a:off x="6113969" y="4970267"/>
              <a:ext cx="442912" cy="4127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T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7</a:t>
              </a: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28675" y="5025073"/>
            <a:ext cx="7177088" cy="847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Theorem.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 deadlock if and only if the system wait-for graph contains a cycle.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9194889-47AA-4774-AE48-2EA6294EF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03" y="5882324"/>
            <a:ext cx="7177088" cy="44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Proof.</a:t>
            </a: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simple exercise.</a:t>
            </a:r>
          </a:p>
        </p:txBody>
      </p:sp>
    </p:spTree>
    <p:extLst>
      <p:ext uri="{BB962C8B-B14F-4D97-AF65-F5344CB8AC3E}">
        <p14:creationId xmlns:p14="http://schemas.microsoft.com/office/powerpoint/2010/main" val="17204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78826-5A2F-3C64-5B64-60A9C2A50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C7FC394-2557-FCA1-B686-0FE7CFBAD0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>
            <a:extLst>
              <a:ext uri="{FF2B5EF4-FFF2-40B4-BE49-F238E27FC236}">
                <a16:creationId xmlns:a16="http://schemas.microsoft.com/office/drawing/2014/main" id="{76116C68-EC25-B5D5-5678-4C969C75B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0033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Detection.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</p:txBody>
      </p:sp>
    </p:spTree>
    <p:extLst>
      <p:ext uri="{BB962C8B-B14F-4D97-AF65-F5344CB8AC3E}">
        <p14:creationId xmlns:p14="http://schemas.microsoft.com/office/powerpoint/2010/main" val="101462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FD9FA-4C7B-18AA-2ECA-C448126CE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AA499F7E-0822-4572-B0E9-6A51E42C65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>
            <a:extLst>
              <a:ext uri="{FF2B5EF4-FFF2-40B4-BE49-F238E27FC236}">
                <a16:creationId xmlns:a16="http://schemas.microsoft.com/office/drawing/2014/main" id="{45362EFE-F5F2-9459-B945-2EF6E672AB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0033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Detection.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90C95D-3426-5559-2830-FE16F6183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2582863"/>
            <a:ext cx="74072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Resolving.</a:t>
            </a:r>
          </a:p>
          <a:p>
            <a:pPr eaLnBrk="1" hangingPunct="1"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Rollback a transaction in a cycle in the system wait-for graph (which one?).</a:t>
            </a:r>
          </a:p>
        </p:txBody>
      </p:sp>
    </p:spTree>
    <p:extLst>
      <p:ext uri="{BB962C8B-B14F-4D97-AF65-F5344CB8AC3E}">
        <p14:creationId xmlns:p14="http://schemas.microsoft.com/office/powerpoint/2010/main" val="119214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294563" cy="10033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Detection.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2582863"/>
            <a:ext cx="74072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Resolving.</a:t>
            </a:r>
          </a:p>
          <a:p>
            <a:pPr eaLnBrk="1" hangingPunct="1"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Rollback a transaction in a cycle in the system wait-for graph (which one?).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C197AC4-D68E-2253-804A-9683DC82F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4" y="4316413"/>
            <a:ext cx="74072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</a:p>
          <a:p>
            <a:pPr eaLnBrk="1" hangingPunct="1">
              <a:defRPr/>
            </a:pPr>
            <a:r>
              <a:rPr lang="en-US" alt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schedule protocols that can avoid deadlocks.</a:t>
            </a:r>
          </a:p>
        </p:txBody>
      </p:sp>
    </p:spTree>
    <p:extLst>
      <p:ext uri="{BB962C8B-B14F-4D97-AF65-F5344CB8AC3E}">
        <p14:creationId xmlns:p14="http://schemas.microsoft.com/office/powerpoint/2010/main" val="731167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449300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</p:spTree>
    <p:extLst>
      <p:ext uri="{BB962C8B-B14F-4D97-AF65-F5344CB8AC3E}">
        <p14:creationId xmlns:p14="http://schemas.microsoft.com/office/powerpoint/2010/main" val="1388953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Dynamically updating the system wait-for graph G;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transaction T is about to introduce a cycle, rollback T.</a:t>
            </a:r>
          </a:p>
        </p:txBody>
      </p:sp>
    </p:spTree>
    <p:extLst>
      <p:ext uri="{BB962C8B-B14F-4D97-AF65-F5344CB8AC3E}">
        <p14:creationId xmlns:p14="http://schemas.microsoft.com/office/powerpoint/2010/main" val="3754816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465926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Dynamically updating the system wait-for graph G;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transaction T is about to introduce a cycle, rollback T.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(dynamically manipulating the system wait-for graph can be expensive.) </a:t>
            </a:r>
          </a:p>
        </p:txBody>
      </p:sp>
    </p:spTree>
    <p:extLst>
      <p:ext uri="{BB962C8B-B14F-4D97-AF65-F5344CB8AC3E}">
        <p14:creationId xmlns:p14="http://schemas.microsoft.com/office/powerpoint/2010/main" val="300537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a time limit for transaction waiting time, when the waiting time exceeds the limit, rollback the transaction.</a:t>
            </a:r>
          </a:p>
        </p:txBody>
      </p:sp>
    </p:spTree>
    <p:extLst>
      <p:ext uri="{BB962C8B-B14F-4D97-AF65-F5344CB8AC3E}">
        <p14:creationId xmlns:p14="http://schemas.microsoft.com/office/powerpoint/2010/main" val="3242045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203575"/>
            <a:ext cx="71310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timeout.</a:t>
            </a:r>
          </a:p>
          <a:p>
            <a:pPr eaLnBrk="1" hangingPunct="1"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a time limit for transaction waiting time, when the waiting time exceeds the limit, rollback the transaction.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(It may cause many unnecessary rollbacks .) </a:t>
            </a:r>
          </a:p>
        </p:txBody>
      </p:sp>
    </p:spTree>
    <p:extLst>
      <p:ext uri="{BB962C8B-B14F-4D97-AF65-F5344CB8AC3E}">
        <p14:creationId xmlns:p14="http://schemas.microsoft.com/office/powerpoint/2010/main" val="622131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63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28675" y="4651375"/>
            <a:ext cx="7194550" cy="125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Claim.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prevents deadlocks.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there is a deadlock cycle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each T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waiting for a resource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held by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by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&lt;… &lt;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impossible.  ■</a:t>
            </a:r>
            <a:endParaRPr lang="en-US" altLang="en-US" sz="1800" i="1" kern="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8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34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database elements a (fixed) order; 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transaction T can only lock an element that is larger than the elements it holds.   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28675" y="4651375"/>
            <a:ext cx="7194550" cy="125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18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Claim.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prevents deadlocks.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800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there is a deadlock cycle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each T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waiting for a resource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held by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18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8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by T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&lt;… &lt; A</a:t>
            </a:r>
            <a:r>
              <a:rPr lang="en-US" altLang="en-US" sz="18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A</a:t>
            </a:r>
            <a:r>
              <a:rPr lang="en-US" altLang="en-US" sz="18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impossible.  ■</a:t>
            </a:r>
            <a:endParaRPr lang="en-US" altLang="en-US" sz="1800" i="1" kern="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8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4" name="Rectangle 3"/>
          <p:cNvSpPr txBox="1">
            <a:spLocks noChangeArrowheads="1"/>
          </p:cNvSpPr>
          <p:nvPr/>
        </p:nvSpPr>
        <p:spPr bwMode="auto">
          <a:xfrm>
            <a:off x="950913" y="5946775"/>
            <a:ext cx="71215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(Problem : Ordered lock requests are not realistic in most cases)</a:t>
            </a:r>
          </a:p>
        </p:txBody>
      </p:sp>
    </p:spTree>
    <p:extLst>
      <p:ext uri="{BB962C8B-B14F-4D97-AF65-F5344CB8AC3E}">
        <p14:creationId xmlns:p14="http://schemas.microsoft.com/office/powerpoint/2010/main" val="2612071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239838"/>
            <a:ext cx="7551738" cy="17700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system wait-for graph;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timeout</a:t>
            </a:r>
          </a:p>
          <a:p>
            <a:pPr eaLnBrk="1" hangingPunct="1"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resource ordering</a:t>
            </a:r>
          </a:p>
          <a:p>
            <a:pPr eaLnBrk="1" hangingPunct="1">
              <a:defRPr/>
            </a:pPr>
            <a:r>
              <a:rPr lang="en-US" altLang="en-US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96925" y="3109913"/>
            <a:ext cx="7121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13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97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9868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56443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earlier transactions can wait for later transactions, no cycle can be formed in the system wait-for graph: No Deadlocks.</a:t>
            </a:r>
          </a:p>
        </p:txBody>
      </p:sp>
    </p:spTree>
    <p:extLst>
      <p:ext uri="{BB962C8B-B14F-4D97-AF65-F5344CB8AC3E}">
        <p14:creationId xmlns:p14="http://schemas.microsoft.com/office/powerpoint/2010/main" val="1474454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56443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Wait-Die: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waits ELSE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earlier transactions can wait for later transactions, no cycle can be formed in the system wait-for graph: No Deadlocks.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Transactions do not change their timestamps: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Starvation  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earliest transaction never dies so it will eventually complete.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transaction that dies will eventually become the earliest.</a:t>
            </a:r>
          </a:p>
        </p:txBody>
      </p:sp>
    </p:spTree>
    <p:extLst>
      <p:ext uri="{BB962C8B-B14F-4D97-AF65-F5344CB8AC3E}">
        <p14:creationId xmlns:p14="http://schemas.microsoft.com/office/powerpoint/2010/main" val="1675341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</p:spTree>
    <p:extLst>
      <p:ext uri="{BB962C8B-B14F-4D97-AF65-F5344CB8AC3E}">
        <p14:creationId xmlns:p14="http://schemas.microsoft.com/office/powerpoint/2010/main" val="838605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later transactions can wait for earlier transactions, no cycle can be formed in the system wait-for graph: No Deadlocks.</a:t>
            </a:r>
          </a:p>
        </p:txBody>
      </p:sp>
    </p:spTree>
    <p:extLst>
      <p:ext uri="{BB962C8B-B14F-4D97-AF65-F5344CB8AC3E}">
        <p14:creationId xmlns:p14="http://schemas.microsoft.com/office/powerpoint/2010/main" val="16801953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385763"/>
            <a:ext cx="7519988" cy="854075"/>
          </a:xfrm>
        </p:spPr>
        <p:txBody>
          <a:bodyPr/>
          <a:lstStyle/>
          <a:p>
            <a:pPr algn="l" eaLnBrk="1" hangingPunct="1"/>
            <a:r>
              <a:rPr lang="en-US" altLang="en-US" sz="4000" u="sng">
                <a:latin typeface="Times New Roman" panose="02020603050405020304" pitchFamily="18" charset="0"/>
                <a:cs typeface="Times New Roman" panose="02020603050405020304" pitchFamily="18" charset="0"/>
              </a:rPr>
              <a:t>Handling Deadlocks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8675" y="1150938"/>
            <a:ext cx="7121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a deadlock timestamp</a:t>
            </a:r>
            <a:endParaRPr lang="en-US" altLang="en-US" sz="2000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transaction T a (deadlock) timestamp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(T);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Earlier transactions (i.e., with smaller timestamp) win.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4225" y="2468563"/>
            <a:ext cx="763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sz="2400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Wound-Wait: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 to wait for a lock held transaction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earlier than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</a:t>
            </a:r>
            <a:r>
              <a:rPr lang="en-US" altLang="en-US" sz="20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THEN rollback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 T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wait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0888" y="4214813"/>
            <a:ext cx="75628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only later transactions can wait for earlier transactions, no cycle can be formed in the system wait-for graph: No Deadlocks.</a:t>
            </a:r>
          </a:p>
          <a:p>
            <a:pPr eaLnBrk="1" hangingPunct="1">
              <a:defRPr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Transactions do not change their timestamps: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Starvation  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earliest transaction never waits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transaction that dies will eventually become the earliest.</a:t>
            </a:r>
          </a:p>
        </p:txBody>
      </p:sp>
    </p:spTree>
    <p:extLst>
      <p:ext uri="{BB962C8B-B14F-4D97-AF65-F5344CB8AC3E}">
        <p14:creationId xmlns:p14="http://schemas.microsoft.com/office/powerpoint/2010/main" val="31998590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352425" y="723900"/>
            <a:ext cx="809625" cy="542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7494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5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6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7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4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7490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1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92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7416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7481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82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3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4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5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6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7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8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9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7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7472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73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0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18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7463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64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9" name="Rectangle 48"/>
          <p:cNvSpPr>
            <a:spLocks noChangeArrowheads="1"/>
          </p:cNvSpPr>
          <p:nvPr/>
        </p:nvSpPr>
        <p:spPr bwMode="auto">
          <a:xfrm>
            <a:off x="361950" y="733425"/>
            <a:ext cx="790575" cy="16764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database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 b="1">
                <a:solidFill>
                  <a:srgbClr val="00FF00"/>
                </a:solidFill>
                <a:ea typeface="宋体" panose="02010600030101010101" pitchFamily="2" charset="-122"/>
              </a:rPr>
              <a:t>administrator</a:t>
            </a:r>
          </a:p>
        </p:txBody>
      </p:sp>
      <p:sp>
        <p:nvSpPr>
          <p:cNvPr id="17420" name="Line 49"/>
          <p:cNvSpPr>
            <a:spLocks noChangeShapeType="1"/>
          </p:cNvSpPr>
          <p:nvPr/>
        </p:nvSpPr>
        <p:spPr bwMode="auto">
          <a:xfrm>
            <a:off x="1162050" y="150495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Text Box 50"/>
          <p:cNvSpPr txBox="1">
            <a:spLocks noChangeArrowheads="1"/>
          </p:cNvSpPr>
          <p:nvPr/>
        </p:nvSpPr>
        <p:spPr bwMode="auto">
          <a:xfrm>
            <a:off x="1412875" y="958850"/>
            <a:ext cx="900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2" name="Rectangle 51"/>
          <p:cNvSpPr>
            <a:spLocks noChangeArrowheads="1"/>
          </p:cNvSpPr>
          <p:nvPr/>
        </p:nvSpPr>
        <p:spPr bwMode="auto">
          <a:xfrm>
            <a:off x="361950" y="2524125"/>
            <a:ext cx="800100" cy="3600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database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900">
                <a:solidFill>
                  <a:srgbClr val="00FF00"/>
                </a:solidFill>
                <a:ea typeface="宋体" panose="02010600030101010101" pitchFamily="2" charset="-122"/>
              </a:rPr>
              <a:t>programmer</a:t>
            </a:r>
          </a:p>
        </p:txBody>
      </p:sp>
      <p:sp>
        <p:nvSpPr>
          <p:cNvPr id="17423" name="Line 52"/>
          <p:cNvSpPr>
            <a:spLocks noChangeShapeType="1"/>
          </p:cNvSpPr>
          <p:nvPr/>
        </p:nvSpPr>
        <p:spPr bwMode="auto">
          <a:xfrm>
            <a:off x="1162050" y="4953000"/>
            <a:ext cx="1571625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Text Box 53"/>
          <p:cNvSpPr txBox="1">
            <a:spLocks noChangeArrowheads="1"/>
          </p:cNvSpPr>
          <p:nvPr/>
        </p:nvSpPr>
        <p:spPr bwMode="auto">
          <a:xfrm>
            <a:off x="1208088" y="4383088"/>
            <a:ext cx="11652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 (query)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language</a:t>
            </a:r>
          </a:p>
        </p:txBody>
      </p:sp>
      <p:sp>
        <p:nvSpPr>
          <p:cNvPr id="17425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7426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7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29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7431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33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5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7436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7439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rgbClr val="7FD3E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7443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4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7445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6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7447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8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9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rgbClr val="7FD3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7450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1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2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3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5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56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088" y="1657350"/>
            <a:ext cx="1727200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882900" y="1703388"/>
            <a:ext cx="1250950" cy="2382837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152525" y="5124450"/>
            <a:ext cx="2424113" cy="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576638" y="4464050"/>
            <a:ext cx="600075" cy="635000"/>
          </a:xfrm>
          <a:prstGeom prst="straightConnector1">
            <a:avLst/>
          </a:prstGeom>
          <a:ln w="107950">
            <a:solidFill>
              <a:srgbClr val="FFC000"/>
            </a:solidFill>
            <a:prstDash val="sysDot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3762375" y="4918075"/>
            <a:ext cx="2849563" cy="1462088"/>
          </a:xfrm>
          <a:prstGeom prst="wedgeRoundRectCallout">
            <a:avLst>
              <a:gd name="adj1" fmla="val -12909"/>
              <a:gd name="adj2" fmla="val -1427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concerns on processes concurrently running in the system, 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on individual process. </a:t>
            </a:r>
          </a:p>
        </p:txBody>
      </p:sp>
      <p:sp>
        <p:nvSpPr>
          <p:cNvPr id="4" name="Oval 3"/>
          <p:cNvSpPr/>
          <p:nvPr/>
        </p:nvSpPr>
        <p:spPr>
          <a:xfrm>
            <a:off x="3446463" y="452438"/>
            <a:ext cx="3040062" cy="30956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483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7791450" y="695325"/>
            <a:ext cx="1114425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>
              <a:ea typeface="宋体" panose="02010600030101010101" pitchFamily="2" charset="-122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505075" y="723900"/>
            <a:ext cx="5000625" cy="540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400">
              <a:ea typeface="宋体" panose="02010600030101010101" pitchFamily="2" charset="-122"/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972425" y="971550"/>
            <a:ext cx="819150" cy="438150"/>
            <a:chOff x="5022" y="612"/>
            <a:chExt cx="516" cy="276"/>
          </a:xfrm>
        </p:grpSpPr>
        <p:sp>
          <p:nvSpPr>
            <p:cNvPr id="19542" name="Oval 7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3" name="Oval 8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4" name="Line 9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Line 10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7934325" y="4752975"/>
            <a:ext cx="819150" cy="438150"/>
            <a:chOff x="5022" y="612"/>
            <a:chExt cx="516" cy="276"/>
          </a:xfrm>
        </p:grpSpPr>
        <p:sp>
          <p:nvSpPr>
            <p:cNvPr id="19538" name="Oval 12"/>
            <p:cNvSpPr>
              <a:spLocks noChangeArrowheads="1"/>
            </p:cNvSpPr>
            <p:nvPr/>
          </p:nvSpPr>
          <p:spPr bwMode="auto">
            <a:xfrm>
              <a:off x="5028" y="612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9" name="Oval 13"/>
            <p:cNvSpPr>
              <a:spLocks noChangeArrowheads="1"/>
            </p:cNvSpPr>
            <p:nvPr/>
          </p:nvSpPr>
          <p:spPr bwMode="auto">
            <a:xfrm>
              <a:off x="5034" y="786"/>
              <a:ext cx="504" cy="1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40" name="Line 14"/>
            <p:cNvSpPr>
              <a:spLocks noChangeShapeType="1"/>
            </p:cNvSpPr>
            <p:nvPr/>
          </p:nvSpPr>
          <p:spPr bwMode="auto">
            <a:xfrm>
              <a:off x="5022" y="66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Line 15"/>
            <p:cNvSpPr>
              <a:spLocks noChangeShapeType="1"/>
            </p:cNvSpPr>
            <p:nvPr/>
          </p:nvSpPr>
          <p:spPr bwMode="auto">
            <a:xfrm>
              <a:off x="5532" y="660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2" name="Text Box 16"/>
          <p:cNvSpPr txBox="1">
            <a:spLocks noChangeArrowheads="1"/>
          </p:cNvSpPr>
          <p:nvPr/>
        </p:nvSpPr>
        <p:spPr bwMode="auto">
          <a:xfrm>
            <a:off x="7861300" y="5311775"/>
            <a:ext cx="9794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secondary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storage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(disks)</a:t>
            </a:r>
          </a:p>
        </p:txBody>
      </p:sp>
      <p:grpSp>
        <p:nvGrpSpPr>
          <p:cNvPr id="19463" name="Group 18"/>
          <p:cNvGrpSpPr>
            <a:grpSpLocks/>
          </p:cNvGrpSpPr>
          <p:nvPr/>
        </p:nvGrpSpPr>
        <p:grpSpPr bwMode="auto">
          <a:xfrm>
            <a:off x="7991475" y="1657350"/>
            <a:ext cx="781050" cy="762000"/>
            <a:chOff x="5034" y="1044"/>
            <a:chExt cx="492" cy="480"/>
          </a:xfrm>
        </p:grpSpPr>
        <p:sp>
          <p:nvSpPr>
            <p:cNvPr id="19529" name="Rectangle 1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30" name="Line 2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Line 2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Line 2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Line 2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Line 2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Line 2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Line 2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Line 2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4" name="Group 28"/>
          <p:cNvGrpSpPr>
            <a:grpSpLocks/>
          </p:cNvGrpSpPr>
          <p:nvPr/>
        </p:nvGrpSpPr>
        <p:grpSpPr bwMode="auto">
          <a:xfrm>
            <a:off x="7991475" y="2676525"/>
            <a:ext cx="781050" cy="762000"/>
            <a:chOff x="5034" y="1044"/>
            <a:chExt cx="492" cy="480"/>
          </a:xfrm>
        </p:grpSpPr>
        <p:sp>
          <p:nvSpPr>
            <p:cNvPr id="19520" name="Rectangle 2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21" name="Line 3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2" name="Line 3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3" name="Line 3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Line 3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Line 3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Line 3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Line 3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3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65" name="Group 38"/>
          <p:cNvGrpSpPr>
            <a:grpSpLocks/>
          </p:cNvGrpSpPr>
          <p:nvPr/>
        </p:nvGrpSpPr>
        <p:grpSpPr bwMode="auto">
          <a:xfrm>
            <a:off x="8001000" y="3724275"/>
            <a:ext cx="781050" cy="762000"/>
            <a:chOff x="5034" y="1044"/>
            <a:chExt cx="492" cy="480"/>
          </a:xfrm>
        </p:grpSpPr>
        <p:sp>
          <p:nvSpPr>
            <p:cNvPr id="19511" name="Rectangle 39"/>
            <p:cNvSpPr>
              <a:spLocks noChangeArrowheads="1"/>
            </p:cNvSpPr>
            <p:nvPr/>
          </p:nvSpPr>
          <p:spPr bwMode="auto">
            <a:xfrm>
              <a:off x="5034" y="1044"/>
              <a:ext cx="486" cy="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12" name="Line 40"/>
            <p:cNvSpPr>
              <a:spLocks noChangeShapeType="1"/>
            </p:cNvSpPr>
            <p:nvPr/>
          </p:nvSpPr>
          <p:spPr bwMode="auto">
            <a:xfrm>
              <a:off x="5040" y="11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3" name="Line 41"/>
            <p:cNvSpPr>
              <a:spLocks noChangeShapeType="1"/>
            </p:cNvSpPr>
            <p:nvPr/>
          </p:nvSpPr>
          <p:spPr bwMode="auto">
            <a:xfrm>
              <a:off x="5046" y="119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Line 42"/>
            <p:cNvSpPr>
              <a:spLocks noChangeShapeType="1"/>
            </p:cNvSpPr>
            <p:nvPr/>
          </p:nvSpPr>
          <p:spPr bwMode="auto">
            <a:xfrm>
              <a:off x="5040" y="127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Line 43"/>
            <p:cNvSpPr>
              <a:spLocks noChangeShapeType="1"/>
            </p:cNvSpPr>
            <p:nvPr/>
          </p:nvSpPr>
          <p:spPr bwMode="auto">
            <a:xfrm>
              <a:off x="5040" y="135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Line 44"/>
            <p:cNvSpPr>
              <a:spLocks noChangeShapeType="1"/>
            </p:cNvSpPr>
            <p:nvPr/>
          </p:nvSpPr>
          <p:spPr bwMode="auto">
            <a:xfrm>
              <a:off x="504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Line 45"/>
            <p:cNvSpPr>
              <a:spLocks noChangeShapeType="1"/>
            </p:cNvSpPr>
            <p:nvPr/>
          </p:nvSpPr>
          <p:spPr bwMode="auto">
            <a:xfrm>
              <a:off x="519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Line 46"/>
            <p:cNvSpPr>
              <a:spLocks noChangeShapeType="1"/>
            </p:cNvSpPr>
            <p:nvPr/>
          </p:nvSpPr>
          <p:spPr bwMode="auto">
            <a:xfrm>
              <a:off x="528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Line 47"/>
            <p:cNvSpPr>
              <a:spLocks noChangeShapeType="1"/>
            </p:cNvSpPr>
            <p:nvPr/>
          </p:nvSpPr>
          <p:spPr bwMode="auto">
            <a:xfrm>
              <a:off x="5436" y="104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Line 49"/>
          <p:cNvSpPr>
            <a:spLocks noChangeShapeType="1"/>
          </p:cNvSpPr>
          <p:nvPr/>
        </p:nvSpPr>
        <p:spPr bwMode="auto">
          <a:xfrm flipV="1">
            <a:off x="1131888" y="1504950"/>
            <a:ext cx="1601787" cy="9144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52"/>
          <p:cNvSpPr>
            <a:spLocks noChangeShapeType="1"/>
          </p:cNvSpPr>
          <p:nvPr/>
        </p:nvSpPr>
        <p:spPr bwMode="auto">
          <a:xfrm>
            <a:off x="1146175" y="4705350"/>
            <a:ext cx="1587500" cy="24765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Text Box 53"/>
          <p:cNvSpPr txBox="1">
            <a:spLocks noChangeArrowheads="1"/>
          </p:cNvSpPr>
          <p:nvPr/>
        </p:nvSpPr>
        <p:spPr bwMode="auto">
          <a:xfrm>
            <a:off x="1727200" y="4232275"/>
            <a:ext cx="534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DML</a:t>
            </a:r>
          </a:p>
        </p:txBody>
      </p:sp>
      <p:sp>
        <p:nvSpPr>
          <p:cNvPr id="19469" name="Text Box 54"/>
          <p:cNvSpPr txBox="1">
            <a:spLocks noChangeArrowheads="1"/>
          </p:cNvSpPr>
          <p:nvPr/>
        </p:nvSpPr>
        <p:spPr bwMode="auto">
          <a:xfrm>
            <a:off x="2527300" y="5653088"/>
            <a:ext cx="97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ea typeface="宋体" panose="02010600030101010101" pitchFamily="2" charset="-122"/>
              </a:rPr>
              <a:t>DBMS</a:t>
            </a:r>
          </a:p>
        </p:txBody>
      </p:sp>
      <p:sp>
        <p:nvSpPr>
          <p:cNvPr id="19470" name="Rectangle 55"/>
          <p:cNvSpPr>
            <a:spLocks noChangeArrowheads="1"/>
          </p:cNvSpPr>
          <p:nvPr/>
        </p:nvSpPr>
        <p:spPr bwMode="auto">
          <a:xfrm>
            <a:off x="6657975" y="1066800"/>
            <a:ext cx="714375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1" name="Line 56"/>
          <p:cNvSpPr>
            <a:spLocks noChangeShapeType="1"/>
          </p:cNvSpPr>
          <p:nvPr/>
        </p:nvSpPr>
        <p:spPr bwMode="auto">
          <a:xfrm>
            <a:off x="7391400" y="1714500"/>
            <a:ext cx="428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Rectangle 57"/>
          <p:cNvSpPr>
            <a:spLocks noChangeArrowheads="1"/>
          </p:cNvSpPr>
          <p:nvPr/>
        </p:nvSpPr>
        <p:spPr bwMode="auto">
          <a:xfrm>
            <a:off x="6657975" y="2705100"/>
            <a:ext cx="7048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3" name="Line 58"/>
          <p:cNvSpPr>
            <a:spLocks noChangeShapeType="1"/>
          </p:cNvSpPr>
          <p:nvPr/>
        </p:nvSpPr>
        <p:spPr bwMode="auto">
          <a:xfrm flipH="1">
            <a:off x="7010400" y="2400300"/>
            <a:ext cx="95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Rectangle 59"/>
          <p:cNvSpPr>
            <a:spLocks noChangeArrowheads="1"/>
          </p:cNvSpPr>
          <p:nvPr/>
        </p:nvSpPr>
        <p:spPr bwMode="auto">
          <a:xfrm>
            <a:off x="6648450" y="4314825"/>
            <a:ext cx="742950" cy="166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memory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buffers</a:t>
            </a:r>
          </a:p>
        </p:txBody>
      </p:sp>
      <p:sp>
        <p:nvSpPr>
          <p:cNvPr id="19475" name="Line 60"/>
          <p:cNvSpPr>
            <a:spLocks noChangeShapeType="1"/>
          </p:cNvSpPr>
          <p:nvPr/>
        </p:nvSpPr>
        <p:spPr bwMode="auto">
          <a:xfrm>
            <a:off x="7010400" y="3990975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Rectangle 61"/>
          <p:cNvSpPr>
            <a:spLocks noChangeArrowheads="1"/>
          </p:cNvSpPr>
          <p:nvPr/>
        </p:nvSpPr>
        <p:spPr bwMode="auto">
          <a:xfrm>
            <a:off x="5457825" y="2705100"/>
            <a:ext cx="828675" cy="126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index/file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77" name="Line 62"/>
          <p:cNvSpPr>
            <a:spLocks noChangeShapeType="1"/>
          </p:cNvSpPr>
          <p:nvPr/>
        </p:nvSpPr>
        <p:spPr bwMode="auto">
          <a:xfrm>
            <a:off x="6286500" y="3333750"/>
            <a:ext cx="371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Rectangle 63"/>
          <p:cNvSpPr>
            <a:spLocks noChangeArrowheads="1"/>
          </p:cNvSpPr>
          <p:nvPr/>
        </p:nvSpPr>
        <p:spPr bwMode="auto">
          <a:xfrm>
            <a:off x="2714625" y="4143375"/>
            <a:ext cx="933450" cy="15049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79" name="Rectangle 64"/>
          <p:cNvSpPr>
            <a:spLocks noChangeArrowheads="1"/>
          </p:cNvSpPr>
          <p:nvPr/>
        </p:nvSpPr>
        <p:spPr bwMode="auto">
          <a:xfrm>
            <a:off x="2724150" y="828675"/>
            <a:ext cx="933450" cy="150495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DDL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complier</a:t>
            </a:r>
          </a:p>
        </p:txBody>
      </p:sp>
      <p:sp>
        <p:nvSpPr>
          <p:cNvPr id="19480" name="Line 65"/>
          <p:cNvSpPr>
            <a:spLocks noChangeShapeType="1"/>
          </p:cNvSpPr>
          <p:nvPr/>
        </p:nvSpPr>
        <p:spPr bwMode="auto">
          <a:xfrm>
            <a:off x="3648075" y="5486400"/>
            <a:ext cx="299085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1" name="Freeform 66"/>
          <p:cNvSpPr>
            <a:spLocks/>
          </p:cNvSpPr>
          <p:nvPr/>
        </p:nvSpPr>
        <p:spPr bwMode="auto">
          <a:xfrm>
            <a:off x="3073400" y="2343150"/>
            <a:ext cx="3565525" cy="3092450"/>
          </a:xfrm>
          <a:custGeom>
            <a:avLst/>
            <a:gdLst>
              <a:gd name="T0" fmla="*/ 2147483646 w 2246"/>
              <a:gd name="T1" fmla="*/ 0 h 1948"/>
              <a:gd name="T2" fmla="*/ 2147483646 w 2246"/>
              <a:gd name="T3" fmla="*/ 2147483646 h 1948"/>
              <a:gd name="T4" fmla="*/ 2147483646 w 2246"/>
              <a:gd name="T5" fmla="*/ 2147483646 h 1948"/>
              <a:gd name="T6" fmla="*/ 2147483646 w 2246"/>
              <a:gd name="T7" fmla="*/ 2147483646 h 1948"/>
              <a:gd name="T8" fmla="*/ 2147483646 w 2246"/>
              <a:gd name="T9" fmla="*/ 2147483646 h 19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6"/>
              <a:gd name="T16" fmla="*/ 0 h 1948"/>
              <a:gd name="T17" fmla="*/ 2246 w 2246"/>
              <a:gd name="T18" fmla="*/ 1948 h 19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6" h="1948">
                <a:moveTo>
                  <a:pt x="74" y="0"/>
                </a:moveTo>
                <a:cubicBezTo>
                  <a:pt x="37" y="418"/>
                  <a:pt x="0" y="836"/>
                  <a:pt x="74" y="1020"/>
                </a:cubicBezTo>
                <a:cubicBezTo>
                  <a:pt x="148" y="1204"/>
                  <a:pt x="442" y="971"/>
                  <a:pt x="518" y="1104"/>
                </a:cubicBezTo>
                <a:cubicBezTo>
                  <a:pt x="594" y="1237"/>
                  <a:pt x="242" y="1688"/>
                  <a:pt x="530" y="1818"/>
                </a:cubicBezTo>
                <a:cubicBezTo>
                  <a:pt x="818" y="1948"/>
                  <a:pt x="1532" y="1916"/>
                  <a:pt x="2246" y="1884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2" name="Rectangle 67"/>
          <p:cNvSpPr>
            <a:spLocks noChangeArrowheads="1"/>
          </p:cNvSpPr>
          <p:nvPr/>
        </p:nvSpPr>
        <p:spPr bwMode="auto">
          <a:xfrm>
            <a:off x="4143375" y="3638550"/>
            <a:ext cx="97155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query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execution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engine</a:t>
            </a:r>
          </a:p>
        </p:txBody>
      </p:sp>
      <p:sp>
        <p:nvSpPr>
          <p:cNvPr id="19483" name="Line 68"/>
          <p:cNvSpPr>
            <a:spLocks noChangeShapeType="1"/>
          </p:cNvSpPr>
          <p:nvPr/>
        </p:nvSpPr>
        <p:spPr bwMode="auto">
          <a:xfrm flipV="1">
            <a:off x="3648075" y="4267200"/>
            <a:ext cx="49530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4" name="Line 69"/>
          <p:cNvSpPr>
            <a:spLocks noChangeShapeType="1"/>
          </p:cNvSpPr>
          <p:nvPr/>
        </p:nvSpPr>
        <p:spPr bwMode="auto">
          <a:xfrm>
            <a:off x="3333750" y="2333625"/>
            <a:ext cx="800100" cy="149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Line 70"/>
          <p:cNvSpPr>
            <a:spLocks noChangeShapeType="1"/>
          </p:cNvSpPr>
          <p:nvPr/>
        </p:nvSpPr>
        <p:spPr bwMode="auto">
          <a:xfrm>
            <a:off x="5114925" y="3819525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6" name="Line 71"/>
          <p:cNvSpPr>
            <a:spLocks noChangeShapeType="1"/>
          </p:cNvSpPr>
          <p:nvPr/>
        </p:nvSpPr>
        <p:spPr bwMode="auto">
          <a:xfrm>
            <a:off x="5114925" y="5010150"/>
            <a:ext cx="1533525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7" name="Rectangle 72"/>
          <p:cNvSpPr>
            <a:spLocks noChangeArrowheads="1"/>
          </p:cNvSpPr>
          <p:nvPr/>
        </p:nvSpPr>
        <p:spPr bwMode="auto">
          <a:xfrm>
            <a:off x="4086225" y="2333625"/>
            <a:ext cx="1019175" cy="88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transaction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manager</a:t>
            </a:r>
          </a:p>
        </p:txBody>
      </p:sp>
      <p:sp>
        <p:nvSpPr>
          <p:cNvPr id="19488" name="Line 73"/>
          <p:cNvSpPr>
            <a:spLocks noChangeShapeType="1"/>
          </p:cNvSpPr>
          <p:nvPr/>
        </p:nvSpPr>
        <p:spPr bwMode="auto">
          <a:xfrm>
            <a:off x="4581525" y="3200400"/>
            <a:ext cx="952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9" name="Rectangle 74"/>
          <p:cNvSpPr>
            <a:spLocks noChangeArrowheads="1"/>
          </p:cNvSpPr>
          <p:nvPr/>
        </p:nvSpPr>
        <p:spPr bwMode="auto">
          <a:xfrm>
            <a:off x="4067175" y="1390650"/>
            <a:ext cx="1019175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concurrency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 control</a:t>
            </a:r>
          </a:p>
        </p:txBody>
      </p:sp>
      <p:sp>
        <p:nvSpPr>
          <p:cNvPr id="19490" name="Line 75"/>
          <p:cNvSpPr>
            <a:spLocks noChangeShapeType="1"/>
          </p:cNvSpPr>
          <p:nvPr/>
        </p:nvSpPr>
        <p:spPr bwMode="auto">
          <a:xfrm>
            <a:off x="4581525" y="193357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1" name="Rectangle 76"/>
          <p:cNvSpPr>
            <a:spLocks noChangeArrowheads="1"/>
          </p:cNvSpPr>
          <p:nvPr/>
        </p:nvSpPr>
        <p:spPr bwMode="auto">
          <a:xfrm>
            <a:off x="4048125" y="790575"/>
            <a:ext cx="10382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lock table</a:t>
            </a:r>
          </a:p>
        </p:txBody>
      </p:sp>
      <p:sp>
        <p:nvSpPr>
          <p:cNvPr id="19492" name="Line 77"/>
          <p:cNvSpPr>
            <a:spLocks noChangeShapeType="1"/>
          </p:cNvSpPr>
          <p:nvPr/>
        </p:nvSpPr>
        <p:spPr bwMode="auto">
          <a:xfrm>
            <a:off x="4543425" y="1085850"/>
            <a:ext cx="952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3" name="Freeform 78"/>
          <p:cNvSpPr>
            <a:spLocks/>
          </p:cNvSpPr>
          <p:nvPr/>
        </p:nvSpPr>
        <p:spPr bwMode="auto">
          <a:xfrm>
            <a:off x="3890963" y="1885950"/>
            <a:ext cx="252412" cy="1743075"/>
          </a:xfrm>
          <a:custGeom>
            <a:avLst/>
            <a:gdLst>
              <a:gd name="T0" fmla="*/ 2147483646 w 159"/>
              <a:gd name="T1" fmla="*/ 0 h 1098"/>
              <a:gd name="T2" fmla="*/ 2147483646 w 159"/>
              <a:gd name="T3" fmla="*/ 2147483646 h 1098"/>
              <a:gd name="T4" fmla="*/ 2147483646 w 159"/>
              <a:gd name="T5" fmla="*/ 2147483646 h 1098"/>
              <a:gd name="T6" fmla="*/ 0 60000 65536"/>
              <a:gd name="T7" fmla="*/ 0 60000 65536"/>
              <a:gd name="T8" fmla="*/ 0 60000 65536"/>
              <a:gd name="T9" fmla="*/ 0 w 159"/>
              <a:gd name="T10" fmla="*/ 0 h 1098"/>
              <a:gd name="T11" fmla="*/ 159 w 159"/>
              <a:gd name="T12" fmla="*/ 1098 h 10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1098">
                <a:moveTo>
                  <a:pt x="105" y="0"/>
                </a:moveTo>
                <a:cubicBezTo>
                  <a:pt x="52" y="214"/>
                  <a:pt x="0" y="429"/>
                  <a:pt x="9" y="612"/>
                </a:cubicBezTo>
                <a:cubicBezTo>
                  <a:pt x="18" y="795"/>
                  <a:pt x="88" y="946"/>
                  <a:pt x="159" y="109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4" name="Rectangle 79"/>
          <p:cNvSpPr>
            <a:spLocks noChangeArrowheads="1"/>
          </p:cNvSpPr>
          <p:nvPr/>
        </p:nvSpPr>
        <p:spPr bwMode="auto">
          <a:xfrm>
            <a:off x="5467350" y="1295400"/>
            <a:ext cx="828675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logging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recovery</a:t>
            </a:r>
          </a:p>
        </p:txBody>
      </p:sp>
      <p:sp>
        <p:nvSpPr>
          <p:cNvPr id="19495" name="Line 80"/>
          <p:cNvSpPr>
            <a:spLocks noChangeShapeType="1"/>
          </p:cNvSpPr>
          <p:nvPr/>
        </p:nvSpPr>
        <p:spPr bwMode="auto">
          <a:xfrm flipV="1">
            <a:off x="4876800" y="1895475"/>
            <a:ext cx="59055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6" name="Line 81"/>
          <p:cNvSpPr>
            <a:spLocks noChangeShapeType="1"/>
          </p:cNvSpPr>
          <p:nvPr/>
        </p:nvSpPr>
        <p:spPr bwMode="auto">
          <a:xfrm flipV="1">
            <a:off x="5105400" y="2247900"/>
            <a:ext cx="361950" cy="139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7" name="Line 82"/>
          <p:cNvSpPr>
            <a:spLocks noChangeShapeType="1"/>
          </p:cNvSpPr>
          <p:nvPr/>
        </p:nvSpPr>
        <p:spPr bwMode="auto">
          <a:xfrm>
            <a:off x="6296025" y="2400300"/>
            <a:ext cx="3524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8" name="Freeform 83"/>
          <p:cNvSpPr>
            <a:spLocks/>
          </p:cNvSpPr>
          <p:nvPr/>
        </p:nvSpPr>
        <p:spPr bwMode="auto">
          <a:xfrm>
            <a:off x="6200775" y="2400300"/>
            <a:ext cx="428625" cy="1933575"/>
          </a:xfrm>
          <a:custGeom>
            <a:avLst/>
            <a:gdLst>
              <a:gd name="T0" fmla="*/ 0 w 270"/>
              <a:gd name="T1" fmla="*/ 0 h 1218"/>
              <a:gd name="T2" fmla="*/ 2147483646 w 270"/>
              <a:gd name="T3" fmla="*/ 2147483646 h 1218"/>
              <a:gd name="T4" fmla="*/ 2147483646 w 270"/>
              <a:gd name="T5" fmla="*/ 2147483646 h 1218"/>
              <a:gd name="T6" fmla="*/ 2147483646 w 270"/>
              <a:gd name="T7" fmla="*/ 2147483646 h 1218"/>
              <a:gd name="T8" fmla="*/ 0 60000 65536"/>
              <a:gd name="T9" fmla="*/ 0 60000 65536"/>
              <a:gd name="T10" fmla="*/ 0 60000 65536"/>
              <a:gd name="T11" fmla="*/ 0 60000 65536"/>
              <a:gd name="T12" fmla="*/ 0 w 270"/>
              <a:gd name="T13" fmla="*/ 0 h 1218"/>
              <a:gd name="T14" fmla="*/ 270 w 270"/>
              <a:gd name="T15" fmla="*/ 1218 h 1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" h="1218">
                <a:moveTo>
                  <a:pt x="0" y="0"/>
                </a:moveTo>
                <a:cubicBezTo>
                  <a:pt x="90" y="130"/>
                  <a:pt x="180" y="261"/>
                  <a:pt x="204" y="432"/>
                </a:cubicBezTo>
                <a:cubicBezTo>
                  <a:pt x="228" y="603"/>
                  <a:pt x="133" y="895"/>
                  <a:pt x="144" y="1026"/>
                </a:cubicBezTo>
                <a:cubicBezTo>
                  <a:pt x="155" y="1157"/>
                  <a:pt x="250" y="1186"/>
                  <a:pt x="270" y="1218"/>
                </a:cubicBezTo>
              </a:path>
            </a:pathLst>
          </a:custGeom>
          <a:noFill/>
          <a:ln w="9525" cap="flat">
            <a:solidFill>
              <a:schemeClr val="accent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0" name="Rectangle 86"/>
          <p:cNvSpPr>
            <a:spLocks noChangeArrowheads="1"/>
          </p:cNvSpPr>
          <p:nvPr/>
        </p:nvSpPr>
        <p:spPr bwMode="auto">
          <a:xfrm>
            <a:off x="2255838" y="400050"/>
            <a:ext cx="6710362" cy="579437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Rectangle 1"/>
          <p:cNvSpPr/>
          <p:nvPr/>
        </p:nvSpPr>
        <p:spPr>
          <a:xfrm>
            <a:off x="373063" y="1663700"/>
            <a:ext cx="754062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8300" y="22923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8300" y="2938463"/>
            <a:ext cx="754063" cy="36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8300" y="4425950"/>
            <a:ext cx="754063" cy="36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9505" name="TextBox 2"/>
          <p:cNvSpPr txBox="1">
            <a:spLocks noChangeArrowheads="1"/>
          </p:cNvSpPr>
          <p:nvPr/>
        </p:nvSpPr>
        <p:spPr bwMode="auto">
          <a:xfrm rot="5400000">
            <a:off x="505619" y="3690144"/>
            <a:ext cx="715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……</a:t>
            </a:r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 flipV="1">
            <a:off x="1122363" y="1714500"/>
            <a:ext cx="1598612" cy="28543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7" name="Line 49"/>
          <p:cNvSpPr>
            <a:spLocks noChangeShapeType="1"/>
          </p:cNvSpPr>
          <p:nvPr/>
        </p:nvSpPr>
        <p:spPr bwMode="auto">
          <a:xfrm flipV="1">
            <a:off x="1141413" y="1400175"/>
            <a:ext cx="1579562" cy="4857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8" name="Line 49"/>
          <p:cNvSpPr>
            <a:spLocks noChangeShapeType="1"/>
          </p:cNvSpPr>
          <p:nvPr/>
        </p:nvSpPr>
        <p:spPr bwMode="auto">
          <a:xfrm>
            <a:off x="1131888" y="2543175"/>
            <a:ext cx="1612900" cy="2335213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9" name="Line 49"/>
          <p:cNvSpPr>
            <a:spLocks noChangeShapeType="1"/>
          </p:cNvSpPr>
          <p:nvPr/>
        </p:nvSpPr>
        <p:spPr bwMode="auto">
          <a:xfrm>
            <a:off x="1125538" y="3122613"/>
            <a:ext cx="1565275" cy="178752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10" name="Text Box 50"/>
          <p:cNvSpPr txBox="1">
            <a:spLocks noChangeArrowheads="1"/>
          </p:cNvSpPr>
          <p:nvPr/>
        </p:nvSpPr>
        <p:spPr bwMode="auto">
          <a:xfrm>
            <a:off x="1744663" y="2033588"/>
            <a:ext cx="517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00FF00"/>
                </a:solidFill>
                <a:ea typeface="宋体" panose="02010600030101010101" pitchFamily="2" charset="-122"/>
              </a:rPr>
              <a:t>DDL</a:t>
            </a:r>
          </a:p>
        </p:txBody>
      </p:sp>
    </p:spTree>
    <p:extLst>
      <p:ext uri="{BB962C8B-B14F-4D97-AF65-F5344CB8AC3E}">
        <p14:creationId xmlns:p14="http://schemas.microsoft.com/office/powerpoint/2010/main" val="2939513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6125</TotalTime>
  <Words>2455</Words>
  <Application>Microsoft Office PowerPoint</Application>
  <PresentationFormat>On-screen Show (4:3)</PresentationFormat>
  <Paragraphs>494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宋体</vt:lpstr>
      <vt:lpstr>Arial</vt:lpstr>
      <vt:lpstr>Edwardian Script ITC</vt:lpstr>
      <vt:lpstr>Tahoma</vt:lpstr>
      <vt:lpstr>Times New Roman</vt:lpstr>
      <vt:lpstr>Default Design</vt:lpstr>
      <vt:lpstr>PowerPoint Presentation</vt:lpstr>
      <vt:lpstr>Tranactions</vt:lpstr>
      <vt:lpstr>PowerPoint Presentation</vt:lpstr>
      <vt:lpstr>PowerPoint Presentation</vt:lpstr>
      <vt:lpstr>PowerPoint Presentation</vt:lpstr>
      <vt:lpstr>PowerPoint Presentation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Handling Deadlocks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393</cp:revision>
  <cp:lastPrinted>2001-01-16T17:12:14Z</cp:lastPrinted>
  <dcterms:created xsi:type="dcterms:W3CDTF">1999-07-13T19:55:20Z</dcterms:created>
  <dcterms:modified xsi:type="dcterms:W3CDTF">2025-04-28T18:01:54Z</dcterms:modified>
</cp:coreProperties>
</file>