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293" r:id="rId2"/>
    <p:sldId id="1041" r:id="rId3"/>
    <p:sldId id="1043" r:id="rId4"/>
    <p:sldId id="563" r:id="rId5"/>
    <p:sldId id="602" r:id="rId6"/>
    <p:sldId id="612" r:id="rId7"/>
    <p:sldId id="611" r:id="rId8"/>
    <p:sldId id="610" r:id="rId9"/>
    <p:sldId id="609" r:id="rId10"/>
    <p:sldId id="608" r:id="rId11"/>
    <p:sldId id="606" r:id="rId12"/>
    <p:sldId id="607" r:id="rId13"/>
    <p:sldId id="613" r:id="rId14"/>
    <p:sldId id="669" r:id="rId15"/>
    <p:sldId id="672" r:id="rId16"/>
    <p:sldId id="671" r:id="rId17"/>
    <p:sldId id="670" r:id="rId18"/>
    <p:sldId id="614" r:id="rId19"/>
    <p:sldId id="615" r:id="rId20"/>
    <p:sldId id="616" r:id="rId21"/>
    <p:sldId id="617" r:id="rId22"/>
    <p:sldId id="618" r:id="rId23"/>
    <p:sldId id="619" r:id="rId24"/>
    <p:sldId id="620" r:id="rId25"/>
    <p:sldId id="621" r:id="rId26"/>
    <p:sldId id="622" r:id="rId27"/>
    <p:sldId id="623" r:id="rId28"/>
    <p:sldId id="624" r:id="rId29"/>
    <p:sldId id="625" r:id="rId30"/>
    <p:sldId id="626" r:id="rId31"/>
    <p:sldId id="627" r:id="rId32"/>
    <p:sldId id="628" r:id="rId33"/>
    <p:sldId id="629" r:id="rId34"/>
    <p:sldId id="630" r:id="rId35"/>
    <p:sldId id="631" r:id="rId36"/>
    <p:sldId id="632" r:id="rId37"/>
    <p:sldId id="633" r:id="rId38"/>
    <p:sldId id="648" r:id="rId39"/>
    <p:sldId id="649" r:id="rId40"/>
    <p:sldId id="650" r:id="rId41"/>
    <p:sldId id="652" r:id="rId42"/>
    <p:sldId id="653" r:id="rId43"/>
    <p:sldId id="470" r:id="rId44"/>
    <p:sldId id="654" r:id="rId45"/>
    <p:sldId id="1048" r:id="rId46"/>
    <p:sldId id="1049" r:id="rId47"/>
    <p:sldId id="1050" r:id="rId48"/>
    <p:sldId id="481" r:id="rId49"/>
    <p:sldId id="657" r:id="rId50"/>
    <p:sldId id="656" r:id="rId51"/>
    <p:sldId id="655" r:id="rId52"/>
    <p:sldId id="484" r:id="rId53"/>
    <p:sldId id="485" r:id="rId54"/>
    <p:sldId id="486" r:id="rId55"/>
    <p:sldId id="487" r:id="rId56"/>
    <p:sldId id="488" r:id="rId57"/>
    <p:sldId id="489" r:id="rId58"/>
    <p:sldId id="490" r:id="rId59"/>
    <p:sldId id="491" r:id="rId60"/>
    <p:sldId id="492" r:id="rId61"/>
    <p:sldId id="493" r:id="rId62"/>
    <p:sldId id="494" r:id="rId63"/>
    <p:sldId id="495" r:id="rId64"/>
    <p:sldId id="496" r:id="rId65"/>
    <p:sldId id="497" r:id="rId66"/>
    <p:sldId id="498" r:id="rId67"/>
    <p:sldId id="499" r:id="rId68"/>
    <p:sldId id="500" r:id="rId69"/>
    <p:sldId id="501" r:id="rId70"/>
    <p:sldId id="503" r:id="rId71"/>
    <p:sldId id="504" r:id="rId7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73" autoAdjust="0"/>
    <p:restoredTop sz="90767" autoAdjust="0"/>
  </p:normalViewPr>
  <p:slideViewPr>
    <p:cSldViewPr snapToGrid="0">
      <p:cViewPr varScale="1">
        <p:scale>
          <a:sx n="112" d="100"/>
          <a:sy n="112" d="100"/>
        </p:scale>
        <p:origin x="11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-1" y="6553200"/>
            <a:ext cx="40570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39: Two-phase locking protocol (2PL)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714375" y="977900"/>
            <a:ext cx="75215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Transaction ACID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 either all steps of a transaction happen, or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 a transaction transforms a consistent DB into a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  execution of a transaction is isolated from that of other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3717925"/>
            <a:ext cx="5602288" cy="224631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affect transaction ACID?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Durability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executions of transactions (which is highly desired) may affect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7174" name="Group 3"/>
          <p:cNvGrpSpPr>
            <a:grpSpLocks/>
          </p:cNvGrpSpPr>
          <p:nvPr/>
        </p:nvGrpSpPr>
        <p:grpSpPr bwMode="auto">
          <a:xfrm>
            <a:off x="6840538" y="3487738"/>
            <a:ext cx="1362075" cy="2593975"/>
            <a:chOff x="6909879" y="3625844"/>
            <a:chExt cx="1361708" cy="2593801"/>
          </a:xfrm>
        </p:grpSpPr>
        <p:sp>
          <p:nvSpPr>
            <p:cNvPr id="7176" name="AutoShape 4"/>
            <p:cNvSpPr>
              <a:spLocks noChangeArrowheads="1"/>
            </p:cNvSpPr>
            <p:nvPr/>
          </p:nvSpPr>
          <p:spPr bwMode="auto">
            <a:xfrm>
              <a:off x="7096601" y="4370680"/>
              <a:ext cx="1139350" cy="1848965"/>
            </a:xfrm>
            <a:prstGeom prst="can">
              <a:avLst>
                <a:gd name="adj" fmla="val 3749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Database</a:t>
              </a:r>
            </a:p>
          </p:txBody>
        </p:sp>
        <p:sp>
          <p:nvSpPr>
            <p:cNvPr id="7177" name="Line 5"/>
            <p:cNvSpPr>
              <a:spLocks noChangeShapeType="1"/>
            </p:cNvSpPr>
            <p:nvPr/>
          </p:nvSpPr>
          <p:spPr bwMode="auto">
            <a:xfrm>
              <a:off x="7125652" y="4051902"/>
              <a:ext cx="266402" cy="5909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6"/>
            <p:cNvSpPr>
              <a:spLocks noChangeShapeType="1"/>
            </p:cNvSpPr>
            <p:nvPr/>
          </p:nvSpPr>
          <p:spPr bwMode="auto">
            <a:xfrm>
              <a:off x="7484852" y="4000863"/>
              <a:ext cx="55353" cy="5379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Line 7"/>
            <p:cNvSpPr>
              <a:spLocks noChangeShapeType="1"/>
            </p:cNvSpPr>
            <p:nvPr/>
          </p:nvSpPr>
          <p:spPr bwMode="auto">
            <a:xfrm flipH="1">
              <a:off x="7905326" y="4000863"/>
              <a:ext cx="176946" cy="6315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TextBox 2"/>
            <p:cNvSpPr txBox="1">
              <a:spLocks noChangeArrowheads="1"/>
            </p:cNvSpPr>
            <p:nvPr/>
          </p:nvSpPr>
          <p:spPr bwMode="auto">
            <a:xfrm>
              <a:off x="6909879" y="3666462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181" name="Line 6"/>
            <p:cNvSpPr>
              <a:spLocks noChangeShapeType="1"/>
            </p:cNvSpPr>
            <p:nvPr/>
          </p:nvSpPr>
          <p:spPr bwMode="auto">
            <a:xfrm>
              <a:off x="7746427" y="4000863"/>
              <a:ext cx="8211" cy="5379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TextBox 14"/>
            <p:cNvSpPr txBox="1">
              <a:spLocks noChangeArrowheads="1"/>
            </p:cNvSpPr>
            <p:nvPr/>
          </p:nvSpPr>
          <p:spPr bwMode="auto">
            <a:xfrm>
              <a:off x="7310291" y="3625844"/>
              <a:ext cx="5950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  <a:endPara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83" name="TextBox 15"/>
            <p:cNvSpPr txBox="1">
              <a:spLocks noChangeArrowheads="1"/>
            </p:cNvSpPr>
            <p:nvPr/>
          </p:nvSpPr>
          <p:spPr bwMode="auto">
            <a:xfrm>
              <a:off x="7892957" y="3679534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</p:grpSp>
      <p:sp>
        <p:nvSpPr>
          <p:cNvPr id="7175" name="Oval 11"/>
          <p:cNvSpPr>
            <a:spLocks noChangeArrowheads="1"/>
          </p:cNvSpPr>
          <p:nvPr/>
        </p:nvSpPr>
        <p:spPr bwMode="auto">
          <a:xfrm>
            <a:off x="542925" y="4745038"/>
            <a:ext cx="6229350" cy="1414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31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9297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8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9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9293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4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5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6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922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284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85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275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76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266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67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8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229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1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232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4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235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6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24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4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248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5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25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25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26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4" name="Text Box 84"/>
          <p:cNvSpPr txBox="1">
            <a:spLocks noChangeArrowheads="1"/>
          </p:cNvSpPr>
          <p:nvPr/>
        </p:nvSpPr>
        <p:spPr bwMode="auto">
          <a:xfrm>
            <a:off x="3971925" y="6161088"/>
            <a:ext cx="3227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Graduate Database</a:t>
            </a:r>
          </a:p>
        </p:txBody>
      </p:sp>
      <p:sp>
        <p:nvSpPr>
          <p:cNvPr id="926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46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Two phase locking (2PL)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(for transactions)</a:t>
            </a:r>
            <a:endParaRPr lang="en-US" altLang="en-US" b="1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06475" y="1558925"/>
            <a:ext cx="6964363" cy="6492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...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2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(A)…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2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………… </a:t>
            </a:r>
            <a:r>
              <a:rPr lang="en-US" altLang="en-US" sz="2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(B)… </a:t>
            </a:r>
            <a:r>
              <a:rPr lang="en-US" altLang="en-US" sz="2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...</a:t>
            </a:r>
          </a:p>
        </p:txBody>
      </p:sp>
      <p:cxnSp>
        <p:nvCxnSpPr>
          <p:cNvPr id="94212" name="Straight Connector 19"/>
          <p:cNvCxnSpPr>
            <a:cxnSpLocks noChangeShapeType="1"/>
          </p:cNvCxnSpPr>
          <p:nvPr/>
        </p:nvCxnSpPr>
        <p:spPr bwMode="auto">
          <a:xfrm>
            <a:off x="3840163" y="2173288"/>
            <a:ext cx="0" cy="22542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213" name="Straight Arrow Connector 22"/>
          <p:cNvCxnSpPr>
            <a:cxnSpLocks noChangeShapeType="1"/>
          </p:cNvCxnSpPr>
          <p:nvPr/>
        </p:nvCxnSpPr>
        <p:spPr bwMode="auto">
          <a:xfrm flipH="1">
            <a:off x="1919288" y="2278063"/>
            <a:ext cx="1920875" cy="79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214" name="Straight Connector 24"/>
          <p:cNvCxnSpPr>
            <a:cxnSpLocks noChangeShapeType="1"/>
          </p:cNvCxnSpPr>
          <p:nvPr/>
        </p:nvCxnSpPr>
        <p:spPr bwMode="auto">
          <a:xfrm>
            <a:off x="5422900" y="2178050"/>
            <a:ext cx="0" cy="22383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215" name="Straight Arrow Connector 25"/>
          <p:cNvCxnSpPr>
            <a:cxnSpLocks noChangeShapeType="1"/>
          </p:cNvCxnSpPr>
          <p:nvPr/>
        </p:nvCxnSpPr>
        <p:spPr bwMode="auto">
          <a:xfrm flipV="1">
            <a:off x="5422900" y="2260600"/>
            <a:ext cx="2108200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216" name="TextBox 27"/>
          <p:cNvSpPr txBox="1">
            <a:spLocks noChangeArrowheads="1"/>
          </p:cNvSpPr>
          <p:nvPr/>
        </p:nvSpPr>
        <p:spPr bwMode="auto">
          <a:xfrm>
            <a:off x="2273300" y="2260600"/>
            <a:ext cx="1212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no unlocks</a:t>
            </a:r>
          </a:p>
        </p:txBody>
      </p:sp>
      <p:sp>
        <p:nvSpPr>
          <p:cNvPr id="94217" name="TextBox 29"/>
          <p:cNvSpPr txBox="1">
            <a:spLocks noChangeArrowheads="1"/>
          </p:cNvSpPr>
          <p:nvPr/>
        </p:nvSpPr>
        <p:spPr bwMode="auto">
          <a:xfrm>
            <a:off x="5870575" y="2260600"/>
            <a:ext cx="974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no locks</a:t>
            </a:r>
          </a:p>
        </p:txBody>
      </p:sp>
      <p:grpSp>
        <p:nvGrpSpPr>
          <p:cNvPr id="94218" name="Group 74752"/>
          <p:cNvGrpSpPr>
            <a:grpSpLocks/>
          </p:cNvGrpSpPr>
          <p:nvPr/>
        </p:nvGrpSpPr>
        <p:grpSpPr bwMode="auto">
          <a:xfrm>
            <a:off x="784225" y="2924175"/>
            <a:ext cx="7616825" cy="2425700"/>
            <a:chOff x="784149" y="3433088"/>
            <a:chExt cx="7616565" cy="2425156"/>
          </a:xfrm>
        </p:grpSpPr>
        <p:sp>
          <p:nvSpPr>
            <p:cNvPr id="94220" name="Line 4"/>
            <p:cNvSpPr>
              <a:spLocks noChangeShapeType="1"/>
            </p:cNvSpPr>
            <p:nvPr/>
          </p:nvSpPr>
          <p:spPr bwMode="auto">
            <a:xfrm>
              <a:off x="1795460" y="5257197"/>
              <a:ext cx="6053500" cy="188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1" name="Line 5"/>
            <p:cNvSpPr>
              <a:spLocks noChangeShapeType="1"/>
            </p:cNvSpPr>
            <p:nvPr/>
          </p:nvSpPr>
          <p:spPr bwMode="auto">
            <a:xfrm flipH="1" flipV="1">
              <a:off x="1794626" y="3433088"/>
              <a:ext cx="833" cy="1824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2" name="Line 8"/>
            <p:cNvSpPr>
              <a:spLocks noChangeShapeType="1"/>
            </p:cNvSpPr>
            <p:nvPr/>
          </p:nvSpPr>
          <p:spPr bwMode="auto">
            <a:xfrm>
              <a:off x="2027208" y="5572662"/>
              <a:ext cx="20789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3" name="Line 9"/>
            <p:cNvSpPr>
              <a:spLocks noChangeShapeType="1"/>
            </p:cNvSpPr>
            <p:nvPr/>
          </p:nvSpPr>
          <p:spPr bwMode="auto">
            <a:xfrm flipH="1">
              <a:off x="5253487" y="5581290"/>
              <a:ext cx="21652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4224" name="Group 74751"/>
            <p:cNvGrpSpPr>
              <a:grpSpLocks/>
            </p:cNvGrpSpPr>
            <p:nvPr/>
          </p:nvGrpSpPr>
          <p:grpSpPr bwMode="auto">
            <a:xfrm>
              <a:off x="2027208" y="3946864"/>
              <a:ext cx="5244860" cy="1310334"/>
              <a:chOff x="2280172" y="3946864"/>
              <a:chExt cx="2977522" cy="1310334"/>
            </a:xfrm>
          </p:grpSpPr>
          <p:sp>
            <p:nvSpPr>
              <p:cNvPr id="94229" name="Line 11"/>
              <p:cNvSpPr>
                <a:spLocks noChangeShapeType="1"/>
              </p:cNvSpPr>
              <p:nvPr/>
            </p:nvSpPr>
            <p:spPr bwMode="auto">
              <a:xfrm flipV="1">
                <a:off x="2280172" y="4995131"/>
                <a:ext cx="0" cy="2620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0" name="Line 12"/>
              <p:cNvSpPr>
                <a:spLocks noChangeShapeType="1"/>
              </p:cNvSpPr>
              <p:nvPr/>
            </p:nvSpPr>
            <p:spPr bwMode="auto">
              <a:xfrm>
                <a:off x="2280172" y="4995131"/>
                <a:ext cx="2769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1" name="Line 13"/>
              <p:cNvSpPr>
                <a:spLocks noChangeShapeType="1"/>
              </p:cNvSpPr>
              <p:nvPr/>
            </p:nvSpPr>
            <p:spPr bwMode="auto">
              <a:xfrm flipV="1">
                <a:off x="2557151" y="4733064"/>
                <a:ext cx="0" cy="2620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2" name="Line 14"/>
              <p:cNvSpPr>
                <a:spLocks noChangeShapeType="1"/>
              </p:cNvSpPr>
              <p:nvPr/>
            </p:nvSpPr>
            <p:spPr bwMode="auto">
              <a:xfrm>
                <a:off x="2557151" y="4733064"/>
                <a:ext cx="2769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3" name="Line 15"/>
              <p:cNvSpPr>
                <a:spLocks noChangeShapeType="1"/>
              </p:cNvSpPr>
              <p:nvPr/>
            </p:nvSpPr>
            <p:spPr bwMode="auto">
              <a:xfrm flipV="1">
                <a:off x="2834129" y="4470998"/>
                <a:ext cx="0" cy="2620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4" name="Line 16"/>
              <p:cNvSpPr>
                <a:spLocks noChangeShapeType="1"/>
              </p:cNvSpPr>
              <p:nvPr/>
            </p:nvSpPr>
            <p:spPr bwMode="auto">
              <a:xfrm>
                <a:off x="2834129" y="4470998"/>
                <a:ext cx="2769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5" name="Line 17"/>
              <p:cNvSpPr>
                <a:spLocks noChangeShapeType="1"/>
              </p:cNvSpPr>
              <p:nvPr/>
            </p:nvSpPr>
            <p:spPr bwMode="auto">
              <a:xfrm flipV="1">
                <a:off x="3111108" y="4208931"/>
                <a:ext cx="0" cy="2620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6" name="Line 18"/>
              <p:cNvSpPr>
                <a:spLocks noChangeShapeType="1"/>
              </p:cNvSpPr>
              <p:nvPr/>
            </p:nvSpPr>
            <p:spPr bwMode="auto">
              <a:xfrm>
                <a:off x="3111108" y="4208931"/>
                <a:ext cx="2769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7" name="Line 19"/>
              <p:cNvSpPr>
                <a:spLocks noChangeShapeType="1"/>
              </p:cNvSpPr>
              <p:nvPr/>
            </p:nvSpPr>
            <p:spPr bwMode="auto">
              <a:xfrm flipV="1">
                <a:off x="3388087" y="3946864"/>
                <a:ext cx="0" cy="2620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8" name="Line 20"/>
              <p:cNvSpPr>
                <a:spLocks noChangeShapeType="1"/>
              </p:cNvSpPr>
              <p:nvPr/>
            </p:nvSpPr>
            <p:spPr bwMode="auto">
              <a:xfrm>
                <a:off x="3388087" y="3946864"/>
                <a:ext cx="2769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9" name="Line 21"/>
              <p:cNvSpPr>
                <a:spLocks noChangeShapeType="1"/>
              </p:cNvSpPr>
              <p:nvPr/>
            </p:nvSpPr>
            <p:spPr bwMode="auto">
              <a:xfrm>
                <a:off x="3665066" y="3946864"/>
                <a:ext cx="2769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0" name="Line 24"/>
              <p:cNvSpPr>
                <a:spLocks noChangeShapeType="1"/>
              </p:cNvSpPr>
              <p:nvPr/>
            </p:nvSpPr>
            <p:spPr bwMode="auto">
              <a:xfrm rot="-5400000">
                <a:off x="4018745" y="4077898"/>
                <a:ext cx="2620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1" name="Line 25"/>
              <p:cNvSpPr>
                <a:spLocks noChangeShapeType="1"/>
              </p:cNvSpPr>
              <p:nvPr/>
            </p:nvSpPr>
            <p:spPr bwMode="auto">
              <a:xfrm rot="16200000" flipV="1">
                <a:off x="4011289" y="3808375"/>
                <a:ext cx="0" cy="2769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2" name="Line 27"/>
              <p:cNvSpPr>
                <a:spLocks noChangeShapeType="1"/>
              </p:cNvSpPr>
              <p:nvPr/>
            </p:nvSpPr>
            <p:spPr bwMode="auto">
              <a:xfrm rot="-5400000">
                <a:off x="4295724" y="4339964"/>
                <a:ext cx="2620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3" name="Line 28"/>
              <p:cNvSpPr>
                <a:spLocks noChangeShapeType="1"/>
              </p:cNvSpPr>
              <p:nvPr/>
            </p:nvSpPr>
            <p:spPr bwMode="auto">
              <a:xfrm rot="16200000" flipV="1">
                <a:off x="4288268" y="4070442"/>
                <a:ext cx="0" cy="2769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4" name="Line 30"/>
              <p:cNvSpPr>
                <a:spLocks noChangeShapeType="1"/>
              </p:cNvSpPr>
              <p:nvPr/>
            </p:nvSpPr>
            <p:spPr bwMode="auto">
              <a:xfrm rot="-5400000">
                <a:off x="4572702" y="4602031"/>
                <a:ext cx="2620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5" name="Line 31"/>
              <p:cNvSpPr>
                <a:spLocks noChangeShapeType="1"/>
              </p:cNvSpPr>
              <p:nvPr/>
            </p:nvSpPr>
            <p:spPr bwMode="auto">
              <a:xfrm rot="16200000" flipV="1">
                <a:off x="4565246" y="4332508"/>
                <a:ext cx="0" cy="2769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6" name="Line 33"/>
              <p:cNvSpPr>
                <a:spLocks noChangeShapeType="1"/>
              </p:cNvSpPr>
              <p:nvPr/>
            </p:nvSpPr>
            <p:spPr bwMode="auto">
              <a:xfrm rot="-5400000">
                <a:off x="5126660" y="5126165"/>
                <a:ext cx="2620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7" name="Line 34"/>
              <p:cNvSpPr>
                <a:spLocks noChangeShapeType="1"/>
              </p:cNvSpPr>
              <p:nvPr/>
            </p:nvSpPr>
            <p:spPr bwMode="auto">
              <a:xfrm rot="16200000" flipV="1">
                <a:off x="5119204" y="4856642"/>
                <a:ext cx="0" cy="2769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8" name="Line 36"/>
              <p:cNvSpPr>
                <a:spLocks noChangeShapeType="1"/>
              </p:cNvSpPr>
              <p:nvPr/>
            </p:nvSpPr>
            <p:spPr bwMode="auto">
              <a:xfrm rot="-5400000">
                <a:off x="4849681" y="4864098"/>
                <a:ext cx="2620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49" name="Line 37"/>
              <p:cNvSpPr>
                <a:spLocks noChangeShapeType="1"/>
              </p:cNvSpPr>
              <p:nvPr/>
            </p:nvSpPr>
            <p:spPr bwMode="auto">
              <a:xfrm rot="16200000" flipV="1">
                <a:off x="4842225" y="4594575"/>
                <a:ext cx="0" cy="2769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784149" y="3917167"/>
              <a:ext cx="1011203" cy="5840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# of locks held by </a:t>
              </a:r>
              <a:r>
                <a:rPr lang="en-US" altLang="en-US" sz="1600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i="1" kern="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94226" name="TextBox 59"/>
            <p:cNvSpPr txBox="1">
              <a:spLocks noChangeArrowheads="1"/>
            </p:cNvSpPr>
            <p:nvPr/>
          </p:nvSpPr>
          <p:spPr bwMode="auto">
            <a:xfrm>
              <a:off x="2505512" y="5257196"/>
              <a:ext cx="112438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growing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phase</a:t>
              </a:r>
            </a:p>
          </p:txBody>
        </p:sp>
        <p:sp>
          <p:nvSpPr>
            <p:cNvPr id="94227" name="TextBox 60"/>
            <p:cNvSpPr txBox="1">
              <a:spLocks noChangeArrowheads="1"/>
            </p:cNvSpPr>
            <p:nvPr/>
          </p:nvSpPr>
          <p:spPr bwMode="auto">
            <a:xfrm>
              <a:off x="5838040" y="5273469"/>
              <a:ext cx="118804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shrinking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phase</a:t>
              </a:r>
            </a:p>
          </p:txBody>
        </p:sp>
        <p:sp>
          <p:nvSpPr>
            <p:cNvPr id="94228" name="TextBox 61"/>
            <p:cNvSpPr txBox="1">
              <a:spLocks noChangeArrowheads="1"/>
            </p:cNvSpPr>
            <p:nvPr/>
          </p:nvSpPr>
          <p:spPr bwMode="auto">
            <a:xfrm>
              <a:off x="7848960" y="5095245"/>
              <a:ext cx="5517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</p:grpSp>
      <p:sp>
        <p:nvSpPr>
          <p:cNvPr id="94219" name="TextBox 74754"/>
          <p:cNvSpPr txBox="1">
            <a:spLocks noChangeArrowheads="1"/>
          </p:cNvSpPr>
          <p:nvPr/>
        </p:nvSpPr>
        <p:spPr bwMode="auto">
          <a:xfrm>
            <a:off x="1252538" y="5668963"/>
            <a:ext cx="6500812" cy="46037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a transaction, all lockings precede all unlockings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8"/>
          <p:cNvSpPr>
            <a:spLocks noChangeArrowheads="1"/>
          </p:cNvSpPr>
          <p:nvPr/>
        </p:nvSpPr>
        <p:spPr bwMode="auto">
          <a:xfrm>
            <a:off x="1027113" y="427038"/>
            <a:ext cx="72278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2PL enforces conflict-serializability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358900" y="1701800"/>
            <a:ext cx="1949450" cy="3373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400" i="1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(A); Read(A);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A+100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Write(A); </a:t>
            </a:r>
            <a:r>
              <a:rPr lang="en-US" altLang="en-US" sz="1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400" i="1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(B); Read(B);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B+100;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Write(B); </a:t>
            </a:r>
            <a:r>
              <a:rPr lang="en-US" altLang="en-US" sz="1400" i="1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 eaLnBrk="1" hangingPunct="1">
              <a:buFontTx/>
              <a:buNone/>
              <a:defRPr/>
            </a:pPr>
            <a:endParaRPr lang="en-US" alt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en-US" altLang="en-US" sz="1400" kern="0" dirty="0"/>
              <a:t>			</a:t>
            </a:r>
          </a:p>
        </p:txBody>
      </p:sp>
      <p:cxnSp>
        <p:nvCxnSpPr>
          <p:cNvPr id="114692" name="Straight Connector 25"/>
          <p:cNvCxnSpPr>
            <a:cxnSpLocks noChangeShapeType="1"/>
          </p:cNvCxnSpPr>
          <p:nvPr/>
        </p:nvCxnSpPr>
        <p:spPr bwMode="auto">
          <a:xfrm>
            <a:off x="1360488" y="1992313"/>
            <a:ext cx="19478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3328988" y="1701800"/>
            <a:ext cx="1941512" cy="3373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endParaRPr lang="en-US" alt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400" i="1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l</a:t>
            </a:r>
            <a:r>
              <a:rPr lang="en-US" altLang="en-US" sz="1400" kern="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(A); Read(A);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Write(A); </a:t>
            </a:r>
            <a:r>
              <a:rPr lang="en-US" altLang="en-US" sz="1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  <a:defRPr/>
            </a:pPr>
            <a:endParaRPr lang="en-US" alt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400" i="1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(B); Read(B);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Write(B); </a:t>
            </a:r>
            <a:r>
              <a:rPr lang="en-US" altLang="en-US" sz="1400" i="1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endParaRPr lang="en-US" altLang="en-US" sz="1400" kern="0" dirty="0"/>
          </a:p>
          <a:p>
            <a:pPr algn="ctr" eaLnBrk="1" hangingPunct="1">
              <a:buFontTx/>
              <a:buNone/>
              <a:defRPr/>
            </a:pPr>
            <a:r>
              <a:rPr lang="en-US" altLang="en-US" sz="1400" kern="0" dirty="0"/>
              <a:t>			</a:t>
            </a:r>
          </a:p>
        </p:txBody>
      </p:sp>
      <p:cxnSp>
        <p:nvCxnSpPr>
          <p:cNvPr id="114694" name="Straight Connector 34"/>
          <p:cNvCxnSpPr>
            <a:cxnSpLocks noChangeShapeType="1"/>
          </p:cNvCxnSpPr>
          <p:nvPr/>
        </p:nvCxnSpPr>
        <p:spPr bwMode="auto">
          <a:xfrm flipV="1">
            <a:off x="3336925" y="1992313"/>
            <a:ext cx="1933575" cy="79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695" name="Rectangle 2"/>
          <p:cNvSpPr>
            <a:spLocks noGrp="1" noChangeArrowheads="1"/>
          </p:cNvSpPr>
          <p:nvPr>
            <p:ph type="title"/>
          </p:nvPr>
        </p:nvSpPr>
        <p:spPr>
          <a:xfrm>
            <a:off x="2593975" y="1355725"/>
            <a:ext cx="1571625" cy="339725"/>
          </a:xfrm>
        </p:spPr>
        <p:txBody>
          <a:bodyPr/>
          <a:lstStyle/>
          <a:p>
            <a:pPr eaLnBrk="1" hangingPunct="1"/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Schedule D</a:t>
            </a:r>
          </a:p>
        </p:txBody>
      </p:sp>
      <p:grpSp>
        <p:nvGrpSpPr>
          <p:cNvPr id="114696" name="Group 8"/>
          <p:cNvGrpSpPr>
            <a:grpSpLocks/>
          </p:cNvGrpSpPr>
          <p:nvPr/>
        </p:nvGrpSpPr>
        <p:grpSpPr bwMode="auto">
          <a:xfrm>
            <a:off x="2232025" y="2546350"/>
            <a:ext cx="2444750" cy="1474788"/>
            <a:chOff x="2869720" y="2296910"/>
            <a:chExt cx="2446050" cy="1473662"/>
          </a:xfrm>
        </p:grpSpPr>
        <p:cxnSp>
          <p:nvCxnSpPr>
            <p:cNvPr id="114709" name="Straight Connector 2"/>
            <p:cNvCxnSpPr>
              <a:cxnSpLocks noChangeShapeType="1"/>
            </p:cNvCxnSpPr>
            <p:nvPr/>
          </p:nvCxnSpPr>
          <p:spPr bwMode="auto">
            <a:xfrm>
              <a:off x="2869720" y="2296910"/>
              <a:ext cx="494581" cy="17398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710" name="Straight Connector 16"/>
            <p:cNvCxnSpPr>
              <a:cxnSpLocks noChangeShapeType="1"/>
            </p:cNvCxnSpPr>
            <p:nvPr/>
          </p:nvCxnSpPr>
          <p:spPr bwMode="auto">
            <a:xfrm flipV="1">
              <a:off x="2869720" y="2296910"/>
              <a:ext cx="494581" cy="18259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711" name="Straight Connector 23"/>
            <p:cNvCxnSpPr>
              <a:cxnSpLocks noChangeShapeType="1"/>
            </p:cNvCxnSpPr>
            <p:nvPr/>
          </p:nvCxnSpPr>
          <p:spPr bwMode="auto">
            <a:xfrm>
              <a:off x="4821189" y="3587978"/>
              <a:ext cx="494581" cy="17398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712" name="Straight Connector 24"/>
            <p:cNvCxnSpPr>
              <a:cxnSpLocks noChangeShapeType="1"/>
            </p:cNvCxnSpPr>
            <p:nvPr/>
          </p:nvCxnSpPr>
          <p:spPr bwMode="auto">
            <a:xfrm flipV="1">
              <a:off x="4821189" y="3587978"/>
              <a:ext cx="494581" cy="18259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4697" name="TextBox 13"/>
          <p:cNvSpPr txBox="1">
            <a:spLocks noChangeArrowheads="1"/>
          </p:cNvSpPr>
          <p:nvPr/>
        </p:nvSpPr>
        <p:spPr bwMode="auto">
          <a:xfrm>
            <a:off x="7029450" y="1157288"/>
            <a:ext cx="1246188" cy="147637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In a transaction, all lockings precede all unlockings</a:t>
            </a:r>
          </a:p>
        </p:txBody>
      </p:sp>
      <p:sp>
        <p:nvSpPr>
          <p:cNvPr id="114698" name="Text Box 7"/>
          <p:cNvSpPr txBox="1">
            <a:spLocks noChangeArrowheads="1"/>
          </p:cNvSpPr>
          <p:nvPr/>
        </p:nvSpPr>
        <p:spPr bwMode="auto">
          <a:xfrm>
            <a:off x="5407025" y="1441450"/>
            <a:ext cx="947738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A       B</a:t>
            </a:r>
          </a:p>
          <a:p>
            <a:pPr eaLnBrk="1" hangingPunct="1"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25      25</a:t>
            </a:r>
          </a:p>
          <a:p>
            <a:pPr eaLnBrk="1" hangingPunct="1"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</a:p>
          <a:p>
            <a:pPr eaLnBrk="1" hangingPunct="1"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</a:p>
          <a:p>
            <a:pPr eaLnBrk="1" hangingPunct="1"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125</a:t>
            </a:r>
          </a:p>
          <a:p>
            <a:pPr eaLnBrk="1" hangingPunct="1"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250</a:t>
            </a:r>
          </a:p>
          <a:p>
            <a:pPr eaLnBrk="1" hangingPunct="1"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250     250</a:t>
            </a:r>
          </a:p>
        </p:txBody>
      </p:sp>
      <p:cxnSp>
        <p:nvCxnSpPr>
          <p:cNvPr id="114699" name="Straight Connector 3"/>
          <p:cNvCxnSpPr>
            <a:cxnSpLocks noChangeShapeType="1"/>
            <a:stCxn id="114698" idx="0"/>
          </p:cNvCxnSpPr>
          <p:nvPr/>
        </p:nvCxnSpPr>
        <p:spPr bwMode="auto">
          <a:xfrm flipH="1">
            <a:off x="5875338" y="1441450"/>
            <a:ext cx="4762" cy="40449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0" name="Straight Connector 7"/>
          <p:cNvCxnSpPr>
            <a:cxnSpLocks noChangeShapeType="1"/>
          </p:cNvCxnSpPr>
          <p:nvPr/>
        </p:nvCxnSpPr>
        <p:spPr bwMode="auto">
          <a:xfrm>
            <a:off x="5468938" y="1706563"/>
            <a:ext cx="8461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1" name="Straight Connector 22"/>
          <p:cNvCxnSpPr>
            <a:cxnSpLocks noChangeShapeType="1"/>
          </p:cNvCxnSpPr>
          <p:nvPr/>
        </p:nvCxnSpPr>
        <p:spPr bwMode="auto">
          <a:xfrm>
            <a:off x="5465763" y="1989138"/>
            <a:ext cx="8461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2" name="Straight Connector 20"/>
          <p:cNvCxnSpPr>
            <a:cxnSpLocks noChangeShapeType="1"/>
          </p:cNvCxnSpPr>
          <p:nvPr/>
        </p:nvCxnSpPr>
        <p:spPr bwMode="auto">
          <a:xfrm>
            <a:off x="5451475" y="5068888"/>
            <a:ext cx="8461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41388" y="5711825"/>
            <a:ext cx="7529512" cy="584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execution of Schedule D is:   r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(B)r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(B), equivalent to the serial schedule:  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8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18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18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18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8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18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18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(B)w</a:t>
            </a:r>
            <a:r>
              <a:rPr lang="en-US" altLang="en-US" sz="18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4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704" name="Freeform 6"/>
          <p:cNvSpPr>
            <a:spLocks/>
          </p:cNvSpPr>
          <p:nvPr/>
        </p:nvSpPr>
        <p:spPr bwMode="auto">
          <a:xfrm>
            <a:off x="5692775" y="5554663"/>
            <a:ext cx="1087438" cy="212725"/>
          </a:xfrm>
          <a:custGeom>
            <a:avLst/>
            <a:gdLst>
              <a:gd name="T0" fmla="*/ 0 w 1061049"/>
              <a:gd name="T1" fmla="*/ 276126 h 163921"/>
              <a:gd name="T2" fmla="*/ 606794 w 1061049"/>
              <a:gd name="T3" fmla="*/ 32 h 163921"/>
              <a:gd name="T4" fmla="*/ 1113968 w 1061049"/>
              <a:gd name="T5" fmla="*/ 261594 h 16392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1049" h="163921">
                <a:moveTo>
                  <a:pt x="0" y="163921"/>
                </a:moveTo>
                <a:cubicBezTo>
                  <a:pt x="200564" y="82689"/>
                  <a:pt x="401128" y="1457"/>
                  <a:pt x="577969" y="19"/>
                </a:cubicBezTo>
                <a:cubicBezTo>
                  <a:pt x="754810" y="-1419"/>
                  <a:pt x="907929" y="76937"/>
                  <a:pt x="1061049" y="155294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114705" name="Straight Arrow Connector 10"/>
          <p:cNvCxnSpPr>
            <a:cxnSpLocks noChangeShapeType="1"/>
          </p:cNvCxnSpPr>
          <p:nvPr/>
        </p:nvCxnSpPr>
        <p:spPr bwMode="auto">
          <a:xfrm flipH="1">
            <a:off x="5629275" y="5776913"/>
            <a:ext cx="80963" cy="5080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706" name="Oval 11"/>
          <p:cNvSpPr>
            <a:spLocks noChangeArrowheads="1"/>
          </p:cNvSpPr>
          <p:nvPr/>
        </p:nvSpPr>
        <p:spPr bwMode="auto">
          <a:xfrm>
            <a:off x="6656388" y="5707063"/>
            <a:ext cx="633412" cy="4095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114707" name="Oval 27"/>
          <p:cNvSpPr>
            <a:spLocks noChangeArrowheads="1"/>
          </p:cNvSpPr>
          <p:nvPr/>
        </p:nvSpPr>
        <p:spPr bwMode="auto">
          <a:xfrm>
            <a:off x="2466975" y="3043238"/>
            <a:ext cx="557213" cy="231775"/>
          </a:xfrm>
          <a:prstGeom prst="ellips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114708" name="Oval 28"/>
          <p:cNvSpPr>
            <a:spLocks noChangeArrowheads="1"/>
          </p:cNvSpPr>
          <p:nvPr/>
        </p:nvSpPr>
        <p:spPr bwMode="auto">
          <a:xfrm>
            <a:off x="4637088" y="4835525"/>
            <a:ext cx="558800" cy="233363"/>
          </a:xfrm>
          <a:prstGeom prst="ellips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Why does 2PL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3075" y="2041525"/>
            <a:ext cx="8118475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Why does 2PL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3075" y="2041525"/>
            <a:ext cx="8118475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740" name="TextBox 3"/>
          <p:cNvSpPr txBox="1">
            <a:spLocks noChangeArrowheads="1"/>
          </p:cNvSpPr>
          <p:nvPr/>
        </p:nvSpPr>
        <p:spPr bwMode="auto">
          <a:xfrm>
            <a:off x="473075" y="1138238"/>
            <a:ext cx="8118475" cy="708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The execution of a 2PL schedule is equivalent to the serial schedule in which transactions are ordered by the time when they start to unlock.</a:t>
            </a:r>
          </a:p>
        </p:txBody>
      </p:sp>
      <p:sp>
        <p:nvSpPr>
          <p:cNvPr id="116741" name="TextBox 9"/>
          <p:cNvSpPr txBox="1">
            <a:spLocks noChangeArrowheads="1"/>
          </p:cNvSpPr>
          <p:nvPr/>
        </p:nvSpPr>
        <p:spPr bwMode="auto">
          <a:xfrm>
            <a:off x="6167438" y="66675"/>
            <a:ext cx="2908300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Two actions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if  … they are by two transactions on the same element and at least one of the actions is write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Why does 2PL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3075" y="2041525"/>
            <a:ext cx="8118475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6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6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</p:txBody>
      </p:sp>
      <p:sp>
        <p:nvSpPr>
          <p:cNvPr id="117764" name="TextBox 3"/>
          <p:cNvSpPr txBox="1">
            <a:spLocks noChangeArrowheads="1"/>
          </p:cNvSpPr>
          <p:nvPr/>
        </p:nvSpPr>
        <p:spPr bwMode="auto">
          <a:xfrm>
            <a:off x="473075" y="1138238"/>
            <a:ext cx="8118475" cy="708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The execution of a 2PL schedule is equivalent to the serial schedule in which transactions are ordered by the time when they start to unlock.</a:t>
            </a:r>
          </a:p>
        </p:txBody>
      </p:sp>
      <p:sp>
        <p:nvSpPr>
          <p:cNvPr id="117765" name="TextBox 9"/>
          <p:cNvSpPr txBox="1">
            <a:spLocks noChangeArrowheads="1"/>
          </p:cNvSpPr>
          <p:nvPr/>
        </p:nvSpPr>
        <p:spPr bwMode="auto">
          <a:xfrm>
            <a:off x="6167438" y="66675"/>
            <a:ext cx="2908300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Two actions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if  … they are by two transactions on the same element and at least one of the actions is write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Why does 2PL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3075" y="2041525"/>
            <a:ext cx="8118475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6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6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8788" name="TextBox 3"/>
          <p:cNvSpPr txBox="1">
            <a:spLocks noChangeArrowheads="1"/>
          </p:cNvSpPr>
          <p:nvPr/>
        </p:nvSpPr>
        <p:spPr bwMode="auto">
          <a:xfrm>
            <a:off x="473075" y="1138238"/>
            <a:ext cx="8118475" cy="708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The execution of a 2PL schedule is equivalent to the serial schedule in which transactions are ordered by the time when they start to unlock.</a:t>
            </a:r>
          </a:p>
        </p:txBody>
      </p:sp>
      <p:sp>
        <p:nvSpPr>
          <p:cNvPr id="118789" name="TextBox 9"/>
          <p:cNvSpPr txBox="1">
            <a:spLocks noChangeArrowheads="1"/>
          </p:cNvSpPr>
          <p:nvPr/>
        </p:nvSpPr>
        <p:spPr bwMode="auto">
          <a:xfrm>
            <a:off x="6167438" y="66675"/>
            <a:ext cx="2908300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Two actions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if  … they are by two transactions on the same element and at least one of the actions is write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Why does 2PL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3075" y="2041525"/>
            <a:ext cx="8118475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6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6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</p:txBody>
      </p:sp>
      <p:sp>
        <p:nvSpPr>
          <p:cNvPr id="119812" name="TextBox 3"/>
          <p:cNvSpPr txBox="1">
            <a:spLocks noChangeArrowheads="1"/>
          </p:cNvSpPr>
          <p:nvPr/>
        </p:nvSpPr>
        <p:spPr bwMode="auto">
          <a:xfrm>
            <a:off x="473075" y="1138238"/>
            <a:ext cx="8118475" cy="708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The execution of a 2PL schedule is equivalent to the serial schedule in which transactions are ordered by the time when they start to unlock.</a:t>
            </a:r>
          </a:p>
        </p:txBody>
      </p:sp>
      <p:sp>
        <p:nvSpPr>
          <p:cNvPr id="119813" name="TextBox 9"/>
          <p:cNvSpPr txBox="1">
            <a:spLocks noChangeArrowheads="1"/>
          </p:cNvSpPr>
          <p:nvPr/>
        </p:nvSpPr>
        <p:spPr bwMode="auto">
          <a:xfrm>
            <a:off x="6167438" y="66675"/>
            <a:ext cx="2908300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Two actions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if  … they are by two transactions on the same element and at least one of the actions is write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Why does 2PL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3075" y="2041525"/>
            <a:ext cx="8118475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6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6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Thus, in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no action by transactions other than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conflicts an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appears after the conflicting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So, we can swap the actions in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move all actions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tail of the schedule. The new schedule has a form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20836" name="TextBox 3"/>
          <p:cNvSpPr txBox="1">
            <a:spLocks noChangeArrowheads="1"/>
          </p:cNvSpPr>
          <p:nvPr/>
        </p:nvSpPr>
        <p:spPr bwMode="auto">
          <a:xfrm>
            <a:off x="473075" y="1138238"/>
            <a:ext cx="8118475" cy="708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The execution of a 2PL schedule is equivalent to the serial schedule in which transactions are ordered by the time when they start to unlock.</a:t>
            </a:r>
          </a:p>
        </p:txBody>
      </p:sp>
      <p:sp>
        <p:nvSpPr>
          <p:cNvPr id="120837" name="TextBox 9"/>
          <p:cNvSpPr txBox="1">
            <a:spLocks noChangeArrowheads="1"/>
          </p:cNvSpPr>
          <p:nvPr/>
        </p:nvSpPr>
        <p:spPr bwMode="auto">
          <a:xfrm>
            <a:off x="6167438" y="66675"/>
            <a:ext cx="2908300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Two actions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if  … they are by two transactions on the same element and at least one of the actions is write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Why does 2PL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3075" y="2041525"/>
            <a:ext cx="8118475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6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6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6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6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Thus, in the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no action by transactions other than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conflicts an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appears after the conflicting action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So, we can swap the actions in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move all actions of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tail of the schedule. The new schedule has a form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schedule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Using the same argument, we can move all actions of the transaction 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started its unlocks the second latest, to construct a schedule of the form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also equivalent to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Repeating this process, we will eventually get a serial schedule that is equivalent to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■</a:t>
            </a:r>
          </a:p>
        </p:txBody>
      </p:sp>
      <p:sp>
        <p:nvSpPr>
          <p:cNvPr id="121860" name="TextBox 3"/>
          <p:cNvSpPr txBox="1">
            <a:spLocks noChangeArrowheads="1"/>
          </p:cNvSpPr>
          <p:nvPr/>
        </p:nvSpPr>
        <p:spPr bwMode="auto">
          <a:xfrm>
            <a:off x="473075" y="1138238"/>
            <a:ext cx="8118475" cy="708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The execution of a 2PL schedule is equivalent to the serial schedule in which transactions are ordered by the time when they start to unlock.</a:t>
            </a:r>
          </a:p>
        </p:txBody>
      </p:sp>
      <p:sp>
        <p:nvSpPr>
          <p:cNvPr id="121861" name="TextBox 9"/>
          <p:cNvSpPr txBox="1">
            <a:spLocks noChangeArrowheads="1"/>
          </p:cNvSpPr>
          <p:nvPr/>
        </p:nvSpPr>
        <p:spPr bwMode="auto">
          <a:xfrm>
            <a:off x="6167438" y="66675"/>
            <a:ext cx="2908300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Two actions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if  … they are by two transactions on the same element and at least one of the actions is write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ChangeArrowheads="1"/>
          </p:cNvSpPr>
          <p:nvPr/>
        </p:nvSpPr>
        <p:spPr bwMode="auto">
          <a:xfrm>
            <a:off x="896938" y="455613"/>
            <a:ext cx="73850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Containment Relations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60488"/>
            <a:ext cx="74564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884" name="Oval 1"/>
          <p:cNvSpPr>
            <a:spLocks noChangeArrowheads="1"/>
          </p:cNvSpPr>
          <p:nvPr/>
        </p:nvSpPr>
        <p:spPr bwMode="auto">
          <a:xfrm>
            <a:off x="1509713" y="1431925"/>
            <a:ext cx="6288087" cy="32353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958975" y="1647825"/>
            <a:ext cx="5434013" cy="2498725"/>
          </a:xfrm>
          <a:prstGeom prst="ellipse">
            <a:avLst/>
          </a:prstGeom>
          <a:noFill/>
          <a:ln w="3810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2286000" y="2032000"/>
            <a:ext cx="4891088" cy="197961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7" name="TextBox 2"/>
          <p:cNvSpPr txBox="1">
            <a:spLocks noChangeArrowheads="1"/>
          </p:cNvSpPr>
          <p:nvPr/>
        </p:nvSpPr>
        <p:spPr bwMode="auto">
          <a:xfrm>
            <a:off x="1219200" y="1333500"/>
            <a:ext cx="2009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schedules</a:t>
            </a:r>
          </a:p>
        </p:txBody>
      </p: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3371850" y="4135438"/>
            <a:ext cx="2719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schedules</a:t>
            </a:r>
          </a:p>
        </p:txBody>
      </p:sp>
      <p:sp>
        <p:nvSpPr>
          <p:cNvPr id="122889" name="TextBox 9"/>
          <p:cNvSpPr txBox="1">
            <a:spLocks noChangeArrowheads="1"/>
          </p:cNvSpPr>
          <p:nvPr/>
        </p:nvSpPr>
        <p:spPr bwMode="auto">
          <a:xfrm>
            <a:off x="4413250" y="1727200"/>
            <a:ext cx="525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</a:p>
        </p:txBody>
      </p:sp>
      <p:sp>
        <p:nvSpPr>
          <p:cNvPr id="122890" name="Oval 10"/>
          <p:cNvSpPr>
            <a:spLocks noChangeArrowheads="1"/>
          </p:cNvSpPr>
          <p:nvPr/>
        </p:nvSpPr>
        <p:spPr bwMode="auto">
          <a:xfrm>
            <a:off x="3079750" y="2227263"/>
            <a:ext cx="3803650" cy="1589087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91" name="TextBox 11"/>
          <p:cNvSpPr txBox="1">
            <a:spLocks noChangeArrowheads="1"/>
          </p:cNvSpPr>
          <p:nvPr/>
        </p:nvSpPr>
        <p:spPr bwMode="auto">
          <a:xfrm>
            <a:off x="4589463" y="34051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serial</a:t>
            </a:r>
          </a:p>
        </p:txBody>
      </p:sp>
      <p:sp>
        <p:nvSpPr>
          <p:cNvPr id="122892" name="TextBox 9"/>
          <p:cNvSpPr txBox="1">
            <a:spLocks noChangeArrowheads="1"/>
          </p:cNvSpPr>
          <p:nvPr/>
        </p:nvSpPr>
        <p:spPr bwMode="auto">
          <a:xfrm>
            <a:off x="608013" y="5475288"/>
            <a:ext cx="1803400" cy="7381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equivalent to a serial schedule</a:t>
            </a:r>
          </a:p>
        </p:txBody>
      </p:sp>
      <p:sp>
        <p:nvSpPr>
          <p:cNvPr id="122893" name="TextBox 9"/>
          <p:cNvSpPr txBox="1">
            <a:spLocks noChangeArrowheads="1"/>
          </p:cNvSpPr>
          <p:nvPr/>
        </p:nvSpPr>
        <p:spPr bwMode="auto">
          <a:xfrm>
            <a:off x="2579688" y="5486400"/>
            <a:ext cx="2070100" cy="738188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can be swapped into a serial schedule</a:t>
            </a:r>
          </a:p>
        </p:txBody>
      </p:sp>
      <p:sp>
        <p:nvSpPr>
          <p:cNvPr id="122894" name="TextBox 9"/>
          <p:cNvSpPr txBox="1">
            <a:spLocks noChangeArrowheads="1"/>
          </p:cNvSpPr>
          <p:nvPr/>
        </p:nvSpPr>
        <p:spPr bwMode="auto">
          <a:xfrm>
            <a:off x="4818063" y="5486400"/>
            <a:ext cx="1473200" cy="738188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locks before any unlock.</a:t>
            </a:r>
          </a:p>
        </p:txBody>
      </p:sp>
      <p:sp>
        <p:nvSpPr>
          <p:cNvPr id="122895" name="TextBox 9"/>
          <p:cNvSpPr txBox="1">
            <a:spLocks noChangeArrowheads="1"/>
          </p:cNvSpPr>
          <p:nvPr/>
        </p:nvSpPr>
        <p:spPr bwMode="auto">
          <a:xfrm>
            <a:off x="6461125" y="5486400"/>
            <a:ext cx="1990725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schedule: transactions are executed one after the other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ChangeArrowheads="1"/>
          </p:cNvSpPr>
          <p:nvPr/>
        </p:nvSpPr>
        <p:spPr bwMode="auto">
          <a:xfrm>
            <a:off x="896938" y="455613"/>
            <a:ext cx="73850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Containment Relations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60488"/>
            <a:ext cx="74564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884" name="Oval 1"/>
          <p:cNvSpPr>
            <a:spLocks noChangeArrowheads="1"/>
          </p:cNvSpPr>
          <p:nvPr/>
        </p:nvSpPr>
        <p:spPr bwMode="auto">
          <a:xfrm>
            <a:off x="1509713" y="1431925"/>
            <a:ext cx="6288087" cy="32353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958975" y="1647825"/>
            <a:ext cx="5434013" cy="2498725"/>
          </a:xfrm>
          <a:prstGeom prst="ellipse">
            <a:avLst/>
          </a:prstGeom>
          <a:noFill/>
          <a:ln w="3810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2286000" y="2032000"/>
            <a:ext cx="4891088" cy="197961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7" name="TextBox 2"/>
          <p:cNvSpPr txBox="1">
            <a:spLocks noChangeArrowheads="1"/>
          </p:cNvSpPr>
          <p:nvPr/>
        </p:nvSpPr>
        <p:spPr bwMode="auto">
          <a:xfrm>
            <a:off x="1219200" y="1333500"/>
            <a:ext cx="2009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schedules</a:t>
            </a:r>
          </a:p>
        </p:txBody>
      </p: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3371850" y="4135438"/>
            <a:ext cx="2719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schedules</a:t>
            </a:r>
          </a:p>
        </p:txBody>
      </p:sp>
      <p:sp>
        <p:nvSpPr>
          <p:cNvPr id="122889" name="TextBox 9"/>
          <p:cNvSpPr txBox="1">
            <a:spLocks noChangeArrowheads="1"/>
          </p:cNvSpPr>
          <p:nvPr/>
        </p:nvSpPr>
        <p:spPr bwMode="auto">
          <a:xfrm>
            <a:off x="4413250" y="1727200"/>
            <a:ext cx="525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</a:p>
        </p:txBody>
      </p:sp>
      <p:sp>
        <p:nvSpPr>
          <p:cNvPr id="122890" name="Oval 10"/>
          <p:cNvSpPr>
            <a:spLocks noChangeArrowheads="1"/>
          </p:cNvSpPr>
          <p:nvPr/>
        </p:nvSpPr>
        <p:spPr bwMode="auto">
          <a:xfrm>
            <a:off x="3079750" y="2227263"/>
            <a:ext cx="3803650" cy="1589087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91" name="TextBox 11"/>
          <p:cNvSpPr txBox="1">
            <a:spLocks noChangeArrowheads="1"/>
          </p:cNvSpPr>
          <p:nvPr/>
        </p:nvSpPr>
        <p:spPr bwMode="auto">
          <a:xfrm>
            <a:off x="4589463" y="34051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serial</a:t>
            </a:r>
          </a:p>
        </p:txBody>
      </p:sp>
      <p:sp>
        <p:nvSpPr>
          <p:cNvPr id="122892" name="TextBox 9"/>
          <p:cNvSpPr txBox="1">
            <a:spLocks noChangeArrowheads="1"/>
          </p:cNvSpPr>
          <p:nvPr/>
        </p:nvSpPr>
        <p:spPr bwMode="auto">
          <a:xfrm>
            <a:off x="608013" y="5475288"/>
            <a:ext cx="1803400" cy="7381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equivalent to a serial schedule</a:t>
            </a:r>
          </a:p>
        </p:txBody>
      </p:sp>
      <p:sp>
        <p:nvSpPr>
          <p:cNvPr id="122893" name="TextBox 9"/>
          <p:cNvSpPr txBox="1">
            <a:spLocks noChangeArrowheads="1"/>
          </p:cNvSpPr>
          <p:nvPr/>
        </p:nvSpPr>
        <p:spPr bwMode="auto">
          <a:xfrm>
            <a:off x="2579688" y="5486400"/>
            <a:ext cx="2070100" cy="738188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can be swapped into a serial schedule</a:t>
            </a:r>
          </a:p>
        </p:txBody>
      </p:sp>
      <p:sp>
        <p:nvSpPr>
          <p:cNvPr id="122894" name="TextBox 9"/>
          <p:cNvSpPr txBox="1">
            <a:spLocks noChangeArrowheads="1"/>
          </p:cNvSpPr>
          <p:nvPr/>
        </p:nvSpPr>
        <p:spPr bwMode="auto">
          <a:xfrm>
            <a:off x="4818063" y="5486400"/>
            <a:ext cx="1473200" cy="738188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locks before any unlock.</a:t>
            </a:r>
          </a:p>
        </p:txBody>
      </p:sp>
      <p:sp>
        <p:nvSpPr>
          <p:cNvPr id="122895" name="TextBox 9"/>
          <p:cNvSpPr txBox="1">
            <a:spLocks noChangeArrowheads="1"/>
          </p:cNvSpPr>
          <p:nvPr/>
        </p:nvSpPr>
        <p:spPr bwMode="auto">
          <a:xfrm>
            <a:off x="6461125" y="5486400"/>
            <a:ext cx="1990725" cy="738188"/>
          </a:xfrm>
          <a:prstGeom prst="rect">
            <a:avLst/>
          </a:prstGeom>
          <a:solidFill>
            <a:srgbClr val="92D05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schedule: transactions are executed one after the other</a:t>
            </a:r>
          </a:p>
        </p:txBody>
      </p:sp>
    </p:spTree>
    <p:extLst>
      <p:ext uri="{BB962C8B-B14F-4D97-AF65-F5344CB8AC3E}">
        <p14:creationId xmlns:p14="http://schemas.microsoft.com/office/powerpoint/2010/main" val="2557703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ChangeArrowheads="1"/>
          </p:cNvSpPr>
          <p:nvPr/>
        </p:nvSpPr>
        <p:spPr bwMode="auto">
          <a:xfrm>
            <a:off x="896938" y="455613"/>
            <a:ext cx="73850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Containment Relations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60488"/>
            <a:ext cx="74564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884" name="Oval 1"/>
          <p:cNvSpPr>
            <a:spLocks noChangeArrowheads="1"/>
          </p:cNvSpPr>
          <p:nvPr/>
        </p:nvSpPr>
        <p:spPr bwMode="auto">
          <a:xfrm>
            <a:off x="1509713" y="1431925"/>
            <a:ext cx="6288087" cy="32353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958975" y="1647825"/>
            <a:ext cx="5434013" cy="2498725"/>
          </a:xfrm>
          <a:prstGeom prst="ellipse">
            <a:avLst/>
          </a:prstGeom>
          <a:noFill/>
          <a:ln w="3810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2286000" y="2032000"/>
            <a:ext cx="4891088" cy="197961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7" name="TextBox 2"/>
          <p:cNvSpPr txBox="1">
            <a:spLocks noChangeArrowheads="1"/>
          </p:cNvSpPr>
          <p:nvPr/>
        </p:nvSpPr>
        <p:spPr bwMode="auto">
          <a:xfrm>
            <a:off x="1219200" y="1333500"/>
            <a:ext cx="2009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schedules</a:t>
            </a:r>
          </a:p>
        </p:txBody>
      </p: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3371850" y="4135438"/>
            <a:ext cx="2719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schedules</a:t>
            </a:r>
          </a:p>
        </p:txBody>
      </p:sp>
      <p:sp>
        <p:nvSpPr>
          <p:cNvPr id="122889" name="TextBox 9"/>
          <p:cNvSpPr txBox="1">
            <a:spLocks noChangeArrowheads="1"/>
          </p:cNvSpPr>
          <p:nvPr/>
        </p:nvSpPr>
        <p:spPr bwMode="auto">
          <a:xfrm>
            <a:off x="4413250" y="1727200"/>
            <a:ext cx="525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</a:p>
        </p:txBody>
      </p:sp>
      <p:sp>
        <p:nvSpPr>
          <p:cNvPr id="122890" name="Oval 10"/>
          <p:cNvSpPr>
            <a:spLocks noChangeArrowheads="1"/>
          </p:cNvSpPr>
          <p:nvPr/>
        </p:nvSpPr>
        <p:spPr bwMode="auto">
          <a:xfrm>
            <a:off x="3079750" y="2227263"/>
            <a:ext cx="3803650" cy="1589087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91" name="TextBox 11"/>
          <p:cNvSpPr txBox="1">
            <a:spLocks noChangeArrowheads="1"/>
          </p:cNvSpPr>
          <p:nvPr/>
        </p:nvSpPr>
        <p:spPr bwMode="auto">
          <a:xfrm>
            <a:off x="4589463" y="34051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serial</a:t>
            </a:r>
          </a:p>
        </p:txBody>
      </p:sp>
      <p:sp>
        <p:nvSpPr>
          <p:cNvPr id="122892" name="TextBox 9"/>
          <p:cNvSpPr txBox="1">
            <a:spLocks noChangeArrowheads="1"/>
          </p:cNvSpPr>
          <p:nvPr/>
        </p:nvSpPr>
        <p:spPr bwMode="auto">
          <a:xfrm>
            <a:off x="608013" y="5475288"/>
            <a:ext cx="1803400" cy="738187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equivalent to a serial schedule</a:t>
            </a:r>
          </a:p>
        </p:txBody>
      </p:sp>
      <p:sp>
        <p:nvSpPr>
          <p:cNvPr id="122893" name="TextBox 9"/>
          <p:cNvSpPr txBox="1">
            <a:spLocks noChangeArrowheads="1"/>
          </p:cNvSpPr>
          <p:nvPr/>
        </p:nvSpPr>
        <p:spPr bwMode="auto">
          <a:xfrm>
            <a:off x="2579688" y="5486400"/>
            <a:ext cx="2070100" cy="738188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can be swapped into a serial schedule</a:t>
            </a:r>
          </a:p>
        </p:txBody>
      </p:sp>
      <p:sp>
        <p:nvSpPr>
          <p:cNvPr id="122894" name="TextBox 9"/>
          <p:cNvSpPr txBox="1">
            <a:spLocks noChangeArrowheads="1"/>
          </p:cNvSpPr>
          <p:nvPr/>
        </p:nvSpPr>
        <p:spPr bwMode="auto">
          <a:xfrm>
            <a:off x="4818063" y="5486400"/>
            <a:ext cx="1473200" cy="738188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locks before any unlock.</a:t>
            </a:r>
          </a:p>
        </p:txBody>
      </p:sp>
      <p:sp>
        <p:nvSpPr>
          <p:cNvPr id="122895" name="TextBox 9"/>
          <p:cNvSpPr txBox="1">
            <a:spLocks noChangeArrowheads="1"/>
          </p:cNvSpPr>
          <p:nvPr/>
        </p:nvSpPr>
        <p:spPr bwMode="auto">
          <a:xfrm>
            <a:off x="6461125" y="5486400"/>
            <a:ext cx="1990725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schedule: transactions are executed one after the other</a:t>
            </a:r>
          </a:p>
        </p:txBody>
      </p:sp>
    </p:spTree>
    <p:extLst>
      <p:ext uri="{BB962C8B-B14F-4D97-AF65-F5344CB8AC3E}">
        <p14:creationId xmlns:p14="http://schemas.microsoft.com/office/powerpoint/2010/main" val="2387882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ChangeArrowheads="1"/>
          </p:cNvSpPr>
          <p:nvPr/>
        </p:nvSpPr>
        <p:spPr bwMode="auto">
          <a:xfrm>
            <a:off x="896938" y="455613"/>
            <a:ext cx="73850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Containment Relations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60488"/>
            <a:ext cx="74564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884" name="Oval 1"/>
          <p:cNvSpPr>
            <a:spLocks noChangeArrowheads="1"/>
          </p:cNvSpPr>
          <p:nvPr/>
        </p:nvSpPr>
        <p:spPr bwMode="auto">
          <a:xfrm>
            <a:off x="1509713" y="1431925"/>
            <a:ext cx="6288087" cy="32353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958975" y="1647825"/>
            <a:ext cx="5434013" cy="2498725"/>
          </a:xfrm>
          <a:prstGeom prst="ellipse">
            <a:avLst/>
          </a:prstGeom>
          <a:noFill/>
          <a:ln w="3810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2286000" y="2032000"/>
            <a:ext cx="4891088" cy="197961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7" name="TextBox 2"/>
          <p:cNvSpPr txBox="1">
            <a:spLocks noChangeArrowheads="1"/>
          </p:cNvSpPr>
          <p:nvPr/>
        </p:nvSpPr>
        <p:spPr bwMode="auto">
          <a:xfrm>
            <a:off x="1219200" y="1333500"/>
            <a:ext cx="2009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schedules</a:t>
            </a:r>
          </a:p>
        </p:txBody>
      </p: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3371850" y="4135438"/>
            <a:ext cx="2719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schedules</a:t>
            </a:r>
          </a:p>
        </p:txBody>
      </p:sp>
      <p:sp>
        <p:nvSpPr>
          <p:cNvPr id="122889" name="TextBox 9"/>
          <p:cNvSpPr txBox="1">
            <a:spLocks noChangeArrowheads="1"/>
          </p:cNvSpPr>
          <p:nvPr/>
        </p:nvSpPr>
        <p:spPr bwMode="auto">
          <a:xfrm>
            <a:off x="4413250" y="1727200"/>
            <a:ext cx="525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</a:p>
        </p:txBody>
      </p:sp>
      <p:sp>
        <p:nvSpPr>
          <p:cNvPr id="122890" name="Oval 10"/>
          <p:cNvSpPr>
            <a:spLocks noChangeArrowheads="1"/>
          </p:cNvSpPr>
          <p:nvPr/>
        </p:nvSpPr>
        <p:spPr bwMode="auto">
          <a:xfrm>
            <a:off x="3079750" y="2227263"/>
            <a:ext cx="3803650" cy="1589087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91" name="TextBox 11"/>
          <p:cNvSpPr txBox="1">
            <a:spLocks noChangeArrowheads="1"/>
          </p:cNvSpPr>
          <p:nvPr/>
        </p:nvSpPr>
        <p:spPr bwMode="auto">
          <a:xfrm>
            <a:off x="4589463" y="34051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serial</a:t>
            </a:r>
          </a:p>
        </p:txBody>
      </p:sp>
      <p:sp>
        <p:nvSpPr>
          <p:cNvPr id="122892" name="TextBox 9"/>
          <p:cNvSpPr txBox="1">
            <a:spLocks noChangeArrowheads="1"/>
          </p:cNvSpPr>
          <p:nvPr/>
        </p:nvSpPr>
        <p:spPr bwMode="auto">
          <a:xfrm>
            <a:off x="608013" y="5475288"/>
            <a:ext cx="1803400" cy="7381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equivalent to a serial schedule</a:t>
            </a:r>
          </a:p>
        </p:txBody>
      </p:sp>
      <p:sp>
        <p:nvSpPr>
          <p:cNvPr id="122893" name="TextBox 9"/>
          <p:cNvSpPr txBox="1">
            <a:spLocks noChangeArrowheads="1"/>
          </p:cNvSpPr>
          <p:nvPr/>
        </p:nvSpPr>
        <p:spPr bwMode="auto">
          <a:xfrm>
            <a:off x="2579688" y="5486400"/>
            <a:ext cx="2070100" cy="738188"/>
          </a:xfrm>
          <a:prstGeom prst="rect">
            <a:avLst/>
          </a:prstGeom>
          <a:solidFill>
            <a:srgbClr val="CCFF99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can be swapped into a serial schedule</a:t>
            </a:r>
          </a:p>
        </p:txBody>
      </p:sp>
      <p:sp>
        <p:nvSpPr>
          <p:cNvPr id="122894" name="TextBox 9"/>
          <p:cNvSpPr txBox="1">
            <a:spLocks noChangeArrowheads="1"/>
          </p:cNvSpPr>
          <p:nvPr/>
        </p:nvSpPr>
        <p:spPr bwMode="auto">
          <a:xfrm>
            <a:off x="4818063" y="5486400"/>
            <a:ext cx="1473200" cy="738188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locks before any unlock.</a:t>
            </a:r>
          </a:p>
        </p:txBody>
      </p:sp>
      <p:sp>
        <p:nvSpPr>
          <p:cNvPr id="122895" name="TextBox 9"/>
          <p:cNvSpPr txBox="1">
            <a:spLocks noChangeArrowheads="1"/>
          </p:cNvSpPr>
          <p:nvPr/>
        </p:nvSpPr>
        <p:spPr bwMode="auto">
          <a:xfrm>
            <a:off x="6461125" y="5486400"/>
            <a:ext cx="1990725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schedule: transactions are executed one after the other</a:t>
            </a:r>
          </a:p>
        </p:txBody>
      </p:sp>
    </p:spTree>
    <p:extLst>
      <p:ext uri="{BB962C8B-B14F-4D97-AF65-F5344CB8AC3E}">
        <p14:creationId xmlns:p14="http://schemas.microsoft.com/office/powerpoint/2010/main" val="1286677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ChangeArrowheads="1"/>
          </p:cNvSpPr>
          <p:nvPr/>
        </p:nvSpPr>
        <p:spPr bwMode="auto">
          <a:xfrm>
            <a:off x="896938" y="455613"/>
            <a:ext cx="73850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Containment Relations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60488"/>
            <a:ext cx="74564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884" name="Oval 1"/>
          <p:cNvSpPr>
            <a:spLocks noChangeArrowheads="1"/>
          </p:cNvSpPr>
          <p:nvPr/>
        </p:nvSpPr>
        <p:spPr bwMode="auto">
          <a:xfrm>
            <a:off x="1509713" y="1431925"/>
            <a:ext cx="6288087" cy="32353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958975" y="1647825"/>
            <a:ext cx="5434013" cy="2498725"/>
          </a:xfrm>
          <a:prstGeom prst="ellipse">
            <a:avLst/>
          </a:prstGeom>
          <a:noFill/>
          <a:ln w="3810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2286000" y="2032000"/>
            <a:ext cx="4891088" cy="197961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7" name="TextBox 2"/>
          <p:cNvSpPr txBox="1">
            <a:spLocks noChangeArrowheads="1"/>
          </p:cNvSpPr>
          <p:nvPr/>
        </p:nvSpPr>
        <p:spPr bwMode="auto">
          <a:xfrm>
            <a:off x="1219200" y="1333500"/>
            <a:ext cx="2009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schedules</a:t>
            </a:r>
          </a:p>
        </p:txBody>
      </p: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3371850" y="4135438"/>
            <a:ext cx="2719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schedules</a:t>
            </a:r>
          </a:p>
        </p:txBody>
      </p:sp>
      <p:sp>
        <p:nvSpPr>
          <p:cNvPr id="122889" name="TextBox 9"/>
          <p:cNvSpPr txBox="1">
            <a:spLocks noChangeArrowheads="1"/>
          </p:cNvSpPr>
          <p:nvPr/>
        </p:nvSpPr>
        <p:spPr bwMode="auto">
          <a:xfrm>
            <a:off x="4413250" y="1727200"/>
            <a:ext cx="525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</a:p>
        </p:txBody>
      </p:sp>
      <p:sp>
        <p:nvSpPr>
          <p:cNvPr id="122890" name="Oval 10"/>
          <p:cNvSpPr>
            <a:spLocks noChangeArrowheads="1"/>
          </p:cNvSpPr>
          <p:nvPr/>
        </p:nvSpPr>
        <p:spPr bwMode="auto">
          <a:xfrm>
            <a:off x="3079750" y="2227263"/>
            <a:ext cx="3803650" cy="1589087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91" name="TextBox 11"/>
          <p:cNvSpPr txBox="1">
            <a:spLocks noChangeArrowheads="1"/>
          </p:cNvSpPr>
          <p:nvPr/>
        </p:nvSpPr>
        <p:spPr bwMode="auto">
          <a:xfrm>
            <a:off x="4589463" y="34051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serial</a:t>
            </a:r>
          </a:p>
        </p:txBody>
      </p:sp>
      <p:sp>
        <p:nvSpPr>
          <p:cNvPr id="122892" name="TextBox 9"/>
          <p:cNvSpPr txBox="1">
            <a:spLocks noChangeArrowheads="1"/>
          </p:cNvSpPr>
          <p:nvPr/>
        </p:nvSpPr>
        <p:spPr bwMode="auto">
          <a:xfrm>
            <a:off x="608013" y="5475288"/>
            <a:ext cx="1803400" cy="7381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equivalent to a serial schedule</a:t>
            </a:r>
          </a:p>
        </p:txBody>
      </p:sp>
      <p:sp>
        <p:nvSpPr>
          <p:cNvPr id="122893" name="TextBox 9"/>
          <p:cNvSpPr txBox="1">
            <a:spLocks noChangeArrowheads="1"/>
          </p:cNvSpPr>
          <p:nvPr/>
        </p:nvSpPr>
        <p:spPr bwMode="auto">
          <a:xfrm>
            <a:off x="2579688" y="5486400"/>
            <a:ext cx="2070100" cy="738188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can be swapped into a serial schedule</a:t>
            </a:r>
          </a:p>
        </p:txBody>
      </p:sp>
      <p:sp>
        <p:nvSpPr>
          <p:cNvPr id="122894" name="TextBox 9"/>
          <p:cNvSpPr txBox="1">
            <a:spLocks noChangeArrowheads="1"/>
          </p:cNvSpPr>
          <p:nvPr/>
        </p:nvSpPr>
        <p:spPr bwMode="auto">
          <a:xfrm>
            <a:off x="4818063" y="5486400"/>
            <a:ext cx="1473200" cy="738188"/>
          </a:xfrm>
          <a:prstGeom prst="rect">
            <a:avLst/>
          </a:prstGeom>
          <a:solidFill>
            <a:srgbClr val="66FF33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locks before any unlock.</a:t>
            </a:r>
          </a:p>
        </p:txBody>
      </p:sp>
      <p:sp>
        <p:nvSpPr>
          <p:cNvPr id="122895" name="TextBox 9"/>
          <p:cNvSpPr txBox="1">
            <a:spLocks noChangeArrowheads="1"/>
          </p:cNvSpPr>
          <p:nvPr/>
        </p:nvSpPr>
        <p:spPr bwMode="auto">
          <a:xfrm>
            <a:off x="6461125" y="5486400"/>
            <a:ext cx="1990725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schedule: transactions are executed one after the other</a:t>
            </a:r>
          </a:p>
        </p:txBody>
      </p:sp>
    </p:spTree>
    <p:extLst>
      <p:ext uri="{BB962C8B-B14F-4D97-AF65-F5344CB8AC3E}">
        <p14:creationId xmlns:p14="http://schemas.microsoft.com/office/powerpoint/2010/main" val="3288204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46"/>
          <p:cNvSpPr txBox="1">
            <a:spLocks noChangeArrowheads="1"/>
          </p:cNvSpPr>
          <p:nvPr/>
        </p:nvSpPr>
        <p:spPr bwMode="auto">
          <a:xfrm>
            <a:off x="1525588" y="1555750"/>
            <a:ext cx="6746875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Beyond the simple 2PL protocol, it is all a matter of improving performance and allowing more concurrency …….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ChangeArrowheads="1"/>
          </p:cNvSpPr>
          <p:nvPr/>
        </p:nvSpPr>
        <p:spPr bwMode="auto">
          <a:xfrm>
            <a:off x="784225" y="541338"/>
            <a:ext cx="74898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Recall our study on conflict-serializability</a:t>
            </a:r>
          </a:p>
        </p:txBody>
      </p:sp>
      <p:sp>
        <p:nvSpPr>
          <p:cNvPr id="6147" name="TextBox 53"/>
          <p:cNvSpPr txBox="1">
            <a:spLocks noChangeArrowheads="1"/>
          </p:cNvSpPr>
          <p:nvPr/>
        </p:nvSpPr>
        <p:spPr bwMode="auto">
          <a:xfrm>
            <a:off x="771525" y="1503363"/>
            <a:ext cx="4729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by two transactions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pSp>
        <p:nvGrpSpPr>
          <p:cNvPr id="6148" name="Group 103"/>
          <p:cNvGrpSpPr>
            <a:grpSpLocks/>
          </p:cNvGrpSpPr>
          <p:nvPr/>
        </p:nvGrpSpPr>
        <p:grpSpPr bwMode="auto">
          <a:xfrm>
            <a:off x="2328863" y="4365625"/>
            <a:ext cx="4065587" cy="1479550"/>
            <a:chOff x="2140969" y="3381722"/>
            <a:chExt cx="4066459" cy="1480264"/>
          </a:xfrm>
        </p:grpSpPr>
        <p:grpSp>
          <p:nvGrpSpPr>
            <p:cNvPr id="6189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208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209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10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11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12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90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203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204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05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06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07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91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198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199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00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01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02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92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193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6194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95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96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97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6149" name="Group 128"/>
          <p:cNvGrpSpPr>
            <a:grpSpLocks/>
          </p:cNvGrpSpPr>
          <p:nvPr/>
        </p:nvGrpSpPr>
        <p:grpSpPr bwMode="auto">
          <a:xfrm>
            <a:off x="3092450" y="5291138"/>
            <a:ext cx="304800" cy="161925"/>
            <a:chOff x="1863969" y="3018728"/>
            <a:chExt cx="1091227" cy="472844"/>
          </a:xfrm>
        </p:grpSpPr>
        <p:cxnSp>
          <p:nvCxnSpPr>
            <p:cNvPr id="6187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88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50" name="Group 134"/>
          <p:cNvGrpSpPr>
            <a:grpSpLocks/>
          </p:cNvGrpSpPr>
          <p:nvPr/>
        </p:nvGrpSpPr>
        <p:grpSpPr bwMode="auto">
          <a:xfrm>
            <a:off x="4992688" y="4552950"/>
            <a:ext cx="304800" cy="161925"/>
            <a:chOff x="1863969" y="3018728"/>
            <a:chExt cx="1091227" cy="472844"/>
          </a:xfrm>
        </p:grpSpPr>
        <p:cxnSp>
          <p:nvCxnSpPr>
            <p:cNvPr id="6185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86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51" name="Group 137"/>
          <p:cNvGrpSpPr>
            <a:grpSpLocks/>
          </p:cNvGrpSpPr>
          <p:nvPr/>
        </p:nvGrpSpPr>
        <p:grpSpPr bwMode="auto">
          <a:xfrm>
            <a:off x="4992688" y="5281613"/>
            <a:ext cx="304800" cy="161925"/>
            <a:chOff x="1863969" y="3018728"/>
            <a:chExt cx="1091227" cy="472844"/>
          </a:xfrm>
        </p:grpSpPr>
        <p:cxnSp>
          <p:nvCxnSpPr>
            <p:cNvPr id="6183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84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52" name="TextBox 152"/>
          <p:cNvSpPr txBox="1">
            <a:spLocks noChangeArrowheads="1"/>
          </p:cNvSpPr>
          <p:nvPr/>
        </p:nvSpPr>
        <p:spPr bwMode="auto">
          <a:xfrm>
            <a:off x="3457575" y="4397375"/>
            <a:ext cx="58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grpSp>
        <p:nvGrpSpPr>
          <p:cNvPr id="6153" name="Group 7"/>
          <p:cNvGrpSpPr>
            <a:grpSpLocks/>
          </p:cNvGrpSpPr>
          <p:nvPr/>
        </p:nvGrpSpPr>
        <p:grpSpPr bwMode="auto">
          <a:xfrm>
            <a:off x="2328863" y="2409825"/>
            <a:ext cx="4065587" cy="1481138"/>
            <a:chOff x="2140969" y="3381722"/>
            <a:chExt cx="4066459" cy="1480264"/>
          </a:xfrm>
        </p:grpSpPr>
        <p:grpSp>
          <p:nvGrpSpPr>
            <p:cNvPr id="6159" name="Group 67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6178" name="TextBox 9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79" name="Freeform 9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80" name="Straight Arrow Connector 10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81" name="Straight Arrow Connector 10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82" name="TextBox 10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60" name="Group 68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6173" name="TextBox 9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74" name="Freeform 9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75" name="Straight Arrow Connector 9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76" name="Straight Arrow Connector 9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77" name="TextBox 9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61" name="Group 69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6168" name="TextBox 8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69" name="Freeform 8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70" name="Straight Arrow Connector 9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71" name="Straight Arrow Connector 9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72" name="TextBox 9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6162" name="Group 70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6163" name="TextBox 8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 … </a:t>
                </a:r>
              </a:p>
            </p:txBody>
          </p:sp>
          <p:sp>
            <p:nvSpPr>
              <p:cNvPr id="6164" name="Freeform 8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165" name="Straight Arrow Connector 8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66" name="Straight Arrow Connector 8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67" name="TextBox 8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sp>
        <p:nvSpPr>
          <p:cNvPr id="6154" name="TextBox 8"/>
          <p:cNvSpPr txBox="1">
            <a:spLocks noChangeArrowheads="1"/>
          </p:cNvSpPr>
          <p:nvPr/>
        </p:nvSpPr>
        <p:spPr bwMode="auto">
          <a:xfrm>
            <a:off x="3517900" y="3187700"/>
            <a:ext cx="58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55" name="TextBox 149"/>
          <p:cNvSpPr txBox="1">
            <a:spLocks noChangeArrowheads="1"/>
          </p:cNvSpPr>
          <p:nvPr/>
        </p:nvSpPr>
        <p:spPr bwMode="auto">
          <a:xfrm>
            <a:off x="5438775" y="2436813"/>
            <a:ext cx="58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56" name="TextBox 150"/>
          <p:cNvSpPr txBox="1">
            <a:spLocks noChangeArrowheads="1"/>
          </p:cNvSpPr>
          <p:nvPr/>
        </p:nvSpPr>
        <p:spPr bwMode="auto">
          <a:xfrm>
            <a:off x="3468688" y="242887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57" name="TextBox 151"/>
          <p:cNvSpPr txBox="1">
            <a:spLocks noChangeArrowheads="1"/>
          </p:cNvSpPr>
          <p:nvPr/>
        </p:nvSpPr>
        <p:spPr bwMode="auto">
          <a:xfrm>
            <a:off x="5418138" y="3178175"/>
            <a:ext cx="585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cxnSp>
        <p:nvCxnSpPr>
          <p:cNvPr id="6158" name="Straight Connector 2"/>
          <p:cNvCxnSpPr>
            <a:cxnSpLocks noChangeShapeType="1"/>
          </p:cNvCxnSpPr>
          <p:nvPr/>
        </p:nvCxnSpPr>
        <p:spPr bwMode="auto">
          <a:xfrm flipV="1">
            <a:off x="811213" y="1889125"/>
            <a:ext cx="4430712" cy="7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11510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ChangeArrowheads="1"/>
          </p:cNvSpPr>
          <p:nvPr/>
        </p:nvSpPr>
        <p:spPr bwMode="auto">
          <a:xfrm>
            <a:off x="784225" y="541338"/>
            <a:ext cx="74898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Recall our study on conflict-serializability</a:t>
            </a:r>
          </a:p>
        </p:txBody>
      </p:sp>
      <p:sp>
        <p:nvSpPr>
          <p:cNvPr id="7171" name="TextBox 53"/>
          <p:cNvSpPr txBox="1">
            <a:spLocks noChangeArrowheads="1"/>
          </p:cNvSpPr>
          <p:nvPr/>
        </p:nvSpPr>
        <p:spPr bwMode="auto">
          <a:xfrm>
            <a:off x="771525" y="1503363"/>
            <a:ext cx="4729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by two transactions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212" name="TextBox 98"/>
          <p:cNvSpPr txBox="1">
            <a:spLocks noChangeArrowheads="1"/>
          </p:cNvSpPr>
          <p:nvPr/>
        </p:nvSpPr>
        <p:spPr bwMode="auto">
          <a:xfrm>
            <a:off x="2328863" y="2747963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7173" name="Freeform 99"/>
          <p:cNvSpPr>
            <a:spLocks/>
          </p:cNvSpPr>
          <p:nvPr/>
        </p:nvSpPr>
        <p:spPr bwMode="auto">
          <a:xfrm>
            <a:off x="2890838" y="2678113"/>
            <a:ext cx="619125" cy="144462"/>
          </a:xfrm>
          <a:custGeom>
            <a:avLst/>
            <a:gdLst>
              <a:gd name="T0" fmla="*/ 0 w 603849"/>
              <a:gd name="T1" fmla="*/ 252625 h 138248"/>
              <a:gd name="T2" fmla="*/ 417326 w 603849"/>
              <a:gd name="T3" fmla="*/ 410 h 138248"/>
              <a:gd name="T4" fmla="*/ 859194 w 603849"/>
              <a:gd name="T5" fmla="*/ 205333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7174" name="Straight Arrow Connector 100"/>
          <p:cNvCxnSpPr>
            <a:cxnSpLocks noChangeShapeType="1"/>
          </p:cNvCxnSpPr>
          <p:nvPr/>
        </p:nvCxnSpPr>
        <p:spPr bwMode="auto">
          <a:xfrm>
            <a:off x="3438525" y="274637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Straight Arrow Connector 101"/>
          <p:cNvCxnSpPr>
            <a:cxnSpLocks noChangeShapeType="1"/>
          </p:cNvCxnSpPr>
          <p:nvPr/>
        </p:nvCxnSpPr>
        <p:spPr bwMode="auto">
          <a:xfrm flipH="1">
            <a:off x="2843213" y="2768600"/>
            <a:ext cx="144462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6" name="TextBox 102"/>
          <p:cNvSpPr txBox="1">
            <a:spLocks noChangeArrowheads="1"/>
          </p:cNvSpPr>
          <p:nvPr/>
        </p:nvSpPr>
        <p:spPr bwMode="auto">
          <a:xfrm>
            <a:off x="2960688" y="2413000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7" name="TextBox 93"/>
          <p:cNvSpPr txBox="1">
            <a:spLocks noChangeArrowheads="1"/>
          </p:cNvSpPr>
          <p:nvPr/>
        </p:nvSpPr>
        <p:spPr bwMode="auto">
          <a:xfrm>
            <a:off x="2366963" y="3490913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7178" name="Freeform 94"/>
          <p:cNvSpPr>
            <a:spLocks/>
          </p:cNvSpPr>
          <p:nvPr/>
        </p:nvSpPr>
        <p:spPr bwMode="auto">
          <a:xfrm>
            <a:off x="2927350" y="3421063"/>
            <a:ext cx="620713" cy="142875"/>
          </a:xfrm>
          <a:custGeom>
            <a:avLst/>
            <a:gdLst>
              <a:gd name="T0" fmla="*/ 0 w 603849"/>
              <a:gd name="T1" fmla="*/ 228716 h 138248"/>
              <a:gd name="T2" fmla="*/ 427057 w 603849"/>
              <a:gd name="T3" fmla="*/ 372 h 138248"/>
              <a:gd name="T4" fmla="*/ 879234 w 603849"/>
              <a:gd name="T5" fmla="*/ 185901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7179" name="Straight Arrow Connector 95"/>
          <p:cNvCxnSpPr>
            <a:cxnSpLocks noChangeShapeType="1"/>
          </p:cNvCxnSpPr>
          <p:nvPr/>
        </p:nvCxnSpPr>
        <p:spPr bwMode="auto">
          <a:xfrm>
            <a:off x="3476625" y="348932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0" name="Straight Arrow Connector 96"/>
          <p:cNvCxnSpPr>
            <a:cxnSpLocks noChangeShapeType="1"/>
          </p:cNvCxnSpPr>
          <p:nvPr/>
        </p:nvCxnSpPr>
        <p:spPr bwMode="auto">
          <a:xfrm flipH="1">
            <a:off x="2879725" y="3511550"/>
            <a:ext cx="146050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1" name="TextBox 97"/>
          <p:cNvSpPr txBox="1">
            <a:spLocks noChangeArrowheads="1"/>
          </p:cNvSpPr>
          <p:nvPr/>
        </p:nvSpPr>
        <p:spPr bwMode="auto">
          <a:xfrm>
            <a:off x="2997200" y="3155950"/>
            <a:ext cx="571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2" name="TextBox 88"/>
          <p:cNvSpPr txBox="1">
            <a:spLocks noChangeArrowheads="1"/>
          </p:cNvSpPr>
          <p:nvPr/>
        </p:nvSpPr>
        <p:spPr bwMode="auto">
          <a:xfrm>
            <a:off x="4265613" y="2743200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7183" name="Freeform 89"/>
          <p:cNvSpPr>
            <a:spLocks/>
          </p:cNvSpPr>
          <p:nvPr/>
        </p:nvSpPr>
        <p:spPr bwMode="auto">
          <a:xfrm>
            <a:off x="4827588" y="2673350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7184" name="Straight Arrow Connector 90"/>
          <p:cNvCxnSpPr>
            <a:cxnSpLocks noChangeShapeType="1"/>
          </p:cNvCxnSpPr>
          <p:nvPr/>
        </p:nvCxnSpPr>
        <p:spPr bwMode="auto">
          <a:xfrm>
            <a:off x="5375275" y="2743200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5" name="Straight Arrow Connector 91"/>
          <p:cNvCxnSpPr>
            <a:cxnSpLocks noChangeShapeType="1"/>
          </p:cNvCxnSpPr>
          <p:nvPr/>
        </p:nvCxnSpPr>
        <p:spPr bwMode="auto">
          <a:xfrm flipH="1">
            <a:off x="4779963" y="2763838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6" name="TextBox 92"/>
          <p:cNvSpPr txBox="1">
            <a:spLocks noChangeArrowheads="1"/>
          </p:cNvSpPr>
          <p:nvPr/>
        </p:nvSpPr>
        <p:spPr bwMode="auto">
          <a:xfrm>
            <a:off x="4897438" y="2409825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197" name="TextBox 83"/>
          <p:cNvSpPr txBox="1">
            <a:spLocks noChangeArrowheads="1"/>
          </p:cNvSpPr>
          <p:nvPr/>
        </p:nvSpPr>
        <p:spPr bwMode="auto">
          <a:xfrm>
            <a:off x="4265613" y="3476625"/>
            <a:ext cx="2128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7188" name="Freeform 84"/>
          <p:cNvSpPr>
            <a:spLocks/>
          </p:cNvSpPr>
          <p:nvPr/>
        </p:nvSpPr>
        <p:spPr bwMode="auto">
          <a:xfrm>
            <a:off x="4827588" y="3406775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7189" name="Straight Arrow Connector 85"/>
          <p:cNvCxnSpPr>
            <a:cxnSpLocks noChangeShapeType="1"/>
          </p:cNvCxnSpPr>
          <p:nvPr/>
        </p:nvCxnSpPr>
        <p:spPr bwMode="auto">
          <a:xfrm>
            <a:off x="5375275" y="3475038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90" name="Straight Arrow Connector 86"/>
          <p:cNvCxnSpPr>
            <a:cxnSpLocks noChangeShapeType="1"/>
          </p:cNvCxnSpPr>
          <p:nvPr/>
        </p:nvCxnSpPr>
        <p:spPr bwMode="auto">
          <a:xfrm flipH="1">
            <a:off x="4779963" y="3497263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91" name="TextBox 87"/>
          <p:cNvSpPr txBox="1">
            <a:spLocks noChangeArrowheads="1"/>
          </p:cNvSpPr>
          <p:nvPr/>
        </p:nvSpPr>
        <p:spPr bwMode="auto">
          <a:xfrm>
            <a:off x="4897438" y="3141663"/>
            <a:ext cx="5699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grpSp>
        <p:nvGrpSpPr>
          <p:cNvPr id="7192" name="Group 103"/>
          <p:cNvGrpSpPr>
            <a:grpSpLocks/>
          </p:cNvGrpSpPr>
          <p:nvPr/>
        </p:nvGrpSpPr>
        <p:grpSpPr bwMode="auto">
          <a:xfrm>
            <a:off x="2328863" y="4365625"/>
            <a:ext cx="4065587" cy="1479550"/>
            <a:chOff x="2140969" y="3381722"/>
            <a:chExt cx="4066459" cy="1480264"/>
          </a:xfrm>
        </p:grpSpPr>
        <p:grpSp>
          <p:nvGrpSpPr>
            <p:cNvPr id="7208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7227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7228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7229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30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31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7209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7222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7223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7224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5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26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7210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7217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7218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7219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0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21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7211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7212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7213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7214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5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6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7193" name="Group 128"/>
          <p:cNvGrpSpPr>
            <a:grpSpLocks/>
          </p:cNvGrpSpPr>
          <p:nvPr/>
        </p:nvGrpSpPr>
        <p:grpSpPr bwMode="auto">
          <a:xfrm>
            <a:off x="3092450" y="5291138"/>
            <a:ext cx="304800" cy="161925"/>
            <a:chOff x="1863969" y="3018728"/>
            <a:chExt cx="1091227" cy="472844"/>
          </a:xfrm>
        </p:grpSpPr>
        <p:cxnSp>
          <p:nvCxnSpPr>
            <p:cNvPr id="7206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07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94" name="Group 134"/>
          <p:cNvGrpSpPr>
            <a:grpSpLocks/>
          </p:cNvGrpSpPr>
          <p:nvPr/>
        </p:nvGrpSpPr>
        <p:grpSpPr bwMode="auto">
          <a:xfrm>
            <a:off x="4992688" y="4552950"/>
            <a:ext cx="304800" cy="161925"/>
            <a:chOff x="1863969" y="3018728"/>
            <a:chExt cx="1091227" cy="472844"/>
          </a:xfrm>
        </p:grpSpPr>
        <p:cxnSp>
          <p:nvCxnSpPr>
            <p:cNvPr id="7204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05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95" name="Group 137"/>
          <p:cNvGrpSpPr>
            <a:grpSpLocks/>
          </p:cNvGrpSpPr>
          <p:nvPr/>
        </p:nvGrpSpPr>
        <p:grpSpPr bwMode="auto">
          <a:xfrm>
            <a:off x="4992688" y="5281613"/>
            <a:ext cx="304800" cy="161925"/>
            <a:chOff x="1863969" y="3018728"/>
            <a:chExt cx="1091227" cy="472844"/>
          </a:xfrm>
        </p:grpSpPr>
        <p:cxnSp>
          <p:nvCxnSpPr>
            <p:cNvPr id="7202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03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3517900" y="3187700"/>
            <a:ext cx="58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4" name="TextBox 149"/>
          <p:cNvSpPr txBox="1">
            <a:spLocks noChangeArrowheads="1"/>
          </p:cNvSpPr>
          <p:nvPr/>
        </p:nvSpPr>
        <p:spPr bwMode="auto">
          <a:xfrm>
            <a:off x="5438775" y="2436813"/>
            <a:ext cx="585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5" name="TextBox 150"/>
          <p:cNvSpPr txBox="1">
            <a:spLocks noChangeArrowheads="1"/>
          </p:cNvSpPr>
          <p:nvPr/>
        </p:nvSpPr>
        <p:spPr bwMode="auto">
          <a:xfrm>
            <a:off x="3468688" y="24288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6" name="TextBox 151"/>
          <p:cNvSpPr txBox="1">
            <a:spLocks noChangeArrowheads="1"/>
          </p:cNvSpPr>
          <p:nvPr/>
        </p:nvSpPr>
        <p:spPr bwMode="auto">
          <a:xfrm>
            <a:off x="5418138" y="31781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7200" name="TextBox 152"/>
          <p:cNvSpPr txBox="1">
            <a:spLocks noChangeArrowheads="1"/>
          </p:cNvSpPr>
          <p:nvPr/>
        </p:nvSpPr>
        <p:spPr bwMode="auto">
          <a:xfrm>
            <a:off x="3457575" y="4397375"/>
            <a:ext cx="58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cxnSp>
        <p:nvCxnSpPr>
          <p:cNvPr id="7201" name="Straight Connector 62"/>
          <p:cNvCxnSpPr>
            <a:cxnSpLocks noChangeShapeType="1"/>
          </p:cNvCxnSpPr>
          <p:nvPr/>
        </p:nvCxnSpPr>
        <p:spPr bwMode="auto">
          <a:xfrm flipV="1">
            <a:off x="811213" y="1889125"/>
            <a:ext cx="4430712" cy="7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60391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/>
          <p:cNvSpPr>
            <a:spLocks noChangeArrowheads="1"/>
          </p:cNvSpPr>
          <p:nvPr/>
        </p:nvSpPr>
        <p:spPr bwMode="auto">
          <a:xfrm>
            <a:off x="784225" y="541338"/>
            <a:ext cx="74898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Recall our study on conflict-serializability</a:t>
            </a:r>
          </a:p>
        </p:txBody>
      </p:sp>
      <p:sp>
        <p:nvSpPr>
          <p:cNvPr id="8195" name="TextBox 53"/>
          <p:cNvSpPr txBox="1">
            <a:spLocks noChangeArrowheads="1"/>
          </p:cNvSpPr>
          <p:nvPr/>
        </p:nvSpPr>
        <p:spPr bwMode="auto">
          <a:xfrm>
            <a:off x="771525" y="1503363"/>
            <a:ext cx="4729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by two transactions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212" name="TextBox 98"/>
          <p:cNvSpPr txBox="1">
            <a:spLocks noChangeArrowheads="1"/>
          </p:cNvSpPr>
          <p:nvPr/>
        </p:nvSpPr>
        <p:spPr bwMode="auto">
          <a:xfrm>
            <a:off x="2328863" y="2747963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8197" name="Freeform 99"/>
          <p:cNvSpPr>
            <a:spLocks/>
          </p:cNvSpPr>
          <p:nvPr/>
        </p:nvSpPr>
        <p:spPr bwMode="auto">
          <a:xfrm>
            <a:off x="2890838" y="2678113"/>
            <a:ext cx="619125" cy="144462"/>
          </a:xfrm>
          <a:custGeom>
            <a:avLst/>
            <a:gdLst>
              <a:gd name="T0" fmla="*/ 0 w 603849"/>
              <a:gd name="T1" fmla="*/ 252625 h 138248"/>
              <a:gd name="T2" fmla="*/ 417326 w 603849"/>
              <a:gd name="T3" fmla="*/ 410 h 138248"/>
              <a:gd name="T4" fmla="*/ 859194 w 603849"/>
              <a:gd name="T5" fmla="*/ 205333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8198" name="Straight Arrow Connector 100"/>
          <p:cNvCxnSpPr>
            <a:cxnSpLocks noChangeShapeType="1"/>
          </p:cNvCxnSpPr>
          <p:nvPr/>
        </p:nvCxnSpPr>
        <p:spPr bwMode="auto">
          <a:xfrm>
            <a:off x="3438525" y="274637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9" name="Straight Arrow Connector 101"/>
          <p:cNvCxnSpPr>
            <a:cxnSpLocks noChangeShapeType="1"/>
          </p:cNvCxnSpPr>
          <p:nvPr/>
        </p:nvCxnSpPr>
        <p:spPr bwMode="auto">
          <a:xfrm flipH="1">
            <a:off x="2843213" y="2768600"/>
            <a:ext cx="144462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0" name="TextBox 102"/>
          <p:cNvSpPr txBox="1">
            <a:spLocks noChangeArrowheads="1"/>
          </p:cNvSpPr>
          <p:nvPr/>
        </p:nvSpPr>
        <p:spPr bwMode="auto">
          <a:xfrm>
            <a:off x="2960688" y="2413000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7" name="TextBox 93"/>
          <p:cNvSpPr txBox="1">
            <a:spLocks noChangeArrowheads="1"/>
          </p:cNvSpPr>
          <p:nvPr/>
        </p:nvSpPr>
        <p:spPr bwMode="auto">
          <a:xfrm>
            <a:off x="2366963" y="3490913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8202" name="Freeform 94"/>
          <p:cNvSpPr>
            <a:spLocks/>
          </p:cNvSpPr>
          <p:nvPr/>
        </p:nvSpPr>
        <p:spPr bwMode="auto">
          <a:xfrm>
            <a:off x="2927350" y="3421063"/>
            <a:ext cx="620713" cy="142875"/>
          </a:xfrm>
          <a:custGeom>
            <a:avLst/>
            <a:gdLst>
              <a:gd name="T0" fmla="*/ 0 w 603849"/>
              <a:gd name="T1" fmla="*/ 228716 h 138248"/>
              <a:gd name="T2" fmla="*/ 427057 w 603849"/>
              <a:gd name="T3" fmla="*/ 372 h 138248"/>
              <a:gd name="T4" fmla="*/ 879234 w 603849"/>
              <a:gd name="T5" fmla="*/ 185901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8203" name="Straight Arrow Connector 95"/>
          <p:cNvCxnSpPr>
            <a:cxnSpLocks noChangeShapeType="1"/>
          </p:cNvCxnSpPr>
          <p:nvPr/>
        </p:nvCxnSpPr>
        <p:spPr bwMode="auto">
          <a:xfrm>
            <a:off x="3476625" y="348932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Arrow Connector 96"/>
          <p:cNvCxnSpPr>
            <a:cxnSpLocks noChangeShapeType="1"/>
          </p:cNvCxnSpPr>
          <p:nvPr/>
        </p:nvCxnSpPr>
        <p:spPr bwMode="auto">
          <a:xfrm flipH="1">
            <a:off x="2879725" y="3511550"/>
            <a:ext cx="146050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5" name="TextBox 97"/>
          <p:cNvSpPr txBox="1">
            <a:spLocks noChangeArrowheads="1"/>
          </p:cNvSpPr>
          <p:nvPr/>
        </p:nvSpPr>
        <p:spPr bwMode="auto">
          <a:xfrm>
            <a:off x="2997200" y="3155950"/>
            <a:ext cx="571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2" name="TextBox 88"/>
          <p:cNvSpPr txBox="1">
            <a:spLocks noChangeArrowheads="1"/>
          </p:cNvSpPr>
          <p:nvPr/>
        </p:nvSpPr>
        <p:spPr bwMode="auto">
          <a:xfrm>
            <a:off x="4265613" y="2743200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8207" name="Freeform 89"/>
          <p:cNvSpPr>
            <a:spLocks/>
          </p:cNvSpPr>
          <p:nvPr/>
        </p:nvSpPr>
        <p:spPr bwMode="auto">
          <a:xfrm>
            <a:off x="4827588" y="2673350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8208" name="Straight Arrow Connector 90"/>
          <p:cNvCxnSpPr>
            <a:cxnSpLocks noChangeShapeType="1"/>
          </p:cNvCxnSpPr>
          <p:nvPr/>
        </p:nvCxnSpPr>
        <p:spPr bwMode="auto">
          <a:xfrm>
            <a:off x="5375275" y="2743200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9" name="Straight Arrow Connector 91"/>
          <p:cNvCxnSpPr>
            <a:cxnSpLocks noChangeShapeType="1"/>
          </p:cNvCxnSpPr>
          <p:nvPr/>
        </p:nvCxnSpPr>
        <p:spPr bwMode="auto">
          <a:xfrm flipH="1">
            <a:off x="4779963" y="2763838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0" name="TextBox 92"/>
          <p:cNvSpPr txBox="1">
            <a:spLocks noChangeArrowheads="1"/>
          </p:cNvSpPr>
          <p:nvPr/>
        </p:nvSpPr>
        <p:spPr bwMode="auto">
          <a:xfrm>
            <a:off x="4897438" y="2409825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197" name="TextBox 83"/>
          <p:cNvSpPr txBox="1">
            <a:spLocks noChangeArrowheads="1"/>
          </p:cNvSpPr>
          <p:nvPr/>
        </p:nvSpPr>
        <p:spPr bwMode="auto">
          <a:xfrm>
            <a:off x="4265613" y="3476625"/>
            <a:ext cx="2128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8212" name="Freeform 84"/>
          <p:cNvSpPr>
            <a:spLocks/>
          </p:cNvSpPr>
          <p:nvPr/>
        </p:nvSpPr>
        <p:spPr bwMode="auto">
          <a:xfrm>
            <a:off x="4827588" y="3406775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8213" name="Straight Arrow Connector 85"/>
          <p:cNvCxnSpPr>
            <a:cxnSpLocks noChangeShapeType="1"/>
          </p:cNvCxnSpPr>
          <p:nvPr/>
        </p:nvCxnSpPr>
        <p:spPr bwMode="auto">
          <a:xfrm>
            <a:off x="5375275" y="3475038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4" name="Straight Arrow Connector 86"/>
          <p:cNvCxnSpPr>
            <a:cxnSpLocks noChangeShapeType="1"/>
          </p:cNvCxnSpPr>
          <p:nvPr/>
        </p:nvCxnSpPr>
        <p:spPr bwMode="auto">
          <a:xfrm flipH="1">
            <a:off x="4779963" y="3497263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5" name="TextBox 87"/>
          <p:cNvSpPr txBox="1">
            <a:spLocks noChangeArrowheads="1"/>
          </p:cNvSpPr>
          <p:nvPr/>
        </p:nvSpPr>
        <p:spPr bwMode="auto">
          <a:xfrm>
            <a:off x="4897438" y="3141663"/>
            <a:ext cx="5699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grpSp>
        <p:nvGrpSpPr>
          <p:cNvPr id="8216" name="Group 103"/>
          <p:cNvGrpSpPr>
            <a:grpSpLocks/>
          </p:cNvGrpSpPr>
          <p:nvPr/>
        </p:nvGrpSpPr>
        <p:grpSpPr bwMode="auto">
          <a:xfrm>
            <a:off x="2328863" y="4365625"/>
            <a:ext cx="4065587" cy="1479550"/>
            <a:chOff x="2140969" y="3381722"/>
            <a:chExt cx="4066459" cy="1480264"/>
          </a:xfrm>
        </p:grpSpPr>
        <p:grpSp>
          <p:nvGrpSpPr>
            <p:cNvPr id="8235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8254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8255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8256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57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58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8236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8249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8250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8251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52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53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8237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8244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8245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8246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47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48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8238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8239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8240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8241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42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43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8217" name="Group 128"/>
          <p:cNvGrpSpPr>
            <a:grpSpLocks/>
          </p:cNvGrpSpPr>
          <p:nvPr/>
        </p:nvGrpSpPr>
        <p:grpSpPr bwMode="auto">
          <a:xfrm>
            <a:off x="3092450" y="5291138"/>
            <a:ext cx="304800" cy="161925"/>
            <a:chOff x="1863969" y="3018728"/>
            <a:chExt cx="1091227" cy="472844"/>
          </a:xfrm>
        </p:grpSpPr>
        <p:cxnSp>
          <p:nvCxnSpPr>
            <p:cNvPr id="8233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34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218" name="Group 134"/>
          <p:cNvGrpSpPr>
            <a:grpSpLocks/>
          </p:cNvGrpSpPr>
          <p:nvPr/>
        </p:nvGrpSpPr>
        <p:grpSpPr bwMode="auto">
          <a:xfrm>
            <a:off x="4992688" y="4552950"/>
            <a:ext cx="304800" cy="161925"/>
            <a:chOff x="1863969" y="3018728"/>
            <a:chExt cx="1091227" cy="472844"/>
          </a:xfrm>
        </p:grpSpPr>
        <p:cxnSp>
          <p:nvCxnSpPr>
            <p:cNvPr id="8231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32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219" name="Group 137"/>
          <p:cNvGrpSpPr>
            <a:grpSpLocks/>
          </p:cNvGrpSpPr>
          <p:nvPr/>
        </p:nvGrpSpPr>
        <p:grpSpPr bwMode="auto">
          <a:xfrm>
            <a:off x="4992688" y="5281613"/>
            <a:ext cx="304800" cy="161925"/>
            <a:chOff x="1863969" y="3018728"/>
            <a:chExt cx="1091227" cy="472844"/>
          </a:xfrm>
        </p:grpSpPr>
        <p:cxnSp>
          <p:nvCxnSpPr>
            <p:cNvPr id="8229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30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3517900" y="3187700"/>
            <a:ext cx="58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4" name="TextBox 149"/>
          <p:cNvSpPr txBox="1">
            <a:spLocks noChangeArrowheads="1"/>
          </p:cNvSpPr>
          <p:nvPr/>
        </p:nvSpPr>
        <p:spPr bwMode="auto">
          <a:xfrm>
            <a:off x="5438775" y="2436813"/>
            <a:ext cx="585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5" name="TextBox 150"/>
          <p:cNvSpPr txBox="1">
            <a:spLocks noChangeArrowheads="1"/>
          </p:cNvSpPr>
          <p:nvPr/>
        </p:nvSpPr>
        <p:spPr bwMode="auto">
          <a:xfrm>
            <a:off x="3468688" y="24288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6" name="TextBox 151"/>
          <p:cNvSpPr txBox="1">
            <a:spLocks noChangeArrowheads="1"/>
          </p:cNvSpPr>
          <p:nvPr/>
        </p:nvSpPr>
        <p:spPr bwMode="auto">
          <a:xfrm>
            <a:off x="5418138" y="31781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8224" name="TextBox 152"/>
          <p:cNvSpPr txBox="1">
            <a:spLocks noChangeArrowheads="1"/>
          </p:cNvSpPr>
          <p:nvPr/>
        </p:nvSpPr>
        <p:spPr bwMode="auto">
          <a:xfrm>
            <a:off x="3457575" y="4397375"/>
            <a:ext cx="58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8225" name="Oval 1"/>
          <p:cNvSpPr>
            <a:spLocks noChangeArrowheads="1"/>
          </p:cNvSpPr>
          <p:nvPr/>
        </p:nvSpPr>
        <p:spPr bwMode="auto">
          <a:xfrm>
            <a:off x="2452688" y="4348163"/>
            <a:ext cx="1565275" cy="792162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8226" name="Rectangle 72"/>
          <p:cNvSpPr>
            <a:spLocks noChangeArrowheads="1"/>
          </p:cNvSpPr>
          <p:nvPr/>
        </p:nvSpPr>
        <p:spPr bwMode="auto">
          <a:xfrm>
            <a:off x="6281738" y="1951038"/>
            <a:ext cx="2757487" cy="19399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reads on the same element do not conflict. Thus, locking by a read that prevents others from reading discourages concurrency. </a:t>
            </a:r>
          </a:p>
        </p:txBody>
      </p:sp>
      <p:cxnSp>
        <p:nvCxnSpPr>
          <p:cNvPr id="8227" name="Straight Arrow Connector 73"/>
          <p:cNvCxnSpPr>
            <a:cxnSpLocks noChangeShapeType="1"/>
          </p:cNvCxnSpPr>
          <p:nvPr/>
        </p:nvCxnSpPr>
        <p:spPr bwMode="auto">
          <a:xfrm flipH="1">
            <a:off x="3789363" y="2836863"/>
            <a:ext cx="2698750" cy="1627187"/>
          </a:xfrm>
          <a:prstGeom prst="straightConnector1">
            <a:avLst/>
          </a:pr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28" name="Straight Connector 65"/>
          <p:cNvCxnSpPr>
            <a:cxnSpLocks noChangeShapeType="1"/>
          </p:cNvCxnSpPr>
          <p:nvPr/>
        </p:nvCxnSpPr>
        <p:spPr bwMode="auto">
          <a:xfrm flipV="1">
            <a:off x="811213" y="1889125"/>
            <a:ext cx="4430712" cy="7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7246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ChangeArrowheads="1"/>
          </p:cNvSpPr>
          <p:nvPr/>
        </p:nvSpPr>
        <p:spPr bwMode="auto">
          <a:xfrm>
            <a:off x="784225" y="541338"/>
            <a:ext cx="74898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Recall our study on conflict-serializability</a:t>
            </a:r>
          </a:p>
        </p:txBody>
      </p:sp>
      <p:sp>
        <p:nvSpPr>
          <p:cNvPr id="9219" name="TextBox 53"/>
          <p:cNvSpPr txBox="1">
            <a:spLocks noChangeArrowheads="1"/>
          </p:cNvSpPr>
          <p:nvPr/>
        </p:nvSpPr>
        <p:spPr bwMode="auto">
          <a:xfrm>
            <a:off x="771525" y="1503363"/>
            <a:ext cx="4729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by two transactions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212" name="TextBox 98"/>
          <p:cNvSpPr txBox="1">
            <a:spLocks noChangeArrowheads="1"/>
          </p:cNvSpPr>
          <p:nvPr/>
        </p:nvSpPr>
        <p:spPr bwMode="auto">
          <a:xfrm>
            <a:off x="2328863" y="2747963"/>
            <a:ext cx="1927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9221" name="Freeform 99"/>
          <p:cNvSpPr>
            <a:spLocks/>
          </p:cNvSpPr>
          <p:nvPr/>
        </p:nvSpPr>
        <p:spPr bwMode="auto">
          <a:xfrm>
            <a:off x="2890838" y="2678113"/>
            <a:ext cx="619125" cy="144462"/>
          </a:xfrm>
          <a:custGeom>
            <a:avLst/>
            <a:gdLst>
              <a:gd name="T0" fmla="*/ 0 w 603849"/>
              <a:gd name="T1" fmla="*/ 252625 h 138248"/>
              <a:gd name="T2" fmla="*/ 417326 w 603849"/>
              <a:gd name="T3" fmla="*/ 410 h 138248"/>
              <a:gd name="T4" fmla="*/ 859194 w 603849"/>
              <a:gd name="T5" fmla="*/ 205333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9222" name="Straight Arrow Connector 100"/>
          <p:cNvCxnSpPr>
            <a:cxnSpLocks noChangeShapeType="1"/>
          </p:cNvCxnSpPr>
          <p:nvPr/>
        </p:nvCxnSpPr>
        <p:spPr bwMode="auto">
          <a:xfrm>
            <a:off x="3438525" y="274637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3" name="Straight Arrow Connector 101"/>
          <p:cNvCxnSpPr>
            <a:cxnSpLocks noChangeShapeType="1"/>
          </p:cNvCxnSpPr>
          <p:nvPr/>
        </p:nvCxnSpPr>
        <p:spPr bwMode="auto">
          <a:xfrm flipH="1">
            <a:off x="2843213" y="2768600"/>
            <a:ext cx="144462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4" name="TextBox 102"/>
          <p:cNvSpPr txBox="1">
            <a:spLocks noChangeArrowheads="1"/>
          </p:cNvSpPr>
          <p:nvPr/>
        </p:nvSpPr>
        <p:spPr bwMode="auto">
          <a:xfrm>
            <a:off x="2960688" y="2413000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7" name="TextBox 93"/>
          <p:cNvSpPr txBox="1">
            <a:spLocks noChangeArrowheads="1"/>
          </p:cNvSpPr>
          <p:nvPr/>
        </p:nvSpPr>
        <p:spPr bwMode="auto">
          <a:xfrm>
            <a:off x="2366963" y="3490913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9226" name="Freeform 94"/>
          <p:cNvSpPr>
            <a:spLocks/>
          </p:cNvSpPr>
          <p:nvPr/>
        </p:nvSpPr>
        <p:spPr bwMode="auto">
          <a:xfrm>
            <a:off x="2927350" y="3421063"/>
            <a:ext cx="620713" cy="142875"/>
          </a:xfrm>
          <a:custGeom>
            <a:avLst/>
            <a:gdLst>
              <a:gd name="T0" fmla="*/ 0 w 603849"/>
              <a:gd name="T1" fmla="*/ 228716 h 138248"/>
              <a:gd name="T2" fmla="*/ 427057 w 603849"/>
              <a:gd name="T3" fmla="*/ 372 h 138248"/>
              <a:gd name="T4" fmla="*/ 879234 w 603849"/>
              <a:gd name="T5" fmla="*/ 185901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9227" name="Straight Arrow Connector 95"/>
          <p:cNvCxnSpPr>
            <a:cxnSpLocks noChangeShapeType="1"/>
          </p:cNvCxnSpPr>
          <p:nvPr/>
        </p:nvCxnSpPr>
        <p:spPr bwMode="auto">
          <a:xfrm>
            <a:off x="3476625" y="3489325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Arrow Connector 96"/>
          <p:cNvCxnSpPr>
            <a:cxnSpLocks noChangeShapeType="1"/>
          </p:cNvCxnSpPr>
          <p:nvPr/>
        </p:nvCxnSpPr>
        <p:spPr bwMode="auto">
          <a:xfrm flipH="1">
            <a:off x="2879725" y="3511550"/>
            <a:ext cx="146050" cy="84138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9" name="TextBox 97"/>
          <p:cNvSpPr txBox="1">
            <a:spLocks noChangeArrowheads="1"/>
          </p:cNvSpPr>
          <p:nvPr/>
        </p:nvSpPr>
        <p:spPr bwMode="auto">
          <a:xfrm>
            <a:off x="2997200" y="3155950"/>
            <a:ext cx="571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202" name="TextBox 88"/>
          <p:cNvSpPr txBox="1">
            <a:spLocks noChangeArrowheads="1"/>
          </p:cNvSpPr>
          <p:nvPr/>
        </p:nvSpPr>
        <p:spPr bwMode="auto">
          <a:xfrm>
            <a:off x="4265613" y="2743200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9231" name="Freeform 89"/>
          <p:cNvSpPr>
            <a:spLocks/>
          </p:cNvSpPr>
          <p:nvPr/>
        </p:nvSpPr>
        <p:spPr bwMode="auto">
          <a:xfrm>
            <a:off x="4827588" y="2673350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9232" name="Straight Arrow Connector 90"/>
          <p:cNvCxnSpPr>
            <a:cxnSpLocks noChangeShapeType="1"/>
          </p:cNvCxnSpPr>
          <p:nvPr/>
        </p:nvCxnSpPr>
        <p:spPr bwMode="auto">
          <a:xfrm>
            <a:off x="5375275" y="2743200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3" name="Straight Arrow Connector 91"/>
          <p:cNvCxnSpPr>
            <a:cxnSpLocks noChangeShapeType="1"/>
          </p:cNvCxnSpPr>
          <p:nvPr/>
        </p:nvCxnSpPr>
        <p:spPr bwMode="auto">
          <a:xfrm flipH="1">
            <a:off x="4779963" y="2763838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4" name="TextBox 92"/>
          <p:cNvSpPr txBox="1">
            <a:spLocks noChangeArrowheads="1"/>
          </p:cNvSpPr>
          <p:nvPr/>
        </p:nvSpPr>
        <p:spPr bwMode="auto">
          <a:xfrm>
            <a:off x="4897438" y="2409825"/>
            <a:ext cx="5699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sp>
        <p:nvSpPr>
          <p:cNvPr id="6197" name="TextBox 83"/>
          <p:cNvSpPr txBox="1">
            <a:spLocks noChangeArrowheads="1"/>
          </p:cNvSpPr>
          <p:nvPr/>
        </p:nvSpPr>
        <p:spPr bwMode="auto">
          <a:xfrm>
            <a:off x="4265613" y="3476625"/>
            <a:ext cx="2128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(A)w</a:t>
            </a:r>
            <a:r>
              <a:rPr lang="en-US" alt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… </a:t>
            </a:r>
          </a:p>
        </p:txBody>
      </p:sp>
      <p:sp>
        <p:nvSpPr>
          <p:cNvPr id="9236" name="Freeform 84"/>
          <p:cNvSpPr>
            <a:spLocks/>
          </p:cNvSpPr>
          <p:nvPr/>
        </p:nvSpPr>
        <p:spPr bwMode="auto">
          <a:xfrm>
            <a:off x="4827588" y="3406775"/>
            <a:ext cx="619125" cy="144463"/>
          </a:xfrm>
          <a:custGeom>
            <a:avLst/>
            <a:gdLst>
              <a:gd name="T0" fmla="*/ 0 w 603849"/>
              <a:gd name="T1" fmla="*/ 252640 h 138248"/>
              <a:gd name="T2" fmla="*/ 417326 w 603849"/>
              <a:gd name="T3" fmla="*/ 410 h 138248"/>
              <a:gd name="T4" fmla="*/ 859194 w 603849"/>
              <a:gd name="T5" fmla="*/ 205347 h 138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3849" h="138248">
                <a:moveTo>
                  <a:pt x="0" y="138248"/>
                </a:moveTo>
                <a:cubicBezTo>
                  <a:pt x="96328" y="71393"/>
                  <a:pt x="192657" y="4538"/>
                  <a:pt x="293298" y="225"/>
                </a:cubicBezTo>
                <a:cubicBezTo>
                  <a:pt x="393940" y="-4088"/>
                  <a:pt x="498894" y="54140"/>
                  <a:pt x="603849" y="112368"/>
                </a:cubicBezTo>
              </a:path>
            </a:pathLst>
          </a:custGeom>
          <a:noFill/>
          <a:ln w="19050" cap="flat" cmpd="sng" algn="ctr">
            <a:solidFill>
              <a:srgbClr val="FFCC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9237" name="Straight Arrow Connector 85"/>
          <p:cNvCxnSpPr>
            <a:cxnSpLocks noChangeShapeType="1"/>
          </p:cNvCxnSpPr>
          <p:nvPr/>
        </p:nvCxnSpPr>
        <p:spPr bwMode="auto">
          <a:xfrm>
            <a:off x="5375275" y="3475038"/>
            <a:ext cx="146050" cy="95250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8" name="Straight Arrow Connector 86"/>
          <p:cNvCxnSpPr>
            <a:cxnSpLocks noChangeShapeType="1"/>
          </p:cNvCxnSpPr>
          <p:nvPr/>
        </p:nvCxnSpPr>
        <p:spPr bwMode="auto">
          <a:xfrm flipH="1">
            <a:off x="4779963" y="3497263"/>
            <a:ext cx="144462" cy="84137"/>
          </a:xfrm>
          <a:prstGeom prst="straightConnector1">
            <a:avLst/>
          </a:prstGeom>
          <a:noFill/>
          <a:ln w="19050" algn="ctr">
            <a:solidFill>
              <a:srgbClr val="FF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9" name="TextBox 87"/>
          <p:cNvSpPr txBox="1">
            <a:spLocks noChangeArrowheads="1"/>
          </p:cNvSpPr>
          <p:nvPr/>
        </p:nvSpPr>
        <p:spPr bwMode="auto">
          <a:xfrm>
            <a:off x="4897438" y="3141663"/>
            <a:ext cx="5699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FF"/>
                </a:solidFill>
              </a:rPr>
              <a:t>swap?</a:t>
            </a:r>
          </a:p>
        </p:txBody>
      </p:sp>
      <p:grpSp>
        <p:nvGrpSpPr>
          <p:cNvPr id="9240" name="Group 103"/>
          <p:cNvGrpSpPr>
            <a:grpSpLocks/>
          </p:cNvGrpSpPr>
          <p:nvPr/>
        </p:nvGrpSpPr>
        <p:grpSpPr bwMode="auto">
          <a:xfrm>
            <a:off x="2328863" y="4365625"/>
            <a:ext cx="4065587" cy="1479550"/>
            <a:chOff x="2140969" y="3381722"/>
            <a:chExt cx="4066459" cy="1480264"/>
          </a:xfrm>
        </p:grpSpPr>
        <p:grpSp>
          <p:nvGrpSpPr>
            <p:cNvPr id="9266" name="Group 104"/>
            <p:cNvGrpSpPr>
              <a:grpSpLocks/>
            </p:cNvGrpSpPr>
            <p:nvPr/>
          </p:nvGrpSpPr>
          <p:grpSpPr bwMode="auto">
            <a:xfrm>
              <a:off x="2140969" y="3385684"/>
              <a:ext cx="1927131" cy="734167"/>
              <a:chOff x="1947112" y="1744908"/>
              <a:chExt cx="1927131" cy="734167"/>
            </a:xfrm>
          </p:grpSpPr>
          <p:sp>
            <p:nvSpPr>
              <p:cNvPr id="9285" name="TextBox 12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19271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9286" name="Freeform 12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9287" name="Straight Arrow Connector 12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88" name="Straight Arrow Connector 12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89" name="TextBox 12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9267" name="Group 105"/>
            <p:cNvGrpSpPr>
              <a:grpSpLocks/>
            </p:cNvGrpSpPr>
            <p:nvPr/>
          </p:nvGrpSpPr>
          <p:grpSpPr bwMode="auto">
            <a:xfrm>
              <a:off x="2178525" y="4127819"/>
              <a:ext cx="2028119" cy="734167"/>
              <a:chOff x="1947112" y="1744908"/>
              <a:chExt cx="2028119" cy="734167"/>
            </a:xfrm>
          </p:grpSpPr>
          <p:sp>
            <p:nvSpPr>
              <p:cNvPr id="9280" name="TextBox 11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9281" name="Freeform 11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9282" name="Straight Arrow Connector 12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83" name="Straight Arrow Connector 12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84" name="TextBox 12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9268" name="Group 106"/>
            <p:cNvGrpSpPr>
              <a:grpSpLocks/>
            </p:cNvGrpSpPr>
            <p:nvPr/>
          </p:nvGrpSpPr>
          <p:grpSpPr bwMode="auto">
            <a:xfrm>
              <a:off x="4078319" y="3381722"/>
              <a:ext cx="2028119" cy="734167"/>
              <a:chOff x="1947112" y="1744908"/>
              <a:chExt cx="2028119" cy="734167"/>
            </a:xfrm>
          </p:grpSpPr>
          <p:sp>
            <p:nvSpPr>
              <p:cNvPr id="9275" name="TextBox 113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02811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(A)r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9276" name="Freeform 114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9277" name="Straight Arrow Connector 115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8" name="Straight Arrow Connector 116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79" name="TextBox 117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  <p:grpSp>
          <p:nvGrpSpPr>
            <p:cNvPr id="9269" name="Group 107"/>
            <p:cNvGrpSpPr>
              <a:grpSpLocks/>
            </p:cNvGrpSpPr>
            <p:nvPr/>
          </p:nvGrpSpPr>
          <p:grpSpPr bwMode="auto">
            <a:xfrm>
              <a:off x="4078319" y="4113896"/>
              <a:ext cx="2129109" cy="734167"/>
              <a:chOff x="1947112" y="1744908"/>
              <a:chExt cx="2129109" cy="734167"/>
            </a:xfrm>
          </p:grpSpPr>
          <p:sp>
            <p:nvSpPr>
              <p:cNvPr id="9270" name="TextBox 108"/>
              <p:cNvSpPr txBox="1">
                <a:spLocks noChangeArrowheads="1"/>
              </p:cNvSpPr>
              <p:nvPr/>
            </p:nvSpPr>
            <p:spPr bwMode="auto">
              <a:xfrm>
                <a:off x="1947112" y="2078965"/>
                <a:ext cx="212910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(A)w</a:t>
                </a:r>
                <a:r>
                  <a:rPr lang="en-US" altLang="en-US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… </a:t>
                </a:r>
              </a:p>
            </p:txBody>
          </p:sp>
          <p:sp>
            <p:nvSpPr>
              <p:cNvPr id="9271" name="Freeform 109"/>
              <p:cNvSpPr>
                <a:spLocks/>
              </p:cNvSpPr>
              <p:nvPr/>
            </p:nvSpPr>
            <p:spPr bwMode="auto">
              <a:xfrm>
                <a:off x="2508300" y="2009233"/>
                <a:ext cx="619512" cy="144079"/>
              </a:xfrm>
              <a:custGeom>
                <a:avLst/>
                <a:gdLst>
                  <a:gd name="T0" fmla="*/ 0 w 603849"/>
                  <a:gd name="T1" fmla="*/ 246515 h 138248"/>
                  <a:gd name="T2" fmla="*/ 419767 w 603849"/>
                  <a:gd name="T3" fmla="*/ 401 h 138248"/>
                  <a:gd name="T4" fmla="*/ 864226 w 603849"/>
                  <a:gd name="T5" fmla="*/ 200369 h 1382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03849" h="138248">
                    <a:moveTo>
                      <a:pt x="0" y="138248"/>
                    </a:moveTo>
                    <a:cubicBezTo>
                      <a:pt x="96328" y="71393"/>
                      <a:pt x="192657" y="4538"/>
                      <a:pt x="293298" y="225"/>
                    </a:cubicBezTo>
                    <a:cubicBezTo>
                      <a:pt x="393940" y="-4088"/>
                      <a:pt x="498894" y="54140"/>
                      <a:pt x="603849" y="112368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9272" name="Straight Arrow Connector 110"/>
              <p:cNvCxnSpPr>
                <a:cxnSpLocks noChangeShapeType="1"/>
              </p:cNvCxnSpPr>
              <p:nvPr/>
            </p:nvCxnSpPr>
            <p:spPr bwMode="auto">
              <a:xfrm>
                <a:off x="3056408" y="2078469"/>
                <a:ext cx="146650" cy="94892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73" name="Straight Arrow Connector 111"/>
              <p:cNvCxnSpPr>
                <a:cxnSpLocks noChangeShapeType="1"/>
              </p:cNvCxnSpPr>
              <p:nvPr/>
            </p:nvCxnSpPr>
            <p:spPr bwMode="auto">
              <a:xfrm flipH="1">
                <a:off x="2460692" y="2099923"/>
                <a:ext cx="145388" cy="84035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74" name="TextBox 112"/>
              <p:cNvSpPr txBox="1">
                <a:spLocks noChangeArrowheads="1"/>
              </p:cNvSpPr>
              <p:nvPr/>
            </p:nvSpPr>
            <p:spPr bwMode="auto">
              <a:xfrm>
                <a:off x="2578135" y="1744908"/>
                <a:ext cx="57099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>
                    <a:solidFill>
                      <a:srgbClr val="FF0000"/>
                    </a:solidFill>
                  </a:rPr>
                  <a:t>swap?</a:t>
                </a:r>
              </a:p>
            </p:txBody>
          </p:sp>
        </p:grpSp>
      </p:grpSp>
      <p:grpSp>
        <p:nvGrpSpPr>
          <p:cNvPr id="9241" name="Group 128"/>
          <p:cNvGrpSpPr>
            <a:grpSpLocks/>
          </p:cNvGrpSpPr>
          <p:nvPr/>
        </p:nvGrpSpPr>
        <p:grpSpPr bwMode="auto">
          <a:xfrm>
            <a:off x="3092450" y="5291138"/>
            <a:ext cx="304800" cy="161925"/>
            <a:chOff x="1863969" y="3018728"/>
            <a:chExt cx="1091227" cy="472844"/>
          </a:xfrm>
        </p:grpSpPr>
        <p:cxnSp>
          <p:nvCxnSpPr>
            <p:cNvPr id="9264" name="Straight Connector 129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5" name="Straight Connector 130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42" name="Group 134"/>
          <p:cNvGrpSpPr>
            <a:grpSpLocks/>
          </p:cNvGrpSpPr>
          <p:nvPr/>
        </p:nvGrpSpPr>
        <p:grpSpPr bwMode="auto">
          <a:xfrm>
            <a:off x="4992688" y="4552950"/>
            <a:ext cx="304800" cy="161925"/>
            <a:chOff x="1863969" y="3018728"/>
            <a:chExt cx="1091227" cy="472844"/>
          </a:xfrm>
        </p:grpSpPr>
        <p:cxnSp>
          <p:nvCxnSpPr>
            <p:cNvPr id="9262" name="Straight Connector 135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3" name="Straight Connector 136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43" name="Group 137"/>
          <p:cNvGrpSpPr>
            <a:grpSpLocks/>
          </p:cNvGrpSpPr>
          <p:nvPr/>
        </p:nvGrpSpPr>
        <p:grpSpPr bwMode="auto">
          <a:xfrm>
            <a:off x="4992688" y="5281613"/>
            <a:ext cx="304800" cy="161925"/>
            <a:chOff x="1863969" y="3018728"/>
            <a:chExt cx="1091227" cy="472844"/>
          </a:xfrm>
        </p:grpSpPr>
        <p:cxnSp>
          <p:nvCxnSpPr>
            <p:cNvPr id="9260" name="Straight Connector 138"/>
            <p:cNvCxnSpPr>
              <a:cxnSpLocks noChangeShapeType="1"/>
            </p:cNvCxnSpPr>
            <p:nvPr/>
          </p:nvCxnSpPr>
          <p:spPr bwMode="auto">
            <a:xfrm flipV="1">
              <a:off x="1863969" y="3032938"/>
              <a:ext cx="1046285" cy="458634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1" name="Straight Connector 139"/>
            <p:cNvCxnSpPr>
              <a:cxnSpLocks noChangeShapeType="1"/>
            </p:cNvCxnSpPr>
            <p:nvPr/>
          </p:nvCxnSpPr>
          <p:spPr bwMode="auto">
            <a:xfrm>
              <a:off x="1882412" y="3018728"/>
              <a:ext cx="1072784" cy="458078"/>
            </a:xfrm>
            <a:prstGeom prst="line">
              <a:avLst/>
            </a:prstGeom>
            <a:noFill/>
            <a:ln w="2857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3517900" y="3187700"/>
            <a:ext cx="58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4" name="TextBox 149"/>
          <p:cNvSpPr txBox="1">
            <a:spLocks noChangeArrowheads="1"/>
          </p:cNvSpPr>
          <p:nvPr/>
        </p:nvSpPr>
        <p:spPr bwMode="auto">
          <a:xfrm>
            <a:off x="5438775" y="2436813"/>
            <a:ext cx="585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5" name="TextBox 150"/>
          <p:cNvSpPr txBox="1">
            <a:spLocks noChangeArrowheads="1"/>
          </p:cNvSpPr>
          <p:nvPr/>
        </p:nvSpPr>
        <p:spPr bwMode="auto">
          <a:xfrm>
            <a:off x="3468688" y="24288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6156" name="TextBox 151"/>
          <p:cNvSpPr txBox="1">
            <a:spLocks noChangeArrowheads="1"/>
          </p:cNvSpPr>
          <p:nvPr/>
        </p:nvSpPr>
        <p:spPr bwMode="auto">
          <a:xfrm>
            <a:off x="5418138" y="3178175"/>
            <a:ext cx="585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√</a:t>
            </a:r>
          </a:p>
        </p:txBody>
      </p:sp>
      <p:sp>
        <p:nvSpPr>
          <p:cNvPr id="9248" name="TextBox 152"/>
          <p:cNvSpPr txBox="1">
            <a:spLocks noChangeArrowheads="1"/>
          </p:cNvSpPr>
          <p:nvPr/>
        </p:nvSpPr>
        <p:spPr bwMode="auto">
          <a:xfrm>
            <a:off x="3457575" y="4397375"/>
            <a:ext cx="585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9249" name="Rectangle 83"/>
          <p:cNvSpPr>
            <a:spLocks noChangeArrowheads="1"/>
          </p:cNvSpPr>
          <p:nvPr/>
        </p:nvSpPr>
        <p:spPr bwMode="auto">
          <a:xfrm>
            <a:off x="6281738" y="1951038"/>
            <a:ext cx="2757487" cy="1939925"/>
          </a:xfrm>
          <a:prstGeom prst="rect">
            <a:avLst/>
          </a:prstGeom>
          <a:solidFill>
            <a:srgbClr val="00B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reads on the same element do not conflict. Thus, locking by a read that prevents others from reading discourages concurrency. </a:t>
            </a:r>
          </a:p>
        </p:txBody>
      </p:sp>
      <p:sp>
        <p:nvSpPr>
          <p:cNvPr id="9250" name="Oval 1"/>
          <p:cNvSpPr>
            <a:spLocks noChangeArrowheads="1"/>
          </p:cNvSpPr>
          <p:nvPr/>
        </p:nvSpPr>
        <p:spPr bwMode="auto">
          <a:xfrm>
            <a:off x="2452688" y="4348163"/>
            <a:ext cx="1565275" cy="792162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cxnSp>
        <p:nvCxnSpPr>
          <p:cNvPr id="9251" name="Straight Arrow Connector 85"/>
          <p:cNvCxnSpPr>
            <a:cxnSpLocks noChangeShapeType="1"/>
            <a:endCxn id="9250" idx="7"/>
          </p:cNvCxnSpPr>
          <p:nvPr/>
        </p:nvCxnSpPr>
        <p:spPr bwMode="auto">
          <a:xfrm flipH="1">
            <a:off x="3789363" y="2836863"/>
            <a:ext cx="2698750" cy="1627187"/>
          </a:xfrm>
          <a:prstGeom prst="straightConnector1">
            <a:avLst/>
          </a:pr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52" name="Rectangle 86"/>
          <p:cNvSpPr>
            <a:spLocks noChangeArrowheads="1"/>
          </p:cNvSpPr>
          <p:nvPr/>
        </p:nvSpPr>
        <p:spPr bwMode="auto">
          <a:xfrm>
            <a:off x="7216775" y="5054600"/>
            <a:ext cx="1646238" cy="1322388"/>
          </a:xfrm>
          <a:prstGeom prst="rect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However, write conflicts with any other actions</a:t>
            </a:r>
            <a:endParaRPr lang="en-US" altLang="en-US" sz="2000"/>
          </a:p>
        </p:txBody>
      </p:sp>
      <p:cxnSp>
        <p:nvCxnSpPr>
          <p:cNvPr id="9253" name="Straight Arrow Connector 92"/>
          <p:cNvCxnSpPr>
            <a:cxnSpLocks noChangeShapeType="1"/>
          </p:cNvCxnSpPr>
          <p:nvPr/>
        </p:nvCxnSpPr>
        <p:spPr bwMode="auto">
          <a:xfrm flipH="1" flipV="1">
            <a:off x="6003925" y="4910138"/>
            <a:ext cx="1252538" cy="72707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4" name="Straight Arrow Connector 93"/>
          <p:cNvCxnSpPr>
            <a:cxnSpLocks noChangeShapeType="1"/>
          </p:cNvCxnSpPr>
          <p:nvPr/>
        </p:nvCxnSpPr>
        <p:spPr bwMode="auto">
          <a:xfrm flipH="1" flipV="1">
            <a:off x="6013450" y="5583238"/>
            <a:ext cx="1330325" cy="430212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5" name="Straight Arrow Connector 94"/>
          <p:cNvCxnSpPr>
            <a:cxnSpLocks noChangeShapeType="1"/>
          </p:cNvCxnSpPr>
          <p:nvPr/>
        </p:nvCxnSpPr>
        <p:spPr bwMode="auto">
          <a:xfrm flipH="1" flipV="1">
            <a:off x="3797300" y="5808663"/>
            <a:ext cx="3459163" cy="42862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56" name="Oval 108"/>
          <p:cNvSpPr>
            <a:spLocks noChangeArrowheads="1"/>
          </p:cNvSpPr>
          <p:nvPr/>
        </p:nvSpPr>
        <p:spPr bwMode="auto">
          <a:xfrm>
            <a:off x="2501900" y="5151438"/>
            <a:ext cx="1560513" cy="735012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9257" name="Oval 108"/>
          <p:cNvSpPr>
            <a:spLocks noChangeArrowheads="1"/>
          </p:cNvSpPr>
          <p:nvPr/>
        </p:nvSpPr>
        <p:spPr bwMode="auto">
          <a:xfrm>
            <a:off x="4483100" y="5133975"/>
            <a:ext cx="1558925" cy="7350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9258" name="Oval 108"/>
          <p:cNvSpPr>
            <a:spLocks noChangeArrowheads="1"/>
          </p:cNvSpPr>
          <p:nvPr/>
        </p:nvSpPr>
        <p:spPr bwMode="auto">
          <a:xfrm>
            <a:off x="4454525" y="4410075"/>
            <a:ext cx="1558925" cy="7350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cxnSp>
        <p:nvCxnSpPr>
          <p:cNvPr id="9259" name="Straight Connector 72"/>
          <p:cNvCxnSpPr>
            <a:cxnSpLocks noChangeShapeType="1"/>
          </p:cNvCxnSpPr>
          <p:nvPr/>
        </p:nvCxnSpPr>
        <p:spPr bwMode="auto">
          <a:xfrm flipV="1">
            <a:off x="811213" y="1889125"/>
            <a:ext cx="4430712" cy="7938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98251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7636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Read-lock (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shared-lock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i="1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friendly to reads, but block writes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Write-lock (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exclusive-lock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block any other actions.</a:t>
            </a:r>
          </a:p>
        </p:txBody>
      </p:sp>
    </p:spTree>
    <p:extLst>
      <p:ext uri="{BB962C8B-B14F-4D97-AF65-F5344CB8AC3E}">
        <p14:creationId xmlns:p14="http://schemas.microsoft.com/office/powerpoint/2010/main" val="119965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Read-lock (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shared-lock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i="1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friendly to reads, but block writes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Write-lock (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exclusive-lock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block any other actions.</a:t>
            </a:r>
          </a:p>
          <a:p>
            <a:pPr marL="0" indent="0" eaLnBrk="1" hangingPunct="1"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S =  ......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……</a:t>
            </a:r>
          </a:p>
          <a:p>
            <a:pPr marL="0" indent="0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272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Read-lock (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shared-lock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i="1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friendly to reads, but block writes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Write-lock (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exclusive-lock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block any other actions.</a:t>
            </a:r>
          </a:p>
          <a:p>
            <a:pPr marL="0" indent="0" eaLnBrk="1" hangingPunct="1"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S =  ......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……</a:t>
            </a:r>
          </a:p>
          <a:p>
            <a:pPr marL="0" indent="0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Rounded Rectangular Callout 1"/>
          <p:cNvSpPr>
            <a:spLocks noChangeArrowheads="1"/>
          </p:cNvSpPr>
          <p:nvPr/>
        </p:nvSpPr>
        <p:spPr bwMode="auto">
          <a:xfrm>
            <a:off x="1489075" y="5392738"/>
            <a:ext cx="2190750" cy="1022350"/>
          </a:xfrm>
          <a:prstGeom prst="wedgeRoundRectCallout">
            <a:avLst>
              <a:gd name="adj1" fmla="val 66963"/>
              <a:gd name="adj2" fmla="val -91106"/>
              <a:gd name="adj3" fmla="val 16667"/>
            </a:avLst>
          </a:prstGeom>
          <a:solidFill>
            <a:srgbClr val="00B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does not block T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because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 is friendly to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13317" name="Oval 2"/>
          <p:cNvSpPr>
            <a:spLocks noChangeArrowheads="1"/>
          </p:cNvSpPr>
          <p:nvPr/>
        </p:nvSpPr>
        <p:spPr bwMode="auto">
          <a:xfrm>
            <a:off x="3997325" y="4572000"/>
            <a:ext cx="868363" cy="5175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087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23875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Thus,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1075" y="1558925"/>
            <a:ext cx="7256463" cy="4487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We may have two different kinds of locks on elements:</a:t>
            </a:r>
          </a:p>
          <a:p>
            <a:pPr marL="0" indent="0"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Read-lock (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shared-lock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i="1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friendly to reads, but block writes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Write-lock (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exclusive-lock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by T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on A: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block any other actions.</a:t>
            </a:r>
          </a:p>
          <a:p>
            <a:pPr marL="0" indent="0" eaLnBrk="1" hangingPunct="1"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S =  ......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r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(A) ……</a:t>
            </a:r>
          </a:p>
          <a:p>
            <a:pPr marL="0" indent="0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Rounded Rectangular Callout 1"/>
          <p:cNvSpPr>
            <a:spLocks noChangeArrowheads="1"/>
          </p:cNvSpPr>
          <p:nvPr/>
        </p:nvSpPr>
        <p:spPr bwMode="auto">
          <a:xfrm>
            <a:off x="1489075" y="5392738"/>
            <a:ext cx="2190750" cy="1022350"/>
          </a:xfrm>
          <a:prstGeom prst="wedgeRoundRectCallout">
            <a:avLst>
              <a:gd name="adj1" fmla="val 66963"/>
              <a:gd name="adj2" fmla="val -91106"/>
              <a:gd name="adj3" fmla="val 16667"/>
            </a:avLst>
          </a:prstGeom>
          <a:solidFill>
            <a:srgbClr val="00B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does not block T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because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 is friendly to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14341" name="Oval 2"/>
          <p:cNvSpPr>
            <a:spLocks noChangeArrowheads="1"/>
          </p:cNvSpPr>
          <p:nvPr/>
        </p:nvSpPr>
        <p:spPr bwMode="auto">
          <a:xfrm>
            <a:off x="3997325" y="4572000"/>
            <a:ext cx="868363" cy="5175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14342" name="Oval 5"/>
          <p:cNvSpPr>
            <a:spLocks noChangeArrowheads="1"/>
          </p:cNvSpPr>
          <p:nvPr/>
        </p:nvSpPr>
        <p:spPr bwMode="auto">
          <a:xfrm>
            <a:off x="5511800" y="4564063"/>
            <a:ext cx="868363" cy="5175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14343" name="Rounded Rectangular Callout 6"/>
          <p:cNvSpPr>
            <a:spLocks noChangeArrowheads="1"/>
          </p:cNvSpPr>
          <p:nvPr/>
        </p:nvSpPr>
        <p:spPr bwMode="auto">
          <a:xfrm>
            <a:off x="6380163" y="5392738"/>
            <a:ext cx="1962150" cy="1022350"/>
          </a:xfrm>
          <a:prstGeom prst="wedgeRoundRectCallout">
            <a:avLst>
              <a:gd name="adj1" fmla="val -50755"/>
              <a:gd name="adj2" fmla="val -84412"/>
              <a:gd name="adj3" fmla="val 1666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T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because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 is exclusive of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(A).</a:t>
            </a:r>
          </a:p>
        </p:txBody>
      </p:sp>
    </p:spTree>
    <p:extLst>
      <p:ext uri="{BB962C8B-B14F-4D97-AF65-F5344CB8AC3E}">
        <p14:creationId xmlns:p14="http://schemas.microsoft.com/office/powerpoint/2010/main" val="1336004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2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5383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198285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406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6407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1354924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exclusive lock allows both read and write: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30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7431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3979462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exclusive lock allows both read and write: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transaction can exclusively lock an element 	shared-locked by itself: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54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8455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3654015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261225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exclusive lock allows both read and write: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transaction can exclusively lock an element 	shared-locked by itself: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457200" indent="-457200" eaLnBrk="1" hangingPunct="1">
              <a:buFontTx/>
              <a:buAutoNum type="arabicPeriod" startAt="3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unlock a shared/exclusive lock?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78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19479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79879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3050"/>
            <a:ext cx="7508875" cy="9144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Some details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187450"/>
            <a:ext cx="7385050" cy="4911725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compatibility matrix 				          to represent lock relations: 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What if a transaction needs to read and write on an element?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exclusive lock allows both read and write: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r>
              <a:rPr lang="en-US" alt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transaction can exclusively lock an element 	 	shared-locked by itself: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 =  ...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r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w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…</a:t>
            </a:r>
          </a:p>
          <a:p>
            <a:pPr marL="457200" indent="-457200" eaLnBrk="1" hangingPunct="1">
              <a:buFontTx/>
              <a:buAutoNum type="arabicPeriod" startAt="3"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unlock a shared/exclusive lock?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Can have either different unlocks for different locks, or a single 	unlock for all locks (our discussion will use a single unlock).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3475" y="1698625"/>
          <a:ext cx="291465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06" marR="91406" marT="45733" marB="45733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502" name="TextBox 4"/>
          <p:cNvSpPr txBox="1">
            <a:spLocks noChangeArrowheads="1"/>
          </p:cNvSpPr>
          <p:nvPr/>
        </p:nvSpPr>
        <p:spPr bwMode="auto">
          <a:xfrm>
            <a:off x="4441825" y="2147888"/>
            <a:ext cx="598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</a:p>
        </p:txBody>
      </p:sp>
      <p:sp>
        <p:nvSpPr>
          <p:cNvPr id="20503" name="TextBox 9"/>
          <p:cNvSpPr txBox="1">
            <a:spLocks noChangeArrowheads="1"/>
          </p:cNvSpPr>
          <p:nvPr/>
        </p:nvSpPr>
        <p:spPr bwMode="auto">
          <a:xfrm>
            <a:off x="5756275" y="1423988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requested</a:t>
            </a:r>
          </a:p>
        </p:txBody>
      </p:sp>
    </p:spTree>
    <p:extLst>
      <p:ext uri="{BB962C8B-B14F-4D97-AF65-F5344CB8AC3E}">
        <p14:creationId xmlns:p14="http://schemas.microsoft.com/office/powerpoint/2010/main" val="20719768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ChangeArrowheads="1"/>
          </p:cNvSpPr>
          <p:nvPr/>
        </p:nvSpPr>
        <p:spPr bwMode="auto">
          <a:xfrm>
            <a:off x="581025" y="244475"/>
            <a:ext cx="75358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Shared/Exclusive </a:t>
            </a:r>
          </a:p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Locks Affect Serializability?</a:t>
            </a:r>
          </a:p>
        </p:txBody>
      </p:sp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928688" y="1589088"/>
            <a:ext cx="7248525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Theorem. 2PL still works for shared/exclusive locks.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07175" y="98425"/>
          <a:ext cx="2424114" cy="85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32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987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ChangeArrowheads="1"/>
          </p:cNvSpPr>
          <p:nvPr/>
        </p:nvSpPr>
        <p:spPr bwMode="auto">
          <a:xfrm>
            <a:off x="581025" y="244475"/>
            <a:ext cx="75358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Shared/Exclusive </a:t>
            </a:r>
          </a:p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Locks Affect Serializability?</a:t>
            </a:r>
          </a:p>
        </p:txBody>
      </p:sp>
      <p:sp>
        <p:nvSpPr>
          <p:cNvPr id="22531" name="Rectangle 8"/>
          <p:cNvSpPr>
            <a:spLocks noChangeArrowheads="1"/>
          </p:cNvSpPr>
          <p:nvPr/>
        </p:nvSpPr>
        <p:spPr bwMode="auto">
          <a:xfrm>
            <a:off x="928688" y="1589088"/>
            <a:ext cx="7248525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Theorem. 2PL still works for shared/exclusive locks.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2325688"/>
            <a:ext cx="7450137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4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4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Thus,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no action by transactions other than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conflicts an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appears after the conflicting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So, we can swap the actions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move all actions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tail of the schedule. The new schedule has a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Using the same argument, we can move all actions of the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started its unlocks the second latest, to construct a schedule of the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also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Repeating this process, we will eventually get a serial schedule that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■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607175" y="98425"/>
          <a:ext cx="2424114" cy="85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32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36935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ChangeArrowheads="1"/>
          </p:cNvSpPr>
          <p:nvPr/>
        </p:nvSpPr>
        <p:spPr bwMode="auto">
          <a:xfrm>
            <a:off x="581025" y="244475"/>
            <a:ext cx="75358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Shared/Exclusive </a:t>
            </a:r>
          </a:p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Locks Affect Serializability?</a:t>
            </a:r>
          </a:p>
        </p:txBody>
      </p:sp>
      <p:sp>
        <p:nvSpPr>
          <p:cNvPr id="23555" name="Rectangle 8"/>
          <p:cNvSpPr>
            <a:spLocks noChangeArrowheads="1"/>
          </p:cNvSpPr>
          <p:nvPr/>
        </p:nvSpPr>
        <p:spPr bwMode="auto">
          <a:xfrm>
            <a:off x="928688" y="1589088"/>
            <a:ext cx="7248525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Theorem. 2PL still works for shared/exclusive locks.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2325688"/>
            <a:ext cx="7450137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4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4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Thus,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no action by transactions other than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conflicts an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appears after the conflicting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So, we can swap the actions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move all actions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tail of the schedule. The new schedule has a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Using the same argument, we can move all actions of the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started its unlocks the second latest, to construct a schedule of the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also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Repeating this process, we will eventually get a serial schedule that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■</a:t>
            </a:r>
          </a:p>
        </p:txBody>
      </p:sp>
      <p:sp>
        <p:nvSpPr>
          <p:cNvPr id="23557" name="Rounded Rectangular Callout 1"/>
          <p:cNvSpPr>
            <a:spLocks noChangeArrowheads="1"/>
          </p:cNvSpPr>
          <p:nvPr/>
        </p:nvSpPr>
        <p:spPr bwMode="auto">
          <a:xfrm>
            <a:off x="5089525" y="6097588"/>
            <a:ext cx="3416300" cy="577850"/>
          </a:xfrm>
          <a:prstGeom prst="wedgeRoundRectCallout">
            <a:avLst>
              <a:gd name="adj1" fmla="val -48847"/>
              <a:gd name="adj2" fmla="val -545662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and at least one is write. Thus, the locks used by </a:t>
            </a:r>
            <a:r>
              <a:rPr lang="en-US" altLang="en-US" sz="1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are exclusive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07175" y="98425"/>
          <a:ext cx="2424114" cy="85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32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4726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ChangeArrowheads="1"/>
          </p:cNvSpPr>
          <p:nvPr/>
        </p:nvSpPr>
        <p:spPr bwMode="auto">
          <a:xfrm>
            <a:off x="581025" y="244475"/>
            <a:ext cx="75358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Shared/Exclusive </a:t>
            </a:r>
          </a:p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Locks Affect Serializability?</a:t>
            </a:r>
          </a:p>
        </p:txBody>
      </p:sp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928688" y="1589088"/>
            <a:ext cx="7248525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Theorem. 2PL still works for shared/exclusive locks.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2325688"/>
            <a:ext cx="7450137" cy="423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4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Let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 2PL schedule in which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unlocks the latest. Let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any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Suppose that there is an action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another transactions </a:t>
            </a:r>
            <a:r>
              <a:rPr lang="en-US" altLang="en-US" sz="1400" kern="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conflicts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appears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Thus,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conflict, they are on the same element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to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their corresponding actions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executed. Since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does. So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looks like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lock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unlocks </a:t>
            </a:r>
            <a:r>
              <a:rPr lang="en-US" altLang="en-US" sz="14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altLang="en-US" sz="14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Since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2PL, the first unlock of </a:t>
            </a:r>
            <a:r>
              <a:rPr lang="en-US" altLang="en-US" sz="1400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appear after </a:t>
            </a:r>
            <a:r>
              <a:rPr lang="en-US" altLang="en-US" sz="14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thus after </a:t>
            </a:r>
            <a:r>
              <a:rPr lang="en-US" altLang="en-US" sz="14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But this contradicts the assumption that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starts its unlock the latest.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Thus, in the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no action by transactions other than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conflicts an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appears after the conflicting action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So, we can swap the actions in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move all actions of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tail of the schedule. The new schedule has a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schedule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Using the same argument, we can move all actions of the transaction 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started its unlocks the second latest, to construct a schedule of the form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also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Repeating this process, we will eventually get a serial schedule that is equivalent to </a:t>
            </a:r>
            <a:r>
              <a:rPr lang="en-US" altLang="en-US" sz="1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■</a:t>
            </a:r>
          </a:p>
        </p:txBody>
      </p:sp>
      <p:sp>
        <p:nvSpPr>
          <p:cNvPr id="24581" name="Rounded Rectangular Callout 1"/>
          <p:cNvSpPr>
            <a:spLocks noChangeArrowheads="1"/>
          </p:cNvSpPr>
          <p:nvPr/>
        </p:nvSpPr>
        <p:spPr bwMode="auto">
          <a:xfrm>
            <a:off x="5089525" y="6097588"/>
            <a:ext cx="3416300" cy="577850"/>
          </a:xfrm>
          <a:prstGeom prst="wedgeRoundRectCallout">
            <a:avLst>
              <a:gd name="adj1" fmla="val -48847"/>
              <a:gd name="adj2" fmla="val -545662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and at least one is write. Thus, the locks used by </a:t>
            </a:r>
            <a:r>
              <a:rPr lang="en-US" altLang="en-US" sz="1400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are exclusive</a:t>
            </a: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80963" y="6376988"/>
            <a:ext cx="3154362" cy="374650"/>
          </a:xfrm>
          <a:prstGeom prst="wedgeRoundRectCallout">
            <a:avLst>
              <a:gd name="adj1" fmla="val -16638"/>
              <a:gd name="adj2" fmla="val -701858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</a:t>
            </a:r>
            <a:r>
              <a:rPr lang="en-US" altLang="en-US" sz="16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kern="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600" i="1" kern="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exclusive,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07175" y="98425"/>
          <a:ext cx="2424114" cy="85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32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shared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91444" marR="91444" marT="45691" marB="45691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22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</p:spTree>
    <p:extLst>
      <p:ext uri="{BB962C8B-B14F-4D97-AF65-F5344CB8AC3E}">
        <p14:creationId xmlns:p14="http://schemas.microsoft.com/office/powerpoint/2010/main" val="28348948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</p:txBody>
      </p:sp>
    </p:spTree>
    <p:extLst>
      <p:ext uri="{BB962C8B-B14F-4D97-AF65-F5344CB8AC3E}">
        <p14:creationId xmlns:p14="http://schemas.microsoft.com/office/powerpoint/2010/main" val="13735394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</p:txBody>
      </p:sp>
      <p:grpSp>
        <p:nvGrpSpPr>
          <p:cNvPr id="41988" name="Group 15"/>
          <p:cNvGrpSpPr>
            <a:grpSpLocks/>
          </p:cNvGrpSpPr>
          <p:nvPr/>
        </p:nvGrpSpPr>
        <p:grpSpPr bwMode="auto">
          <a:xfrm>
            <a:off x="4794250" y="1762125"/>
            <a:ext cx="4151313" cy="3322638"/>
            <a:chOff x="5392154" y="2043479"/>
            <a:chExt cx="4150810" cy="3322155"/>
          </a:xfrm>
        </p:grpSpPr>
        <p:sp>
          <p:nvSpPr>
            <p:cNvPr id="41989" name="Rectangle 4"/>
            <p:cNvSpPr>
              <a:spLocks noChangeArrowheads="1"/>
            </p:cNvSpPr>
            <p:nvPr/>
          </p:nvSpPr>
          <p:spPr bwMode="auto">
            <a:xfrm>
              <a:off x="6395040" y="2910177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</a:t>
              </a:r>
            </a:p>
          </p:txBody>
        </p:sp>
        <p:sp>
          <p:nvSpPr>
            <p:cNvPr id="41990" name="AutoShape 6"/>
            <p:cNvSpPr>
              <a:spLocks noChangeArrowheads="1"/>
            </p:cNvSpPr>
            <p:nvPr/>
          </p:nvSpPr>
          <p:spPr bwMode="auto">
            <a:xfrm>
              <a:off x="6827153" y="4623345"/>
              <a:ext cx="1137871" cy="74228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sp>
          <p:nvSpPr>
            <p:cNvPr id="41991" name="Line 9"/>
            <p:cNvSpPr>
              <a:spLocks noChangeShapeType="1"/>
            </p:cNvSpPr>
            <p:nvPr/>
          </p:nvSpPr>
          <p:spPr bwMode="auto">
            <a:xfrm>
              <a:off x="7375415" y="2412811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2" name="Rectangle 10"/>
            <p:cNvSpPr>
              <a:spLocks noChangeArrowheads="1"/>
            </p:cNvSpPr>
            <p:nvPr/>
          </p:nvSpPr>
          <p:spPr bwMode="auto">
            <a:xfrm>
              <a:off x="5392154" y="3308933"/>
              <a:ext cx="652331" cy="5599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table</a:t>
              </a:r>
            </a:p>
          </p:txBody>
        </p:sp>
        <p:sp>
          <p:nvSpPr>
            <p:cNvPr id="41993" name="Line 11"/>
            <p:cNvSpPr>
              <a:spLocks noChangeShapeType="1"/>
            </p:cNvSpPr>
            <p:nvPr/>
          </p:nvSpPr>
          <p:spPr bwMode="auto">
            <a:xfrm flipH="1">
              <a:off x="6044484" y="3111351"/>
              <a:ext cx="350555" cy="328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4" name="Line 12"/>
            <p:cNvSpPr>
              <a:spLocks noChangeShapeType="1"/>
            </p:cNvSpPr>
            <p:nvPr/>
          </p:nvSpPr>
          <p:spPr bwMode="auto">
            <a:xfrm>
              <a:off x="6044484" y="3705998"/>
              <a:ext cx="375700" cy="345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5" name="TextBox 14"/>
            <p:cNvSpPr txBox="1">
              <a:spLocks noChangeArrowheads="1"/>
            </p:cNvSpPr>
            <p:nvPr/>
          </p:nvSpPr>
          <p:spPr bwMode="auto">
            <a:xfrm>
              <a:off x="6918216" y="2043479"/>
              <a:ext cx="1155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T1, T2, …</a:t>
              </a:r>
            </a:p>
          </p:txBody>
        </p:sp>
        <p:sp>
          <p:nvSpPr>
            <p:cNvPr id="41996" name="TextBox 18"/>
            <p:cNvSpPr txBox="1">
              <a:spLocks noChangeArrowheads="1"/>
            </p:cNvSpPr>
            <p:nvPr/>
          </p:nvSpPr>
          <p:spPr bwMode="auto">
            <a:xfrm>
              <a:off x="7338514" y="2522994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  <p:sp>
          <p:nvSpPr>
            <p:cNvPr id="41997" name="Rectangle 4"/>
            <p:cNvSpPr>
              <a:spLocks noChangeArrowheads="1"/>
            </p:cNvSpPr>
            <p:nvPr/>
          </p:nvSpPr>
          <p:spPr bwMode="auto">
            <a:xfrm>
              <a:off x="6420184" y="3809891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II</a:t>
              </a:r>
            </a:p>
          </p:txBody>
        </p:sp>
        <p:sp>
          <p:nvSpPr>
            <p:cNvPr id="41998" name="Line 9"/>
            <p:cNvSpPr>
              <a:spLocks noChangeShapeType="1"/>
            </p:cNvSpPr>
            <p:nvPr/>
          </p:nvSpPr>
          <p:spPr bwMode="auto">
            <a:xfrm>
              <a:off x="7387294" y="3308933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9" name="TextBox 21"/>
            <p:cNvSpPr txBox="1">
              <a:spLocks noChangeArrowheads="1"/>
            </p:cNvSpPr>
            <p:nvPr/>
          </p:nvSpPr>
          <p:spPr bwMode="auto">
            <a:xfrm>
              <a:off x="7338514" y="3428999"/>
              <a:ext cx="22044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(A), read(A), 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(B), write(B), …</a:t>
              </a:r>
            </a:p>
          </p:txBody>
        </p:sp>
        <p:sp>
          <p:nvSpPr>
            <p:cNvPr id="42000" name="Line 9"/>
            <p:cNvSpPr>
              <a:spLocks noChangeShapeType="1"/>
            </p:cNvSpPr>
            <p:nvPr/>
          </p:nvSpPr>
          <p:spPr bwMode="auto">
            <a:xfrm>
              <a:off x="7391691" y="4212239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1" name="TextBox 23"/>
            <p:cNvSpPr txBox="1">
              <a:spLocks noChangeArrowheads="1"/>
            </p:cNvSpPr>
            <p:nvPr/>
          </p:nvSpPr>
          <p:spPr bwMode="auto">
            <a:xfrm>
              <a:off x="7397086" y="4296805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4991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</p:txBody>
      </p:sp>
      <p:grpSp>
        <p:nvGrpSpPr>
          <p:cNvPr id="44036" name="Group 15"/>
          <p:cNvGrpSpPr>
            <a:grpSpLocks/>
          </p:cNvGrpSpPr>
          <p:nvPr/>
        </p:nvGrpSpPr>
        <p:grpSpPr bwMode="auto">
          <a:xfrm>
            <a:off x="4794250" y="1762125"/>
            <a:ext cx="4151313" cy="3322638"/>
            <a:chOff x="5392154" y="2043479"/>
            <a:chExt cx="4150810" cy="3322155"/>
          </a:xfrm>
        </p:grpSpPr>
        <p:sp>
          <p:nvSpPr>
            <p:cNvPr id="44062" name="Rectangle 4"/>
            <p:cNvSpPr>
              <a:spLocks noChangeArrowheads="1"/>
            </p:cNvSpPr>
            <p:nvPr/>
          </p:nvSpPr>
          <p:spPr bwMode="auto">
            <a:xfrm>
              <a:off x="6395040" y="2910177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</a:t>
              </a:r>
            </a:p>
          </p:txBody>
        </p:sp>
        <p:sp>
          <p:nvSpPr>
            <p:cNvPr id="44063" name="AutoShape 6"/>
            <p:cNvSpPr>
              <a:spLocks noChangeArrowheads="1"/>
            </p:cNvSpPr>
            <p:nvPr/>
          </p:nvSpPr>
          <p:spPr bwMode="auto">
            <a:xfrm>
              <a:off x="6827153" y="4623345"/>
              <a:ext cx="1137871" cy="74228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sp>
          <p:nvSpPr>
            <p:cNvPr id="44064" name="Line 9"/>
            <p:cNvSpPr>
              <a:spLocks noChangeShapeType="1"/>
            </p:cNvSpPr>
            <p:nvPr/>
          </p:nvSpPr>
          <p:spPr bwMode="auto">
            <a:xfrm>
              <a:off x="7375415" y="2412811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5" name="Rectangle 10"/>
            <p:cNvSpPr>
              <a:spLocks noChangeArrowheads="1"/>
            </p:cNvSpPr>
            <p:nvPr/>
          </p:nvSpPr>
          <p:spPr bwMode="auto">
            <a:xfrm>
              <a:off x="5392154" y="3308933"/>
              <a:ext cx="652331" cy="5599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table</a:t>
              </a:r>
            </a:p>
          </p:txBody>
        </p:sp>
        <p:sp>
          <p:nvSpPr>
            <p:cNvPr id="44066" name="Line 11"/>
            <p:cNvSpPr>
              <a:spLocks noChangeShapeType="1"/>
            </p:cNvSpPr>
            <p:nvPr/>
          </p:nvSpPr>
          <p:spPr bwMode="auto">
            <a:xfrm flipH="1">
              <a:off x="6044484" y="3111351"/>
              <a:ext cx="350555" cy="328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7" name="Line 12"/>
            <p:cNvSpPr>
              <a:spLocks noChangeShapeType="1"/>
            </p:cNvSpPr>
            <p:nvPr/>
          </p:nvSpPr>
          <p:spPr bwMode="auto">
            <a:xfrm>
              <a:off x="6044484" y="3705998"/>
              <a:ext cx="375700" cy="345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8" name="TextBox 14"/>
            <p:cNvSpPr txBox="1">
              <a:spLocks noChangeArrowheads="1"/>
            </p:cNvSpPr>
            <p:nvPr/>
          </p:nvSpPr>
          <p:spPr bwMode="auto">
            <a:xfrm>
              <a:off x="6918216" y="2043479"/>
              <a:ext cx="1155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T1, T2, …</a:t>
              </a:r>
            </a:p>
          </p:txBody>
        </p:sp>
        <p:sp>
          <p:nvSpPr>
            <p:cNvPr id="44069" name="TextBox 18"/>
            <p:cNvSpPr txBox="1">
              <a:spLocks noChangeArrowheads="1"/>
            </p:cNvSpPr>
            <p:nvPr/>
          </p:nvSpPr>
          <p:spPr bwMode="auto">
            <a:xfrm>
              <a:off x="7338514" y="2522994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  <p:sp>
          <p:nvSpPr>
            <p:cNvPr id="44070" name="Rectangle 4"/>
            <p:cNvSpPr>
              <a:spLocks noChangeArrowheads="1"/>
            </p:cNvSpPr>
            <p:nvPr/>
          </p:nvSpPr>
          <p:spPr bwMode="auto">
            <a:xfrm>
              <a:off x="6420184" y="3809891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II</a:t>
              </a:r>
            </a:p>
          </p:txBody>
        </p:sp>
        <p:sp>
          <p:nvSpPr>
            <p:cNvPr id="44071" name="Line 9"/>
            <p:cNvSpPr>
              <a:spLocks noChangeShapeType="1"/>
            </p:cNvSpPr>
            <p:nvPr/>
          </p:nvSpPr>
          <p:spPr bwMode="auto">
            <a:xfrm>
              <a:off x="7387294" y="3308933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2" name="TextBox 21"/>
            <p:cNvSpPr txBox="1">
              <a:spLocks noChangeArrowheads="1"/>
            </p:cNvSpPr>
            <p:nvPr/>
          </p:nvSpPr>
          <p:spPr bwMode="auto">
            <a:xfrm>
              <a:off x="7338514" y="3428999"/>
              <a:ext cx="22044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(A), read(A), 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(B), write(B), …</a:t>
              </a:r>
            </a:p>
          </p:txBody>
        </p:sp>
        <p:sp>
          <p:nvSpPr>
            <p:cNvPr id="44073" name="Line 9"/>
            <p:cNvSpPr>
              <a:spLocks noChangeShapeType="1"/>
            </p:cNvSpPr>
            <p:nvPr/>
          </p:nvSpPr>
          <p:spPr bwMode="auto">
            <a:xfrm>
              <a:off x="7391691" y="4212239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4" name="TextBox 23"/>
            <p:cNvSpPr txBox="1">
              <a:spLocks noChangeArrowheads="1"/>
            </p:cNvSpPr>
            <p:nvPr/>
          </p:nvSpPr>
          <p:spPr bwMode="auto">
            <a:xfrm>
              <a:off x="7397086" y="4296805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</p:grpSp>
      <p:grpSp>
        <p:nvGrpSpPr>
          <p:cNvPr id="44037" name="Group 16"/>
          <p:cNvGrpSpPr>
            <a:grpSpLocks/>
          </p:cNvGrpSpPr>
          <p:nvPr/>
        </p:nvGrpSpPr>
        <p:grpSpPr bwMode="auto">
          <a:xfrm>
            <a:off x="1684338" y="2514600"/>
            <a:ext cx="885825" cy="3125788"/>
            <a:chOff x="1865313" y="1803400"/>
            <a:chExt cx="1066800" cy="3657600"/>
          </a:xfrm>
        </p:grpSpPr>
        <p:sp>
          <p:nvSpPr>
            <p:cNvPr id="44047" name="Rectangle 4"/>
            <p:cNvSpPr>
              <a:spLocks noChangeArrowheads="1"/>
            </p:cNvSpPr>
            <p:nvPr/>
          </p:nvSpPr>
          <p:spPr bwMode="auto">
            <a:xfrm>
              <a:off x="18653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4048" name="Rectangle 5"/>
            <p:cNvSpPr>
              <a:spLocks noChangeArrowheads="1"/>
            </p:cNvSpPr>
            <p:nvPr/>
          </p:nvSpPr>
          <p:spPr bwMode="auto">
            <a:xfrm>
              <a:off x="23987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4049" name="Rectangle 6"/>
            <p:cNvSpPr>
              <a:spLocks noChangeArrowheads="1"/>
            </p:cNvSpPr>
            <p:nvPr/>
          </p:nvSpPr>
          <p:spPr bwMode="auto">
            <a:xfrm>
              <a:off x="18653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4050" name="Rectangle 7"/>
            <p:cNvSpPr>
              <a:spLocks noChangeArrowheads="1"/>
            </p:cNvSpPr>
            <p:nvPr/>
          </p:nvSpPr>
          <p:spPr bwMode="auto">
            <a:xfrm>
              <a:off x="23987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1" name="Rectangle 8"/>
            <p:cNvSpPr>
              <a:spLocks noChangeArrowheads="1"/>
            </p:cNvSpPr>
            <p:nvPr/>
          </p:nvSpPr>
          <p:spPr bwMode="auto">
            <a:xfrm>
              <a:off x="18653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2" name="Rectangle 9"/>
            <p:cNvSpPr>
              <a:spLocks noChangeArrowheads="1"/>
            </p:cNvSpPr>
            <p:nvPr/>
          </p:nvSpPr>
          <p:spPr bwMode="auto">
            <a:xfrm>
              <a:off x="23987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3" name="Rectangle 10"/>
            <p:cNvSpPr>
              <a:spLocks noChangeArrowheads="1"/>
            </p:cNvSpPr>
            <p:nvPr/>
          </p:nvSpPr>
          <p:spPr bwMode="auto">
            <a:xfrm>
              <a:off x="18653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4" name="Rectangle 11"/>
            <p:cNvSpPr>
              <a:spLocks noChangeArrowheads="1"/>
            </p:cNvSpPr>
            <p:nvPr/>
          </p:nvSpPr>
          <p:spPr bwMode="auto">
            <a:xfrm>
              <a:off x="23987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4055" name="Rectangle 12"/>
            <p:cNvSpPr>
              <a:spLocks noChangeArrowheads="1"/>
            </p:cNvSpPr>
            <p:nvPr/>
          </p:nvSpPr>
          <p:spPr bwMode="auto">
            <a:xfrm>
              <a:off x="18653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6" name="Rectangle 13"/>
            <p:cNvSpPr>
              <a:spLocks noChangeArrowheads="1"/>
            </p:cNvSpPr>
            <p:nvPr/>
          </p:nvSpPr>
          <p:spPr bwMode="auto">
            <a:xfrm>
              <a:off x="23987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7" name="Rectangle 14"/>
            <p:cNvSpPr>
              <a:spLocks noChangeArrowheads="1"/>
            </p:cNvSpPr>
            <p:nvPr/>
          </p:nvSpPr>
          <p:spPr bwMode="auto">
            <a:xfrm>
              <a:off x="18653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8" name="Rectangle 15"/>
            <p:cNvSpPr>
              <a:spLocks noChangeArrowheads="1"/>
            </p:cNvSpPr>
            <p:nvPr/>
          </p:nvSpPr>
          <p:spPr bwMode="auto">
            <a:xfrm>
              <a:off x="23987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59" name="Rectangle 16"/>
            <p:cNvSpPr>
              <a:spLocks noChangeArrowheads="1"/>
            </p:cNvSpPr>
            <p:nvPr/>
          </p:nvSpPr>
          <p:spPr bwMode="auto">
            <a:xfrm>
              <a:off x="18653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60" name="Rectangle 17"/>
            <p:cNvSpPr>
              <a:spLocks noChangeArrowheads="1"/>
            </p:cNvSpPr>
            <p:nvPr/>
          </p:nvSpPr>
          <p:spPr bwMode="auto">
            <a:xfrm>
              <a:off x="23987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061" name="Text Box 18"/>
            <p:cNvSpPr txBox="1">
              <a:spLocks noChangeArrowheads="1"/>
            </p:cNvSpPr>
            <p:nvPr/>
          </p:nvSpPr>
          <p:spPr bwMode="auto">
            <a:xfrm rot="5400000">
              <a:off x="1985179" y="4820214"/>
              <a:ext cx="555625" cy="40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...</a:t>
              </a:r>
            </a:p>
          </p:txBody>
        </p:sp>
      </p:grpSp>
      <p:sp>
        <p:nvSpPr>
          <p:cNvPr id="44038" name="TextBox 24"/>
          <p:cNvSpPr txBox="1">
            <a:spLocks noChangeArrowheads="1"/>
          </p:cNvSpPr>
          <p:nvPr/>
        </p:nvSpPr>
        <p:spPr bwMode="auto">
          <a:xfrm>
            <a:off x="1330325" y="5630863"/>
            <a:ext cx="1595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(a hash table, contains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only locked elements)</a:t>
            </a:r>
          </a:p>
        </p:txBody>
      </p:sp>
      <p:sp>
        <p:nvSpPr>
          <p:cNvPr id="44039" name="Rectangle 21"/>
          <p:cNvSpPr>
            <a:spLocks noChangeArrowheads="1"/>
          </p:cNvSpPr>
          <p:nvPr/>
        </p:nvSpPr>
        <p:spPr bwMode="auto">
          <a:xfrm>
            <a:off x="2797175" y="2570163"/>
            <a:ext cx="1165225" cy="2778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A</a:t>
            </a:r>
          </a:p>
        </p:txBody>
      </p:sp>
      <p:cxnSp>
        <p:nvCxnSpPr>
          <p:cNvPr id="44040" name="Straight Arrow Connector 41"/>
          <p:cNvCxnSpPr>
            <a:cxnSpLocks noChangeShapeType="1"/>
          </p:cNvCxnSpPr>
          <p:nvPr/>
        </p:nvCxnSpPr>
        <p:spPr bwMode="auto">
          <a:xfrm>
            <a:off x="2332038" y="2709863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1" name="Rectangle 21"/>
          <p:cNvSpPr>
            <a:spLocks noChangeArrowheads="1"/>
          </p:cNvSpPr>
          <p:nvPr/>
        </p:nvSpPr>
        <p:spPr bwMode="auto">
          <a:xfrm>
            <a:off x="2803525" y="2959100"/>
            <a:ext cx="1165225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B</a:t>
            </a:r>
          </a:p>
        </p:txBody>
      </p:sp>
      <p:cxnSp>
        <p:nvCxnSpPr>
          <p:cNvPr id="44042" name="Straight Arrow Connector 47"/>
          <p:cNvCxnSpPr>
            <a:cxnSpLocks noChangeShapeType="1"/>
          </p:cNvCxnSpPr>
          <p:nvPr/>
        </p:nvCxnSpPr>
        <p:spPr bwMode="auto">
          <a:xfrm>
            <a:off x="2332038" y="3101975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3" name="Oval 43"/>
          <p:cNvSpPr>
            <a:spLocks noChangeArrowheads="1"/>
          </p:cNvSpPr>
          <p:nvPr/>
        </p:nvSpPr>
        <p:spPr bwMode="auto">
          <a:xfrm>
            <a:off x="896938" y="3825875"/>
            <a:ext cx="485775" cy="4762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4044" name="TextBox 44"/>
          <p:cNvSpPr txBox="1">
            <a:spLocks noChangeArrowheads="1"/>
          </p:cNvSpPr>
          <p:nvPr/>
        </p:nvSpPr>
        <p:spPr bwMode="auto">
          <a:xfrm>
            <a:off x="406400" y="3894138"/>
            <a:ext cx="230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44045" name="Straight Arrow Connector 49"/>
          <p:cNvCxnSpPr>
            <a:cxnSpLocks noChangeShapeType="1"/>
          </p:cNvCxnSpPr>
          <p:nvPr/>
        </p:nvCxnSpPr>
        <p:spPr bwMode="auto">
          <a:xfrm>
            <a:off x="671513" y="4079875"/>
            <a:ext cx="230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6" name="Left Brace 56"/>
          <p:cNvSpPr>
            <a:spLocks/>
          </p:cNvSpPr>
          <p:nvPr/>
        </p:nvSpPr>
        <p:spPr bwMode="auto">
          <a:xfrm>
            <a:off x="1398588" y="2709863"/>
            <a:ext cx="220662" cy="2732087"/>
          </a:xfrm>
          <a:prstGeom prst="leftBrace">
            <a:avLst>
              <a:gd name="adj1" fmla="val 8369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315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</p:txBody>
      </p:sp>
      <p:grpSp>
        <p:nvGrpSpPr>
          <p:cNvPr id="45060" name="Group 15"/>
          <p:cNvGrpSpPr>
            <a:grpSpLocks/>
          </p:cNvGrpSpPr>
          <p:nvPr/>
        </p:nvGrpSpPr>
        <p:grpSpPr bwMode="auto">
          <a:xfrm>
            <a:off x="4794250" y="1762125"/>
            <a:ext cx="4151313" cy="3322638"/>
            <a:chOff x="5392154" y="2043479"/>
            <a:chExt cx="4150810" cy="3322155"/>
          </a:xfrm>
        </p:grpSpPr>
        <p:sp>
          <p:nvSpPr>
            <p:cNvPr id="45120" name="Rectangle 4"/>
            <p:cNvSpPr>
              <a:spLocks noChangeArrowheads="1"/>
            </p:cNvSpPr>
            <p:nvPr/>
          </p:nvSpPr>
          <p:spPr bwMode="auto">
            <a:xfrm>
              <a:off x="6395040" y="2910177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</a:t>
              </a:r>
            </a:p>
          </p:txBody>
        </p:sp>
        <p:sp>
          <p:nvSpPr>
            <p:cNvPr id="45121" name="AutoShape 6"/>
            <p:cNvSpPr>
              <a:spLocks noChangeArrowheads="1"/>
            </p:cNvSpPr>
            <p:nvPr/>
          </p:nvSpPr>
          <p:spPr bwMode="auto">
            <a:xfrm>
              <a:off x="6827153" y="4623345"/>
              <a:ext cx="1137871" cy="74228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sp>
          <p:nvSpPr>
            <p:cNvPr id="45122" name="Line 9"/>
            <p:cNvSpPr>
              <a:spLocks noChangeShapeType="1"/>
            </p:cNvSpPr>
            <p:nvPr/>
          </p:nvSpPr>
          <p:spPr bwMode="auto">
            <a:xfrm>
              <a:off x="7375415" y="2412811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3" name="Rectangle 10"/>
            <p:cNvSpPr>
              <a:spLocks noChangeArrowheads="1"/>
            </p:cNvSpPr>
            <p:nvPr/>
          </p:nvSpPr>
          <p:spPr bwMode="auto">
            <a:xfrm>
              <a:off x="5392154" y="3308933"/>
              <a:ext cx="652331" cy="5599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table</a:t>
              </a:r>
            </a:p>
          </p:txBody>
        </p:sp>
        <p:sp>
          <p:nvSpPr>
            <p:cNvPr id="45124" name="Line 11"/>
            <p:cNvSpPr>
              <a:spLocks noChangeShapeType="1"/>
            </p:cNvSpPr>
            <p:nvPr/>
          </p:nvSpPr>
          <p:spPr bwMode="auto">
            <a:xfrm flipH="1">
              <a:off x="6044484" y="3111351"/>
              <a:ext cx="350555" cy="328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5" name="Line 12"/>
            <p:cNvSpPr>
              <a:spLocks noChangeShapeType="1"/>
            </p:cNvSpPr>
            <p:nvPr/>
          </p:nvSpPr>
          <p:spPr bwMode="auto">
            <a:xfrm>
              <a:off x="6044484" y="3705998"/>
              <a:ext cx="375700" cy="345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6" name="TextBox 14"/>
            <p:cNvSpPr txBox="1">
              <a:spLocks noChangeArrowheads="1"/>
            </p:cNvSpPr>
            <p:nvPr/>
          </p:nvSpPr>
          <p:spPr bwMode="auto">
            <a:xfrm>
              <a:off x="6918216" y="2043479"/>
              <a:ext cx="1155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T1, T2, …</a:t>
              </a:r>
            </a:p>
          </p:txBody>
        </p:sp>
        <p:sp>
          <p:nvSpPr>
            <p:cNvPr id="45127" name="TextBox 18"/>
            <p:cNvSpPr txBox="1">
              <a:spLocks noChangeArrowheads="1"/>
            </p:cNvSpPr>
            <p:nvPr/>
          </p:nvSpPr>
          <p:spPr bwMode="auto">
            <a:xfrm>
              <a:off x="7338514" y="2522994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  <p:sp>
          <p:nvSpPr>
            <p:cNvPr id="45128" name="Rectangle 4"/>
            <p:cNvSpPr>
              <a:spLocks noChangeArrowheads="1"/>
            </p:cNvSpPr>
            <p:nvPr/>
          </p:nvSpPr>
          <p:spPr bwMode="auto">
            <a:xfrm>
              <a:off x="6420184" y="3809891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II</a:t>
              </a:r>
            </a:p>
          </p:txBody>
        </p:sp>
        <p:sp>
          <p:nvSpPr>
            <p:cNvPr id="45129" name="Line 9"/>
            <p:cNvSpPr>
              <a:spLocks noChangeShapeType="1"/>
            </p:cNvSpPr>
            <p:nvPr/>
          </p:nvSpPr>
          <p:spPr bwMode="auto">
            <a:xfrm>
              <a:off x="7387294" y="3308933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30" name="TextBox 21"/>
            <p:cNvSpPr txBox="1">
              <a:spLocks noChangeArrowheads="1"/>
            </p:cNvSpPr>
            <p:nvPr/>
          </p:nvSpPr>
          <p:spPr bwMode="auto">
            <a:xfrm>
              <a:off x="7338514" y="3428999"/>
              <a:ext cx="22044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(A), read(A), 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(B), write(B), …</a:t>
              </a:r>
            </a:p>
          </p:txBody>
        </p:sp>
        <p:sp>
          <p:nvSpPr>
            <p:cNvPr id="45131" name="Line 9"/>
            <p:cNvSpPr>
              <a:spLocks noChangeShapeType="1"/>
            </p:cNvSpPr>
            <p:nvPr/>
          </p:nvSpPr>
          <p:spPr bwMode="auto">
            <a:xfrm>
              <a:off x="7391691" y="4212239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32" name="TextBox 23"/>
            <p:cNvSpPr txBox="1">
              <a:spLocks noChangeArrowheads="1"/>
            </p:cNvSpPr>
            <p:nvPr/>
          </p:nvSpPr>
          <p:spPr bwMode="auto">
            <a:xfrm>
              <a:off x="7397086" y="4296805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</p:grpSp>
      <p:grpSp>
        <p:nvGrpSpPr>
          <p:cNvPr id="45061" name="Group 16"/>
          <p:cNvGrpSpPr>
            <a:grpSpLocks/>
          </p:cNvGrpSpPr>
          <p:nvPr/>
        </p:nvGrpSpPr>
        <p:grpSpPr bwMode="auto">
          <a:xfrm>
            <a:off x="1684338" y="2514600"/>
            <a:ext cx="885825" cy="3125788"/>
            <a:chOff x="1865313" y="1803400"/>
            <a:chExt cx="1066800" cy="3657600"/>
          </a:xfrm>
        </p:grpSpPr>
        <p:sp>
          <p:nvSpPr>
            <p:cNvPr id="45105" name="Rectangle 4"/>
            <p:cNvSpPr>
              <a:spLocks noChangeArrowheads="1"/>
            </p:cNvSpPr>
            <p:nvPr/>
          </p:nvSpPr>
          <p:spPr bwMode="auto">
            <a:xfrm>
              <a:off x="18653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5106" name="Rectangle 5"/>
            <p:cNvSpPr>
              <a:spLocks noChangeArrowheads="1"/>
            </p:cNvSpPr>
            <p:nvPr/>
          </p:nvSpPr>
          <p:spPr bwMode="auto">
            <a:xfrm>
              <a:off x="23987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5107" name="Rectangle 6"/>
            <p:cNvSpPr>
              <a:spLocks noChangeArrowheads="1"/>
            </p:cNvSpPr>
            <p:nvPr/>
          </p:nvSpPr>
          <p:spPr bwMode="auto">
            <a:xfrm>
              <a:off x="18653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5108" name="Rectangle 7"/>
            <p:cNvSpPr>
              <a:spLocks noChangeArrowheads="1"/>
            </p:cNvSpPr>
            <p:nvPr/>
          </p:nvSpPr>
          <p:spPr bwMode="auto">
            <a:xfrm>
              <a:off x="23987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09" name="Rectangle 8"/>
            <p:cNvSpPr>
              <a:spLocks noChangeArrowheads="1"/>
            </p:cNvSpPr>
            <p:nvPr/>
          </p:nvSpPr>
          <p:spPr bwMode="auto">
            <a:xfrm>
              <a:off x="18653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0" name="Rectangle 9"/>
            <p:cNvSpPr>
              <a:spLocks noChangeArrowheads="1"/>
            </p:cNvSpPr>
            <p:nvPr/>
          </p:nvSpPr>
          <p:spPr bwMode="auto">
            <a:xfrm>
              <a:off x="23987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1" name="Rectangle 10"/>
            <p:cNvSpPr>
              <a:spLocks noChangeArrowheads="1"/>
            </p:cNvSpPr>
            <p:nvPr/>
          </p:nvSpPr>
          <p:spPr bwMode="auto">
            <a:xfrm>
              <a:off x="18653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2" name="Rectangle 11"/>
            <p:cNvSpPr>
              <a:spLocks noChangeArrowheads="1"/>
            </p:cNvSpPr>
            <p:nvPr/>
          </p:nvSpPr>
          <p:spPr bwMode="auto">
            <a:xfrm>
              <a:off x="23987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5113" name="Rectangle 12"/>
            <p:cNvSpPr>
              <a:spLocks noChangeArrowheads="1"/>
            </p:cNvSpPr>
            <p:nvPr/>
          </p:nvSpPr>
          <p:spPr bwMode="auto">
            <a:xfrm>
              <a:off x="18653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4" name="Rectangle 13"/>
            <p:cNvSpPr>
              <a:spLocks noChangeArrowheads="1"/>
            </p:cNvSpPr>
            <p:nvPr/>
          </p:nvSpPr>
          <p:spPr bwMode="auto">
            <a:xfrm>
              <a:off x="23987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5" name="Rectangle 14"/>
            <p:cNvSpPr>
              <a:spLocks noChangeArrowheads="1"/>
            </p:cNvSpPr>
            <p:nvPr/>
          </p:nvSpPr>
          <p:spPr bwMode="auto">
            <a:xfrm>
              <a:off x="18653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6" name="Rectangle 15"/>
            <p:cNvSpPr>
              <a:spLocks noChangeArrowheads="1"/>
            </p:cNvSpPr>
            <p:nvPr/>
          </p:nvSpPr>
          <p:spPr bwMode="auto">
            <a:xfrm>
              <a:off x="23987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7" name="Rectangle 16"/>
            <p:cNvSpPr>
              <a:spLocks noChangeArrowheads="1"/>
            </p:cNvSpPr>
            <p:nvPr/>
          </p:nvSpPr>
          <p:spPr bwMode="auto">
            <a:xfrm>
              <a:off x="18653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8" name="Rectangle 17"/>
            <p:cNvSpPr>
              <a:spLocks noChangeArrowheads="1"/>
            </p:cNvSpPr>
            <p:nvPr/>
          </p:nvSpPr>
          <p:spPr bwMode="auto">
            <a:xfrm>
              <a:off x="23987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9" name="Text Box 18"/>
            <p:cNvSpPr txBox="1">
              <a:spLocks noChangeArrowheads="1"/>
            </p:cNvSpPr>
            <p:nvPr/>
          </p:nvSpPr>
          <p:spPr bwMode="auto">
            <a:xfrm rot="5400000">
              <a:off x="1985179" y="4820214"/>
              <a:ext cx="555625" cy="40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...</a:t>
              </a:r>
            </a:p>
          </p:txBody>
        </p:sp>
      </p:grpSp>
      <p:sp>
        <p:nvSpPr>
          <p:cNvPr id="45062" name="TextBox 24"/>
          <p:cNvSpPr txBox="1">
            <a:spLocks noChangeArrowheads="1"/>
          </p:cNvSpPr>
          <p:nvPr/>
        </p:nvSpPr>
        <p:spPr bwMode="auto">
          <a:xfrm>
            <a:off x="1330325" y="5630863"/>
            <a:ext cx="1595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(a hash table, contains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only locked elements)</a:t>
            </a:r>
          </a:p>
        </p:txBody>
      </p:sp>
      <p:sp>
        <p:nvSpPr>
          <p:cNvPr id="45063" name="Rectangle 21"/>
          <p:cNvSpPr>
            <a:spLocks noChangeArrowheads="1"/>
          </p:cNvSpPr>
          <p:nvPr/>
        </p:nvSpPr>
        <p:spPr bwMode="auto">
          <a:xfrm>
            <a:off x="2797175" y="2570163"/>
            <a:ext cx="1165225" cy="2778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A</a:t>
            </a:r>
          </a:p>
        </p:txBody>
      </p:sp>
      <p:cxnSp>
        <p:nvCxnSpPr>
          <p:cNvPr id="45064" name="Straight Arrow Connector 41"/>
          <p:cNvCxnSpPr>
            <a:cxnSpLocks noChangeShapeType="1"/>
          </p:cNvCxnSpPr>
          <p:nvPr/>
        </p:nvCxnSpPr>
        <p:spPr bwMode="auto">
          <a:xfrm>
            <a:off x="2332038" y="2709863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5" name="Rectangle 21"/>
          <p:cNvSpPr>
            <a:spLocks noChangeArrowheads="1"/>
          </p:cNvSpPr>
          <p:nvPr/>
        </p:nvSpPr>
        <p:spPr bwMode="auto">
          <a:xfrm>
            <a:off x="2803525" y="2959100"/>
            <a:ext cx="1165225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B</a:t>
            </a:r>
          </a:p>
        </p:txBody>
      </p:sp>
      <p:cxnSp>
        <p:nvCxnSpPr>
          <p:cNvPr id="45066" name="Straight Arrow Connector 47"/>
          <p:cNvCxnSpPr>
            <a:cxnSpLocks noChangeShapeType="1"/>
          </p:cNvCxnSpPr>
          <p:nvPr/>
        </p:nvCxnSpPr>
        <p:spPr bwMode="auto">
          <a:xfrm>
            <a:off x="2332038" y="3101975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7" name="Oval 43"/>
          <p:cNvSpPr>
            <a:spLocks noChangeArrowheads="1"/>
          </p:cNvSpPr>
          <p:nvPr/>
        </p:nvSpPr>
        <p:spPr bwMode="auto">
          <a:xfrm>
            <a:off x="896938" y="3825875"/>
            <a:ext cx="485775" cy="4762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5068" name="TextBox 44"/>
          <p:cNvSpPr txBox="1">
            <a:spLocks noChangeArrowheads="1"/>
          </p:cNvSpPr>
          <p:nvPr/>
        </p:nvSpPr>
        <p:spPr bwMode="auto">
          <a:xfrm>
            <a:off x="406400" y="3894138"/>
            <a:ext cx="230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45069" name="Straight Arrow Connector 49"/>
          <p:cNvCxnSpPr>
            <a:cxnSpLocks noChangeShapeType="1"/>
          </p:cNvCxnSpPr>
          <p:nvPr/>
        </p:nvCxnSpPr>
        <p:spPr bwMode="auto">
          <a:xfrm>
            <a:off x="671513" y="4079875"/>
            <a:ext cx="230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70" name="Left Brace 56"/>
          <p:cNvSpPr>
            <a:spLocks/>
          </p:cNvSpPr>
          <p:nvPr/>
        </p:nvSpPr>
        <p:spPr bwMode="auto">
          <a:xfrm>
            <a:off x="1398588" y="2709863"/>
            <a:ext cx="220662" cy="2732087"/>
          </a:xfrm>
          <a:prstGeom prst="leftBrace">
            <a:avLst>
              <a:gd name="adj1" fmla="val 8369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grpSp>
        <p:nvGrpSpPr>
          <p:cNvPr id="45071" name="Group 38911"/>
          <p:cNvGrpSpPr>
            <a:grpSpLocks/>
          </p:cNvGrpSpPr>
          <p:nvPr/>
        </p:nvGrpSpPr>
        <p:grpSpPr bwMode="auto">
          <a:xfrm>
            <a:off x="2979738" y="4291013"/>
            <a:ext cx="2517775" cy="2274887"/>
            <a:chOff x="2980401" y="4203445"/>
            <a:chExt cx="2516929" cy="2275040"/>
          </a:xfrm>
        </p:grpSpPr>
        <p:sp>
          <p:nvSpPr>
            <p:cNvPr id="45074" name="Rectangle 4"/>
            <p:cNvSpPr>
              <a:spLocks noChangeArrowheads="1"/>
            </p:cNvSpPr>
            <p:nvPr/>
          </p:nvSpPr>
          <p:spPr bwMode="auto">
            <a:xfrm>
              <a:off x="3134402" y="4272776"/>
              <a:ext cx="1231061" cy="4444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 mode: 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waiting: yes</a:t>
              </a:r>
            </a:p>
          </p:txBody>
        </p:sp>
        <p:sp>
          <p:nvSpPr>
            <p:cNvPr id="45075" name="Rectangle 6"/>
            <p:cNvSpPr>
              <a:spLocks noChangeArrowheads="1"/>
            </p:cNvSpPr>
            <p:nvPr/>
          </p:nvSpPr>
          <p:spPr bwMode="auto">
            <a:xfrm>
              <a:off x="3464413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5076" name="Rectangle 7"/>
            <p:cNvSpPr>
              <a:spLocks noChangeArrowheads="1"/>
            </p:cNvSpPr>
            <p:nvPr/>
          </p:nvSpPr>
          <p:spPr bwMode="auto">
            <a:xfrm>
              <a:off x="3842181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5077" name="Rectangle 8"/>
            <p:cNvSpPr>
              <a:spLocks noChangeArrowheads="1"/>
            </p:cNvSpPr>
            <p:nvPr/>
          </p:nvSpPr>
          <p:spPr bwMode="auto">
            <a:xfrm>
              <a:off x="4219949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no</a:t>
              </a:r>
            </a:p>
          </p:txBody>
        </p:sp>
        <p:sp>
          <p:nvSpPr>
            <p:cNvPr id="45078" name="Rectangle 9"/>
            <p:cNvSpPr>
              <a:spLocks noChangeArrowheads="1"/>
            </p:cNvSpPr>
            <p:nvPr/>
          </p:nvSpPr>
          <p:spPr bwMode="auto">
            <a:xfrm>
              <a:off x="4597716" y="5221722"/>
              <a:ext cx="377768" cy="2507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79" name="Rectangle 10"/>
            <p:cNvSpPr>
              <a:spLocks noChangeArrowheads="1"/>
            </p:cNvSpPr>
            <p:nvPr/>
          </p:nvSpPr>
          <p:spPr bwMode="auto">
            <a:xfrm>
              <a:off x="4975484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0" name="Rectangle 13"/>
            <p:cNvSpPr>
              <a:spLocks noChangeArrowheads="1"/>
            </p:cNvSpPr>
            <p:nvPr/>
          </p:nvSpPr>
          <p:spPr bwMode="auto">
            <a:xfrm>
              <a:off x="3464413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5081" name="Rectangle 14"/>
            <p:cNvSpPr>
              <a:spLocks noChangeArrowheads="1"/>
            </p:cNvSpPr>
            <p:nvPr/>
          </p:nvSpPr>
          <p:spPr bwMode="auto">
            <a:xfrm>
              <a:off x="3842181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5082" name="Rectangle 15"/>
            <p:cNvSpPr>
              <a:spLocks noChangeArrowheads="1"/>
            </p:cNvSpPr>
            <p:nvPr/>
          </p:nvSpPr>
          <p:spPr bwMode="auto">
            <a:xfrm>
              <a:off x="4219949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</a:t>
              </a:r>
            </a:p>
          </p:txBody>
        </p:sp>
        <p:sp>
          <p:nvSpPr>
            <p:cNvPr id="45083" name="Rectangle 16"/>
            <p:cNvSpPr>
              <a:spLocks noChangeArrowheads="1"/>
            </p:cNvSpPr>
            <p:nvPr/>
          </p:nvSpPr>
          <p:spPr bwMode="auto">
            <a:xfrm>
              <a:off x="4597716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4" name="Rectangle 17"/>
            <p:cNvSpPr>
              <a:spLocks noChangeArrowheads="1"/>
            </p:cNvSpPr>
            <p:nvPr/>
          </p:nvSpPr>
          <p:spPr bwMode="auto">
            <a:xfrm>
              <a:off x="4975484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5" name="Rectangle 18"/>
            <p:cNvSpPr>
              <a:spLocks noChangeArrowheads="1"/>
            </p:cNvSpPr>
            <p:nvPr/>
          </p:nvSpPr>
          <p:spPr bwMode="auto">
            <a:xfrm>
              <a:off x="3464413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5" name="Rectangle 19"/>
            <p:cNvSpPr>
              <a:spLocks noChangeArrowheads="1"/>
            </p:cNvSpPr>
            <p:nvPr/>
          </p:nvSpPr>
          <p:spPr bwMode="auto">
            <a:xfrm>
              <a:off x="3842123" y="6064120"/>
              <a:ext cx="377698" cy="25084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5087" name="Rectangle 20"/>
            <p:cNvSpPr>
              <a:spLocks noChangeArrowheads="1"/>
            </p:cNvSpPr>
            <p:nvPr/>
          </p:nvSpPr>
          <p:spPr bwMode="auto">
            <a:xfrm>
              <a:off x="4219949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yes</a:t>
              </a:r>
            </a:p>
          </p:txBody>
        </p:sp>
        <p:sp>
          <p:nvSpPr>
            <p:cNvPr id="45088" name="Rectangle 21"/>
            <p:cNvSpPr>
              <a:spLocks noChangeArrowheads="1"/>
            </p:cNvSpPr>
            <p:nvPr/>
          </p:nvSpPr>
          <p:spPr bwMode="auto">
            <a:xfrm>
              <a:off x="4597716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</a:t>
              </a:r>
            </a:p>
          </p:txBody>
        </p:sp>
        <p:sp>
          <p:nvSpPr>
            <p:cNvPr id="45089" name="Rectangle 22"/>
            <p:cNvSpPr>
              <a:spLocks noChangeArrowheads="1"/>
            </p:cNvSpPr>
            <p:nvPr/>
          </p:nvSpPr>
          <p:spPr bwMode="auto">
            <a:xfrm>
              <a:off x="4975484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90" name="Line 31"/>
            <p:cNvSpPr>
              <a:spLocks noChangeShapeType="1"/>
            </p:cNvSpPr>
            <p:nvPr/>
          </p:nvSpPr>
          <p:spPr bwMode="auto">
            <a:xfrm>
              <a:off x="5164368" y="5364996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1" name="Line 32"/>
            <p:cNvSpPr>
              <a:spLocks noChangeShapeType="1"/>
            </p:cNvSpPr>
            <p:nvPr/>
          </p:nvSpPr>
          <p:spPr bwMode="auto">
            <a:xfrm>
              <a:off x="5164368" y="5802958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2" name="Line 33"/>
            <p:cNvSpPr>
              <a:spLocks noChangeShapeType="1"/>
            </p:cNvSpPr>
            <p:nvPr/>
          </p:nvSpPr>
          <p:spPr bwMode="auto">
            <a:xfrm>
              <a:off x="5164368" y="6207704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3" name="Line 34"/>
            <p:cNvSpPr>
              <a:spLocks noChangeShapeType="1"/>
            </p:cNvSpPr>
            <p:nvPr/>
          </p:nvSpPr>
          <p:spPr bwMode="auto">
            <a:xfrm>
              <a:off x="5155576" y="5544088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4" name="Line 35"/>
            <p:cNvSpPr>
              <a:spLocks noChangeShapeType="1"/>
            </p:cNvSpPr>
            <p:nvPr/>
          </p:nvSpPr>
          <p:spPr bwMode="auto">
            <a:xfrm>
              <a:off x="5164368" y="5982050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5" name="Line 36"/>
            <p:cNvSpPr>
              <a:spLocks noChangeShapeType="1"/>
            </p:cNvSpPr>
            <p:nvPr/>
          </p:nvSpPr>
          <p:spPr bwMode="auto">
            <a:xfrm>
              <a:off x="5164368" y="6386796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5096" name="Elbow Connector 92"/>
            <p:cNvCxnSpPr>
              <a:cxnSpLocks noChangeShapeType="1"/>
              <a:stCxn id="45074" idx="3"/>
            </p:cNvCxnSpPr>
            <p:nvPr/>
          </p:nvCxnSpPr>
          <p:spPr bwMode="auto">
            <a:xfrm flipH="1">
              <a:off x="3203304" y="4494986"/>
              <a:ext cx="1162159" cy="332570"/>
            </a:xfrm>
            <a:prstGeom prst="bentConnector3">
              <a:avLst>
                <a:gd name="adj1" fmla="val -19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7" name="Straight Connector 95"/>
            <p:cNvCxnSpPr>
              <a:cxnSpLocks noChangeShapeType="1"/>
            </p:cNvCxnSpPr>
            <p:nvPr/>
          </p:nvCxnSpPr>
          <p:spPr bwMode="auto">
            <a:xfrm>
              <a:off x="3203304" y="4827556"/>
              <a:ext cx="0" cy="51398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8" name="Straight Arrow Connector 97"/>
            <p:cNvCxnSpPr>
              <a:cxnSpLocks noChangeShapeType="1"/>
              <a:endCxn id="45075" idx="1"/>
            </p:cNvCxnSpPr>
            <p:nvPr/>
          </p:nvCxnSpPr>
          <p:spPr bwMode="auto">
            <a:xfrm>
              <a:off x="3196097" y="5341545"/>
              <a:ext cx="268316" cy="554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9" name="Elbow Connector 106"/>
            <p:cNvCxnSpPr>
              <a:cxnSpLocks noChangeShapeType="1"/>
            </p:cNvCxnSpPr>
            <p:nvPr/>
          </p:nvCxnSpPr>
          <p:spPr bwMode="auto">
            <a:xfrm rot="10800000" flipV="1">
              <a:off x="3196097" y="5338655"/>
              <a:ext cx="1604117" cy="227840"/>
            </a:xfrm>
            <a:prstGeom prst="bentConnector3">
              <a:avLst>
                <a:gd name="adj1" fmla="val 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0" name="Elbow Connector 115"/>
            <p:cNvCxnSpPr>
              <a:cxnSpLocks noChangeShapeType="1"/>
            </p:cNvCxnSpPr>
            <p:nvPr/>
          </p:nvCxnSpPr>
          <p:spPr bwMode="auto">
            <a:xfrm>
              <a:off x="3203304" y="5566496"/>
              <a:ext cx="261109" cy="209762"/>
            </a:xfrm>
            <a:prstGeom prst="bentConnector3">
              <a:avLst>
                <a:gd name="adj1" fmla="val -509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1" name="Elbow Connector 122"/>
            <p:cNvCxnSpPr>
              <a:cxnSpLocks noChangeShapeType="1"/>
            </p:cNvCxnSpPr>
            <p:nvPr/>
          </p:nvCxnSpPr>
          <p:spPr bwMode="auto">
            <a:xfrm rot="10800000" flipV="1">
              <a:off x="3181449" y="5763608"/>
              <a:ext cx="1604117" cy="227840"/>
            </a:xfrm>
            <a:prstGeom prst="bentConnector3">
              <a:avLst>
                <a:gd name="adj1" fmla="val 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2" name="Elbow Connector 123"/>
            <p:cNvCxnSpPr>
              <a:cxnSpLocks noChangeShapeType="1"/>
            </p:cNvCxnSpPr>
            <p:nvPr/>
          </p:nvCxnSpPr>
          <p:spPr bwMode="auto">
            <a:xfrm>
              <a:off x="3188656" y="5991454"/>
              <a:ext cx="261109" cy="209762"/>
            </a:xfrm>
            <a:prstGeom prst="bentConnector3">
              <a:avLst>
                <a:gd name="adj1" fmla="val -509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103" name="TextBox 120"/>
            <p:cNvSpPr txBox="1">
              <a:spLocks noChangeArrowheads="1"/>
            </p:cNvSpPr>
            <p:nvPr/>
          </p:nvSpPr>
          <p:spPr bwMode="auto">
            <a:xfrm>
              <a:off x="3450808" y="4967078"/>
              <a:ext cx="20465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  mode wait?  next  T-link </a:t>
              </a:r>
            </a:p>
          </p:txBody>
        </p:sp>
        <p:sp>
          <p:nvSpPr>
            <p:cNvPr id="45104" name="Rectangle 121"/>
            <p:cNvSpPr>
              <a:spLocks noChangeArrowheads="1"/>
            </p:cNvSpPr>
            <p:nvPr/>
          </p:nvSpPr>
          <p:spPr bwMode="auto">
            <a:xfrm>
              <a:off x="2980401" y="4203445"/>
              <a:ext cx="2484999" cy="2275040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</p:grpSp>
      <p:sp>
        <p:nvSpPr>
          <p:cNvPr id="45072" name="Down Arrow 125"/>
          <p:cNvSpPr>
            <a:spLocks noChangeArrowheads="1"/>
          </p:cNvSpPr>
          <p:nvPr/>
        </p:nvSpPr>
        <p:spPr bwMode="auto">
          <a:xfrm>
            <a:off x="3132138" y="3400425"/>
            <a:ext cx="331787" cy="825500"/>
          </a:xfrm>
          <a:prstGeom prst="downArrow">
            <a:avLst>
              <a:gd name="adj1" fmla="val 50000"/>
              <a:gd name="adj2" fmla="val 50049"/>
            </a:avLst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5073" name="Oval 126"/>
          <p:cNvSpPr>
            <a:spLocks noChangeArrowheads="1"/>
          </p:cNvSpPr>
          <p:nvPr/>
        </p:nvSpPr>
        <p:spPr bwMode="auto">
          <a:xfrm>
            <a:off x="2643188" y="2862263"/>
            <a:ext cx="1541462" cy="4857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1316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</p:spTree>
    <p:extLst>
      <p:ext uri="{BB962C8B-B14F-4D97-AF65-F5344CB8AC3E}">
        <p14:creationId xmlns:p14="http://schemas.microsoft.com/office/powerpoint/2010/main" val="24089342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886474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</p:spTree>
    <p:extLst>
      <p:ext uri="{BB962C8B-B14F-4D97-AF65-F5344CB8AC3E}">
        <p14:creationId xmlns:p14="http://schemas.microsoft.com/office/powerpoint/2010/main" val="32479694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32" name="TextBox 37"/>
          <p:cNvSpPr txBox="1">
            <a:spLocks noChangeArrowheads="1"/>
          </p:cNvSpPr>
          <p:nvPr/>
        </p:nvSpPr>
        <p:spPr bwMode="auto">
          <a:xfrm>
            <a:off x="5558790" y="2109788"/>
            <a:ext cx="2025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Shared/Exclusive locking</a:t>
            </a:r>
          </a:p>
        </p:txBody>
      </p:sp>
      <p:sp>
        <p:nvSpPr>
          <p:cNvPr id="60433" name="TextBox 23"/>
          <p:cNvSpPr txBox="1">
            <a:spLocks noChangeArrowheads="1"/>
          </p:cNvSpPr>
          <p:nvPr/>
        </p:nvSpPr>
        <p:spPr bwMode="auto">
          <a:xfrm>
            <a:off x="5871528" y="2784475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 </a:t>
            </a:r>
          </a:p>
        </p:txBody>
      </p:sp>
      <p:sp>
        <p:nvSpPr>
          <p:cNvPr id="60434" name="TextBox 23"/>
          <p:cNvSpPr txBox="1">
            <a:spLocks noChangeArrowheads="1"/>
          </p:cNvSpPr>
          <p:nvPr/>
        </p:nvSpPr>
        <p:spPr bwMode="auto">
          <a:xfrm>
            <a:off x="6636703" y="3117850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cxnSp>
        <p:nvCxnSpPr>
          <p:cNvPr id="60435" name="Straight Connector 47"/>
          <p:cNvCxnSpPr>
            <a:cxnSpLocks noChangeShapeType="1"/>
          </p:cNvCxnSpPr>
          <p:nvPr/>
        </p:nvCxnSpPr>
        <p:spPr bwMode="auto">
          <a:xfrm flipV="1">
            <a:off x="5804853" y="2700338"/>
            <a:ext cx="1484312" cy="63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36" name="Straight Connector 48"/>
          <p:cNvCxnSpPr>
            <a:cxnSpLocks noChangeShapeType="1"/>
            <a:endCxn id="60437" idx="2"/>
          </p:cNvCxnSpPr>
          <p:nvPr/>
        </p:nvCxnSpPr>
        <p:spPr bwMode="auto">
          <a:xfrm>
            <a:off x="6563678" y="2420938"/>
            <a:ext cx="12700" cy="2525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37" name="Rectangle 49"/>
          <p:cNvSpPr>
            <a:spLocks noChangeArrowheads="1"/>
          </p:cNvSpPr>
          <p:nvPr/>
        </p:nvSpPr>
        <p:spPr bwMode="auto">
          <a:xfrm>
            <a:off x="5804853" y="2420938"/>
            <a:ext cx="1541462" cy="25257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8" name="TextBox 23"/>
          <p:cNvSpPr txBox="1">
            <a:spLocks noChangeArrowheads="1"/>
          </p:cNvSpPr>
          <p:nvPr/>
        </p:nvSpPr>
        <p:spPr bwMode="auto">
          <a:xfrm>
            <a:off x="5952490" y="2393950"/>
            <a:ext cx="4873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39" name="TextBox 23"/>
          <p:cNvSpPr txBox="1">
            <a:spLocks noChangeArrowheads="1"/>
          </p:cNvSpPr>
          <p:nvPr/>
        </p:nvSpPr>
        <p:spPr bwMode="auto">
          <a:xfrm>
            <a:off x="6790690" y="2393950"/>
            <a:ext cx="4429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40" name="TextBox 43"/>
          <p:cNvSpPr txBox="1">
            <a:spLocks noChangeArrowheads="1"/>
          </p:cNvSpPr>
          <p:nvPr/>
        </p:nvSpPr>
        <p:spPr bwMode="auto">
          <a:xfrm rot="5400000">
            <a:off x="6817677" y="43767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1" name="TextBox 44"/>
          <p:cNvSpPr txBox="1">
            <a:spLocks noChangeArrowheads="1"/>
          </p:cNvSpPr>
          <p:nvPr/>
        </p:nvSpPr>
        <p:spPr bwMode="auto">
          <a:xfrm rot="5400000">
            <a:off x="6009640" y="4346576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4" name="TextBox 50"/>
          <p:cNvSpPr txBox="1">
            <a:spLocks noChangeArrowheads="1"/>
          </p:cNvSpPr>
          <p:nvPr/>
        </p:nvSpPr>
        <p:spPr bwMode="auto">
          <a:xfrm rot="5400000">
            <a:off x="6022340" y="314325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5" name="TextBox 51"/>
          <p:cNvSpPr txBox="1">
            <a:spLocks noChangeArrowheads="1"/>
          </p:cNvSpPr>
          <p:nvPr/>
        </p:nvSpPr>
        <p:spPr bwMode="auto">
          <a:xfrm rot="5400000">
            <a:off x="6762115" y="34623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495888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32" name="TextBox 37"/>
          <p:cNvSpPr txBox="1">
            <a:spLocks noChangeArrowheads="1"/>
          </p:cNvSpPr>
          <p:nvPr/>
        </p:nvSpPr>
        <p:spPr bwMode="auto">
          <a:xfrm>
            <a:off x="5558790" y="2109788"/>
            <a:ext cx="2025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Shared/Exclusive locking</a:t>
            </a:r>
          </a:p>
        </p:txBody>
      </p:sp>
      <p:sp>
        <p:nvSpPr>
          <p:cNvPr id="60433" name="TextBox 23"/>
          <p:cNvSpPr txBox="1">
            <a:spLocks noChangeArrowheads="1"/>
          </p:cNvSpPr>
          <p:nvPr/>
        </p:nvSpPr>
        <p:spPr bwMode="auto">
          <a:xfrm>
            <a:off x="5871528" y="2784475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 </a:t>
            </a:r>
          </a:p>
        </p:txBody>
      </p:sp>
      <p:sp>
        <p:nvSpPr>
          <p:cNvPr id="60434" name="TextBox 23"/>
          <p:cNvSpPr txBox="1">
            <a:spLocks noChangeArrowheads="1"/>
          </p:cNvSpPr>
          <p:nvPr/>
        </p:nvSpPr>
        <p:spPr bwMode="auto">
          <a:xfrm>
            <a:off x="6636703" y="3117850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cxnSp>
        <p:nvCxnSpPr>
          <p:cNvPr id="60435" name="Straight Connector 47"/>
          <p:cNvCxnSpPr>
            <a:cxnSpLocks noChangeShapeType="1"/>
          </p:cNvCxnSpPr>
          <p:nvPr/>
        </p:nvCxnSpPr>
        <p:spPr bwMode="auto">
          <a:xfrm flipV="1">
            <a:off x="5804853" y="2700338"/>
            <a:ext cx="1484312" cy="63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36" name="Straight Connector 48"/>
          <p:cNvCxnSpPr>
            <a:cxnSpLocks noChangeShapeType="1"/>
            <a:endCxn id="60437" idx="2"/>
          </p:cNvCxnSpPr>
          <p:nvPr/>
        </p:nvCxnSpPr>
        <p:spPr bwMode="auto">
          <a:xfrm>
            <a:off x="6563678" y="2420938"/>
            <a:ext cx="12700" cy="2525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37" name="Rectangle 49"/>
          <p:cNvSpPr>
            <a:spLocks noChangeArrowheads="1"/>
          </p:cNvSpPr>
          <p:nvPr/>
        </p:nvSpPr>
        <p:spPr bwMode="auto">
          <a:xfrm>
            <a:off x="5804853" y="2420938"/>
            <a:ext cx="1541462" cy="25257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8" name="TextBox 23"/>
          <p:cNvSpPr txBox="1">
            <a:spLocks noChangeArrowheads="1"/>
          </p:cNvSpPr>
          <p:nvPr/>
        </p:nvSpPr>
        <p:spPr bwMode="auto">
          <a:xfrm>
            <a:off x="5952490" y="2393950"/>
            <a:ext cx="4873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39" name="TextBox 23"/>
          <p:cNvSpPr txBox="1">
            <a:spLocks noChangeArrowheads="1"/>
          </p:cNvSpPr>
          <p:nvPr/>
        </p:nvSpPr>
        <p:spPr bwMode="auto">
          <a:xfrm>
            <a:off x="6790690" y="2393950"/>
            <a:ext cx="4429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40" name="TextBox 43"/>
          <p:cNvSpPr txBox="1">
            <a:spLocks noChangeArrowheads="1"/>
          </p:cNvSpPr>
          <p:nvPr/>
        </p:nvSpPr>
        <p:spPr bwMode="auto">
          <a:xfrm rot="5400000">
            <a:off x="6817677" y="43767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1" name="TextBox 44"/>
          <p:cNvSpPr txBox="1">
            <a:spLocks noChangeArrowheads="1"/>
          </p:cNvSpPr>
          <p:nvPr/>
        </p:nvSpPr>
        <p:spPr bwMode="auto">
          <a:xfrm rot="5400000">
            <a:off x="6009640" y="4346576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4" name="TextBox 50"/>
          <p:cNvSpPr txBox="1">
            <a:spLocks noChangeArrowheads="1"/>
          </p:cNvSpPr>
          <p:nvPr/>
        </p:nvSpPr>
        <p:spPr bwMode="auto">
          <a:xfrm rot="5400000">
            <a:off x="6022340" y="314325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5" name="TextBox 51"/>
          <p:cNvSpPr txBox="1">
            <a:spLocks noChangeArrowheads="1"/>
          </p:cNvSpPr>
          <p:nvPr/>
        </p:nvSpPr>
        <p:spPr bwMode="auto">
          <a:xfrm rot="5400000">
            <a:off x="6762115" y="34623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6" name="Rounded Rectangular Callout 52"/>
          <p:cNvSpPr>
            <a:spLocks noChangeArrowheads="1"/>
          </p:cNvSpPr>
          <p:nvPr/>
        </p:nvSpPr>
        <p:spPr bwMode="auto">
          <a:xfrm>
            <a:off x="5004753" y="5056188"/>
            <a:ext cx="822325" cy="715962"/>
          </a:xfrm>
          <a:prstGeom prst="wedgeRoundRectCallout">
            <a:avLst>
              <a:gd name="adj1" fmla="val 71324"/>
              <a:gd name="adj2" fmla="val -203500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47" name="Rounded Rectangular Callout 53"/>
          <p:cNvSpPr>
            <a:spLocks noChangeArrowheads="1"/>
          </p:cNvSpPr>
          <p:nvPr/>
        </p:nvSpPr>
        <p:spPr bwMode="auto">
          <a:xfrm>
            <a:off x="6163628" y="5068888"/>
            <a:ext cx="823912" cy="714375"/>
          </a:xfrm>
          <a:prstGeom prst="wedgeRoundRectCallout">
            <a:avLst>
              <a:gd name="adj1" fmla="val 28884"/>
              <a:gd name="adj2" fmla="val -160069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pic>
        <p:nvPicPr>
          <p:cNvPr id="60448" name="tabl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590" y="5881688"/>
            <a:ext cx="24241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745836F8-13A6-4465-B2F4-F35B014C8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646" y="3991136"/>
            <a:ext cx="517525" cy="279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3" name="Oval 45">
            <a:extLst>
              <a:ext uri="{FF2B5EF4-FFF2-40B4-BE49-F238E27FC236}">
                <a16:creationId xmlns:a16="http://schemas.microsoft.com/office/drawing/2014/main" id="{BCC1AB1A-992A-4CCC-A80D-71ADAEFD9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613" y="3665538"/>
            <a:ext cx="517525" cy="279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3081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</p:spTree>
    <p:extLst>
      <p:ext uri="{BB962C8B-B14F-4D97-AF65-F5344CB8AC3E}">
        <p14:creationId xmlns:p14="http://schemas.microsoft.com/office/powerpoint/2010/main" val="26009599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74453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400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28675" y="5025073"/>
            <a:ext cx="7177088" cy="847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 a deadlock if and only if the system wait-for graph contains a cycle. </a:t>
            </a:r>
          </a:p>
        </p:txBody>
      </p:sp>
    </p:spTree>
    <p:extLst>
      <p:ext uri="{BB962C8B-B14F-4D97-AF65-F5344CB8AC3E}">
        <p14:creationId xmlns:p14="http://schemas.microsoft.com/office/powerpoint/2010/main" val="24164897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28675" y="5025073"/>
            <a:ext cx="7177088" cy="847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 a deadlock if and only if the system wait-for graph contains a cycle.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9194889-47AA-4774-AE48-2EA6294EF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03" y="5882324"/>
            <a:ext cx="7177088" cy="44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simple exercise.</a:t>
            </a:r>
          </a:p>
        </p:txBody>
      </p:sp>
    </p:spTree>
    <p:extLst>
      <p:ext uri="{BB962C8B-B14F-4D97-AF65-F5344CB8AC3E}">
        <p14:creationId xmlns:p14="http://schemas.microsoft.com/office/powerpoint/2010/main" val="172043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0033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Detection.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2582863"/>
            <a:ext cx="74072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Resolving.</a:t>
            </a:r>
          </a:p>
          <a:p>
            <a:pPr eaLnBrk="1" hangingPunct="1"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Rollback a transaction in a cycle in the system wait-for graph (which one?).</a:t>
            </a:r>
          </a:p>
        </p:txBody>
      </p:sp>
    </p:spTree>
    <p:extLst>
      <p:ext uri="{BB962C8B-B14F-4D97-AF65-F5344CB8AC3E}">
        <p14:creationId xmlns:p14="http://schemas.microsoft.com/office/powerpoint/2010/main" val="731167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449300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</p:spTree>
    <p:extLst>
      <p:ext uri="{BB962C8B-B14F-4D97-AF65-F5344CB8AC3E}">
        <p14:creationId xmlns:p14="http://schemas.microsoft.com/office/powerpoint/2010/main" val="13889536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Dynamically updating the system wait-for graph G;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transaction T is about to introduce a cycle, rollback T.</a:t>
            </a:r>
          </a:p>
        </p:txBody>
      </p:sp>
    </p:spTree>
    <p:extLst>
      <p:ext uri="{BB962C8B-B14F-4D97-AF65-F5344CB8AC3E}">
        <p14:creationId xmlns:p14="http://schemas.microsoft.com/office/powerpoint/2010/main" val="37548165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465926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Dynamically updating the system wait-for graph G;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transaction T is about to introduce a cycle, rollback T.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(dynamically manipulating the system wait-for graph can be expensive.) </a:t>
            </a:r>
          </a:p>
        </p:txBody>
      </p:sp>
    </p:spTree>
    <p:extLst>
      <p:ext uri="{BB962C8B-B14F-4D97-AF65-F5344CB8AC3E}">
        <p14:creationId xmlns:p14="http://schemas.microsoft.com/office/powerpoint/2010/main" val="3005371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a time limit for transaction waiting time, when the waiting time exceeds the limit, rollback the transaction.</a:t>
            </a:r>
          </a:p>
        </p:txBody>
      </p:sp>
    </p:spTree>
    <p:extLst>
      <p:ext uri="{BB962C8B-B14F-4D97-AF65-F5344CB8AC3E}">
        <p14:creationId xmlns:p14="http://schemas.microsoft.com/office/powerpoint/2010/main" val="32420451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a time limit for transaction waiting time, when the waiting time exceeds the limit, rollback the transaction.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(It may cause many unnecessary rollbacks .) </a:t>
            </a:r>
          </a:p>
        </p:txBody>
      </p:sp>
    </p:spTree>
    <p:extLst>
      <p:ext uri="{BB962C8B-B14F-4D97-AF65-F5344CB8AC3E}">
        <p14:creationId xmlns:p14="http://schemas.microsoft.com/office/powerpoint/2010/main" val="6221312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632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28675" y="4651375"/>
            <a:ext cx="7194550" cy="125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Claim.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prevents deadlocks.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there is a deadlock cycle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each T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waiting for a resource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held by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 by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&lt;… &lt;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impossible.  ■</a:t>
            </a:r>
            <a:endParaRPr lang="en-US" altLang="en-US" sz="1800" i="1" kern="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8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345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28675" y="4651375"/>
            <a:ext cx="7194550" cy="125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Claim.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prevents deadlocks.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there is a deadlock cycle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each T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waiting for a resource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held by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 by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&lt;… &lt;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impossible.  ■</a:t>
            </a:r>
            <a:endParaRPr lang="en-US" altLang="en-US" sz="1800" i="1" kern="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8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4" name="Rectangle 3"/>
          <p:cNvSpPr txBox="1">
            <a:spLocks noChangeArrowheads="1"/>
          </p:cNvSpPr>
          <p:nvPr/>
        </p:nvSpPr>
        <p:spPr bwMode="auto">
          <a:xfrm>
            <a:off x="950913" y="5946775"/>
            <a:ext cx="71215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(Problem : Ordered lock requests are not realistic in most cases)</a:t>
            </a:r>
          </a:p>
        </p:txBody>
      </p:sp>
    </p:spTree>
    <p:extLst>
      <p:ext uri="{BB962C8B-B14F-4D97-AF65-F5344CB8AC3E}">
        <p14:creationId xmlns:p14="http://schemas.microsoft.com/office/powerpoint/2010/main" val="26120717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131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4972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98687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56443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earlier transactions can wait for later transactions, no cycle can be formed in the system wait-for graph: No Deadlocks.</a:t>
            </a:r>
          </a:p>
        </p:txBody>
      </p:sp>
    </p:spTree>
    <p:extLst>
      <p:ext uri="{BB962C8B-B14F-4D97-AF65-F5344CB8AC3E}">
        <p14:creationId xmlns:p14="http://schemas.microsoft.com/office/powerpoint/2010/main" val="14744540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56443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earlier transactions can wait for later transactions, no cycle can be formed in the system wait-for graph: No Deadlocks.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Transactions do not change their timestamps: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Starvation  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earliest transaction never dies so it will eventually complete.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transaction that dies will eventually become the earliest.</a:t>
            </a:r>
          </a:p>
        </p:txBody>
      </p:sp>
    </p:spTree>
    <p:extLst>
      <p:ext uri="{BB962C8B-B14F-4D97-AF65-F5344CB8AC3E}">
        <p14:creationId xmlns:p14="http://schemas.microsoft.com/office/powerpoint/2010/main" val="16753415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</p:spTree>
    <p:extLst>
      <p:ext uri="{BB962C8B-B14F-4D97-AF65-F5344CB8AC3E}">
        <p14:creationId xmlns:p14="http://schemas.microsoft.com/office/powerpoint/2010/main" val="8386058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later transactions can wait for earlier transactions, no cycle can be formed in the system wait-for graph: No Deadlocks.</a:t>
            </a:r>
          </a:p>
        </p:txBody>
      </p:sp>
    </p:spTree>
    <p:extLst>
      <p:ext uri="{BB962C8B-B14F-4D97-AF65-F5344CB8AC3E}">
        <p14:creationId xmlns:p14="http://schemas.microsoft.com/office/powerpoint/2010/main" val="16801953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later transactions can wait for earlier transactions, no cycle can be formed in the system wait-for graph: No Deadlocks.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Transactions do not change their timestamps: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Starvation  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earliest transaction never waits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transaction that dies will eventually become the earliest.</a:t>
            </a:r>
          </a:p>
        </p:txBody>
      </p:sp>
    </p:spTree>
    <p:extLst>
      <p:ext uri="{BB962C8B-B14F-4D97-AF65-F5344CB8AC3E}">
        <p14:creationId xmlns:p14="http://schemas.microsoft.com/office/powerpoint/2010/main" val="31998590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74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4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74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5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741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74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74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74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742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742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742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743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3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5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743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4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744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744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745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56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3762375" y="4918075"/>
            <a:ext cx="2849563" cy="1462088"/>
          </a:xfrm>
          <a:prstGeom prst="wedgeRoundRectCallout">
            <a:avLst>
              <a:gd name="adj1" fmla="val -12909"/>
              <a:gd name="adj2" fmla="val -1427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concerns on processes concurrently running in the system, 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on individual process. </a:t>
            </a:r>
          </a:p>
        </p:txBody>
      </p:sp>
      <p:sp>
        <p:nvSpPr>
          <p:cNvPr id="4" name="Oval 3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483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954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953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9463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952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4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952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2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5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951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1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1946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9470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947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7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8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9483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4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5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6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7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8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9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9490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1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9492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3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4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9495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6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7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8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0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9505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7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8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9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10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</p:spTree>
    <p:extLst>
      <p:ext uri="{BB962C8B-B14F-4D97-AF65-F5344CB8AC3E}">
        <p14:creationId xmlns:p14="http://schemas.microsoft.com/office/powerpoint/2010/main" val="2939513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6097</TotalTime>
  <Words>7015</Words>
  <Application>Microsoft Office PowerPoint</Application>
  <PresentationFormat>On-screen Show (4:3)</PresentationFormat>
  <Paragraphs>974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7" baseType="lpstr">
      <vt:lpstr>宋体</vt:lpstr>
      <vt:lpstr>Arial</vt:lpstr>
      <vt:lpstr>Edwardian Script ITC</vt:lpstr>
      <vt:lpstr>Tahoma</vt:lpstr>
      <vt:lpstr>Times New Roman</vt:lpstr>
      <vt:lpstr>Default Design</vt:lpstr>
      <vt:lpstr>PowerPoint Presentation</vt:lpstr>
      <vt:lpstr>Tranactions</vt:lpstr>
      <vt:lpstr>PowerPoint Presentation</vt:lpstr>
      <vt:lpstr>PowerPoint Presentation</vt:lpstr>
      <vt:lpstr>Schedule 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Thus, </vt:lpstr>
      <vt:lpstr>Thus, </vt:lpstr>
      <vt:lpstr>Thus, </vt:lpstr>
      <vt:lpstr>Thus, </vt:lpstr>
      <vt:lpstr>Thus, </vt:lpstr>
      <vt:lpstr>Some details</vt:lpstr>
      <vt:lpstr>Some details</vt:lpstr>
      <vt:lpstr>Some details</vt:lpstr>
      <vt:lpstr>Some details</vt:lpstr>
      <vt:lpstr>Some details</vt:lpstr>
      <vt:lpstr>Some details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390</cp:revision>
  <cp:lastPrinted>2001-01-16T17:12:14Z</cp:lastPrinted>
  <dcterms:created xsi:type="dcterms:W3CDTF">1999-07-13T19:55:20Z</dcterms:created>
  <dcterms:modified xsi:type="dcterms:W3CDTF">2025-04-25T14:24:19Z</dcterms:modified>
</cp:coreProperties>
</file>