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6"/>
  </p:notesMasterIdLst>
  <p:handoutMasterIdLst>
    <p:handoutMasterId r:id="rId77"/>
  </p:handoutMasterIdLst>
  <p:sldIdLst>
    <p:sldId id="293" r:id="rId2"/>
    <p:sldId id="1052" r:id="rId3"/>
    <p:sldId id="1049" r:id="rId4"/>
    <p:sldId id="1051" r:id="rId5"/>
    <p:sldId id="1060" r:id="rId6"/>
    <p:sldId id="1075" r:id="rId7"/>
    <p:sldId id="1076" r:id="rId8"/>
    <p:sldId id="655" r:id="rId9"/>
    <p:sldId id="656" r:id="rId10"/>
    <p:sldId id="657" r:id="rId11"/>
    <p:sldId id="658" r:id="rId12"/>
    <p:sldId id="1046" r:id="rId13"/>
    <p:sldId id="1040" r:id="rId14"/>
    <p:sldId id="1041" r:id="rId15"/>
    <p:sldId id="1042" r:id="rId16"/>
    <p:sldId id="1043" r:id="rId17"/>
    <p:sldId id="499" r:id="rId18"/>
    <p:sldId id="498" r:id="rId19"/>
    <p:sldId id="497" r:id="rId20"/>
    <p:sldId id="496" r:id="rId21"/>
    <p:sldId id="495" r:id="rId22"/>
    <p:sldId id="500" r:id="rId23"/>
    <p:sldId id="466" r:id="rId24"/>
    <p:sldId id="501" r:id="rId25"/>
    <p:sldId id="456" r:id="rId26"/>
    <p:sldId id="408" r:id="rId27"/>
    <p:sldId id="457" r:id="rId28"/>
    <p:sldId id="409" r:id="rId29"/>
    <p:sldId id="458" r:id="rId30"/>
    <p:sldId id="410" r:id="rId31"/>
    <p:sldId id="459" r:id="rId32"/>
    <p:sldId id="411" r:id="rId33"/>
    <p:sldId id="460" r:id="rId34"/>
    <p:sldId id="412" r:id="rId35"/>
    <p:sldId id="461" r:id="rId36"/>
    <p:sldId id="462" r:id="rId37"/>
    <p:sldId id="463" r:id="rId38"/>
    <p:sldId id="269" r:id="rId39"/>
    <p:sldId id="483" r:id="rId40"/>
    <p:sldId id="482" r:id="rId41"/>
    <p:sldId id="481" r:id="rId42"/>
    <p:sldId id="480" r:id="rId43"/>
    <p:sldId id="479" r:id="rId44"/>
    <p:sldId id="478" r:id="rId45"/>
    <p:sldId id="477" r:id="rId46"/>
    <p:sldId id="485" r:id="rId47"/>
    <p:sldId id="486" r:id="rId48"/>
    <p:sldId id="487" r:id="rId49"/>
    <p:sldId id="484" r:id="rId50"/>
    <p:sldId id="488" r:id="rId51"/>
    <p:sldId id="491" r:id="rId52"/>
    <p:sldId id="492" r:id="rId53"/>
    <p:sldId id="515" r:id="rId54"/>
    <p:sldId id="514" r:id="rId55"/>
    <p:sldId id="504" r:id="rId56"/>
    <p:sldId id="654" r:id="rId57"/>
    <p:sldId id="513" r:id="rId58"/>
    <p:sldId id="512" r:id="rId59"/>
    <p:sldId id="508" r:id="rId60"/>
    <p:sldId id="519" r:id="rId61"/>
    <p:sldId id="536" r:id="rId62"/>
    <p:sldId id="535" r:id="rId63"/>
    <p:sldId id="533" r:id="rId64"/>
    <p:sldId id="534" r:id="rId65"/>
    <p:sldId id="532" r:id="rId66"/>
    <p:sldId id="531" r:id="rId67"/>
    <p:sldId id="528" r:id="rId68"/>
    <p:sldId id="529" r:id="rId69"/>
    <p:sldId id="530" r:id="rId70"/>
    <p:sldId id="527" r:id="rId71"/>
    <p:sldId id="525" r:id="rId72"/>
    <p:sldId id="524" r:id="rId73"/>
    <p:sldId id="523" r:id="rId74"/>
    <p:sldId id="522" r:id="rId75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DDDD"/>
    <a:srgbClr val="00FF00"/>
    <a:srgbClr val="7FD3E7"/>
    <a:srgbClr val="99FFCC"/>
    <a:srgbClr val="FFCC00"/>
    <a:srgbClr val="FF3300"/>
    <a:srgbClr val="FFFF99"/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6373" autoAdjust="0"/>
    <p:restoredTop sz="90767" autoAdjust="0"/>
  </p:normalViewPr>
  <p:slideViewPr>
    <p:cSldViewPr snapToGrid="0">
      <p:cViewPr varScale="1">
        <p:scale>
          <a:sx n="112" d="100"/>
          <a:sy n="112" d="100"/>
        </p:scale>
        <p:origin x="1134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4122"/>
    </p:cViewPr>
  </p:sorterViewPr>
  <p:notesViewPr>
    <p:cSldViewPr snapToGrid="0">
      <p:cViewPr varScale="1">
        <p:scale>
          <a:sx n="104" d="100"/>
          <a:sy n="104" d="100"/>
        </p:scale>
        <p:origin x="-3498" y="-10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B3899D88-16C1-4137-ADCC-DFF1FF4D7DC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087962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/>
            </a:lvl1pPr>
          </a:lstStyle>
          <a:p>
            <a:pPr>
              <a:defRPr/>
            </a:pPr>
            <a:fld id="{0F691420-A3F4-4B33-922F-0E10F573E6A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0639389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87808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CEB194-A306-451A-B5AE-DE753A8BA443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1790861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B83018-536A-4E95-B117-8F0D7A5FFE0C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7889219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10F7FB-AFCB-4DA4-8FE3-1B4EE101353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8459354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224758-1802-48CE-8575-DBA498FAE297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1097634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9CBF8C-FF15-4411-8F91-366F337B8DBD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5172195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68ADAB-E0DA-4583-B1DB-A99263E4CD2B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530349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5C5E77-3EB2-4E2B-BF1A-42A48CCF8ACB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304519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CS 245/Summer ‘08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B616FB97-33D8-4F62-B630-D889D4C5E1BC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90" r:id="rId1"/>
    <p:sldLayoutId id="2147484491" r:id="rId2"/>
    <p:sldLayoutId id="2147484492" r:id="rId3"/>
    <p:sldLayoutId id="2147484493" r:id="rId4"/>
    <p:sldLayoutId id="2147484494" r:id="rId5"/>
    <p:sldLayoutId id="2147484495" r:id="rId6"/>
    <p:sldLayoutId id="2147484496" r:id="rId7"/>
    <p:sldLayoutId id="2147484497" r:id="rId8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1022350" y="2071688"/>
            <a:ext cx="70659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dirty="0">
                <a:ea typeface="宋体" panose="02010600030101010101" pitchFamily="2" charset="-122"/>
              </a:rPr>
              <a:t>CSCE-608 Database Systems</a:t>
            </a:r>
          </a:p>
        </p:txBody>
      </p:sp>
      <p:sp>
        <p:nvSpPr>
          <p:cNvPr id="13316" name="Text Box 47"/>
          <p:cNvSpPr txBox="1">
            <a:spLocks noChangeArrowheads="1"/>
          </p:cNvSpPr>
          <p:nvPr/>
        </p:nvSpPr>
        <p:spPr bwMode="auto">
          <a:xfrm>
            <a:off x="3575050" y="3071813"/>
            <a:ext cx="230176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Spring  2025</a:t>
            </a:r>
          </a:p>
        </p:txBody>
      </p:sp>
      <p:sp>
        <p:nvSpPr>
          <p:cNvPr id="13317" name="Text Box 48"/>
          <p:cNvSpPr txBox="1">
            <a:spLocks noChangeArrowheads="1"/>
          </p:cNvSpPr>
          <p:nvPr/>
        </p:nvSpPr>
        <p:spPr bwMode="auto">
          <a:xfrm>
            <a:off x="2603500" y="4110038"/>
            <a:ext cx="38782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Instructor: </a:t>
            </a:r>
            <a:r>
              <a:rPr lang="en-US" altLang="zh-CN" sz="2400" dirty="0" err="1">
                <a:ea typeface="宋体" panose="02010600030101010101" pitchFamily="2" charset="-122"/>
              </a:rPr>
              <a:t>Jianer</a:t>
            </a:r>
            <a:r>
              <a:rPr lang="en-US" altLang="zh-CN" sz="2400" dirty="0">
                <a:ea typeface="宋体" panose="02010600030101010101" pitchFamily="2" charset="-122"/>
              </a:rPr>
              <a:t> Chen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Office: PETR 428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Phone: 845-4259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Email: chen@cse.tamu.edu</a:t>
            </a:r>
          </a:p>
        </p:txBody>
      </p:sp>
      <p:sp>
        <p:nvSpPr>
          <p:cNvPr id="13318" name="Text Box 49"/>
          <p:cNvSpPr txBox="1">
            <a:spLocks noChangeArrowheads="1"/>
          </p:cNvSpPr>
          <p:nvPr/>
        </p:nvSpPr>
        <p:spPr bwMode="auto">
          <a:xfrm>
            <a:off x="-1" y="6553200"/>
            <a:ext cx="405709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Notes 37: Concurrency Control</a:t>
            </a:r>
          </a:p>
        </p:txBody>
      </p:sp>
    </p:spTree>
    <p:extLst>
      <p:ext uri="{BB962C8B-B14F-4D97-AF65-F5344CB8AC3E}">
        <p14:creationId xmlns:p14="http://schemas.microsoft.com/office/powerpoint/2010/main" val="16588721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3"/>
          <p:cNvSpPr>
            <a:spLocks noChangeArrowheads="1"/>
          </p:cNvSpPr>
          <p:nvPr/>
        </p:nvSpPr>
        <p:spPr bwMode="auto">
          <a:xfrm>
            <a:off x="7791450" y="695325"/>
            <a:ext cx="1114425" cy="5419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000">
              <a:ea typeface="宋体" panose="02010600030101010101" pitchFamily="2" charset="-122"/>
            </a:endParaRPr>
          </a:p>
        </p:txBody>
      </p:sp>
      <p:sp>
        <p:nvSpPr>
          <p:cNvPr id="23555" name="Rectangle 4"/>
          <p:cNvSpPr>
            <a:spLocks noChangeArrowheads="1"/>
          </p:cNvSpPr>
          <p:nvPr/>
        </p:nvSpPr>
        <p:spPr bwMode="auto">
          <a:xfrm>
            <a:off x="2505075" y="723900"/>
            <a:ext cx="5000625" cy="54006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400">
              <a:ea typeface="宋体" panose="02010600030101010101" pitchFamily="2" charset="-122"/>
            </a:endParaRPr>
          </a:p>
        </p:txBody>
      </p:sp>
      <p:grpSp>
        <p:nvGrpSpPr>
          <p:cNvPr id="23556" name="Group 6"/>
          <p:cNvGrpSpPr>
            <a:grpSpLocks/>
          </p:cNvGrpSpPr>
          <p:nvPr/>
        </p:nvGrpSpPr>
        <p:grpSpPr bwMode="auto">
          <a:xfrm>
            <a:off x="7972425" y="971550"/>
            <a:ext cx="819150" cy="438150"/>
            <a:chOff x="5022" y="612"/>
            <a:chExt cx="516" cy="276"/>
          </a:xfrm>
        </p:grpSpPr>
        <p:sp>
          <p:nvSpPr>
            <p:cNvPr id="23640" name="Oval 7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3641" name="Oval 8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3642" name="Line 9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43" name="Line 10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3557" name="Group 11"/>
          <p:cNvGrpSpPr>
            <a:grpSpLocks/>
          </p:cNvGrpSpPr>
          <p:nvPr/>
        </p:nvGrpSpPr>
        <p:grpSpPr bwMode="auto">
          <a:xfrm>
            <a:off x="7934325" y="4752975"/>
            <a:ext cx="819150" cy="438150"/>
            <a:chOff x="5022" y="612"/>
            <a:chExt cx="516" cy="276"/>
          </a:xfrm>
        </p:grpSpPr>
        <p:sp>
          <p:nvSpPr>
            <p:cNvPr id="23636" name="Oval 12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3637" name="Oval 13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3638" name="Line 14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39" name="Line 15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3558" name="Text Box 16"/>
          <p:cNvSpPr txBox="1">
            <a:spLocks noChangeArrowheads="1"/>
          </p:cNvSpPr>
          <p:nvPr/>
        </p:nvSpPr>
        <p:spPr bwMode="auto">
          <a:xfrm>
            <a:off x="7861300" y="5311775"/>
            <a:ext cx="979488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secondary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storage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(disks)</a:t>
            </a:r>
          </a:p>
        </p:txBody>
      </p:sp>
      <p:grpSp>
        <p:nvGrpSpPr>
          <p:cNvPr id="23559" name="Group 18"/>
          <p:cNvGrpSpPr>
            <a:grpSpLocks/>
          </p:cNvGrpSpPr>
          <p:nvPr/>
        </p:nvGrpSpPr>
        <p:grpSpPr bwMode="auto">
          <a:xfrm>
            <a:off x="7991475" y="1657350"/>
            <a:ext cx="781050" cy="762000"/>
            <a:chOff x="5034" y="1044"/>
            <a:chExt cx="492" cy="480"/>
          </a:xfrm>
        </p:grpSpPr>
        <p:sp>
          <p:nvSpPr>
            <p:cNvPr id="23627" name="Rectangle 1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3628" name="Line 2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29" name="Line 2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30" name="Line 2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31" name="Line 2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32" name="Line 2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33" name="Line 2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34" name="Line 2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35" name="Line 2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3560" name="Group 28"/>
          <p:cNvGrpSpPr>
            <a:grpSpLocks/>
          </p:cNvGrpSpPr>
          <p:nvPr/>
        </p:nvGrpSpPr>
        <p:grpSpPr bwMode="auto">
          <a:xfrm>
            <a:off x="7991475" y="2676525"/>
            <a:ext cx="781050" cy="762000"/>
            <a:chOff x="5034" y="1044"/>
            <a:chExt cx="492" cy="480"/>
          </a:xfrm>
        </p:grpSpPr>
        <p:sp>
          <p:nvSpPr>
            <p:cNvPr id="23618" name="Rectangle 2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3619" name="Line 3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20" name="Line 3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21" name="Line 3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22" name="Line 3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23" name="Line 3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24" name="Line 3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25" name="Line 3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26" name="Line 3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3561" name="Group 38"/>
          <p:cNvGrpSpPr>
            <a:grpSpLocks/>
          </p:cNvGrpSpPr>
          <p:nvPr/>
        </p:nvGrpSpPr>
        <p:grpSpPr bwMode="auto">
          <a:xfrm>
            <a:off x="8001000" y="3724275"/>
            <a:ext cx="781050" cy="762000"/>
            <a:chOff x="5034" y="1044"/>
            <a:chExt cx="492" cy="480"/>
          </a:xfrm>
        </p:grpSpPr>
        <p:sp>
          <p:nvSpPr>
            <p:cNvPr id="23609" name="Rectangle 3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3610" name="Line 4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11" name="Line 4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12" name="Line 4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13" name="Line 4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14" name="Line 4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15" name="Line 4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16" name="Line 4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17" name="Line 4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3562" name="Line 49"/>
          <p:cNvSpPr>
            <a:spLocks noChangeShapeType="1"/>
          </p:cNvSpPr>
          <p:nvPr/>
        </p:nvSpPr>
        <p:spPr bwMode="auto">
          <a:xfrm flipV="1">
            <a:off x="1131888" y="1504950"/>
            <a:ext cx="1601787" cy="914400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63" name="Line 52"/>
          <p:cNvSpPr>
            <a:spLocks noChangeShapeType="1"/>
          </p:cNvSpPr>
          <p:nvPr/>
        </p:nvSpPr>
        <p:spPr bwMode="auto">
          <a:xfrm>
            <a:off x="1146175" y="4705350"/>
            <a:ext cx="1587500" cy="247650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64" name="Text Box 53"/>
          <p:cNvSpPr txBox="1">
            <a:spLocks noChangeArrowheads="1"/>
          </p:cNvSpPr>
          <p:nvPr/>
        </p:nvSpPr>
        <p:spPr bwMode="auto">
          <a:xfrm>
            <a:off x="1727200" y="4232275"/>
            <a:ext cx="5349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DML</a:t>
            </a:r>
          </a:p>
        </p:txBody>
      </p:sp>
      <p:sp>
        <p:nvSpPr>
          <p:cNvPr id="23565" name="Text Box 54"/>
          <p:cNvSpPr txBox="1">
            <a:spLocks noChangeArrowheads="1"/>
          </p:cNvSpPr>
          <p:nvPr/>
        </p:nvSpPr>
        <p:spPr bwMode="auto">
          <a:xfrm>
            <a:off x="2527300" y="5653088"/>
            <a:ext cx="9747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ea typeface="宋体" panose="02010600030101010101" pitchFamily="2" charset="-122"/>
              </a:rPr>
              <a:t>DBMS</a:t>
            </a:r>
          </a:p>
        </p:txBody>
      </p:sp>
      <p:sp>
        <p:nvSpPr>
          <p:cNvPr id="22542" name="Rectangle 55"/>
          <p:cNvSpPr>
            <a:spLocks noChangeArrowheads="1"/>
          </p:cNvSpPr>
          <p:nvPr/>
        </p:nvSpPr>
        <p:spPr bwMode="auto">
          <a:xfrm>
            <a:off x="6657975" y="1066800"/>
            <a:ext cx="714375" cy="13144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1400">
                <a:ea typeface="宋体" panose="02010600030101010101" pitchFamily="2" charset="-122"/>
              </a:rPr>
              <a:t>file 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23567" name="Line 56"/>
          <p:cNvSpPr>
            <a:spLocks noChangeShapeType="1"/>
          </p:cNvSpPr>
          <p:nvPr/>
        </p:nvSpPr>
        <p:spPr bwMode="auto">
          <a:xfrm>
            <a:off x="7391400" y="1714500"/>
            <a:ext cx="428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68" name="Line 58"/>
          <p:cNvSpPr>
            <a:spLocks noChangeShapeType="1"/>
          </p:cNvSpPr>
          <p:nvPr/>
        </p:nvSpPr>
        <p:spPr bwMode="auto">
          <a:xfrm flipH="1">
            <a:off x="7010400" y="2400300"/>
            <a:ext cx="9525" cy="295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45" name="Rectangle 59"/>
          <p:cNvSpPr>
            <a:spLocks noChangeArrowheads="1"/>
          </p:cNvSpPr>
          <p:nvPr/>
        </p:nvSpPr>
        <p:spPr bwMode="auto">
          <a:xfrm>
            <a:off x="6648450" y="4314825"/>
            <a:ext cx="742950" cy="1666875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1400">
                <a:ea typeface="宋体" panose="02010600030101010101" pitchFamily="2" charset="-122"/>
              </a:rPr>
              <a:t>main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1400">
                <a:ea typeface="宋体" panose="02010600030101010101" pitchFamily="2" charset="-122"/>
              </a:rPr>
              <a:t>memory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1400">
                <a:ea typeface="宋体" panose="02010600030101010101" pitchFamily="2" charset="-122"/>
              </a:rPr>
              <a:t>buffers</a:t>
            </a:r>
          </a:p>
        </p:txBody>
      </p:sp>
      <p:sp>
        <p:nvSpPr>
          <p:cNvPr id="23570" name="Line 60"/>
          <p:cNvSpPr>
            <a:spLocks noChangeShapeType="1"/>
          </p:cNvSpPr>
          <p:nvPr/>
        </p:nvSpPr>
        <p:spPr bwMode="auto">
          <a:xfrm>
            <a:off x="7010400" y="3990975"/>
            <a:ext cx="0" cy="333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71" name="Rectangle 61"/>
          <p:cNvSpPr>
            <a:spLocks noChangeArrowheads="1"/>
          </p:cNvSpPr>
          <p:nvPr/>
        </p:nvSpPr>
        <p:spPr bwMode="auto">
          <a:xfrm>
            <a:off x="5457825" y="2705100"/>
            <a:ext cx="828675" cy="1266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index/file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23572" name="Line 62"/>
          <p:cNvSpPr>
            <a:spLocks noChangeShapeType="1"/>
          </p:cNvSpPr>
          <p:nvPr/>
        </p:nvSpPr>
        <p:spPr bwMode="auto">
          <a:xfrm>
            <a:off x="6286500" y="3333750"/>
            <a:ext cx="371475" cy="9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73" name="Rectangle 63"/>
          <p:cNvSpPr>
            <a:spLocks noChangeArrowheads="1"/>
          </p:cNvSpPr>
          <p:nvPr/>
        </p:nvSpPr>
        <p:spPr bwMode="auto">
          <a:xfrm>
            <a:off x="2714625" y="4143375"/>
            <a:ext cx="933450" cy="1504950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DML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23574" name="Rectangle 64"/>
          <p:cNvSpPr>
            <a:spLocks noChangeArrowheads="1"/>
          </p:cNvSpPr>
          <p:nvPr/>
        </p:nvSpPr>
        <p:spPr bwMode="auto">
          <a:xfrm>
            <a:off x="2724150" y="828675"/>
            <a:ext cx="933450" cy="1504950"/>
          </a:xfrm>
          <a:prstGeom prst="rect">
            <a:avLst/>
          </a:prstGeom>
          <a:noFill/>
          <a:ln w="317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DDL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23575" name="Line 65"/>
          <p:cNvSpPr>
            <a:spLocks noChangeShapeType="1"/>
          </p:cNvSpPr>
          <p:nvPr/>
        </p:nvSpPr>
        <p:spPr bwMode="auto">
          <a:xfrm>
            <a:off x="3648075" y="5486400"/>
            <a:ext cx="2990850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76" name="Freeform 66"/>
          <p:cNvSpPr>
            <a:spLocks/>
          </p:cNvSpPr>
          <p:nvPr/>
        </p:nvSpPr>
        <p:spPr bwMode="auto">
          <a:xfrm>
            <a:off x="3073400" y="2343150"/>
            <a:ext cx="3565525" cy="3092450"/>
          </a:xfrm>
          <a:custGeom>
            <a:avLst/>
            <a:gdLst>
              <a:gd name="T0" fmla="*/ 2147483646 w 2246"/>
              <a:gd name="T1" fmla="*/ 0 h 1948"/>
              <a:gd name="T2" fmla="*/ 2147483646 w 2246"/>
              <a:gd name="T3" fmla="*/ 2147483646 h 1948"/>
              <a:gd name="T4" fmla="*/ 2147483646 w 2246"/>
              <a:gd name="T5" fmla="*/ 2147483646 h 1948"/>
              <a:gd name="T6" fmla="*/ 2147483646 w 2246"/>
              <a:gd name="T7" fmla="*/ 2147483646 h 1948"/>
              <a:gd name="T8" fmla="*/ 2147483646 w 2246"/>
              <a:gd name="T9" fmla="*/ 2147483646 h 194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246"/>
              <a:gd name="T16" fmla="*/ 0 h 1948"/>
              <a:gd name="T17" fmla="*/ 2246 w 2246"/>
              <a:gd name="T18" fmla="*/ 1948 h 194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246" h="1948">
                <a:moveTo>
                  <a:pt x="74" y="0"/>
                </a:moveTo>
                <a:cubicBezTo>
                  <a:pt x="37" y="418"/>
                  <a:pt x="0" y="836"/>
                  <a:pt x="74" y="1020"/>
                </a:cubicBezTo>
                <a:cubicBezTo>
                  <a:pt x="148" y="1204"/>
                  <a:pt x="442" y="971"/>
                  <a:pt x="518" y="1104"/>
                </a:cubicBezTo>
                <a:cubicBezTo>
                  <a:pt x="594" y="1237"/>
                  <a:pt x="242" y="1688"/>
                  <a:pt x="530" y="1818"/>
                </a:cubicBezTo>
                <a:cubicBezTo>
                  <a:pt x="818" y="1948"/>
                  <a:pt x="1532" y="1916"/>
                  <a:pt x="2246" y="1884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77" name="Rectangle 67"/>
          <p:cNvSpPr>
            <a:spLocks noChangeArrowheads="1"/>
          </p:cNvSpPr>
          <p:nvPr/>
        </p:nvSpPr>
        <p:spPr bwMode="auto">
          <a:xfrm>
            <a:off x="4143375" y="3638550"/>
            <a:ext cx="971550" cy="15621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query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execution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engine</a:t>
            </a:r>
          </a:p>
        </p:txBody>
      </p:sp>
      <p:sp>
        <p:nvSpPr>
          <p:cNvPr id="23578" name="Line 68"/>
          <p:cNvSpPr>
            <a:spLocks noChangeShapeType="1"/>
          </p:cNvSpPr>
          <p:nvPr/>
        </p:nvSpPr>
        <p:spPr bwMode="auto">
          <a:xfrm flipV="1">
            <a:off x="3648075" y="4267200"/>
            <a:ext cx="495300" cy="681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79" name="Line 69"/>
          <p:cNvSpPr>
            <a:spLocks noChangeShapeType="1"/>
          </p:cNvSpPr>
          <p:nvPr/>
        </p:nvSpPr>
        <p:spPr bwMode="auto">
          <a:xfrm>
            <a:off x="3333750" y="2333625"/>
            <a:ext cx="800100" cy="1495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80" name="Line 70"/>
          <p:cNvSpPr>
            <a:spLocks noChangeShapeType="1"/>
          </p:cNvSpPr>
          <p:nvPr/>
        </p:nvSpPr>
        <p:spPr bwMode="auto">
          <a:xfrm>
            <a:off x="5114925" y="3819525"/>
            <a:ext cx="342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81" name="Line 71"/>
          <p:cNvSpPr>
            <a:spLocks noChangeShapeType="1"/>
          </p:cNvSpPr>
          <p:nvPr/>
        </p:nvSpPr>
        <p:spPr bwMode="auto">
          <a:xfrm>
            <a:off x="5114925" y="5010150"/>
            <a:ext cx="1533525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82" name="Line 73"/>
          <p:cNvSpPr>
            <a:spLocks noChangeShapeType="1"/>
          </p:cNvSpPr>
          <p:nvPr/>
        </p:nvSpPr>
        <p:spPr bwMode="auto">
          <a:xfrm>
            <a:off x="4581525" y="3200400"/>
            <a:ext cx="9525" cy="438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83" name="Line 75"/>
          <p:cNvSpPr>
            <a:spLocks noChangeShapeType="1"/>
          </p:cNvSpPr>
          <p:nvPr/>
        </p:nvSpPr>
        <p:spPr bwMode="auto">
          <a:xfrm>
            <a:off x="4581525" y="1933575"/>
            <a:ext cx="0" cy="400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84" name="Line 77"/>
          <p:cNvSpPr>
            <a:spLocks noChangeShapeType="1"/>
          </p:cNvSpPr>
          <p:nvPr/>
        </p:nvSpPr>
        <p:spPr bwMode="auto">
          <a:xfrm>
            <a:off x="4543425" y="1085850"/>
            <a:ext cx="9525" cy="314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85" name="Freeform 78"/>
          <p:cNvSpPr>
            <a:spLocks/>
          </p:cNvSpPr>
          <p:nvPr/>
        </p:nvSpPr>
        <p:spPr bwMode="auto">
          <a:xfrm>
            <a:off x="3890963" y="1885950"/>
            <a:ext cx="252412" cy="1743075"/>
          </a:xfrm>
          <a:custGeom>
            <a:avLst/>
            <a:gdLst>
              <a:gd name="T0" fmla="*/ 2147483646 w 159"/>
              <a:gd name="T1" fmla="*/ 0 h 1098"/>
              <a:gd name="T2" fmla="*/ 2147483646 w 159"/>
              <a:gd name="T3" fmla="*/ 2147483646 h 1098"/>
              <a:gd name="T4" fmla="*/ 2147483646 w 159"/>
              <a:gd name="T5" fmla="*/ 2147483646 h 1098"/>
              <a:gd name="T6" fmla="*/ 0 60000 65536"/>
              <a:gd name="T7" fmla="*/ 0 60000 65536"/>
              <a:gd name="T8" fmla="*/ 0 60000 65536"/>
              <a:gd name="T9" fmla="*/ 0 w 159"/>
              <a:gd name="T10" fmla="*/ 0 h 1098"/>
              <a:gd name="T11" fmla="*/ 159 w 159"/>
              <a:gd name="T12" fmla="*/ 1098 h 109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9" h="1098">
                <a:moveTo>
                  <a:pt x="105" y="0"/>
                </a:moveTo>
                <a:cubicBezTo>
                  <a:pt x="52" y="214"/>
                  <a:pt x="0" y="429"/>
                  <a:pt x="9" y="612"/>
                </a:cubicBezTo>
                <a:cubicBezTo>
                  <a:pt x="18" y="795"/>
                  <a:pt x="88" y="946"/>
                  <a:pt x="159" y="109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86" name="Line 80"/>
          <p:cNvSpPr>
            <a:spLocks noChangeShapeType="1"/>
          </p:cNvSpPr>
          <p:nvPr/>
        </p:nvSpPr>
        <p:spPr bwMode="auto">
          <a:xfrm flipV="1">
            <a:off x="4876800" y="1895475"/>
            <a:ext cx="590550" cy="409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87" name="Line 81"/>
          <p:cNvSpPr>
            <a:spLocks noChangeShapeType="1"/>
          </p:cNvSpPr>
          <p:nvPr/>
        </p:nvSpPr>
        <p:spPr bwMode="auto">
          <a:xfrm flipV="1">
            <a:off x="5105400" y="2247900"/>
            <a:ext cx="361950" cy="1390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88" name="Line 82"/>
          <p:cNvSpPr>
            <a:spLocks noChangeShapeType="1"/>
          </p:cNvSpPr>
          <p:nvPr/>
        </p:nvSpPr>
        <p:spPr bwMode="auto">
          <a:xfrm>
            <a:off x="6296025" y="2400300"/>
            <a:ext cx="352425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89" name="Freeform 83"/>
          <p:cNvSpPr>
            <a:spLocks/>
          </p:cNvSpPr>
          <p:nvPr/>
        </p:nvSpPr>
        <p:spPr bwMode="auto">
          <a:xfrm>
            <a:off x="6200775" y="2400300"/>
            <a:ext cx="428625" cy="1933575"/>
          </a:xfrm>
          <a:custGeom>
            <a:avLst/>
            <a:gdLst>
              <a:gd name="T0" fmla="*/ 0 w 270"/>
              <a:gd name="T1" fmla="*/ 0 h 1218"/>
              <a:gd name="T2" fmla="*/ 2147483646 w 270"/>
              <a:gd name="T3" fmla="*/ 2147483646 h 1218"/>
              <a:gd name="T4" fmla="*/ 2147483646 w 270"/>
              <a:gd name="T5" fmla="*/ 2147483646 h 1218"/>
              <a:gd name="T6" fmla="*/ 2147483646 w 270"/>
              <a:gd name="T7" fmla="*/ 2147483646 h 1218"/>
              <a:gd name="T8" fmla="*/ 0 60000 65536"/>
              <a:gd name="T9" fmla="*/ 0 60000 65536"/>
              <a:gd name="T10" fmla="*/ 0 60000 65536"/>
              <a:gd name="T11" fmla="*/ 0 60000 65536"/>
              <a:gd name="T12" fmla="*/ 0 w 270"/>
              <a:gd name="T13" fmla="*/ 0 h 1218"/>
              <a:gd name="T14" fmla="*/ 270 w 270"/>
              <a:gd name="T15" fmla="*/ 1218 h 121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70" h="1218">
                <a:moveTo>
                  <a:pt x="0" y="0"/>
                </a:moveTo>
                <a:cubicBezTo>
                  <a:pt x="90" y="130"/>
                  <a:pt x="180" y="261"/>
                  <a:pt x="204" y="432"/>
                </a:cubicBezTo>
                <a:cubicBezTo>
                  <a:pt x="228" y="603"/>
                  <a:pt x="133" y="895"/>
                  <a:pt x="144" y="1026"/>
                </a:cubicBezTo>
                <a:cubicBezTo>
                  <a:pt x="155" y="1157"/>
                  <a:pt x="250" y="1186"/>
                  <a:pt x="270" y="1218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91" name="Rectangle 86"/>
          <p:cNvSpPr>
            <a:spLocks noChangeArrowheads="1"/>
          </p:cNvSpPr>
          <p:nvPr/>
        </p:nvSpPr>
        <p:spPr bwMode="auto">
          <a:xfrm>
            <a:off x="2255838" y="400050"/>
            <a:ext cx="6710362" cy="5794375"/>
          </a:xfrm>
          <a:prstGeom prst="rect">
            <a:avLst/>
          </a:prstGeom>
          <a:noFill/>
          <a:ln w="76200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" name="Rectangle 1"/>
          <p:cNvSpPr/>
          <p:nvPr/>
        </p:nvSpPr>
        <p:spPr>
          <a:xfrm>
            <a:off x="373063" y="1663700"/>
            <a:ext cx="754062" cy="3667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User-1</a:t>
            </a:r>
          </a:p>
        </p:txBody>
      </p:sp>
      <p:sp>
        <p:nvSpPr>
          <p:cNvPr id="85" name="Rectangle 84"/>
          <p:cNvSpPr/>
          <p:nvPr/>
        </p:nvSpPr>
        <p:spPr>
          <a:xfrm>
            <a:off x="368300" y="2292350"/>
            <a:ext cx="754063" cy="3667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User-2</a:t>
            </a:r>
          </a:p>
        </p:txBody>
      </p:sp>
      <p:sp>
        <p:nvSpPr>
          <p:cNvPr id="86" name="Rectangle 85"/>
          <p:cNvSpPr/>
          <p:nvPr/>
        </p:nvSpPr>
        <p:spPr>
          <a:xfrm>
            <a:off x="368300" y="2938463"/>
            <a:ext cx="754063" cy="3667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User-3</a:t>
            </a:r>
          </a:p>
        </p:txBody>
      </p:sp>
      <p:sp>
        <p:nvSpPr>
          <p:cNvPr id="88" name="Rectangle 87"/>
          <p:cNvSpPr/>
          <p:nvPr/>
        </p:nvSpPr>
        <p:spPr>
          <a:xfrm>
            <a:off x="368300" y="4425950"/>
            <a:ext cx="754063" cy="3667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User-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</a:p>
        </p:txBody>
      </p:sp>
      <p:sp>
        <p:nvSpPr>
          <p:cNvPr id="23596" name="TextBox 2"/>
          <p:cNvSpPr txBox="1">
            <a:spLocks noChangeArrowheads="1"/>
          </p:cNvSpPr>
          <p:nvPr/>
        </p:nvSpPr>
        <p:spPr bwMode="auto">
          <a:xfrm rot="5400000">
            <a:off x="505619" y="3690144"/>
            <a:ext cx="71596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……</a:t>
            </a:r>
          </a:p>
        </p:txBody>
      </p:sp>
      <p:sp>
        <p:nvSpPr>
          <p:cNvPr id="23597" name="Line 49"/>
          <p:cNvSpPr>
            <a:spLocks noChangeShapeType="1"/>
          </p:cNvSpPr>
          <p:nvPr/>
        </p:nvSpPr>
        <p:spPr bwMode="auto">
          <a:xfrm flipV="1">
            <a:off x="1122363" y="1714500"/>
            <a:ext cx="1598612" cy="2854325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98" name="Line 49"/>
          <p:cNvSpPr>
            <a:spLocks noChangeShapeType="1"/>
          </p:cNvSpPr>
          <p:nvPr/>
        </p:nvSpPr>
        <p:spPr bwMode="auto">
          <a:xfrm flipV="1">
            <a:off x="1141413" y="1400175"/>
            <a:ext cx="1579562" cy="485775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99" name="Line 49"/>
          <p:cNvSpPr>
            <a:spLocks noChangeShapeType="1"/>
          </p:cNvSpPr>
          <p:nvPr/>
        </p:nvSpPr>
        <p:spPr bwMode="auto">
          <a:xfrm>
            <a:off x="1131888" y="2543175"/>
            <a:ext cx="1612900" cy="2335213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600" name="Line 49"/>
          <p:cNvSpPr>
            <a:spLocks noChangeShapeType="1"/>
          </p:cNvSpPr>
          <p:nvPr/>
        </p:nvSpPr>
        <p:spPr bwMode="auto">
          <a:xfrm>
            <a:off x="1125538" y="3122613"/>
            <a:ext cx="1565275" cy="1787525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601" name="Text Box 50"/>
          <p:cNvSpPr txBox="1">
            <a:spLocks noChangeArrowheads="1"/>
          </p:cNvSpPr>
          <p:nvPr/>
        </p:nvSpPr>
        <p:spPr bwMode="auto">
          <a:xfrm>
            <a:off x="1744663" y="2033588"/>
            <a:ext cx="517525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DDL</a:t>
            </a:r>
          </a:p>
        </p:txBody>
      </p:sp>
      <p:sp>
        <p:nvSpPr>
          <p:cNvPr id="23602" name="TextBox 3"/>
          <p:cNvSpPr txBox="1">
            <a:spLocks noChangeArrowheads="1"/>
          </p:cNvSpPr>
          <p:nvPr/>
        </p:nvSpPr>
        <p:spPr bwMode="auto">
          <a:xfrm rot="3671849">
            <a:off x="3117056" y="2794794"/>
            <a:ext cx="8620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……,T</a:t>
            </a:r>
            <a:r>
              <a:rPr lang="en-US" altLang="en-US" sz="12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,T</a:t>
            </a:r>
            <a:r>
              <a:rPr lang="en-US" altLang="en-US" sz="12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altLang="en-US" sz="1200" i="1" baseline="-25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603" name="TextBox 94"/>
          <p:cNvSpPr txBox="1">
            <a:spLocks noChangeArrowheads="1"/>
          </p:cNvSpPr>
          <p:nvPr/>
        </p:nvSpPr>
        <p:spPr bwMode="auto">
          <a:xfrm rot="-3233769">
            <a:off x="3414713" y="4230688"/>
            <a:ext cx="8921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 Q</a:t>
            </a:r>
            <a:r>
              <a:rPr lang="en-US" altLang="en-US" sz="12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,Q</a:t>
            </a:r>
            <a:r>
              <a:rPr lang="en-US" altLang="en-US" sz="12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altLang="en-US" sz="1200" i="1" baseline="-25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604" name="Rectangle 72"/>
          <p:cNvSpPr>
            <a:spLocks noChangeArrowheads="1"/>
          </p:cNvSpPr>
          <p:nvPr/>
        </p:nvSpPr>
        <p:spPr bwMode="auto">
          <a:xfrm>
            <a:off x="4086225" y="2333625"/>
            <a:ext cx="1019175" cy="885825"/>
          </a:xfrm>
          <a:prstGeom prst="rect">
            <a:avLst/>
          </a:prstGeom>
          <a:solidFill>
            <a:srgbClr val="7FD3E7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transaction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23605" name="Rectangle 79"/>
          <p:cNvSpPr>
            <a:spLocks noChangeArrowheads="1"/>
          </p:cNvSpPr>
          <p:nvPr/>
        </p:nvSpPr>
        <p:spPr bwMode="auto">
          <a:xfrm>
            <a:off x="5467350" y="1295400"/>
            <a:ext cx="828675" cy="1104900"/>
          </a:xfrm>
          <a:prstGeom prst="rect">
            <a:avLst/>
          </a:prstGeom>
          <a:solidFill>
            <a:srgbClr val="FFC000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logging &amp;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recovery</a:t>
            </a:r>
          </a:p>
        </p:txBody>
      </p:sp>
      <p:sp>
        <p:nvSpPr>
          <p:cNvPr id="97" name="Rectangle 57"/>
          <p:cNvSpPr>
            <a:spLocks noChangeArrowheads="1"/>
          </p:cNvSpPr>
          <p:nvPr/>
        </p:nvSpPr>
        <p:spPr bwMode="auto">
          <a:xfrm>
            <a:off x="6657975" y="2705100"/>
            <a:ext cx="704850" cy="12954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altLang="zh-CN" sz="1400">
                <a:ea typeface="宋体" panose="02010600030101010101" pitchFamily="2" charset="-122"/>
              </a:rPr>
              <a:t>buffer</a:t>
            </a:r>
          </a:p>
          <a:p>
            <a:pPr algn="ctr" eaLnBrk="1" hangingPunct="1">
              <a:defRPr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98" name="Rectangle 74"/>
          <p:cNvSpPr>
            <a:spLocks noChangeArrowheads="1"/>
          </p:cNvSpPr>
          <p:nvPr/>
        </p:nvSpPr>
        <p:spPr bwMode="auto">
          <a:xfrm>
            <a:off x="4067175" y="1390650"/>
            <a:ext cx="1019175" cy="5524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altLang="zh-CN" sz="1400" dirty="0">
                <a:ea typeface="宋体" panose="02010600030101010101" pitchFamily="2" charset="-122"/>
              </a:rPr>
              <a:t>concurrency</a:t>
            </a:r>
          </a:p>
          <a:p>
            <a:pPr algn="ctr" eaLnBrk="1" hangingPunct="1">
              <a:defRPr/>
            </a:pPr>
            <a:r>
              <a:rPr lang="en-US" altLang="zh-CN" sz="1400" dirty="0">
                <a:ea typeface="宋体" panose="02010600030101010101" pitchFamily="2" charset="-122"/>
              </a:rPr>
              <a:t> control</a:t>
            </a:r>
          </a:p>
        </p:txBody>
      </p:sp>
      <p:sp>
        <p:nvSpPr>
          <p:cNvPr id="99" name="Rectangle 76"/>
          <p:cNvSpPr>
            <a:spLocks noChangeArrowheads="1"/>
          </p:cNvSpPr>
          <p:nvPr/>
        </p:nvSpPr>
        <p:spPr bwMode="auto">
          <a:xfrm>
            <a:off x="4048125" y="790575"/>
            <a:ext cx="1038225" cy="314325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1400" dirty="0">
                <a:ea typeface="宋体" panose="02010600030101010101" pitchFamily="2" charset="-122"/>
              </a:rPr>
              <a:t>lock table</a:t>
            </a:r>
          </a:p>
        </p:txBody>
      </p:sp>
    </p:spTree>
    <p:extLst>
      <p:ext uri="{BB962C8B-B14F-4D97-AF65-F5344CB8AC3E}">
        <p14:creationId xmlns:p14="http://schemas.microsoft.com/office/powerpoint/2010/main" val="14824607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Text Box 46"/>
          <p:cNvSpPr txBox="1">
            <a:spLocks noChangeArrowheads="1"/>
          </p:cNvSpPr>
          <p:nvPr/>
        </p:nvSpPr>
        <p:spPr bwMode="auto">
          <a:xfrm>
            <a:off x="700088" y="1485900"/>
            <a:ext cx="7742237" cy="267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Therefore, the logging strategy must be carefully designed to ensure </a:t>
            </a:r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tomicity and </a:t>
            </a:r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</a:t>
            </a: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urability.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28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28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28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28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2185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63600" y="171450"/>
            <a:ext cx="7454900" cy="1038225"/>
          </a:xfrm>
        </p:spPr>
        <p:txBody>
          <a:bodyPr/>
          <a:lstStyle/>
          <a:p>
            <a:pPr eaLnBrk="1" hangingPunct="1"/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Coping with System Failures</a:t>
            </a: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49300" y="1073150"/>
            <a:ext cx="7661275" cy="3651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861" name="Rectangle 6"/>
          <p:cNvSpPr>
            <a:spLocks noChangeArrowheads="1"/>
          </p:cNvSpPr>
          <p:nvPr/>
        </p:nvSpPr>
        <p:spPr bwMode="auto">
          <a:xfrm>
            <a:off x="1401763" y="2587625"/>
            <a:ext cx="6030912" cy="1196975"/>
          </a:xfrm>
          <a:prstGeom prst="rect">
            <a:avLst/>
          </a:prstGeom>
          <a:noFill/>
          <a:ln w="28575">
            <a:solidFill>
              <a:srgbClr val="99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Footlight MT Light" panose="0204060206030A020304" pitchFamily="18" charset="0"/>
              </a:rPr>
              <a:t>If you are going to be in the logging business, one of the things that you have to do is to learn about heavy equipment.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chemeClr val="tx2"/>
                </a:solidFill>
                <a:latin typeface="Footlight MT Light" panose="0204060206030A020304" pitchFamily="18" charset="0"/>
              </a:rPr>
              <a:t>	               		Robert VanNatta,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i="1">
                <a:solidFill>
                  <a:schemeClr val="tx2"/>
                </a:solidFill>
                <a:latin typeface="Footlight MT Light" panose="0204060206030A020304" pitchFamily="18" charset="0"/>
              </a:rPr>
              <a:t>	              		</a:t>
            </a:r>
            <a:r>
              <a:rPr lang="en-US" altLang="en-US" sz="1400" i="1">
                <a:solidFill>
                  <a:schemeClr val="tx2"/>
                </a:solidFill>
                <a:latin typeface="Footlight MT Light" panose="0204060206030A020304" pitchFamily="18" charset="0"/>
              </a:rPr>
              <a:t>Logging History of Columbia County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300" y="4284663"/>
            <a:ext cx="5702300" cy="18161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We will study three logging strategies: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Undo-logging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Redo-logging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Undo/Redo-logging</a:t>
            </a:r>
          </a:p>
        </p:txBody>
      </p:sp>
    </p:spTree>
    <p:extLst>
      <p:ext uri="{BB962C8B-B14F-4D97-AF65-F5344CB8AC3E}">
        <p14:creationId xmlns:p14="http://schemas.microsoft.com/office/powerpoint/2010/main" val="1952393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82700"/>
            <a:ext cx="7772400" cy="2714625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The format of the Undo/Redo log:</a:t>
            </a:r>
          </a:p>
          <a:p>
            <a:pPr marL="0" indent="0" eaLnBrk="1" hangingPunct="1">
              <a:buFontTx/>
              <a:buNone/>
            </a:pP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781050" y="1082675"/>
            <a:ext cx="7421563" cy="269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908" name="Title 1"/>
          <p:cNvSpPr>
            <a:spLocks noGrp="1"/>
          </p:cNvSpPr>
          <p:nvPr>
            <p:ph type="title"/>
          </p:nvPr>
        </p:nvSpPr>
        <p:spPr>
          <a:xfrm>
            <a:off x="685800" y="139700"/>
            <a:ext cx="7772400" cy="1143000"/>
          </a:xfrm>
        </p:spPr>
        <p:txBody>
          <a:bodyPr/>
          <a:lstStyle/>
          <a:p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Undo/Redo Logging</a:t>
            </a:r>
            <a:endParaRPr lang="en-US" altLang="en-US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23909" name="TextBox 1"/>
          <p:cNvSpPr txBox="1">
            <a:spLocks noChangeArrowheads="1"/>
          </p:cNvSpPr>
          <p:nvPr/>
        </p:nvSpPr>
        <p:spPr bwMode="auto">
          <a:xfrm>
            <a:off x="2036763" y="2044700"/>
            <a:ext cx="1822450" cy="19383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&lt;T, A,a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,a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&lt;T, B,b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,b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&lt;T, commit&gt;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(or &lt;T, abort&gt;)</a:t>
            </a:r>
          </a:p>
        </p:txBody>
      </p:sp>
      <p:sp>
        <p:nvSpPr>
          <p:cNvPr id="123910" name="TextBox 2"/>
          <p:cNvSpPr txBox="1">
            <a:spLocks noChangeArrowheads="1"/>
          </p:cNvSpPr>
          <p:nvPr/>
        </p:nvSpPr>
        <p:spPr bwMode="auto">
          <a:xfrm>
            <a:off x="4491038" y="2071688"/>
            <a:ext cx="20034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transaction T starts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 flipH="1">
            <a:off x="3370263" y="2276475"/>
            <a:ext cx="1120775" cy="0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912" name="TextBox 8"/>
          <p:cNvSpPr txBox="1">
            <a:spLocks noChangeArrowheads="1"/>
          </p:cNvSpPr>
          <p:nvPr/>
        </p:nvSpPr>
        <p:spPr bwMode="auto">
          <a:xfrm>
            <a:off x="4473575" y="2559050"/>
            <a:ext cx="3325813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transaction T wrote on A/B,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both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 and new</a:t>
            </a: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values are recorded</a:t>
            </a:r>
            <a:endParaRPr lang="en-US" altLang="en-US" sz="1800" baseline="-2500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1800" baseline="-2500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 flipH="1" flipV="1">
            <a:off x="3743325" y="2622550"/>
            <a:ext cx="730250" cy="293688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914" name="TextBox 12"/>
          <p:cNvSpPr txBox="1">
            <a:spLocks noChangeArrowheads="1"/>
          </p:cNvSpPr>
          <p:nvPr/>
        </p:nvSpPr>
        <p:spPr bwMode="auto">
          <a:xfrm>
            <a:off x="4491038" y="3305175"/>
            <a:ext cx="28352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transaction T commits/abort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 flipH="1" flipV="1">
            <a:off x="3530600" y="3489325"/>
            <a:ext cx="960438" cy="19050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123912" idx="1"/>
          </p:cNvCxnSpPr>
          <p:nvPr/>
        </p:nvCxnSpPr>
        <p:spPr>
          <a:xfrm flipH="1">
            <a:off x="3743325" y="2974975"/>
            <a:ext cx="730250" cy="190500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1042988" y="4589463"/>
            <a:ext cx="5711825" cy="1370012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4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 idea of Undo/Redo logging: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Increase flexibility and compromise undo logging and redo logging (at the expense of using more space).</a:t>
            </a:r>
          </a:p>
        </p:txBody>
      </p:sp>
    </p:spTree>
    <p:extLst>
      <p:ext uri="{BB962C8B-B14F-4D97-AF65-F5344CB8AC3E}">
        <p14:creationId xmlns:p14="http://schemas.microsoft.com/office/powerpoint/2010/main" val="24550382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/>
        </p:nvCxnSpPr>
        <p:spPr>
          <a:xfrm flipV="1">
            <a:off x="706438" y="1095375"/>
            <a:ext cx="7729537" cy="142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123" name="TextBox 1"/>
          <p:cNvSpPr txBox="1">
            <a:spLocks noChangeArrowheads="1"/>
          </p:cNvSpPr>
          <p:nvPr/>
        </p:nvSpPr>
        <p:spPr bwMode="auto">
          <a:xfrm>
            <a:off x="2392363" y="1917700"/>
            <a:ext cx="47625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Algorithms for Undo/Redo logging</a:t>
            </a:r>
          </a:p>
        </p:txBody>
      </p:sp>
      <p:sp>
        <p:nvSpPr>
          <p:cNvPr id="133124" name="TextBox 2"/>
          <p:cNvSpPr txBox="1">
            <a:spLocks noChangeArrowheads="1"/>
          </p:cNvSpPr>
          <p:nvPr/>
        </p:nvSpPr>
        <p:spPr bwMode="auto">
          <a:xfrm>
            <a:off x="781050" y="2511425"/>
            <a:ext cx="3686175" cy="203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Undo/Redo log recording</a:t>
            </a:r>
            <a:endParaRPr lang="en-US" altLang="en-US" sz="1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1. Add &lt;T, start&gt; to memory-log;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2. When T writes on A, add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&lt;T, A, a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, a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&gt; in memory-log;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output(A) can be performed now,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either before or after step 3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3. Add &lt;T, commit&gt; to memory-log.</a:t>
            </a:r>
          </a:p>
        </p:txBody>
      </p:sp>
      <p:sp>
        <p:nvSpPr>
          <p:cNvPr id="133125" name="TextBox 7"/>
          <p:cNvSpPr txBox="1">
            <a:spLocks noChangeArrowheads="1"/>
          </p:cNvSpPr>
          <p:nvPr/>
        </p:nvSpPr>
        <p:spPr bwMode="auto">
          <a:xfrm>
            <a:off x="4652963" y="2511425"/>
            <a:ext cx="3657600" cy="28622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Recovery with Undo/Redo log</a:t>
            </a:r>
            <a:endParaRPr lang="en-US" altLang="en-US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Bring disk-log to memory;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Scan the log forwards;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For T with  &lt;T, commit&gt;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For &lt;T, A, </a:t>
            </a:r>
            <a:r>
              <a:rPr lang="en-US" alt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8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</a:t>
            </a:r>
            <a:r>
              <a:rPr lang="en-US" altLang="en-US" sz="1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Redo by assigning a</a:t>
            </a:r>
            <a:r>
              <a:rPr lang="en-US" altLang="en-US" sz="1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 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A;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Scan the log backwards;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For T without &lt;T, commit&gt;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For &lt;T, A, </a:t>
            </a:r>
            <a:r>
              <a:rPr lang="en-US" alt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8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</a:t>
            </a:r>
            <a:r>
              <a:rPr lang="en-US" altLang="en-US" sz="1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 in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Undo by assigning </a:t>
            </a:r>
            <a:r>
              <a:rPr lang="en-US" alt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8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A.</a:t>
            </a:r>
          </a:p>
        </p:txBody>
      </p:sp>
      <p:sp>
        <p:nvSpPr>
          <p:cNvPr id="133126" name="Title 1"/>
          <p:cNvSpPr>
            <a:spLocks noGrp="1"/>
          </p:cNvSpPr>
          <p:nvPr>
            <p:ph type="title"/>
          </p:nvPr>
        </p:nvSpPr>
        <p:spPr>
          <a:xfrm>
            <a:off x="685800" y="139700"/>
            <a:ext cx="7772400" cy="1143000"/>
          </a:xfrm>
        </p:spPr>
        <p:txBody>
          <a:bodyPr/>
          <a:lstStyle/>
          <a:p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Undo/Redo Logging</a:t>
            </a:r>
            <a:endParaRPr lang="en-US" altLang="en-US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941388" y="1187450"/>
            <a:ext cx="7239000" cy="650875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18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Undo/Redo logging rule (UR):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Log records reach disk before the corresponding changes reach disk. </a:t>
            </a:r>
          </a:p>
        </p:txBody>
      </p:sp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081CB969-D9A4-DD82-0DC4-318E012C66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3002" y="5670550"/>
            <a:ext cx="8277996" cy="757793"/>
          </a:xfrm>
          <a:ln>
            <a:solidFill>
              <a:schemeClr val="tx1"/>
            </a:solidFill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Undo/Redo logging rule (Rule UR):</a:t>
            </a:r>
          </a:p>
          <a:p>
            <a:pPr marL="0" indent="0"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 undo/redo log record must reach disk before the corresponding change reaches disk. </a:t>
            </a:r>
            <a:endParaRPr lang="en-US" altLang="en-US" sz="18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35396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0915ED0-C964-4AA3-A680-3612DBCC4ABE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6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8483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BDE72C06-D488-4AB4-B73A-B6B99F8BE603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6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48484" name="TextBox 1"/>
          <p:cNvSpPr txBox="1">
            <a:spLocks noChangeArrowheads="1"/>
          </p:cNvSpPr>
          <p:nvPr/>
        </p:nvSpPr>
        <p:spPr bwMode="auto">
          <a:xfrm>
            <a:off x="768350" y="436563"/>
            <a:ext cx="67754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Checkpoint for Undo/Redo logging</a:t>
            </a:r>
          </a:p>
        </p:txBody>
      </p:sp>
      <p:cxnSp>
        <p:nvCxnSpPr>
          <p:cNvPr id="29" name="Straight Connector 28"/>
          <p:cNvCxnSpPr/>
          <p:nvPr/>
        </p:nvCxnSpPr>
        <p:spPr>
          <a:xfrm>
            <a:off x="779463" y="1044575"/>
            <a:ext cx="6635750" cy="381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8486" name="TextBox 22"/>
          <p:cNvSpPr txBox="1">
            <a:spLocks noChangeArrowheads="1"/>
          </p:cNvSpPr>
          <p:nvPr/>
        </p:nvSpPr>
        <p:spPr bwMode="auto">
          <a:xfrm>
            <a:off x="8027988" y="1044575"/>
            <a:ext cx="892175" cy="5122863"/>
          </a:xfrm>
          <a:prstGeom prst="rect">
            <a:avLst/>
          </a:prstGeom>
          <a:noFill/>
          <a:ln w="190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48487" name="TextBox 23"/>
          <p:cNvSpPr txBox="1">
            <a:spLocks noChangeArrowheads="1"/>
          </p:cNvSpPr>
          <p:nvPr/>
        </p:nvSpPr>
        <p:spPr bwMode="auto">
          <a:xfrm>
            <a:off x="8162925" y="619125"/>
            <a:ext cx="5238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</a:rPr>
              <a:t>log</a:t>
            </a:r>
          </a:p>
        </p:txBody>
      </p:sp>
      <p:sp>
        <p:nvSpPr>
          <p:cNvPr id="148488" name="TextBox 24"/>
          <p:cNvSpPr txBox="1">
            <a:spLocks noChangeArrowheads="1"/>
          </p:cNvSpPr>
          <p:nvPr/>
        </p:nvSpPr>
        <p:spPr bwMode="auto">
          <a:xfrm rot="5400000">
            <a:off x="8213726" y="1801812"/>
            <a:ext cx="7159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……</a:t>
            </a:r>
          </a:p>
        </p:txBody>
      </p:sp>
      <p:sp>
        <p:nvSpPr>
          <p:cNvPr id="148489" name="TextBox 25"/>
          <p:cNvSpPr txBox="1">
            <a:spLocks noChangeArrowheads="1"/>
          </p:cNvSpPr>
          <p:nvPr/>
        </p:nvSpPr>
        <p:spPr bwMode="auto">
          <a:xfrm>
            <a:off x="8027988" y="2286000"/>
            <a:ext cx="871537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&lt;T1,start&gt;</a:t>
            </a:r>
          </a:p>
        </p:txBody>
      </p:sp>
      <p:sp>
        <p:nvSpPr>
          <p:cNvPr id="148490" name="TextBox 26"/>
          <p:cNvSpPr txBox="1">
            <a:spLocks noChangeArrowheads="1"/>
          </p:cNvSpPr>
          <p:nvPr/>
        </p:nvSpPr>
        <p:spPr bwMode="auto">
          <a:xfrm rot="5400000">
            <a:off x="8353425" y="2403475"/>
            <a:ext cx="4365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148491" name="TextBox 27"/>
          <p:cNvSpPr txBox="1">
            <a:spLocks noChangeArrowheads="1"/>
          </p:cNvSpPr>
          <p:nvPr/>
        </p:nvSpPr>
        <p:spPr bwMode="auto">
          <a:xfrm>
            <a:off x="8027988" y="2921000"/>
            <a:ext cx="871537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&lt;T3,start&gt;</a:t>
            </a:r>
          </a:p>
        </p:txBody>
      </p:sp>
      <p:sp>
        <p:nvSpPr>
          <p:cNvPr id="148492" name="TextBox 27"/>
          <p:cNvSpPr txBox="1">
            <a:spLocks noChangeArrowheads="1"/>
          </p:cNvSpPr>
          <p:nvPr/>
        </p:nvSpPr>
        <p:spPr bwMode="auto">
          <a:xfrm>
            <a:off x="7942263" y="2716213"/>
            <a:ext cx="1050925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&lt;T2,commit&gt;</a:t>
            </a:r>
          </a:p>
        </p:txBody>
      </p:sp>
      <p:sp>
        <p:nvSpPr>
          <p:cNvPr id="148493" name="TextBox 27"/>
          <p:cNvSpPr txBox="1">
            <a:spLocks noChangeArrowheads="1"/>
          </p:cNvSpPr>
          <p:nvPr/>
        </p:nvSpPr>
        <p:spPr bwMode="auto">
          <a:xfrm>
            <a:off x="7948613" y="3317875"/>
            <a:ext cx="1050925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&lt;T4,commit&gt;</a:t>
            </a:r>
          </a:p>
        </p:txBody>
      </p:sp>
      <p:sp>
        <p:nvSpPr>
          <p:cNvPr id="148494" name="TextBox 32"/>
          <p:cNvSpPr txBox="1">
            <a:spLocks noChangeArrowheads="1"/>
          </p:cNvSpPr>
          <p:nvPr/>
        </p:nvSpPr>
        <p:spPr bwMode="auto">
          <a:xfrm rot="5400000">
            <a:off x="8364538" y="3046413"/>
            <a:ext cx="4365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4022800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E953267-C2D3-44E3-A64C-E97CF4AC7D2F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7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9507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717BA831-FCD2-49F4-BC02-BC754BC57193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7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49508" name="TextBox 1"/>
          <p:cNvSpPr txBox="1">
            <a:spLocks noChangeArrowheads="1"/>
          </p:cNvSpPr>
          <p:nvPr/>
        </p:nvSpPr>
        <p:spPr bwMode="auto">
          <a:xfrm>
            <a:off x="768350" y="436563"/>
            <a:ext cx="67754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Checkpoint for Undo/Redo logging</a:t>
            </a:r>
          </a:p>
        </p:txBody>
      </p:sp>
      <p:cxnSp>
        <p:nvCxnSpPr>
          <p:cNvPr id="29" name="Straight Connector 28"/>
          <p:cNvCxnSpPr/>
          <p:nvPr/>
        </p:nvCxnSpPr>
        <p:spPr>
          <a:xfrm>
            <a:off x="779463" y="1044575"/>
            <a:ext cx="6635750" cy="381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8"/>
          <p:cNvSpPr txBox="1">
            <a:spLocks noChangeArrowheads="1"/>
          </p:cNvSpPr>
          <p:nvPr/>
        </p:nvSpPr>
        <p:spPr bwMode="auto">
          <a:xfrm>
            <a:off x="641350" y="1403350"/>
            <a:ext cx="7300913" cy="68262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lnSpc>
                <a:spcPct val="80000"/>
              </a:lnSpc>
              <a:spcBef>
                <a:spcPct val="0"/>
              </a:spcBef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Place a log record 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&lt;Start CKPT(T</a:t>
            </a:r>
            <a:r>
              <a:rPr lang="en-US" altLang="en-US" sz="24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n-US" alt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i="1" baseline="-25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)&gt;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where 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T</a:t>
            </a:r>
            <a:r>
              <a:rPr lang="en-US" altLang="en-US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are the currently active transactions; </a:t>
            </a:r>
          </a:p>
        </p:txBody>
      </p:sp>
      <p:sp>
        <p:nvSpPr>
          <p:cNvPr id="149511" name="TextBox 22"/>
          <p:cNvSpPr txBox="1">
            <a:spLocks noChangeArrowheads="1"/>
          </p:cNvSpPr>
          <p:nvPr/>
        </p:nvSpPr>
        <p:spPr bwMode="auto">
          <a:xfrm>
            <a:off x="8027988" y="1044575"/>
            <a:ext cx="892175" cy="5122863"/>
          </a:xfrm>
          <a:prstGeom prst="rect">
            <a:avLst/>
          </a:prstGeom>
          <a:noFill/>
          <a:ln w="190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49512" name="TextBox 23"/>
          <p:cNvSpPr txBox="1">
            <a:spLocks noChangeArrowheads="1"/>
          </p:cNvSpPr>
          <p:nvPr/>
        </p:nvSpPr>
        <p:spPr bwMode="auto">
          <a:xfrm>
            <a:off x="8162925" y="619125"/>
            <a:ext cx="5238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</a:rPr>
              <a:t>log</a:t>
            </a:r>
          </a:p>
        </p:txBody>
      </p:sp>
      <p:sp>
        <p:nvSpPr>
          <p:cNvPr id="149513" name="TextBox 24"/>
          <p:cNvSpPr txBox="1">
            <a:spLocks noChangeArrowheads="1"/>
          </p:cNvSpPr>
          <p:nvPr/>
        </p:nvSpPr>
        <p:spPr bwMode="auto">
          <a:xfrm rot="5400000">
            <a:off x="8213726" y="1801812"/>
            <a:ext cx="7159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……</a:t>
            </a:r>
          </a:p>
        </p:txBody>
      </p:sp>
      <p:sp>
        <p:nvSpPr>
          <p:cNvPr id="149514" name="TextBox 25"/>
          <p:cNvSpPr txBox="1">
            <a:spLocks noChangeArrowheads="1"/>
          </p:cNvSpPr>
          <p:nvPr/>
        </p:nvSpPr>
        <p:spPr bwMode="auto">
          <a:xfrm>
            <a:off x="8027988" y="2286000"/>
            <a:ext cx="871537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&lt;T1,start&gt;</a:t>
            </a:r>
          </a:p>
        </p:txBody>
      </p:sp>
      <p:sp>
        <p:nvSpPr>
          <p:cNvPr id="149515" name="TextBox 26"/>
          <p:cNvSpPr txBox="1">
            <a:spLocks noChangeArrowheads="1"/>
          </p:cNvSpPr>
          <p:nvPr/>
        </p:nvSpPr>
        <p:spPr bwMode="auto">
          <a:xfrm rot="5400000">
            <a:off x="8353425" y="2403475"/>
            <a:ext cx="4365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149516" name="TextBox 27"/>
          <p:cNvSpPr txBox="1">
            <a:spLocks noChangeArrowheads="1"/>
          </p:cNvSpPr>
          <p:nvPr/>
        </p:nvSpPr>
        <p:spPr bwMode="auto">
          <a:xfrm>
            <a:off x="8027988" y="2921000"/>
            <a:ext cx="871537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&lt;T3,start&gt;</a:t>
            </a:r>
          </a:p>
        </p:txBody>
      </p:sp>
      <p:sp>
        <p:nvSpPr>
          <p:cNvPr id="149517" name="TextBox 31"/>
          <p:cNvSpPr txBox="1">
            <a:spLocks noChangeArrowheads="1"/>
          </p:cNvSpPr>
          <p:nvPr/>
        </p:nvSpPr>
        <p:spPr bwMode="auto">
          <a:xfrm>
            <a:off x="7985125" y="3500438"/>
            <a:ext cx="957263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&lt;Start CKPT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  (T1,T3)&gt;</a:t>
            </a:r>
          </a:p>
        </p:txBody>
      </p:sp>
      <p:sp>
        <p:nvSpPr>
          <p:cNvPr id="149518" name="TextBox 27"/>
          <p:cNvSpPr txBox="1">
            <a:spLocks noChangeArrowheads="1"/>
          </p:cNvSpPr>
          <p:nvPr/>
        </p:nvSpPr>
        <p:spPr bwMode="auto">
          <a:xfrm>
            <a:off x="7942263" y="2716213"/>
            <a:ext cx="1050925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&lt;T2,commit&gt;</a:t>
            </a:r>
          </a:p>
        </p:txBody>
      </p:sp>
      <p:sp>
        <p:nvSpPr>
          <p:cNvPr id="149519" name="TextBox 27"/>
          <p:cNvSpPr txBox="1">
            <a:spLocks noChangeArrowheads="1"/>
          </p:cNvSpPr>
          <p:nvPr/>
        </p:nvSpPr>
        <p:spPr bwMode="auto">
          <a:xfrm>
            <a:off x="7948613" y="3317875"/>
            <a:ext cx="1050925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&lt;T4,commit&gt;</a:t>
            </a:r>
          </a:p>
        </p:txBody>
      </p:sp>
      <p:sp>
        <p:nvSpPr>
          <p:cNvPr id="149520" name="TextBox 32"/>
          <p:cNvSpPr txBox="1">
            <a:spLocks noChangeArrowheads="1"/>
          </p:cNvSpPr>
          <p:nvPr/>
        </p:nvSpPr>
        <p:spPr bwMode="auto">
          <a:xfrm rot="5400000">
            <a:off x="8364538" y="3046413"/>
            <a:ext cx="4365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15467584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5D74D6E-C517-4895-9E13-A93025375276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8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0531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384160C7-2BCA-493E-AFE5-7EF3343A49A6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8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50532" name="TextBox 1"/>
          <p:cNvSpPr txBox="1">
            <a:spLocks noChangeArrowheads="1"/>
          </p:cNvSpPr>
          <p:nvPr/>
        </p:nvSpPr>
        <p:spPr bwMode="auto">
          <a:xfrm>
            <a:off x="768350" y="436563"/>
            <a:ext cx="67754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Checkpoint for Undo/Redo logging</a:t>
            </a:r>
          </a:p>
        </p:txBody>
      </p:sp>
      <p:cxnSp>
        <p:nvCxnSpPr>
          <p:cNvPr id="29" name="Straight Connector 28"/>
          <p:cNvCxnSpPr/>
          <p:nvPr/>
        </p:nvCxnSpPr>
        <p:spPr>
          <a:xfrm>
            <a:off x="779463" y="1044575"/>
            <a:ext cx="6635750" cy="381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8"/>
          <p:cNvSpPr txBox="1">
            <a:spLocks noChangeArrowheads="1"/>
          </p:cNvSpPr>
          <p:nvPr/>
        </p:nvSpPr>
        <p:spPr bwMode="auto">
          <a:xfrm>
            <a:off x="641350" y="1403350"/>
            <a:ext cx="7300913" cy="203676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lnSpc>
                <a:spcPct val="80000"/>
              </a:lnSpc>
              <a:spcBef>
                <a:spcPct val="0"/>
              </a:spcBef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Place a log record 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&lt;Start CKPT(T</a:t>
            </a:r>
            <a:r>
              <a:rPr lang="en-US" altLang="en-US" sz="24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n-US" alt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i="1" baseline="-25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)&gt;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where 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T</a:t>
            </a:r>
            <a:r>
              <a:rPr lang="en-US" altLang="en-US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are the currently active transactions;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endParaRPr lang="en-US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spcBef>
                <a:spcPct val="0"/>
              </a:spcBef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Copy all “dirty data” in main memory to disk, this can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be due to either committed or incomplete transactions;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at the meanwhile, the system can continuously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\\ accept new transactions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(non-quiescent)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50535" name="TextBox 22"/>
          <p:cNvSpPr txBox="1">
            <a:spLocks noChangeArrowheads="1"/>
          </p:cNvSpPr>
          <p:nvPr/>
        </p:nvSpPr>
        <p:spPr bwMode="auto">
          <a:xfrm>
            <a:off x="8027988" y="1044575"/>
            <a:ext cx="892175" cy="5122863"/>
          </a:xfrm>
          <a:prstGeom prst="rect">
            <a:avLst/>
          </a:prstGeom>
          <a:noFill/>
          <a:ln w="190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50536" name="TextBox 23"/>
          <p:cNvSpPr txBox="1">
            <a:spLocks noChangeArrowheads="1"/>
          </p:cNvSpPr>
          <p:nvPr/>
        </p:nvSpPr>
        <p:spPr bwMode="auto">
          <a:xfrm>
            <a:off x="8162925" y="619125"/>
            <a:ext cx="5238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</a:rPr>
              <a:t>log</a:t>
            </a:r>
          </a:p>
        </p:txBody>
      </p:sp>
      <p:sp>
        <p:nvSpPr>
          <p:cNvPr id="150537" name="TextBox 24"/>
          <p:cNvSpPr txBox="1">
            <a:spLocks noChangeArrowheads="1"/>
          </p:cNvSpPr>
          <p:nvPr/>
        </p:nvSpPr>
        <p:spPr bwMode="auto">
          <a:xfrm rot="5400000">
            <a:off x="8213726" y="1801812"/>
            <a:ext cx="7159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……</a:t>
            </a:r>
          </a:p>
        </p:txBody>
      </p:sp>
      <p:sp>
        <p:nvSpPr>
          <p:cNvPr id="150538" name="TextBox 25"/>
          <p:cNvSpPr txBox="1">
            <a:spLocks noChangeArrowheads="1"/>
          </p:cNvSpPr>
          <p:nvPr/>
        </p:nvSpPr>
        <p:spPr bwMode="auto">
          <a:xfrm>
            <a:off x="8027988" y="2286000"/>
            <a:ext cx="871537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&lt;T1,start&gt;</a:t>
            </a:r>
          </a:p>
        </p:txBody>
      </p:sp>
      <p:sp>
        <p:nvSpPr>
          <p:cNvPr id="150539" name="TextBox 26"/>
          <p:cNvSpPr txBox="1">
            <a:spLocks noChangeArrowheads="1"/>
          </p:cNvSpPr>
          <p:nvPr/>
        </p:nvSpPr>
        <p:spPr bwMode="auto">
          <a:xfrm rot="5400000">
            <a:off x="8353425" y="2403475"/>
            <a:ext cx="4365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150540" name="TextBox 27"/>
          <p:cNvSpPr txBox="1">
            <a:spLocks noChangeArrowheads="1"/>
          </p:cNvSpPr>
          <p:nvPr/>
        </p:nvSpPr>
        <p:spPr bwMode="auto">
          <a:xfrm>
            <a:off x="8027988" y="2921000"/>
            <a:ext cx="871537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&lt;T3,start&gt;</a:t>
            </a:r>
          </a:p>
        </p:txBody>
      </p:sp>
      <p:sp>
        <p:nvSpPr>
          <p:cNvPr id="150541" name="TextBox 31"/>
          <p:cNvSpPr txBox="1">
            <a:spLocks noChangeArrowheads="1"/>
          </p:cNvSpPr>
          <p:nvPr/>
        </p:nvSpPr>
        <p:spPr bwMode="auto">
          <a:xfrm>
            <a:off x="7985125" y="3500438"/>
            <a:ext cx="957263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&lt;Start CKPT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  (T1,T3)&gt;</a:t>
            </a:r>
          </a:p>
        </p:txBody>
      </p:sp>
      <p:sp>
        <p:nvSpPr>
          <p:cNvPr id="150542" name="TextBox 32"/>
          <p:cNvSpPr txBox="1">
            <a:spLocks noChangeArrowheads="1"/>
          </p:cNvSpPr>
          <p:nvPr/>
        </p:nvSpPr>
        <p:spPr bwMode="auto">
          <a:xfrm rot="5400000">
            <a:off x="8367713" y="4183063"/>
            <a:ext cx="4365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150543" name="TextBox 37"/>
          <p:cNvSpPr txBox="1">
            <a:spLocks noChangeArrowheads="1"/>
          </p:cNvSpPr>
          <p:nvPr/>
        </p:nvSpPr>
        <p:spPr bwMode="auto">
          <a:xfrm>
            <a:off x="8005763" y="4484688"/>
            <a:ext cx="873125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&lt;T5,start&gt;</a:t>
            </a:r>
          </a:p>
        </p:txBody>
      </p:sp>
      <p:sp>
        <p:nvSpPr>
          <p:cNvPr id="150544" name="TextBox 27"/>
          <p:cNvSpPr txBox="1">
            <a:spLocks noChangeArrowheads="1"/>
          </p:cNvSpPr>
          <p:nvPr/>
        </p:nvSpPr>
        <p:spPr bwMode="auto">
          <a:xfrm>
            <a:off x="7942263" y="2716213"/>
            <a:ext cx="1050925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&lt;T2,commit&gt;</a:t>
            </a:r>
          </a:p>
        </p:txBody>
      </p:sp>
      <p:sp>
        <p:nvSpPr>
          <p:cNvPr id="150545" name="TextBox 27"/>
          <p:cNvSpPr txBox="1">
            <a:spLocks noChangeArrowheads="1"/>
          </p:cNvSpPr>
          <p:nvPr/>
        </p:nvSpPr>
        <p:spPr bwMode="auto">
          <a:xfrm>
            <a:off x="7948613" y="3317875"/>
            <a:ext cx="1050925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&lt;T4,commit&gt;</a:t>
            </a:r>
          </a:p>
        </p:txBody>
      </p:sp>
      <p:sp>
        <p:nvSpPr>
          <p:cNvPr id="150546" name="TextBox 32"/>
          <p:cNvSpPr txBox="1">
            <a:spLocks noChangeArrowheads="1"/>
          </p:cNvSpPr>
          <p:nvPr/>
        </p:nvSpPr>
        <p:spPr bwMode="auto">
          <a:xfrm rot="5400000">
            <a:off x="8364538" y="3046413"/>
            <a:ext cx="4365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27" name="Rectangle 26"/>
          <p:cNvSpPr/>
          <p:nvPr/>
        </p:nvSpPr>
        <p:spPr>
          <a:xfrm>
            <a:off x="8047038" y="3913188"/>
            <a:ext cx="849312" cy="3937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copy dirty data to disk</a:t>
            </a:r>
            <a:r>
              <a:rPr lang="en-US" sz="1100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28" name="Rectangle 27"/>
          <p:cNvSpPr/>
          <p:nvPr/>
        </p:nvSpPr>
        <p:spPr>
          <a:xfrm>
            <a:off x="8043863" y="4733925"/>
            <a:ext cx="850900" cy="392113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copy dirty data to disk</a:t>
            </a:r>
            <a:r>
              <a:rPr lang="en-US" sz="1100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341138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2698F54-CF1B-4BB3-8A73-2FF3EC99F2FE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9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1555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5765EC54-1265-45F5-9783-C31760034299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9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51556" name="TextBox 1"/>
          <p:cNvSpPr txBox="1">
            <a:spLocks noChangeArrowheads="1"/>
          </p:cNvSpPr>
          <p:nvPr/>
        </p:nvSpPr>
        <p:spPr bwMode="auto">
          <a:xfrm>
            <a:off x="768350" y="436563"/>
            <a:ext cx="67754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Checkpoint for Undo/Redo logging</a:t>
            </a:r>
          </a:p>
        </p:txBody>
      </p:sp>
      <p:cxnSp>
        <p:nvCxnSpPr>
          <p:cNvPr id="29" name="Straight Connector 28"/>
          <p:cNvCxnSpPr/>
          <p:nvPr/>
        </p:nvCxnSpPr>
        <p:spPr>
          <a:xfrm>
            <a:off x="779463" y="1044575"/>
            <a:ext cx="6635750" cy="381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8"/>
          <p:cNvSpPr txBox="1">
            <a:spLocks noChangeArrowheads="1"/>
          </p:cNvSpPr>
          <p:nvPr/>
        </p:nvSpPr>
        <p:spPr bwMode="auto">
          <a:xfrm>
            <a:off x="641350" y="1403350"/>
            <a:ext cx="7300913" cy="250507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lnSpc>
                <a:spcPct val="80000"/>
              </a:lnSpc>
              <a:spcBef>
                <a:spcPct val="0"/>
              </a:spcBef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Place a log record 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&lt;Start CKPT(T</a:t>
            </a:r>
            <a:r>
              <a:rPr lang="en-US" altLang="en-US" sz="24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n-US" alt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i="1" baseline="-25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)&gt;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where 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T</a:t>
            </a:r>
            <a:r>
              <a:rPr lang="en-US" altLang="en-US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are the currently active transactions;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endParaRPr lang="en-US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spcBef>
                <a:spcPct val="0"/>
              </a:spcBef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Copy all “dirty data” in main memory to disk, this can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be due to either committed or incomplete transactions;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at the meanwhile, the system can continuously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\\ accept new transactions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(non-quiescent)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endParaRPr lang="en-US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spcBef>
                <a:spcPct val="0"/>
              </a:spcBef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When step 2 is done, place a log record 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&lt;End CKPT&gt;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1559" name="TextBox 22"/>
          <p:cNvSpPr txBox="1">
            <a:spLocks noChangeArrowheads="1"/>
          </p:cNvSpPr>
          <p:nvPr/>
        </p:nvSpPr>
        <p:spPr bwMode="auto">
          <a:xfrm>
            <a:off x="8027988" y="1044575"/>
            <a:ext cx="892175" cy="5122863"/>
          </a:xfrm>
          <a:prstGeom prst="rect">
            <a:avLst/>
          </a:prstGeom>
          <a:noFill/>
          <a:ln w="190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51560" name="TextBox 23"/>
          <p:cNvSpPr txBox="1">
            <a:spLocks noChangeArrowheads="1"/>
          </p:cNvSpPr>
          <p:nvPr/>
        </p:nvSpPr>
        <p:spPr bwMode="auto">
          <a:xfrm>
            <a:off x="8162925" y="619125"/>
            <a:ext cx="5238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</a:rPr>
              <a:t>log</a:t>
            </a:r>
          </a:p>
        </p:txBody>
      </p:sp>
      <p:sp>
        <p:nvSpPr>
          <p:cNvPr id="151561" name="TextBox 24"/>
          <p:cNvSpPr txBox="1">
            <a:spLocks noChangeArrowheads="1"/>
          </p:cNvSpPr>
          <p:nvPr/>
        </p:nvSpPr>
        <p:spPr bwMode="auto">
          <a:xfrm rot="5400000">
            <a:off x="8213726" y="1801812"/>
            <a:ext cx="7159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……</a:t>
            </a:r>
          </a:p>
        </p:txBody>
      </p:sp>
      <p:sp>
        <p:nvSpPr>
          <p:cNvPr id="151562" name="TextBox 25"/>
          <p:cNvSpPr txBox="1">
            <a:spLocks noChangeArrowheads="1"/>
          </p:cNvSpPr>
          <p:nvPr/>
        </p:nvSpPr>
        <p:spPr bwMode="auto">
          <a:xfrm>
            <a:off x="8027988" y="2286000"/>
            <a:ext cx="871537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&lt;T1,start&gt;</a:t>
            </a:r>
          </a:p>
        </p:txBody>
      </p:sp>
      <p:sp>
        <p:nvSpPr>
          <p:cNvPr id="151563" name="TextBox 26"/>
          <p:cNvSpPr txBox="1">
            <a:spLocks noChangeArrowheads="1"/>
          </p:cNvSpPr>
          <p:nvPr/>
        </p:nvSpPr>
        <p:spPr bwMode="auto">
          <a:xfrm rot="5400000">
            <a:off x="8353425" y="2403475"/>
            <a:ext cx="4365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151564" name="TextBox 27"/>
          <p:cNvSpPr txBox="1">
            <a:spLocks noChangeArrowheads="1"/>
          </p:cNvSpPr>
          <p:nvPr/>
        </p:nvSpPr>
        <p:spPr bwMode="auto">
          <a:xfrm>
            <a:off x="8027988" y="2921000"/>
            <a:ext cx="871537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&lt;T3,start&gt;</a:t>
            </a:r>
          </a:p>
        </p:txBody>
      </p:sp>
      <p:sp>
        <p:nvSpPr>
          <p:cNvPr id="151565" name="TextBox 31"/>
          <p:cNvSpPr txBox="1">
            <a:spLocks noChangeArrowheads="1"/>
          </p:cNvSpPr>
          <p:nvPr/>
        </p:nvSpPr>
        <p:spPr bwMode="auto">
          <a:xfrm>
            <a:off x="7985125" y="3500438"/>
            <a:ext cx="957263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&lt;Start CKPT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  (T1,T3)&gt;</a:t>
            </a:r>
          </a:p>
        </p:txBody>
      </p:sp>
      <p:sp>
        <p:nvSpPr>
          <p:cNvPr id="151566" name="TextBox 32"/>
          <p:cNvSpPr txBox="1">
            <a:spLocks noChangeArrowheads="1"/>
          </p:cNvSpPr>
          <p:nvPr/>
        </p:nvSpPr>
        <p:spPr bwMode="auto">
          <a:xfrm rot="5400000">
            <a:off x="8367713" y="4183063"/>
            <a:ext cx="4365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151567" name="TextBox 36"/>
          <p:cNvSpPr txBox="1">
            <a:spLocks noChangeArrowheads="1"/>
          </p:cNvSpPr>
          <p:nvPr/>
        </p:nvSpPr>
        <p:spPr bwMode="auto">
          <a:xfrm>
            <a:off x="7988300" y="5099050"/>
            <a:ext cx="1000125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&lt;End CKPT&gt;</a:t>
            </a:r>
          </a:p>
        </p:txBody>
      </p:sp>
      <p:sp>
        <p:nvSpPr>
          <p:cNvPr id="151568" name="TextBox 37"/>
          <p:cNvSpPr txBox="1">
            <a:spLocks noChangeArrowheads="1"/>
          </p:cNvSpPr>
          <p:nvPr/>
        </p:nvSpPr>
        <p:spPr bwMode="auto">
          <a:xfrm>
            <a:off x="8005763" y="4484688"/>
            <a:ext cx="873125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&lt;T5,start&gt;</a:t>
            </a:r>
          </a:p>
        </p:txBody>
      </p:sp>
      <p:sp>
        <p:nvSpPr>
          <p:cNvPr id="151569" name="TextBox 27"/>
          <p:cNvSpPr txBox="1">
            <a:spLocks noChangeArrowheads="1"/>
          </p:cNvSpPr>
          <p:nvPr/>
        </p:nvSpPr>
        <p:spPr bwMode="auto">
          <a:xfrm>
            <a:off x="7942263" y="2716213"/>
            <a:ext cx="1050925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&lt;T2,commit&gt;</a:t>
            </a:r>
          </a:p>
        </p:txBody>
      </p:sp>
      <p:sp>
        <p:nvSpPr>
          <p:cNvPr id="151570" name="TextBox 27"/>
          <p:cNvSpPr txBox="1">
            <a:spLocks noChangeArrowheads="1"/>
          </p:cNvSpPr>
          <p:nvPr/>
        </p:nvSpPr>
        <p:spPr bwMode="auto">
          <a:xfrm>
            <a:off x="7948613" y="3317875"/>
            <a:ext cx="1050925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&lt;T4,commit&gt;</a:t>
            </a:r>
          </a:p>
        </p:txBody>
      </p:sp>
      <p:sp>
        <p:nvSpPr>
          <p:cNvPr id="151571" name="TextBox 32"/>
          <p:cNvSpPr txBox="1">
            <a:spLocks noChangeArrowheads="1"/>
          </p:cNvSpPr>
          <p:nvPr/>
        </p:nvSpPr>
        <p:spPr bwMode="auto">
          <a:xfrm rot="5400000">
            <a:off x="8364538" y="3046413"/>
            <a:ext cx="4365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27" name="Rectangle 26"/>
          <p:cNvSpPr/>
          <p:nvPr/>
        </p:nvSpPr>
        <p:spPr>
          <a:xfrm>
            <a:off x="8047038" y="3913188"/>
            <a:ext cx="849312" cy="3937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copy dirty data to disk</a:t>
            </a:r>
            <a:r>
              <a:rPr lang="en-US" sz="1100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28" name="Rectangle 27"/>
          <p:cNvSpPr/>
          <p:nvPr/>
        </p:nvSpPr>
        <p:spPr>
          <a:xfrm>
            <a:off x="8043863" y="4733925"/>
            <a:ext cx="850900" cy="392113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copy dirty data to disk</a:t>
            </a:r>
            <a:r>
              <a:rPr lang="en-US" sz="1100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224771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687CAFF-8CFF-4FEF-BE52-4F532E3F44AE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10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2579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E683590C-5781-42DC-A3E2-773BD7CAD85C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10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52580" name="TextBox 1"/>
          <p:cNvSpPr txBox="1">
            <a:spLocks noChangeArrowheads="1"/>
          </p:cNvSpPr>
          <p:nvPr/>
        </p:nvSpPr>
        <p:spPr bwMode="auto">
          <a:xfrm>
            <a:off x="768350" y="436563"/>
            <a:ext cx="67754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Checkpoint for Undo/Redo logging</a:t>
            </a:r>
          </a:p>
        </p:txBody>
      </p:sp>
      <p:cxnSp>
        <p:nvCxnSpPr>
          <p:cNvPr id="29" name="Straight Connector 28"/>
          <p:cNvCxnSpPr/>
          <p:nvPr/>
        </p:nvCxnSpPr>
        <p:spPr>
          <a:xfrm>
            <a:off x="779463" y="1044575"/>
            <a:ext cx="6635750" cy="381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8"/>
          <p:cNvSpPr txBox="1">
            <a:spLocks noChangeArrowheads="1"/>
          </p:cNvSpPr>
          <p:nvPr/>
        </p:nvSpPr>
        <p:spPr bwMode="auto">
          <a:xfrm>
            <a:off x="641350" y="1403350"/>
            <a:ext cx="7300913" cy="339248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lnSpc>
                <a:spcPct val="80000"/>
              </a:lnSpc>
              <a:spcBef>
                <a:spcPct val="0"/>
              </a:spcBef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Place a log record 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&lt;Start CKPT(T</a:t>
            </a:r>
            <a:r>
              <a:rPr lang="en-US" altLang="en-US" sz="24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n-US" alt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i="1" baseline="-25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)&gt;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where 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T</a:t>
            </a:r>
            <a:r>
              <a:rPr lang="en-US" altLang="en-US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are the currently active transactions;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endParaRPr lang="en-US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spcBef>
                <a:spcPct val="0"/>
              </a:spcBef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Copy all “dirty data” in main memory to disk, this can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be due to either committed or incomplete transactions;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at the meanwhile, the system can continuously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\\ accept new transactions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(non-quiescent)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endParaRPr lang="en-US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spcBef>
                <a:spcPct val="0"/>
              </a:spcBef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When step 2 is done, place a log record 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&lt;End CKPT&gt;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\\ at this point, nothing beyond &lt;Start CKPT(…)&gt;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\\ needs Redone, but Undo still has to trace back to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\\ the earliest &lt;T</a:t>
            </a:r>
            <a:r>
              <a:rPr lang="en-US" altLang="en-US" sz="24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start&gt; among (T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n-US" altLang="en-US" sz="24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i="1" baseline="-250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</p:txBody>
      </p:sp>
      <p:sp>
        <p:nvSpPr>
          <p:cNvPr id="152583" name="TextBox 22"/>
          <p:cNvSpPr txBox="1">
            <a:spLocks noChangeArrowheads="1"/>
          </p:cNvSpPr>
          <p:nvPr/>
        </p:nvSpPr>
        <p:spPr bwMode="auto">
          <a:xfrm>
            <a:off x="8027988" y="1044575"/>
            <a:ext cx="892175" cy="5122863"/>
          </a:xfrm>
          <a:prstGeom prst="rect">
            <a:avLst/>
          </a:prstGeom>
          <a:noFill/>
          <a:ln w="190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52584" name="TextBox 23"/>
          <p:cNvSpPr txBox="1">
            <a:spLocks noChangeArrowheads="1"/>
          </p:cNvSpPr>
          <p:nvPr/>
        </p:nvSpPr>
        <p:spPr bwMode="auto">
          <a:xfrm>
            <a:off x="8162925" y="619125"/>
            <a:ext cx="5238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</a:rPr>
              <a:t>log</a:t>
            </a:r>
          </a:p>
        </p:txBody>
      </p:sp>
      <p:sp>
        <p:nvSpPr>
          <p:cNvPr id="152585" name="TextBox 24"/>
          <p:cNvSpPr txBox="1">
            <a:spLocks noChangeArrowheads="1"/>
          </p:cNvSpPr>
          <p:nvPr/>
        </p:nvSpPr>
        <p:spPr bwMode="auto">
          <a:xfrm rot="5400000">
            <a:off x="8213726" y="1801812"/>
            <a:ext cx="7159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……</a:t>
            </a:r>
          </a:p>
        </p:txBody>
      </p:sp>
      <p:sp>
        <p:nvSpPr>
          <p:cNvPr id="152586" name="TextBox 25"/>
          <p:cNvSpPr txBox="1">
            <a:spLocks noChangeArrowheads="1"/>
          </p:cNvSpPr>
          <p:nvPr/>
        </p:nvSpPr>
        <p:spPr bwMode="auto">
          <a:xfrm>
            <a:off x="8027988" y="2286000"/>
            <a:ext cx="871537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&lt;T1,start&gt;</a:t>
            </a:r>
          </a:p>
        </p:txBody>
      </p:sp>
      <p:sp>
        <p:nvSpPr>
          <p:cNvPr id="152587" name="TextBox 26"/>
          <p:cNvSpPr txBox="1">
            <a:spLocks noChangeArrowheads="1"/>
          </p:cNvSpPr>
          <p:nvPr/>
        </p:nvSpPr>
        <p:spPr bwMode="auto">
          <a:xfrm rot="5400000">
            <a:off x="8353425" y="2403475"/>
            <a:ext cx="4365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152588" name="TextBox 27"/>
          <p:cNvSpPr txBox="1">
            <a:spLocks noChangeArrowheads="1"/>
          </p:cNvSpPr>
          <p:nvPr/>
        </p:nvSpPr>
        <p:spPr bwMode="auto">
          <a:xfrm>
            <a:off x="8027988" y="2921000"/>
            <a:ext cx="871537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&lt;T3,start&gt;</a:t>
            </a:r>
          </a:p>
        </p:txBody>
      </p:sp>
      <p:sp>
        <p:nvSpPr>
          <p:cNvPr id="152589" name="TextBox 31"/>
          <p:cNvSpPr txBox="1">
            <a:spLocks noChangeArrowheads="1"/>
          </p:cNvSpPr>
          <p:nvPr/>
        </p:nvSpPr>
        <p:spPr bwMode="auto">
          <a:xfrm>
            <a:off x="7985125" y="3500438"/>
            <a:ext cx="957263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&lt;Start CKPT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  (T1,T3)&gt;</a:t>
            </a:r>
          </a:p>
        </p:txBody>
      </p:sp>
      <p:sp>
        <p:nvSpPr>
          <p:cNvPr id="152590" name="TextBox 32"/>
          <p:cNvSpPr txBox="1">
            <a:spLocks noChangeArrowheads="1"/>
          </p:cNvSpPr>
          <p:nvPr/>
        </p:nvSpPr>
        <p:spPr bwMode="auto">
          <a:xfrm rot="5400000">
            <a:off x="8367713" y="4183063"/>
            <a:ext cx="4365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152591" name="TextBox 36"/>
          <p:cNvSpPr txBox="1">
            <a:spLocks noChangeArrowheads="1"/>
          </p:cNvSpPr>
          <p:nvPr/>
        </p:nvSpPr>
        <p:spPr bwMode="auto">
          <a:xfrm>
            <a:off x="7988300" y="5099050"/>
            <a:ext cx="1000125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&lt;End CKPT&gt;</a:t>
            </a:r>
          </a:p>
        </p:txBody>
      </p:sp>
      <p:sp>
        <p:nvSpPr>
          <p:cNvPr id="152592" name="TextBox 37"/>
          <p:cNvSpPr txBox="1">
            <a:spLocks noChangeArrowheads="1"/>
          </p:cNvSpPr>
          <p:nvPr/>
        </p:nvSpPr>
        <p:spPr bwMode="auto">
          <a:xfrm>
            <a:off x="8005763" y="4484688"/>
            <a:ext cx="873125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&lt;T5,start&gt;</a:t>
            </a:r>
          </a:p>
        </p:txBody>
      </p:sp>
      <p:sp>
        <p:nvSpPr>
          <p:cNvPr id="152593" name="TextBox 27"/>
          <p:cNvSpPr txBox="1">
            <a:spLocks noChangeArrowheads="1"/>
          </p:cNvSpPr>
          <p:nvPr/>
        </p:nvSpPr>
        <p:spPr bwMode="auto">
          <a:xfrm>
            <a:off x="7942263" y="2716213"/>
            <a:ext cx="1050925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&lt;T2,commit&gt;</a:t>
            </a:r>
          </a:p>
        </p:txBody>
      </p:sp>
      <p:sp>
        <p:nvSpPr>
          <p:cNvPr id="152594" name="TextBox 27"/>
          <p:cNvSpPr txBox="1">
            <a:spLocks noChangeArrowheads="1"/>
          </p:cNvSpPr>
          <p:nvPr/>
        </p:nvSpPr>
        <p:spPr bwMode="auto">
          <a:xfrm>
            <a:off x="7948613" y="3317875"/>
            <a:ext cx="1050925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&lt;T4,commit&gt;</a:t>
            </a:r>
          </a:p>
        </p:txBody>
      </p:sp>
      <p:sp>
        <p:nvSpPr>
          <p:cNvPr id="152595" name="TextBox 32"/>
          <p:cNvSpPr txBox="1">
            <a:spLocks noChangeArrowheads="1"/>
          </p:cNvSpPr>
          <p:nvPr/>
        </p:nvSpPr>
        <p:spPr bwMode="auto">
          <a:xfrm rot="5400000">
            <a:off x="8364538" y="3046413"/>
            <a:ext cx="4365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27" name="Rectangle 26"/>
          <p:cNvSpPr/>
          <p:nvPr/>
        </p:nvSpPr>
        <p:spPr>
          <a:xfrm>
            <a:off x="8047038" y="3913188"/>
            <a:ext cx="849312" cy="3937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copy dirty data to disk</a:t>
            </a:r>
            <a:r>
              <a:rPr lang="en-US" sz="1100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28" name="Rectangle 27"/>
          <p:cNvSpPr/>
          <p:nvPr/>
        </p:nvSpPr>
        <p:spPr>
          <a:xfrm>
            <a:off x="8043863" y="4733925"/>
            <a:ext cx="850900" cy="392113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copy dirty data to disk</a:t>
            </a:r>
            <a:r>
              <a:rPr lang="en-US" sz="1100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24" name="Rectangle 23"/>
          <p:cNvSpPr/>
          <p:nvPr/>
        </p:nvSpPr>
        <p:spPr>
          <a:xfrm>
            <a:off x="8027988" y="1038225"/>
            <a:ext cx="893762" cy="12763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7499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51D7051-8BDF-4FA8-B579-D47B42C0719A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11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3603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6BBFB8A4-D686-4E14-A2AF-841C9652FD1E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11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53604" name="TextBox 1"/>
          <p:cNvSpPr txBox="1">
            <a:spLocks noChangeArrowheads="1"/>
          </p:cNvSpPr>
          <p:nvPr/>
        </p:nvSpPr>
        <p:spPr bwMode="auto">
          <a:xfrm>
            <a:off x="768350" y="436563"/>
            <a:ext cx="67754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Checkpoint for Undo/Redo logging</a:t>
            </a:r>
          </a:p>
        </p:txBody>
      </p:sp>
      <p:cxnSp>
        <p:nvCxnSpPr>
          <p:cNvPr id="29" name="Straight Connector 28"/>
          <p:cNvCxnSpPr/>
          <p:nvPr/>
        </p:nvCxnSpPr>
        <p:spPr>
          <a:xfrm>
            <a:off x="779463" y="1044575"/>
            <a:ext cx="6635750" cy="381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8"/>
          <p:cNvSpPr txBox="1">
            <a:spLocks noChangeArrowheads="1"/>
          </p:cNvSpPr>
          <p:nvPr/>
        </p:nvSpPr>
        <p:spPr bwMode="auto">
          <a:xfrm>
            <a:off x="641350" y="1403350"/>
            <a:ext cx="7300913" cy="42783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lnSpc>
                <a:spcPct val="80000"/>
              </a:lnSpc>
              <a:spcBef>
                <a:spcPct val="0"/>
              </a:spcBef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Place a log record 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&lt;Start CKPT(T</a:t>
            </a:r>
            <a:r>
              <a:rPr lang="en-US" altLang="en-US" sz="24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n-US" alt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i="1" baseline="-25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)&gt;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where 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T</a:t>
            </a:r>
            <a:r>
              <a:rPr lang="en-US" altLang="en-US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are the currently active transactions;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endParaRPr lang="en-US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spcBef>
                <a:spcPct val="0"/>
              </a:spcBef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Copy all “dirty data” in main memory to disk, this can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be due to either committed or incomplete transactions;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at the meanwhile, the system can continuously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\\ accept new transactions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(non-quiescent)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endParaRPr lang="en-US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spcBef>
                <a:spcPct val="0"/>
              </a:spcBef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When step 2 is done, place a log record 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&lt;End CKPT&gt;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\\ at this point, nothing beyond &lt;Start CKPT(…)&gt;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\\ needs Redone, but Undo still has to trace back to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\\ the earliest &lt;T</a:t>
            </a:r>
            <a:r>
              <a:rPr lang="en-US" altLang="en-US" sz="24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start&gt; among (T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n-US" altLang="en-US" sz="24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i="1" baseline="-250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altLang="en-US" sz="2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if crash occurs between &lt;Start CKPT(T</a:t>
            </a:r>
            <a:r>
              <a:rPr lang="en-US" altLang="en-US" sz="2400" baseline="-25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n-US" altLang="en-US" sz="24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i="1" baseline="-250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)&gt;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\\ and &lt;End CKPT&gt;, then look for a previous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\\ &lt;End CKPT&gt;</a:t>
            </a:r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3607" name="TextBox 22"/>
          <p:cNvSpPr txBox="1">
            <a:spLocks noChangeArrowheads="1"/>
          </p:cNvSpPr>
          <p:nvPr/>
        </p:nvSpPr>
        <p:spPr bwMode="auto">
          <a:xfrm>
            <a:off x="8027988" y="1044575"/>
            <a:ext cx="892175" cy="5122863"/>
          </a:xfrm>
          <a:prstGeom prst="rect">
            <a:avLst/>
          </a:prstGeom>
          <a:noFill/>
          <a:ln w="190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53608" name="TextBox 23"/>
          <p:cNvSpPr txBox="1">
            <a:spLocks noChangeArrowheads="1"/>
          </p:cNvSpPr>
          <p:nvPr/>
        </p:nvSpPr>
        <p:spPr bwMode="auto">
          <a:xfrm>
            <a:off x="8162925" y="619125"/>
            <a:ext cx="5238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</a:rPr>
              <a:t>log</a:t>
            </a:r>
          </a:p>
        </p:txBody>
      </p:sp>
      <p:sp>
        <p:nvSpPr>
          <p:cNvPr id="153609" name="TextBox 24"/>
          <p:cNvSpPr txBox="1">
            <a:spLocks noChangeArrowheads="1"/>
          </p:cNvSpPr>
          <p:nvPr/>
        </p:nvSpPr>
        <p:spPr bwMode="auto">
          <a:xfrm rot="5400000">
            <a:off x="8213726" y="1801812"/>
            <a:ext cx="7159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……</a:t>
            </a:r>
          </a:p>
        </p:txBody>
      </p:sp>
      <p:sp>
        <p:nvSpPr>
          <p:cNvPr id="153610" name="TextBox 25"/>
          <p:cNvSpPr txBox="1">
            <a:spLocks noChangeArrowheads="1"/>
          </p:cNvSpPr>
          <p:nvPr/>
        </p:nvSpPr>
        <p:spPr bwMode="auto">
          <a:xfrm>
            <a:off x="8027988" y="2286000"/>
            <a:ext cx="871537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&lt;T1,start&gt;</a:t>
            </a:r>
          </a:p>
        </p:txBody>
      </p:sp>
      <p:sp>
        <p:nvSpPr>
          <p:cNvPr id="153611" name="TextBox 26"/>
          <p:cNvSpPr txBox="1">
            <a:spLocks noChangeArrowheads="1"/>
          </p:cNvSpPr>
          <p:nvPr/>
        </p:nvSpPr>
        <p:spPr bwMode="auto">
          <a:xfrm rot="5400000">
            <a:off x="8353425" y="2403475"/>
            <a:ext cx="4365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153612" name="TextBox 27"/>
          <p:cNvSpPr txBox="1">
            <a:spLocks noChangeArrowheads="1"/>
          </p:cNvSpPr>
          <p:nvPr/>
        </p:nvSpPr>
        <p:spPr bwMode="auto">
          <a:xfrm>
            <a:off x="8027988" y="2921000"/>
            <a:ext cx="871537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&lt;T3,start&gt;</a:t>
            </a:r>
          </a:p>
        </p:txBody>
      </p:sp>
      <p:sp>
        <p:nvSpPr>
          <p:cNvPr id="153613" name="TextBox 31"/>
          <p:cNvSpPr txBox="1">
            <a:spLocks noChangeArrowheads="1"/>
          </p:cNvSpPr>
          <p:nvPr/>
        </p:nvSpPr>
        <p:spPr bwMode="auto">
          <a:xfrm>
            <a:off x="7985125" y="3500438"/>
            <a:ext cx="957263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&lt;Start CKPT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  (T1,T3)&gt;</a:t>
            </a:r>
          </a:p>
        </p:txBody>
      </p:sp>
      <p:sp>
        <p:nvSpPr>
          <p:cNvPr id="153614" name="TextBox 32"/>
          <p:cNvSpPr txBox="1">
            <a:spLocks noChangeArrowheads="1"/>
          </p:cNvSpPr>
          <p:nvPr/>
        </p:nvSpPr>
        <p:spPr bwMode="auto">
          <a:xfrm rot="5400000">
            <a:off x="8367713" y="4183063"/>
            <a:ext cx="4365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153615" name="TextBox 36"/>
          <p:cNvSpPr txBox="1">
            <a:spLocks noChangeArrowheads="1"/>
          </p:cNvSpPr>
          <p:nvPr/>
        </p:nvSpPr>
        <p:spPr bwMode="auto">
          <a:xfrm>
            <a:off x="7988300" y="5099050"/>
            <a:ext cx="1000125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CCCC"/>
                </a:solidFill>
              </a:rPr>
              <a:t>&lt;End CKPT&gt;</a:t>
            </a:r>
          </a:p>
        </p:txBody>
      </p:sp>
      <p:sp>
        <p:nvSpPr>
          <p:cNvPr id="153616" name="TextBox 37"/>
          <p:cNvSpPr txBox="1">
            <a:spLocks noChangeArrowheads="1"/>
          </p:cNvSpPr>
          <p:nvPr/>
        </p:nvSpPr>
        <p:spPr bwMode="auto">
          <a:xfrm>
            <a:off x="8005763" y="4484688"/>
            <a:ext cx="873125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&lt;T5,start&gt;</a:t>
            </a:r>
          </a:p>
        </p:txBody>
      </p:sp>
      <p:sp>
        <p:nvSpPr>
          <p:cNvPr id="7" name="Rectangle 6"/>
          <p:cNvSpPr/>
          <p:nvPr/>
        </p:nvSpPr>
        <p:spPr>
          <a:xfrm>
            <a:off x="8027988" y="1038225"/>
            <a:ext cx="893762" cy="4699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3618" name="TextBox 27"/>
          <p:cNvSpPr txBox="1">
            <a:spLocks noChangeArrowheads="1"/>
          </p:cNvSpPr>
          <p:nvPr/>
        </p:nvSpPr>
        <p:spPr bwMode="auto">
          <a:xfrm>
            <a:off x="7942263" y="2716213"/>
            <a:ext cx="1050925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&lt;T2,commit&gt;</a:t>
            </a:r>
          </a:p>
        </p:txBody>
      </p:sp>
      <p:sp>
        <p:nvSpPr>
          <p:cNvPr id="153619" name="TextBox 27"/>
          <p:cNvSpPr txBox="1">
            <a:spLocks noChangeArrowheads="1"/>
          </p:cNvSpPr>
          <p:nvPr/>
        </p:nvSpPr>
        <p:spPr bwMode="auto">
          <a:xfrm>
            <a:off x="7948613" y="3317875"/>
            <a:ext cx="1050925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&lt;T4,commit&gt;</a:t>
            </a:r>
          </a:p>
        </p:txBody>
      </p:sp>
      <p:sp>
        <p:nvSpPr>
          <p:cNvPr id="153620" name="TextBox 32"/>
          <p:cNvSpPr txBox="1">
            <a:spLocks noChangeArrowheads="1"/>
          </p:cNvSpPr>
          <p:nvPr/>
        </p:nvSpPr>
        <p:spPr bwMode="auto">
          <a:xfrm rot="5400000">
            <a:off x="8364538" y="3046413"/>
            <a:ext cx="4365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27" name="Rectangle 26"/>
          <p:cNvSpPr/>
          <p:nvPr/>
        </p:nvSpPr>
        <p:spPr>
          <a:xfrm>
            <a:off x="8047038" y="3913188"/>
            <a:ext cx="849312" cy="3937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copy dirty data to disk</a:t>
            </a:r>
            <a:r>
              <a:rPr lang="en-US" sz="1100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28" name="Rectangle 27"/>
          <p:cNvSpPr/>
          <p:nvPr/>
        </p:nvSpPr>
        <p:spPr>
          <a:xfrm>
            <a:off x="8043863" y="4733925"/>
            <a:ext cx="850900" cy="392113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copy dirty data to disk</a:t>
            </a:r>
            <a:r>
              <a:rPr lang="en-US" sz="1100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153623" name="TextBox 36"/>
          <p:cNvSpPr txBox="1">
            <a:spLocks noChangeArrowheads="1"/>
          </p:cNvSpPr>
          <p:nvPr/>
        </p:nvSpPr>
        <p:spPr bwMode="auto">
          <a:xfrm>
            <a:off x="7985125" y="1493838"/>
            <a:ext cx="1000125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&lt;End CKPT&gt;</a:t>
            </a:r>
          </a:p>
        </p:txBody>
      </p:sp>
    </p:spTree>
    <p:extLst>
      <p:ext uri="{BB962C8B-B14F-4D97-AF65-F5344CB8AC3E}">
        <p14:creationId xmlns:p14="http://schemas.microsoft.com/office/powerpoint/2010/main" val="17448312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46"/>
          <p:cNvSpPr txBox="1">
            <a:spLocks noChangeArrowheads="1"/>
          </p:cNvSpPr>
          <p:nvPr/>
        </p:nvSpPr>
        <p:spPr bwMode="auto">
          <a:xfrm>
            <a:off x="700088" y="1485900"/>
            <a:ext cx="7742237" cy="267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Therefore, the logging strategy must be carefully designed to ensure </a:t>
            </a:r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tomicity and </a:t>
            </a:r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</a:t>
            </a: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urability.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28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28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28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28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433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63600" y="171450"/>
            <a:ext cx="7454900" cy="1038225"/>
          </a:xfrm>
        </p:spPr>
        <p:txBody>
          <a:bodyPr/>
          <a:lstStyle/>
          <a:p>
            <a:pPr eaLnBrk="1" hangingPunct="1"/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Coping with System Failures</a:t>
            </a: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49300" y="1073150"/>
            <a:ext cx="7661275" cy="3651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41" name="Rectangle 6"/>
          <p:cNvSpPr>
            <a:spLocks noChangeArrowheads="1"/>
          </p:cNvSpPr>
          <p:nvPr/>
        </p:nvSpPr>
        <p:spPr bwMode="auto">
          <a:xfrm>
            <a:off x="1401763" y="2587625"/>
            <a:ext cx="6030912" cy="1196975"/>
          </a:xfrm>
          <a:prstGeom prst="rect">
            <a:avLst/>
          </a:prstGeom>
          <a:noFill/>
          <a:ln w="28575">
            <a:solidFill>
              <a:srgbClr val="99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Footlight MT Light" panose="0204060206030A020304" pitchFamily="18" charset="0"/>
              </a:rPr>
              <a:t>If you are going to be in the logging business, one of the things that you have to do is to learn about heavy equipment.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chemeClr val="tx2"/>
                </a:solidFill>
                <a:latin typeface="Footlight MT Light" panose="0204060206030A020304" pitchFamily="18" charset="0"/>
              </a:rPr>
              <a:t>	               		Robert VanNatta,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i="1">
                <a:solidFill>
                  <a:schemeClr val="tx2"/>
                </a:solidFill>
                <a:latin typeface="Footlight MT Light" panose="0204060206030A020304" pitchFamily="18" charset="0"/>
              </a:rPr>
              <a:t>	              		</a:t>
            </a:r>
            <a:r>
              <a:rPr lang="en-US" altLang="en-US" sz="1400" i="1">
                <a:solidFill>
                  <a:schemeClr val="tx2"/>
                </a:solidFill>
                <a:latin typeface="Footlight MT Light" panose="0204060206030A020304" pitchFamily="18" charset="0"/>
              </a:rPr>
              <a:t>Logging History of Columbia County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300" y="4284663"/>
            <a:ext cx="6079036" cy="181588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We have studied three logging strategies: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Undo-logging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Redo-logging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Undo/Redo-logging</a:t>
            </a:r>
          </a:p>
        </p:txBody>
      </p:sp>
    </p:spTree>
    <p:extLst>
      <p:ext uri="{BB962C8B-B14F-4D97-AF65-F5344CB8AC3E}">
        <p14:creationId xmlns:p14="http://schemas.microsoft.com/office/powerpoint/2010/main" val="40931041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46"/>
          <p:cNvSpPr txBox="1">
            <a:spLocks noChangeArrowheads="1"/>
          </p:cNvSpPr>
          <p:nvPr/>
        </p:nvSpPr>
        <p:spPr bwMode="auto">
          <a:xfrm>
            <a:off x="714375" y="977900"/>
            <a:ext cx="7521575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US" altLang="zh-CN" sz="10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indent="0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Transaction ACID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: 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n-US" altLang="zh-CN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tomicity:      either all steps of a transaction happen, or none happen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n-US" altLang="zh-CN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zh-CN" sz="2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onsistency:   a transaction transforms a consistent DB into a 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         consistent DB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n-US" altLang="zh-CN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solation:         execution of a transaction is isolated from that of other 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         transactions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n-US" altLang="zh-CN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</a:t>
            </a:r>
            <a:r>
              <a:rPr lang="en-US" altLang="zh-CN" sz="2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urability:       if a transaction commits, its effects persist.</a:t>
            </a:r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781050" y="944563"/>
            <a:ext cx="7421563" cy="2698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4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81050" y="139700"/>
            <a:ext cx="7454900" cy="838200"/>
          </a:xfrm>
        </p:spPr>
        <p:txBody>
          <a:bodyPr/>
          <a:lstStyle/>
          <a:p>
            <a:pPr eaLnBrk="1" hangingPunct="1"/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Tranactions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81050" y="3717925"/>
            <a:ext cx="5602288" cy="2246313"/>
          </a:xfrm>
          <a:prstGeom prst="rect">
            <a:avLst/>
          </a:prstGeom>
          <a:solidFill>
            <a:schemeClr val="bg1"/>
          </a:solidFill>
          <a:ln w="28575">
            <a:solidFill>
              <a:srgbClr val="00B050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can affect transaction ACID? 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Accident system failures may destroy </a:t>
            </a:r>
            <a:r>
              <a:rPr lang="en-US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Atomicity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Durability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thus </a:t>
            </a:r>
            <a:r>
              <a:rPr lang="en-US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Consistency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>
              <a:defRPr/>
            </a:pPr>
            <a:endParaRPr 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Concurrent executions of transactions (which is highly desired) may affect </a:t>
            </a:r>
            <a:r>
              <a:rPr lang="en-US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Isolation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thus </a:t>
            </a:r>
            <a:r>
              <a:rPr lang="en-US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Consistency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6" name="Oval 11"/>
          <p:cNvSpPr>
            <a:spLocks noChangeArrowheads="1"/>
          </p:cNvSpPr>
          <p:nvPr/>
        </p:nvSpPr>
        <p:spPr bwMode="auto">
          <a:xfrm>
            <a:off x="467518" y="4005208"/>
            <a:ext cx="6257477" cy="924242"/>
          </a:xfrm>
          <a:prstGeom prst="ellips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/>
          </a:p>
        </p:txBody>
      </p:sp>
      <p:sp>
        <p:nvSpPr>
          <p:cNvPr id="3" name="Rectangular Callout 2"/>
          <p:cNvSpPr/>
          <p:nvPr/>
        </p:nvSpPr>
        <p:spPr bwMode="auto">
          <a:xfrm>
            <a:off x="7348172" y="3385403"/>
            <a:ext cx="1261269" cy="830997"/>
          </a:xfrm>
          <a:prstGeom prst="wedgeRectCallout">
            <a:avLst>
              <a:gd name="adj1" fmla="val -124931"/>
              <a:gd name="adj2" fmla="val 50636"/>
            </a:avLst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using logging</a:t>
            </a:r>
          </a:p>
        </p:txBody>
      </p:sp>
    </p:spTree>
    <p:extLst>
      <p:ext uri="{BB962C8B-B14F-4D97-AF65-F5344CB8AC3E}">
        <p14:creationId xmlns:p14="http://schemas.microsoft.com/office/powerpoint/2010/main" val="8597617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46"/>
          <p:cNvSpPr txBox="1">
            <a:spLocks noChangeArrowheads="1"/>
          </p:cNvSpPr>
          <p:nvPr/>
        </p:nvSpPr>
        <p:spPr bwMode="auto">
          <a:xfrm>
            <a:off x="714375" y="977900"/>
            <a:ext cx="7521575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US" altLang="zh-CN" sz="10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indent="0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Transaction ACID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: 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n-US" altLang="zh-CN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tomicity:      either all steps of a transaction happen, or none happen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n-US" altLang="zh-CN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zh-CN" sz="2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onsistency:   a transaction transforms a consistent DB into a 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         consistent DB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n-US" altLang="zh-CN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solation:         execution of a transaction is isolated from that of other 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         transactions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n-US" altLang="zh-CN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</a:t>
            </a:r>
            <a:r>
              <a:rPr lang="en-US" altLang="zh-CN" sz="2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urability:       if a transaction commits, its effects persist.</a:t>
            </a:r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781050" y="944563"/>
            <a:ext cx="7421563" cy="2698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7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81050" y="139700"/>
            <a:ext cx="7454900" cy="838200"/>
          </a:xfrm>
        </p:spPr>
        <p:txBody>
          <a:bodyPr/>
          <a:lstStyle/>
          <a:p>
            <a:pPr eaLnBrk="1" hangingPunct="1"/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Tranactions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81050" y="3717925"/>
            <a:ext cx="5602288" cy="2246313"/>
          </a:xfrm>
          <a:prstGeom prst="rect">
            <a:avLst/>
          </a:prstGeom>
          <a:solidFill>
            <a:schemeClr val="bg1"/>
          </a:solidFill>
          <a:ln w="28575">
            <a:solidFill>
              <a:srgbClr val="00B050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can affect transaction ACID? 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Accident system failures may destroy </a:t>
            </a:r>
            <a:r>
              <a:rPr lang="en-US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Atomicity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Durability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thus </a:t>
            </a:r>
            <a:r>
              <a:rPr lang="en-US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Consistency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>
              <a:defRPr/>
            </a:pPr>
            <a:endParaRPr 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Concurrent executions of transactions (which is highly desired) may affect </a:t>
            </a:r>
            <a:r>
              <a:rPr lang="en-US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Isolation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thus </a:t>
            </a:r>
            <a:r>
              <a:rPr lang="en-US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Consistency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grpSp>
        <p:nvGrpSpPr>
          <p:cNvPr id="7174" name="Group 3"/>
          <p:cNvGrpSpPr>
            <a:grpSpLocks/>
          </p:cNvGrpSpPr>
          <p:nvPr/>
        </p:nvGrpSpPr>
        <p:grpSpPr bwMode="auto">
          <a:xfrm>
            <a:off x="6840538" y="3487738"/>
            <a:ext cx="1362075" cy="2593975"/>
            <a:chOff x="6909879" y="3625844"/>
            <a:chExt cx="1361708" cy="2593801"/>
          </a:xfrm>
        </p:grpSpPr>
        <p:sp>
          <p:nvSpPr>
            <p:cNvPr id="7176" name="AutoShape 4"/>
            <p:cNvSpPr>
              <a:spLocks noChangeArrowheads="1"/>
            </p:cNvSpPr>
            <p:nvPr/>
          </p:nvSpPr>
          <p:spPr bwMode="auto">
            <a:xfrm>
              <a:off x="7096601" y="4370680"/>
              <a:ext cx="1139350" cy="1848965"/>
            </a:xfrm>
            <a:prstGeom prst="can">
              <a:avLst>
                <a:gd name="adj" fmla="val 37498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latin typeface="Times New Roman" panose="02020603050405020304" pitchFamily="18" charset="0"/>
                  <a:cs typeface="Times New Roman" panose="02020603050405020304" pitchFamily="18" charset="0"/>
                </a:rPr>
                <a:t>Database</a:t>
              </a:r>
            </a:p>
          </p:txBody>
        </p:sp>
        <p:sp>
          <p:nvSpPr>
            <p:cNvPr id="7177" name="Line 5"/>
            <p:cNvSpPr>
              <a:spLocks noChangeShapeType="1"/>
            </p:cNvSpPr>
            <p:nvPr/>
          </p:nvSpPr>
          <p:spPr bwMode="auto">
            <a:xfrm>
              <a:off x="7125652" y="4051902"/>
              <a:ext cx="266402" cy="59094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78" name="Line 6"/>
            <p:cNvSpPr>
              <a:spLocks noChangeShapeType="1"/>
            </p:cNvSpPr>
            <p:nvPr/>
          </p:nvSpPr>
          <p:spPr bwMode="auto">
            <a:xfrm>
              <a:off x="7484852" y="4000863"/>
              <a:ext cx="55353" cy="53798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79" name="Line 7"/>
            <p:cNvSpPr>
              <a:spLocks noChangeShapeType="1"/>
            </p:cNvSpPr>
            <p:nvPr/>
          </p:nvSpPr>
          <p:spPr bwMode="auto">
            <a:xfrm flipH="1">
              <a:off x="7905326" y="4000863"/>
              <a:ext cx="176946" cy="63156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80" name="TextBox 2"/>
            <p:cNvSpPr txBox="1">
              <a:spLocks noChangeArrowheads="1"/>
            </p:cNvSpPr>
            <p:nvPr/>
          </p:nvSpPr>
          <p:spPr bwMode="auto">
            <a:xfrm>
              <a:off x="6909879" y="3666462"/>
              <a:ext cx="37863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16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7181" name="Line 6"/>
            <p:cNvSpPr>
              <a:spLocks noChangeShapeType="1"/>
            </p:cNvSpPr>
            <p:nvPr/>
          </p:nvSpPr>
          <p:spPr bwMode="auto">
            <a:xfrm>
              <a:off x="7746427" y="4000863"/>
              <a:ext cx="8211" cy="53798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82" name="TextBox 14"/>
            <p:cNvSpPr txBox="1">
              <a:spLocks noChangeArrowheads="1"/>
            </p:cNvSpPr>
            <p:nvPr/>
          </p:nvSpPr>
          <p:spPr bwMode="auto">
            <a:xfrm>
              <a:off x="7310291" y="3625844"/>
              <a:ext cx="59503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……</a:t>
              </a:r>
              <a:endPara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183" name="TextBox 15"/>
            <p:cNvSpPr txBox="1">
              <a:spLocks noChangeArrowheads="1"/>
            </p:cNvSpPr>
            <p:nvPr/>
          </p:nvSpPr>
          <p:spPr bwMode="auto">
            <a:xfrm>
              <a:off x="7892957" y="3679534"/>
              <a:ext cx="37863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1600" i="1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</a:p>
          </p:txBody>
        </p:sp>
      </p:grpSp>
      <p:sp>
        <p:nvSpPr>
          <p:cNvPr id="7175" name="Oval 11"/>
          <p:cNvSpPr>
            <a:spLocks noChangeArrowheads="1"/>
          </p:cNvSpPr>
          <p:nvPr/>
        </p:nvSpPr>
        <p:spPr bwMode="auto">
          <a:xfrm>
            <a:off x="542925" y="4745038"/>
            <a:ext cx="6229350" cy="1414462"/>
          </a:xfrm>
          <a:prstGeom prst="ellips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203112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7791450" y="695325"/>
            <a:ext cx="1114425" cy="5419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zh-CN" sz="2000">
              <a:ea typeface="宋体" panose="02010600030101010101" pitchFamily="2" charset="-122"/>
            </a:endParaRPr>
          </a:p>
        </p:txBody>
      </p:sp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2505075" y="723900"/>
            <a:ext cx="5000625" cy="54006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zh-CN">
              <a:ea typeface="宋体" panose="02010600030101010101" pitchFamily="2" charset="-122"/>
            </a:endParaRPr>
          </a:p>
        </p:txBody>
      </p:sp>
      <p:sp>
        <p:nvSpPr>
          <p:cNvPr id="8197" name="Rectangle 5"/>
          <p:cNvSpPr>
            <a:spLocks noChangeArrowheads="1"/>
          </p:cNvSpPr>
          <p:nvPr/>
        </p:nvSpPr>
        <p:spPr bwMode="auto">
          <a:xfrm>
            <a:off x="352425" y="723900"/>
            <a:ext cx="809625" cy="5429250"/>
          </a:xfrm>
          <a:prstGeom prst="rect">
            <a:avLst/>
          </a:prstGeom>
          <a:solidFill>
            <a:schemeClr val="bg1"/>
          </a:solidFill>
          <a:ln w="9525">
            <a:solidFill>
              <a:srgbClr val="00FF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zh-CN">
              <a:ea typeface="宋体" panose="02010600030101010101" pitchFamily="2" charset="-122"/>
            </a:endParaRPr>
          </a:p>
        </p:txBody>
      </p:sp>
      <p:grpSp>
        <p:nvGrpSpPr>
          <p:cNvPr id="8198" name="Group 6"/>
          <p:cNvGrpSpPr>
            <a:grpSpLocks/>
          </p:cNvGrpSpPr>
          <p:nvPr/>
        </p:nvGrpSpPr>
        <p:grpSpPr bwMode="auto">
          <a:xfrm>
            <a:off x="7972425" y="971550"/>
            <a:ext cx="819150" cy="438150"/>
            <a:chOff x="5022" y="612"/>
            <a:chExt cx="516" cy="276"/>
          </a:xfrm>
        </p:grpSpPr>
        <p:sp>
          <p:nvSpPr>
            <p:cNvPr id="8273" name="Oval 7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/>
            </a:p>
          </p:txBody>
        </p:sp>
        <p:sp>
          <p:nvSpPr>
            <p:cNvPr id="8274" name="Oval 8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/>
            </a:p>
          </p:txBody>
        </p:sp>
        <p:sp>
          <p:nvSpPr>
            <p:cNvPr id="8275" name="Line 9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76" name="Line 10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199" name="Group 11"/>
          <p:cNvGrpSpPr>
            <a:grpSpLocks/>
          </p:cNvGrpSpPr>
          <p:nvPr/>
        </p:nvGrpSpPr>
        <p:grpSpPr bwMode="auto">
          <a:xfrm>
            <a:off x="7934325" y="4752975"/>
            <a:ext cx="819150" cy="438150"/>
            <a:chOff x="5022" y="612"/>
            <a:chExt cx="516" cy="276"/>
          </a:xfrm>
        </p:grpSpPr>
        <p:sp>
          <p:nvSpPr>
            <p:cNvPr id="8269" name="Oval 12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/>
            </a:p>
          </p:txBody>
        </p:sp>
        <p:sp>
          <p:nvSpPr>
            <p:cNvPr id="8270" name="Oval 13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/>
            </a:p>
          </p:txBody>
        </p:sp>
        <p:sp>
          <p:nvSpPr>
            <p:cNvPr id="8271" name="Line 14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72" name="Line 15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200" name="Text Box 16"/>
          <p:cNvSpPr txBox="1">
            <a:spLocks noChangeArrowheads="1"/>
          </p:cNvSpPr>
          <p:nvPr/>
        </p:nvSpPr>
        <p:spPr bwMode="auto">
          <a:xfrm>
            <a:off x="7861300" y="5311775"/>
            <a:ext cx="979488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secondary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storage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(disks)</a:t>
            </a:r>
          </a:p>
        </p:txBody>
      </p:sp>
      <p:grpSp>
        <p:nvGrpSpPr>
          <p:cNvPr id="8201" name="Group 18"/>
          <p:cNvGrpSpPr>
            <a:grpSpLocks/>
          </p:cNvGrpSpPr>
          <p:nvPr/>
        </p:nvGrpSpPr>
        <p:grpSpPr bwMode="auto">
          <a:xfrm>
            <a:off x="7991475" y="1657350"/>
            <a:ext cx="781050" cy="762000"/>
            <a:chOff x="5034" y="1044"/>
            <a:chExt cx="492" cy="480"/>
          </a:xfrm>
        </p:grpSpPr>
        <p:sp>
          <p:nvSpPr>
            <p:cNvPr id="8260" name="Rectangle 1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/>
            </a:p>
          </p:txBody>
        </p:sp>
        <p:sp>
          <p:nvSpPr>
            <p:cNvPr id="8261" name="Line 2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62" name="Line 2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63" name="Line 2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64" name="Line 2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65" name="Line 2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66" name="Line 2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67" name="Line 2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68" name="Line 2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202" name="Group 28"/>
          <p:cNvGrpSpPr>
            <a:grpSpLocks/>
          </p:cNvGrpSpPr>
          <p:nvPr/>
        </p:nvGrpSpPr>
        <p:grpSpPr bwMode="auto">
          <a:xfrm>
            <a:off x="7991475" y="2676525"/>
            <a:ext cx="781050" cy="762000"/>
            <a:chOff x="5034" y="1044"/>
            <a:chExt cx="492" cy="480"/>
          </a:xfrm>
        </p:grpSpPr>
        <p:sp>
          <p:nvSpPr>
            <p:cNvPr id="8251" name="Rectangle 2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/>
            </a:p>
          </p:txBody>
        </p:sp>
        <p:sp>
          <p:nvSpPr>
            <p:cNvPr id="8252" name="Line 3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53" name="Line 3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54" name="Line 3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55" name="Line 3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56" name="Line 3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57" name="Line 3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58" name="Line 3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59" name="Line 3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203" name="Group 38"/>
          <p:cNvGrpSpPr>
            <a:grpSpLocks/>
          </p:cNvGrpSpPr>
          <p:nvPr/>
        </p:nvGrpSpPr>
        <p:grpSpPr bwMode="auto">
          <a:xfrm>
            <a:off x="8001000" y="3724275"/>
            <a:ext cx="781050" cy="762000"/>
            <a:chOff x="5034" y="1044"/>
            <a:chExt cx="492" cy="480"/>
          </a:xfrm>
        </p:grpSpPr>
        <p:sp>
          <p:nvSpPr>
            <p:cNvPr id="8242" name="Rectangle 3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/>
            </a:p>
          </p:txBody>
        </p:sp>
        <p:sp>
          <p:nvSpPr>
            <p:cNvPr id="8243" name="Line 4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44" name="Line 4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45" name="Line 4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46" name="Line 4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47" name="Line 4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48" name="Line 4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49" name="Line 4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50" name="Line 4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204" name="Rectangle 48"/>
          <p:cNvSpPr>
            <a:spLocks noChangeArrowheads="1"/>
          </p:cNvSpPr>
          <p:nvPr/>
        </p:nvSpPr>
        <p:spPr bwMode="auto">
          <a:xfrm>
            <a:off x="361950" y="733425"/>
            <a:ext cx="790575" cy="1676400"/>
          </a:xfrm>
          <a:prstGeom prst="rect">
            <a:avLst/>
          </a:prstGeom>
          <a:noFill/>
          <a:ln w="9525">
            <a:solidFill>
              <a:srgbClr val="00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900" b="1">
                <a:solidFill>
                  <a:srgbClr val="00FF00"/>
                </a:solidFill>
                <a:ea typeface="宋体" panose="02010600030101010101" pitchFamily="2" charset="-122"/>
              </a:rPr>
              <a:t>database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900" b="1">
                <a:solidFill>
                  <a:srgbClr val="00FF00"/>
                </a:solidFill>
                <a:ea typeface="宋体" panose="02010600030101010101" pitchFamily="2" charset="-122"/>
              </a:rPr>
              <a:t>administrator</a:t>
            </a:r>
          </a:p>
        </p:txBody>
      </p:sp>
      <p:sp>
        <p:nvSpPr>
          <p:cNvPr id="8205" name="Line 49"/>
          <p:cNvSpPr>
            <a:spLocks noChangeShapeType="1"/>
          </p:cNvSpPr>
          <p:nvPr/>
        </p:nvSpPr>
        <p:spPr bwMode="auto">
          <a:xfrm>
            <a:off x="1162050" y="1504950"/>
            <a:ext cx="1571625" cy="0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06" name="Text Box 50"/>
          <p:cNvSpPr txBox="1">
            <a:spLocks noChangeArrowheads="1"/>
          </p:cNvSpPr>
          <p:nvPr/>
        </p:nvSpPr>
        <p:spPr bwMode="auto">
          <a:xfrm>
            <a:off x="1412875" y="958850"/>
            <a:ext cx="900113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DDL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8207" name="Rectangle 51"/>
          <p:cNvSpPr>
            <a:spLocks noChangeArrowheads="1"/>
          </p:cNvSpPr>
          <p:nvPr/>
        </p:nvSpPr>
        <p:spPr bwMode="auto">
          <a:xfrm>
            <a:off x="361950" y="2524125"/>
            <a:ext cx="800100" cy="3600450"/>
          </a:xfrm>
          <a:prstGeom prst="rect">
            <a:avLst/>
          </a:prstGeom>
          <a:noFill/>
          <a:ln w="9525">
            <a:solidFill>
              <a:srgbClr val="00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900">
                <a:solidFill>
                  <a:srgbClr val="00FF00"/>
                </a:solidFill>
                <a:ea typeface="宋体" panose="02010600030101010101" pitchFamily="2" charset="-122"/>
              </a:rPr>
              <a:t>database 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900">
                <a:solidFill>
                  <a:srgbClr val="00FF00"/>
                </a:solidFill>
                <a:ea typeface="宋体" panose="02010600030101010101" pitchFamily="2" charset="-122"/>
              </a:rPr>
              <a:t>programmer</a:t>
            </a:r>
          </a:p>
        </p:txBody>
      </p:sp>
      <p:sp>
        <p:nvSpPr>
          <p:cNvPr id="8208" name="Line 52"/>
          <p:cNvSpPr>
            <a:spLocks noChangeShapeType="1"/>
          </p:cNvSpPr>
          <p:nvPr/>
        </p:nvSpPr>
        <p:spPr bwMode="auto">
          <a:xfrm>
            <a:off x="1162050" y="4953000"/>
            <a:ext cx="1571625" cy="0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09" name="Text Box 53"/>
          <p:cNvSpPr txBox="1">
            <a:spLocks noChangeArrowheads="1"/>
          </p:cNvSpPr>
          <p:nvPr/>
        </p:nvSpPr>
        <p:spPr bwMode="auto">
          <a:xfrm>
            <a:off x="1208088" y="4383088"/>
            <a:ext cx="11652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DML (query)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8210" name="Text Box 54"/>
          <p:cNvSpPr txBox="1">
            <a:spLocks noChangeArrowheads="1"/>
          </p:cNvSpPr>
          <p:nvPr/>
        </p:nvSpPr>
        <p:spPr bwMode="auto">
          <a:xfrm>
            <a:off x="2527300" y="5653088"/>
            <a:ext cx="9747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>
                <a:ea typeface="宋体" panose="02010600030101010101" pitchFamily="2" charset="-122"/>
              </a:rPr>
              <a:t>DBMS</a:t>
            </a:r>
          </a:p>
        </p:txBody>
      </p:sp>
      <p:sp>
        <p:nvSpPr>
          <p:cNvPr id="8211" name="Rectangle 55"/>
          <p:cNvSpPr>
            <a:spLocks noChangeArrowheads="1"/>
          </p:cNvSpPr>
          <p:nvPr/>
        </p:nvSpPr>
        <p:spPr bwMode="auto">
          <a:xfrm>
            <a:off x="6657975" y="1066800"/>
            <a:ext cx="714375" cy="1314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file 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8212" name="Line 56"/>
          <p:cNvSpPr>
            <a:spLocks noChangeShapeType="1"/>
          </p:cNvSpPr>
          <p:nvPr/>
        </p:nvSpPr>
        <p:spPr bwMode="auto">
          <a:xfrm>
            <a:off x="7391400" y="1714500"/>
            <a:ext cx="428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13" name="Rectangle 57"/>
          <p:cNvSpPr>
            <a:spLocks noChangeArrowheads="1"/>
          </p:cNvSpPr>
          <p:nvPr/>
        </p:nvSpPr>
        <p:spPr bwMode="auto">
          <a:xfrm>
            <a:off x="6657975" y="2705100"/>
            <a:ext cx="704850" cy="1295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8214" name="Line 58"/>
          <p:cNvSpPr>
            <a:spLocks noChangeShapeType="1"/>
          </p:cNvSpPr>
          <p:nvPr/>
        </p:nvSpPr>
        <p:spPr bwMode="auto">
          <a:xfrm flipH="1">
            <a:off x="7010400" y="2400300"/>
            <a:ext cx="9525" cy="295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15" name="Rectangle 59"/>
          <p:cNvSpPr>
            <a:spLocks noChangeArrowheads="1"/>
          </p:cNvSpPr>
          <p:nvPr/>
        </p:nvSpPr>
        <p:spPr bwMode="auto">
          <a:xfrm>
            <a:off x="6648450" y="4314825"/>
            <a:ext cx="742950" cy="1666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main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memory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buffers</a:t>
            </a:r>
          </a:p>
        </p:txBody>
      </p:sp>
      <p:sp>
        <p:nvSpPr>
          <p:cNvPr id="8216" name="Line 60"/>
          <p:cNvSpPr>
            <a:spLocks noChangeShapeType="1"/>
          </p:cNvSpPr>
          <p:nvPr/>
        </p:nvSpPr>
        <p:spPr bwMode="auto">
          <a:xfrm>
            <a:off x="7010400" y="3990975"/>
            <a:ext cx="0" cy="333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17" name="Rectangle 61"/>
          <p:cNvSpPr>
            <a:spLocks noChangeArrowheads="1"/>
          </p:cNvSpPr>
          <p:nvPr/>
        </p:nvSpPr>
        <p:spPr bwMode="auto">
          <a:xfrm>
            <a:off x="5457825" y="2705100"/>
            <a:ext cx="828675" cy="1266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index/file 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8218" name="Line 62"/>
          <p:cNvSpPr>
            <a:spLocks noChangeShapeType="1"/>
          </p:cNvSpPr>
          <p:nvPr/>
        </p:nvSpPr>
        <p:spPr bwMode="auto">
          <a:xfrm>
            <a:off x="6286500" y="3333750"/>
            <a:ext cx="371475" cy="9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19" name="Rectangle 63"/>
          <p:cNvSpPr>
            <a:spLocks noChangeArrowheads="1"/>
          </p:cNvSpPr>
          <p:nvPr/>
        </p:nvSpPr>
        <p:spPr bwMode="auto">
          <a:xfrm>
            <a:off x="2714625" y="4143375"/>
            <a:ext cx="933450" cy="1504950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DML 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8220" name="Rectangle 64"/>
          <p:cNvSpPr>
            <a:spLocks noChangeArrowheads="1"/>
          </p:cNvSpPr>
          <p:nvPr/>
        </p:nvSpPr>
        <p:spPr bwMode="auto">
          <a:xfrm>
            <a:off x="2724150" y="828675"/>
            <a:ext cx="933450" cy="1504950"/>
          </a:xfrm>
          <a:prstGeom prst="rect">
            <a:avLst/>
          </a:prstGeom>
          <a:noFill/>
          <a:ln w="317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DDL 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8221" name="Line 65"/>
          <p:cNvSpPr>
            <a:spLocks noChangeShapeType="1"/>
          </p:cNvSpPr>
          <p:nvPr/>
        </p:nvSpPr>
        <p:spPr bwMode="auto">
          <a:xfrm>
            <a:off x="3648075" y="5486400"/>
            <a:ext cx="2990850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22" name="Freeform 66"/>
          <p:cNvSpPr>
            <a:spLocks/>
          </p:cNvSpPr>
          <p:nvPr/>
        </p:nvSpPr>
        <p:spPr bwMode="auto">
          <a:xfrm>
            <a:off x="3073400" y="2343150"/>
            <a:ext cx="3565525" cy="3092450"/>
          </a:xfrm>
          <a:custGeom>
            <a:avLst/>
            <a:gdLst>
              <a:gd name="T0" fmla="*/ 2147483646 w 2246"/>
              <a:gd name="T1" fmla="*/ 0 h 1948"/>
              <a:gd name="T2" fmla="*/ 2147483646 w 2246"/>
              <a:gd name="T3" fmla="*/ 2147483646 h 1948"/>
              <a:gd name="T4" fmla="*/ 2147483646 w 2246"/>
              <a:gd name="T5" fmla="*/ 2147483646 h 1948"/>
              <a:gd name="T6" fmla="*/ 2147483646 w 2246"/>
              <a:gd name="T7" fmla="*/ 2147483646 h 1948"/>
              <a:gd name="T8" fmla="*/ 2147483646 w 2246"/>
              <a:gd name="T9" fmla="*/ 2147483646 h 194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246"/>
              <a:gd name="T16" fmla="*/ 0 h 1948"/>
              <a:gd name="T17" fmla="*/ 2246 w 2246"/>
              <a:gd name="T18" fmla="*/ 1948 h 194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246" h="1948">
                <a:moveTo>
                  <a:pt x="74" y="0"/>
                </a:moveTo>
                <a:cubicBezTo>
                  <a:pt x="37" y="418"/>
                  <a:pt x="0" y="836"/>
                  <a:pt x="74" y="1020"/>
                </a:cubicBezTo>
                <a:cubicBezTo>
                  <a:pt x="148" y="1204"/>
                  <a:pt x="442" y="971"/>
                  <a:pt x="518" y="1104"/>
                </a:cubicBezTo>
                <a:cubicBezTo>
                  <a:pt x="594" y="1237"/>
                  <a:pt x="242" y="1688"/>
                  <a:pt x="530" y="1818"/>
                </a:cubicBezTo>
                <a:cubicBezTo>
                  <a:pt x="818" y="1948"/>
                  <a:pt x="1532" y="1916"/>
                  <a:pt x="2246" y="1884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23" name="Rectangle 67"/>
          <p:cNvSpPr>
            <a:spLocks noChangeArrowheads="1"/>
          </p:cNvSpPr>
          <p:nvPr/>
        </p:nvSpPr>
        <p:spPr bwMode="auto">
          <a:xfrm>
            <a:off x="4143375" y="3638550"/>
            <a:ext cx="971550" cy="15621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query 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execution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engine</a:t>
            </a:r>
          </a:p>
        </p:txBody>
      </p:sp>
      <p:sp>
        <p:nvSpPr>
          <p:cNvPr id="8224" name="Line 68"/>
          <p:cNvSpPr>
            <a:spLocks noChangeShapeType="1"/>
          </p:cNvSpPr>
          <p:nvPr/>
        </p:nvSpPr>
        <p:spPr bwMode="auto">
          <a:xfrm>
            <a:off x="3648075" y="4429125"/>
            <a:ext cx="514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25" name="Line 69"/>
          <p:cNvSpPr>
            <a:spLocks noChangeShapeType="1"/>
          </p:cNvSpPr>
          <p:nvPr/>
        </p:nvSpPr>
        <p:spPr bwMode="auto">
          <a:xfrm>
            <a:off x="3333750" y="2333625"/>
            <a:ext cx="800100" cy="1495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26" name="Line 70"/>
          <p:cNvSpPr>
            <a:spLocks noChangeShapeType="1"/>
          </p:cNvSpPr>
          <p:nvPr/>
        </p:nvSpPr>
        <p:spPr bwMode="auto">
          <a:xfrm>
            <a:off x="5114925" y="3819525"/>
            <a:ext cx="342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27" name="Line 71"/>
          <p:cNvSpPr>
            <a:spLocks noChangeShapeType="1"/>
          </p:cNvSpPr>
          <p:nvPr/>
        </p:nvSpPr>
        <p:spPr bwMode="auto">
          <a:xfrm>
            <a:off x="5114925" y="5010150"/>
            <a:ext cx="1533525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28" name="Rectangle 72"/>
          <p:cNvSpPr>
            <a:spLocks noChangeArrowheads="1"/>
          </p:cNvSpPr>
          <p:nvPr/>
        </p:nvSpPr>
        <p:spPr bwMode="auto">
          <a:xfrm>
            <a:off x="4086225" y="2333625"/>
            <a:ext cx="1019175" cy="885825"/>
          </a:xfrm>
          <a:prstGeom prst="rect">
            <a:avLst/>
          </a:prstGeom>
          <a:solidFill>
            <a:srgbClr val="FFC000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transaction 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8229" name="Line 73"/>
          <p:cNvSpPr>
            <a:spLocks noChangeShapeType="1"/>
          </p:cNvSpPr>
          <p:nvPr/>
        </p:nvSpPr>
        <p:spPr bwMode="auto">
          <a:xfrm>
            <a:off x="4581525" y="3200400"/>
            <a:ext cx="9525" cy="438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30" name="Rectangle 74"/>
          <p:cNvSpPr>
            <a:spLocks noChangeArrowheads="1"/>
          </p:cNvSpPr>
          <p:nvPr/>
        </p:nvSpPr>
        <p:spPr bwMode="auto">
          <a:xfrm>
            <a:off x="4067175" y="1390650"/>
            <a:ext cx="1019175" cy="552450"/>
          </a:xfrm>
          <a:prstGeom prst="rect">
            <a:avLst/>
          </a:prstGeom>
          <a:solidFill>
            <a:srgbClr val="FFC00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concurrency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 control</a:t>
            </a:r>
          </a:p>
        </p:txBody>
      </p:sp>
      <p:sp>
        <p:nvSpPr>
          <p:cNvPr id="8231" name="Line 75"/>
          <p:cNvSpPr>
            <a:spLocks noChangeShapeType="1"/>
          </p:cNvSpPr>
          <p:nvPr/>
        </p:nvSpPr>
        <p:spPr bwMode="auto">
          <a:xfrm>
            <a:off x="4581525" y="1933575"/>
            <a:ext cx="0" cy="400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32" name="Rectangle 76"/>
          <p:cNvSpPr>
            <a:spLocks noChangeArrowheads="1"/>
          </p:cNvSpPr>
          <p:nvPr/>
        </p:nvSpPr>
        <p:spPr bwMode="auto">
          <a:xfrm>
            <a:off x="4048125" y="790575"/>
            <a:ext cx="1038225" cy="314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lock table</a:t>
            </a:r>
          </a:p>
        </p:txBody>
      </p:sp>
      <p:sp>
        <p:nvSpPr>
          <p:cNvPr id="8233" name="Line 77"/>
          <p:cNvSpPr>
            <a:spLocks noChangeShapeType="1"/>
          </p:cNvSpPr>
          <p:nvPr/>
        </p:nvSpPr>
        <p:spPr bwMode="auto">
          <a:xfrm>
            <a:off x="4543425" y="1085850"/>
            <a:ext cx="9525" cy="314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34" name="Freeform 78"/>
          <p:cNvSpPr>
            <a:spLocks/>
          </p:cNvSpPr>
          <p:nvPr/>
        </p:nvSpPr>
        <p:spPr bwMode="auto">
          <a:xfrm>
            <a:off x="3890963" y="1885950"/>
            <a:ext cx="252412" cy="1743075"/>
          </a:xfrm>
          <a:custGeom>
            <a:avLst/>
            <a:gdLst>
              <a:gd name="T0" fmla="*/ 2147483646 w 159"/>
              <a:gd name="T1" fmla="*/ 0 h 1098"/>
              <a:gd name="T2" fmla="*/ 2147483646 w 159"/>
              <a:gd name="T3" fmla="*/ 2147483646 h 1098"/>
              <a:gd name="T4" fmla="*/ 2147483646 w 159"/>
              <a:gd name="T5" fmla="*/ 2147483646 h 1098"/>
              <a:gd name="T6" fmla="*/ 0 60000 65536"/>
              <a:gd name="T7" fmla="*/ 0 60000 65536"/>
              <a:gd name="T8" fmla="*/ 0 60000 65536"/>
              <a:gd name="T9" fmla="*/ 0 w 159"/>
              <a:gd name="T10" fmla="*/ 0 h 1098"/>
              <a:gd name="T11" fmla="*/ 159 w 159"/>
              <a:gd name="T12" fmla="*/ 1098 h 109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9" h="1098">
                <a:moveTo>
                  <a:pt x="105" y="0"/>
                </a:moveTo>
                <a:cubicBezTo>
                  <a:pt x="52" y="214"/>
                  <a:pt x="0" y="429"/>
                  <a:pt x="9" y="612"/>
                </a:cubicBezTo>
                <a:cubicBezTo>
                  <a:pt x="18" y="795"/>
                  <a:pt x="88" y="946"/>
                  <a:pt x="159" y="109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35" name="Rectangle 79"/>
          <p:cNvSpPr>
            <a:spLocks noChangeArrowheads="1"/>
          </p:cNvSpPr>
          <p:nvPr/>
        </p:nvSpPr>
        <p:spPr bwMode="auto">
          <a:xfrm>
            <a:off x="5467350" y="1295400"/>
            <a:ext cx="828675" cy="11049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logging &amp;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recovery</a:t>
            </a:r>
          </a:p>
        </p:txBody>
      </p:sp>
      <p:sp>
        <p:nvSpPr>
          <p:cNvPr id="8236" name="Line 80"/>
          <p:cNvSpPr>
            <a:spLocks noChangeShapeType="1"/>
          </p:cNvSpPr>
          <p:nvPr/>
        </p:nvSpPr>
        <p:spPr bwMode="auto">
          <a:xfrm flipV="1">
            <a:off x="4876800" y="1895475"/>
            <a:ext cx="590550" cy="409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37" name="Line 81"/>
          <p:cNvSpPr>
            <a:spLocks noChangeShapeType="1"/>
          </p:cNvSpPr>
          <p:nvPr/>
        </p:nvSpPr>
        <p:spPr bwMode="auto">
          <a:xfrm flipV="1">
            <a:off x="5105400" y="2247900"/>
            <a:ext cx="361950" cy="1390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38" name="Line 82"/>
          <p:cNvSpPr>
            <a:spLocks noChangeShapeType="1"/>
          </p:cNvSpPr>
          <p:nvPr/>
        </p:nvSpPr>
        <p:spPr bwMode="auto">
          <a:xfrm>
            <a:off x="6296025" y="2400300"/>
            <a:ext cx="352425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39" name="Freeform 83"/>
          <p:cNvSpPr>
            <a:spLocks/>
          </p:cNvSpPr>
          <p:nvPr/>
        </p:nvSpPr>
        <p:spPr bwMode="auto">
          <a:xfrm>
            <a:off x="6200775" y="2400300"/>
            <a:ext cx="428625" cy="1933575"/>
          </a:xfrm>
          <a:custGeom>
            <a:avLst/>
            <a:gdLst>
              <a:gd name="T0" fmla="*/ 0 w 270"/>
              <a:gd name="T1" fmla="*/ 0 h 1218"/>
              <a:gd name="T2" fmla="*/ 2147483646 w 270"/>
              <a:gd name="T3" fmla="*/ 2147483646 h 1218"/>
              <a:gd name="T4" fmla="*/ 2147483646 w 270"/>
              <a:gd name="T5" fmla="*/ 2147483646 h 1218"/>
              <a:gd name="T6" fmla="*/ 2147483646 w 270"/>
              <a:gd name="T7" fmla="*/ 2147483646 h 1218"/>
              <a:gd name="T8" fmla="*/ 0 60000 65536"/>
              <a:gd name="T9" fmla="*/ 0 60000 65536"/>
              <a:gd name="T10" fmla="*/ 0 60000 65536"/>
              <a:gd name="T11" fmla="*/ 0 60000 65536"/>
              <a:gd name="T12" fmla="*/ 0 w 270"/>
              <a:gd name="T13" fmla="*/ 0 h 1218"/>
              <a:gd name="T14" fmla="*/ 270 w 270"/>
              <a:gd name="T15" fmla="*/ 1218 h 121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70" h="1218">
                <a:moveTo>
                  <a:pt x="0" y="0"/>
                </a:moveTo>
                <a:cubicBezTo>
                  <a:pt x="90" y="130"/>
                  <a:pt x="180" y="261"/>
                  <a:pt x="204" y="432"/>
                </a:cubicBezTo>
                <a:cubicBezTo>
                  <a:pt x="228" y="603"/>
                  <a:pt x="133" y="895"/>
                  <a:pt x="144" y="1026"/>
                </a:cubicBezTo>
                <a:cubicBezTo>
                  <a:pt x="155" y="1157"/>
                  <a:pt x="250" y="1186"/>
                  <a:pt x="270" y="1218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40" name="Text Box 84"/>
          <p:cNvSpPr txBox="1">
            <a:spLocks noChangeArrowheads="1"/>
          </p:cNvSpPr>
          <p:nvPr/>
        </p:nvSpPr>
        <p:spPr bwMode="auto">
          <a:xfrm>
            <a:off x="3971925" y="6161088"/>
            <a:ext cx="32273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2800">
                <a:solidFill>
                  <a:srgbClr val="FF3300"/>
                </a:solidFill>
                <a:ea typeface="宋体" panose="02010600030101010101" pitchFamily="2" charset="-122"/>
              </a:rPr>
              <a:t>Graduate Database</a:t>
            </a:r>
          </a:p>
        </p:txBody>
      </p:sp>
      <p:sp>
        <p:nvSpPr>
          <p:cNvPr id="8241" name="Rectangle 86"/>
          <p:cNvSpPr>
            <a:spLocks noChangeArrowheads="1"/>
          </p:cNvSpPr>
          <p:nvPr/>
        </p:nvSpPr>
        <p:spPr bwMode="auto">
          <a:xfrm>
            <a:off x="2255838" y="400050"/>
            <a:ext cx="6710362" cy="5794375"/>
          </a:xfrm>
          <a:prstGeom prst="rect">
            <a:avLst/>
          </a:prstGeom>
          <a:noFill/>
          <a:ln w="76200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947379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7791450" y="695325"/>
            <a:ext cx="1114425" cy="5419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zh-CN" sz="2000">
              <a:ea typeface="宋体" panose="02010600030101010101" pitchFamily="2" charset="-122"/>
            </a:endParaRPr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2505075" y="723900"/>
            <a:ext cx="5000625" cy="54006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zh-CN">
              <a:ea typeface="宋体" panose="02010600030101010101" pitchFamily="2" charset="-122"/>
            </a:endParaRPr>
          </a:p>
        </p:txBody>
      </p:sp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352425" y="723900"/>
            <a:ext cx="809625" cy="5429250"/>
          </a:xfrm>
          <a:prstGeom prst="rect">
            <a:avLst/>
          </a:prstGeom>
          <a:solidFill>
            <a:schemeClr val="bg1"/>
          </a:solidFill>
          <a:ln w="9525">
            <a:solidFill>
              <a:srgbClr val="00FF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zh-CN">
              <a:ea typeface="宋体" panose="02010600030101010101" pitchFamily="2" charset="-122"/>
            </a:endParaRPr>
          </a:p>
        </p:txBody>
      </p:sp>
      <p:grpSp>
        <p:nvGrpSpPr>
          <p:cNvPr id="9222" name="Group 6"/>
          <p:cNvGrpSpPr>
            <a:grpSpLocks/>
          </p:cNvGrpSpPr>
          <p:nvPr/>
        </p:nvGrpSpPr>
        <p:grpSpPr bwMode="auto">
          <a:xfrm>
            <a:off x="7972425" y="971550"/>
            <a:ext cx="819150" cy="438150"/>
            <a:chOff x="5022" y="612"/>
            <a:chExt cx="516" cy="276"/>
          </a:xfrm>
        </p:grpSpPr>
        <p:sp>
          <p:nvSpPr>
            <p:cNvPr id="9297" name="Oval 7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/>
            </a:p>
          </p:txBody>
        </p:sp>
        <p:sp>
          <p:nvSpPr>
            <p:cNvPr id="9298" name="Oval 8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/>
            </a:p>
          </p:txBody>
        </p:sp>
        <p:sp>
          <p:nvSpPr>
            <p:cNvPr id="9299" name="Line 9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300" name="Line 10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223" name="Group 11"/>
          <p:cNvGrpSpPr>
            <a:grpSpLocks/>
          </p:cNvGrpSpPr>
          <p:nvPr/>
        </p:nvGrpSpPr>
        <p:grpSpPr bwMode="auto">
          <a:xfrm>
            <a:off x="7934325" y="4752975"/>
            <a:ext cx="819150" cy="438150"/>
            <a:chOff x="5022" y="612"/>
            <a:chExt cx="516" cy="276"/>
          </a:xfrm>
        </p:grpSpPr>
        <p:sp>
          <p:nvSpPr>
            <p:cNvPr id="9293" name="Oval 12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/>
            </a:p>
          </p:txBody>
        </p:sp>
        <p:sp>
          <p:nvSpPr>
            <p:cNvPr id="9294" name="Oval 13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/>
            </a:p>
          </p:txBody>
        </p:sp>
        <p:sp>
          <p:nvSpPr>
            <p:cNvPr id="9295" name="Line 14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96" name="Line 15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224" name="Text Box 16"/>
          <p:cNvSpPr txBox="1">
            <a:spLocks noChangeArrowheads="1"/>
          </p:cNvSpPr>
          <p:nvPr/>
        </p:nvSpPr>
        <p:spPr bwMode="auto">
          <a:xfrm>
            <a:off x="7861300" y="5311775"/>
            <a:ext cx="979488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secondary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storage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(disks)</a:t>
            </a:r>
          </a:p>
        </p:txBody>
      </p:sp>
      <p:grpSp>
        <p:nvGrpSpPr>
          <p:cNvPr id="9225" name="Group 18"/>
          <p:cNvGrpSpPr>
            <a:grpSpLocks/>
          </p:cNvGrpSpPr>
          <p:nvPr/>
        </p:nvGrpSpPr>
        <p:grpSpPr bwMode="auto">
          <a:xfrm>
            <a:off x="7991475" y="1657350"/>
            <a:ext cx="781050" cy="762000"/>
            <a:chOff x="5034" y="1044"/>
            <a:chExt cx="492" cy="480"/>
          </a:xfrm>
        </p:grpSpPr>
        <p:sp>
          <p:nvSpPr>
            <p:cNvPr id="9284" name="Rectangle 1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/>
            </a:p>
          </p:txBody>
        </p:sp>
        <p:sp>
          <p:nvSpPr>
            <p:cNvPr id="9285" name="Line 2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86" name="Line 2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87" name="Line 2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88" name="Line 2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89" name="Line 2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90" name="Line 2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91" name="Line 2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92" name="Line 2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226" name="Group 28"/>
          <p:cNvGrpSpPr>
            <a:grpSpLocks/>
          </p:cNvGrpSpPr>
          <p:nvPr/>
        </p:nvGrpSpPr>
        <p:grpSpPr bwMode="auto">
          <a:xfrm>
            <a:off x="7991475" y="2676525"/>
            <a:ext cx="781050" cy="762000"/>
            <a:chOff x="5034" y="1044"/>
            <a:chExt cx="492" cy="480"/>
          </a:xfrm>
        </p:grpSpPr>
        <p:sp>
          <p:nvSpPr>
            <p:cNvPr id="9275" name="Rectangle 2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/>
            </a:p>
          </p:txBody>
        </p:sp>
        <p:sp>
          <p:nvSpPr>
            <p:cNvPr id="9276" name="Line 3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77" name="Line 3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78" name="Line 3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79" name="Line 3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80" name="Line 3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81" name="Line 3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82" name="Line 3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83" name="Line 3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227" name="Group 38"/>
          <p:cNvGrpSpPr>
            <a:grpSpLocks/>
          </p:cNvGrpSpPr>
          <p:nvPr/>
        </p:nvGrpSpPr>
        <p:grpSpPr bwMode="auto">
          <a:xfrm>
            <a:off x="8001000" y="3724275"/>
            <a:ext cx="781050" cy="762000"/>
            <a:chOff x="5034" y="1044"/>
            <a:chExt cx="492" cy="480"/>
          </a:xfrm>
        </p:grpSpPr>
        <p:sp>
          <p:nvSpPr>
            <p:cNvPr id="9266" name="Rectangle 3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/>
            </a:p>
          </p:txBody>
        </p:sp>
        <p:sp>
          <p:nvSpPr>
            <p:cNvPr id="9267" name="Line 4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68" name="Line 4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69" name="Line 4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70" name="Line 4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71" name="Line 4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72" name="Line 4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73" name="Line 4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74" name="Line 4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228" name="Rectangle 48"/>
          <p:cNvSpPr>
            <a:spLocks noChangeArrowheads="1"/>
          </p:cNvSpPr>
          <p:nvPr/>
        </p:nvSpPr>
        <p:spPr bwMode="auto">
          <a:xfrm>
            <a:off x="361950" y="733425"/>
            <a:ext cx="790575" cy="1676400"/>
          </a:xfrm>
          <a:prstGeom prst="rect">
            <a:avLst/>
          </a:prstGeom>
          <a:noFill/>
          <a:ln w="9525">
            <a:solidFill>
              <a:srgbClr val="00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900" b="1">
                <a:solidFill>
                  <a:srgbClr val="00FF00"/>
                </a:solidFill>
                <a:ea typeface="宋体" panose="02010600030101010101" pitchFamily="2" charset="-122"/>
              </a:rPr>
              <a:t>database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900" b="1">
                <a:solidFill>
                  <a:srgbClr val="00FF00"/>
                </a:solidFill>
                <a:ea typeface="宋体" panose="02010600030101010101" pitchFamily="2" charset="-122"/>
              </a:rPr>
              <a:t>administrator</a:t>
            </a:r>
          </a:p>
        </p:txBody>
      </p:sp>
      <p:sp>
        <p:nvSpPr>
          <p:cNvPr id="9229" name="Line 49"/>
          <p:cNvSpPr>
            <a:spLocks noChangeShapeType="1"/>
          </p:cNvSpPr>
          <p:nvPr/>
        </p:nvSpPr>
        <p:spPr bwMode="auto">
          <a:xfrm>
            <a:off x="1162050" y="1504950"/>
            <a:ext cx="1571625" cy="0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30" name="Text Box 50"/>
          <p:cNvSpPr txBox="1">
            <a:spLocks noChangeArrowheads="1"/>
          </p:cNvSpPr>
          <p:nvPr/>
        </p:nvSpPr>
        <p:spPr bwMode="auto">
          <a:xfrm>
            <a:off x="1412875" y="958850"/>
            <a:ext cx="900113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DDL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9231" name="Rectangle 51"/>
          <p:cNvSpPr>
            <a:spLocks noChangeArrowheads="1"/>
          </p:cNvSpPr>
          <p:nvPr/>
        </p:nvSpPr>
        <p:spPr bwMode="auto">
          <a:xfrm>
            <a:off x="361950" y="2524125"/>
            <a:ext cx="800100" cy="3600450"/>
          </a:xfrm>
          <a:prstGeom prst="rect">
            <a:avLst/>
          </a:prstGeom>
          <a:noFill/>
          <a:ln w="9525">
            <a:solidFill>
              <a:srgbClr val="00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900">
                <a:solidFill>
                  <a:srgbClr val="00FF00"/>
                </a:solidFill>
                <a:ea typeface="宋体" panose="02010600030101010101" pitchFamily="2" charset="-122"/>
              </a:rPr>
              <a:t>database 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900">
                <a:solidFill>
                  <a:srgbClr val="00FF00"/>
                </a:solidFill>
                <a:ea typeface="宋体" panose="02010600030101010101" pitchFamily="2" charset="-122"/>
              </a:rPr>
              <a:t>programmer</a:t>
            </a:r>
          </a:p>
        </p:txBody>
      </p:sp>
      <p:sp>
        <p:nvSpPr>
          <p:cNvPr id="9232" name="Line 52"/>
          <p:cNvSpPr>
            <a:spLocks noChangeShapeType="1"/>
          </p:cNvSpPr>
          <p:nvPr/>
        </p:nvSpPr>
        <p:spPr bwMode="auto">
          <a:xfrm>
            <a:off x="1162050" y="4953000"/>
            <a:ext cx="1571625" cy="0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33" name="Text Box 53"/>
          <p:cNvSpPr txBox="1">
            <a:spLocks noChangeArrowheads="1"/>
          </p:cNvSpPr>
          <p:nvPr/>
        </p:nvSpPr>
        <p:spPr bwMode="auto">
          <a:xfrm>
            <a:off x="1208088" y="4383088"/>
            <a:ext cx="11652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DML (query)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9234" name="Text Box 54"/>
          <p:cNvSpPr txBox="1">
            <a:spLocks noChangeArrowheads="1"/>
          </p:cNvSpPr>
          <p:nvPr/>
        </p:nvSpPr>
        <p:spPr bwMode="auto">
          <a:xfrm>
            <a:off x="2527300" y="5653088"/>
            <a:ext cx="9747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>
                <a:ea typeface="宋体" panose="02010600030101010101" pitchFamily="2" charset="-122"/>
              </a:rPr>
              <a:t>DBMS</a:t>
            </a:r>
          </a:p>
        </p:txBody>
      </p:sp>
      <p:sp>
        <p:nvSpPr>
          <p:cNvPr id="9235" name="Rectangle 55"/>
          <p:cNvSpPr>
            <a:spLocks noChangeArrowheads="1"/>
          </p:cNvSpPr>
          <p:nvPr/>
        </p:nvSpPr>
        <p:spPr bwMode="auto">
          <a:xfrm>
            <a:off x="6657975" y="1066800"/>
            <a:ext cx="714375" cy="1314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file 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9236" name="Line 56"/>
          <p:cNvSpPr>
            <a:spLocks noChangeShapeType="1"/>
          </p:cNvSpPr>
          <p:nvPr/>
        </p:nvSpPr>
        <p:spPr bwMode="auto">
          <a:xfrm>
            <a:off x="7391400" y="1714500"/>
            <a:ext cx="428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37" name="Rectangle 57"/>
          <p:cNvSpPr>
            <a:spLocks noChangeArrowheads="1"/>
          </p:cNvSpPr>
          <p:nvPr/>
        </p:nvSpPr>
        <p:spPr bwMode="auto">
          <a:xfrm>
            <a:off x="6657975" y="2705100"/>
            <a:ext cx="704850" cy="1295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9238" name="Line 58"/>
          <p:cNvSpPr>
            <a:spLocks noChangeShapeType="1"/>
          </p:cNvSpPr>
          <p:nvPr/>
        </p:nvSpPr>
        <p:spPr bwMode="auto">
          <a:xfrm flipH="1">
            <a:off x="7010400" y="2400300"/>
            <a:ext cx="9525" cy="295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39" name="Rectangle 59"/>
          <p:cNvSpPr>
            <a:spLocks noChangeArrowheads="1"/>
          </p:cNvSpPr>
          <p:nvPr/>
        </p:nvSpPr>
        <p:spPr bwMode="auto">
          <a:xfrm>
            <a:off x="6648450" y="4314825"/>
            <a:ext cx="742950" cy="1666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main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memory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buffers</a:t>
            </a:r>
          </a:p>
        </p:txBody>
      </p:sp>
      <p:sp>
        <p:nvSpPr>
          <p:cNvPr id="9240" name="Line 60"/>
          <p:cNvSpPr>
            <a:spLocks noChangeShapeType="1"/>
          </p:cNvSpPr>
          <p:nvPr/>
        </p:nvSpPr>
        <p:spPr bwMode="auto">
          <a:xfrm>
            <a:off x="7010400" y="3990975"/>
            <a:ext cx="0" cy="333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41" name="Rectangle 61"/>
          <p:cNvSpPr>
            <a:spLocks noChangeArrowheads="1"/>
          </p:cNvSpPr>
          <p:nvPr/>
        </p:nvSpPr>
        <p:spPr bwMode="auto">
          <a:xfrm>
            <a:off x="5457825" y="2705100"/>
            <a:ext cx="828675" cy="1266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index/file 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9242" name="Line 62"/>
          <p:cNvSpPr>
            <a:spLocks noChangeShapeType="1"/>
          </p:cNvSpPr>
          <p:nvPr/>
        </p:nvSpPr>
        <p:spPr bwMode="auto">
          <a:xfrm>
            <a:off x="6286500" y="3333750"/>
            <a:ext cx="371475" cy="9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43" name="Rectangle 63"/>
          <p:cNvSpPr>
            <a:spLocks noChangeArrowheads="1"/>
          </p:cNvSpPr>
          <p:nvPr/>
        </p:nvSpPr>
        <p:spPr bwMode="auto">
          <a:xfrm>
            <a:off x="2714625" y="4143375"/>
            <a:ext cx="933450" cy="1504950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DML 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9244" name="Rectangle 64"/>
          <p:cNvSpPr>
            <a:spLocks noChangeArrowheads="1"/>
          </p:cNvSpPr>
          <p:nvPr/>
        </p:nvSpPr>
        <p:spPr bwMode="auto">
          <a:xfrm>
            <a:off x="2724150" y="828675"/>
            <a:ext cx="933450" cy="1504950"/>
          </a:xfrm>
          <a:prstGeom prst="rect">
            <a:avLst/>
          </a:prstGeom>
          <a:noFill/>
          <a:ln w="317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DDL 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9245" name="Line 65"/>
          <p:cNvSpPr>
            <a:spLocks noChangeShapeType="1"/>
          </p:cNvSpPr>
          <p:nvPr/>
        </p:nvSpPr>
        <p:spPr bwMode="auto">
          <a:xfrm>
            <a:off x="3648075" y="5486400"/>
            <a:ext cx="2990850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46" name="Freeform 66"/>
          <p:cNvSpPr>
            <a:spLocks/>
          </p:cNvSpPr>
          <p:nvPr/>
        </p:nvSpPr>
        <p:spPr bwMode="auto">
          <a:xfrm>
            <a:off x="3073400" y="2343150"/>
            <a:ext cx="3565525" cy="3092450"/>
          </a:xfrm>
          <a:custGeom>
            <a:avLst/>
            <a:gdLst>
              <a:gd name="T0" fmla="*/ 2147483646 w 2246"/>
              <a:gd name="T1" fmla="*/ 0 h 1948"/>
              <a:gd name="T2" fmla="*/ 2147483646 w 2246"/>
              <a:gd name="T3" fmla="*/ 2147483646 h 1948"/>
              <a:gd name="T4" fmla="*/ 2147483646 w 2246"/>
              <a:gd name="T5" fmla="*/ 2147483646 h 1948"/>
              <a:gd name="T6" fmla="*/ 2147483646 w 2246"/>
              <a:gd name="T7" fmla="*/ 2147483646 h 1948"/>
              <a:gd name="T8" fmla="*/ 2147483646 w 2246"/>
              <a:gd name="T9" fmla="*/ 2147483646 h 194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246"/>
              <a:gd name="T16" fmla="*/ 0 h 1948"/>
              <a:gd name="T17" fmla="*/ 2246 w 2246"/>
              <a:gd name="T18" fmla="*/ 1948 h 194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246" h="1948">
                <a:moveTo>
                  <a:pt x="74" y="0"/>
                </a:moveTo>
                <a:cubicBezTo>
                  <a:pt x="37" y="418"/>
                  <a:pt x="0" y="836"/>
                  <a:pt x="74" y="1020"/>
                </a:cubicBezTo>
                <a:cubicBezTo>
                  <a:pt x="148" y="1204"/>
                  <a:pt x="442" y="971"/>
                  <a:pt x="518" y="1104"/>
                </a:cubicBezTo>
                <a:cubicBezTo>
                  <a:pt x="594" y="1237"/>
                  <a:pt x="242" y="1688"/>
                  <a:pt x="530" y="1818"/>
                </a:cubicBezTo>
                <a:cubicBezTo>
                  <a:pt x="818" y="1948"/>
                  <a:pt x="1532" y="1916"/>
                  <a:pt x="2246" y="1884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47" name="Rectangle 67"/>
          <p:cNvSpPr>
            <a:spLocks noChangeArrowheads="1"/>
          </p:cNvSpPr>
          <p:nvPr/>
        </p:nvSpPr>
        <p:spPr bwMode="auto">
          <a:xfrm>
            <a:off x="4143375" y="3638550"/>
            <a:ext cx="971550" cy="1562100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query 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execution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engine</a:t>
            </a:r>
          </a:p>
        </p:txBody>
      </p:sp>
      <p:sp>
        <p:nvSpPr>
          <p:cNvPr id="9248" name="Line 68"/>
          <p:cNvSpPr>
            <a:spLocks noChangeShapeType="1"/>
          </p:cNvSpPr>
          <p:nvPr/>
        </p:nvSpPr>
        <p:spPr bwMode="auto">
          <a:xfrm>
            <a:off x="3648075" y="4429125"/>
            <a:ext cx="514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49" name="Line 69"/>
          <p:cNvSpPr>
            <a:spLocks noChangeShapeType="1"/>
          </p:cNvSpPr>
          <p:nvPr/>
        </p:nvSpPr>
        <p:spPr bwMode="auto">
          <a:xfrm>
            <a:off x="3333750" y="2333625"/>
            <a:ext cx="800100" cy="1495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50" name="Line 70"/>
          <p:cNvSpPr>
            <a:spLocks noChangeShapeType="1"/>
          </p:cNvSpPr>
          <p:nvPr/>
        </p:nvSpPr>
        <p:spPr bwMode="auto">
          <a:xfrm>
            <a:off x="5114925" y="3819525"/>
            <a:ext cx="342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51" name="Line 71"/>
          <p:cNvSpPr>
            <a:spLocks noChangeShapeType="1"/>
          </p:cNvSpPr>
          <p:nvPr/>
        </p:nvSpPr>
        <p:spPr bwMode="auto">
          <a:xfrm>
            <a:off x="5114925" y="5010150"/>
            <a:ext cx="1533525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52" name="Rectangle 72"/>
          <p:cNvSpPr>
            <a:spLocks noChangeArrowheads="1"/>
          </p:cNvSpPr>
          <p:nvPr/>
        </p:nvSpPr>
        <p:spPr bwMode="auto">
          <a:xfrm>
            <a:off x="4086225" y="2333625"/>
            <a:ext cx="1019175" cy="885825"/>
          </a:xfrm>
          <a:prstGeom prst="rect">
            <a:avLst/>
          </a:prstGeom>
          <a:solidFill>
            <a:srgbClr val="FFC000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transaction 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9253" name="Line 73"/>
          <p:cNvSpPr>
            <a:spLocks noChangeShapeType="1"/>
          </p:cNvSpPr>
          <p:nvPr/>
        </p:nvSpPr>
        <p:spPr bwMode="auto">
          <a:xfrm>
            <a:off x="4581525" y="3200400"/>
            <a:ext cx="9525" cy="438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54" name="Rectangle 74"/>
          <p:cNvSpPr>
            <a:spLocks noChangeArrowheads="1"/>
          </p:cNvSpPr>
          <p:nvPr/>
        </p:nvSpPr>
        <p:spPr bwMode="auto">
          <a:xfrm>
            <a:off x="4067175" y="1390650"/>
            <a:ext cx="1019175" cy="552450"/>
          </a:xfrm>
          <a:prstGeom prst="rect">
            <a:avLst/>
          </a:prstGeom>
          <a:solidFill>
            <a:srgbClr val="FFC00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concurrency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 control</a:t>
            </a:r>
          </a:p>
        </p:txBody>
      </p:sp>
      <p:sp>
        <p:nvSpPr>
          <p:cNvPr id="9255" name="Line 75"/>
          <p:cNvSpPr>
            <a:spLocks noChangeShapeType="1"/>
          </p:cNvSpPr>
          <p:nvPr/>
        </p:nvSpPr>
        <p:spPr bwMode="auto">
          <a:xfrm>
            <a:off x="4581525" y="1933575"/>
            <a:ext cx="0" cy="400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56" name="Rectangle 76"/>
          <p:cNvSpPr>
            <a:spLocks noChangeArrowheads="1"/>
          </p:cNvSpPr>
          <p:nvPr/>
        </p:nvSpPr>
        <p:spPr bwMode="auto">
          <a:xfrm>
            <a:off x="4048125" y="790575"/>
            <a:ext cx="1038225" cy="314325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lock table</a:t>
            </a:r>
          </a:p>
        </p:txBody>
      </p:sp>
      <p:sp>
        <p:nvSpPr>
          <p:cNvPr id="9257" name="Line 77"/>
          <p:cNvSpPr>
            <a:spLocks noChangeShapeType="1"/>
          </p:cNvSpPr>
          <p:nvPr/>
        </p:nvSpPr>
        <p:spPr bwMode="auto">
          <a:xfrm>
            <a:off x="4543425" y="1085850"/>
            <a:ext cx="9525" cy="314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58" name="Freeform 78"/>
          <p:cNvSpPr>
            <a:spLocks/>
          </p:cNvSpPr>
          <p:nvPr/>
        </p:nvSpPr>
        <p:spPr bwMode="auto">
          <a:xfrm>
            <a:off x="3890963" y="1885950"/>
            <a:ext cx="252412" cy="1743075"/>
          </a:xfrm>
          <a:custGeom>
            <a:avLst/>
            <a:gdLst>
              <a:gd name="T0" fmla="*/ 2147483646 w 159"/>
              <a:gd name="T1" fmla="*/ 0 h 1098"/>
              <a:gd name="T2" fmla="*/ 2147483646 w 159"/>
              <a:gd name="T3" fmla="*/ 2147483646 h 1098"/>
              <a:gd name="T4" fmla="*/ 2147483646 w 159"/>
              <a:gd name="T5" fmla="*/ 2147483646 h 1098"/>
              <a:gd name="T6" fmla="*/ 0 60000 65536"/>
              <a:gd name="T7" fmla="*/ 0 60000 65536"/>
              <a:gd name="T8" fmla="*/ 0 60000 65536"/>
              <a:gd name="T9" fmla="*/ 0 w 159"/>
              <a:gd name="T10" fmla="*/ 0 h 1098"/>
              <a:gd name="T11" fmla="*/ 159 w 159"/>
              <a:gd name="T12" fmla="*/ 1098 h 109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9" h="1098">
                <a:moveTo>
                  <a:pt x="105" y="0"/>
                </a:moveTo>
                <a:cubicBezTo>
                  <a:pt x="52" y="214"/>
                  <a:pt x="0" y="429"/>
                  <a:pt x="9" y="612"/>
                </a:cubicBezTo>
                <a:cubicBezTo>
                  <a:pt x="18" y="795"/>
                  <a:pt x="88" y="946"/>
                  <a:pt x="159" y="109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59" name="Rectangle 79"/>
          <p:cNvSpPr>
            <a:spLocks noChangeArrowheads="1"/>
          </p:cNvSpPr>
          <p:nvPr/>
        </p:nvSpPr>
        <p:spPr bwMode="auto">
          <a:xfrm>
            <a:off x="5467350" y="1295400"/>
            <a:ext cx="828675" cy="11049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logging &amp;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recovery</a:t>
            </a:r>
          </a:p>
        </p:txBody>
      </p:sp>
      <p:sp>
        <p:nvSpPr>
          <p:cNvPr id="9260" name="Line 80"/>
          <p:cNvSpPr>
            <a:spLocks noChangeShapeType="1"/>
          </p:cNvSpPr>
          <p:nvPr/>
        </p:nvSpPr>
        <p:spPr bwMode="auto">
          <a:xfrm flipV="1">
            <a:off x="4876800" y="1895475"/>
            <a:ext cx="590550" cy="409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61" name="Line 81"/>
          <p:cNvSpPr>
            <a:spLocks noChangeShapeType="1"/>
          </p:cNvSpPr>
          <p:nvPr/>
        </p:nvSpPr>
        <p:spPr bwMode="auto">
          <a:xfrm flipV="1">
            <a:off x="5105400" y="2247900"/>
            <a:ext cx="361950" cy="1390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62" name="Line 82"/>
          <p:cNvSpPr>
            <a:spLocks noChangeShapeType="1"/>
          </p:cNvSpPr>
          <p:nvPr/>
        </p:nvSpPr>
        <p:spPr bwMode="auto">
          <a:xfrm>
            <a:off x="6296025" y="2400300"/>
            <a:ext cx="352425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63" name="Freeform 83"/>
          <p:cNvSpPr>
            <a:spLocks/>
          </p:cNvSpPr>
          <p:nvPr/>
        </p:nvSpPr>
        <p:spPr bwMode="auto">
          <a:xfrm>
            <a:off x="6200775" y="2400300"/>
            <a:ext cx="428625" cy="1933575"/>
          </a:xfrm>
          <a:custGeom>
            <a:avLst/>
            <a:gdLst>
              <a:gd name="T0" fmla="*/ 0 w 270"/>
              <a:gd name="T1" fmla="*/ 0 h 1218"/>
              <a:gd name="T2" fmla="*/ 2147483646 w 270"/>
              <a:gd name="T3" fmla="*/ 2147483646 h 1218"/>
              <a:gd name="T4" fmla="*/ 2147483646 w 270"/>
              <a:gd name="T5" fmla="*/ 2147483646 h 1218"/>
              <a:gd name="T6" fmla="*/ 2147483646 w 270"/>
              <a:gd name="T7" fmla="*/ 2147483646 h 1218"/>
              <a:gd name="T8" fmla="*/ 0 60000 65536"/>
              <a:gd name="T9" fmla="*/ 0 60000 65536"/>
              <a:gd name="T10" fmla="*/ 0 60000 65536"/>
              <a:gd name="T11" fmla="*/ 0 60000 65536"/>
              <a:gd name="T12" fmla="*/ 0 w 270"/>
              <a:gd name="T13" fmla="*/ 0 h 1218"/>
              <a:gd name="T14" fmla="*/ 270 w 270"/>
              <a:gd name="T15" fmla="*/ 1218 h 121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70" h="1218">
                <a:moveTo>
                  <a:pt x="0" y="0"/>
                </a:moveTo>
                <a:cubicBezTo>
                  <a:pt x="90" y="130"/>
                  <a:pt x="180" y="261"/>
                  <a:pt x="204" y="432"/>
                </a:cubicBezTo>
                <a:cubicBezTo>
                  <a:pt x="228" y="603"/>
                  <a:pt x="133" y="895"/>
                  <a:pt x="144" y="1026"/>
                </a:cubicBezTo>
                <a:cubicBezTo>
                  <a:pt x="155" y="1157"/>
                  <a:pt x="250" y="1186"/>
                  <a:pt x="270" y="1218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64" name="Text Box 84"/>
          <p:cNvSpPr txBox="1">
            <a:spLocks noChangeArrowheads="1"/>
          </p:cNvSpPr>
          <p:nvPr/>
        </p:nvSpPr>
        <p:spPr bwMode="auto">
          <a:xfrm>
            <a:off x="3971925" y="6161088"/>
            <a:ext cx="32273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2800">
                <a:solidFill>
                  <a:srgbClr val="FF3300"/>
                </a:solidFill>
                <a:ea typeface="宋体" panose="02010600030101010101" pitchFamily="2" charset="-122"/>
              </a:rPr>
              <a:t>Graduate Database</a:t>
            </a:r>
          </a:p>
        </p:txBody>
      </p:sp>
      <p:sp>
        <p:nvSpPr>
          <p:cNvPr id="9265" name="Rectangle 86"/>
          <p:cNvSpPr>
            <a:spLocks noChangeArrowheads="1"/>
          </p:cNvSpPr>
          <p:nvPr/>
        </p:nvSpPr>
        <p:spPr bwMode="auto">
          <a:xfrm>
            <a:off x="2255838" y="400050"/>
            <a:ext cx="6710362" cy="5794375"/>
          </a:xfrm>
          <a:prstGeom prst="rect">
            <a:avLst/>
          </a:prstGeom>
          <a:noFill/>
          <a:ln w="76200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794677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457200"/>
            <a:ext cx="7772400" cy="914400"/>
          </a:xfrm>
        </p:spPr>
        <p:txBody>
          <a:bodyPr/>
          <a:lstStyle/>
          <a:p>
            <a:pPr algn="l" eaLnBrk="1" hangingPunct="1"/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Observation.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438275"/>
            <a:ext cx="6670675" cy="5040313"/>
          </a:xfrm>
        </p:spPr>
        <p:txBody>
          <a:bodyPr/>
          <a:lstStyle/>
          <a:p>
            <a:pPr eaLnBrk="1" hangingPunct="1"/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In a schedule of a collection of transactions, if for every transaction T, the actions of T are scheduled consecutively without interlacing with actions from other transactions, then surely all transactions satisfy the 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Isolation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condition. 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457200"/>
            <a:ext cx="7772400" cy="914400"/>
          </a:xfrm>
        </p:spPr>
        <p:txBody>
          <a:bodyPr/>
          <a:lstStyle/>
          <a:p>
            <a:pPr algn="l" eaLnBrk="1" hangingPunct="1"/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Observation.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438275"/>
            <a:ext cx="6670675" cy="5040313"/>
          </a:xfrm>
        </p:spPr>
        <p:txBody>
          <a:bodyPr/>
          <a:lstStyle/>
          <a:p>
            <a:pPr eaLnBrk="1" hangingPunct="1"/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In a schedule of a collection of transactions, if for every transaction T, the actions of T are scheduled consecutively without interlacing with actions from other transactions, then surely all transactions satisfy the 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Isolation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condition. </a:t>
            </a:r>
          </a:p>
        </p:txBody>
      </p:sp>
      <p:grpSp>
        <p:nvGrpSpPr>
          <p:cNvPr id="11268" name="Group 1"/>
          <p:cNvGrpSpPr>
            <a:grpSpLocks/>
          </p:cNvGrpSpPr>
          <p:nvPr/>
        </p:nvGrpSpPr>
        <p:grpSpPr bwMode="auto">
          <a:xfrm>
            <a:off x="6762750" y="133350"/>
            <a:ext cx="2268538" cy="1304925"/>
            <a:chOff x="6762361" y="132778"/>
            <a:chExt cx="2268537" cy="1304925"/>
          </a:xfrm>
        </p:grpSpPr>
        <p:sp>
          <p:nvSpPr>
            <p:cNvPr id="19" name="Rectangle 3"/>
            <p:cNvSpPr txBox="1">
              <a:spLocks noChangeArrowheads="1"/>
            </p:cNvSpPr>
            <p:nvPr/>
          </p:nvSpPr>
          <p:spPr bwMode="auto">
            <a:xfrm>
              <a:off x="6779824" y="1175766"/>
              <a:ext cx="2225674" cy="227012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algn="ctr" eaLnBrk="1" hangingPunct="1">
                <a:buFontTx/>
                <a:buNone/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Constraint:  A=B</a:t>
              </a:r>
            </a:p>
          </p:txBody>
        </p:sp>
        <p:sp>
          <p:nvSpPr>
            <p:cNvPr id="20" name="TextBox 19"/>
            <p:cNvSpPr txBox="1"/>
            <p:nvPr/>
          </p:nvSpPr>
          <p:spPr bwMode="auto">
            <a:xfrm>
              <a:off x="6779824" y="159766"/>
              <a:ext cx="1106487" cy="10160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1000" kern="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:  Read(A)	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A 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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A+100	       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Write(A)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Read(B)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B 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 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B+100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Write(B)</a:t>
              </a:r>
            </a:p>
          </p:txBody>
        </p:sp>
        <p:sp>
          <p:nvSpPr>
            <p:cNvPr id="21" name="TextBox 20"/>
            <p:cNvSpPr txBox="1"/>
            <p:nvPr/>
          </p:nvSpPr>
          <p:spPr bwMode="auto">
            <a:xfrm>
              <a:off x="7899010" y="159766"/>
              <a:ext cx="1106488" cy="10160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1000" kern="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:  Read(A)	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A 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 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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	       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Write(A)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Read(B)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B 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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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Write(B)</a:t>
              </a:r>
            </a:p>
          </p:txBody>
        </p:sp>
        <p:sp>
          <p:nvSpPr>
            <p:cNvPr id="18" name="Rectangle 3"/>
            <p:cNvSpPr txBox="1">
              <a:spLocks noChangeArrowheads="1"/>
            </p:cNvSpPr>
            <p:nvPr/>
          </p:nvSpPr>
          <p:spPr bwMode="auto">
            <a:xfrm>
              <a:off x="6762361" y="132778"/>
              <a:ext cx="2268537" cy="1304925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algn="ctr" eaLnBrk="1" hangingPunct="1">
                <a:buFontTx/>
                <a:buNone/>
                <a:defRPr/>
              </a:pPr>
              <a:endParaRPr lang="en-US" altLang="en-US" sz="1000" kern="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457200"/>
            <a:ext cx="7772400" cy="914400"/>
          </a:xfrm>
        </p:spPr>
        <p:txBody>
          <a:bodyPr/>
          <a:lstStyle/>
          <a:p>
            <a:pPr algn="l" eaLnBrk="1" hangingPunct="1"/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Observation.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438275"/>
            <a:ext cx="6670675" cy="5040313"/>
          </a:xfrm>
        </p:spPr>
        <p:txBody>
          <a:bodyPr/>
          <a:lstStyle/>
          <a:p>
            <a:pPr eaLnBrk="1" hangingPunct="1"/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In a schedule of a collection of transactions, if for every transaction T, the actions of T are scheduled consecutively without interlacing with actions from other transactions, then surely all transactions satisfy the 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Isolation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condition. </a:t>
            </a:r>
          </a:p>
        </p:txBody>
      </p:sp>
      <p:sp>
        <p:nvSpPr>
          <p:cNvPr id="14" name="TextBox 13"/>
          <p:cNvSpPr txBox="1"/>
          <p:nvPr/>
        </p:nvSpPr>
        <p:spPr bwMode="auto">
          <a:xfrm>
            <a:off x="7432675" y="1849438"/>
            <a:ext cx="1400175" cy="283051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4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 Read(A)</a:t>
            </a:r>
          </a:p>
          <a:p>
            <a:pPr eaLnBrk="1" hangingPunct="1">
              <a:defRPr/>
            </a:pP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A 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A+100       </a:t>
            </a:r>
          </a:p>
          <a:p>
            <a:pPr eaLnBrk="1" hangingPunct="1">
              <a:defRPr/>
            </a:pP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Write(A)</a:t>
            </a:r>
          </a:p>
          <a:p>
            <a:pPr eaLnBrk="1" hangingPunct="1">
              <a:defRPr/>
            </a:pP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Read(B)</a:t>
            </a:r>
          </a:p>
          <a:p>
            <a:pPr eaLnBrk="1" hangingPunct="1">
              <a:defRPr/>
            </a:pP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B 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 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B+100</a:t>
            </a:r>
          </a:p>
          <a:p>
            <a:pPr eaLnBrk="1" hangingPunct="1">
              <a:defRPr/>
            </a:pP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Write(B)</a:t>
            </a:r>
          </a:p>
          <a:p>
            <a:pPr eaLnBrk="1" hangingPunct="1">
              <a:defRPr/>
            </a:pPr>
            <a:r>
              <a:rPr lang="en-US" altLang="en-US" sz="1400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400" kern="0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400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 Read(A)</a:t>
            </a:r>
          </a:p>
          <a:p>
            <a:pPr eaLnBrk="1" hangingPunct="1">
              <a:defRPr/>
            </a:pPr>
            <a:r>
              <a:rPr lang="en-US" altLang="en-US" sz="1400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A </a:t>
            </a:r>
            <a:r>
              <a:rPr lang="en-US" altLang="en-US" sz="1400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 </a:t>
            </a:r>
            <a:r>
              <a:rPr lang="en-US" altLang="en-US" sz="1400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400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400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 </a:t>
            </a:r>
          </a:p>
          <a:p>
            <a:pPr eaLnBrk="1" hangingPunct="1">
              <a:defRPr/>
            </a:pPr>
            <a:r>
              <a:rPr lang="en-US" altLang="en-US" sz="1400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Write(A)</a:t>
            </a:r>
          </a:p>
          <a:p>
            <a:pPr eaLnBrk="1" hangingPunct="1">
              <a:defRPr/>
            </a:pPr>
            <a:r>
              <a:rPr lang="en-US" altLang="en-US" sz="1400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Read(B)</a:t>
            </a:r>
          </a:p>
          <a:p>
            <a:pPr eaLnBrk="1" hangingPunct="1">
              <a:defRPr/>
            </a:pPr>
            <a:r>
              <a:rPr lang="en-US" altLang="en-US" sz="1400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B </a:t>
            </a:r>
            <a:r>
              <a:rPr lang="en-US" altLang="en-US" sz="1400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400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1400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400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  <a:p>
            <a:pPr eaLnBrk="1" hangingPunct="1">
              <a:defRPr/>
            </a:pPr>
            <a:r>
              <a:rPr lang="en-US" altLang="en-US" sz="1400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Write(B)</a:t>
            </a:r>
          </a:p>
          <a:p>
            <a:pPr eaLnBrk="1" hangingPunct="1">
              <a:defRPr/>
            </a:pPr>
            <a:endParaRPr lang="en-US" altLang="en-US" sz="1000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2293" name="Group 1"/>
          <p:cNvGrpSpPr>
            <a:grpSpLocks/>
          </p:cNvGrpSpPr>
          <p:nvPr/>
        </p:nvGrpSpPr>
        <p:grpSpPr bwMode="auto">
          <a:xfrm>
            <a:off x="6762750" y="133350"/>
            <a:ext cx="2268538" cy="1304925"/>
            <a:chOff x="6762361" y="132778"/>
            <a:chExt cx="2268537" cy="1304925"/>
          </a:xfrm>
        </p:grpSpPr>
        <p:sp>
          <p:nvSpPr>
            <p:cNvPr id="19" name="Rectangle 3"/>
            <p:cNvSpPr txBox="1">
              <a:spLocks noChangeArrowheads="1"/>
            </p:cNvSpPr>
            <p:nvPr/>
          </p:nvSpPr>
          <p:spPr bwMode="auto">
            <a:xfrm>
              <a:off x="6779824" y="1175766"/>
              <a:ext cx="2225674" cy="227012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algn="ctr" eaLnBrk="1" hangingPunct="1">
                <a:buFontTx/>
                <a:buNone/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Constraint:  A=B</a:t>
              </a:r>
            </a:p>
          </p:txBody>
        </p:sp>
        <p:sp>
          <p:nvSpPr>
            <p:cNvPr id="20" name="TextBox 19"/>
            <p:cNvSpPr txBox="1"/>
            <p:nvPr/>
          </p:nvSpPr>
          <p:spPr bwMode="auto">
            <a:xfrm>
              <a:off x="6779824" y="159766"/>
              <a:ext cx="1106487" cy="10160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1000" kern="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:  Read(A)	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A 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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A+100	       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Write(A)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Read(B)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B 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 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B+100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Write(B)</a:t>
              </a:r>
            </a:p>
          </p:txBody>
        </p:sp>
        <p:sp>
          <p:nvSpPr>
            <p:cNvPr id="21" name="TextBox 20"/>
            <p:cNvSpPr txBox="1"/>
            <p:nvPr/>
          </p:nvSpPr>
          <p:spPr bwMode="auto">
            <a:xfrm>
              <a:off x="7899010" y="159766"/>
              <a:ext cx="1106488" cy="10160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1000" kern="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:  Read(A)	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A 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 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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	       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Write(A)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Read(B)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B 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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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Write(B)</a:t>
              </a:r>
            </a:p>
          </p:txBody>
        </p:sp>
        <p:sp>
          <p:nvSpPr>
            <p:cNvPr id="18" name="Rectangle 3"/>
            <p:cNvSpPr txBox="1">
              <a:spLocks noChangeArrowheads="1"/>
            </p:cNvSpPr>
            <p:nvPr/>
          </p:nvSpPr>
          <p:spPr bwMode="auto">
            <a:xfrm>
              <a:off x="6762361" y="132778"/>
              <a:ext cx="2268537" cy="1304925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algn="ctr" eaLnBrk="1" hangingPunct="1">
                <a:buFontTx/>
                <a:buNone/>
                <a:defRPr/>
              </a:pPr>
              <a:endParaRPr lang="en-US" altLang="en-US" sz="1000" kern="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457200"/>
            <a:ext cx="7772400" cy="914400"/>
          </a:xfrm>
        </p:spPr>
        <p:txBody>
          <a:bodyPr/>
          <a:lstStyle/>
          <a:p>
            <a:pPr algn="l" eaLnBrk="1" hangingPunct="1"/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Observation.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438275"/>
            <a:ext cx="6670675" cy="5040313"/>
          </a:xfrm>
        </p:spPr>
        <p:txBody>
          <a:bodyPr/>
          <a:lstStyle/>
          <a:p>
            <a:pPr eaLnBrk="1" hangingPunct="1"/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In a schedule of a collection of transactions, if for every transaction T, the actions of T are scheduled consecutively without interlacing with actions from other transactions, then surely all transactions satisfy the 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Isolation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condition. </a:t>
            </a:r>
          </a:p>
          <a:p>
            <a:pPr eaLnBrk="1" hangingPunct="1"/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Such a schedule is called a 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serial schedule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14" name="TextBox 13"/>
          <p:cNvSpPr txBox="1"/>
          <p:nvPr/>
        </p:nvSpPr>
        <p:spPr bwMode="auto">
          <a:xfrm>
            <a:off x="7432675" y="1849438"/>
            <a:ext cx="1400175" cy="283051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4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 Read(A)</a:t>
            </a:r>
          </a:p>
          <a:p>
            <a:pPr eaLnBrk="1" hangingPunct="1">
              <a:defRPr/>
            </a:pP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A 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A+100       </a:t>
            </a:r>
          </a:p>
          <a:p>
            <a:pPr eaLnBrk="1" hangingPunct="1">
              <a:defRPr/>
            </a:pP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Write(A)</a:t>
            </a:r>
          </a:p>
          <a:p>
            <a:pPr eaLnBrk="1" hangingPunct="1">
              <a:defRPr/>
            </a:pP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Read(B)</a:t>
            </a:r>
          </a:p>
          <a:p>
            <a:pPr eaLnBrk="1" hangingPunct="1">
              <a:defRPr/>
            </a:pP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B 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 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B+100</a:t>
            </a:r>
          </a:p>
          <a:p>
            <a:pPr eaLnBrk="1" hangingPunct="1">
              <a:defRPr/>
            </a:pP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Write(B)</a:t>
            </a:r>
          </a:p>
          <a:p>
            <a:pPr eaLnBrk="1" hangingPunct="1">
              <a:defRPr/>
            </a:pPr>
            <a:r>
              <a:rPr lang="en-US" altLang="en-US" sz="1400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400" kern="0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400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 Read(A)</a:t>
            </a:r>
          </a:p>
          <a:p>
            <a:pPr eaLnBrk="1" hangingPunct="1">
              <a:defRPr/>
            </a:pPr>
            <a:r>
              <a:rPr lang="en-US" altLang="en-US" sz="1400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A </a:t>
            </a:r>
            <a:r>
              <a:rPr lang="en-US" altLang="en-US" sz="1400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 </a:t>
            </a:r>
            <a:r>
              <a:rPr lang="en-US" altLang="en-US" sz="1400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400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400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 </a:t>
            </a:r>
          </a:p>
          <a:p>
            <a:pPr eaLnBrk="1" hangingPunct="1">
              <a:defRPr/>
            </a:pPr>
            <a:r>
              <a:rPr lang="en-US" altLang="en-US" sz="1400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Write(A)</a:t>
            </a:r>
          </a:p>
          <a:p>
            <a:pPr eaLnBrk="1" hangingPunct="1">
              <a:defRPr/>
            </a:pPr>
            <a:r>
              <a:rPr lang="en-US" altLang="en-US" sz="1400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Read(B)</a:t>
            </a:r>
          </a:p>
          <a:p>
            <a:pPr eaLnBrk="1" hangingPunct="1">
              <a:defRPr/>
            </a:pPr>
            <a:r>
              <a:rPr lang="en-US" altLang="en-US" sz="1400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B </a:t>
            </a:r>
            <a:r>
              <a:rPr lang="en-US" altLang="en-US" sz="1400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400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1400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400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  <a:p>
            <a:pPr eaLnBrk="1" hangingPunct="1">
              <a:defRPr/>
            </a:pPr>
            <a:r>
              <a:rPr lang="en-US" altLang="en-US" sz="1400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Write(B)</a:t>
            </a:r>
          </a:p>
          <a:p>
            <a:pPr eaLnBrk="1" hangingPunct="1">
              <a:defRPr/>
            </a:pPr>
            <a:endParaRPr lang="en-US" altLang="en-US" sz="1000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3317" name="Group 1"/>
          <p:cNvGrpSpPr>
            <a:grpSpLocks/>
          </p:cNvGrpSpPr>
          <p:nvPr/>
        </p:nvGrpSpPr>
        <p:grpSpPr bwMode="auto">
          <a:xfrm>
            <a:off x="6762750" y="133350"/>
            <a:ext cx="2268538" cy="1304925"/>
            <a:chOff x="6762361" y="132778"/>
            <a:chExt cx="2268537" cy="1304925"/>
          </a:xfrm>
        </p:grpSpPr>
        <p:sp>
          <p:nvSpPr>
            <p:cNvPr id="19" name="Rectangle 3"/>
            <p:cNvSpPr txBox="1">
              <a:spLocks noChangeArrowheads="1"/>
            </p:cNvSpPr>
            <p:nvPr/>
          </p:nvSpPr>
          <p:spPr bwMode="auto">
            <a:xfrm>
              <a:off x="6779824" y="1175766"/>
              <a:ext cx="2225674" cy="227012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algn="ctr" eaLnBrk="1" hangingPunct="1">
                <a:buFontTx/>
                <a:buNone/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Constraint:  A=B</a:t>
              </a:r>
            </a:p>
          </p:txBody>
        </p:sp>
        <p:sp>
          <p:nvSpPr>
            <p:cNvPr id="20" name="TextBox 19"/>
            <p:cNvSpPr txBox="1"/>
            <p:nvPr/>
          </p:nvSpPr>
          <p:spPr bwMode="auto">
            <a:xfrm>
              <a:off x="6779824" y="159766"/>
              <a:ext cx="1106487" cy="10160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1000" kern="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:  Read(A)	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A 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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A+100	       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Write(A)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Read(B)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B 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 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B+100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Write(B)</a:t>
              </a:r>
            </a:p>
          </p:txBody>
        </p:sp>
        <p:sp>
          <p:nvSpPr>
            <p:cNvPr id="21" name="TextBox 20"/>
            <p:cNvSpPr txBox="1"/>
            <p:nvPr/>
          </p:nvSpPr>
          <p:spPr bwMode="auto">
            <a:xfrm>
              <a:off x="7899010" y="159766"/>
              <a:ext cx="1106488" cy="10160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1000" kern="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:  Read(A)	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A 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 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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	       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Write(A)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Read(B)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B 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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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Write(B)</a:t>
              </a:r>
            </a:p>
          </p:txBody>
        </p:sp>
        <p:sp>
          <p:nvSpPr>
            <p:cNvPr id="18" name="Rectangle 3"/>
            <p:cNvSpPr txBox="1">
              <a:spLocks noChangeArrowheads="1"/>
            </p:cNvSpPr>
            <p:nvPr/>
          </p:nvSpPr>
          <p:spPr bwMode="auto">
            <a:xfrm>
              <a:off x="6762361" y="132778"/>
              <a:ext cx="2268537" cy="1304925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algn="ctr" eaLnBrk="1" hangingPunct="1">
                <a:buFontTx/>
                <a:buNone/>
                <a:defRPr/>
              </a:pPr>
              <a:endParaRPr lang="en-US" altLang="en-US" sz="1000" kern="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457200"/>
            <a:ext cx="7772400" cy="914400"/>
          </a:xfrm>
        </p:spPr>
        <p:txBody>
          <a:bodyPr/>
          <a:lstStyle/>
          <a:p>
            <a:pPr algn="l" eaLnBrk="1" hangingPunct="1"/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Observation.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438275"/>
            <a:ext cx="6670675" cy="5040313"/>
          </a:xfrm>
        </p:spPr>
        <p:txBody>
          <a:bodyPr/>
          <a:lstStyle/>
          <a:p>
            <a:pPr eaLnBrk="1" hangingPunct="1"/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In a schedule of a collection of transactions, if for every transaction T, the actions of T are scheduled consecutively without interlacing with actions from other transactions, then surely all transactions satisfy the 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Isolation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condition. </a:t>
            </a:r>
          </a:p>
          <a:p>
            <a:pPr eaLnBrk="1" hangingPunct="1"/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Such a schedule is called a 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serial schedule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eaLnBrk="1" hangingPunct="1"/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A serial schedule can be given by a permutation of the transactions that indicates the order of the execution:    T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· · · T</a:t>
            </a:r>
            <a:r>
              <a:rPr lang="en-US" altLang="en-US" sz="2400" i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4" name="TextBox 13"/>
          <p:cNvSpPr txBox="1"/>
          <p:nvPr/>
        </p:nvSpPr>
        <p:spPr bwMode="auto">
          <a:xfrm>
            <a:off x="7432675" y="1849438"/>
            <a:ext cx="1400175" cy="283051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4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 Read(A)</a:t>
            </a:r>
          </a:p>
          <a:p>
            <a:pPr eaLnBrk="1" hangingPunct="1">
              <a:defRPr/>
            </a:pP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A 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A+100       </a:t>
            </a:r>
          </a:p>
          <a:p>
            <a:pPr eaLnBrk="1" hangingPunct="1">
              <a:defRPr/>
            </a:pP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Write(A)</a:t>
            </a:r>
          </a:p>
          <a:p>
            <a:pPr eaLnBrk="1" hangingPunct="1">
              <a:defRPr/>
            </a:pP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Read(B)</a:t>
            </a:r>
          </a:p>
          <a:p>
            <a:pPr eaLnBrk="1" hangingPunct="1">
              <a:defRPr/>
            </a:pP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B 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 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B+100</a:t>
            </a:r>
          </a:p>
          <a:p>
            <a:pPr eaLnBrk="1" hangingPunct="1">
              <a:defRPr/>
            </a:pP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Write(B)</a:t>
            </a:r>
          </a:p>
          <a:p>
            <a:pPr eaLnBrk="1" hangingPunct="1">
              <a:defRPr/>
            </a:pPr>
            <a:r>
              <a:rPr lang="en-US" altLang="en-US" sz="1400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400" kern="0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400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 Read(A)</a:t>
            </a:r>
          </a:p>
          <a:p>
            <a:pPr eaLnBrk="1" hangingPunct="1">
              <a:defRPr/>
            </a:pPr>
            <a:r>
              <a:rPr lang="en-US" altLang="en-US" sz="1400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A </a:t>
            </a:r>
            <a:r>
              <a:rPr lang="en-US" altLang="en-US" sz="1400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 </a:t>
            </a:r>
            <a:r>
              <a:rPr lang="en-US" altLang="en-US" sz="1400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400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400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 </a:t>
            </a:r>
          </a:p>
          <a:p>
            <a:pPr eaLnBrk="1" hangingPunct="1">
              <a:defRPr/>
            </a:pPr>
            <a:r>
              <a:rPr lang="en-US" altLang="en-US" sz="1400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Write(A)</a:t>
            </a:r>
          </a:p>
          <a:p>
            <a:pPr eaLnBrk="1" hangingPunct="1">
              <a:defRPr/>
            </a:pPr>
            <a:r>
              <a:rPr lang="en-US" altLang="en-US" sz="1400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Read(B)</a:t>
            </a:r>
          </a:p>
          <a:p>
            <a:pPr eaLnBrk="1" hangingPunct="1">
              <a:defRPr/>
            </a:pPr>
            <a:r>
              <a:rPr lang="en-US" altLang="en-US" sz="1400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B </a:t>
            </a:r>
            <a:r>
              <a:rPr lang="en-US" altLang="en-US" sz="1400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400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1400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400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  <a:p>
            <a:pPr eaLnBrk="1" hangingPunct="1">
              <a:defRPr/>
            </a:pPr>
            <a:r>
              <a:rPr lang="en-US" altLang="en-US" sz="1400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Write(B)</a:t>
            </a:r>
          </a:p>
          <a:p>
            <a:pPr eaLnBrk="1" hangingPunct="1">
              <a:defRPr/>
            </a:pPr>
            <a:endParaRPr lang="en-US" altLang="en-US" sz="1000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4341" name="Group 1"/>
          <p:cNvGrpSpPr>
            <a:grpSpLocks/>
          </p:cNvGrpSpPr>
          <p:nvPr/>
        </p:nvGrpSpPr>
        <p:grpSpPr bwMode="auto">
          <a:xfrm>
            <a:off x="6762750" y="133350"/>
            <a:ext cx="2268538" cy="1304925"/>
            <a:chOff x="6762361" y="132778"/>
            <a:chExt cx="2268537" cy="1304925"/>
          </a:xfrm>
        </p:grpSpPr>
        <p:sp>
          <p:nvSpPr>
            <p:cNvPr id="19" name="Rectangle 3"/>
            <p:cNvSpPr txBox="1">
              <a:spLocks noChangeArrowheads="1"/>
            </p:cNvSpPr>
            <p:nvPr/>
          </p:nvSpPr>
          <p:spPr bwMode="auto">
            <a:xfrm>
              <a:off x="6779824" y="1175766"/>
              <a:ext cx="2225674" cy="227012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algn="ctr" eaLnBrk="1" hangingPunct="1">
                <a:buFontTx/>
                <a:buNone/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Constraint:  A=B</a:t>
              </a:r>
            </a:p>
          </p:txBody>
        </p:sp>
        <p:sp>
          <p:nvSpPr>
            <p:cNvPr id="20" name="TextBox 19"/>
            <p:cNvSpPr txBox="1"/>
            <p:nvPr/>
          </p:nvSpPr>
          <p:spPr bwMode="auto">
            <a:xfrm>
              <a:off x="6779824" y="159766"/>
              <a:ext cx="1106487" cy="10160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1000" kern="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:  Read(A)	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A 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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A+100	       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Write(A)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Read(B)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B 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 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B+100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Write(B)</a:t>
              </a:r>
            </a:p>
          </p:txBody>
        </p:sp>
        <p:sp>
          <p:nvSpPr>
            <p:cNvPr id="21" name="TextBox 20"/>
            <p:cNvSpPr txBox="1"/>
            <p:nvPr/>
          </p:nvSpPr>
          <p:spPr bwMode="auto">
            <a:xfrm>
              <a:off x="7899010" y="159766"/>
              <a:ext cx="1106488" cy="10160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1000" kern="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:  Read(A)	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A 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 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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	       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Write(A)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Read(B)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B 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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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Write(B)</a:t>
              </a:r>
            </a:p>
          </p:txBody>
        </p:sp>
        <p:sp>
          <p:nvSpPr>
            <p:cNvPr id="18" name="Rectangle 3"/>
            <p:cNvSpPr txBox="1">
              <a:spLocks noChangeArrowheads="1"/>
            </p:cNvSpPr>
            <p:nvPr/>
          </p:nvSpPr>
          <p:spPr bwMode="auto">
            <a:xfrm>
              <a:off x="6762361" y="132778"/>
              <a:ext cx="2268537" cy="1304925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algn="ctr" eaLnBrk="1" hangingPunct="1">
                <a:buFontTx/>
                <a:buNone/>
                <a:defRPr/>
              </a:pPr>
              <a:endParaRPr lang="en-US" altLang="en-US" sz="1000" kern="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457200"/>
            <a:ext cx="7772400" cy="914400"/>
          </a:xfrm>
        </p:spPr>
        <p:txBody>
          <a:bodyPr/>
          <a:lstStyle/>
          <a:p>
            <a:pPr algn="l" eaLnBrk="1" hangingPunct="1"/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Observation.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438275"/>
            <a:ext cx="6670675" cy="5040313"/>
          </a:xfrm>
        </p:spPr>
        <p:txBody>
          <a:bodyPr/>
          <a:lstStyle/>
          <a:p>
            <a:pPr eaLnBrk="1" hangingPunct="1"/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In a schedule of a collection of transactions, if for every transaction T, the actions of T are scheduled consecutively without interlacing with actions from other transactions, then surely all transactions satisfy the 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Isolation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condition. </a:t>
            </a:r>
          </a:p>
          <a:p>
            <a:pPr eaLnBrk="1" hangingPunct="1"/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Such a schedule is called a 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serial schedule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eaLnBrk="1" hangingPunct="1"/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A serial schedule can be given by a permutation of the transactions that indicates the order of the execution:    T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· · · T</a:t>
            </a:r>
            <a:r>
              <a:rPr lang="en-US" altLang="en-US" sz="2400" i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/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Thus, if a schedule is “equivalent” to a serial schedule, then it ensures Isolation. </a:t>
            </a:r>
          </a:p>
        </p:txBody>
      </p:sp>
      <p:sp>
        <p:nvSpPr>
          <p:cNvPr id="14" name="TextBox 13"/>
          <p:cNvSpPr txBox="1"/>
          <p:nvPr/>
        </p:nvSpPr>
        <p:spPr bwMode="auto">
          <a:xfrm>
            <a:off x="7432675" y="1849438"/>
            <a:ext cx="1400175" cy="283051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4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 Read(A)</a:t>
            </a:r>
          </a:p>
          <a:p>
            <a:pPr eaLnBrk="1" hangingPunct="1">
              <a:defRPr/>
            </a:pP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A 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A+100       </a:t>
            </a:r>
          </a:p>
          <a:p>
            <a:pPr eaLnBrk="1" hangingPunct="1">
              <a:defRPr/>
            </a:pP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Write(A)</a:t>
            </a:r>
          </a:p>
          <a:p>
            <a:pPr eaLnBrk="1" hangingPunct="1">
              <a:defRPr/>
            </a:pP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Read(B)</a:t>
            </a:r>
          </a:p>
          <a:p>
            <a:pPr eaLnBrk="1" hangingPunct="1">
              <a:defRPr/>
            </a:pP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B 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 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B+100</a:t>
            </a:r>
          </a:p>
          <a:p>
            <a:pPr eaLnBrk="1" hangingPunct="1">
              <a:defRPr/>
            </a:pP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Write(B)</a:t>
            </a:r>
          </a:p>
          <a:p>
            <a:pPr eaLnBrk="1" hangingPunct="1">
              <a:defRPr/>
            </a:pPr>
            <a:r>
              <a:rPr lang="en-US" altLang="en-US" sz="1400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400" kern="0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400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 Read(A)</a:t>
            </a:r>
          </a:p>
          <a:p>
            <a:pPr eaLnBrk="1" hangingPunct="1">
              <a:defRPr/>
            </a:pPr>
            <a:r>
              <a:rPr lang="en-US" altLang="en-US" sz="1400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A </a:t>
            </a:r>
            <a:r>
              <a:rPr lang="en-US" altLang="en-US" sz="1400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 </a:t>
            </a:r>
            <a:r>
              <a:rPr lang="en-US" altLang="en-US" sz="1400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400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400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 </a:t>
            </a:r>
          </a:p>
          <a:p>
            <a:pPr eaLnBrk="1" hangingPunct="1">
              <a:defRPr/>
            </a:pPr>
            <a:r>
              <a:rPr lang="en-US" altLang="en-US" sz="1400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Write(A)</a:t>
            </a:r>
          </a:p>
          <a:p>
            <a:pPr eaLnBrk="1" hangingPunct="1">
              <a:defRPr/>
            </a:pPr>
            <a:r>
              <a:rPr lang="en-US" altLang="en-US" sz="1400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Read(B)</a:t>
            </a:r>
          </a:p>
          <a:p>
            <a:pPr eaLnBrk="1" hangingPunct="1">
              <a:defRPr/>
            </a:pPr>
            <a:r>
              <a:rPr lang="en-US" altLang="en-US" sz="1400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B </a:t>
            </a:r>
            <a:r>
              <a:rPr lang="en-US" altLang="en-US" sz="1400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400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1400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400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  <a:p>
            <a:pPr eaLnBrk="1" hangingPunct="1">
              <a:defRPr/>
            </a:pPr>
            <a:r>
              <a:rPr lang="en-US" altLang="en-US" sz="1400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Write(B)</a:t>
            </a:r>
          </a:p>
          <a:p>
            <a:pPr eaLnBrk="1" hangingPunct="1">
              <a:defRPr/>
            </a:pPr>
            <a:endParaRPr lang="en-US" altLang="en-US" sz="1000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5365" name="Group 1"/>
          <p:cNvGrpSpPr>
            <a:grpSpLocks/>
          </p:cNvGrpSpPr>
          <p:nvPr/>
        </p:nvGrpSpPr>
        <p:grpSpPr bwMode="auto">
          <a:xfrm>
            <a:off x="6762750" y="133350"/>
            <a:ext cx="2268538" cy="1304925"/>
            <a:chOff x="6762361" y="132778"/>
            <a:chExt cx="2268537" cy="1304925"/>
          </a:xfrm>
        </p:grpSpPr>
        <p:sp>
          <p:nvSpPr>
            <p:cNvPr id="19" name="Rectangle 3"/>
            <p:cNvSpPr txBox="1">
              <a:spLocks noChangeArrowheads="1"/>
            </p:cNvSpPr>
            <p:nvPr/>
          </p:nvSpPr>
          <p:spPr bwMode="auto">
            <a:xfrm>
              <a:off x="6779824" y="1175766"/>
              <a:ext cx="2225674" cy="227012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algn="ctr" eaLnBrk="1" hangingPunct="1">
                <a:buFontTx/>
                <a:buNone/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Constraint:  A=B</a:t>
              </a:r>
            </a:p>
          </p:txBody>
        </p:sp>
        <p:sp>
          <p:nvSpPr>
            <p:cNvPr id="20" name="TextBox 19"/>
            <p:cNvSpPr txBox="1"/>
            <p:nvPr/>
          </p:nvSpPr>
          <p:spPr bwMode="auto">
            <a:xfrm>
              <a:off x="6779824" y="159766"/>
              <a:ext cx="1106487" cy="10160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1000" kern="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:  Read(A)	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A 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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A+100	       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Write(A)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Read(B)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B 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 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B+100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Write(B)</a:t>
              </a:r>
            </a:p>
          </p:txBody>
        </p:sp>
        <p:sp>
          <p:nvSpPr>
            <p:cNvPr id="21" name="TextBox 20"/>
            <p:cNvSpPr txBox="1"/>
            <p:nvPr/>
          </p:nvSpPr>
          <p:spPr bwMode="auto">
            <a:xfrm>
              <a:off x="7899010" y="159766"/>
              <a:ext cx="1106488" cy="10160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1000" kern="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:  Read(A)	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A 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 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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	       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Write(A)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Read(B)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B 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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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Write(B)</a:t>
              </a:r>
            </a:p>
          </p:txBody>
        </p:sp>
        <p:sp>
          <p:nvSpPr>
            <p:cNvPr id="18" name="Rectangle 3"/>
            <p:cNvSpPr txBox="1">
              <a:spLocks noChangeArrowheads="1"/>
            </p:cNvSpPr>
            <p:nvPr/>
          </p:nvSpPr>
          <p:spPr bwMode="auto">
            <a:xfrm>
              <a:off x="6762361" y="132778"/>
              <a:ext cx="2268537" cy="1304925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algn="ctr" eaLnBrk="1" hangingPunct="1">
                <a:buFontTx/>
                <a:buNone/>
                <a:defRPr/>
              </a:pPr>
              <a:endParaRPr lang="en-US" altLang="en-US" sz="1000" kern="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457200"/>
            <a:ext cx="7772400" cy="914400"/>
          </a:xfrm>
        </p:spPr>
        <p:txBody>
          <a:bodyPr/>
          <a:lstStyle/>
          <a:p>
            <a:pPr algn="l" eaLnBrk="1" hangingPunct="1"/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Observation.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438275"/>
            <a:ext cx="6670675" cy="5040313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a schedule of a collection of transactions, if for every transaction T, the actions of T are scheduled consecutively without interlacing with actions from other transactions, then surely all transactions satisfy the 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Isolation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condition. </a:t>
            </a:r>
          </a:p>
          <a:p>
            <a:pPr eaLnBrk="1" hangingPunct="1"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Such a schedule is called a 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serial schedule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eaLnBrk="1" hangingPunct="1"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serial schedule can be given by a permutation of the transactions that indicates the order of the execution:    T</a:t>
            </a:r>
            <a:r>
              <a:rPr lang="en-US" altLang="en-US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· · ·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Thus, if a schedule is “equivalent” to a serial schedule, then it ensures Isolation. 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(two schedules S</a:t>
            </a:r>
            <a:r>
              <a:rPr lang="en-US" altLang="en-US" sz="1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S</a:t>
            </a:r>
            <a:r>
              <a:rPr lang="en-US" altLang="en-US" sz="1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 “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equivalent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if starting with any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initial DB state, they always result in the same DB state.)</a:t>
            </a:r>
          </a:p>
        </p:txBody>
      </p:sp>
      <p:sp>
        <p:nvSpPr>
          <p:cNvPr id="14" name="TextBox 13"/>
          <p:cNvSpPr txBox="1"/>
          <p:nvPr/>
        </p:nvSpPr>
        <p:spPr bwMode="auto">
          <a:xfrm>
            <a:off x="7432675" y="1849438"/>
            <a:ext cx="1400175" cy="283051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4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 Read(A)</a:t>
            </a:r>
          </a:p>
          <a:p>
            <a:pPr eaLnBrk="1" hangingPunct="1">
              <a:defRPr/>
            </a:pP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A 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A+100       </a:t>
            </a:r>
          </a:p>
          <a:p>
            <a:pPr eaLnBrk="1" hangingPunct="1">
              <a:defRPr/>
            </a:pP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Write(A)</a:t>
            </a:r>
          </a:p>
          <a:p>
            <a:pPr eaLnBrk="1" hangingPunct="1">
              <a:defRPr/>
            </a:pP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Read(B)</a:t>
            </a:r>
          </a:p>
          <a:p>
            <a:pPr eaLnBrk="1" hangingPunct="1">
              <a:defRPr/>
            </a:pP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B 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 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B+100</a:t>
            </a:r>
          </a:p>
          <a:p>
            <a:pPr eaLnBrk="1" hangingPunct="1">
              <a:defRPr/>
            </a:pP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Write(B)</a:t>
            </a:r>
          </a:p>
          <a:p>
            <a:pPr eaLnBrk="1" hangingPunct="1">
              <a:defRPr/>
            </a:pPr>
            <a:r>
              <a:rPr lang="en-US" altLang="en-US" sz="1400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400" kern="0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400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 Read(A)</a:t>
            </a:r>
          </a:p>
          <a:p>
            <a:pPr eaLnBrk="1" hangingPunct="1">
              <a:defRPr/>
            </a:pPr>
            <a:r>
              <a:rPr lang="en-US" altLang="en-US" sz="1400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A </a:t>
            </a:r>
            <a:r>
              <a:rPr lang="en-US" altLang="en-US" sz="1400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 </a:t>
            </a:r>
            <a:r>
              <a:rPr lang="en-US" altLang="en-US" sz="1400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400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400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 </a:t>
            </a:r>
          </a:p>
          <a:p>
            <a:pPr eaLnBrk="1" hangingPunct="1">
              <a:defRPr/>
            </a:pPr>
            <a:r>
              <a:rPr lang="en-US" altLang="en-US" sz="1400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Write(A)</a:t>
            </a:r>
          </a:p>
          <a:p>
            <a:pPr eaLnBrk="1" hangingPunct="1">
              <a:defRPr/>
            </a:pPr>
            <a:r>
              <a:rPr lang="en-US" altLang="en-US" sz="1400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Read(B)</a:t>
            </a:r>
          </a:p>
          <a:p>
            <a:pPr eaLnBrk="1" hangingPunct="1">
              <a:defRPr/>
            </a:pPr>
            <a:r>
              <a:rPr lang="en-US" altLang="en-US" sz="1400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B </a:t>
            </a:r>
            <a:r>
              <a:rPr lang="en-US" altLang="en-US" sz="1400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400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1400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400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  <a:p>
            <a:pPr eaLnBrk="1" hangingPunct="1">
              <a:defRPr/>
            </a:pPr>
            <a:r>
              <a:rPr lang="en-US" altLang="en-US" sz="1400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Write(B)</a:t>
            </a:r>
          </a:p>
          <a:p>
            <a:pPr eaLnBrk="1" hangingPunct="1">
              <a:defRPr/>
            </a:pPr>
            <a:endParaRPr lang="en-US" altLang="en-US" sz="1000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6389" name="Group 1"/>
          <p:cNvGrpSpPr>
            <a:grpSpLocks/>
          </p:cNvGrpSpPr>
          <p:nvPr/>
        </p:nvGrpSpPr>
        <p:grpSpPr bwMode="auto">
          <a:xfrm>
            <a:off x="6762750" y="133350"/>
            <a:ext cx="2268538" cy="1304925"/>
            <a:chOff x="6762361" y="132778"/>
            <a:chExt cx="2268537" cy="1304925"/>
          </a:xfrm>
        </p:grpSpPr>
        <p:sp>
          <p:nvSpPr>
            <p:cNvPr id="19" name="Rectangle 3"/>
            <p:cNvSpPr txBox="1">
              <a:spLocks noChangeArrowheads="1"/>
            </p:cNvSpPr>
            <p:nvPr/>
          </p:nvSpPr>
          <p:spPr bwMode="auto">
            <a:xfrm>
              <a:off x="6779824" y="1175766"/>
              <a:ext cx="2225674" cy="227012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algn="ctr" eaLnBrk="1" hangingPunct="1">
                <a:buFontTx/>
                <a:buNone/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Constraint:  A=B</a:t>
              </a:r>
            </a:p>
          </p:txBody>
        </p:sp>
        <p:sp>
          <p:nvSpPr>
            <p:cNvPr id="20" name="TextBox 19"/>
            <p:cNvSpPr txBox="1"/>
            <p:nvPr/>
          </p:nvSpPr>
          <p:spPr bwMode="auto">
            <a:xfrm>
              <a:off x="6779824" y="159766"/>
              <a:ext cx="1106487" cy="10160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1000" kern="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:  Read(A)	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A 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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A+100	       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Write(A)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Read(B)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B 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 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B+100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Write(B)</a:t>
              </a:r>
            </a:p>
          </p:txBody>
        </p:sp>
        <p:sp>
          <p:nvSpPr>
            <p:cNvPr id="21" name="TextBox 20"/>
            <p:cNvSpPr txBox="1"/>
            <p:nvPr/>
          </p:nvSpPr>
          <p:spPr bwMode="auto">
            <a:xfrm>
              <a:off x="7899010" y="159766"/>
              <a:ext cx="1106488" cy="10160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1000" kern="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:  Read(A)	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A 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 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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	       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Write(A)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Read(B)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B 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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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Write(B)</a:t>
              </a:r>
            </a:p>
          </p:txBody>
        </p:sp>
        <p:sp>
          <p:nvSpPr>
            <p:cNvPr id="18" name="Rectangle 3"/>
            <p:cNvSpPr txBox="1">
              <a:spLocks noChangeArrowheads="1"/>
            </p:cNvSpPr>
            <p:nvPr/>
          </p:nvSpPr>
          <p:spPr bwMode="auto">
            <a:xfrm>
              <a:off x="6762361" y="132778"/>
              <a:ext cx="2268537" cy="1304925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algn="ctr" eaLnBrk="1" hangingPunct="1">
                <a:buFontTx/>
                <a:buNone/>
                <a:defRPr/>
              </a:pPr>
              <a:endParaRPr lang="en-US" altLang="en-US" sz="1000" kern="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683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Scheduling: </a:t>
            </a:r>
            <a:br>
              <a: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Examples</a:t>
            </a:r>
          </a:p>
        </p:txBody>
      </p:sp>
      <p:grpSp>
        <p:nvGrpSpPr>
          <p:cNvPr id="17411" name="Group 12"/>
          <p:cNvGrpSpPr>
            <a:grpSpLocks/>
          </p:cNvGrpSpPr>
          <p:nvPr/>
        </p:nvGrpSpPr>
        <p:grpSpPr bwMode="auto">
          <a:xfrm>
            <a:off x="33338" y="93663"/>
            <a:ext cx="2268537" cy="1304925"/>
            <a:chOff x="6762361" y="132778"/>
            <a:chExt cx="2268537" cy="1304925"/>
          </a:xfrm>
        </p:grpSpPr>
        <p:sp>
          <p:nvSpPr>
            <p:cNvPr id="18" name="Rectangle 3"/>
            <p:cNvSpPr txBox="1">
              <a:spLocks noChangeArrowheads="1"/>
            </p:cNvSpPr>
            <p:nvPr/>
          </p:nvSpPr>
          <p:spPr bwMode="auto">
            <a:xfrm>
              <a:off x="6779823" y="1175765"/>
              <a:ext cx="2225675" cy="227013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algn="ctr" eaLnBrk="1" hangingPunct="1">
                <a:buFontTx/>
                <a:buNone/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Constraint:  A=B</a:t>
              </a:r>
            </a:p>
          </p:txBody>
        </p:sp>
        <p:sp>
          <p:nvSpPr>
            <p:cNvPr id="19" name="TextBox 18"/>
            <p:cNvSpPr txBox="1"/>
            <p:nvPr/>
          </p:nvSpPr>
          <p:spPr bwMode="auto">
            <a:xfrm>
              <a:off x="6779823" y="159765"/>
              <a:ext cx="1106488" cy="10160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1000" kern="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:  Read(A)	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A 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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A+100	       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Write(A)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Read(B)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B 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 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B+100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Write(B)</a:t>
              </a:r>
            </a:p>
          </p:txBody>
        </p:sp>
        <p:sp>
          <p:nvSpPr>
            <p:cNvPr id="20" name="TextBox 19"/>
            <p:cNvSpPr txBox="1"/>
            <p:nvPr/>
          </p:nvSpPr>
          <p:spPr bwMode="auto">
            <a:xfrm>
              <a:off x="7899011" y="159765"/>
              <a:ext cx="1106487" cy="10160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1000" kern="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:  Read(A)	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A 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 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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	       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Write(A)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Read(B)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B 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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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Write(B)</a:t>
              </a:r>
            </a:p>
          </p:txBody>
        </p:sp>
        <p:sp>
          <p:nvSpPr>
            <p:cNvPr id="21" name="Rectangle 3"/>
            <p:cNvSpPr txBox="1">
              <a:spLocks noChangeArrowheads="1"/>
            </p:cNvSpPr>
            <p:nvPr/>
          </p:nvSpPr>
          <p:spPr bwMode="auto">
            <a:xfrm>
              <a:off x="6762361" y="132778"/>
              <a:ext cx="2268537" cy="1304925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algn="ctr" eaLnBrk="1" hangingPunct="1">
                <a:buFontTx/>
                <a:buNone/>
                <a:defRPr/>
              </a:pPr>
              <a:endParaRPr lang="en-US" altLang="en-US" sz="1000" kern="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23825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Schedule A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81013" y="1673225"/>
            <a:ext cx="6403975" cy="4351338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					T</a:t>
            </a:r>
            <a:r>
              <a:rPr lang="en-US" altLang="en-US" sz="2400" baseline="-25000"/>
              <a:t>2</a:t>
            </a:r>
          </a:p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Read(A); A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A+100</a:t>
            </a:r>
          </a:p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Write(A);</a:t>
            </a:r>
          </a:p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Read(B); B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B+100;</a:t>
            </a:r>
          </a:p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Write(B);</a:t>
            </a:r>
          </a:p>
          <a:p>
            <a:pPr eaLnBrk="1" hangingPunct="1">
              <a:buFontTx/>
              <a:buNone/>
            </a:pPr>
            <a:r>
              <a:rPr lang="en-US" altLang="en-US" sz="2400"/>
              <a:t>					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Read(A);A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A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2;</a:t>
            </a:r>
          </a:p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					Write(A);</a:t>
            </a:r>
          </a:p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			    		Read(B);B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B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2;</a:t>
            </a:r>
          </a:p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					Write(B);</a:t>
            </a:r>
          </a:p>
          <a:p>
            <a:pPr algn="ctr" eaLnBrk="1" hangingPunct="1">
              <a:buFontTx/>
              <a:buNone/>
            </a:pPr>
            <a:r>
              <a:rPr lang="en-US" altLang="en-US" sz="2400"/>
              <a:t>			</a:t>
            </a:r>
          </a:p>
        </p:txBody>
      </p:sp>
      <p:sp>
        <p:nvSpPr>
          <p:cNvPr id="18436" name="Line 4"/>
          <p:cNvSpPr>
            <a:spLocks noChangeShapeType="1"/>
          </p:cNvSpPr>
          <p:nvPr/>
        </p:nvSpPr>
        <p:spPr bwMode="auto">
          <a:xfrm>
            <a:off x="481013" y="2103438"/>
            <a:ext cx="62261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37" name="Line 5"/>
          <p:cNvSpPr>
            <a:spLocks noChangeShapeType="1"/>
          </p:cNvSpPr>
          <p:nvPr/>
        </p:nvSpPr>
        <p:spPr bwMode="auto">
          <a:xfrm>
            <a:off x="3792538" y="2101850"/>
            <a:ext cx="1587" cy="34353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38" name="Text Box 12"/>
          <p:cNvSpPr txBox="1">
            <a:spLocks noChangeArrowheads="1"/>
          </p:cNvSpPr>
          <p:nvPr/>
        </p:nvSpPr>
        <p:spPr bwMode="auto">
          <a:xfrm>
            <a:off x="2586038" y="995363"/>
            <a:ext cx="3667125" cy="368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A serial schedule</a:t>
            </a:r>
            <a:endParaRPr lang="en-US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8439" name="Group 12"/>
          <p:cNvGrpSpPr>
            <a:grpSpLocks/>
          </p:cNvGrpSpPr>
          <p:nvPr/>
        </p:nvGrpSpPr>
        <p:grpSpPr bwMode="auto">
          <a:xfrm>
            <a:off x="33338" y="93663"/>
            <a:ext cx="2268537" cy="1304925"/>
            <a:chOff x="6762361" y="132778"/>
            <a:chExt cx="2268537" cy="1304925"/>
          </a:xfrm>
        </p:grpSpPr>
        <p:sp>
          <p:nvSpPr>
            <p:cNvPr id="18" name="Rectangle 3"/>
            <p:cNvSpPr txBox="1">
              <a:spLocks noChangeArrowheads="1"/>
            </p:cNvSpPr>
            <p:nvPr/>
          </p:nvSpPr>
          <p:spPr bwMode="auto">
            <a:xfrm>
              <a:off x="6779823" y="1175765"/>
              <a:ext cx="2225675" cy="227013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algn="ctr" eaLnBrk="1" hangingPunct="1">
                <a:buFontTx/>
                <a:buNone/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Constraint:  A=B</a:t>
              </a:r>
            </a:p>
          </p:txBody>
        </p:sp>
        <p:sp>
          <p:nvSpPr>
            <p:cNvPr id="19" name="TextBox 18"/>
            <p:cNvSpPr txBox="1"/>
            <p:nvPr/>
          </p:nvSpPr>
          <p:spPr bwMode="auto">
            <a:xfrm>
              <a:off x="6779823" y="159765"/>
              <a:ext cx="1106488" cy="10160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1000" kern="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:  Read(A)	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A 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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A+100	       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Write(A)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Read(B)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B 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 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B+100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Write(B)</a:t>
              </a:r>
            </a:p>
          </p:txBody>
        </p:sp>
        <p:sp>
          <p:nvSpPr>
            <p:cNvPr id="20" name="TextBox 19"/>
            <p:cNvSpPr txBox="1"/>
            <p:nvPr/>
          </p:nvSpPr>
          <p:spPr bwMode="auto">
            <a:xfrm>
              <a:off x="7899011" y="159765"/>
              <a:ext cx="1106487" cy="10160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1000" kern="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:  Read(A)	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A 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 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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	       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Write(A)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Read(B)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B 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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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Write(B)</a:t>
              </a:r>
            </a:p>
          </p:txBody>
        </p:sp>
        <p:sp>
          <p:nvSpPr>
            <p:cNvPr id="21" name="Rectangle 3"/>
            <p:cNvSpPr txBox="1">
              <a:spLocks noChangeArrowheads="1"/>
            </p:cNvSpPr>
            <p:nvPr/>
          </p:nvSpPr>
          <p:spPr bwMode="auto">
            <a:xfrm>
              <a:off x="6762361" y="132778"/>
              <a:ext cx="2268537" cy="1304925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algn="ctr" eaLnBrk="1" hangingPunct="1">
                <a:buFontTx/>
                <a:buNone/>
                <a:defRPr/>
              </a:pPr>
              <a:endParaRPr lang="en-US" altLang="en-US" sz="1000" kern="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81013" y="1673225"/>
            <a:ext cx="6403975" cy="4351338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					T</a:t>
            </a:r>
            <a:r>
              <a:rPr lang="en-US" altLang="en-US" sz="2400" baseline="-25000"/>
              <a:t>2</a:t>
            </a:r>
          </a:p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Read(A); A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A+100</a:t>
            </a:r>
          </a:p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Write(A);</a:t>
            </a:r>
          </a:p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Read(B); B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B+100;</a:t>
            </a:r>
          </a:p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Write(B);</a:t>
            </a:r>
          </a:p>
          <a:p>
            <a:pPr eaLnBrk="1" hangingPunct="1">
              <a:buFontTx/>
              <a:buNone/>
            </a:pPr>
            <a:r>
              <a:rPr lang="en-US" altLang="en-US" sz="2400"/>
              <a:t>					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Read(A);A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A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2;</a:t>
            </a:r>
          </a:p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					Write(A);</a:t>
            </a:r>
          </a:p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			    		Read(B);B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B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2;</a:t>
            </a:r>
          </a:p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					Write(B);</a:t>
            </a:r>
          </a:p>
          <a:p>
            <a:pPr algn="ctr" eaLnBrk="1" hangingPunct="1">
              <a:buFontTx/>
              <a:buNone/>
            </a:pPr>
            <a:r>
              <a:rPr lang="en-US" altLang="en-US" sz="2400"/>
              <a:t>			</a:t>
            </a:r>
          </a:p>
        </p:txBody>
      </p:sp>
      <p:sp>
        <p:nvSpPr>
          <p:cNvPr id="19459" name="Line 4"/>
          <p:cNvSpPr>
            <a:spLocks noChangeShapeType="1"/>
          </p:cNvSpPr>
          <p:nvPr/>
        </p:nvSpPr>
        <p:spPr bwMode="auto">
          <a:xfrm>
            <a:off x="481013" y="2103438"/>
            <a:ext cx="62261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60" name="Line 5"/>
          <p:cNvSpPr>
            <a:spLocks noChangeShapeType="1"/>
          </p:cNvSpPr>
          <p:nvPr/>
        </p:nvSpPr>
        <p:spPr bwMode="auto">
          <a:xfrm>
            <a:off x="3792538" y="2101850"/>
            <a:ext cx="1587" cy="34353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9461" name="Group 6"/>
          <p:cNvGrpSpPr>
            <a:grpSpLocks/>
          </p:cNvGrpSpPr>
          <p:nvPr/>
        </p:nvGrpSpPr>
        <p:grpSpPr bwMode="auto">
          <a:xfrm>
            <a:off x="7105650" y="1236663"/>
            <a:ext cx="1608138" cy="4989512"/>
            <a:chOff x="4464" y="655"/>
            <a:chExt cx="1037" cy="3137"/>
          </a:xfrm>
        </p:grpSpPr>
        <p:sp>
          <p:nvSpPr>
            <p:cNvPr id="19469" name="Text Box 7"/>
            <p:cNvSpPr txBox="1">
              <a:spLocks noChangeArrowheads="1"/>
            </p:cNvSpPr>
            <p:nvPr/>
          </p:nvSpPr>
          <p:spPr bwMode="auto">
            <a:xfrm>
              <a:off x="4512" y="655"/>
              <a:ext cx="989" cy="30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A	B</a:t>
              </a:r>
            </a:p>
            <a:p>
              <a:pPr eaLnBrk="1" hangingPunct="1"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25	25</a:t>
              </a:r>
            </a:p>
            <a:p>
              <a:pPr eaLnBrk="1" hangingPunct="1"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eaLnBrk="1" hangingPunct="1"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125</a:t>
              </a:r>
            </a:p>
            <a:p>
              <a:pPr eaLnBrk="1" hangingPunct="1"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eaLnBrk="1" hangingPunct="1"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	125</a:t>
              </a:r>
            </a:p>
            <a:p>
              <a:pPr eaLnBrk="1" hangingPunct="1"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eaLnBrk="1" hangingPunct="1"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250</a:t>
              </a:r>
            </a:p>
            <a:p>
              <a:pPr eaLnBrk="1" hangingPunct="1"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eaLnBrk="1" hangingPunct="1"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	250</a:t>
              </a:r>
            </a:p>
            <a:p>
              <a:pPr eaLnBrk="1" hangingPunct="1"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250	250</a:t>
              </a:r>
              <a:endParaRPr lang="en-US" altLang="en-US" u="sng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470" name="Line 8"/>
            <p:cNvSpPr>
              <a:spLocks noChangeShapeType="1"/>
            </p:cNvSpPr>
            <p:nvPr/>
          </p:nvSpPr>
          <p:spPr bwMode="auto">
            <a:xfrm>
              <a:off x="4464" y="960"/>
              <a:ext cx="9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71" name="Line 9"/>
            <p:cNvSpPr>
              <a:spLocks noChangeShapeType="1"/>
            </p:cNvSpPr>
            <p:nvPr/>
          </p:nvSpPr>
          <p:spPr bwMode="auto">
            <a:xfrm>
              <a:off x="4464" y="1200"/>
              <a:ext cx="9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72" name="Line 10"/>
            <p:cNvSpPr>
              <a:spLocks noChangeShapeType="1"/>
            </p:cNvSpPr>
            <p:nvPr/>
          </p:nvSpPr>
          <p:spPr bwMode="auto">
            <a:xfrm>
              <a:off x="4992" y="672"/>
              <a:ext cx="0" cy="312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73" name="Line 11"/>
            <p:cNvSpPr>
              <a:spLocks noChangeShapeType="1"/>
            </p:cNvSpPr>
            <p:nvPr/>
          </p:nvSpPr>
          <p:spPr bwMode="auto">
            <a:xfrm>
              <a:off x="4512" y="3456"/>
              <a:ext cx="9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9" name="Rectangle 2"/>
          <p:cNvSpPr txBox="1">
            <a:spLocks noChangeArrowheads="1"/>
          </p:cNvSpPr>
          <p:nvPr/>
        </p:nvSpPr>
        <p:spPr bwMode="auto">
          <a:xfrm>
            <a:off x="533400" y="123825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3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Schedule A</a:t>
            </a:r>
          </a:p>
        </p:txBody>
      </p:sp>
      <p:sp>
        <p:nvSpPr>
          <p:cNvPr id="19463" name="Text Box 12"/>
          <p:cNvSpPr txBox="1">
            <a:spLocks noChangeArrowheads="1"/>
          </p:cNvSpPr>
          <p:nvPr/>
        </p:nvSpPr>
        <p:spPr bwMode="auto">
          <a:xfrm>
            <a:off x="2586038" y="995363"/>
            <a:ext cx="3667125" cy="368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A serial schedule</a:t>
            </a:r>
            <a:endParaRPr lang="en-US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9464" name="Group 19"/>
          <p:cNvGrpSpPr>
            <a:grpSpLocks/>
          </p:cNvGrpSpPr>
          <p:nvPr/>
        </p:nvGrpSpPr>
        <p:grpSpPr bwMode="auto">
          <a:xfrm>
            <a:off x="33338" y="93663"/>
            <a:ext cx="2268537" cy="1304925"/>
            <a:chOff x="6762361" y="132778"/>
            <a:chExt cx="2268537" cy="1304925"/>
          </a:xfrm>
        </p:grpSpPr>
        <p:sp>
          <p:nvSpPr>
            <p:cNvPr id="21" name="Rectangle 3"/>
            <p:cNvSpPr txBox="1">
              <a:spLocks noChangeArrowheads="1"/>
            </p:cNvSpPr>
            <p:nvPr/>
          </p:nvSpPr>
          <p:spPr bwMode="auto">
            <a:xfrm>
              <a:off x="6779823" y="1175765"/>
              <a:ext cx="2225675" cy="227013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algn="ctr" eaLnBrk="1" hangingPunct="1">
                <a:buFontTx/>
                <a:buNone/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Constraint:  A=B</a:t>
              </a:r>
            </a:p>
          </p:txBody>
        </p:sp>
        <p:sp>
          <p:nvSpPr>
            <p:cNvPr id="22" name="TextBox 21"/>
            <p:cNvSpPr txBox="1"/>
            <p:nvPr/>
          </p:nvSpPr>
          <p:spPr bwMode="auto">
            <a:xfrm>
              <a:off x="6779823" y="159765"/>
              <a:ext cx="1106488" cy="10160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1000" kern="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:  Read(A)	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A 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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A+100	       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Write(A)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Read(B)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B 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 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B+100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Write(B)</a:t>
              </a:r>
            </a:p>
          </p:txBody>
        </p:sp>
        <p:sp>
          <p:nvSpPr>
            <p:cNvPr id="23" name="TextBox 22"/>
            <p:cNvSpPr txBox="1"/>
            <p:nvPr/>
          </p:nvSpPr>
          <p:spPr bwMode="auto">
            <a:xfrm>
              <a:off x="7899011" y="159765"/>
              <a:ext cx="1106487" cy="10160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1000" kern="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:  Read(A)	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A 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 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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	       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Write(A)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Read(B)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B 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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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Write(B)</a:t>
              </a:r>
            </a:p>
          </p:txBody>
        </p:sp>
        <p:sp>
          <p:nvSpPr>
            <p:cNvPr id="24" name="Rectangle 3"/>
            <p:cNvSpPr txBox="1">
              <a:spLocks noChangeArrowheads="1"/>
            </p:cNvSpPr>
            <p:nvPr/>
          </p:nvSpPr>
          <p:spPr bwMode="auto">
            <a:xfrm>
              <a:off x="6762361" y="132778"/>
              <a:ext cx="2268537" cy="1304925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algn="ctr" eaLnBrk="1" hangingPunct="1">
                <a:buFontTx/>
                <a:buNone/>
                <a:defRPr/>
              </a:pPr>
              <a:endParaRPr lang="en-US" altLang="en-US" sz="1000" kern="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31763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Schedule B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670050"/>
            <a:ext cx="6553200" cy="43434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					T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					Read(A);A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A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2;</a:t>
            </a:r>
          </a:p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					Write(A);</a:t>
            </a:r>
          </a:p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					Read(B);B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B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2;</a:t>
            </a:r>
          </a:p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					Write(B);</a:t>
            </a:r>
          </a:p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Read(A); A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A+100</a:t>
            </a:r>
          </a:p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Write(A);</a:t>
            </a:r>
          </a:p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Read(B); B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B+100;</a:t>
            </a:r>
          </a:p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Write(B);</a:t>
            </a:r>
          </a:p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							</a:t>
            </a:r>
            <a:r>
              <a:rPr lang="en-US" altLang="en-US" sz="2400"/>
              <a:t>	</a:t>
            </a:r>
          </a:p>
        </p:txBody>
      </p:sp>
      <p:sp>
        <p:nvSpPr>
          <p:cNvPr id="20484" name="Line 4"/>
          <p:cNvSpPr>
            <a:spLocks noChangeShapeType="1"/>
          </p:cNvSpPr>
          <p:nvPr/>
        </p:nvSpPr>
        <p:spPr bwMode="auto">
          <a:xfrm>
            <a:off x="381000" y="2155825"/>
            <a:ext cx="6324600" cy="9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485" name="Line 5"/>
          <p:cNvSpPr>
            <a:spLocks noChangeShapeType="1"/>
          </p:cNvSpPr>
          <p:nvPr/>
        </p:nvSpPr>
        <p:spPr bwMode="auto">
          <a:xfrm>
            <a:off x="3657600" y="2160588"/>
            <a:ext cx="0" cy="34988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486" name="Text Box 12"/>
          <p:cNvSpPr txBox="1">
            <a:spLocks noChangeArrowheads="1"/>
          </p:cNvSpPr>
          <p:nvPr/>
        </p:nvSpPr>
        <p:spPr bwMode="auto">
          <a:xfrm>
            <a:off x="2586038" y="995363"/>
            <a:ext cx="3667125" cy="368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Another serial schedule</a:t>
            </a:r>
            <a:endParaRPr lang="en-US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0487" name="Group 12"/>
          <p:cNvGrpSpPr>
            <a:grpSpLocks/>
          </p:cNvGrpSpPr>
          <p:nvPr/>
        </p:nvGrpSpPr>
        <p:grpSpPr bwMode="auto">
          <a:xfrm>
            <a:off x="33338" y="93663"/>
            <a:ext cx="2268537" cy="1304925"/>
            <a:chOff x="6762361" y="132778"/>
            <a:chExt cx="2268537" cy="1304925"/>
          </a:xfrm>
        </p:grpSpPr>
        <p:sp>
          <p:nvSpPr>
            <p:cNvPr id="18" name="Rectangle 3"/>
            <p:cNvSpPr txBox="1">
              <a:spLocks noChangeArrowheads="1"/>
            </p:cNvSpPr>
            <p:nvPr/>
          </p:nvSpPr>
          <p:spPr bwMode="auto">
            <a:xfrm>
              <a:off x="6779823" y="1175765"/>
              <a:ext cx="2225675" cy="227013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algn="ctr" eaLnBrk="1" hangingPunct="1">
                <a:buFontTx/>
                <a:buNone/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Constraint:  A=B</a:t>
              </a:r>
            </a:p>
          </p:txBody>
        </p:sp>
        <p:sp>
          <p:nvSpPr>
            <p:cNvPr id="19" name="TextBox 18"/>
            <p:cNvSpPr txBox="1"/>
            <p:nvPr/>
          </p:nvSpPr>
          <p:spPr bwMode="auto">
            <a:xfrm>
              <a:off x="6779823" y="159765"/>
              <a:ext cx="1106488" cy="10160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1000" kern="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:  Read(A)	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A 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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A+100	       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Write(A)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Read(B)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B 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 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B+100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Write(B)</a:t>
              </a:r>
            </a:p>
          </p:txBody>
        </p:sp>
        <p:sp>
          <p:nvSpPr>
            <p:cNvPr id="20" name="TextBox 19"/>
            <p:cNvSpPr txBox="1"/>
            <p:nvPr/>
          </p:nvSpPr>
          <p:spPr bwMode="auto">
            <a:xfrm>
              <a:off x="7899011" y="159765"/>
              <a:ext cx="1106487" cy="10160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1000" kern="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:  Read(A)	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A 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 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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	       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Write(A)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Read(B)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B 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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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Write(B)</a:t>
              </a:r>
            </a:p>
          </p:txBody>
        </p:sp>
        <p:sp>
          <p:nvSpPr>
            <p:cNvPr id="21" name="Rectangle 3"/>
            <p:cNvSpPr txBox="1">
              <a:spLocks noChangeArrowheads="1"/>
            </p:cNvSpPr>
            <p:nvPr/>
          </p:nvSpPr>
          <p:spPr bwMode="auto">
            <a:xfrm>
              <a:off x="6762361" y="132778"/>
              <a:ext cx="2268537" cy="1304925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algn="ctr" eaLnBrk="1" hangingPunct="1">
                <a:buFontTx/>
                <a:buNone/>
                <a:defRPr/>
              </a:pPr>
              <a:endParaRPr lang="en-US" altLang="en-US" sz="1000" kern="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670050"/>
            <a:ext cx="6553200" cy="43434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					T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					Read(A);A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A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2;</a:t>
            </a:r>
          </a:p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					Write(A);</a:t>
            </a:r>
          </a:p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					Read(B);B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B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2;</a:t>
            </a:r>
          </a:p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					Write(B);</a:t>
            </a:r>
          </a:p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Read(A); A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A+100</a:t>
            </a:r>
          </a:p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Write(A);</a:t>
            </a:r>
          </a:p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Read(B); B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B+100;</a:t>
            </a:r>
          </a:p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Write(B);</a:t>
            </a:r>
          </a:p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							</a:t>
            </a:r>
            <a:r>
              <a:rPr lang="en-US" altLang="en-US" sz="2400"/>
              <a:t>	</a:t>
            </a:r>
          </a:p>
        </p:txBody>
      </p:sp>
      <p:sp>
        <p:nvSpPr>
          <p:cNvPr id="21507" name="Line 4"/>
          <p:cNvSpPr>
            <a:spLocks noChangeShapeType="1"/>
          </p:cNvSpPr>
          <p:nvPr/>
        </p:nvSpPr>
        <p:spPr bwMode="auto">
          <a:xfrm>
            <a:off x="381000" y="2155825"/>
            <a:ext cx="6324600" cy="9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08" name="Line 5"/>
          <p:cNvSpPr>
            <a:spLocks noChangeShapeType="1"/>
          </p:cNvSpPr>
          <p:nvPr/>
        </p:nvSpPr>
        <p:spPr bwMode="auto">
          <a:xfrm>
            <a:off x="3657600" y="2160588"/>
            <a:ext cx="0" cy="34988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1509" name="Group 6"/>
          <p:cNvGrpSpPr>
            <a:grpSpLocks/>
          </p:cNvGrpSpPr>
          <p:nvPr/>
        </p:nvGrpSpPr>
        <p:grpSpPr bwMode="auto">
          <a:xfrm>
            <a:off x="7107238" y="1306513"/>
            <a:ext cx="1646237" cy="4979987"/>
            <a:chOff x="4464" y="655"/>
            <a:chExt cx="1037" cy="3137"/>
          </a:xfrm>
        </p:grpSpPr>
        <p:sp>
          <p:nvSpPr>
            <p:cNvPr id="21517" name="Text Box 7"/>
            <p:cNvSpPr txBox="1">
              <a:spLocks noChangeArrowheads="1"/>
            </p:cNvSpPr>
            <p:nvPr/>
          </p:nvSpPr>
          <p:spPr bwMode="auto">
            <a:xfrm>
              <a:off x="4512" y="655"/>
              <a:ext cx="989" cy="30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A	B</a:t>
              </a:r>
            </a:p>
            <a:p>
              <a:pPr eaLnBrk="1" hangingPunct="1"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25	25</a:t>
              </a:r>
            </a:p>
            <a:p>
              <a:pPr eaLnBrk="1" hangingPunct="1"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eaLnBrk="1" hangingPunct="1"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50</a:t>
              </a:r>
            </a:p>
            <a:p>
              <a:pPr eaLnBrk="1" hangingPunct="1"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eaLnBrk="1" hangingPunct="1"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	50</a:t>
              </a:r>
            </a:p>
            <a:p>
              <a:pPr eaLnBrk="1" hangingPunct="1"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eaLnBrk="1" hangingPunct="1"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150</a:t>
              </a:r>
            </a:p>
            <a:p>
              <a:pPr eaLnBrk="1" hangingPunct="1"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eaLnBrk="1" hangingPunct="1"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	150</a:t>
              </a:r>
            </a:p>
            <a:p>
              <a:pPr eaLnBrk="1" hangingPunct="1"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150	150</a:t>
              </a:r>
              <a:endParaRPr lang="en-US" altLang="en-US" u="sng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1518" name="Line 8"/>
            <p:cNvSpPr>
              <a:spLocks noChangeShapeType="1"/>
            </p:cNvSpPr>
            <p:nvPr/>
          </p:nvSpPr>
          <p:spPr bwMode="auto">
            <a:xfrm>
              <a:off x="4464" y="960"/>
              <a:ext cx="9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19" name="Line 9"/>
            <p:cNvSpPr>
              <a:spLocks noChangeShapeType="1"/>
            </p:cNvSpPr>
            <p:nvPr/>
          </p:nvSpPr>
          <p:spPr bwMode="auto">
            <a:xfrm>
              <a:off x="4464" y="1200"/>
              <a:ext cx="9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20" name="Line 10"/>
            <p:cNvSpPr>
              <a:spLocks noChangeShapeType="1"/>
            </p:cNvSpPr>
            <p:nvPr/>
          </p:nvSpPr>
          <p:spPr bwMode="auto">
            <a:xfrm>
              <a:off x="4992" y="672"/>
              <a:ext cx="0" cy="312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21" name="Line 11"/>
            <p:cNvSpPr>
              <a:spLocks noChangeShapeType="1"/>
            </p:cNvSpPr>
            <p:nvPr/>
          </p:nvSpPr>
          <p:spPr bwMode="auto">
            <a:xfrm>
              <a:off x="4512" y="3456"/>
              <a:ext cx="9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1510" name="Text Box 12"/>
          <p:cNvSpPr txBox="1">
            <a:spLocks noChangeArrowheads="1"/>
          </p:cNvSpPr>
          <p:nvPr/>
        </p:nvSpPr>
        <p:spPr bwMode="auto">
          <a:xfrm>
            <a:off x="2586038" y="995363"/>
            <a:ext cx="3667125" cy="368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Another serial schedule</a:t>
            </a:r>
            <a:endParaRPr lang="en-US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511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31763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Schedule B</a:t>
            </a:r>
          </a:p>
        </p:txBody>
      </p:sp>
      <p:grpSp>
        <p:nvGrpSpPr>
          <p:cNvPr id="21512" name="Group 18"/>
          <p:cNvGrpSpPr>
            <a:grpSpLocks/>
          </p:cNvGrpSpPr>
          <p:nvPr/>
        </p:nvGrpSpPr>
        <p:grpSpPr bwMode="auto">
          <a:xfrm>
            <a:off x="33338" y="93663"/>
            <a:ext cx="2268537" cy="1304925"/>
            <a:chOff x="6762361" y="132778"/>
            <a:chExt cx="2268537" cy="1304925"/>
          </a:xfrm>
        </p:grpSpPr>
        <p:sp>
          <p:nvSpPr>
            <p:cNvPr id="20" name="Rectangle 3"/>
            <p:cNvSpPr txBox="1">
              <a:spLocks noChangeArrowheads="1"/>
            </p:cNvSpPr>
            <p:nvPr/>
          </p:nvSpPr>
          <p:spPr bwMode="auto">
            <a:xfrm>
              <a:off x="6779823" y="1175765"/>
              <a:ext cx="2225675" cy="227013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algn="ctr" eaLnBrk="1" hangingPunct="1">
                <a:buFontTx/>
                <a:buNone/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Constraint:  A=B</a:t>
              </a:r>
            </a:p>
          </p:txBody>
        </p:sp>
        <p:sp>
          <p:nvSpPr>
            <p:cNvPr id="21" name="TextBox 20"/>
            <p:cNvSpPr txBox="1"/>
            <p:nvPr/>
          </p:nvSpPr>
          <p:spPr bwMode="auto">
            <a:xfrm>
              <a:off x="6779823" y="159765"/>
              <a:ext cx="1106488" cy="10160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1000" kern="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:  Read(A)	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A 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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A+100	       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Write(A)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Read(B)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B 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 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B+100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Write(B)</a:t>
              </a:r>
            </a:p>
          </p:txBody>
        </p:sp>
        <p:sp>
          <p:nvSpPr>
            <p:cNvPr id="22" name="TextBox 21"/>
            <p:cNvSpPr txBox="1"/>
            <p:nvPr/>
          </p:nvSpPr>
          <p:spPr bwMode="auto">
            <a:xfrm>
              <a:off x="7899011" y="159765"/>
              <a:ext cx="1106487" cy="10160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1000" kern="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:  Read(A)	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A 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 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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	       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Write(A)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Read(B)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B 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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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Write(B)</a:t>
              </a:r>
            </a:p>
          </p:txBody>
        </p:sp>
        <p:sp>
          <p:nvSpPr>
            <p:cNvPr id="23" name="Rectangle 3"/>
            <p:cNvSpPr txBox="1">
              <a:spLocks noChangeArrowheads="1"/>
            </p:cNvSpPr>
            <p:nvPr/>
          </p:nvSpPr>
          <p:spPr bwMode="auto">
            <a:xfrm>
              <a:off x="6762361" y="132778"/>
              <a:ext cx="2268537" cy="1304925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algn="ctr" eaLnBrk="1" hangingPunct="1">
                <a:buFontTx/>
                <a:buNone/>
                <a:defRPr/>
              </a:pPr>
              <a:endParaRPr lang="en-US" altLang="en-US" sz="1000" kern="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41288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Schedule C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827213"/>
            <a:ext cx="6553200" cy="43434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					T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Read(A); A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A+100</a:t>
            </a:r>
          </a:p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Write(A);</a:t>
            </a:r>
          </a:p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					Read(A);A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A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2;</a:t>
            </a:r>
          </a:p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					Write(A);</a:t>
            </a:r>
          </a:p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Read(B); B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B+100;</a:t>
            </a:r>
          </a:p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Write(B);</a:t>
            </a:r>
          </a:p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			    		Read(B);B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B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2;</a:t>
            </a:r>
          </a:p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					Write(B);</a:t>
            </a:r>
          </a:p>
          <a:p>
            <a:pPr algn="ctr"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			</a:t>
            </a:r>
          </a:p>
        </p:txBody>
      </p:sp>
      <p:sp>
        <p:nvSpPr>
          <p:cNvPr id="22532" name="Line 4"/>
          <p:cNvSpPr>
            <a:spLocks noChangeShapeType="1"/>
          </p:cNvSpPr>
          <p:nvPr/>
        </p:nvSpPr>
        <p:spPr bwMode="auto">
          <a:xfrm>
            <a:off x="381000" y="2293938"/>
            <a:ext cx="63531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533" name="Line 5"/>
          <p:cNvSpPr>
            <a:spLocks noChangeShapeType="1"/>
          </p:cNvSpPr>
          <p:nvPr/>
        </p:nvSpPr>
        <p:spPr bwMode="auto">
          <a:xfrm>
            <a:off x="3733800" y="2300288"/>
            <a:ext cx="19050" cy="3556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534" name="Text Box 12"/>
          <p:cNvSpPr txBox="1">
            <a:spLocks noChangeArrowheads="1"/>
          </p:cNvSpPr>
          <p:nvPr/>
        </p:nvSpPr>
        <p:spPr bwMode="auto">
          <a:xfrm>
            <a:off x="2586038" y="995363"/>
            <a:ext cx="3667125" cy="368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A non-serial schedule</a:t>
            </a:r>
            <a:endParaRPr lang="en-US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2535" name="Group 12"/>
          <p:cNvGrpSpPr>
            <a:grpSpLocks/>
          </p:cNvGrpSpPr>
          <p:nvPr/>
        </p:nvGrpSpPr>
        <p:grpSpPr bwMode="auto">
          <a:xfrm>
            <a:off x="33338" y="93663"/>
            <a:ext cx="2268537" cy="1304925"/>
            <a:chOff x="6762361" y="132778"/>
            <a:chExt cx="2268537" cy="1304925"/>
          </a:xfrm>
        </p:grpSpPr>
        <p:sp>
          <p:nvSpPr>
            <p:cNvPr id="18" name="Rectangle 3"/>
            <p:cNvSpPr txBox="1">
              <a:spLocks noChangeArrowheads="1"/>
            </p:cNvSpPr>
            <p:nvPr/>
          </p:nvSpPr>
          <p:spPr bwMode="auto">
            <a:xfrm>
              <a:off x="6779823" y="1175765"/>
              <a:ext cx="2225675" cy="227013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algn="ctr" eaLnBrk="1" hangingPunct="1">
                <a:buFontTx/>
                <a:buNone/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Constraint:  A=B</a:t>
              </a:r>
            </a:p>
          </p:txBody>
        </p:sp>
        <p:sp>
          <p:nvSpPr>
            <p:cNvPr id="19" name="TextBox 18"/>
            <p:cNvSpPr txBox="1"/>
            <p:nvPr/>
          </p:nvSpPr>
          <p:spPr bwMode="auto">
            <a:xfrm>
              <a:off x="6779823" y="159765"/>
              <a:ext cx="1106488" cy="10160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1000" kern="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:  Read(A)	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A 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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A+100	       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Write(A)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Read(B)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B 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 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B+100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Write(B)</a:t>
              </a:r>
            </a:p>
          </p:txBody>
        </p:sp>
        <p:sp>
          <p:nvSpPr>
            <p:cNvPr id="20" name="TextBox 19"/>
            <p:cNvSpPr txBox="1"/>
            <p:nvPr/>
          </p:nvSpPr>
          <p:spPr bwMode="auto">
            <a:xfrm>
              <a:off x="7899011" y="159765"/>
              <a:ext cx="1106487" cy="10160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1000" kern="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:  Read(A)	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A 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 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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	       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Write(A)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Read(B)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B 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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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Write(B)</a:t>
              </a:r>
            </a:p>
          </p:txBody>
        </p:sp>
        <p:sp>
          <p:nvSpPr>
            <p:cNvPr id="21" name="Rectangle 3"/>
            <p:cNvSpPr txBox="1">
              <a:spLocks noChangeArrowheads="1"/>
            </p:cNvSpPr>
            <p:nvPr/>
          </p:nvSpPr>
          <p:spPr bwMode="auto">
            <a:xfrm>
              <a:off x="6762361" y="132778"/>
              <a:ext cx="2268537" cy="1304925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algn="ctr" eaLnBrk="1" hangingPunct="1">
                <a:buFontTx/>
                <a:buNone/>
                <a:defRPr/>
              </a:pPr>
              <a:endParaRPr lang="en-US" altLang="en-US" sz="1000" kern="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827213"/>
            <a:ext cx="6553200" cy="43434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					T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Read(A); A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A+100</a:t>
            </a:r>
          </a:p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Write(A);</a:t>
            </a:r>
          </a:p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					Read(A);A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A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2;</a:t>
            </a:r>
          </a:p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					Write(A);</a:t>
            </a:r>
          </a:p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Read(B); B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B+100;</a:t>
            </a:r>
          </a:p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Write(B);</a:t>
            </a:r>
          </a:p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			    		Read(B);B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B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2;</a:t>
            </a:r>
          </a:p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					Write(B);</a:t>
            </a:r>
          </a:p>
          <a:p>
            <a:pPr algn="ctr"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			</a:t>
            </a:r>
          </a:p>
        </p:txBody>
      </p:sp>
      <p:sp>
        <p:nvSpPr>
          <p:cNvPr id="23555" name="Line 4"/>
          <p:cNvSpPr>
            <a:spLocks noChangeShapeType="1"/>
          </p:cNvSpPr>
          <p:nvPr/>
        </p:nvSpPr>
        <p:spPr bwMode="auto">
          <a:xfrm>
            <a:off x="381000" y="2293938"/>
            <a:ext cx="63531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56" name="Line 5"/>
          <p:cNvSpPr>
            <a:spLocks noChangeShapeType="1"/>
          </p:cNvSpPr>
          <p:nvPr/>
        </p:nvSpPr>
        <p:spPr bwMode="auto">
          <a:xfrm>
            <a:off x="3733800" y="2300288"/>
            <a:ext cx="19050" cy="3556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3557" name="Group 6"/>
          <p:cNvGrpSpPr>
            <a:grpSpLocks/>
          </p:cNvGrpSpPr>
          <p:nvPr/>
        </p:nvGrpSpPr>
        <p:grpSpPr bwMode="auto">
          <a:xfrm>
            <a:off x="7086600" y="1419225"/>
            <a:ext cx="1646238" cy="4979988"/>
            <a:chOff x="4464" y="655"/>
            <a:chExt cx="1037" cy="3137"/>
          </a:xfrm>
        </p:grpSpPr>
        <p:sp>
          <p:nvSpPr>
            <p:cNvPr id="23565" name="Text Box 7"/>
            <p:cNvSpPr txBox="1">
              <a:spLocks noChangeArrowheads="1"/>
            </p:cNvSpPr>
            <p:nvPr/>
          </p:nvSpPr>
          <p:spPr bwMode="auto">
            <a:xfrm>
              <a:off x="4512" y="655"/>
              <a:ext cx="989" cy="30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A	B</a:t>
              </a:r>
            </a:p>
            <a:p>
              <a:pPr eaLnBrk="1" hangingPunct="1"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25	25</a:t>
              </a:r>
            </a:p>
            <a:p>
              <a:pPr eaLnBrk="1" hangingPunct="1"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eaLnBrk="1" hangingPunct="1"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125</a:t>
              </a:r>
            </a:p>
            <a:p>
              <a:pPr eaLnBrk="1" hangingPunct="1"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eaLnBrk="1" hangingPunct="1"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250</a:t>
              </a:r>
            </a:p>
            <a:p>
              <a:pPr eaLnBrk="1" hangingPunct="1"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eaLnBrk="1" hangingPunct="1"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	125</a:t>
              </a:r>
            </a:p>
            <a:p>
              <a:pPr eaLnBrk="1" hangingPunct="1"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eaLnBrk="1" hangingPunct="1"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	250</a:t>
              </a:r>
            </a:p>
            <a:p>
              <a:pPr eaLnBrk="1" hangingPunct="1"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250	250</a:t>
              </a:r>
              <a:endParaRPr lang="en-US" altLang="en-US" u="sng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3566" name="Line 8"/>
            <p:cNvSpPr>
              <a:spLocks noChangeShapeType="1"/>
            </p:cNvSpPr>
            <p:nvPr/>
          </p:nvSpPr>
          <p:spPr bwMode="auto">
            <a:xfrm>
              <a:off x="4464" y="960"/>
              <a:ext cx="9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67" name="Line 9"/>
            <p:cNvSpPr>
              <a:spLocks noChangeShapeType="1"/>
            </p:cNvSpPr>
            <p:nvPr/>
          </p:nvSpPr>
          <p:spPr bwMode="auto">
            <a:xfrm>
              <a:off x="4464" y="1200"/>
              <a:ext cx="9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68" name="Line 10"/>
            <p:cNvSpPr>
              <a:spLocks noChangeShapeType="1"/>
            </p:cNvSpPr>
            <p:nvPr/>
          </p:nvSpPr>
          <p:spPr bwMode="auto">
            <a:xfrm>
              <a:off x="4992" y="672"/>
              <a:ext cx="0" cy="312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69" name="Line 11"/>
            <p:cNvSpPr>
              <a:spLocks noChangeShapeType="1"/>
            </p:cNvSpPr>
            <p:nvPr/>
          </p:nvSpPr>
          <p:spPr bwMode="auto">
            <a:xfrm>
              <a:off x="4512" y="3456"/>
              <a:ext cx="9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355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41288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Schedule C</a:t>
            </a:r>
          </a:p>
        </p:txBody>
      </p:sp>
      <p:sp>
        <p:nvSpPr>
          <p:cNvPr id="23559" name="Text Box 12"/>
          <p:cNvSpPr txBox="1">
            <a:spLocks noChangeArrowheads="1"/>
          </p:cNvSpPr>
          <p:nvPr/>
        </p:nvSpPr>
        <p:spPr bwMode="auto">
          <a:xfrm>
            <a:off x="2586038" y="995363"/>
            <a:ext cx="3667125" cy="368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A non-serial schedule</a:t>
            </a:r>
            <a:endParaRPr lang="en-US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3560" name="Group 18"/>
          <p:cNvGrpSpPr>
            <a:grpSpLocks/>
          </p:cNvGrpSpPr>
          <p:nvPr/>
        </p:nvGrpSpPr>
        <p:grpSpPr bwMode="auto">
          <a:xfrm>
            <a:off x="33338" y="93663"/>
            <a:ext cx="2268537" cy="1304925"/>
            <a:chOff x="6762361" y="132778"/>
            <a:chExt cx="2268537" cy="1304925"/>
          </a:xfrm>
        </p:grpSpPr>
        <p:sp>
          <p:nvSpPr>
            <p:cNvPr id="20" name="Rectangle 3"/>
            <p:cNvSpPr txBox="1">
              <a:spLocks noChangeArrowheads="1"/>
            </p:cNvSpPr>
            <p:nvPr/>
          </p:nvSpPr>
          <p:spPr bwMode="auto">
            <a:xfrm>
              <a:off x="6779823" y="1175765"/>
              <a:ext cx="2225675" cy="227013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algn="ctr" eaLnBrk="1" hangingPunct="1">
                <a:buFontTx/>
                <a:buNone/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Constraint:  A=B</a:t>
              </a:r>
            </a:p>
          </p:txBody>
        </p:sp>
        <p:sp>
          <p:nvSpPr>
            <p:cNvPr id="21" name="TextBox 20"/>
            <p:cNvSpPr txBox="1"/>
            <p:nvPr/>
          </p:nvSpPr>
          <p:spPr bwMode="auto">
            <a:xfrm>
              <a:off x="6779823" y="159765"/>
              <a:ext cx="1106488" cy="10160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1000" kern="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:  Read(A)	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A 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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A+100	       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Write(A)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Read(B)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B 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 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B+100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Write(B)</a:t>
              </a:r>
            </a:p>
          </p:txBody>
        </p:sp>
        <p:sp>
          <p:nvSpPr>
            <p:cNvPr id="22" name="TextBox 21"/>
            <p:cNvSpPr txBox="1"/>
            <p:nvPr/>
          </p:nvSpPr>
          <p:spPr bwMode="auto">
            <a:xfrm>
              <a:off x="7899011" y="159765"/>
              <a:ext cx="1106487" cy="10160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1000" kern="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:  Read(A)	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A 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 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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	       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Write(A)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Read(B)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B 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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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Write(B)</a:t>
              </a:r>
            </a:p>
          </p:txBody>
        </p:sp>
        <p:sp>
          <p:nvSpPr>
            <p:cNvPr id="23" name="Rectangle 3"/>
            <p:cNvSpPr txBox="1">
              <a:spLocks noChangeArrowheads="1"/>
            </p:cNvSpPr>
            <p:nvPr/>
          </p:nvSpPr>
          <p:spPr bwMode="auto">
            <a:xfrm>
              <a:off x="6762361" y="132778"/>
              <a:ext cx="2268537" cy="1304925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algn="ctr" eaLnBrk="1" hangingPunct="1">
                <a:buFontTx/>
                <a:buNone/>
                <a:defRPr/>
              </a:pPr>
              <a:endParaRPr lang="en-US" altLang="en-US" sz="1000" kern="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611313"/>
            <a:ext cx="6553200" cy="43434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					T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Read(A); A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A+100</a:t>
            </a:r>
          </a:p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Write(A);</a:t>
            </a:r>
          </a:p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					Read(A);A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2;</a:t>
            </a:r>
          </a:p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					Write(A);</a:t>
            </a:r>
          </a:p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			    		Read(B);B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B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2;</a:t>
            </a:r>
          </a:p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					Write(B);</a:t>
            </a:r>
          </a:p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Read(B); B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B+100;</a:t>
            </a:r>
          </a:p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Write(B);</a:t>
            </a:r>
          </a:p>
          <a:p>
            <a:pPr eaLnBrk="1" hangingPunct="1">
              <a:buFontTx/>
              <a:buNone/>
            </a:pPr>
            <a:endParaRPr lang="en-US" altLang="en-US" sz="2400"/>
          </a:p>
          <a:p>
            <a:pPr algn="ctr" eaLnBrk="1" hangingPunct="1">
              <a:buFontTx/>
              <a:buNone/>
            </a:pPr>
            <a:r>
              <a:rPr lang="en-US" altLang="en-US" sz="2400"/>
              <a:t>			</a:t>
            </a:r>
          </a:p>
        </p:txBody>
      </p:sp>
      <p:sp>
        <p:nvSpPr>
          <p:cNvPr id="24579" name="Line 4"/>
          <p:cNvSpPr>
            <a:spLocks noChangeShapeType="1"/>
          </p:cNvSpPr>
          <p:nvPr/>
        </p:nvSpPr>
        <p:spPr bwMode="auto">
          <a:xfrm>
            <a:off x="381000" y="2068513"/>
            <a:ext cx="6096000" cy="79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580" name="Line 5"/>
          <p:cNvSpPr>
            <a:spLocks noChangeShapeType="1"/>
          </p:cNvSpPr>
          <p:nvPr/>
        </p:nvSpPr>
        <p:spPr bwMode="auto">
          <a:xfrm>
            <a:off x="3733800" y="2076450"/>
            <a:ext cx="9525" cy="3540125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581" name="Rectangle 2"/>
          <p:cNvSpPr>
            <a:spLocks noGrp="1" noChangeArrowheads="1"/>
          </p:cNvSpPr>
          <p:nvPr>
            <p:ph type="title"/>
          </p:nvPr>
        </p:nvSpPr>
        <p:spPr>
          <a:xfrm>
            <a:off x="2397125" y="180975"/>
            <a:ext cx="4457700" cy="1143000"/>
          </a:xfrm>
        </p:spPr>
        <p:txBody>
          <a:bodyPr/>
          <a:lstStyle/>
          <a:p>
            <a:pPr eaLnBrk="1" hangingPunct="1"/>
            <a:r>
              <a: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Schedule D</a:t>
            </a:r>
          </a:p>
        </p:txBody>
      </p:sp>
      <p:sp>
        <p:nvSpPr>
          <p:cNvPr id="24582" name="Text Box 12"/>
          <p:cNvSpPr txBox="1">
            <a:spLocks noChangeArrowheads="1"/>
          </p:cNvSpPr>
          <p:nvPr/>
        </p:nvSpPr>
        <p:spPr bwMode="auto">
          <a:xfrm>
            <a:off x="2628900" y="995363"/>
            <a:ext cx="3667125" cy="368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Another non-serial schedule</a:t>
            </a:r>
            <a:endParaRPr lang="en-US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4583" name="Group 12"/>
          <p:cNvGrpSpPr>
            <a:grpSpLocks/>
          </p:cNvGrpSpPr>
          <p:nvPr/>
        </p:nvGrpSpPr>
        <p:grpSpPr bwMode="auto">
          <a:xfrm>
            <a:off x="33338" y="93663"/>
            <a:ext cx="2268537" cy="1304925"/>
            <a:chOff x="6762361" y="132778"/>
            <a:chExt cx="2268537" cy="1304925"/>
          </a:xfrm>
        </p:grpSpPr>
        <p:sp>
          <p:nvSpPr>
            <p:cNvPr id="14" name="Rectangle 3"/>
            <p:cNvSpPr txBox="1">
              <a:spLocks noChangeArrowheads="1"/>
            </p:cNvSpPr>
            <p:nvPr/>
          </p:nvSpPr>
          <p:spPr bwMode="auto">
            <a:xfrm>
              <a:off x="6779823" y="1175765"/>
              <a:ext cx="2225675" cy="227013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algn="ctr" eaLnBrk="1" hangingPunct="1">
                <a:buFontTx/>
                <a:buNone/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Constraint:  A=B</a:t>
              </a:r>
            </a:p>
          </p:txBody>
        </p:sp>
        <p:sp>
          <p:nvSpPr>
            <p:cNvPr id="15" name="TextBox 14"/>
            <p:cNvSpPr txBox="1"/>
            <p:nvPr/>
          </p:nvSpPr>
          <p:spPr bwMode="auto">
            <a:xfrm>
              <a:off x="6779823" y="159765"/>
              <a:ext cx="1106488" cy="10160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1000" kern="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:  Read(A)	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A 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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A+100	       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Write(A)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Read(B)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B 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 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B+100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Write(B)</a:t>
              </a:r>
            </a:p>
          </p:txBody>
        </p:sp>
        <p:sp>
          <p:nvSpPr>
            <p:cNvPr id="20" name="TextBox 19"/>
            <p:cNvSpPr txBox="1"/>
            <p:nvPr/>
          </p:nvSpPr>
          <p:spPr bwMode="auto">
            <a:xfrm>
              <a:off x="7899011" y="159765"/>
              <a:ext cx="1106487" cy="10160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1000" kern="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:  Read(A)	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A 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 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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	       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Write(A)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Read(B)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B 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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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Write(B)</a:t>
              </a:r>
            </a:p>
          </p:txBody>
        </p:sp>
        <p:sp>
          <p:nvSpPr>
            <p:cNvPr id="21" name="Rectangle 3"/>
            <p:cNvSpPr txBox="1">
              <a:spLocks noChangeArrowheads="1"/>
            </p:cNvSpPr>
            <p:nvPr/>
          </p:nvSpPr>
          <p:spPr bwMode="auto">
            <a:xfrm>
              <a:off x="6762361" y="132778"/>
              <a:ext cx="2268537" cy="1304925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algn="ctr" eaLnBrk="1" hangingPunct="1">
                <a:buFontTx/>
                <a:buNone/>
                <a:defRPr/>
              </a:pPr>
              <a:endParaRPr lang="en-US" altLang="en-US" sz="1000" kern="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611313"/>
            <a:ext cx="6553200" cy="43434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					T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Read(A); A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A+100</a:t>
            </a:r>
          </a:p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Write(A);</a:t>
            </a:r>
          </a:p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					Read(A);A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2;</a:t>
            </a:r>
          </a:p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					Write(A);</a:t>
            </a:r>
          </a:p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			    		Read(B);B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B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2;</a:t>
            </a:r>
          </a:p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					Write(B);</a:t>
            </a:r>
          </a:p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Read(B); B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B+100;</a:t>
            </a:r>
          </a:p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Write(B);</a:t>
            </a:r>
          </a:p>
          <a:p>
            <a:pPr eaLnBrk="1" hangingPunct="1">
              <a:buFontTx/>
              <a:buNone/>
            </a:pPr>
            <a:endParaRPr lang="en-US" altLang="en-US" sz="2400"/>
          </a:p>
          <a:p>
            <a:pPr algn="ctr" eaLnBrk="1" hangingPunct="1">
              <a:buFontTx/>
              <a:buNone/>
            </a:pPr>
            <a:r>
              <a:rPr lang="en-US" altLang="en-US" sz="2400"/>
              <a:t>			</a:t>
            </a:r>
          </a:p>
        </p:txBody>
      </p:sp>
      <p:sp>
        <p:nvSpPr>
          <p:cNvPr id="25603" name="Line 4"/>
          <p:cNvSpPr>
            <a:spLocks noChangeShapeType="1"/>
          </p:cNvSpPr>
          <p:nvPr/>
        </p:nvSpPr>
        <p:spPr bwMode="auto">
          <a:xfrm>
            <a:off x="381000" y="2068513"/>
            <a:ext cx="6096000" cy="79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604" name="Line 5"/>
          <p:cNvSpPr>
            <a:spLocks noChangeShapeType="1"/>
          </p:cNvSpPr>
          <p:nvPr/>
        </p:nvSpPr>
        <p:spPr bwMode="auto">
          <a:xfrm>
            <a:off x="3733800" y="2076450"/>
            <a:ext cx="9525" cy="3540125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5605" name="Group 6"/>
          <p:cNvGrpSpPr>
            <a:grpSpLocks/>
          </p:cNvGrpSpPr>
          <p:nvPr/>
        </p:nvGrpSpPr>
        <p:grpSpPr bwMode="auto">
          <a:xfrm>
            <a:off x="7086600" y="1220788"/>
            <a:ext cx="1646238" cy="4979987"/>
            <a:chOff x="4464" y="655"/>
            <a:chExt cx="1037" cy="3137"/>
          </a:xfrm>
        </p:grpSpPr>
        <p:sp>
          <p:nvSpPr>
            <p:cNvPr id="25613" name="Text Box 7"/>
            <p:cNvSpPr txBox="1">
              <a:spLocks noChangeArrowheads="1"/>
            </p:cNvSpPr>
            <p:nvPr/>
          </p:nvSpPr>
          <p:spPr bwMode="auto">
            <a:xfrm>
              <a:off x="4512" y="655"/>
              <a:ext cx="989" cy="30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A	B</a:t>
              </a:r>
            </a:p>
            <a:p>
              <a:pPr eaLnBrk="1" hangingPunct="1"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25	25</a:t>
              </a:r>
            </a:p>
            <a:p>
              <a:pPr eaLnBrk="1" hangingPunct="1"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eaLnBrk="1" hangingPunct="1"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125</a:t>
              </a:r>
            </a:p>
            <a:p>
              <a:pPr eaLnBrk="1" hangingPunct="1"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eaLnBrk="1" hangingPunct="1"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250</a:t>
              </a:r>
            </a:p>
            <a:p>
              <a:pPr eaLnBrk="1" hangingPunct="1"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eaLnBrk="1" hangingPunct="1"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	50</a:t>
              </a:r>
            </a:p>
            <a:p>
              <a:pPr eaLnBrk="1" hangingPunct="1"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eaLnBrk="1" hangingPunct="1"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	150</a:t>
              </a:r>
            </a:p>
            <a:p>
              <a:pPr eaLnBrk="1" hangingPunct="1"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250	150</a:t>
              </a:r>
              <a:endParaRPr lang="en-US" altLang="en-US" u="sng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5614" name="Line 8"/>
            <p:cNvSpPr>
              <a:spLocks noChangeShapeType="1"/>
            </p:cNvSpPr>
            <p:nvPr/>
          </p:nvSpPr>
          <p:spPr bwMode="auto">
            <a:xfrm>
              <a:off x="4464" y="960"/>
              <a:ext cx="9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15" name="Line 9"/>
            <p:cNvSpPr>
              <a:spLocks noChangeShapeType="1"/>
            </p:cNvSpPr>
            <p:nvPr/>
          </p:nvSpPr>
          <p:spPr bwMode="auto">
            <a:xfrm>
              <a:off x="4464" y="1200"/>
              <a:ext cx="9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16" name="Line 10"/>
            <p:cNvSpPr>
              <a:spLocks noChangeShapeType="1"/>
            </p:cNvSpPr>
            <p:nvPr/>
          </p:nvSpPr>
          <p:spPr bwMode="auto">
            <a:xfrm>
              <a:off x="4992" y="672"/>
              <a:ext cx="0" cy="312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17" name="Line 11"/>
            <p:cNvSpPr>
              <a:spLocks noChangeShapeType="1"/>
            </p:cNvSpPr>
            <p:nvPr/>
          </p:nvSpPr>
          <p:spPr bwMode="auto">
            <a:xfrm>
              <a:off x="4512" y="3456"/>
              <a:ext cx="9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5606" name="Text Box 12"/>
          <p:cNvSpPr txBox="1">
            <a:spLocks noChangeArrowheads="1"/>
          </p:cNvSpPr>
          <p:nvPr/>
        </p:nvSpPr>
        <p:spPr bwMode="auto">
          <a:xfrm>
            <a:off x="2628900" y="995363"/>
            <a:ext cx="3667125" cy="368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Another non-serial schedule</a:t>
            </a:r>
            <a:endParaRPr lang="en-US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607" name="Rectangle 2"/>
          <p:cNvSpPr>
            <a:spLocks noGrp="1" noChangeArrowheads="1"/>
          </p:cNvSpPr>
          <p:nvPr>
            <p:ph type="title"/>
          </p:nvPr>
        </p:nvSpPr>
        <p:spPr>
          <a:xfrm>
            <a:off x="2397125" y="180975"/>
            <a:ext cx="4457700" cy="1143000"/>
          </a:xfrm>
        </p:spPr>
        <p:txBody>
          <a:bodyPr/>
          <a:lstStyle/>
          <a:p>
            <a:pPr eaLnBrk="1" hangingPunct="1"/>
            <a:r>
              <a: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Schedule D</a:t>
            </a:r>
          </a:p>
        </p:txBody>
      </p:sp>
      <p:grpSp>
        <p:nvGrpSpPr>
          <p:cNvPr id="25608" name="Group 19"/>
          <p:cNvGrpSpPr>
            <a:grpSpLocks/>
          </p:cNvGrpSpPr>
          <p:nvPr/>
        </p:nvGrpSpPr>
        <p:grpSpPr bwMode="auto">
          <a:xfrm>
            <a:off x="33338" y="93663"/>
            <a:ext cx="2268537" cy="1304925"/>
            <a:chOff x="6762361" y="132778"/>
            <a:chExt cx="2268537" cy="1304925"/>
          </a:xfrm>
        </p:grpSpPr>
        <p:sp>
          <p:nvSpPr>
            <p:cNvPr id="21" name="Rectangle 3"/>
            <p:cNvSpPr txBox="1">
              <a:spLocks noChangeArrowheads="1"/>
            </p:cNvSpPr>
            <p:nvPr/>
          </p:nvSpPr>
          <p:spPr bwMode="auto">
            <a:xfrm>
              <a:off x="6779823" y="1175765"/>
              <a:ext cx="2225675" cy="227013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algn="ctr" eaLnBrk="1" hangingPunct="1">
                <a:buFontTx/>
                <a:buNone/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Constraint:  A=B</a:t>
              </a:r>
            </a:p>
          </p:txBody>
        </p:sp>
        <p:sp>
          <p:nvSpPr>
            <p:cNvPr id="22" name="TextBox 21"/>
            <p:cNvSpPr txBox="1"/>
            <p:nvPr/>
          </p:nvSpPr>
          <p:spPr bwMode="auto">
            <a:xfrm>
              <a:off x="6779823" y="159765"/>
              <a:ext cx="1106488" cy="10160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1000" kern="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:  Read(A)	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A 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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A+100	       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Write(A)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Read(B)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B 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 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B+100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Write(B)</a:t>
              </a:r>
            </a:p>
          </p:txBody>
        </p:sp>
        <p:sp>
          <p:nvSpPr>
            <p:cNvPr id="23" name="TextBox 22"/>
            <p:cNvSpPr txBox="1"/>
            <p:nvPr/>
          </p:nvSpPr>
          <p:spPr bwMode="auto">
            <a:xfrm>
              <a:off x="7899011" y="159765"/>
              <a:ext cx="1106487" cy="10160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1000" kern="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:  Read(A)	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A 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 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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	       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Write(A)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Read(B)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B 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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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Write(B)</a:t>
              </a:r>
            </a:p>
          </p:txBody>
        </p:sp>
        <p:sp>
          <p:nvSpPr>
            <p:cNvPr id="24" name="Rectangle 3"/>
            <p:cNvSpPr txBox="1">
              <a:spLocks noChangeArrowheads="1"/>
            </p:cNvSpPr>
            <p:nvPr/>
          </p:nvSpPr>
          <p:spPr bwMode="auto">
            <a:xfrm>
              <a:off x="6762361" y="132778"/>
              <a:ext cx="2268537" cy="1304925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algn="ctr" eaLnBrk="1" hangingPunct="1">
                <a:buFontTx/>
                <a:buNone/>
                <a:defRPr/>
              </a:pPr>
              <a:endParaRPr lang="en-US" altLang="en-US" sz="1000" kern="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1533525" y="125413"/>
            <a:ext cx="5934075" cy="1147762"/>
          </a:xfrm>
        </p:spPr>
        <p:txBody>
          <a:bodyPr/>
          <a:lstStyle/>
          <a:p>
            <a:pPr eaLnBrk="1" hangingPunct="1"/>
            <a:r>
              <a:rPr lang="en-US" altLang="en-US" sz="3600" u="sng">
                <a:latin typeface="Times New Roman" panose="02020603050405020304" pitchFamily="18" charset="0"/>
                <a:cs typeface="Times New Roman" panose="02020603050405020304" pitchFamily="18" charset="0"/>
              </a:rPr>
              <a:t>Schedule E</a:t>
            </a:r>
          </a:p>
        </p:txBody>
      </p:sp>
      <p:sp>
        <p:nvSpPr>
          <p:cNvPr id="4659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663700"/>
            <a:ext cx="6553200" cy="4343400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400" baseline="-25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					T</a:t>
            </a:r>
            <a:r>
              <a:rPr lang="en-US" sz="24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400" kern="100" dirty="0">
                <a:latin typeface="Times New Roman" pitchFamily="18" charset="0"/>
                <a:cs typeface="Times New Roman" pitchFamily="18" charset="0"/>
              </a:rPr>
              <a:t>’</a:t>
            </a:r>
          </a:p>
          <a:p>
            <a:pPr eaLnBrk="1" hangingPunct="1">
              <a:buFontTx/>
              <a:buNone/>
              <a:defRPr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Read(A); A </a:t>
            </a:r>
            <a:r>
              <a:rPr lang="en-US" sz="24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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A+100</a:t>
            </a:r>
          </a:p>
          <a:p>
            <a:pPr eaLnBrk="1" hangingPunct="1">
              <a:buFontTx/>
              <a:buNone/>
              <a:defRPr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Write(A);</a:t>
            </a:r>
          </a:p>
          <a:p>
            <a:pPr eaLnBrk="1" hangingPunct="1">
              <a:buFontTx/>
              <a:buNone/>
              <a:defRPr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					Read(A);A </a:t>
            </a:r>
            <a:r>
              <a:rPr lang="en-US" sz="24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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 A</a:t>
            </a:r>
            <a:r>
              <a:rPr lang="en-US" sz="28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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1;</a:t>
            </a:r>
          </a:p>
          <a:p>
            <a:pPr eaLnBrk="1" hangingPunct="1">
              <a:buFontTx/>
              <a:buNone/>
              <a:defRPr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					Write(A);</a:t>
            </a:r>
          </a:p>
          <a:p>
            <a:pPr eaLnBrk="1" hangingPunct="1">
              <a:buFontTx/>
              <a:buNone/>
              <a:defRPr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			    		Read(B);B </a:t>
            </a:r>
            <a:r>
              <a:rPr lang="en-US" sz="24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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 B</a:t>
            </a:r>
            <a:r>
              <a:rPr lang="en-US" sz="28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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1;</a:t>
            </a:r>
          </a:p>
          <a:p>
            <a:pPr eaLnBrk="1" hangingPunct="1">
              <a:buFontTx/>
              <a:buNone/>
              <a:defRPr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					Write(B);</a:t>
            </a:r>
          </a:p>
          <a:p>
            <a:pPr eaLnBrk="1" hangingPunct="1">
              <a:buFontTx/>
              <a:buNone/>
              <a:defRPr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Read(B); B </a:t>
            </a:r>
            <a:r>
              <a:rPr lang="en-US" sz="24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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 B+100;</a:t>
            </a:r>
          </a:p>
          <a:p>
            <a:pPr eaLnBrk="1" hangingPunct="1">
              <a:buFontTx/>
              <a:buNone/>
              <a:defRPr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Write(B);</a:t>
            </a:r>
          </a:p>
          <a:p>
            <a:pPr eaLnBrk="1" hangingPunct="1">
              <a:buFontTx/>
              <a:buNone/>
              <a:defRPr/>
            </a:pPr>
            <a:endParaRPr lang="en-US" sz="2400" dirty="0"/>
          </a:p>
          <a:p>
            <a:pPr algn="ctr" eaLnBrk="1" hangingPunct="1">
              <a:buFontTx/>
              <a:buNone/>
              <a:defRPr/>
            </a:pPr>
            <a:r>
              <a:rPr lang="en-US" sz="2400" dirty="0"/>
              <a:t>			</a:t>
            </a:r>
          </a:p>
        </p:txBody>
      </p:sp>
      <p:sp>
        <p:nvSpPr>
          <p:cNvPr id="26628" name="Line 4"/>
          <p:cNvSpPr>
            <a:spLocks noChangeShapeType="1"/>
          </p:cNvSpPr>
          <p:nvPr/>
        </p:nvSpPr>
        <p:spPr bwMode="auto">
          <a:xfrm>
            <a:off x="381000" y="2120900"/>
            <a:ext cx="6286500" cy="17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29" name="Line 5"/>
          <p:cNvSpPr>
            <a:spLocks noChangeShapeType="1"/>
          </p:cNvSpPr>
          <p:nvPr/>
        </p:nvSpPr>
        <p:spPr bwMode="auto">
          <a:xfrm>
            <a:off x="3733800" y="2119313"/>
            <a:ext cx="26988" cy="3608387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30" name="Text Box 12"/>
          <p:cNvSpPr txBox="1">
            <a:spLocks noChangeArrowheads="1"/>
          </p:cNvSpPr>
          <p:nvPr/>
        </p:nvSpPr>
        <p:spPr bwMode="auto">
          <a:xfrm>
            <a:off x="2717800" y="987425"/>
            <a:ext cx="3665538" cy="3698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Same as Schedule D but with new T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endParaRPr lang="en-US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6631" name="Group 12"/>
          <p:cNvGrpSpPr>
            <a:grpSpLocks/>
          </p:cNvGrpSpPr>
          <p:nvPr/>
        </p:nvGrpSpPr>
        <p:grpSpPr bwMode="auto">
          <a:xfrm>
            <a:off x="33338" y="93663"/>
            <a:ext cx="2268537" cy="1304925"/>
            <a:chOff x="6762361" y="132778"/>
            <a:chExt cx="2268537" cy="1304925"/>
          </a:xfrm>
        </p:grpSpPr>
        <p:sp>
          <p:nvSpPr>
            <p:cNvPr id="14" name="Rectangle 3"/>
            <p:cNvSpPr txBox="1">
              <a:spLocks noChangeArrowheads="1"/>
            </p:cNvSpPr>
            <p:nvPr/>
          </p:nvSpPr>
          <p:spPr bwMode="auto">
            <a:xfrm>
              <a:off x="6779823" y="1175765"/>
              <a:ext cx="2225675" cy="227013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algn="ctr" eaLnBrk="1" hangingPunct="1">
                <a:buFontTx/>
                <a:buNone/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Constraint:  A=B</a:t>
              </a:r>
            </a:p>
          </p:txBody>
        </p:sp>
        <p:sp>
          <p:nvSpPr>
            <p:cNvPr id="19" name="TextBox 18"/>
            <p:cNvSpPr txBox="1"/>
            <p:nvPr/>
          </p:nvSpPr>
          <p:spPr bwMode="auto">
            <a:xfrm>
              <a:off x="6779823" y="159765"/>
              <a:ext cx="1106488" cy="10160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1000" kern="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:  Read(A)	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A 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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A+100	       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Write(A)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Read(B)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B 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 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B+100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Write(B)</a:t>
              </a:r>
            </a:p>
          </p:txBody>
        </p:sp>
        <p:sp>
          <p:nvSpPr>
            <p:cNvPr id="20" name="TextBox 19"/>
            <p:cNvSpPr txBox="1"/>
            <p:nvPr/>
          </p:nvSpPr>
          <p:spPr bwMode="auto">
            <a:xfrm>
              <a:off x="7899011" y="159765"/>
              <a:ext cx="1106487" cy="10160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1000" kern="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:  Read(A)	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A 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 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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	       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Write(A)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Read(B)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B 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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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Write(B)</a:t>
              </a:r>
            </a:p>
          </p:txBody>
        </p:sp>
        <p:sp>
          <p:nvSpPr>
            <p:cNvPr id="21" name="Rectangle 3"/>
            <p:cNvSpPr txBox="1">
              <a:spLocks noChangeArrowheads="1"/>
            </p:cNvSpPr>
            <p:nvPr/>
          </p:nvSpPr>
          <p:spPr bwMode="auto">
            <a:xfrm>
              <a:off x="6762361" y="132778"/>
              <a:ext cx="2268537" cy="1304925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algn="ctr" eaLnBrk="1" hangingPunct="1">
                <a:buFontTx/>
                <a:buNone/>
                <a:defRPr/>
              </a:pPr>
              <a:endParaRPr lang="en-US" altLang="en-US" sz="1000" kern="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1533525" y="125413"/>
            <a:ext cx="5934075" cy="1147762"/>
          </a:xfrm>
        </p:spPr>
        <p:txBody>
          <a:bodyPr/>
          <a:lstStyle/>
          <a:p>
            <a:pPr eaLnBrk="1" hangingPunct="1"/>
            <a:r>
              <a:rPr lang="en-US" altLang="en-US" sz="3600" u="sng">
                <a:latin typeface="Times New Roman" panose="02020603050405020304" pitchFamily="18" charset="0"/>
                <a:cs typeface="Times New Roman" panose="02020603050405020304" pitchFamily="18" charset="0"/>
              </a:rPr>
              <a:t>Schedule E</a:t>
            </a:r>
          </a:p>
        </p:txBody>
      </p:sp>
      <p:sp>
        <p:nvSpPr>
          <p:cNvPr id="4659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663700"/>
            <a:ext cx="6553200" cy="4343400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400" baseline="-25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					T</a:t>
            </a:r>
            <a:r>
              <a:rPr lang="en-US" sz="24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400" kern="100" dirty="0">
                <a:latin typeface="Times New Roman" pitchFamily="18" charset="0"/>
                <a:cs typeface="Times New Roman" pitchFamily="18" charset="0"/>
              </a:rPr>
              <a:t>’</a:t>
            </a:r>
          </a:p>
          <a:p>
            <a:pPr eaLnBrk="1" hangingPunct="1">
              <a:buFontTx/>
              <a:buNone/>
              <a:defRPr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Read(A); A </a:t>
            </a:r>
            <a:r>
              <a:rPr lang="en-US" sz="24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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A+100</a:t>
            </a:r>
          </a:p>
          <a:p>
            <a:pPr eaLnBrk="1" hangingPunct="1">
              <a:buFontTx/>
              <a:buNone/>
              <a:defRPr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Write(A);</a:t>
            </a:r>
          </a:p>
          <a:p>
            <a:pPr eaLnBrk="1" hangingPunct="1">
              <a:buFontTx/>
              <a:buNone/>
              <a:defRPr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					Read(A);A </a:t>
            </a:r>
            <a:r>
              <a:rPr lang="en-US" sz="24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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 A</a:t>
            </a:r>
            <a:r>
              <a:rPr lang="en-US" sz="28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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1;</a:t>
            </a:r>
          </a:p>
          <a:p>
            <a:pPr eaLnBrk="1" hangingPunct="1">
              <a:buFontTx/>
              <a:buNone/>
              <a:defRPr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					Write(A);</a:t>
            </a:r>
          </a:p>
          <a:p>
            <a:pPr eaLnBrk="1" hangingPunct="1">
              <a:buFontTx/>
              <a:buNone/>
              <a:defRPr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			    		Read(B);B </a:t>
            </a:r>
            <a:r>
              <a:rPr lang="en-US" sz="24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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 B</a:t>
            </a:r>
            <a:r>
              <a:rPr lang="en-US" sz="28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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1;</a:t>
            </a:r>
          </a:p>
          <a:p>
            <a:pPr eaLnBrk="1" hangingPunct="1">
              <a:buFontTx/>
              <a:buNone/>
              <a:defRPr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					Write(B);</a:t>
            </a:r>
          </a:p>
          <a:p>
            <a:pPr eaLnBrk="1" hangingPunct="1">
              <a:buFontTx/>
              <a:buNone/>
              <a:defRPr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Read(B); B </a:t>
            </a:r>
            <a:r>
              <a:rPr lang="en-US" sz="24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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 B+100;</a:t>
            </a:r>
          </a:p>
          <a:p>
            <a:pPr eaLnBrk="1" hangingPunct="1">
              <a:buFontTx/>
              <a:buNone/>
              <a:defRPr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Write(B);</a:t>
            </a:r>
          </a:p>
          <a:p>
            <a:pPr eaLnBrk="1" hangingPunct="1">
              <a:buFontTx/>
              <a:buNone/>
              <a:defRPr/>
            </a:pPr>
            <a:endParaRPr lang="en-US" sz="2400" dirty="0"/>
          </a:p>
          <a:p>
            <a:pPr algn="ctr" eaLnBrk="1" hangingPunct="1">
              <a:buFontTx/>
              <a:buNone/>
              <a:defRPr/>
            </a:pPr>
            <a:r>
              <a:rPr lang="en-US" sz="2400" dirty="0"/>
              <a:t>			</a:t>
            </a:r>
          </a:p>
        </p:txBody>
      </p:sp>
      <p:sp>
        <p:nvSpPr>
          <p:cNvPr id="27652" name="Line 4"/>
          <p:cNvSpPr>
            <a:spLocks noChangeShapeType="1"/>
          </p:cNvSpPr>
          <p:nvPr/>
        </p:nvSpPr>
        <p:spPr bwMode="auto">
          <a:xfrm>
            <a:off x="381000" y="2120900"/>
            <a:ext cx="6286500" cy="17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53" name="Line 5"/>
          <p:cNvSpPr>
            <a:spLocks noChangeShapeType="1"/>
          </p:cNvSpPr>
          <p:nvPr/>
        </p:nvSpPr>
        <p:spPr bwMode="auto">
          <a:xfrm>
            <a:off x="3733800" y="2119313"/>
            <a:ext cx="26988" cy="3608387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7654" name="Group 6"/>
          <p:cNvGrpSpPr>
            <a:grpSpLocks/>
          </p:cNvGrpSpPr>
          <p:nvPr/>
        </p:nvGrpSpPr>
        <p:grpSpPr bwMode="auto">
          <a:xfrm>
            <a:off x="7086600" y="1273175"/>
            <a:ext cx="1646238" cy="4979988"/>
            <a:chOff x="4464" y="655"/>
            <a:chExt cx="1037" cy="3137"/>
          </a:xfrm>
        </p:grpSpPr>
        <p:sp>
          <p:nvSpPr>
            <p:cNvPr id="27661" name="Text Box 7"/>
            <p:cNvSpPr txBox="1">
              <a:spLocks noChangeArrowheads="1"/>
            </p:cNvSpPr>
            <p:nvPr/>
          </p:nvSpPr>
          <p:spPr bwMode="auto">
            <a:xfrm>
              <a:off x="4512" y="655"/>
              <a:ext cx="989" cy="30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A	B</a:t>
              </a:r>
            </a:p>
            <a:p>
              <a:pPr eaLnBrk="1" hangingPunct="1"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25	25</a:t>
              </a:r>
            </a:p>
            <a:p>
              <a:pPr eaLnBrk="1" hangingPunct="1"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eaLnBrk="1" hangingPunct="1"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125</a:t>
              </a:r>
            </a:p>
            <a:p>
              <a:pPr eaLnBrk="1" hangingPunct="1"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eaLnBrk="1" hangingPunct="1"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125</a:t>
              </a:r>
            </a:p>
            <a:p>
              <a:pPr eaLnBrk="1" hangingPunct="1"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eaLnBrk="1" hangingPunct="1"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	25</a:t>
              </a:r>
            </a:p>
            <a:p>
              <a:pPr eaLnBrk="1" hangingPunct="1"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eaLnBrk="1" hangingPunct="1"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	125</a:t>
              </a:r>
            </a:p>
            <a:p>
              <a:pPr eaLnBrk="1" hangingPunct="1"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125	125</a:t>
              </a:r>
              <a:endParaRPr lang="en-US" altLang="en-US" u="sng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7662" name="Line 8"/>
            <p:cNvSpPr>
              <a:spLocks noChangeShapeType="1"/>
            </p:cNvSpPr>
            <p:nvPr/>
          </p:nvSpPr>
          <p:spPr bwMode="auto">
            <a:xfrm>
              <a:off x="4464" y="960"/>
              <a:ext cx="9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663" name="Line 9"/>
            <p:cNvSpPr>
              <a:spLocks noChangeShapeType="1"/>
            </p:cNvSpPr>
            <p:nvPr/>
          </p:nvSpPr>
          <p:spPr bwMode="auto">
            <a:xfrm>
              <a:off x="4464" y="1200"/>
              <a:ext cx="9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664" name="Line 10"/>
            <p:cNvSpPr>
              <a:spLocks noChangeShapeType="1"/>
            </p:cNvSpPr>
            <p:nvPr/>
          </p:nvSpPr>
          <p:spPr bwMode="auto">
            <a:xfrm>
              <a:off x="4992" y="672"/>
              <a:ext cx="0" cy="312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665" name="Line 11"/>
            <p:cNvSpPr>
              <a:spLocks noChangeShapeType="1"/>
            </p:cNvSpPr>
            <p:nvPr/>
          </p:nvSpPr>
          <p:spPr bwMode="auto">
            <a:xfrm>
              <a:off x="4512" y="3456"/>
              <a:ext cx="9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7655" name="Text Box 12"/>
          <p:cNvSpPr txBox="1">
            <a:spLocks noChangeArrowheads="1"/>
          </p:cNvSpPr>
          <p:nvPr/>
        </p:nvSpPr>
        <p:spPr bwMode="auto">
          <a:xfrm>
            <a:off x="2717800" y="987425"/>
            <a:ext cx="3665538" cy="3698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Same as Schedule D but with new T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endParaRPr lang="en-US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7656" name="Group 18"/>
          <p:cNvGrpSpPr>
            <a:grpSpLocks/>
          </p:cNvGrpSpPr>
          <p:nvPr/>
        </p:nvGrpSpPr>
        <p:grpSpPr bwMode="auto">
          <a:xfrm>
            <a:off x="33338" y="93663"/>
            <a:ext cx="2268537" cy="1304925"/>
            <a:chOff x="6762361" y="132778"/>
            <a:chExt cx="2268537" cy="1304925"/>
          </a:xfrm>
        </p:grpSpPr>
        <p:sp>
          <p:nvSpPr>
            <p:cNvPr id="20" name="Rectangle 3"/>
            <p:cNvSpPr txBox="1">
              <a:spLocks noChangeArrowheads="1"/>
            </p:cNvSpPr>
            <p:nvPr/>
          </p:nvSpPr>
          <p:spPr bwMode="auto">
            <a:xfrm>
              <a:off x="6779823" y="1175765"/>
              <a:ext cx="2225675" cy="227013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algn="ctr" eaLnBrk="1" hangingPunct="1">
                <a:buFontTx/>
                <a:buNone/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Constraint:  A=B</a:t>
              </a:r>
            </a:p>
          </p:txBody>
        </p:sp>
        <p:sp>
          <p:nvSpPr>
            <p:cNvPr id="21" name="TextBox 20"/>
            <p:cNvSpPr txBox="1"/>
            <p:nvPr/>
          </p:nvSpPr>
          <p:spPr bwMode="auto">
            <a:xfrm>
              <a:off x="6779823" y="159765"/>
              <a:ext cx="1106488" cy="10160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1000" kern="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:  Read(A)	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A 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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A+100	       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Write(A)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Read(B)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B 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 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B+100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Write(B)</a:t>
              </a:r>
            </a:p>
          </p:txBody>
        </p:sp>
        <p:sp>
          <p:nvSpPr>
            <p:cNvPr id="22" name="TextBox 21"/>
            <p:cNvSpPr txBox="1"/>
            <p:nvPr/>
          </p:nvSpPr>
          <p:spPr bwMode="auto">
            <a:xfrm>
              <a:off x="7899011" y="159765"/>
              <a:ext cx="1106487" cy="10160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1000" kern="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:  Read(A)	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A 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 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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	       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Write(A)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Read(B)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B 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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</a:t>
              </a: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  <a:p>
              <a:pPr eaLnBrk="1" hangingPunct="1">
                <a:defRPr/>
              </a:pPr>
              <a:r>
                <a:rPr lang="en-US" altLang="en-US" sz="10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Write(B)</a:t>
              </a:r>
            </a:p>
          </p:txBody>
        </p:sp>
        <p:sp>
          <p:nvSpPr>
            <p:cNvPr id="23" name="Rectangle 3"/>
            <p:cNvSpPr txBox="1">
              <a:spLocks noChangeArrowheads="1"/>
            </p:cNvSpPr>
            <p:nvPr/>
          </p:nvSpPr>
          <p:spPr bwMode="auto">
            <a:xfrm>
              <a:off x="6762361" y="132778"/>
              <a:ext cx="2268537" cy="1304925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algn="ctr" eaLnBrk="1" hangingPunct="1">
                <a:buFontTx/>
                <a:buNone/>
                <a:defRPr/>
              </a:pPr>
              <a:endParaRPr lang="en-US" altLang="en-US" sz="1000" kern="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495300"/>
            <a:ext cx="8477250" cy="5924550"/>
          </a:xfrm>
        </p:spPr>
        <p:txBody>
          <a:bodyPr/>
          <a:lstStyle/>
          <a:p>
            <a:pPr eaLnBrk="1" hangingPunct="1"/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Want schedules that are “good”, regardless of</a:t>
            </a:r>
          </a:p>
          <a:p>
            <a:pPr lvl="1" eaLnBrk="1" hangingPunct="1"/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initial state and</a:t>
            </a:r>
          </a:p>
          <a:p>
            <a:pPr lvl="1" eaLnBrk="1" hangingPunct="1"/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transaction semantics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495300"/>
            <a:ext cx="8477250" cy="5924550"/>
          </a:xfrm>
        </p:spPr>
        <p:txBody>
          <a:bodyPr/>
          <a:lstStyle/>
          <a:p>
            <a:pPr eaLnBrk="1" hangingPunct="1"/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Want schedules that are “good”, regardless of</a:t>
            </a:r>
          </a:p>
          <a:p>
            <a:pPr lvl="1" eaLnBrk="1" hangingPunct="1"/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initial state and</a:t>
            </a:r>
          </a:p>
          <a:p>
            <a:pPr lvl="1" eaLnBrk="1" hangingPunct="1"/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transaction semantics</a:t>
            </a:r>
          </a:p>
          <a:p>
            <a:pPr eaLnBrk="1" hangingPunct="1"/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Only look at order of read and writes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495300"/>
            <a:ext cx="8477250" cy="5924550"/>
          </a:xfrm>
        </p:spPr>
        <p:txBody>
          <a:bodyPr/>
          <a:lstStyle/>
          <a:p>
            <a:pPr eaLnBrk="1" hangingPunct="1"/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Want schedules that are “good”, regardless of</a:t>
            </a:r>
          </a:p>
          <a:p>
            <a:pPr lvl="1" eaLnBrk="1" hangingPunct="1"/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initial state and</a:t>
            </a:r>
          </a:p>
          <a:p>
            <a:pPr lvl="1" eaLnBrk="1" hangingPunct="1"/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transaction semantics</a:t>
            </a:r>
          </a:p>
          <a:p>
            <a:pPr eaLnBrk="1" hangingPunct="1"/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Only look at order of read and writes</a:t>
            </a:r>
          </a:p>
          <a:p>
            <a:pPr eaLnBrk="1" hangingPunct="1"/>
            <a:endParaRPr lang="en-US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   Example:</a:t>
            </a:r>
          </a:p>
        </p:txBody>
      </p:sp>
      <p:grpSp>
        <p:nvGrpSpPr>
          <p:cNvPr id="30723" name="Group 11"/>
          <p:cNvGrpSpPr>
            <a:grpSpLocks/>
          </p:cNvGrpSpPr>
          <p:nvPr/>
        </p:nvGrpSpPr>
        <p:grpSpPr bwMode="auto">
          <a:xfrm>
            <a:off x="3049588" y="3189288"/>
            <a:ext cx="2901950" cy="1804987"/>
            <a:chOff x="5292308" y="2792984"/>
            <a:chExt cx="2902788" cy="1804897"/>
          </a:xfrm>
        </p:grpSpPr>
        <p:sp>
          <p:nvSpPr>
            <p:cNvPr id="7" name="Rectangle 3"/>
            <p:cNvSpPr txBox="1">
              <a:spLocks noChangeArrowheads="1"/>
            </p:cNvSpPr>
            <p:nvPr/>
          </p:nvSpPr>
          <p:spPr bwMode="auto">
            <a:xfrm>
              <a:off x="5327243" y="2827907"/>
              <a:ext cx="2832918" cy="173505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pPr marL="342900" indent="-342900" eaLnBrk="1" hangingPunct="1">
                <a:spcBef>
                  <a:spcPct val="20000"/>
                </a:spcBef>
                <a:defRPr/>
              </a:pPr>
              <a:r>
                <a:rPr lang="en-US" sz="1000" kern="0" dirty="0">
                  <a:latin typeface="Times New Roman" pitchFamily="18" charset="0"/>
                  <a:cs typeface="Times New Roman" pitchFamily="18" charset="0"/>
                </a:rPr>
                <a:t>T</a:t>
              </a:r>
              <a:r>
                <a:rPr lang="en-US" sz="1000" kern="0" baseline="-25000" dirty="0">
                  <a:latin typeface="Times New Roman" pitchFamily="18" charset="0"/>
                  <a:cs typeface="Times New Roman" pitchFamily="18" charset="0"/>
                </a:rPr>
                <a:t>1</a:t>
              </a:r>
              <a:r>
                <a:rPr lang="en-US" sz="1000" kern="0" dirty="0">
                  <a:latin typeface="Times New Roman" pitchFamily="18" charset="0"/>
                  <a:cs typeface="Times New Roman" pitchFamily="18" charset="0"/>
                </a:rPr>
                <a:t>		                 T</a:t>
              </a:r>
              <a:r>
                <a:rPr lang="en-US" sz="1000" kern="0" baseline="-25000" dirty="0">
                  <a:latin typeface="Times New Roman" pitchFamily="18" charset="0"/>
                  <a:cs typeface="Times New Roman" pitchFamily="18" charset="0"/>
                </a:rPr>
                <a:t>2</a:t>
              </a:r>
            </a:p>
            <a:p>
              <a:pPr marL="342900" indent="-342900" eaLnBrk="1" hangingPunct="1">
                <a:spcBef>
                  <a:spcPct val="20000"/>
                </a:spcBef>
                <a:defRPr/>
              </a:pPr>
              <a:r>
                <a:rPr lang="en-US" sz="1000" kern="0" dirty="0">
                  <a:latin typeface="Times New Roman" pitchFamily="18" charset="0"/>
                  <a:cs typeface="Times New Roman" pitchFamily="18" charset="0"/>
                </a:rPr>
                <a:t>Read(A); A </a:t>
              </a:r>
              <a:r>
                <a:rPr lang="en-US" sz="1000" kern="0" dirty="0">
                  <a:latin typeface="Times New Roman" pitchFamily="18" charset="0"/>
                  <a:cs typeface="Times New Roman" pitchFamily="18" charset="0"/>
                  <a:sym typeface="Symbol" pitchFamily="18" charset="2"/>
                </a:rPr>
                <a:t></a:t>
              </a:r>
              <a:r>
                <a:rPr lang="en-US" sz="1000" kern="0" dirty="0">
                  <a:latin typeface="Times New Roman" pitchFamily="18" charset="0"/>
                  <a:cs typeface="Times New Roman" pitchFamily="18" charset="0"/>
                </a:rPr>
                <a:t> A+100</a:t>
              </a:r>
            </a:p>
            <a:p>
              <a:pPr marL="342900" indent="-342900" eaLnBrk="1" hangingPunct="1">
                <a:spcBef>
                  <a:spcPct val="20000"/>
                </a:spcBef>
                <a:defRPr/>
              </a:pPr>
              <a:r>
                <a:rPr lang="en-US" sz="1000" kern="0" dirty="0">
                  <a:latin typeface="Times New Roman" pitchFamily="18" charset="0"/>
                  <a:cs typeface="Times New Roman" pitchFamily="18" charset="0"/>
                </a:rPr>
                <a:t>Write(A);</a:t>
              </a:r>
            </a:p>
            <a:p>
              <a:pPr marL="342900" indent="-342900" eaLnBrk="1" hangingPunct="1">
                <a:spcBef>
                  <a:spcPct val="20000"/>
                </a:spcBef>
                <a:defRPr/>
              </a:pPr>
              <a:r>
                <a:rPr lang="en-US" sz="1000" kern="0" dirty="0">
                  <a:latin typeface="Times New Roman" pitchFamily="18" charset="0"/>
                  <a:cs typeface="Times New Roman" pitchFamily="18" charset="0"/>
                </a:rPr>
                <a:t>		                  Read(A); A </a:t>
              </a:r>
              <a:r>
                <a:rPr lang="en-US" sz="1000" kern="0" dirty="0">
                  <a:latin typeface="Times New Roman" pitchFamily="18" charset="0"/>
                  <a:cs typeface="Times New Roman" pitchFamily="18" charset="0"/>
                  <a:sym typeface="Symbol" pitchFamily="18" charset="2"/>
                </a:rPr>
                <a:t></a:t>
              </a:r>
              <a:r>
                <a:rPr lang="en-US" sz="1000" kern="0" dirty="0">
                  <a:latin typeface="Times New Roman" pitchFamily="18" charset="0"/>
                  <a:cs typeface="Times New Roman" pitchFamily="18" charset="0"/>
                </a:rPr>
                <a:t>  A</a:t>
              </a:r>
              <a:r>
                <a:rPr lang="en-US" sz="1000" kern="0" dirty="0">
                  <a:latin typeface="Times New Roman" pitchFamily="18" charset="0"/>
                  <a:cs typeface="Times New Roman" pitchFamily="18" charset="0"/>
                  <a:sym typeface="Symbol" pitchFamily="18" charset="2"/>
                </a:rPr>
                <a:t></a:t>
              </a:r>
              <a:r>
                <a:rPr lang="en-US" sz="1000" kern="0" dirty="0">
                  <a:latin typeface="Times New Roman" pitchFamily="18" charset="0"/>
                  <a:cs typeface="Times New Roman" pitchFamily="18" charset="0"/>
                </a:rPr>
                <a:t>2;</a:t>
              </a:r>
            </a:p>
            <a:p>
              <a:pPr marL="342900" indent="-342900" eaLnBrk="1" hangingPunct="1">
                <a:spcBef>
                  <a:spcPct val="20000"/>
                </a:spcBef>
                <a:defRPr/>
              </a:pPr>
              <a:r>
                <a:rPr lang="en-US" sz="1000" kern="0" dirty="0">
                  <a:latin typeface="Times New Roman" pitchFamily="18" charset="0"/>
                  <a:cs typeface="Times New Roman" pitchFamily="18" charset="0"/>
                </a:rPr>
                <a:t>		                  Write(A);</a:t>
              </a:r>
            </a:p>
            <a:p>
              <a:pPr marL="342900" indent="-342900" eaLnBrk="1" hangingPunct="1">
                <a:spcBef>
                  <a:spcPct val="20000"/>
                </a:spcBef>
                <a:defRPr/>
              </a:pPr>
              <a:r>
                <a:rPr lang="en-US" sz="1000" kern="0" dirty="0">
                  <a:latin typeface="Times New Roman" pitchFamily="18" charset="0"/>
                  <a:cs typeface="Times New Roman" pitchFamily="18" charset="0"/>
                </a:rPr>
                <a:t>Read(B); B </a:t>
              </a:r>
              <a:r>
                <a:rPr lang="en-US" sz="1000" kern="0" dirty="0">
                  <a:latin typeface="Times New Roman" pitchFamily="18" charset="0"/>
                  <a:cs typeface="Times New Roman" pitchFamily="18" charset="0"/>
                  <a:sym typeface="Symbol" pitchFamily="18" charset="2"/>
                </a:rPr>
                <a:t></a:t>
              </a:r>
              <a:r>
                <a:rPr lang="en-US" sz="1000" kern="0" dirty="0">
                  <a:latin typeface="Times New Roman" pitchFamily="18" charset="0"/>
                  <a:cs typeface="Times New Roman" pitchFamily="18" charset="0"/>
                </a:rPr>
                <a:t>  B+100;</a:t>
              </a:r>
            </a:p>
            <a:p>
              <a:pPr marL="342900" indent="-342900" eaLnBrk="1" hangingPunct="1">
                <a:spcBef>
                  <a:spcPct val="20000"/>
                </a:spcBef>
                <a:defRPr/>
              </a:pPr>
              <a:r>
                <a:rPr lang="en-US" sz="1000" kern="0" dirty="0">
                  <a:latin typeface="Times New Roman" pitchFamily="18" charset="0"/>
                  <a:cs typeface="Times New Roman" pitchFamily="18" charset="0"/>
                </a:rPr>
                <a:t>Write(B);</a:t>
              </a:r>
            </a:p>
            <a:p>
              <a:pPr marL="342900" indent="-342900" eaLnBrk="1" hangingPunct="1">
                <a:spcBef>
                  <a:spcPct val="20000"/>
                </a:spcBef>
                <a:defRPr/>
              </a:pPr>
              <a:r>
                <a:rPr lang="en-US" sz="1000" kern="0" dirty="0">
                  <a:latin typeface="Times New Roman" pitchFamily="18" charset="0"/>
                  <a:cs typeface="Times New Roman" pitchFamily="18" charset="0"/>
                </a:rPr>
                <a:t>		                   Read(B); B </a:t>
              </a:r>
              <a:r>
                <a:rPr lang="en-US" sz="1000" kern="0" dirty="0">
                  <a:latin typeface="Times New Roman" pitchFamily="18" charset="0"/>
                  <a:cs typeface="Times New Roman" pitchFamily="18" charset="0"/>
                  <a:sym typeface="Symbol" pitchFamily="18" charset="2"/>
                </a:rPr>
                <a:t></a:t>
              </a:r>
              <a:r>
                <a:rPr lang="en-US" sz="1000" kern="0" dirty="0">
                  <a:latin typeface="Times New Roman" pitchFamily="18" charset="0"/>
                  <a:cs typeface="Times New Roman" pitchFamily="18" charset="0"/>
                </a:rPr>
                <a:t>  B</a:t>
              </a:r>
              <a:r>
                <a:rPr lang="en-US" sz="1000" kern="0" dirty="0">
                  <a:latin typeface="Times New Roman" pitchFamily="18" charset="0"/>
                  <a:cs typeface="Times New Roman" pitchFamily="18" charset="0"/>
                  <a:sym typeface="Symbol" pitchFamily="18" charset="2"/>
                </a:rPr>
                <a:t></a:t>
              </a:r>
              <a:r>
                <a:rPr lang="en-US" sz="1000" kern="0" dirty="0">
                  <a:latin typeface="Times New Roman" pitchFamily="18" charset="0"/>
                  <a:cs typeface="Times New Roman" pitchFamily="18" charset="0"/>
                </a:rPr>
                <a:t>2;</a:t>
              </a:r>
            </a:p>
            <a:p>
              <a:pPr marL="342900" indent="-342900" eaLnBrk="1" hangingPunct="1">
                <a:spcBef>
                  <a:spcPct val="20000"/>
                </a:spcBef>
                <a:defRPr/>
              </a:pPr>
              <a:r>
                <a:rPr lang="en-US" sz="1000" kern="0" dirty="0">
                  <a:latin typeface="Times New Roman" pitchFamily="18" charset="0"/>
                  <a:cs typeface="Times New Roman" pitchFamily="18" charset="0"/>
                </a:rPr>
                <a:t>		                   Write(B);</a:t>
              </a:r>
            </a:p>
            <a:p>
              <a:pPr marL="342900" indent="-342900" algn="ctr" eaLnBrk="1" hangingPunct="1">
                <a:spcBef>
                  <a:spcPct val="20000"/>
                </a:spcBef>
                <a:defRPr/>
              </a:pPr>
              <a:r>
                <a:rPr lang="en-US" sz="2400" kern="0" dirty="0">
                  <a:latin typeface="Times New Roman" pitchFamily="18" charset="0"/>
                  <a:cs typeface="Times New Roman" pitchFamily="18" charset="0"/>
                </a:rPr>
                <a:t>			</a:t>
              </a:r>
            </a:p>
          </p:txBody>
        </p:sp>
        <p:sp>
          <p:nvSpPr>
            <p:cNvPr id="30726" name="Rectangle 1"/>
            <p:cNvSpPr>
              <a:spLocks noChangeArrowheads="1"/>
            </p:cNvSpPr>
            <p:nvPr/>
          </p:nvSpPr>
          <p:spPr bwMode="auto">
            <a:xfrm>
              <a:off x="5292308" y="2792984"/>
              <a:ext cx="2902788" cy="1804897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/>
            </a:p>
          </p:txBody>
        </p:sp>
        <p:cxnSp>
          <p:nvCxnSpPr>
            <p:cNvPr id="30727" name="Straight Connector 10"/>
            <p:cNvCxnSpPr>
              <a:cxnSpLocks noChangeShapeType="1"/>
            </p:cNvCxnSpPr>
            <p:nvPr/>
          </p:nvCxnSpPr>
          <p:spPr bwMode="auto">
            <a:xfrm>
              <a:off x="6728604" y="2827488"/>
              <a:ext cx="6471" cy="1735886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0728" name="Straight Connector 12"/>
            <p:cNvCxnSpPr>
              <a:cxnSpLocks noChangeShapeType="1"/>
            </p:cNvCxnSpPr>
            <p:nvPr/>
          </p:nvCxnSpPr>
          <p:spPr bwMode="auto">
            <a:xfrm>
              <a:off x="6751614" y="2824620"/>
              <a:ext cx="6471" cy="1735886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30724" name="TextBox 13"/>
          <p:cNvSpPr txBox="1">
            <a:spLocks noChangeArrowheads="1"/>
          </p:cNvSpPr>
          <p:nvPr/>
        </p:nvSpPr>
        <p:spPr bwMode="auto">
          <a:xfrm>
            <a:off x="4011613" y="2897188"/>
            <a:ext cx="1008062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Schedule C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495300"/>
            <a:ext cx="8477250" cy="5924550"/>
          </a:xfrm>
        </p:spPr>
        <p:txBody>
          <a:bodyPr/>
          <a:lstStyle/>
          <a:p>
            <a:pPr eaLnBrk="1" hangingPunct="1"/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Want schedules that are “good”, regardless of</a:t>
            </a:r>
          </a:p>
          <a:p>
            <a:pPr lvl="1" eaLnBrk="1" hangingPunct="1"/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initial state and</a:t>
            </a:r>
          </a:p>
          <a:p>
            <a:pPr lvl="1" eaLnBrk="1" hangingPunct="1"/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transaction semantics</a:t>
            </a:r>
          </a:p>
          <a:p>
            <a:pPr eaLnBrk="1" hangingPunct="1"/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Only look at order of read and writes</a:t>
            </a:r>
          </a:p>
          <a:p>
            <a:pPr eaLnBrk="1" hangingPunct="1"/>
            <a:endParaRPr lang="en-US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   Example:</a:t>
            </a:r>
          </a:p>
          <a:p>
            <a:pPr eaLnBrk="1" hangingPunct="1">
              <a:buFontTx/>
              <a:buNone/>
            </a:pPr>
            <a:endParaRPr lang="en-US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en-US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</a:p>
          <a:p>
            <a:pPr eaLnBrk="1" hangingPunct="1"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Schedule C = r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(A)w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(A)r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(A)w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(A)r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(B)w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(B)r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(B)w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(B)</a:t>
            </a:r>
          </a:p>
        </p:txBody>
      </p:sp>
      <p:grpSp>
        <p:nvGrpSpPr>
          <p:cNvPr id="31747" name="Group 14"/>
          <p:cNvGrpSpPr>
            <a:grpSpLocks/>
          </p:cNvGrpSpPr>
          <p:nvPr/>
        </p:nvGrpSpPr>
        <p:grpSpPr bwMode="auto">
          <a:xfrm>
            <a:off x="3049588" y="2897188"/>
            <a:ext cx="2901950" cy="2097087"/>
            <a:chOff x="3049440" y="2896395"/>
            <a:chExt cx="2902788" cy="2098290"/>
          </a:xfrm>
        </p:grpSpPr>
        <p:grpSp>
          <p:nvGrpSpPr>
            <p:cNvPr id="31748" name="Group 11"/>
            <p:cNvGrpSpPr>
              <a:grpSpLocks/>
            </p:cNvGrpSpPr>
            <p:nvPr/>
          </p:nvGrpSpPr>
          <p:grpSpPr bwMode="auto">
            <a:xfrm>
              <a:off x="3049440" y="3189788"/>
              <a:ext cx="2902788" cy="1804897"/>
              <a:chOff x="5292308" y="2792984"/>
              <a:chExt cx="2902788" cy="1804897"/>
            </a:xfrm>
          </p:grpSpPr>
          <p:sp>
            <p:nvSpPr>
              <p:cNvPr id="7" name="Rectangle 3"/>
              <p:cNvSpPr txBox="1">
                <a:spLocks noChangeArrowheads="1"/>
              </p:cNvSpPr>
              <p:nvPr/>
            </p:nvSpPr>
            <p:spPr bwMode="auto">
              <a:xfrm>
                <a:off x="5327243" y="2828391"/>
                <a:ext cx="2832918" cy="1734545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T</a:t>
                </a:r>
                <a:r>
                  <a:rPr lang="en-US" sz="1000" kern="0" baseline="-25000" dirty="0">
                    <a:latin typeface="Times New Roman" pitchFamily="18" charset="0"/>
                    <a:cs typeface="Times New Roman" pitchFamily="18" charset="0"/>
                  </a:rPr>
                  <a:t>1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		                 T</a:t>
                </a:r>
                <a:r>
                  <a:rPr lang="en-US" sz="1000" kern="0" baseline="-25000" dirty="0">
                    <a:latin typeface="Times New Roman" pitchFamily="18" charset="0"/>
                    <a:cs typeface="Times New Roman" pitchFamily="18" charset="0"/>
                  </a:rPr>
                  <a:t>2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Read(A); A 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  <a:sym typeface="Symbol" pitchFamily="18" charset="2"/>
                  </a:rPr>
                  <a:t>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 A+100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Write(A);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		                  Read(A); A 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  <a:sym typeface="Symbol" pitchFamily="18" charset="2"/>
                  </a:rPr>
                  <a:t>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  A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  <a:sym typeface="Symbol" pitchFamily="18" charset="2"/>
                  </a:rPr>
                  <a:t>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2;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		                  Write(A);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Read(B); B 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  <a:sym typeface="Symbol" pitchFamily="18" charset="2"/>
                  </a:rPr>
                  <a:t>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  B+100;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Write(B);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		                   Read(B); B 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  <a:sym typeface="Symbol" pitchFamily="18" charset="2"/>
                  </a:rPr>
                  <a:t>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  B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  <a:sym typeface="Symbol" pitchFamily="18" charset="2"/>
                  </a:rPr>
                  <a:t>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2;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		                   Write(B);</a:t>
                </a:r>
              </a:p>
              <a:p>
                <a:pPr marL="342900" indent="-342900" algn="ctr" eaLnBrk="1" hangingPunct="1">
                  <a:spcBef>
                    <a:spcPct val="20000"/>
                  </a:spcBef>
                  <a:defRPr/>
                </a:pPr>
                <a:r>
                  <a:rPr lang="en-US" sz="2400" kern="0" dirty="0">
                    <a:latin typeface="Times New Roman" pitchFamily="18" charset="0"/>
                    <a:cs typeface="Times New Roman" pitchFamily="18" charset="0"/>
                  </a:rPr>
                  <a:t>			</a:t>
                </a:r>
              </a:p>
            </p:txBody>
          </p:sp>
          <p:sp>
            <p:nvSpPr>
              <p:cNvPr id="31751" name="Rectangle 1"/>
              <p:cNvSpPr>
                <a:spLocks noChangeArrowheads="1"/>
              </p:cNvSpPr>
              <p:nvPr/>
            </p:nvSpPr>
            <p:spPr bwMode="auto">
              <a:xfrm>
                <a:off x="5292308" y="2792984"/>
                <a:ext cx="2902788" cy="1804897"/>
              </a:xfrm>
              <a:prstGeom prst="rect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endParaRPr lang="en-US" altLang="en-US"/>
              </a:p>
            </p:txBody>
          </p:sp>
          <p:cxnSp>
            <p:nvCxnSpPr>
              <p:cNvPr id="31752" name="Straight Connector 10"/>
              <p:cNvCxnSpPr>
                <a:cxnSpLocks noChangeShapeType="1"/>
              </p:cNvCxnSpPr>
              <p:nvPr/>
            </p:nvCxnSpPr>
            <p:spPr bwMode="auto">
              <a:xfrm>
                <a:off x="6728604" y="2827488"/>
                <a:ext cx="6471" cy="1735886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1753" name="Straight Connector 12"/>
              <p:cNvCxnSpPr>
                <a:cxnSpLocks noChangeShapeType="1"/>
              </p:cNvCxnSpPr>
              <p:nvPr/>
            </p:nvCxnSpPr>
            <p:spPr bwMode="auto">
              <a:xfrm>
                <a:off x="6751614" y="2824620"/>
                <a:ext cx="6471" cy="1735886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31749" name="TextBox 13"/>
            <p:cNvSpPr txBox="1">
              <a:spLocks noChangeArrowheads="1"/>
            </p:cNvSpPr>
            <p:nvPr/>
          </p:nvSpPr>
          <p:spPr bwMode="auto">
            <a:xfrm>
              <a:off x="4010912" y="2896395"/>
              <a:ext cx="100860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Schedule C</a:t>
              </a:r>
            </a:p>
          </p:txBody>
        </p:sp>
      </p:grp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8"/>
          <p:cNvSpPr>
            <a:spLocks noChangeArrowheads="1"/>
          </p:cNvSpPr>
          <p:nvPr/>
        </p:nvSpPr>
        <p:spPr bwMode="auto">
          <a:xfrm>
            <a:off x="581025" y="265113"/>
            <a:ext cx="7567613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Action Swapping 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8"/>
          <p:cNvSpPr>
            <a:spLocks noChangeArrowheads="1"/>
          </p:cNvSpPr>
          <p:nvPr/>
        </p:nvSpPr>
        <p:spPr bwMode="auto">
          <a:xfrm>
            <a:off x="581025" y="265113"/>
            <a:ext cx="7567613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Action Swapping </a:t>
            </a:r>
          </a:p>
        </p:txBody>
      </p:sp>
      <p:sp>
        <p:nvSpPr>
          <p:cNvPr id="33795" name="Rectangle 8"/>
          <p:cNvSpPr>
            <a:spLocks noChangeArrowheads="1"/>
          </p:cNvSpPr>
          <p:nvPr/>
        </p:nvSpPr>
        <p:spPr bwMode="auto">
          <a:xfrm>
            <a:off x="1058863" y="1166813"/>
            <a:ext cx="7507287" cy="642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2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C 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= r</a:t>
            </a:r>
            <a:r>
              <a:rPr lang="en-US" altLang="en-US" sz="2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(A)w</a:t>
            </a:r>
            <a:r>
              <a:rPr lang="en-US" altLang="en-US" sz="2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(A)r</a:t>
            </a:r>
            <a:r>
              <a:rPr lang="en-US" altLang="en-US" sz="2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(A)w</a:t>
            </a:r>
            <a:r>
              <a:rPr lang="en-US" altLang="en-US" sz="2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(A)r</a:t>
            </a:r>
            <a:r>
              <a:rPr lang="en-US" altLang="en-US" sz="2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(B)w</a:t>
            </a:r>
            <a:r>
              <a:rPr lang="en-US" altLang="en-US" sz="2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(B)r</a:t>
            </a:r>
            <a:r>
              <a:rPr lang="en-US" altLang="en-US" sz="2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(B)w</a:t>
            </a:r>
            <a:r>
              <a:rPr lang="en-US" altLang="en-US" sz="2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(B)</a:t>
            </a:r>
          </a:p>
        </p:txBody>
      </p:sp>
      <p:grpSp>
        <p:nvGrpSpPr>
          <p:cNvPr id="33796" name="Group 29"/>
          <p:cNvGrpSpPr>
            <a:grpSpLocks/>
          </p:cNvGrpSpPr>
          <p:nvPr/>
        </p:nvGrpSpPr>
        <p:grpSpPr bwMode="auto">
          <a:xfrm>
            <a:off x="647700" y="3875088"/>
            <a:ext cx="2903538" cy="2097087"/>
            <a:chOff x="3049440" y="2896395"/>
            <a:chExt cx="2902788" cy="2098290"/>
          </a:xfrm>
        </p:grpSpPr>
        <p:grpSp>
          <p:nvGrpSpPr>
            <p:cNvPr id="33802" name="Group 30"/>
            <p:cNvGrpSpPr>
              <a:grpSpLocks/>
            </p:cNvGrpSpPr>
            <p:nvPr/>
          </p:nvGrpSpPr>
          <p:grpSpPr bwMode="auto">
            <a:xfrm>
              <a:off x="3049440" y="3189788"/>
              <a:ext cx="2902788" cy="1804897"/>
              <a:chOff x="5292308" y="2792984"/>
              <a:chExt cx="2902788" cy="1804897"/>
            </a:xfrm>
          </p:grpSpPr>
          <p:sp>
            <p:nvSpPr>
              <p:cNvPr id="33" name="Rectangle 3"/>
              <p:cNvSpPr txBox="1">
                <a:spLocks noChangeArrowheads="1"/>
              </p:cNvSpPr>
              <p:nvPr/>
            </p:nvSpPr>
            <p:spPr bwMode="auto">
              <a:xfrm>
                <a:off x="5327224" y="2828391"/>
                <a:ext cx="2832956" cy="1734545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T</a:t>
                </a:r>
                <a:r>
                  <a:rPr lang="en-US" sz="1000" kern="0" baseline="-25000" dirty="0">
                    <a:latin typeface="Times New Roman" pitchFamily="18" charset="0"/>
                    <a:cs typeface="Times New Roman" pitchFamily="18" charset="0"/>
                  </a:rPr>
                  <a:t>1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		                 T</a:t>
                </a:r>
                <a:r>
                  <a:rPr lang="en-US" sz="1000" kern="0" baseline="-25000" dirty="0">
                    <a:latin typeface="Times New Roman" pitchFamily="18" charset="0"/>
                    <a:cs typeface="Times New Roman" pitchFamily="18" charset="0"/>
                  </a:rPr>
                  <a:t>2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Read(A); A 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  <a:sym typeface="Symbol" pitchFamily="18" charset="2"/>
                  </a:rPr>
                  <a:t>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 A+100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Write(A);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		                  Read(A); A 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  <a:sym typeface="Symbol" pitchFamily="18" charset="2"/>
                  </a:rPr>
                  <a:t>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  A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  <a:sym typeface="Symbol" pitchFamily="18" charset="2"/>
                  </a:rPr>
                  <a:t>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2;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		                  Write(A);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Read(B); B 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  <a:sym typeface="Symbol" pitchFamily="18" charset="2"/>
                  </a:rPr>
                  <a:t>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  B+100;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Write(B);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		                   Read(B); B 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  <a:sym typeface="Symbol" pitchFamily="18" charset="2"/>
                  </a:rPr>
                  <a:t>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  B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  <a:sym typeface="Symbol" pitchFamily="18" charset="2"/>
                  </a:rPr>
                  <a:t>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2;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		                   Write(B);</a:t>
                </a:r>
              </a:p>
              <a:p>
                <a:pPr marL="342900" indent="-342900" algn="ctr" eaLnBrk="1" hangingPunct="1">
                  <a:spcBef>
                    <a:spcPct val="20000"/>
                  </a:spcBef>
                  <a:defRPr/>
                </a:pPr>
                <a:r>
                  <a:rPr lang="en-US" sz="2400" kern="0" dirty="0">
                    <a:latin typeface="Times New Roman" pitchFamily="18" charset="0"/>
                    <a:cs typeface="Times New Roman" pitchFamily="18" charset="0"/>
                  </a:rPr>
                  <a:t>			</a:t>
                </a:r>
              </a:p>
            </p:txBody>
          </p:sp>
          <p:sp>
            <p:nvSpPr>
              <p:cNvPr id="33805" name="Rectangle 33"/>
              <p:cNvSpPr>
                <a:spLocks noChangeArrowheads="1"/>
              </p:cNvSpPr>
              <p:nvPr/>
            </p:nvSpPr>
            <p:spPr bwMode="auto">
              <a:xfrm>
                <a:off x="5292308" y="2792984"/>
                <a:ext cx="2902788" cy="1804897"/>
              </a:xfrm>
              <a:prstGeom prst="rect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endParaRPr lang="en-US" altLang="en-US"/>
              </a:p>
            </p:txBody>
          </p:sp>
          <p:cxnSp>
            <p:nvCxnSpPr>
              <p:cNvPr id="33806" name="Straight Connector 34"/>
              <p:cNvCxnSpPr>
                <a:cxnSpLocks noChangeShapeType="1"/>
              </p:cNvCxnSpPr>
              <p:nvPr/>
            </p:nvCxnSpPr>
            <p:spPr bwMode="auto">
              <a:xfrm>
                <a:off x="6728604" y="2827488"/>
                <a:ext cx="6471" cy="1735886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3807" name="Straight Connector 36"/>
              <p:cNvCxnSpPr>
                <a:cxnSpLocks noChangeShapeType="1"/>
              </p:cNvCxnSpPr>
              <p:nvPr/>
            </p:nvCxnSpPr>
            <p:spPr bwMode="auto">
              <a:xfrm>
                <a:off x="6751614" y="2824620"/>
                <a:ext cx="6471" cy="1735886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33803" name="TextBox 31"/>
            <p:cNvSpPr txBox="1">
              <a:spLocks noChangeArrowheads="1"/>
            </p:cNvSpPr>
            <p:nvPr/>
          </p:nvSpPr>
          <p:spPr bwMode="auto">
            <a:xfrm>
              <a:off x="4010912" y="2896395"/>
              <a:ext cx="100860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Schedule C</a:t>
              </a:r>
            </a:p>
          </p:txBody>
        </p:sp>
      </p:grpSp>
      <p:grpSp>
        <p:nvGrpSpPr>
          <p:cNvPr id="33797" name="Group 1"/>
          <p:cNvGrpSpPr>
            <a:grpSpLocks/>
          </p:cNvGrpSpPr>
          <p:nvPr/>
        </p:nvGrpSpPr>
        <p:grpSpPr bwMode="auto">
          <a:xfrm>
            <a:off x="3667125" y="4002088"/>
            <a:ext cx="846138" cy="2276475"/>
            <a:chOff x="3520936" y="4001321"/>
            <a:chExt cx="844901" cy="2277707"/>
          </a:xfrm>
        </p:grpSpPr>
        <p:sp>
          <p:nvSpPr>
            <p:cNvPr id="33798" name="Text Box 7"/>
            <p:cNvSpPr txBox="1">
              <a:spLocks noChangeArrowheads="1"/>
            </p:cNvSpPr>
            <p:nvPr/>
          </p:nvSpPr>
          <p:spPr bwMode="auto">
            <a:xfrm>
              <a:off x="3539017" y="4001321"/>
              <a:ext cx="826820" cy="22777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buFontTx/>
                <a:buNone/>
              </a:pPr>
              <a:r>
                <a:rPr lang="en-US" altLang="en-US" sz="1000">
                  <a:latin typeface="Times New Roman" panose="02020603050405020304" pitchFamily="18" charset="0"/>
                  <a:cs typeface="Times New Roman" panose="02020603050405020304" pitchFamily="18" charset="0"/>
                </a:rPr>
                <a:t>A       B</a:t>
              </a:r>
            </a:p>
            <a:p>
              <a:pPr eaLnBrk="1" hangingPunct="1">
                <a:buFontTx/>
                <a:buNone/>
              </a:pPr>
              <a:r>
                <a:rPr lang="en-US" altLang="en-US" sz="1000">
                  <a:latin typeface="Times New Roman" panose="02020603050405020304" pitchFamily="18" charset="0"/>
                  <a:cs typeface="Times New Roman" panose="02020603050405020304" pitchFamily="18" charset="0"/>
                </a:rPr>
                <a:t>25      25</a:t>
              </a:r>
            </a:p>
            <a:p>
              <a:pPr eaLnBrk="1" hangingPunct="1">
                <a:buFontTx/>
                <a:buNone/>
              </a:pPr>
              <a:endParaRPr lang="en-US" altLang="en-US" sz="1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eaLnBrk="1" hangingPunct="1">
                <a:buFontTx/>
                <a:buNone/>
              </a:pPr>
              <a:r>
                <a:rPr lang="en-US" altLang="en-US" sz="1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125</a:t>
              </a:r>
            </a:p>
            <a:p>
              <a:pPr eaLnBrk="1" hangingPunct="1">
                <a:buFontTx/>
                <a:buNone/>
              </a:pPr>
              <a:endParaRPr lang="en-US" altLang="en-US" sz="1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eaLnBrk="1" hangingPunct="1">
                <a:buFontTx/>
                <a:buNone/>
              </a:pPr>
              <a:r>
                <a:rPr lang="en-US" altLang="en-US" sz="1000">
                  <a:latin typeface="Times New Roman" panose="02020603050405020304" pitchFamily="18" charset="0"/>
                  <a:cs typeface="Times New Roman" panose="02020603050405020304" pitchFamily="18" charset="0"/>
                </a:rPr>
                <a:t>250</a:t>
              </a:r>
            </a:p>
            <a:p>
              <a:pPr eaLnBrk="1" hangingPunct="1">
                <a:buFontTx/>
                <a:buNone/>
              </a:pPr>
              <a:endParaRPr lang="en-US" altLang="en-US" sz="1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eaLnBrk="1" hangingPunct="1">
                <a:buFontTx/>
                <a:buNone/>
              </a:pPr>
              <a:r>
                <a:rPr lang="en-US" altLang="en-US" sz="100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125</a:t>
              </a:r>
            </a:p>
            <a:p>
              <a:pPr eaLnBrk="1" hangingPunct="1">
                <a:buFontTx/>
                <a:buNone/>
              </a:pPr>
              <a:endParaRPr lang="en-US" altLang="en-US" sz="1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eaLnBrk="1" hangingPunct="1">
                <a:buFontTx/>
                <a:buNone/>
              </a:pPr>
              <a:r>
                <a:rPr lang="en-US" altLang="en-US" sz="100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250</a:t>
              </a:r>
            </a:p>
            <a:p>
              <a:pPr eaLnBrk="1" hangingPunct="1">
                <a:buFontTx/>
                <a:buNone/>
              </a:pPr>
              <a:endParaRPr lang="en-US" altLang="en-US" sz="1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eaLnBrk="1" hangingPunct="1">
                <a:buFontTx/>
                <a:buNone/>
              </a:pPr>
              <a:r>
                <a:rPr lang="en-US" altLang="en-US" sz="1000">
                  <a:latin typeface="Times New Roman" panose="02020603050405020304" pitchFamily="18" charset="0"/>
                  <a:cs typeface="Times New Roman" panose="02020603050405020304" pitchFamily="18" charset="0"/>
                </a:rPr>
                <a:t>250    250</a:t>
              </a:r>
              <a:endParaRPr lang="en-US" altLang="en-US" sz="1000" u="sng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3799" name="Line 10"/>
            <p:cNvSpPr>
              <a:spLocks noChangeShapeType="1"/>
            </p:cNvSpPr>
            <p:nvPr/>
          </p:nvSpPr>
          <p:spPr bwMode="auto">
            <a:xfrm>
              <a:off x="3861625" y="4093186"/>
              <a:ext cx="10059" cy="218584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800" name="Line 11"/>
            <p:cNvSpPr>
              <a:spLocks noChangeShapeType="1"/>
            </p:cNvSpPr>
            <p:nvPr/>
          </p:nvSpPr>
          <p:spPr bwMode="auto">
            <a:xfrm flipV="1">
              <a:off x="3520936" y="4199333"/>
              <a:ext cx="645248" cy="1225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801" name="Line 11"/>
            <p:cNvSpPr>
              <a:spLocks noChangeShapeType="1"/>
            </p:cNvSpPr>
            <p:nvPr/>
          </p:nvSpPr>
          <p:spPr bwMode="auto">
            <a:xfrm>
              <a:off x="3539700" y="5932450"/>
              <a:ext cx="669614" cy="277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8"/>
          <p:cNvSpPr>
            <a:spLocks noChangeArrowheads="1"/>
          </p:cNvSpPr>
          <p:nvPr/>
        </p:nvSpPr>
        <p:spPr bwMode="auto">
          <a:xfrm>
            <a:off x="581025" y="265113"/>
            <a:ext cx="7567613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Action Swapping </a:t>
            </a:r>
          </a:p>
        </p:txBody>
      </p:sp>
      <p:sp>
        <p:nvSpPr>
          <p:cNvPr id="34819" name="AutoShape 9"/>
          <p:cNvSpPr>
            <a:spLocks/>
          </p:cNvSpPr>
          <p:nvPr/>
        </p:nvSpPr>
        <p:spPr bwMode="auto">
          <a:xfrm rot="16200000" flipH="1">
            <a:off x="4175919" y="440531"/>
            <a:ext cx="171450" cy="1531938"/>
          </a:xfrm>
          <a:prstGeom prst="leftBrace">
            <a:avLst>
              <a:gd name="adj1" fmla="val 47737"/>
              <a:gd name="adj2" fmla="val 50000"/>
            </a:avLst>
          </a:prstGeom>
          <a:noFill/>
          <a:ln w="9525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/>
          </a:p>
        </p:txBody>
      </p:sp>
      <p:sp>
        <p:nvSpPr>
          <p:cNvPr id="34820" name="AutoShape 10"/>
          <p:cNvSpPr>
            <a:spLocks/>
          </p:cNvSpPr>
          <p:nvPr/>
        </p:nvSpPr>
        <p:spPr bwMode="auto">
          <a:xfrm rot="16200000" flipH="1">
            <a:off x="5733257" y="426244"/>
            <a:ext cx="195262" cy="1536700"/>
          </a:xfrm>
          <a:prstGeom prst="leftBrace">
            <a:avLst>
              <a:gd name="adj1" fmla="val 47948"/>
              <a:gd name="adj2" fmla="val 50000"/>
            </a:avLst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/>
          </a:p>
        </p:txBody>
      </p:sp>
      <p:sp>
        <p:nvSpPr>
          <p:cNvPr id="34821" name="Rectangle 8"/>
          <p:cNvSpPr>
            <a:spLocks noChangeArrowheads="1"/>
          </p:cNvSpPr>
          <p:nvPr/>
        </p:nvSpPr>
        <p:spPr bwMode="auto">
          <a:xfrm>
            <a:off x="1058863" y="1166813"/>
            <a:ext cx="7507287" cy="642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2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C 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= r</a:t>
            </a:r>
            <a:r>
              <a:rPr lang="en-US" altLang="en-US" sz="2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(A)w</a:t>
            </a:r>
            <a:r>
              <a:rPr lang="en-US" altLang="en-US" sz="2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  <a:r>
              <a:rPr lang="en-US" altLang="en-US" sz="2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800" baseline="-25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(A)w</a:t>
            </a:r>
            <a:r>
              <a:rPr lang="en-US" altLang="en-US" sz="2800" baseline="-25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  <a:r>
              <a:rPr lang="en-US" altLang="en-US" sz="2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8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(B)w</a:t>
            </a:r>
            <a:r>
              <a:rPr lang="en-US" altLang="en-US" sz="28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(B)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(B)w</a:t>
            </a:r>
            <a:r>
              <a:rPr lang="en-US" altLang="en-US" sz="2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(B)</a:t>
            </a:r>
          </a:p>
        </p:txBody>
      </p:sp>
      <p:grpSp>
        <p:nvGrpSpPr>
          <p:cNvPr id="34822" name="Group 29"/>
          <p:cNvGrpSpPr>
            <a:grpSpLocks/>
          </p:cNvGrpSpPr>
          <p:nvPr/>
        </p:nvGrpSpPr>
        <p:grpSpPr bwMode="auto">
          <a:xfrm>
            <a:off x="647700" y="3875088"/>
            <a:ext cx="2903538" cy="2097087"/>
            <a:chOff x="3049440" y="2896395"/>
            <a:chExt cx="2902788" cy="2098290"/>
          </a:xfrm>
        </p:grpSpPr>
        <p:grpSp>
          <p:nvGrpSpPr>
            <p:cNvPr id="34828" name="Group 30"/>
            <p:cNvGrpSpPr>
              <a:grpSpLocks/>
            </p:cNvGrpSpPr>
            <p:nvPr/>
          </p:nvGrpSpPr>
          <p:grpSpPr bwMode="auto">
            <a:xfrm>
              <a:off x="3049440" y="3189788"/>
              <a:ext cx="2902788" cy="1804897"/>
              <a:chOff x="5292308" y="2792984"/>
              <a:chExt cx="2902788" cy="1804897"/>
            </a:xfrm>
          </p:grpSpPr>
          <p:sp>
            <p:nvSpPr>
              <p:cNvPr id="33" name="Rectangle 3"/>
              <p:cNvSpPr txBox="1">
                <a:spLocks noChangeArrowheads="1"/>
              </p:cNvSpPr>
              <p:nvPr/>
            </p:nvSpPr>
            <p:spPr bwMode="auto">
              <a:xfrm>
                <a:off x="5327224" y="2828391"/>
                <a:ext cx="2832956" cy="1734545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T</a:t>
                </a:r>
                <a:r>
                  <a:rPr lang="en-US" sz="1000" kern="0" baseline="-25000" dirty="0">
                    <a:latin typeface="Times New Roman" pitchFamily="18" charset="0"/>
                    <a:cs typeface="Times New Roman" pitchFamily="18" charset="0"/>
                  </a:rPr>
                  <a:t>1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		                 T</a:t>
                </a:r>
                <a:r>
                  <a:rPr lang="en-US" sz="1000" kern="0" baseline="-25000" dirty="0">
                    <a:latin typeface="Times New Roman" pitchFamily="18" charset="0"/>
                    <a:cs typeface="Times New Roman" pitchFamily="18" charset="0"/>
                  </a:rPr>
                  <a:t>2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Read(A); A 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  <a:sym typeface="Symbol" pitchFamily="18" charset="2"/>
                  </a:rPr>
                  <a:t>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 A+100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Write(A);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		                  Read(A); A 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  <a:sym typeface="Symbol" pitchFamily="18" charset="2"/>
                  </a:rPr>
                  <a:t>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  A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  <a:sym typeface="Symbol" pitchFamily="18" charset="2"/>
                  </a:rPr>
                  <a:t>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2;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		                  Write(A);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Read(B); B 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  <a:sym typeface="Symbol" pitchFamily="18" charset="2"/>
                  </a:rPr>
                  <a:t>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  B+100;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Write(B);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		                   Read(B); B 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  <a:sym typeface="Symbol" pitchFamily="18" charset="2"/>
                  </a:rPr>
                  <a:t>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  B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  <a:sym typeface="Symbol" pitchFamily="18" charset="2"/>
                  </a:rPr>
                  <a:t>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2;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		                   Write(B);</a:t>
                </a:r>
              </a:p>
              <a:p>
                <a:pPr marL="342900" indent="-342900" algn="ctr" eaLnBrk="1" hangingPunct="1">
                  <a:spcBef>
                    <a:spcPct val="20000"/>
                  </a:spcBef>
                  <a:defRPr/>
                </a:pPr>
                <a:r>
                  <a:rPr lang="en-US" sz="2400" kern="0" dirty="0">
                    <a:latin typeface="Times New Roman" pitchFamily="18" charset="0"/>
                    <a:cs typeface="Times New Roman" pitchFamily="18" charset="0"/>
                  </a:rPr>
                  <a:t>			</a:t>
                </a:r>
              </a:p>
            </p:txBody>
          </p:sp>
          <p:sp>
            <p:nvSpPr>
              <p:cNvPr id="34831" name="Rectangle 33"/>
              <p:cNvSpPr>
                <a:spLocks noChangeArrowheads="1"/>
              </p:cNvSpPr>
              <p:nvPr/>
            </p:nvSpPr>
            <p:spPr bwMode="auto">
              <a:xfrm>
                <a:off x="5292308" y="2792984"/>
                <a:ext cx="2902788" cy="1804897"/>
              </a:xfrm>
              <a:prstGeom prst="rect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endParaRPr lang="en-US" altLang="en-US"/>
              </a:p>
            </p:txBody>
          </p:sp>
          <p:cxnSp>
            <p:nvCxnSpPr>
              <p:cNvPr id="34832" name="Straight Connector 34"/>
              <p:cNvCxnSpPr>
                <a:cxnSpLocks noChangeShapeType="1"/>
              </p:cNvCxnSpPr>
              <p:nvPr/>
            </p:nvCxnSpPr>
            <p:spPr bwMode="auto">
              <a:xfrm>
                <a:off x="6728604" y="2827488"/>
                <a:ext cx="6471" cy="1735886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4833" name="Straight Connector 36"/>
              <p:cNvCxnSpPr>
                <a:cxnSpLocks noChangeShapeType="1"/>
              </p:cNvCxnSpPr>
              <p:nvPr/>
            </p:nvCxnSpPr>
            <p:spPr bwMode="auto">
              <a:xfrm>
                <a:off x="6751614" y="2824620"/>
                <a:ext cx="6471" cy="1735886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34829" name="TextBox 31"/>
            <p:cNvSpPr txBox="1">
              <a:spLocks noChangeArrowheads="1"/>
            </p:cNvSpPr>
            <p:nvPr/>
          </p:nvSpPr>
          <p:spPr bwMode="auto">
            <a:xfrm>
              <a:off x="4010912" y="2896395"/>
              <a:ext cx="100860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Schedule C</a:t>
              </a:r>
            </a:p>
          </p:txBody>
        </p:sp>
      </p:grpSp>
      <p:grpSp>
        <p:nvGrpSpPr>
          <p:cNvPr id="34823" name="Group 1"/>
          <p:cNvGrpSpPr>
            <a:grpSpLocks/>
          </p:cNvGrpSpPr>
          <p:nvPr/>
        </p:nvGrpSpPr>
        <p:grpSpPr bwMode="auto">
          <a:xfrm>
            <a:off x="3667125" y="4002088"/>
            <a:ext cx="846138" cy="2276475"/>
            <a:chOff x="3520936" y="4001321"/>
            <a:chExt cx="844901" cy="2277707"/>
          </a:xfrm>
        </p:grpSpPr>
        <p:sp>
          <p:nvSpPr>
            <p:cNvPr id="34824" name="Text Box 7"/>
            <p:cNvSpPr txBox="1">
              <a:spLocks noChangeArrowheads="1"/>
            </p:cNvSpPr>
            <p:nvPr/>
          </p:nvSpPr>
          <p:spPr bwMode="auto">
            <a:xfrm>
              <a:off x="3539017" y="4001321"/>
              <a:ext cx="826820" cy="22777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buFontTx/>
                <a:buNone/>
              </a:pPr>
              <a:r>
                <a:rPr lang="en-US" altLang="en-US" sz="1000">
                  <a:latin typeface="Times New Roman" panose="02020603050405020304" pitchFamily="18" charset="0"/>
                  <a:cs typeface="Times New Roman" panose="02020603050405020304" pitchFamily="18" charset="0"/>
                </a:rPr>
                <a:t>A       B</a:t>
              </a:r>
            </a:p>
            <a:p>
              <a:pPr eaLnBrk="1" hangingPunct="1">
                <a:buFontTx/>
                <a:buNone/>
              </a:pPr>
              <a:r>
                <a:rPr lang="en-US" altLang="en-US" sz="1000">
                  <a:latin typeface="Times New Roman" panose="02020603050405020304" pitchFamily="18" charset="0"/>
                  <a:cs typeface="Times New Roman" panose="02020603050405020304" pitchFamily="18" charset="0"/>
                </a:rPr>
                <a:t>25      25</a:t>
              </a:r>
            </a:p>
            <a:p>
              <a:pPr eaLnBrk="1" hangingPunct="1">
                <a:buFontTx/>
                <a:buNone/>
              </a:pPr>
              <a:endParaRPr lang="en-US" altLang="en-US" sz="1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eaLnBrk="1" hangingPunct="1">
                <a:buFontTx/>
                <a:buNone/>
              </a:pPr>
              <a:r>
                <a:rPr lang="en-US" altLang="en-US" sz="1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125</a:t>
              </a:r>
            </a:p>
            <a:p>
              <a:pPr eaLnBrk="1" hangingPunct="1">
                <a:buFontTx/>
                <a:buNone/>
              </a:pPr>
              <a:endParaRPr lang="en-US" altLang="en-US" sz="1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eaLnBrk="1" hangingPunct="1">
                <a:buFontTx/>
                <a:buNone/>
              </a:pPr>
              <a:r>
                <a:rPr lang="en-US" altLang="en-US" sz="1000">
                  <a:latin typeface="Times New Roman" panose="02020603050405020304" pitchFamily="18" charset="0"/>
                  <a:cs typeface="Times New Roman" panose="02020603050405020304" pitchFamily="18" charset="0"/>
                </a:rPr>
                <a:t>250</a:t>
              </a:r>
            </a:p>
            <a:p>
              <a:pPr eaLnBrk="1" hangingPunct="1">
                <a:buFontTx/>
                <a:buNone/>
              </a:pPr>
              <a:endParaRPr lang="en-US" altLang="en-US" sz="1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eaLnBrk="1" hangingPunct="1">
                <a:buFontTx/>
                <a:buNone/>
              </a:pPr>
              <a:r>
                <a:rPr lang="en-US" altLang="en-US" sz="100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125</a:t>
              </a:r>
            </a:p>
            <a:p>
              <a:pPr eaLnBrk="1" hangingPunct="1">
                <a:buFontTx/>
                <a:buNone/>
              </a:pPr>
              <a:endParaRPr lang="en-US" altLang="en-US" sz="1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eaLnBrk="1" hangingPunct="1">
                <a:buFontTx/>
                <a:buNone/>
              </a:pPr>
              <a:r>
                <a:rPr lang="en-US" altLang="en-US" sz="100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250</a:t>
              </a:r>
            </a:p>
            <a:p>
              <a:pPr eaLnBrk="1" hangingPunct="1">
                <a:buFontTx/>
                <a:buNone/>
              </a:pPr>
              <a:endParaRPr lang="en-US" altLang="en-US" sz="1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eaLnBrk="1" hangingPunct="1">
                <a:buFontTx/>
                <a:buNone/>
              </a:pPr>
              <a:r>
                <a:rPr lang="en-US" altLang="en-US" sz="1000">
                  <a:latin typeface="Times New Roman" panose="02020603050405020304" pitchFamily="18" charset="0"/>
                  <a:cs typeface="Times New Roman" panose="02020603050405020304" pitchFamily="18" charset="0"/>
                </a:rPr>
                <a:t>250    250</a:t>
              </a:r>
              <a:endParaRPr lang="en-US" altLang="en-US" sz="1000" u="sng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4825" name="Line 10"/>
            <p:cNvSpPr>
              <a:spLocks noChangeShapeType="1"/>
            </p:cNvSpPr>
            <p:nvPr/>
          </p:nvSpPr>
          <p:spPr bwMode="auto">
            <a:xfrm>
              <a:off x="3861625" y="4093186"/>
              <a:ext cx="10059" cy="218584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4826" name="Line 11"/>
            <p:cNvSpPr>
              <a:spLocks noChangeShapeType="1"/>
            </p:cNvSpPr>
            <p:nvPr/>
          </p:nvSpPr>
          <p:spPr bwMode="auto">
            <a:xfrm flipV="1">
              <a:off x="3520936" y="4199333"/>
              <a:ext cx="645248" cy="1225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4827" name="Line 11"/>
            <p:cNvSpPr>
              <a:spLocks noChangeShapeType="1"/>
            </p:cNvSpPr>
            <p:nvPr/>
          </p:nvSpPr>
          <p:spPr bwMode="auto">
            <a:xfrm>
              <a:off x="3539700" y="5932450"/>
              <a:ext cx="669614" cy="277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8"/>
          <p:cNvSpPr>
            <a:spLocks noChangeArrowheads="1"/>
          </p:cNvSpPr>
          <p:nvPr/>
        </p:nvSpPr>
        <p:spPr bwMode="auto">
          <a:xfrm>
            <a:off x="581025" y="265113"/>
            <a:ext cx="7567613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Action Swapping </a:t>
            </a:r>
          </a:p>
        </p:txBody>
      </p:sp>
      <p:sp>
        <p:nvSpPr>
          <p:cNvPr id="35843" name="AutoShape 9"/>
          <p:cNvSpPr>
            <a:spLocks/>
          </p:cNvSpPr>
          <p:nvPr/>
        </p:nvSpPr>
        <p:spPr bwMode="auto">
          <a:xfrm rot="16200000" flipH="1">
            <a:off x="4175919" y="440531"/>
            <a:ext cx="171450" cy="1531938"/>
          </a:xfrm>
          <a:prstGeom prst="leftBrace">
            <a:avLst>
              <a:gd name="adj1" fmla="val 47737"/>
              <a:gd name="adj2" fmla="val 50000"/>
            </a:avLst>
          </a:prstGeom>
          <a:noFill/>
          <a:ln w="9525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/>
          </a:p>
        </p:txBody>
      </p:sp>
      <p:sp>
        <p:nvSpPr>
          <p:cNvPr id="35844" name="AutoShape 10"/>
          <p:cNvSpPr>
            <a:spLocks/>
          </p:cNvSpPr>
          <p:nvPr/>
        </p:nvSpPr>
        <p:spPr bwMode="auto">
          <a:xfrm rot="16200000" flipH="1">
            <a:off x="5733257" y="426244"/>
            <a:ext cx="195262" cy="1536700"/>
          </a:xfrm>
          <a:prstGeom prst="leftBrace">
            <a:avLst>
              <a:gd name="adj1" fmla="val 47948"/>
              <a:gd name="adj2" fmla="val 50000"/>
            </a:avLst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/>
          </a:p>
        </p:txBody>
      </p:sp>
      <p:sp>
        <p:nvSpPr>
          <p:cNvPr id="35845" name="Rectangle 8"/>
          <p:cNvSpPr>
            <a:spLocks noChangeArrowheads="1"/>
          </p:cNvSpPr>
          <p:nvPr/>
        </p:nvSpPr>
        <p:spPr bwMode="auto">
          <a:xfrm>
            <a:off x="1058863" y="1166813"/>
            <a:ext cx="7507287" cy="642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2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C 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= r</a:t>
            </a:r>
            <a:r>
              <a:rPr lang="en-US" altLang="en-US" sz="2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(A)w</a:t>
            </a:r>
            <a:r>
              <a:rPr lang="en-US" altLang="en-US" sz="2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  <a:r>
              <a:rPr lang="en-US" altLang="en-US" sz="2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800" baseline="-25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(A)w</a:t>
            </a:r>
            <a:r>
              <a:rPr lang="en-US" altLang="en-US" sz="2800" baseline="-25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  <a:r>
              <a:rPr lang="en-US" altLang="en-US" sz="2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8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(B)w</a:t>
            </a:r>
            <a:r>
              <a:rPr lang="en-US" altLang="en-US" sz="28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(B)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(B)w</a:t>
            </a:r>
            <a:r>
              <a:rPr lang="en-US" altLang="en-US" sz="2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(B)</a:t>
            </a:r>
          </a:p>
        </p:txBody>
      </p:sp>
      <p:sp>
        <p:nvSpPr>
          <p:cNvPr id="35846" name="Freeform 9"/>
          <p:cNvSpPr>
            <a:spLocks/>
          </p:cNvSpPr>
          <p:nvPr/>
        </p:nvSpPr>
        <p:spPr bwMode="auto">
          <a:xfrm>
            <a:off x="4305300" y="846138"/>
            <a:ext cx="1552575" cy="198437"/>
          </a:xfrm>
          <a:custGeom>
            <a:avLst/>
            <a:gdLst>
              <a:gd name="T0" fmla="*/ 0 w 1552755"/>
              <a:gd name="T1" fmla="*/ 198489 h 198424"/>
              <a:gd name="T2" fmla="*/ 793170 w 1552755"/>
              <a:gd name="T3" fmla="*/ 16 h 198424"/>
              <a:gd name="T4" fmla="*/ 1551855 w 1552755"/>
              <a:gd name="T5" fmla="*/ 189857 h 198424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552755" h="198424">
                <a:moveTo>
                  <a:pt x="0" y="198424"/>
                </a:moveTo>
                <a:cubicBezTo>
                  <a:pt x="267419" y="99939"/>
                  <a:pt x="534838" y="1454"/>
                  <a:pt x="793630" y="16"/>
                </a:cubicBezTo>
                <a:cubicBezTo>
                  <a:pt x="1052422" y="-1422"/>
                  <a:pt x="1302588" y="94187"/>
                  <a:pt x="1552755" y="189797"/>
                </a:cubicBezTo>
              </a:path>
            </a:pathLst>
          </a:cu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cxnSp>
        <p:nvCxnSpPr>
          <p:cNvPr id="35847" name="Straight Arrow Connector 11"/>
          <p:cNvCxnSpPr>
            <a:cxnSpLocks noChangeShapeType="1"/>
          </p:cNvCxnSpPr>
          <p:nvPr/>
        </p:nvCxnSpPr>
        <p:spPr bwMode="auto">
          <a:xfrm>
            <a:off x="5780088" y="1006475"/>
            <a:ext cx="120650" cy="73025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5848" name="Straight Arrow Connector 35"/>
          <p:cNvCxnSpPr>
            <a:cxnSpLocks noChangeShapeType="1"/>
          </p:cNvCxnSpPr>
          <p:nvPr/>
        </p:nvCxnSpPr>
        <p:spPr bwMode="auto">
          <a:xfrm flipH="1">
            <a:off x="4260850" y="1023938"/>
            <a:ext cx="122238" cy="61912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5849" name="TextBox 13"/>
          <p:cNvSpPr txBox="1">
            <a:spLocks noChangeArrowheads="1"/>
          </p:cNvSpPr>
          <p:nvPr/>
        </p:nvSpPr>
        <p:spPr bwMode="auto">
          <a:xfrm>
            <a:off x="4687888" y="476250"/>
            <a:ext cx="7127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swap</a:t>
            </a:r>
          </a:p>
        </p:txBody>
      </p:sp>
      <p:grpSp>
        <p:nvGrpSpPr>
          <p:cNvPr id="35850" name="Group 29"/>
          <p:cNvGrpSpPr>
            <a:grpSpLocks/>
          </p:cNvGrpSpPr>
          <p:nvPr/>
        </p:nvGrpSpPr>
        <p:grpSpPr bwMode="auto">
          <a:xfrm>
            <a:off x="647700" y="3875088"/>
            <a:ext cx="2903538" cy="2097087"/>
            <a:chOff x="3049440" y="2896395"/>
            <a:chExt cx="2902788" cy="2098290"/>
          </a:xfrm>
        </p:grpSpPr>
        <p:grpSp>
          <p:nvGrpSpPr>
            <p:cNvPr id="35856" name="Group 30"/>
            <p:cNvGrpSpPr>
              <a:grpSpLocks/>
            </p:cNvGrpSpPr>
            <p:nvPr/>
          </p:nvGrpSpPr>
          <p:grpSpPr bwMode="auto">
            <a:xfrm>
              <a:off x="3049440" y="3189788"/>
              <a:ext cx="2902788" cy="1804897"/>
              <a:chOff x="5292308" y="2792984"/>
              <a:chExt cx="2902788" cy="1804897"/>
            </a:xfrm>
          </p:grpSpPr>
          <p:sp>
            <p:nvSpPr>
              <p:cNvPr id="33" name="Rectangle 3"/>
              <p:cNvSpPr txBox="1">
                <a:spLocks noChangeArrowheads="1"/>
              </p:cNvSpPr>
              <p:nvPr/>
            </p:nvSpPr>
            <p:spPr bwMode="auto">
              <a:xfrm>
                <a:off x="5327224" y="2828391"/>
                <a:ext cx="2832956" cy="1734545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T</a:t>
                </a:r>
                <a:r>
                  <a:rPr lang="en-US" sz="1000" kern="0" baseline="-25000" dirty="0">
                    <a:latin typeface="Times New Roman" pitchFamily="18" charset="0"/>
                    <a:cs typeface="Times New Roman" pitchFamily="18" charset="0"/>
                  </a:rPr>
                  <a:t>1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		                 T</a:t>
                </a:r>
                <a:r>
                  <a:rPr lang="en-US" sz="1000" kern="0" baseline="-25000" dirty="0">
                    <a:latin typeface="Times New Roman" pitchFamily="18" charset="0"/>
                    <a:cs typeface="Times New Roman" pitchFamily="18" charset="0"/>
                  </a:rPr>
                  <a:t>2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Read(A); A 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  <a:sym typeface="Symbol" pitchFamily="18" charset="2"/>
                  </a:rPr>
                  <a:t>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 A+100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Write(A);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		                  Read(A); A 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  <a:sym typeface="Symbol" pitchFamily="18" charset="2"/>
                  </a:rPr>
                  <a:t>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  A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  <a:sym typeface="Symbol" pitchFamily="18" charset="2"/>
                  </a:rPr>
                  <a:t>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2;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		                  Write(A);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Read(B); B 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  <a:sym typeface="Symbol" pitchFamily="18" charset="2"/>
                  </a:rPr>
                  <a:t>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  B+100;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Write(B);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		                   Read(B); B 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  <a:sym typeface="Symbol" pitchFamily="18" charset="2"/>
                  </a:rPr>
                  <a:t>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  B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  <a:sym typeface="Symbol" pitchFamily="18" charset="2"/>
                  </a:rPr>
                  <a:t>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2;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		                   Write(B);</a:t>
                </a:r>
              </a:p>
              <a:p>
                <a:pPr marL="342900" indent="-342900" algn="ctr" eaLnBrk="1" hangingPunct="1">
                  <a:spcBef>
                    <a:spcPct val="20000"/>
                  </a:spcBef>
                  <a:defRPr/>
                </a:pPr>
                <a:r>
                  <a:rPr lang="en-US" sz="2400" kern="0" dirty="0">
                    <a:latin typeface="Times New Roman" pitchFamily="18" charset="0"/>
                    <a:cs typeface="Times New Roman" pitchFamily="18" charset="0"/>
                  </a:rPr>
                  <a:t>			</a:t>
                </a:r>
              </a:p>
            </p:txBody>
          </p:sp>
          <p:sp>
            <p:nvSpPr>
              <p:cNvPr id="35859" name="Rectangle 33"/>
              <p:cNvSpPr>
                <a:spLocks noChangeArrowheads="1"/>
              </p:cNvSpPr>
              <p:nvPr/>
            </p:nvSpPr>
            <p:spPr bwMode="auto">
              <a:xfrm>
                <a:off x="5292308" y="2792984"/>
                <a:ext cx="2902788" cy="1804897"/>
              </a:xfrm>
              <a:prstGeom prst="rect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endParaRPr lang="en-US" altLang="en-US"/>
              </a:p>
            </p:txBody>
          </p:sp>
          <p:cxnSp>
            <p:nvCxnSpPr>
              <p:cNvPr id="35860" name="Straight Connector 34"/>
              <p:cNvCxnSpPr>
                <a:cxnSpLocks noChangeShapeType="1"/>
              </p:cNvCxnSpPr>
              <p:nvPr/>
            </p:nvCxnSpPr>
            <p:spPr bwMode="auto">
              <a:xfrm>
                <a:off x="6728604" y="2827488"/>
                <a:ext cx="6471" cy="1735886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5861" name="Straight Connector 36"/>
              <p:cNvCxnSpPr>
                <a:cxnSpLocks noChangeShapeType="1"/>
              </p:cNvCxnSpPr>
              <p:nvPr/>
            </p:nvCxnSpPr>
            <p:spPr bwMode="auto">
              <a:xfrm>
                <a:off x="6751614" y="2824620"/>
                <a:ext cx="6471" cy="1735886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35857" name="TextBox 31"/>
            <p:cNvSpPr txBox="1">
              <a:spLocks noChangeArrowheads="1"/>
            </p:cNvSpPr>
            <p:nvPr/>
          </p:nvSpPr>
          <p:spPr bwMode="auto">
            <a:xfrm>
              <a:off x="4010912" y="2896395"/>
              <a:ext cx="100860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Schedule C</a:t>
              </a:r>
            </a:p>
          </p:txBody>
        </p:sp>
      </p:grpSp>
      <p:grpSp>
        <p:nvGrpSpPr>
          <p:cNvPr id="35851" name="Group 1"/>
          <p:cNvGrpSpPr>
            <a:grpSpLocks/>
          </p:cNvGrpSpPr>
          <p:nvPr/>
        </p:nvGrpSpPr>
        <p:grpSpPr bwMode="auto">
          <a:xfrm>
            <a:off x="3667125" y="4002088"/>
            <a:ext cx="846138" cy="2276475"/>
            <a:chOff x="3520936" y="4001321"/>
            <a:chExt cx="844901" cy="2277707"/>
          </a:xfrm>
        </p:grpSpPr>
        <p:sp>
          <p:nvSpPr>
            <p:cNvPr id="35852" name="Text Box 7"/>
            <p:cNvSpPr txBox="1">
              <a:spLocks noChangeArrowheads="1"/>
            </p:cNvSpPr>
            <p:nvPr/>
          </p:nvSpPr>
          <p:spPr bwMode="auto">
            <a:xfrm>
              <a:off x="3539017" y="4001321"/>
              <a:ext cx="826820" cy="22777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buFontTx/>
                <a:buNone/>
              </a:pPr>
              <a:r>
                <a:rPr lang="en-US" altLang="en-US" sz="1000">
                  <a:latin typeface="Times New Roman" panose="02020603050405020304" pitchFamily="18" charset="0"/>
                  <a:cs typeface="Times New Roman" panose="02020603050405020304" pitchFamily="18" charset="0"/>
                </a:rPr>
                <a:t>A       B</a:t>
              </a:r>
            </a:p>
            <a:p>
              <a:pPr eaLnBrk="1" hangingPunct="1">
                <a:buFontTx/>
                <a:buNone/>
              </a:pPr>
              <a:r>
                <a:rPr lang="en-US" altLang="en-US" sz="1000">
                  <a:latin typeface="Times New Roman" panose="02020603050405020304" pitchFamily="18" charset="0"/>
                  <a:cs typeface="Times New Roman" panose="02020603050405020304" pitchFamily="18" charset="0"/>
                </a:rPr>
                <a:t>25      25</a:t>
              </a:r>
            </a:p>
            <a:p>
              <a:pPr eaLnBrk="1" hangingPunct="1">
                <a:buFontTx/>
                <a:buNone/>
              </a:pPr>
              <a:endParaRPr lang="en-US" altLang="en-US" sz="1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eaLnBrk="1" hangingPunct="1">
                <a:buFontTx/>
                <a:buNone/>
              </a:pPr>
              <a:r>
                <a:rPr lang="en-US" altLang="en-US" sz="1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125</a:t>
              </a:r>
            </a:p>
            <a:p>
              <a:pPr eaLnBrk="1" hangingPunct="1">
                <a:buFontTx/>
                <a:buNone/>
              </a:pPr>
              <a:endParaRPr lang="en-US" altLang="en-US" sz="1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eaLnBrk="1" hangingPunct="1">
                <a:buFontTx/>
                <a:buNone/>
              </a:pPr>
              <a:r>
                <a:rPr lang="en-US" altLang="en-US" sz="1000">
                  <a:latin typeface="Times New Roman" panose="02020603050405020304" pitchFamily="18" charset="0"/>
                  <a:cs typeface="Times New Roman" panose="02020603050405020304" pitchFamily="18" charset="0"/>
                </a:rPr>
                <a:t>250</a:t>
              </a:r>
            </a:p>
            <a:p>
              <a:pPr eaLnBrk="1" hangingPunct="1">
                <a:buFontTx/>
                <a:buNone/>
              </a:pPr>
              <a:endParaRPr lang="en-US" altLang="en-US" sz="1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eaLnBrk="1" hangingPunct="1">
                <a:buFontTx/>
                <a:buNone/>
              </a:pPr>
              <a:r>
                <a:rPr lang="en-US" altLang="en-US" sz="100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125</a:t>
              </a:r>
            </a:p>
            <a:p>
              <a:pPr eaLnBrk="1" hangingPunct="1">
                <a:buFontTx/>
                <a:buNone/>
              </a:pPr>
              <a:endParaRPr lang="en-US" altLang="en-US" sz="1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eaLnBrk="1" hangingPunct="1">
                <a:buFontTx/>
                <a:buNone/>
              </a:pPr>
              <a:r>
                <a:rPr lang="en-US" altLang="en-US" sz="100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250</a:t>
              </a:r>
            </a:p>
            <a:p>
              <a:pPr eaLnBrk="1" hangingPunct="1">
                <a:buFontTx/>
                <a:buNone/>
              </a:pPr>
              <a:endParaRPr lang="en-US" altLang="en-US" sz="1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eaLnBrk="1" hangingPunct="1">
                <a:buFontTx/>
                <a:buNone/>
              </a:pPr>
              <a:r>
                <a:rPr lang="en-US" altLang="en-US" sz="1000">
                  <a:latin typeface="Times New Roman" panose="02020603050405020304" pitchFamily="18" charset="0"/>
                  <a:cs typeface="Times New Roman" panose="02020603050405020304" pitchFamily="18" charset="0"/>
                </a:rPr>
                <a:t>250    250</a:t>
              </a:r>
              <a:endParaRPr lang="en-US" altLang="en-US" sz="1000" u="sng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5853" name="Line 10"/>
            <p:cNvSpPr>
              <a:spLocks noChangeShapeType="1"/>
            </p:cNvSpPr>
            <p:nvPr/>
          </p:nvSpPr>
          <p:spPr bwMode="auto">
            <a:xfrm>
              <a:off x="3861625" y="4093186"/>
              <a:ext cx="10059" cy="218584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854" name="Line 11"/>
            <p:cNvSpPr>
              <a:spLocks noChangeShapeType="1"/>
            </p:cNvSpPr>
            <p:nvPr/>
          </p:nvSpPr>
          <p:spPr bwMode="auto">
            <a:xfrm flipV="1">
              <a:off x="3520936" y="4199333"/>
              <a:ext cx="645248" cy="1225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855" name="Line 11"/>
            <p:cNvSpPr>
              <a:spLocks noChangeShapeType="1"/>
            </p:cNvSpPr>
            <p:nvPr/>
          </p:nvSpPr>
          <p:spPr bwMode="auto">
            <a:xfrm>
              <a:off x="3539700" y="5932450"/>
              <a:ext cx="669614" cy="277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93788" y="2506663"/>
            <a:ext cx="7261225" cy="56991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2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= r</a:t>
            </a:r>
            <a:r>
              <a:rPr lang="en-US" altLang="en-US" sz="2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(A)w</a:t>
            </a:r>
            <a:r>
              <a:rPr lang="en-US" altLang="en-US" sz="2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  <a:r>
              <a:rPr lang="en-US" altLang="en-US" sz="2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8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(B)w</a:t>
            </a:r>
            <a:r>
              <a:rPr lang="en-US" altLang="en-US" sz="28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(B)</a:t>
            </a:r>
            <a:r>
              <a:rPr lang="en-US" altLang="en-US" sz="2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800" baseline="-25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(A)w</a:t>
            </a:r>
            <a:r>
              <a:rPr lang="en-US" altLang="en-US" sz="2800" baseline="-25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(B)w</a:t>
            </a:r>
            <a:r>
              <a:rPr lang="en-US" altLang="en-US" sz="2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(B)</a:t>
            </a:r>
          </a:p>
          <a:p>
            <a:pPr eaLnBrk="1" hangingPunct="1">
              <a:buFontTx/>
              <a:buNone/>
            </a:pPr>
            <a:endParaRPr lang="en-US" altLang="en-US" sz="2800"/>
          </a:p>
          <a:p>
            <a:pPr eaLnBrk="1" hangingPunct="1">
              <a:buFontTx/>
              <a:buNone/>
            </a:pPr>
            <a:r>
              <a:rPr lang="en-US" altLang="en-US" sz="2800"/>
              <a:t>			</a:t>
            </a:r>
            <a:endParaRPr lang="en-US" altLang="en-US" sz="2800" baseline="-25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867" name="Rectangle 8"/>
          <p:cNvSpPr>
            <a:spLocks noChangeArrowheads="1"/>
          </p:cNvSpPr>
          <p:nvPr/>
        </p:nvSpPr>
        <p:spPr bwMode="auto">
          <a:xfrm>
            <a:off x="581025" y="265113"/>
            <a:ext cx="7567613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Action Swapping </a:t>
            </a:r>
          </a:p>
        </p:txBody>
      </p:sp>
      <p:sp>
        <p:nvSpPr>
          <p:cNvPr id="36868" name="AutoShape 9"/>
          <p:cNvSpPr>
            <a:spLocks/>
          </p:cNvSpPr>
          <p:nvPr/>
        </p:nvSpPr>
        <p:spPr bwMode="auto">
          <a:xfrm rot="16200000" flipH="1">
            <a:off x="4175919" y="440531"/>
            <a:ext cx="171450" cy="1531938"/>
          </a:xfrm>
          <a:prstGeom prst="leftBrace">
            <a:avLst>
              <a:gd name="adj1" fmla="val 47737"/>
              <a:gd name="adj2" fmla="val 50000"/>
            </a:avLst>
          </a:prstGeom>
          <a:noFill/>
          <a:ln w="9525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/>
          </a:p>
        </p:txBody>
      </p:sp>
      <p:sp>
        <p:nvSpPr>
          <p:cNvPr id="36869" name="AutoShape 10"/>
          <p:cNvSpPr>
            <a:spLocks/>
          </p:cNvSpPr>
          <p:nvPr/>
        </p:nvSpPr>
        <p:spPr bwMode="auto">
          <a:xfrm rot="16200000" flipH="1">
            <a:off x="5733257" y="426244"/>
            <a:ext cx="195262" cy="1536700"/>
          </a:xfrm>
          <a:prstGeom prst="leftBrace">
            <a:avLst>
              <a:gd name="adj1" fmla="val 47948"/>
              <a:gd name="adj2" fmla="val 50000"/>
            </a:avLst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/>
          </a:p>
        </p:txBody>
      </p:sp>
      <p:sp>
        <p:nvSpPr>
          <p:cNvPr id="36870" name="Rectangle 8"/>
          <p:cNvSpPr>
            <a:spLocks noChangeArrowheads="1"/>
          </p:cNvSpPr>
          <p:nvPr/>
        </p:nvSpPr>
        <p:spPr bwMode="auto">
          <a:xfrm>
            <a:off x="1058863" y="1166813"/>
            <a:ext cx="7507287" cy="642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2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C 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= r</a:t>
            </a:r>
            <a:r>
              <a:rPr lang="en-US" altLang="en-US" sz="2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(A)w</a:t>
            </a:r>
            <a:r>
              <a:rPr lang="en-US" altLang="en-US" sz="2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  <a:r>
              <a:rPr lang="en-US" altLang="en-US" sz="2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800" baseline="-25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(A)w</a:t>
            </a:r>
            <a:r>
              <a:rPr lang="en-US" altLang="en-US" sz="2800" baseline="-25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  <a:r>
              <a:rPr lang="en-US" altLang="en-US" sz="2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8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(B)w</a:t>
            </a:r>
            <a:r>
              <a:rPr lang="en-US" altLang="en-US" sz="28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(B)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(B)w</a:t>
            </a:r>
            <a:r>
              <a:rPr lang="en-US" altLang="en-US" sz="2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(B)</a:t>
            </a:r>
          </a:p>
        </p:txBody>
      </p:sp>
      <p:sp>
        <p:nvSpPr>
          <p:cNvPr id="36871" name="Freeform 9"/>
          <p:cNvSpPr>
            <a:spLocks/>
          </p:cNvSpPr>
          <p:nvPr/>
        </p:nvSpPr>
        <p:spPr bwMode="auto">
          <a:xfrm>
            <a:off x="4305300" y="846138"/>
            <a:ext cx="1552575" cy="198437"/>
          </a:xfrm>
          <a:custGeom>
            <a:avLst/>
            <a:gdLst>
              <a:gd name="T0" fmla="*/ 0 w 1552755"/>
              <a:gd name="T1" fmla="*/ 198489 h 198424"/>
              <a:gd name="T2" fmla="*/ 793170 w 1552755"/>
              <a:gd name="T3" fmla="*/ 16 h 198424"/>
              <a:gd name="T4" fmla="*/ 1551855 w 1552755"/>
              <a:gd name="T5" fmla="*/ 189857 h 198424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552755" h="198424">
                <a:moveTo>
                  <a:pt x="0" y="198424"/>
                </a:moveTo>
                <a:cubicBezTo>
                  <a:pt x="267419" y="99939"/>
                  <a:pt x="534838" y="1454"/>
                  <a:pt x="793630" y="16"/>
                </a:cubicBezTo>
                <a:cubicBezTo>
                  <a:pt x="1052422" y="-1422"/>
                  <a:pt x="1302588" y="94187"/>
                  <a:pt x="1552755" y="189797"/>
                </a:cubicBezTo>
              </a:path>
            </a:pathLst>
          </a:cu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cxnSp>
        <p:nvCxnSpPr>
          <p:cNvPr id="36872" name="Straight Arrow Connector 11"/>
          <p:cNvCxnSpPr>
            <a:cxnSpLocks noChangeShapeType="1"/>
          </p:cNvCxnSpPr>
          <p:nvPr/>
        </p:nvCxnSpPr>
        <p:spPr bwMode="auto">
          <a:xfrm>
            <a:off x="5780088" y="1006475"/>
            <a:ext cx="120650" cy="73025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6873" name="Straight Arrow Connector 35"/>
          <p:cNvCxnSpPr>
            <a:cxnSpLocks noChangeShapeType="1"/>
          </p:cNvCxnSpPr>
          <p:nvPr/>
        </p:nvCxnSpPr>
        <p:spPr bwMode="auto">
          <a:xfrm flipH="1">
            <a:off x="4260850" y="1023938"/>
            <a:ext cx="122238" cy="61912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6874" name="TextBox 13"/>
          <p:cNvSpPr txBox="1">
            <a:spLocks noChangeArrowheads="1"/>
          </p:cNvSpPr>
          <p:nvPr/>
        </p:nvSpPr>
        <p:spPr bwMode="auto">
          <a:xfrm>
            <a:off x="4687888" y="476250"/>
            <a:ext cx="7127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swap</a:t>
            </a:r>
          </a:p>
        </p:txBody>
      </p:sp>
      <p:sp>
        <p:nvSpPr>
          <p:cNvPr id="36875" name="Down Arrow 14"/>
          <p:cNvSpPr>
            <a:spLocks noChangeArrowheads="1"/>
          </p:cNvSpPr>
          <p:nvPr/>
        </p:nvSpPr>
        <p:spPr bwMode="auto">
          <a:xfrm>
            <a:off x="4500563" y="1809750"/>
            <a:ext cx="450850" cy="652463"/>
          </a:xfrm>
          <a:prstGeom prst="downArrow">
            <a:avLst>
              <a:gd name="adj1" fmla="val 50000"/>
              <a:gd name="adj2" fmla="val 50075"/>
            </a:avLst>
          </a:prstGeom>
          <a:solidFill>
            <a:schemeClr val="accent1"/>
          </a:solidFill>
          <a:ln w="9525" algn="ctr">
            <a:solidFill>
              <a:srgbClr val="FF0000"/>
            </a:solidFill>
            <a:round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/>
          </a:p>
        </p:txBody>
      </p:sp>
      <p:grpSp>
        <p:nvGrpSpPr>
          <p:cNvPr id="36876" name="Group 29"/>
          <p:cNvGrpSpPr>
            <a:grpSpLocks/>
          </p:cNvGrpSpPr>
          <p:nvPr/>
        </p:nvGrpSpPr>
        <p:grpSpPr bwMode="auto">
          <a:xfrm>
            <a:off x="647700" y="3875088"/>
            <a:ext cx="2903538" cy="2097087"/>
            <a:chOff x="3049440" y="2896395"/>
            <a:chExt cx="2902788" cy="2098290"/>
          </a:xfrm>
        </p:grpSpPr>
        <p:grpSp>
          <p:nvGrpSpPr>
            <p:cNvPr id="36882" name="Group 30"/>
            <p:cNvGrpSpPr>
              <a:grpSpLocks/>
            </p:cNvGrpSpPr>
            <p:nvPr/>
          </p:nvGrpSpPr>
          <p:grpSpPr bwMode="auto">
            <a:xfrm>
              <a:off x="3049440" y="3189788"/>
              <a:ext cx="2902788" cy="1804897"/>
              <a:chOff x="5292308" y="2792984"/>
              <a:chExt cx="2902788" cy="1804897"/>
            </a:xfrm>
          </p:grpSpPr>
          <p:sp>
            <p:nvSpPr>
              <p:cNvPr id="33" name="Rectangle 3"/>
              <p:cNvSpPr txBox="1">
                <a:spLocks noChangeArrowheads="1"/>
              </p:cNvSpPr>
              <p:nvPr/>
            </p:nvSpPr>
            <p:spPr bwMode="auto">
              <a:xfrm>
                <a:off x="5327224" y="2828391"/>
                <a:ext cx="2832956" cy="1734545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T</a:t>
                </a:r>
                <a:r>
                  <a:rPr lang="en-US" sz="1000" kern="0" baseline="-25000" dirty="0">
                    <a:latin typeface="Times New Roman" pitchFamily="18" charset="0"/>
                    <a:cs typeface="Times New Roman" pitchFamily="18" charset="0"/>
                  </a:rPr>
                  <a:t>1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		                 T</a:t>
                </a:r>
                <a:r>
                  <a:rPr lang="en-US" sz="1000" kern="0" baseline="-25000" dirty="0">
                    <a:latin typeface="Times New Roman" pitchFamily="18" charset="0"/>
                    <a:cs typeface="Times New Roman" pitchFamily="18" charset="0"/>
                  </a:rPr>
                  <a:t>2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Read(A); A 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  <a:sym typeface="Symbol" pitchFamily="18" charset="2"/>
                  </a:rPr>
                  <a:t>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 A+100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Write(A);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		                  Read(A); A 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  <a:sym typeface="Symbol" pitchFamily="18" charset="2"/>
                  </a:rPr>
                  <a:t>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  A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  <a:sym typeface="Symbol" pitchFamily="18" charset="2"/>
                  </a:rPr>
                  <a:t>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2;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		                  Write(A);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Read(B); B 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  <a:sym typeface="Symbol" pitchFamily="18" charset="2"/>
                  </a:rPr>
                  <a:t>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  B+100;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Write(B);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		                   Read(B); B 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  <a:sym typeface="Symbol" pitchFamily="18" charset="2"/>
                  </a:rPr>
                  <a:t>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  B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  <a:sym typeface="Symbol" pitchFamily="18" charset="2"/>
                  </a:rPr>
                  <a:t>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2;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		                   Write(B);</a:t>
                </a:r>
              </a:p>
              <a:p>
                <a:pPr marL="342900" indent="-342900" algn="ctr" eaLnBrk="1" hangingPunct="1">
                  <a:spcBef>
                    <a:spcPct val="20000"/>
                  </a:spcBef>
                  <a:defRPr/>
                </a:pPr>
                <a:r>
                  <a:rPr lang="en-US" sz="2400" kern="0" dirty="0">
                    <a:latin typeface="Times New Roman" pitchFamily="18" charset="0"/>
                    <a:cs typeface="Times New Roman" pitchFamily="18" charset="0"/>
                  </a:rPr>
                  <a:t>			</a:t>
                </a:r>
              </a:p>
            </p:txBody>
          </p:sp>
          <p:sp>
            <p:nvSpPr>
              <p:cNvPr id="36885" name="Rectangle 33"/>
              <p:cNvSpPr>
                <a:spLocks noChangeArrowheads="1"/>
              </p:cNvSpPr>
              <p:nvPr/>
            </p:nvSpPr>
            <p:spPr bwMode="auto">
              <a:xfrm>
                <a:off x="5292308" y="2792984"/>
                <a:ext cx="2902788" cy="1804897"/>
              </a:xfrm>
              <a:prstGeom prst="rect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endParaRPr lang="en-US" altLang="en-US"/>
              </a:p>
            </p:txBody>
          </p:sp>
          <p:cxnSp>
            <p:nvCxnSpPr>
              <p:cNvPr id="36886" name="Straight Connector 34"/>
              <p:cNvCxnSpPr>
                <a:cxnSpLocks noChangeShapeType="1"/>
              </p:cNvCxnSpPr>
              <p:nvPr/>
            </p:nvCxnSpPr>
            <p:spPr bwMode="auto">
              <a:xfrm>
                <a:off x="6728604" y="2827488"/>
                <a:ext cx="6471" cy="1735886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6887" name="Straight Connector 36"/>
              <p:cNvCxnSpPr>
                <a:cxnSpLocks noChangeShapeType="1"/>
              </p:cNvCxnSpPr>
              <p:nvPr/>
            </p:nvCxnSpPr>
            <p:spPr bwMode="auto">
              <a:xfrm>
                <a:off x="6751614" y="2824620"/>
                <a:ext cx="6471" cy="1735886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36883" name="TextBox 31"/>
            <p:cNvSpPr txBox="1">
              <a:spLocks noChangeArrowheads="1"/>
            </p:cNvSpPr>
            <p:nvPr/>
          </p:nvSpPr>
          <p:spPr bwMode="auto">
            <a:xfrm>
              <a:off x="4010912" y="2896395"/>
              <a:ext cx="100860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Schedule C</a:t>
              </a:r>
            </a:p>
          </p:txBody>
        </p:sp>
      </p:grpSp>
      <p:grpSp>
        <p:nvGrpSpPr>
          <p:cNvPr id="36877" name="Group 1"/>
          <p:cNvGrpSpPr>
            <a:grpSpLocks/>
          </p:cNvGrpSpPr>
          <p:nvPr/>
        </p:nvGrpSpPr>
        <p:grpSpPr bwMode="auto">
          <a:xfrm>
            <a:off x="3667125" y="4002088"/>
            <a:ext cx="846138" cy="2276475"/>
            <a:chOff x="3520936" y="4001321"/>
            <a:chExt cx="844901" cy="2277707"/>
          </a:xfrm>
        </p:grpSpPr>
        <p:sp>
          <p:nvSpPr>
            <p:cNvPr id="36878" name="Text Box 7"/>
            <p:cNvSpPr txBox="1">
              <a:spLocks noChangeArrowheads="1"/>
            </p:cNvSpPr>
            <p:nvPr/>
          </p:nvSpPr>
          <p:spPr bwMode="auto">
            <a:xfrm>
              <a:off x="3539017" y="4001321"/>
              <a:ext cx="826820" cy="22777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buFontTx/>
                <a:buNone/>
              </a:pPr>
              <a:r>
                <a:rPr lang="en-US" altLang="en-US" sz="1000">
                  <a:latin typeface="Times New Roman" panose="02020603050405020304" pitchFamily="18" charset="0"/>
                  <a:cs typeface="Times New Roman" panose="02020603050405020304" pitchFamily="18" charset="0"/>
                </a:rPr>
                <a:t>A       B</a:t>
              </a:r>
            </a:p>
            <a:p>
              <a:pPr eaLnBrk="1" hangingPunct="1">
                <a:buFontTx/>
                <a:buNone/>
              </a:pPr>
              <a:r>
                <a:rPr lang="en-US" altLang="en-US" sz="1000">
                  <a:latin typeface="Times New Roman" panose="02020603050405020304" pitchFamily="18" charset="0"/>
                  <a:cs typeface="Times New Roman" panose="02020603050405020304" pitchFamily="18" charset="0"/>
                </a:rPr>
                <a:t>25      25</a:t>
              </a:r>
            </a:p>
            <a:p>
              <a:pPr eaLnBrk="1" hangingPunct="1">
                <a:buFontTx/>
                <a:buNone/>
              </a:pPr>
              <a:endParaRPr lang="en-US" altLang="en-US" sz="1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eaLnBrk="1" hangingPunct="1">
                <a:buFontTx/>
                <a:buNone/>
              </a:pPr>
              <a:r>
                <a:rPr lang="en-US" altLang="en-US" sz="1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125</a:t>
              </a:r>
            </a:p>
            <a:p>
              <a:pPr eaLnBrk="1" hangingPunct="1">
                <a:buFontTx/>
                <a:buNone/>
              </a:pPr>
              <a:endParaRPr lang="en-US" altLang="en-US" sz="1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eaLnBrk="1" hangingPunct="1">
                <a:buFontTx/>
                <a:buNone/>
              </a:pPr>
              <a:r>
                <a:rPr lang="en-US" altLang="en-US" sz="1000">
                  <a:latin typeface="Times New Roman" panose="02020603050405020304" pitchFamily="18" charset="0"/>
                  <a:cs typeface="Times New Roman" panose="02020603050405020304" pitchFamily="18" charset="0"/>
                </a:rPr>
                <a:t>250</a:t>
              </a:r>
            </a:p>
            <a:p>
              <a:pPr eaLnBrk="1" hangingPunct="1">
                <a:buFontTx/>
                <a:buNone/>
              </a:pPr>
              <a:endParaRPr lang="en-US" altLang="en-US" sz="1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eaLnBrk="1" hangingPunct="1">
                <a:buFontTx/>
                <a:buNone/>
              </a:pPr>
              <a:r>
                <a:rPr lang="en-US" altLang="en-US" sz="100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125</a:t>
              </a:r>
            </a:p>
            <a:p>
              <a:pPr eaLnBrk="1" hangingPunct="1">
                <a:buFontTx/>
                <a:buNone/>
              </a:pPr>
              <a:endParaRPr lang="en-US" altLang="en-US" sz="1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eaLnBrk="1" hangingPunct="1">
                <a:buFontTx/>
                <a:buNone/>
              </a:pPr>
              <a:r>
                <a:rPr lang="en-US" altLang="en-US" sz="100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250</a:t>
              </a:r>
            </a:p>
            <a:p>
              <a:pPr eaLnBrk="1" hangingPunct="1">
                <a:buFontTx/>
                <a:buNone/>
              </a:pPr>
              <a:endParaRPr lang="en-US" altLang="en-US" sz="1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eaLnBrk="1" hangingPunct="1">
                <a:buFontTx/>
                <a:buNone/>
              </a:pPr>
              <a:r>
                <a:rPr lang="en-US" altLang="en-US" sz="1000">
                  <a:latin typeface="Times New Roman" panose="02020603050405020304" pitchFamily="18" charset="0"/>
                  <a:cs typeface="Times New Roman" panose="02020603050405020304" pitchFamily="18" charset="0"/>
                </a:rPr>
                <a:t>250    250</a:t>
              </a:r>
              <a:endParaRPr lang="en-US" altLang="en-US" sz="1000" u="sng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6879" name="Line 10"/>
            <p:cNvSpPr>
              <a:spLocks noChangeShapeType="1"/>
            </p:cNvSpPr>
            <p:nvPr/>
          </p:nvSpPr>
          <p:spPr bwMode="auto">
            <a:xfrm>
              <a:off x="3861625" y="4093186"/>
              <a:ext cx="10059" cy="218584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880" name="Line 11"/>
            <p:cNvSpPr>
              <a:spLocks noChangeShapeType="1"/>
            </p:cNvSpPr>
            <p:nvPr/>
          </p:nvSpPr>
          <p:spPr bwMode="auto">
            <a:xfrm flipV="1">
              <a:off x="3520936" y="4199333"/>
              <a:ext cx="645248" cy="1225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881" name="Line 11"/>
            <p:cNvSpPr>
              <a:spLocks noChangeShapeType="1"/>
            </p:cNvSpPr>
            <p:nvPr/>
          </p:nvSpPr>
          <p:spPr bwMode="auto">
            <a:xfrm>
              <a:off x="3539700" y="5932450"/>
              <a:ext cx="669614" cy="277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93788" y="2506663"/>
            <a:ext cx="7261225" cy="56991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2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= r</a:t>
            </a:r>
            <a:r>
              <a:rPr lang="en-US" altLang="en-US" sz="2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(A)w</a:t>
            </a:r>
            <a:r>
              <a:rPr lang="en-US" altLang="en-US" sz="2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  <a:r>
              <a:rPr lang="en-US" altLang="en-US" sz="2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8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(B)w</a:t>
            </a:r>
            <a:r>
              <a:rPr lang="en-US" altLang="en-US" sz="28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(B)</a:t>
            </a:r>
            <a:r>
              <a:rPr lang="en-US" altLang="en-US" sz="2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800" baseline="-25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(A)w</a:t>
            </a:r>
            <a:r>
              <a:rPr lang="en-US" altLang="en-US" sz="2800" baseline="-25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(B)w</a:t>
            </a:r>
            <a:r>
              <a:rPr lang="en-US" altLang="en-US" sz="2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(B)</a:t>
            </a:r>
          </a:p>
          <a:p>
            <a:pPr eaLnBrk="1" hangingPunct="1">
              <a:buFontTx/>
              <a:buNone/>
            </a:pPr>
            <a:endParaRPr lang="en-US" altLang="en-US" sz="2800"/>
          </a:p>
          <a:p>
            <a:pPr eaLnBrk="1" hangingPunct="1">
              <a:buFontTx/>
              <a:buNone/>
            </a:pPr>
            <a:r>
              <a:rPr lang="en-US" altLang="en-US" sz="2800"/>
              <a:t>			</a:t>
            </a:r>
            <a:endParaRPr lang="en-US" altLang="en-US" sz="2800" baseline="-25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891" name="AutoShape 4"/>
          <p:cNvSpPr>
            <a:spLocks/>
          </p:cNvSpPr>
          <p:nvPr/>
        </p:nvSpPr>
        <p:spPr bwMode="auto">
          <a:xfrm rot="-5400000">
            <a:off x="3269457" y="1580356"/>
            <a:ext cx="249238" cy="3114675"/>
          </a:xfrm>
          <a:prstGeom prst="leftBrace">
            <a:avLst>
              <a:gd name="adj1" fmla="val 79956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/>
          </a:p>
        </p:txBody>
      </p:sp>
      <p:sp>
        <p:nvSpPr>
          <p:cNvPr id="37892" name="AutoShape 5"/>
          <p:cNvSpPr>
            <a:spLocks/>
          </p:cNvSpPr>
          <p:nvPr/>
        </p:nvSpPr>
        <p:spPr bwMode="auto">
          <a:xfrm rot="-5400000">
            <a:off x="6436519" y="1635919"/>
            <a:ext cx="285750" cy="3071812"/>
          </a:xfrm>
          <a:prstGeom prst="leftBrace">
            <a:avLst>
              <a:gd name="adj1" fmla="val 80078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/>
          </a:p>
        </p:txBody>
      </p:sp>
      <p:sp>
        <p:nvSpPr>
          <p:cNvPr id="37893" name="Rectangle 8"/>
          <p:cNvSpPr>
            <a:spLocks noChangeArrowheads="1"/>
          </p:cNvSpPr>
          <p:nvPr/>
        </p:nvSpPr>
        <p:spPr bwMode="auto">
          <a:xfrm>
            <a:off x="581025" y="265113"/>
            <a:ext cx="7567613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Action Swapping </a:t>
            </a:r>
          </a:p>
        </p:txBody>
      </p:sp>
      <p:sp>
        <p:nvSpPr>
          <p:cNvPr id="37894" name="AutoShape 9"/>
          <p:cNvSpPr>
            <a:spLocks/>
          </p:cNvSpPr>
          <p:nvPr/>
        </p:nvSpPr>
        <p:spPr bwMode="auto">
          <a:xfrm rot="16200000" flipH="1">
            <a:off x="4175919" y="440531"/>
            <a:ext cx="171450" cy="1531938"/>
          </a:xfrm>
          <a:prstGeom prst="leftBrace">
            <a:avLst>
              <a:gd name="adj1" fmla="val 47737"/>
              <a:gd name="adj2" fmla="val 50000"/>
            </a:avLst>
          </a:prstGeom>
          <a:noFill/>
          <a:ln w="9525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/>
          </a:p>
        </p:txBody>
      </p:sp>
      <p:sp>
        <p:nvSpPr>
          <p:cNvPr id="37895" name="AutoShape 10"/>
          <p:cNvSpPr>
            <a:spLocks/>
          </p:cNvSpPr>
          <p:nvPr/>
        </p:nvSpPr>
        <p:spPr bwMode="auto">
          <a:xfrm rot="16200000" flipH="1">
            <a:off x="5733257" y="426244"/>
            <a:ext cx="195262" cy="1536700"/>
          </a:xfrm>
          <a:prstGeom prst="leftBrace">
            <a:avLst>
              <a:gd name="adj1" fmla="val 47948"/>
              <a:gd name="adj2" fmla="val 50000"/>
            </a:avLst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/>
          </a:p>
        </p:txBody>
      </p:sp>
      <p:sp>
        <p:nvSpPr>
          <p:cNvPr id="37896" name="TextBox 12"/>
          <p:cNvSpPr txBox="1">
            <a:spLocks noChangeArrowheads="1"/>
          </p:cNvSpPr>
          <p:nvPr/>
        </p:nvSpPr>
        <p:spPr bwMode="auto">
          <a:xfrm>
            <a:off x="3208338" y="3205163"/>
            <a:ext cx="4270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37897" name="TextBox 13"/>
          <p:cNvSpPr txBox="1">
            <a:spLocks noChangeArrowheads="1"/>
          </p:cNvSpPr>
          <p:nvPr/>
        </p:nvSpPr>
        <p:spPr bwMode="auto">
          <a:xfrm>
            <a:off x="6418263" y="3249613"/>
            <a:ext cx="4270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37898" name="Rectangle 8"/>
          <p:cNvSpPr>
            <a:spLocks noChangeArrowheads="1"/>
          </p:cNvSpPr>
          <p:nvPr/>
        </p:nvSpPr>
        <p:spPr bwMode="auto">
          <a:xfrm>
            <a:off x="1058863" y="1166813"/>
            <a:ext cx="7507287" cy="642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2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C 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= r</a:t>
            </a:r>
            <a:r>
              <a:rPr lang="en-US" altLang="en-US" sz="2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(A)w</a:t>
            </a:r>
            <a:r>
              <a:rPr lang="en-US" altLang="en-US" sz="2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  <a:r>
              <a:rPr lang="en-US" altLang="en-US" sz="2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800" baseline="-25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(A)w</a:t>
            </a:r>
            <a:r>
              <a:rPr lang="en-US" altLang="en-US" sz="2800" baseline="-25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  <a:r>
              <a:rPr lang="en-US" altLang="en-US" sz="2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8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(B)w</a:t>
            </a:r>
            <a:r>
              <a:rPr lang="en-US" altLang="en-US" sz="28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(B)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(B)w</a:t>
            </a:r>
            <a:r>
              <a:rPr lang="en-US" altLang="en-US" sz="2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(B)</a:t>
            </a:r>
          </a:p>
        </p:txBody>
      </p:sp>
      <p:sp>
        <p:nvSpPr>
          <p:cNvPr id="37899" name="Freeform 9"/>
          <p:cNvSpPr>
            <a:spLocks/>
          </p:cNvSpPr>
          <p:nvPr/>
        </p:nvSpPr>
        <p:spPr bwMode="auto">
          <a:xfrm>
            <a:off x="4305300" y="846138"/>
            <a:ext cx="1552575" cy="198437"/>
          </a:xfrm>
          <a:custGeom>
            <a:avLst/>
            <a:gdLst>
              <a:gd name="T0" fmla="*/ 0 w 1552755"/>
              <a:gd name="T1" fmla="*/ 198489 h 198424"/>
              <a:gd name="T2" fmla="*/ 793170 w 1552755"/>
              <a:gd name="T3" fmla="*/ 16 h 198424"/>
              <a:gd name="T4" fmla="*/ 1551855 w 1552755"/>
              <a:gd name="T5" fmla="*/ 189857 h 198424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552755" h="198424">
                <a:moveTo>
                  <a:pt x="0" y="198424"/>
                </a:moveTo>
                <a:cubicBezTo>
                  <a:pt x="267419" y="99939"/>
                  <a:pt x="534838" y="1454"/>
                  <a:pt x="793630" y="16"/>
                </a:cubicBezTo>
                <a:cubicBezTo>
                  <a:pt x="1052422" y="-1422"/>
                  <a:pt x="1302588" y="94187"/>
                  <a:pt x="1552755" y="189797"/>
                </a:cubicBezTo>
              </a:path>
            </a:pathLst>
          </a:cu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cxnSp>
        <p:nvCxnSpPr>
          <p:cNvPr id="37900" name="Straight Arrow Connector 11"/>
          <p:cNvCxnSpPr>
            <a:cxnSpLocks noChangeShapeType="1"/>
          </p:cNvCxnSpPr>
          <p:nvPr/>
        </p:nvCxnSpPr>
        <p:spPr bwMode="auto">
          <a:xfrm>
            <a:off x="5780088" y="1006475"/>
            <a:ext cx="120650" cy="73025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7901" name="Straight Arrow Connector 35"/>
          <p:cNvCxnSpPr>
            <a:cxnSpLocks noChangeShapeType="1"/>
          </p:cNvCxnSpPr>
          <p:nvPr/>
        </p:nvCxnSpPr>
        <p:spPr bwMode="auto">
          <a:xfrm flipH="1">
            <a:off x="4260850" y="1023938"/>
            <a:ext cx="122238" cy="61912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7902" name="TextBox 13"/>
          <p:cNvSpPr txBox="1">
            <a:spLocks noChangeArrowheads="1"/>
          </p:cNvSpPr>
          <p:nvPr/>
        </p:nvSpPr>
        <p:spPr bwMode="auto">
          <a:xfrm>
            <a:off x="4687888" y="476250"/>
            <a:ext cx="7127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swap</a:t>
            </a:r>
          </a:p>
        </p:txBody>
      </p:sp>
      <p:sp>
        <p:nvSpPr>
          <p:cNvPr id="37903" name="Down Arrow 14"/>
          <p:cNvSpPr>
            <a:spLocks noChangeArrowheads="1"/>
          </p:cNvSpPr>
          <p:nvPr/>
        </p:nvSpPr>
        <p:spPr bwMode="auto">
          <a:xfrm>
            <a:off x="4500563" y="1809750"/>
            <a:ext cx="450850" cy="652463"/>
          </a:xfrm>
          <a:prstGeom prst="downArrow">
            <a:avLst>
              <a:gd name="adj1" fmla="val 50000"/>
              <a:gd name="adj2" fmla="val 50075"/>
            </a:avLst>
          </a:prstGeom>
          <a:solidFill>
            <a:schemeClr val="accent1"/>
          </a:solidFill>
          <a:ln w="9525" algn="ctr">
            <a:solidFill>
              <a:srgbClr val="FF0000"/>
            </a:solidFill>
            <a:round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/>
          </a:p>
        </p:txBody>
      </p:sp>
      <p:sp>
        <p:nvSpPr>
          <p:cNvPr id="37904" name="Rounded Rectangular Callout 15"/>
          <p:cNvSpPr>
            <a:spLocks noChangeArrowheads="1"/>
          </p:cNvSpPr>
          <p:nvPr/>
        </p:nvSpPr>
        <p:spPr bwMode="auto">
          <a:xfrm>
            <a:off x="160338" y="1771650"/>
            <a:ext cx="2351087" cy="511175"/>
          </a:xfrm>
          <a:prstGeom prst="wedgeRoundRectCallout">
            <a:avLst>
              <a:gd name="adj1" fmla="val -2116"/>
              <a:gd name="adj2" fmla="val 106412"/>
              <a:gd name="adj3" fmla="val 16667"/>
            </a:avLst>
          </a:prstGeom>
          <a:solidFill>
            <a:srgbClr val="FFFF00"/>
          </a:solidFill>
          <a:ln w="9525" algn="ctr">
            <a:solidFill>
              <a:srgbClr val="FF0000"/>
            </a:solidFill>
            <a:round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A serial schedule</a:t>
            </a:r>
          </a:p>
        </p:txBody>
      </p:sp>
      <p:grpSp>
        <p:nvGrpSpPr>
          <p:cNvPr id="37905" name="Group 29"/>
          <p:cNvGrpSpPr>
            <a:grpSpLocks/>
          </p:cNvGrpSpPr>
          <p:nvPr/>
        </p:nvGrpSpPr>
        <p:grpSpPr bwMode="auto">
          <a:xfrm>
            <a:off x="647700" y="3875088"/>
            <a:ext cx="2903538" cy="2097087"/>
            <a:chOff x="3049440" y="2896395"/>
            <a:chExt cx="2902788" cy="2098290"/>
          </a:xfrm>
        </p:grpSpPr>
        <p:grpSp>
          <p:nvGrpSpPr>
            <p:cNvPr id="37911" name="Group 30"/>
            <p:cNvGrpSpPr>
              <a:grpSpLocks/>
            </p:cNvGrpSpPr>
            <p:nvPr/>
          </p:nvGrpSpPr>
          <p:grpSpPr bwMode="auto">
            <a:xfrm>
              <a:off x="3049440" y="3189788"/>
              <a:ext cx="2902788" cy="1804897"/>
              <a:chOff x="5292308" y="2792984"/>
              <a:chExt cx="2902788" cy="1804897"/>
            </a:xfrm>
          </p:grpSpPr>
          <p:sp>
            <p:nvSpPr>
              <p:cNvPr id="33" name="Rectangle 3"/>
              <p:cNvSpPr txBox="1">
                <a:spLocks noChangeArrowheads="1"/>
              </p:cNvSpPr>
              <p:nvPr/>
            </p:nvSpPr>
            <p:spPr bwMode="auto">
              <a:xfrm>
                <a:off x="5327224" y="2828391"/>
                <a:ext cx="2832956" cy="1734545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T</a:t>
                </a:r>
                <a:r>
                  <a:rPr lang="en-US" sz="1000" kern="0" baseline="-25000" dirty="0">
                    <a:latin typeface="Times New Roman" pitchFamily="18" charset="0"/>
                    <a:cs typeface="Times New Roman" pitchFamily="18" charset="0"/>
                  </a:rPr>
                  <a:t>1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		                 T</a:t>
                </a:r>
                <a:r>
                  <a:rPr lang="en-US" sz="1000" kern="0" baseline="-25000" dirty="0">
                    <a:latin typeface="Times New Roman" pitchFamily="18" charset="0"/>
                    <a:cs typeface="Times New Roman" pitchFamily="18" charset="0"/>
                  </a:rPr>
                  <a:t>2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Read(A); A 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  <a:sym typeface="Symbol" pitchFamily="18" charset="2"/>
                  </a:rPr>
                  <a:t>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 A+100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Write(A);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		                  Read(A); A 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  <a:sym typeface="Symbol" pitchFamily="18" charset="2"/>
                  </a:rPr>
                  <a:t>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  A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  <a:sym typeface="Symbol" pitchFamily="18" charset="2"/>
                  </a:rPr>
                  <a:t>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2;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		                  Write(A);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Read(B); B 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  <a:sym typeface="Symbol" pitchFamily="18" charset="2"/>
                  </a:rPr>
                  <a:t>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  B+100;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Write(B);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		                   Read(B); B 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  <a:sym typeface="Symbol" pitchFamily="18" charset="2"/>
                  </a:rPr>
                  <a:t>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  B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  <a:sym typeface="Symbol" pitchFamily="18" charset="2"/>
                  </a:rPr>
                  <a:t>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2;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		                   Write(B);</a:t>
                </a:r>
              </a:p>
              <a:p>
                <a:pPr marL="342900" indent="-342900" algn="ctr" eaLnBrk="1" hangingPunct="1">
                  <a:spcBef>
                    <a:spcPct val="20000"/>
                  </a:spcBef>
                  <a:defRPr/>
                </a:pPr>
                <a:r>
                  <a:rPr lang="en-US" sz="2400" kern="0" dirty="0">
                    <a:latin typeface="Times New Roman" pitchFamily="18" charset="0"/>
                    <a:cs typeface="Times New Roman" pitchFamily="18" charset="0"/>
                  </a:rPr>
                  <a:t>			</a:t>
                </a:r>
              </a:p>
            </p:txBody>
          </p:sp>
          <p:sp>
            <p:nvSpPr>
              <p:cNvPr id="37914" name="Rectangle 33"/>
              <p:cNvSpPr>
                <a:spLocks noChangeArrowheads="1"/>
              </p:cNvSpPr>
              <p:nvPr/>
            </p:nvSpPr>
            <p:spPr bwMode="auto">
              <a:xfrm>
                <a:off x="5292308" y="2792984"/>
                <a:ext cx="2902788" cy="1804897"/>
              </a:xfrm>
              <a:prstGeom prst="rect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endParaRPr lang="en-US" altLang="en-US"/>
              </a:p>
            </p:txBody>
          </p:sp>
          <p:cxnSp>
            <p:nvCxnSpPr>
              <p:cNvPr id="37915" name="Straight Connector 34"/>
              <p:cNvCxnSpPr>
                <a:cxnSpLocks noChangeShapeType="1"/>
              </p:cNvCxnSpPr>
              <p:nvPr/>
            </p:nvCxnSpPr>
            <p:spPr bwMode="auto">
              <a:xfrm>
                <a:off x="6728604" y="2827488"/>
                <a:ext cx="6471" cy="1735886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7916" name="Straight Connector 36"/>
              <p:cNvCxnSpPr>
                <a:cxnSpLocks noChangeShapeType="1"/>
              </p:cNvCxnSpPr>
              <p:nvPr/>
            </p:nvCxnSpPr>
            <p:spPr bwMode="auto">
              <a:xfrm>
                <a:off x="6751614" y="2824620"/>
                <a:ext cx="6471" cy="1735886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37912" name="TextBox 31"/>
            <p:cNvSpPr txBox="1">
              <a:spLocks noChangeArrowheads="1"/>
            </p:cNvSpPr>
            <p:nvPr/>
          </p:nvSpPr>
          <p:spPr bwMode="auto">
            <a:xfrm>
              <a:off x="4010912" y="2896395"/>
              <a:ext cx="100860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Schedule C</a:t>
              </a:r>
            </a:p>
          </p:txBody>
        </p:sp>
      </p:grpSp>
      <p:grpSp>
        <p:nvGrpSpPr>
          <p:cNvPr id="37906" name="Group 1"/>
          <p:cNvGrpSpPr>
            <a:grpSpLocks/>
          </p:cNvGrpSpPr>
          <p:nvPr/>
        </p:nvGrpSpPr>
        <p:grpSpPr bwMode="auto">
          <a:xfrm>
            <a:off x="3667125" y="4002088"/>
            <a:ext cx="846138" cy="2276475"/>
            <a:chOff x="3520936" y="4001321"/>
            <a:chExt cx="844901" cy="2277707"/>
          </a:xfrm>
        </p:grpSpPr>
        <p:sp>
          <p:nvSpPr>
            <p:cNvPr id="37907" name="Text Box 7"/>
            <p:cNvSpPr txBox="1">
              <a:spLocks noChangeArrowheads="1"/>
            </p:cNvSpPr>
            <p:nvPr/>
          </p:nvSpPr>
          <p:spPr bwMode="auto">
            <a:xfrm>
              <a:off x="3539017" y="4001321"/>
              <a:ext cx="826820" cy="22777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buFontTx/>
                <a:buNone/>
              </a:pPr>
              <a:r>
                <a:rPr lang="en-US" altLang="en-US" sz="1000">
                  <a:latin typeface="Times New Roman" panose="02020603050405020304" pitchFamily="18" charset="0"/>
                  <a:cs typeface="Times New Roman" panose="02020603050405020304" pitchFamily="18" charset="0"/>
                </a:rPr>
                <a:t>A       B</a:t>
              </a:r>
            </a:p>
            <a:p>
              <a:pPr eaLnBrk="1" hangingPunct="1">
                <a:buFontTx/>
                <a:buNone/>
              </a:pPr>
              <a:r>
                <a:rPr lang="en-US" altLang="en-US" sz="1000">
                  <a:latin typeface="Times New Roman" panose="02020603050405020304" pitchFamily="18" charset="0"/>
                  <a:cs typeface="Times New Roman" panose="02020603050405020304" pitchFamily="18" charset="0"/>
                </a:rPr>
                <a:t>25      25</a:t>
              </a:r>
            </a:p>
            <a:p>
              <a:pPr eaLnBrk="1" hangingPunct="1">
                <a:buFontTx/>
                <a:buNone/>
              </a:pPr>
              <a:endParaRPr lang="en-US" altLang="en-US" sz="1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eaLnBrk="1" hangingPunct="1">
                <a:buFontTx/>
                <a:buNone/>
              </a:pPr>
              <a:r>
                <a:rPr lang="en-US" altLang="en-US" sz="1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125</a:t>
              </a:r>
            </a:p>
            <a:p>
              <a:pPr eaLnBrk="1" hangingPunct="1">
                <a:buFontTx/>
                <a:buNone/>
              </a:pPr>
              <a:endParaRPr lang="en-US" altLang="en-US" sz="1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eaLnBrk="1" hangingPunct="1">
                <a:buFontTx/>
                <a:buNone/>
              </a:pPr>
              <a:r>
                <a:rPr lang="en-US" altLang="en-US" sz="1000">
                  <a:latin typeface="Times New Roman" panose="02020603050405020304" pitchFamily="18" charset="0"/>
                  <a:cs typeface="Times New Roman" panose="02020603050405020304" pitchFamily="18" charset="0"/>
                </a:rPr>
                <a:t>250</a:t>
              </a:r>
            </a:p>
            <a:p>
              <a:pPr eaLnBrk="1" hangingPunct="1">
                <a:buFontTx/>
                <a:buNone/>
              </a:pPr>
              <a:endParaRPr lang="en-US" altLang="en-US" sz="1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eaLnBrk="1" hangingPunct="1">
                <a:buFontTx/>
                <a:buNone/>
              </a:pPr>
              <a:r>
                <a:rPr lang="en-US" altLang="en-US" sz="100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125</a:t>
              </a:r>
            </a:p>
            <a:p>
              <a:pPr eaLnBrk="1" hangingPunct="1">
                <a:buFontTx/>
                <a:buNone/>
              </a:pPr>
              <a:endParaRPr lang="en-US" altLang="en-US" sz="1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eaLnBrk="1" hangingPunct="1">
                <a:buFontTx/>
                <a:buNone/>
              </a:pPr>
              <a:r>
                <a:rPr lang="en-US" altLang="en-US" sz="100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250</a:t>
              </a:r>
            </a:p>
            <a:p>
              <a:pPr eaLnBrk="1" hangingPunct="1">
                <a:buFontTx/>
                <a:buNone/>
              </a:pPr>
              <a:endParaRPr lang="en-US" altLang="en-US" sz="1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eaLnBrk="1" hangingPunct="1">
                <a:buFontTx/>
                <a:buNone/>
              </a:pPr>
              <a:r>
                <a:rPr lang="en-US" altLang="en-US" sz="1000">
                  <a:latin typeface="Times New Roman" panose="02020603050405020304" pitchFamily="18" charset="0"/>
                  <a:cs typeface="Times New Roman" panose="02020603050405020304" pitchFamily="18" charset="0"/>
                </a:rPr>
                <a:t>250    250</a:t>
              </a:r>
              <a:endParaRPr lang="en-US" altLang="en-US" sz="1000" u="sng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7908" name="Line 10"/>
            <p:cNvSpPr>
              <a:spLocks noChangeShapeType="1"/>
            </p:cNvSpPr>
            <p:nvPr/>
          </p:nvSpPr>
          <p:spPr bwMode="auto">
            <a:xfrm>
              <a:off x="3861625" y="4093186"/>
              <a:ext cx="10059" cy="218584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909" name="Line 11"/>
            <p:cNvSpPr>
              <a:spLocks noChangeShapeType="1"/>
            </p:cNvSpPr>
            <p:nvPr/>
          </p:nvSpPr>
          <p:spPr bwMode="auto">
            <a:xfrm flipV="1">
              <a:off x="3520936" y="4199333"/>
              <a:ext cx="645248" cy="1225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910" name="Line 11"/>
            <p:cNvSpPr>
              <a:spLocks noChangeShapeType="1"/>
            </p:cNvSpPr>
            <p:nvPr/>
          </p:nvSpPr>
          <p:spPr bwMode="auto">
            <a:xfrm>
              <a:off x="3539700" y="5932450"/>
              <a:ext cx="669614" cy="277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93788" y="2506663"/>
            <a:ext cx="7261225" cy="56991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2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= r</a:t>
            </a:r>
            <a:r>
              <a:rPr lang="en-US" altLang="en-US" sz="2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(A)w</a:t>
            </a:r>
            <a:r>
              <a:rPr lang="en-US" altLang="en-US" sz="2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  <a:r>
              <a:rPr lang="en-US" altLang="en-US" sz="2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8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(B)w</a:t>
            </a:r>
            <a:r>
              <a:rPr lang="en-US" altLang="en-US" sz="28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(B)</a:t>
            </a:r>
            <a:r>
              <a:rPr lang="en-US" altLang="en-US" sz="2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800" baseline="-25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(A)w</a:t>
            </a:r>
            <a:r>
              <a:rPr lang="en-US" altLang="en-US" sz="2800" baseline="-25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(B)w</a:t>
            </a:r>
            <a:r>
              <a:rPr lang="en-US" altLang="en-US" sz="2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(B)</a:t>
            </a:r>
          </a:p>
          <a:p>
            <a:pPr eaLnBrk="1" hangingPunct="1">
              <a:buFontTx/>
              <a:buNone/>
            </a:pPr>
            <a:endParaRPr lang="en-US" altLang="en-US" sz="2800"/>
          </a:p>
          <a:p>
            <a:pPr eaLnBrk="1" hangingPunct="1">
              <a:buFontTx/>
              <a:buNone/>
            </a:pPr>
            <a:r>
              <a:rPr lang="en-US" altLang="en-US" sz="2800"/>
              <a:t>			</a:t>
            </a:r>
            <a:endParaRPr lang="en-US" altLang="en-US" sz="2800" baseline="-25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915" name="AutoShape 4"/>
          <p:cNvSpPr>
            <a:spLocks/>
          </p:cNvSpPr>
          <p:nvPr/>
        </p:nvSpPr>
        <p:spPr bwMode="auto">
          <a:xfrm rot="-5400000">
            <a:off x="3269457" y="1580356"/>
            <a:ext cx="249238" cy="3114675"/>
          </a:xfrm>
          <a:prstGeom prst="leftBrace">
            <a:avLst>
              <a:gd name="adj1" fmla="val 79956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/>
          </a:p>
        </p:txBody>
      </p:sp>
      <p:sp>
        <p:nvSpPr>
          <p:cNvPr id="38916" name="AutoShape 5"/>
          <p:cNvSpPr>
            <a:spLocks/>
          </p:cNvSpPr>
          <p:nvPr/>
        </p:nvSpPr>
        <p:spPr bwMode="auto">
          <a:xfrm rot="-5400000">
            <a:off x="6436519" y="1635919"/>
            <a:ext cx="285750" cy="3071812"/>
          </a:xfrm>
          <a:prstGeom prst="leftBrace">
            <a:avLst>
              <a:gd name="adj1" fmla="val 80078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/>
          </a:p>
        </p:txBody>
      </p:sp>
      <p:sp>
        <p:nvSpPr>
          <p:cNvPr id="38917" name="Rectangle 8"/>
          <p:cNvSpPr>
            <a:spLocks noChangeArrowheads="1"/>
          </p:cNvSpPr>
          <p:nvPr/>
        </p:nvSpPr>
        <p:spPr bwMode="auto">
          <a:xfrm>
            <a:off x="581025" y="265113"/>
            <a:ext cx="7567613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Action Swapping </a:t>
            </a:r>
          </a:p>
        </p:txBody>
      </p:sp>
      <p:sp>
        <p:nvSpPr>
          <p:cNvPr id="38918" name="AutoShape 9"/>
          <p:cNvSpPr>
            <a:spLocks/>
          </p:cNvSpPr>
          <p:nvPr/>
        </p:nvSpPr>
        <p:spPr bwMode="auto">
          <a:xfrm rot="16200000" flipH="1">
            <a:off x="4175919" y="440531"/>
            <a:ext cx="171450" cy="1531938"/>
          </a:xfrm>
          <a:prstGeom prst="leftBrace">
            <a:avLst>
              <a:gd name="adj1" fmla="val 47737"/>
              <a:gd name="adj2" fmla="val 50000"/>
            </a:avLst>
          </a:prstGeom>
          <a:noFill/>
          <a:ln w="9525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/>
          </a:p>
        </p:txBody>
      </p:sp>
      <p:sp>
        <p:nvSpPr>
          <p:cNvPr id="38919" name="AutoShape 10"/>
          <p:cNvSpPr>
            <a:spLocks/>
          </p:cNvSpPr>
          <p:nvPr/>
        </p:nvSpPr>
        <p:spPr bwMode="auto">
          <a:xfrm rot="16200000" flipH="1">
            <a:off x="5733257" y="426244"/>
            <a:ext cx="195262" cy="1536700"/>
          </a:xfrm>
          <a:prstGeom prst="leftBrace">
            <a:avLst>
              <a:gd name="adj1" fmla="val 47948"/>
              <a:gd name="adj2" fmla="val 50000"/>
            </a:avLst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/>
          </a:p>
        </p:txBody>
      </p:sp>
      <p:sp>
        <p:nvSpPr>
          <p:cNvPr id="38920" name="TextBox 12"/>
          <p:cNvSpPr txBox="1">
            <a:spLocks noChangeArrowheads="1"/>
          </p:cNvSpPr>
          <p:nvPr/>
        </p:nvSpPr>
        <p:spPr bwMode="auto">
          <a:xfrm>
            <a:off x="3208338" y="3205163"/>
            <a:ext cx="4270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38921" name="TextBox 13"/>
          <p:cNvSpPr txBox="1">
            <a:spLocks noChangeArrowheads="1"/>
          </p:cNvSpPr>
          <p:nvPr/>
        </p:nvSpPr>
        <p:spPr bwMode="auto">
          <a:xfrm>
            <a:off x="6418263" y="3249613"/>
            <a:ext cx="4270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38922" name="Rectangle 8"/>
          <p:cNvSpPr>
            <a:spLocks noChangeArrowheads="1"/>
          </p:cNvSpPr>
          <p:nvPr/>
        </p:nvSpPr>
        <p:spPr bwMode="auto">
          <a:xfrm>
            <a:off x="1058863" y="1166813"/>
            <a:ext cx="7507287" cy="642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2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C 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= r</a:t>
            </a:r>
            <a:r>
              <a:rPr lang="en-US" altLang="en-US" sz="2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(A)w</a:t>
            </a:r>
            <a:r>
              <a:rPr lang="en-US" altLang="en-US" sz="2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  <a:r>
              <a:rPr lang="en-US" altLang="en-US" sz="2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800" baseline="-25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(A)w</a:t>
            </a:r>
            <a:r>
              <a:rPr lang="en-US" altLang="en-US" sz="2800" baseline="-25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  <a:r>
              <a:rPr lang="en-US" altLang="en-US" sz="2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8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(B)w</a:t>
            </a:r>
            <a:r>
              <a:rPr lang="en-US" altLang="en-US" sz="28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(B)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(B)w</a:t>
            </a:r>
            <a:r>
              <a:rPr lang="en-US" altLang="en-US" sz="2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(B)</a:t>
            </a:r>
          </a:p>
        </p:txBody>
      </p:sp>
      <p:sp>
        <p:nvSpPr>
          <p:cNvPr id="38923" name="Freeform 9"/>
          <p:cNvSpPr>
            <a:spLocks/>
          </p:cNvSpPr>
          <p:nvPr/>
        </p:nvSpPr>
        <p:spPr bwMode="auto">
          <a:xfrm>
            <a:off x="4305300" y="846138"/>
            <a:ext cx="1552575" cy="198437"/>
          </a:xfrm>
          <a:custGeom>
            <a:avLst/>
            <a:gdLst>
              <a:gd name="T0" fmla="*/ 0 w 1552755"/>
              <a:gd name="T1" fmla="*/ 198489 h 198424"/>
              <a:gd name="T2" fmla="*/ 793170 w 1552755"/>
              <a:gd name="T3" fmla="*/ 16 h 198424"/>
              <a:gd name="T4" fmla="*/ 1551855 w 1552755"/>
              <a:gd name="T5" fmla="*/ 189857 h 198424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552755" h="198424">
                <a:moveTo>
                  <a:pt x="0" y="198424"/>
                </a:moveTo>
                <a:cubicBezTo>
                  <a:pt x="267419" y="99939"/>
                  <a:pt x="534838" y="1454"/>
                  <a:pt x="793630" y="16"/>
                </a:cubicBezTo>
                <a:cubicBezTo>
                  <a:pt x="1052422" y="-1422"/>
                  <a:pt x="1302588" y="94187"/>
                  <a:pt x="1552755" y="189797"/>
                </a:cubicBezTo>
              </a:path>
            </a:pathLst>
          </a:cu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cxnSp>
        <p:nvCxnSpPr>
          <p:cNvPr id="38924" name="Straight Arrow Connector 11"/>
          <p:cNvCxnSpPr>
            <a:cxnSpLocks noChangeShapeType="1"/>
          </p:cNvCxnSpPr>
          <p:nvPr/>
        </p:nvCxnSpPr>
        <p:spPr bwMode="auto">
          <a:xfrm>
            <a:off x="5780088" y="1006475"/>
            <a:ext cx="120650" cy="73025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925" name="Straight Arrow Connector 35"/>
          <p:cNvCxnSpPr>
            <a:cxnSpLocks noChangeShapeType="1"/>
          </p:cNvCxnSpPr>
          <p:nvPr/>
        </p:nvCxnSpPr>
        <p:spPr bwMode="auto">
          <a:xfrm flipH="1">
            <a:off x="4260850" y="1023938"/>
            <a:ext cx="122238" cy="61912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8926" name="TextBox 13"/>
          <p:cNvSpPr txBox="1">
            <a:spLocks noChangeArrowheads="1"/>
          </p:cNvSpPr>
          <p:nvPr/>
        </p:nvSpPr>
        <p:spPr bwMode="auto">
          <a:xfrm>
            <a:off x="4687888" y="476250"/>
            <a:ext cx="7127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swap</a:t>
            </a:r>
          </a:p>
        </p:txBody>
      </p:sp>
      <p:sp>
        <p:nvSpPr>
          <p:cNvPr id="38927" name="Down Arrow 14"/>
          <p:cNvSpPr>
            <a:spLocks noChangeArrowheads="1"/>
          </p:cNvSpPr>
          <p:nvPr/>
        </p:nvSpPr>
        <p:spPr bwMode="auto">
          <a:xfrm>
            <a:off x="4500563" y="1809750"/>
            <a:ext cx="450850" cy="652463"/>
          </a:xfrm>
          <a:prstGeom prst="downArrow">
            <a:avLst>
              <a:gd name="adj1" fmla="val 50000"/>
              <a:gd name="adj2" fmla="val 50075"/>
            </a:avLst>
          </a:prstGeom>
          <a:solidFill>
            <a:schemeClr val="accent1"/>
          </a:solidFill>
          <a:ln w="9525" algn="ctr">
            <a:solidFill>
              <a:srgbClr val="FF0000"/>
            </a:solidFill>
            <a:round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/>
          </a:p>
        </p:txBody>
      </p:sp>
      <p:sp>
        <p:nvSpPr>
          <p:cNvPr id="38928" name="Rounded Rectangular Callout 15"/>
          <p:cNvSpPr>
            <a:spLocks noChangeArrowheads="1"/>
          </p:cNvSpPr>
          <p:nvPr/>
        </p:nvSpPr>
        <p:spPr bwMode="auto">
          <a:xfrm>
            <a:off x="160338" y="1771650"/>
            <a:ext cx="2351087" cy="511175"/>
          </a:xfrm>
          <a:prstGeom prst="wedgeRoundRectCallout">
            <a:avLst>
              <a:gd name="adj1" fmla="val -2116"/>
              <a:gd name="adj2" fmla="val 106412"/>
              <a:gd name="adj3" fmla="val 16667"/>
            </a:avLst>
          </a:prstGeom>
          <a:solidFill>
            <a:srgbClr val="FFFF00"/>
          </a:solidFill>
          <a:ln w="9525" algn="ctr">
            <a:solidFill>
              <a:srgbClr val="FF0000"/>
            </a:solidFill>
            <a:round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A serial schedule</a:t>
            </a:r>
          </a:p>
        </p:txBody>
      </p:sp>
      <p:grpSp>
        <p:nvGrpSpPr>
          <p:cNvPr id="38929" name="Group 29"/>
          <p:cNvGrpSpPr>
            <a:grpSpLocks/>
          </p:cNvGrpSpPr>
          <p:nvPr/>
        </p:nvGrpSpPr>
        <p:grpSpPr bwMode="auto">
          <a:xfrm>
            <a:off x="647700" y="3875088"/>
            <a:ext cx="2903538" cy="2097087"/>
            <a:chOff x="3049440" y="2896395"/>
            <a:chExt cx="2902788" cy="2098290"/>
          </a:xfrm>
        </p:grpSpPr>
        <p:grpSp>
          <p:nvGrpSpPr>
            <p:cNvPr id="38947" name="Group 30"/>
            <p:cNvGrpSpPr>
              <a:grpSpLocks/>
            </p:cNvGrpSpPr>
            <p:nvPr/>
          </p:nvGrpSpPr>
          <p:grpSpPr bwMode="auto">
            <a:xfrm>
              <a:off x="3049440" y="3189788"/>
              <a:ext cx="2902788" cy="1804897"/>
              <a:chOff x="5292308" y="2792984"/>
              <a:chExt cx="2902788" cy="1804897"/>
            </a:xfrm>
          </p:grpSpPr>
          <p:sp>
            <p:nvSpPr>
              <p:cNvPr id="33" name="Rectangle 3"/>
              <p:cNvSpPr txBox="1">
                <a:spLocks noChangeArrowheads="1"/>
              </p:cNvSpPr>
              <p:nvPr/>
            </p:nvSpPr>
            <p:spPr bwMode="auto">
              <a:xfrm>
                <a:off x="5327224" y="2828391"/>
                <a:ext cx="2832956" cy="1734545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T</a:t>
                </a:r>
                <a:r>
                  <a:rPr lang="en-US" sz="1000" kern="0" baseline="-25000" dirty="0">
                    <a:latin typeface="Times New Roman" pitchFamily="18" charset="0"/>
                    <a:cs typeface="Times New Roman" pitchFamily="18" charset="0"/>
                  </a:rPr>
                  <a:t>1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		                 T</a:t>
                </a:r>
                <a:r>
                  <a:rPr lang="en-US" sz="1000" kern="0" baseline="-25000" dirty="0">
                    <a:latin typeface="Times New Roman" pitchFamily="18" charset="0"/>
                    <a:cs typeface="Times New Roman" pitchFamily="18" charset="0"/>
                  </a:rPr>
                  <a:t>2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Read(A); A 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  <a:sym typeface="Symbol" pitchFamily="18" charset="2"/>
                  </a:rPr>
                  <a:t>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 A+100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Write(A);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		                  Read(A); A 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  <a:sym typeface="Symbol" pitchFamily="18" charset="2"/>
                  </a:rPr>
                  <a:t>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  A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  <a:sym typeface="Symbol" pitchFamily="18" charset="2"/>
                  </a:rPr>
                  <a:t>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2;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		                  Write(A);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Read(B); B 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  <a:sym typeface="Symbol" pitchFamily="18" charset="2"/>
                  </a:rPr>
                  <a:t>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  B+100;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Write(B);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		                   Read(B); B 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  <a:sym typeface="Symbol" pitchFamily="18" charset="2"/>
                  </a:rPr>
                  <a:t>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  B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  <a:sym typeface="Symbol" pitchFamily="18" charset="2"/>
                  </a:rPr>
                  <a:t>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2;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		                   Write(B);</a:t>
                </a:r>
              </a:p>
              <a:p>
                <a:pPr marL="342900" indent="-342900" algn="ctr" eaLnBrk="1" hangingPunct="1">
                  <a:spcBef>
                    <a:spcPct val="20000"/>
                  </a:spcBef>
                  <a:defRPr/>
                </a:pPr>
                <a:r>
                  <a:rPr lang="en-US" sz="2400" kern="0" dirty="0">
                    <a:latin typeface="Times New Roman" pitchFamily="18" charset="0"/>
                    <a:cs typeface="Times New Roman" pitchFamily="18" charset="0"/>
                  </a:rPr>
                  <a:t>			</a:t>
                </a:r>
              </a:p>
            </p:txBody>
          </p:sp>
          <p:sp>
            <p:nvSpPr>
              <p:cNvPr id="38950" name="Rectangle 33"/>
              <p:cNvSpPr>
                <a:spLocks noChangeArrowheads="1"/>
              </p:cNvSpPr>
              <p:nvPr/>
            </p:nvSpPr>
            <p:spPr bwMode="auto">
              <a:xfrm>
                <a:off x="5292308" y="2792984"/>
                <a:ext cx="2902788" cy="1804897"/>
              </a:xfrm>
              <a:prstGeom prst="rect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endParaRPr lang="en-US" altLang="en-US"/>
              </a:p>
            </p:txBody>
          </p:sp>
          <p:cxnSp>
            <p:nvCxnSpPr>
              <p:cNvPr id="38951" name="Straight Connector 34"/>
              <p:cNvCxnSpPr>
                <a:cxnSpLocks noChangeShapeType="1"/>
              </p:cNvCxnSpPr>
              <p:nvPr/>
            </p:nvCxnSpPr>
            <p:spPr bwMode="auto">
              <a:xfrm>
                <a:off x="6728604" y="2827488"/>
                <a:ext cx="6471" cy="1735886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8952" name="Straight Connector 36"/>
              <p:cNvCxnSpPr>
                <a:cxnSpLocks noChangeShapeType="1"/>
              </p:cNvCxnSpPr>
              <p:nvPr/>
            </p:nvCxnSpPr>
            <p:spPr bwMode="auto">
              <a:xfrm>
                <a:off x="6751614" y="2824620"/>
                <a:ext cx="6471" cy="1735886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38948" name="TextBox 31"/>
            <p:cNvSpPr txBox="1">
              <a:spLocks noChangeArrowheads="1"/>
            </p:cNvSpPr>
            <p:nvPr/>
          </p:nvSpPr>
          <p:spPr bwMode="auto">
            <a:xfrm>
              <a:off x="4010912" y="2896395"/>
              <a:ext cx="100860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Schedule C</a:t>
              </a:r>
            </a:p>
          </p:txBody>
        </p:sp>
      </p:grpSp>
      <p:grpSp>
        <p:nvGrpSpPr>
          <p:cNvPr id="38930" name="Group 1"/>
          <p:cNvGrpSpPr>
            <a:grpSpLocks/>
          </p:cNvGrpSpPr>
          <p:nvPr/>
        </p:nvGrpSpPr>
        <p:grpSpPr bwMode="auto">
          <a:xfrm>
            <a:off x="3667125" y="4002088"/>
            <a:ext cx="846138" cy="2276475"/>
            <a:chOff x="3520936" y="4001321"/>
            <a:chExt cx="844901" cy="2277707"/>
          </a:xfrm>
        </p:grpSpPr>
        <p:sp>
          <p:nvSpPr>
            <p:cNvPr id="38943" name="Text Box 7"/>
            <p:cNvSpPr txBox="1">
              <a:spLocks noChangeArrowheads="1"/>
            </p:cNvSpPr>
            <p:nvPr/>
          </p:nvSpPr>
          <p:spPr bwMode="auto">
            <a:xfrm>
              <a:off x="3539017" y="4001321"/>
              <a:ext cx="826820" cy="22777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buFontTx/>
                <a:buNone/>
              </a:pPr>
              <a:r>
                <a:rPr lang="en-US" altLang="en-US" sz="1000">
                  <a:latin typeface="Times New Roman" panose="02020603050405020304" pitchFamily="18" charset="0"/>
                  <a:cs typeface="Times New Roman" panose="02020603050405020304" pitchFamily="18" charset="0"/>
                </a:rPr>
                <a:t>A       B</a:t>
              </a:r>
            </a:p>
            <a:p>
              <a:pPr eaLnBrk="1" hangingPunct="1">
                <a:buFontTx/>
                <a:buNone/>
              </a:pPr>
              <a:r>
                <a:rPr lang="en-US" altLang="en-US" sz="1000">
                  <a:latin typeface="Times New Roman" panose="02020603050405020304" pitchFamily="18" charset="0"/>
                  <a:cs typeface="Times New Roman" panose="02020603050405020304" pitchFamily="18" charset="0"/>
                </a:rPr>
                <a:t>25      25</a:t>
              </a:r>
            </a:p>
            <a:p>
              <a:pPr eaLnBrk="1" hangingPunct="1">
                <a:buFontTx/>
                <a:buNone/>
              </a:pPr>
              <a:endParaRPr lang="en-US" altLang="en-US" sz="1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eaLnBrk="1" hangingPunct="1">
                <a:buFontTx/>
                <a:buNone/>
              </a:pPr>
              <a:r>
                <a:rPr lang="en-US" altLang="en-US" sz="1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125</a:t>
              </a:r>
            </a:p>
            <a:p>
              <a:pPr eaLnBrk="1" hangingPunct="1">
                <a:buFontTx/>
                <a:buNone/>
              </a:pPr>
              <a:endParaRPr lang="en-US" altLang="en-US" sz="1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eaLnBrk="1" hangingPunct="1">
                <a:buFontTx/>
                <a:buNone/>
              </a:pPr>
              <a:r>
                <a:rPr lang="en-US" altLang="en-US" sz="1000">
                  <a:latin typeface="Times New Roman" panose="02020603050405020304" pitchFamily="18" charset="0"/>
                  <a:cs typeface="Times New Roman" panose="02020603050405020304" pitchFamily="18" charset="0"/>
                </a:rPr>
                <a:t>250</a:t>
              </a:r>
            </a:p>
            <a:p>
              <a:pPr eaLnBrk="1" hangingPunct="1">
                <a:buFontTx/>
                <a:buNone/>
              </a:pPr>
              <a:endParaRPr lang="en-US" altLang="en-US" sz="1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eaLnBrk="1" hangingPunct="1">
                <a:buFontTx/>
                <a:buNone/>
              </a:pPr>
              <a:r>
                <a:rPr lang="en-US" altLang="en-US" sz="100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125</a:t>
              </a:r>
            </a:p>
            <a:p>
              <a:pPr eaLnBrk="1" hangingPunct="1">
                <a:buFontTx/>
                <a:buNone/>
              </a:pPr>
              <a:endParaRPr lang="en-US" altLang="en-US" sz="1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eaLnBrk="1" hangingPunct="1">
                <a:buFontTx/>
                <a:buNone/>
              </a:pPr>
              <a:r>
                <a:rPr lang="en-US" altLang="en-US" sz="100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250</a:t>
              </a:r>
            </a:p>
            <a:p>
              <a:pPr eaLnBrk="1" hangingPunct="1">
                <a:buFontTx/>
                <a:buNone/>
              </a:pPr>
              <a:endParaRPr lang="en-US" altLang="en-US" sz="1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eaLnBrk="1" hangingPunct="1">
                <a:buFontTx/>
                <a:buNone/>
              </a:pPr>
              <a:r>
                <a:rPr lang="en-US" altLang="en-US" sz="1000">
                  <a:latin typeface="Times New Roman" panose="02020603050405020304" pitchFamily="18" charset="0"/>
                  <a:cs typeface="Times New Roman" panose="02020603050405020304" pitchFamily="18" charset="0"/>
                </a:rPr>
                <a:t>250    250</a:t>
              </a:r>
              <a:endParaRPr lang="en-US" altLang="en-US" sz="1000" u="sng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8944" name="Line 10"/>
            <p:cNvSpPr>
              <a:spLocks noChangeShapeType="1"/>
            </p:cNvSpPr>
            <p:nvPr/>
          </p:nvSpPr>
          <p:spPr bwMode="auto">
            <a:xfrm>
              <a:off x="3861625" y="4093186"/>
              <a:ext cx="10059" cy="218584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8945" name="Line 11"/>
            <p:cNvSpPr>
              <a:spLocks noChangeShapeType="1"/>
            </p:cNvSpPr>
            <p:nvPr/>
          </p:nvSpPr>
          <p:spPr bwMode="auto">
            <a:xfrm flipV="1">
              <a:off x="3520936" y="4199333"/>
              <a:ext cx="645248" cy="1225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8946" name="Line 11"/>
            <p:cNvSpPr>
              <a:spLocks noChangeShapeType="1"/>
            </p:cNvSpPr>
            <p:nvPr/>
          </p:nvSpPr>
          <p:spPr bwMode="auto">
            <a:xfrm>
              <a:off x="3539700" y="5932450"/>
              <a:ext cx="669614" cy="277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8931" name="Group 39"/>
          <p:cNvGrpSpPr>
            <a:grpSpLocks/>
          </p:cNvGrpSpPr>
          <p:nvPr/>
        </p:nvGrpSpPr>
        <p:grpSpPr bwMode="auto">
          <a:xfrm>
            <a:off x="4891088" y="3871913"/>
            <a:ext cx="2903537" cy="2098675"/>
            <a:chOff x="3049440" y="2896395"/>
            <a:chExt cx="2902788" cy="2098290"/>
          </a:xfrm>
        </p:grpSpPr>
        <p:grpSp>
          <p:nvGrpSpPr>
            <p:cNvPr id="38937" name="Group 40"/>
            <p:cNvGrpSpPr>
              <a:grpSpLocks/>
            </p:cNvGrpSpPr>
            <p:nvPr/>
          </p:nvGrpSpPr>
          <p:grpSpPr bwMode="auto">
            <a:xfrm>
              <a:off x="3049440" y="3189788"/>
              <a:ext cx="2902788" cy="1804897"/>
              <a:chOff x="5292308" y="2792984"/>
              <a:chExt cx="2902788" cy="1804897"/>
            </a:xfrm>
          </p:grpSpPr>
          <p:sp>
            <p:nvSpPr>
              <p:cNvPr id="43" name="Rectangle 3"/>
              <p:cNvSpPr txBox="1">
                <a:spLocks noChangeArrowheads="1"/>
              </p:cNvSpPr>
              <p:nvPr/>
            </p:nvSpPr>
            <p:spPr bwMode="auto">
              <a:xfrm>
                <a:off x="5327224" y="2828143"/>
                <a:ext cx="2832956" cy="173482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T</a:t>
                </a:r>
                <a:r>
                  <a:rPr lang="en-US" sz="1000" kern="0" baseline="-25000" dirty="0">
                    <a:latin typeface="Times New Roman" pitchFamily="18" charset="0"/>
                    <a:cs typeface="Times New Roman" pitchFamily="18" charset="0"/>
                  </a:rPr>
                  <a:t>1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		                 T</a:t>
                </a:r>
                <a:r>
                  <a:rPr lang="en-US" sz="1000" kern="0" baseline="-25000" dirty="0">
                    <a:latin typeface="Times New Roman" pitchFamily="18" charset="0"/>
                    <a:cs typeface="Times New Roman" pitchFamily="18" charset="0"/>
                  </a:rPr>
                  <a:t>2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Read(A); A 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  <a:sym typeface="Symbol" pitchFamily="18" charset="2"/>
                  </a:rPr>
                  <a:t>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 A+100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Write(A);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Read(B); B 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  <a:sym typeface="Symbol" pitchFamily="18" charset="2"/>
                  </a:rPr>
                  <a:t>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  B+100;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Write(B);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		                  Read(A); A 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  <a:sym typeface="Symbol" pitchFamily="18" charset="2"/>
                  </a:rPr>
                  <a:t>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  A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  <a:sym typeface="Symbol" pitchFamily="18" charset="2"/>
                  </a:rPr>
                  <a:t>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2;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		                  Write(A);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		                   Read(B); B 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  <a:sym typeface="Symbol" pitchFamily="18" charset="2"/>
                  </a:rPr>
                  <a:t>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  B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  <a:sym typeface="Symbol" pitchFamily="18" charset="2"/>
                  </a:rPr>
                  <a:t>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2;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		                   Write(B);</a:t>
                </a:r>
              </a:p>
              <a:p>
                <a:pPr marL="342900" indent="-342900" algn="ctr" eaLnBrk="1" hangingPunct="1">
                  <a:spcBef>
                    <a:spcPct val="20000"/>
                  </a:spcBef>
                  <a:defRPr/>
                </a:pPr>
                <a:r>
                  <a:rPr lang="en-US" sz="2400" kern="0" dirty="0">
                    <a:latin typeface="Times New Roman" pitchFamily="18" charset="0"/>
                    <a:cs typeface="Times New Roman" pitchFamily="18" charset="0"/>
                  </a:rPr>
                  <a:t>			</a:t>
                </a:r>
              </a:p>
            </p:txBody>
          </p:sp>
          <p:sp>
            <p:nvSpPr>
              <p:cNvPr id="38940" name="Rectangle 43"/>
              <p:cNvSpPr>
                <a:spLocks noChangeArrowheads="1"/>
              </p:cNvSpPr>
              <p:nvPr/>
            </p:nvSpPr>
            <p:spPr bwMode="auto">
              <a:xfrm>
                <a:off x="5292308" y="2792984"/>
                <a:ext cx="2902788" cy="1804897"/>
              </a:xfrm>
              <a:prstGeom prst="rect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endParaRPr lang="en-US" altLang="en-US"/>
              </a:p>
            </p:txBody>
          </p:sp>
          <p:cxnSp>
            <p:nvCxnSpPr>
              <p:cNvPr id="38941" name="Straight Connector 44"/>
              <p:cNvCxnSpPr>
                <a:cxnSpLocks noChangeShapeType="1"/>
              </p:cNvCxnSpPr>
              <p:nvPr/>
            </p:nvCxnSpPr>
            <p:spPr bwMode="auto">
              <a:xfrm>
                <a:off x="6728604" y="2827488"/>
                <a:ext cx="6471" cy="1735886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8942" name="Straight Connector 45"/>
              <p:cNvCxnSpPr>
                <a:cxnSpLocks noChangeShapeType="1"/>
              </p:cNvCxnSpPr>
              <p:nvPr/>
            </p:nvCxnSpPr>
            <p:spPr bwMode="auto">
              <a:xfrm>
                <a:off x="6751614" y="2824620"/>
                <a:ext cx="6471" cy="1735886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38938" name="TextBox 41"/>
            <p:cNvSpPr txBox="1">
              <a:spLocks noChangeArrowheads="1"/>
            </p:cNvSpPr>
            <p:nvPr/>
          </p:nvSpPr>
          <p:spPr bwMode="auto">
            <a:xfrm>
              <a:off x="4010912" y="2896395"/>
              <a:ext cx="100860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Schedule A</a:t>
              </a:r>
            </a:p>
          </p:txBody>
        </p:sp>
      </p:grpSp>
      <p:grpSp>
        <p:nvGrpSpPr>
          <p:cNvPr id="38932" name="Group 49"/>
          <p:cNvGrpSpPr>
            <a:grpSpLocks/>
          </p:cNvGrpSpPr>
          <p:nvPr/>
        </p:nvGrpSpPr>
        <p:grpSpPr bwMode="auto">
          <a:xfrm>
            <a:off x="7864475" y="3983038"/>
            <a:ext cx="844550" cy="2278062"/>
            <a:chOff x="3520936" y="4001401"/>
            <a:chExt cx="844901" cy="2277627"/>
          </a:xfrm>
        </p:grpSpPr>
        <p:sp>
          <p:nvSpPr>
            <p:cNvPr id="38933" name="Text Box 7"/>
            <p:cNvSpPr txBox="1">
              <a:spLocks noChangeArrowheads="1"/>
            </p:cNvSpPr>
            <p:nvPr/>
          </p:nvSpPr>
          <p:spPr bwMode="auto">
            <a:xfrm>
              <a:off x="3539017" y="4001401"/>
              <a:ext cx="826820" cy="2277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buFontTx/>
                <a:buNone/>
              </a:pPr>
              <a:r>
                <a:rPr lang="en-US" altLang="en-US" sz="1000">
                  <a:latin typeface="Times New Roman" panose="02020603050405020304" pitchFamily="18" charset="0"/>
                  <a:cs typeface="Times New Roman" panose="02020603050405020304" pitchFamily="18" charset="0"/>
                </a:rPr>
                <a:t>A       B</a:t>
              </a:r>
            </a:p>
            <a:p>
              <a:pPr eaLnBrk="1" hangingPunct="1">
                <a:buFontTx/>
                <a:buNone/>
              </a:pPr>
              <a:r>
                <a:rPr lang="en-US" altLang="en-US" sz="1000">
                  <a:latin typeface="Times New Roman" panose="02020603050405020304" pitchFamily="18" charset="0"/>
                  <a:cs typeface="Times New Roman" panose="02020603050405020304" pitchFamily="18" charset="0"/>
                </a:rPr>
                <a:t>25      25</a:t>
              </a:r>
            </a:p>
            <a:p>
              <a:pPr eaLnBrk="1" hangingPunct="1">
                <a:buFontTx/>
                <a:buNone/>
              </a:pPr>
              <a:endParaRPr lang="en-US" altLang="en-US" sz="1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eaLnBrk="1" hangingPunct="1">
                <a:buFontTx/>
                <a:buNone/>
              </a:pPr>
              <a:r>
                <a:rPr lang="en-US" altLang="en-US" sz="1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125</a:t>
              </a:r>
            </a:p>
            <a:p>
              <a:pPr eaLnBrk="1" hangingPunct="1">
                <a:buFontTx/>
                <a:buNone/>
              </a:pPr>
              <a:endParaRPr lang="en-US" altLang="en-US" sz="1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eaLnBrk="1" hangingPunct="1">
                <a:buFontTx/>
                <a:buNone/>
              </a:pPr>
              <a:r>
                <a:rPr lang="en-US" altLang="en-US" sz="100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125</a:t>
              </a:r>
            </a:p>
            <a:p>
              <a:pPr eaLnBrk="1" hangingPunct="1">
                <a:buFontTx/>
                <a:buNone/>
              </a:pPr>
              <a:endParaRPr lang="en-US" altLang="en-US" sz="1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eaLnBrk="1" hangingPunct="1">
                <a:buFontTx/>
                <a:buNone/>
              </a:pPr>
              <a:r>
                <a:rPr lang="en-US" altLang="en-US" sz="1000">
                  <a:latin typeface="Times New Roman" panose="02020603050405020304" pitchFamily="18" charset="0"/>
                  <a:cs typeface="Times New Roman" panose="02020603050405020304" pitchFamily="18" charset="0"/>
                </a:rPr>
                <a:t>250</a:t>
              </a:r>
            </a:p>
            <a:p>
              <a:pPr eaLnBrk="1" hangingPunct="1">
                <a:buFontTx/>
                <a:buNone/>
              </a:pPr>
              <a:endParaRPr lang="en-US" altLang="en-US" sz="1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eaLnBrk="1" hangingPunct="1">
                <a:buFontTx/>
                <a:buNone/>
              </a:pPr>
              <a:r>
                <a:rPr lang="en-US" altLang="en-US" sz="100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250</a:t>
              </a:r>
            </a:p>
            <a:p>
              <a:pPr eaLnBrk="1" hangingPunct="1">
                <a:buFontTx/>
                <a:buNone/>
              </a:pPr>
              <a:endParaRPr lang="en-US" altLang="en-US" sz="1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eaLnBrk="1" hangingPunct="1">
                <a:buFontTx/>
                <a:buNone/>
              </a:pPr>
              <a:r>
                <a:rPr lang="en-US" altLang="en-US" sz="1000">
                  <a:latin typeface="Times New Roman" panose="02020603050405020304" pitchFamily="18" charset="0"/>
                  <a:cs typeface="Times New Roman" panose="02020603050405020304" pitchFamily="18" charset="0"/>
                </a:rPr>
                <a:t>250    250</a:t>
              </a:r>
              <a:endParaRPr lang="en-US" altLang="en-US" sz="1000" u="sng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8934" name="Line 10"/>
            <p:cNvSpPr>
              <a:spLocks noChangeShapeType="1"/>
            </p:cNvSpPr>
            <p:nvPr/>
          </p:nvSpPr>
          <p:spPr bwMode="auto">
            <a:xfrm>
              <a:off x="3861625" y="4093186"/>
              <a:ext cx="10059" cy="218584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8935" name="Line 11"/>
            <p:cNvSpPr>
              <a:spLocks noChangeShapeType="1"/>
            </p:cNvSpPr>
            <p:nvPr/>
          </p:nvSpPr>
          <p:spPr bwMode="auto">
            <a:xfrm flipV="1">
              <a:off x="3520936" y="4199333"/>
              <a:ext cx="645248" cy="1225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8936" name="Line 11"/>
            <p:cNvSpPr>
              <a:spLocks noChangeShapeType="1"/>
            </p:cNvSpPr>
            <p:nvPr/>
          </p:nvSpPr>
          <p:spPr bwMode="auto">
            <a:xfrm>
              <a:off x="3539700" y="5932450"/>
              <a:ext cx="669614" cy="277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8"/>
          <p:cNvSpPr>
            <a:spLocks noChangeArrowheads="1"/>
          </p:cNvSpPr>
          <p:nvPr/>
        </p:nvSpPr>
        <p:spPr bwMode="auto">
          <a:xfrm>
            <a:off x="581025" y="265113"/>
            <a:ext cx="7567613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Action Swapping </a:t>
            </a:r>
          </a:p>
        </p:txBody>
      </p:sp>
      <p:sp>
        <p:nvSpPr>
          <p:cNvPr id="39939" name="Rectangle 8"/>
          <p:cNvSpPr>
            <a:spLocks noChangeArrowheads="1"/>
          </p:cNvSpPr>
          <p:nvPr/>
        </p:nvSpPr>
        <p:spPr bwMode="auto">
          <a:xfrm>
            <a:off x="1058863" y="1166813"/>
            <a:ext cx="7507287" cy="642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2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D 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= r</a:t>
            </a:r>
            <a:r>
              <a:rPr lang="en-US" altLang="en-US" sz="2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(A)w</a:t>
            </a:r>
            <a:r>
              <a:rPr lang="en-US" altLang="en-US" sz="2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(A)r</a:t>
            </a:r>
            <a:r>
              <a:rPr lang="en-US" altLang="en-US" sz="2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(A)w</a:t>
            </a:r>
            <a:r>
              <a:rPr lang="en-US" altLang="en-US" sz="2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(A)r</a:t>
            </a:r>
            <a:r>
              <a:rPr lang="en-US" altLang="en-US" sz="2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(B)w</a:t>
            </a:r>
            <a:r>
              <a:rPr lang="en-US" altLang="en-US" sz="2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(B)r</a:t>
            </a:r>
            <a:r>
              <a:rPr lang="en-US" altLang="en-US" sz="2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(B)w</a:t>
            </a:r>
            <a:r>
              <a:rPr lang="en-US" altLang="en-US" sz="2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(B)</a:t>
            </a:r>
          </a:p>
        </p:txBody>
      </p:sp>
      <p:grpSp>
        <p:nvGrpSpPr>
          <p:cNvPr id="39940" name="Group 29"/>
          <p:cNvGrpSpPr>
            <a:grpSpLocks/>
          </p:cNvGrpSpPr>
          <p:nvPr/>
        </p:nvGrpSpPr>
        <p:grpSpPr bwMode="auto">
          <a:xfrm>
            <a:off x="1071563" y="3452813"/>
            <a:ext cx="2903537" cy="2097087"/>
            <a:chOff x="3049440" y="2896395"/>
            <a:chExt cx="2902788" cy="2098290"/>
          </a:xfrm>
        </p:grpSpPr>
        <p:grpSp>
          <p:nvGrpSpPr>
            <p:cNvPr id="39941" name="Group 30"/>
            <p:cNvGrpSpPr>
              <a:grpSpLocks/>
            </p:cNvGrpSpPr>
            <p:nvPr/>
          </p:nvGrpSpPr>
          <p:grpSpPr bwMode="auto">
            <a:xfrm>
              <a:off x="3049440" y="3189788"/>
              <a:ext cx="2902788" cy="1804897"/>
              <a:chOff x="5292308" y="2792984"/>
              <a:chExt cx="2902788" cy="1804897"/>
            </a:xfrm>
          </p:grpSpPr>
          <p:sp>
            <p:nvSpPr>
              <p:cNvPr id="14" name="Rectangle 3"/>
              <p:cNvSpPr txBox="1">
                <a:spLocks noChangeArrowheads="1"/>
              </p:cNvSpPr>
              <p:nvPr/>
            </p:nvSpPr>
            <p:spPr bwMode="auto">
              <a:xfrm>
                <a:off x="5327224" y="2828391"/>
                <a:ext cx="2832956" cy="1734545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T</a:t>
                </a:r>
                <a:r>
                  <a:rPr lang="en-US" sz="1000" kern="0" baseline="-25000" dirty="0">
                    <a:latin typeface="Times New Roman" pitchFamily="18" charset="0"/>
                    <a:cs typeface="Times New Roman" pitchFamily="18" charset="0"/>
                  </a:rPr>
                  <a:t>1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		                 T</a:t>
                </a:r>
                <a:r>
                  <a:rPr lang="en-US" sz="1000" kern="0" baseline="-25000" dirty="0">
                    <a:latin typeface="Times New Roman" pitchFamily="18" charset="0"/>
                    <a:cs typeface="Times New Roman" pitchFamily="18" charset="0"/>
                  </a:rPr>
                  <a:t>2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Read(A); A 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  <a:sym typeface="Symbol" pitchFamily="18" charset="2"/>
                  </a:rPr>
                  <a:t>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 A+100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Write(A);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		                  Read(A); A 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  <a:sym typeface="Symbol" pitchFamily="18" charset="2"/>
                  </a:rPr>
                  <a:t>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  A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  <a:sym typeface="Symbol" pitchFamily="18" charset="2"/>
                  </a:rPr>
                  <a:t>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2;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		                  Write(A);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                                               Read(B); B 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  <a:sym typeface="Symbol" pitchFamily="18" charset="2"/>
                  </a:rPr>
                  <a:t>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  B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  <a:sym typeface="Symbol" pitchFamily="18" charset="2"/>
                  </a:rPr>
                  <a:t>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2;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		                   Write(B);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Read(B); B 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  <a:sym typeface="Symbol" pitchFamily="18" charset="2"/>
                  </a:rPr>
                  <a:t>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  B+100;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Write(B);</a:t>
                </a:r>
              </a:p>
            </p:txBody>
          </p:sp>
          <p:sp>
            <p:nvSpPr>
              <p:cNvPr id="39944" name="Rectangle 33"/>
              <p:cNvSpPr>
                <a:spLocks noChangeArrowheads="1"/>
              </p:cNvSpPr>
              <p:nvPr/>
            </p:nvSpPr>
            <p:spPr bwMode="auto">
              <a:xfrm>
                <a:off x="5292308" y="2792984"/>
                <a:ext cx="2902788" cy="1804897"/>
              </a:xfrm>
              <a:prstGeom prst="rect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endParaRPr lang="en-US" altLang="en-US"/>
              </a:p>
            </p:txBody>
          </p:sp>
          <p:cxnSp>
            <p:nvCxnSpPr>
              <p:cNvPr id="39945" name="Straight Connector 34"/>
              <p:cNvCxnSpPr>
                <a:cxnSpLocks noChangeShapeType="1"/>
              </p:cNvCxnSpPr>
              <p:nvPr/>
            </p:nvCxnSpPr>
            <p:spPr bwMode="auto">
              <a:xfrm>
                <a:off x="6728604" y="2827488"/>
                <a:ext cx="6471" cy="1735886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9946" name="Straight Connector 36"/>
              <p:cNvCxnSpPr>
                <a:cxnSpLocks noChangeShapeType="1"/>
              </p:cNvCxnSpPr>
              <p:nvPr/>
            </p:nvCxnSpPr>
            <p:spPr bwMode="auto">
              <a:xfrm>
                <a:off x="6751614" y="2824620"/>
                <a:ext cx="6471" cy="1735886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39942" name="TextBox 31"/>
            <p:cNvSpPr txBox="1">
              <a:spLocks noChangeArrowheads="1"/>
            </p:cNvSpPr>
            <p:nvPr/>
          </p:nvSpPr>
          <p:spPr bwMode="auto">
            <a:xfrm>
              <a:off x="4010912" y="2896395"/>
              <a:ext cx="100860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Schedule D</a:t>
              </a:r>
            </a:p>
          </p:txBody>
        </p:sp>
      </p:grp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8"/>
          <p:cNvSpPr>
            <a:spLocks noChangeArrowheads="1"/>
          </p:cNvSpPr>
          <p:nvPr/>
        </p:nvSpPr>
        <p:spPr bwMode="auto">
          <a:xfrm>
            <a:off x="581025" y="265113"/>
            <a:ext cx="7567613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Action Swapping </a:t>
            </a:r>
          </a:p>
        </p:txBody>
      </p:sp>
      <p:sp>
        <p:nvSpPr>
          <p:cNvPr id="40963" name="Rectangle 8"/>
          <p:cNvSpPr>
            <a:spLocks noChangeArrowheads="1"/>
          </p:cNvSpPr>
          <p:nvPr/>
        </p:nvSpPr>
        <p:spPr bwMode="auto">
          <a:xfrm>
            <a:off x="1058863" y="1166813"/>
            <a:ext cx="7507287" cy="642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2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D 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= r</a:t>
            </a:r>
            <a:r>
              <a:rPr lang="en-US" altLang="en-US" sz="2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(A)w</a:t>
            </a:r>
            <a:r>
              <a:rPr lang="en-US" altLang="en-US" sz="2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(A)r</a:t>
            </a:r>
            <a:r>
              <a:rPr lang="en-US" altLang="en-US" sz="2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(A)w</a:t>
            </a:r>
            <a:r>
              <a:rPr lang="en-US" altLang="en-US" sz="2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(A)r</a:t>
            </a:r>
            <a:r>
              <a:rPr lang="en-US" altLang="en-US" sz="2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(B)w</a:t>
            </a:r>
            <a:r>
              <a:rPr lang="en-US" altLang="en-US" sz="2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(B)</a:t>
            </a:r>
            <a:r>
              <a:rPr lang="en-US" altLang="en-US" sz="2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800" baseline="-25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(B)w</a:t>
            </a:r>
            <a:r>
              <a:rPr lang="en-US" altLang="en-US" sz="2800" baseline="-25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(B)</a:t>
            </a:r>
          </a:p>
        </p:txBody>
      </p:sp>
      <p:sp>
        <p:nvSpPr>
          <p:cNvPr id="40964" name="TextBox 2"/>
          <p:cNvSpPr txBox="1">
            <a:spLocks noChangeArrowheads="1"/>
          </p:cNvSpPr>
          <p:nvPr/>
        </p:nvSpPr>
        <p:spPr bwMode="auto">
          <a:xfrm>
            <a:off x="1004888" y="2573338"/>
            <a:ext cx="66151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 we want it to be equivalent to the schedule  T</a:t>
            </a:r>
            <a:r>
              <a:rPr lang="en-US" altLang="en-US" sz="2400" baseline="-25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baseline="-25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40965" name="AutoShape 10"/>
          <p:cNvSpPr>
            <a:spLocks/>
          </p:cNvSpPr>
          <p:nvPr/>
        </p:nvSpPr>
        <p:spPr bwMode="auto">
          <a:xfrm rot="-5400000">
            <a:off x="7301706" y="980282"/>
            <a:ext cx="244475" cy="1503362"/>
          </a:xfrm>
          <a:prstGeom prst="leftBrace">
            <a:avLst>
              <a:gd name="adj1" fmla="val 47828"/>
              <a:gd name="adj2" fmla="val 50000"/>
            </a:avLst>
          </a:prstGeom>
          <a:noFill/>
          <a:ln w="9525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/>
          </a:p>
        </p:txBody>
      </p:sp>
      <p:sp>
        <p:nvSpPr>
          <p:cNvPr id="40966" name="Freeform 3"/>
          <p:cNvSpPr>
            <a:spLocks/>
          </p:cNvSpPr>
          <p:nvPr/>
        </p:nvSpPr>
        <p:spPr bwMode="auto">
          <a:xfrm>
            <a:off x="3519488" y="1682750"/>
            <a:ext cx="3840162" cy="515938"/>
          </a:xfrm>
          <a:custGeom>
            <a:avLst/>
            <a:gdLst>
              <a:gd name="T0" fmla="*/ 3845799 w 3838755"/>
              <a:gd name="T1" fmla="*/ 264060 h 517244"/>
              <a:gd name="T2" fmla="*/ 1590172 w 3838755"/>
              <a:gd name="T3" fmla="*/ 502565 h 517244"/>
              <a:gd name="T4" fmla="*/ 0 w 3838755"/>
              <a:gd name="T5" fmla="*/ 0 h 517244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38755" h="517244">
                <a:moveTo>
                  <a:pt x="3838755" y="267419"/>
                </a:moveTo>
                <a:cubicBezTo>
                  <a:pt x="3032903" y="410473"/>
                  <a:pt x="2227052" y="553528"/>
                  <a:pt x="1587260" y="508958"/>
                </a:cubicBezTo>
                <a:cubicBezTo>
                  <a:pt x="947467" y="464388"/>
                  <a:pt x="473733" y="232194"/>
                  <a:pt x="0" y="0"/>
                </a:cubicBezTo>
              </a:path>
            </a:pathLst>
          </a:custGeom>
          <a:noFill/>
          <a:ln w="2857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cxnSp>
        <p:nvCxnSpPr>
          <p:cNvPr id="40967" name="Straight Arrow Connector 18"/>
          <p:cNvCxnSpPr>
            <a:cxnSpLocks noChangeShapeType="1"/>
          </p:cNvCxnSpPr>
          <p:nvPr/>
        </p:nvCxnSpPr>
        <p:spPr bwMode="auto">
          <a:xfrm flipH="1" flipV="1">
            <a:off x="3451225" y="1647825"/>
            <a:ext cx="152400" cy="80963"/>
          </a:xfrm>
          <a:prstGeom prst="straightConnector1">
            <a:avLst/>
          </a:prstGeom>
          <a:noFill/>
          <a:ln w="38100" algn="ctr">
            <a:solidFill>
              <a:srgbClr val="00B05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40968" name="Group 29"/>
          <p:cNvGrpSpPr>
            <a:grpSpLocks/>
          </p:cNvGrpSpPr>
          <p:nvPr/>
        </p:nvGrpSpPr>
        <p:grpSpPr bwMode="auto">
          <a:xfrm>
            <a:off x="1071563" y="3452813"/>
            <a:ext cx="2903537" cy="2097087"/>
            <a:chOff x="3049440" y="2896395"/>
            <a:chExt cx="2902788" cy="2098290"/>
          </a:xfrm>
        </p:grpSpPr>
        <p:grpSp>
          <p:nvGrpSpPr>
            <p:cNvPr id="40969" name="Group 30"/>
            <p:cNvGrpSpPr>
              <a:grpSpLocks/>
            </p:cNvGrpSpPr>
            <p:nvPr/>
          </p:nvGrpSpPr>
          <p:grpSpPr bwMode="auto">
            <a:xfrm>
              <a:off x="3049440" y="3189788"/>
              <a:ext cx="2902788" cy="1804897"/>
              <a:chOff x="5292308" y="2792984"/>
              <a:chExt cx="2902788" cy="1804897"/>
            </a:xfrm>
          </p:grpSpPr>
          <p:sp>
            <p:nvSpPr>
              <p:cNvPr id="18" name="Rectangle 3"/>
              <p:cNvSpPr txBox="1">
                <a:spLocks noChangeArrowheads="1"/>
              </p:cNvSpPr>
              <p:nvPr/>
            </p:nvSpPr>
            <p:spPr bwMode="auto">
              <a:xfrm>
                <a:off x="5327224" y="2828391"/>
                <a:ext cx="2832956" cy="1734545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T</a:t>
                </a:r>
                <a:r>
                  <a:rPr lang="en-US" sz="1000" kern="0" baseline="-25000" dirty="0">
                    <a:latin typeface="Times New Roman" pitchFamily="18" charset="0"/>
                    <a:cs typeface="Times New Roman" pitchFamily="18" charset="0"/>
                  </a:rPr>
                  <a:t>1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		                 T</a:t>
                </a:r>
                <a:r>
                  <a:rPr lang="en-US" sz="1000" kern="0" baseline="-25000" dirty="0">
                    <a:latin typeface="Times New Roman" pitchFamily="18" charset="0"/>
                    <a:cs typeface="Times New Roman" pitchFamily="18" charset="0"/>
                  </a:rPr>
                  <a:t>2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Read(A); A 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  <a:sym typeface="Symbol" pitchFamily="18" charset="2"/>
                  </a:rPr>
                  <a:t>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 A+100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Write(A);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		                  Read(A); A 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  <a:sym typeface="Symbol" pitchFamily="18" charset="2"/>
                  </a:rPr>
                  <a:t>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  A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  <a:sym typeface="Symbol" pitchFamily="18" charset="2"/>
                  </a:rPr>
                  <a:t>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2;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		                  Write(A);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                                               Read(B); B 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  <a:sym typeface="Symbol" pitchFamily="18" charset="2"/>
                  </a:rPr>
                  <a:t>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  B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  <a:sym typeface="Symbol" pitchFamily="18" charset="2"/>
                  </a:rPr>
                  <a:t>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2;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		                   Write(B);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Read(B); B 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  <a:sym typeface="Symbol" pitchFamily="18" charset="2"/>
                  </a:rPr>
                  <a:t>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  B+100;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Write(B);</a:t>
                </a:r>
              </a:p>
            </p:txBody>
          </p:sp>
          <p:sp>
            <p:nvSpPr>
              <p:cNvPr id="40972" name="Rectangle 33"/>
              <p:cNvSpPr>
                <a:spLocks noChangeArrowheads="1"/>
              </p:cNvSpPr>
              <p:nvPr/>
            </p:nvSpPr>
            <p:spPr bwMode="auto">
              <a:xfrm>
                <a:off x="5292308" y="2792984"/>
                <a:ext cx="2902788" cy="1804897"/>
              </a:xfrm>
              <a:prstGeom prst="rect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endParaRPr lang="en-US" altLang="en-US"/>
              </a:p>
            </p:txBody>
          </p:sp>
          <p:cxnSp>
            <p:nvCxnSpPr>
              <p:cNvPr id="40973" name="Straight Connector 34"/>
              <p:cNvCxnSpPr>
                <a:cxnSpLocks noChangeShapeType="1"/>
              </p:cNvCxnSpPr>
              <p:nvPr/>
            </p:nvCxnSpPr>
            <p:spPr bwMode="auto">
              <a:xfrm>
                <a:off x="6728604" y="2827488"/>
                <a:ext cx="6471" cy="1735886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40974" name="Straight Connector 36"/>
              <p:cNvCxnSpPr>
                <a:cxnSpLocks noChangeShapeType="1"/>
              </p:cNvCxnSpPr>
              <p:nvPr/>
            </p:nvCxnSpPr>
            <p:spPr bwMode="auto">
              <a:xfrm>
                <a:off x="6751614" y="2824620"/>
                <a:ext cx="6471" cy="1735886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40970" name="TextBox 31"/>
            <p:cNvSpPr txBox="1">
              <a:spLocks noChangeArrowheads="1"/>
            </p:cNvSpPr>
            <p:nvPr/>
          </p:nvSpPr>
          <p:spPr bwMode="auto">
            <a:xfrm>
              <a:off x="4010912" y="2896395"/>
              <a:ext cx="100860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Schedule D</a:t>
              </a:r>
            </a:p>
          </p:txBody>
        </p:sp>
      </p:grp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8"/>
          <p:cNvSpPr>
            <a:spLocks noChangeArrowheads="1"/>
          </p:cNvSpPr>
          <p:nvPr/>
        </p:nvSpPr>
        <p:spPr bwMode="auto">
          <a:xfrm>
            <a:off x="581025" y="265113"/>
            <a:ext cx="7567613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Action Swapping </a:t>
            </a:r>
          </a:p>
        </p:txBody>
      </p:sp>
      <p:sp>
        <p:nvSpPr>
          <p:cNvPr id="41987" name="Rectangle 8"/>
          <p:cNvSpPr>
            <a:spLocks noChangeArrowheads="1"/>
          </p:cNvSpPr>
          <p:nvPr/>
        </p:nvSpPr>
        <p:spPr bwMode="auto">
          <a:xfrm>
            <a:off x="1058863" y="1166813"/>
            <a:ext cx="7507287" cy="642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2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D 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= r</a:t>
            </a:r>
            <a:r>
              <a:rPr lang="en-US" altLang="en-US" sz="2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(A)w</a:t>
            </a:r>
            <a:r>
              <a:rPr lang="en-US" altLang="en-US" sz="2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(A)r</a:t>
            </a:r>
            <a:r>
              <a:rPr lang="en-US" altLang="en-US" sz="2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(A)w</a:t>
            </a:r>
            <a:r>
              <a:rPr lang="en-US" altLang="en-US" sz="2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  <a:r>
              <a:rPr lang="en-US" altLang="en-US" sz="2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8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(B)w</a:t>
            </a:r>
            <a:r>
              <a:rPr lang="en-US" altLang="en-US" sz="28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(B)</a:t>
            </a:r>
            <a:r>
              <a:rPr lang="en-US" altLang="en-US" sz="2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800" baseline="-25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(B)w</a:t>
            </a:r>
            <a:r>
              <a:rPr lang="en-US" altLang="en-US" sz="2800" baseline="-25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(B)</a:t>
            </a:r>
          </a:p>
        </p:txBody>
      </p:sp>
      <p:sp>
        <p:nvSpPr>
          <p:cNvPr id="41988" name="TextBox 2"/>
          <p:cNvSpPr txBox="1">
            <a:spLocks noChangeArrowheads="1"/>
          </p:cNvSpPr>
          <p:nvPr/>
        </p:nvSpPr>
        <p:spPr bwMode="auto">
          <a:xfrm>
            <a:off x="1004888" y="2573338"/>
            <a:ext cx="66151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 we want it to be equivalent to the schedule  T</a:t>
            </a:r>
            <a:r>
              <a:rPr lang="en-US" altLang="en-US" sz="2400" baseline="-25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baseline="-25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41989" name="AutoShape 10"/>
          <p:cNvSpPr>
            <a:spLocks/>
          </p:cNvSpPr>
          <p:nvPr/>
        </p:nvSpPr>
        <p:spPr bwMode="auto">
          <a:xfrm rot="-5400000">
            <a:off x="7301706" y="980282"/>
            <a:ext cx="244475" cy="1503362"/>
          </a:xfrm>
          <a:prstGeom prst="leftBrace">
            <a:avLst>
              <a:gd name="adj1" fmla="val 47828"/>
              <a:gd name="adj2" fmla="val 50000"/>
            </a:avLst>
          </a:prstGeom>
          <a:noFill/>
          <a:ln w="9525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/>
          </a:p>
        </p:txBody>
      </p:sp>
      <p:sp>
        <p:nvSpPr>
          <p:cNvPr id="41990" name="Freeform 3"/>
          <p:cNvSpPr>
            <a:spLocks/>
          </p:cNvSpPr>
          <p:nvPr/>
        </p:nvSpPr>
        <p:spPr bwMode="auto">
          <a:xfrm>
            <a:off x="3519488" y="1682750"/>
            <a:ext cx="3840162" cy="515938"/>
          </a:xfrm>
          <a:custGeom>
            <a:avLst/>
            <a:gdLst>
              <a:gd name="T0" fmla="*/ 3845799 w 3838755"/>
              <a:gd name="T1" fmla="*/ 264060 h 517244"/>
              <a:gd name="T2" fmla="*/ 1590172 w 3838755"/>
              <a:gd name="T3" fmla="*/ 502565 h 517244"/>
              <a:gd name="T4" fmla="*/ 0 w 3838755"/>
              <a:gd name="T5" fmla="*/ 0 h 517244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38755" h="517244">
                <a:moveTo>
                  <a:pt x="3838755" y="267419"/>
                </a:moveTo>
                <a:cubicBezTo>
                  <a:pt x="3032903" y="410473"/>
                  <a:pt x="2227052" y="553528"/>
                  <a:pt x="1587260" y="508958"/>
                </a:cubicBezTo>
                <a:cubicBezTo>
                  <a:pt x="947467" y="464388"/>
                  <a:pt x="473733" y="232194"/>
                  <a:pt x="0" y="0"/>
                </a:cubicBezTo>
              </a:path>
            </a:pathLst>
          </a:custGeom>
          <a:noFill/>
          <a:ln w="2857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cxnSp>
        <p:nvCxnSpPr>
          <p:cNvPr id="41991" name="Straight Arrow Connector 18"/>
          <p:cNvCxnSpPr>
            <a:cxnSpLocks noChangeShapeType="1"/>
          </p:cNvCxnSpPr>
          <p:nvPr/>
        </p:nvCxnSpPr>
        <p:spPr bwMode="auto">
          <a:xfrm flipH="1" flipV="1">
            <a:off x="3451225" y="1647825"/>
            <a:ext cx="152400" cy="80963"/>
          </a:xfrm>
          <a:prstGeom prst="straightConnector1">
            <a:avLst/>
          </a:prstGeom>
          <a:noFill/>
          <a:ln w="38100" algn="ctr">
            <a:solidFill>
              <a:srgbClr val="00B05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41992" name="Group 29"/>
          <p:cNvGrpSpPr>
            <a:grpSpLocks/>
          </p:cNvGrpSpPr>
          <p:nvPr/>
        </p:nvGrpSpPr>
        <p:grpSpPr bwMode="auto">
          <a:xfrm>
            <a:off x="1071563" y="3452813"/>
            <a:ext cx="2903537" cy="2097087"/>
            <a:chOff x="3049440" y="2896395"/>
            <a:chExt cx="2902788" cy="2098290"/>
          </a:xfrm>
        </p:grpSpPr>
        <p:grpSp>
          <p:nvGrpSpPr>
            <p:cNvPr id="41993" name="Group 30"/>
            <p:cNvGrpSpPr>
              <a:grpSpLocks/>
            </p:cNvGrpSpPr>
            <p:nvPr/>
          </p:nvGrpSpPr>
          <p:grpSpPr bwMode="auto">
            <a:xfrm>
              <a:off x="3049440" y="3189788"/>
              <a:ext cx="2902788" cy="1804897"/>
              <a:chOff x="5292308" y="2792984"/>
              <a:chExt cx="2902788" cy="1804897"/>
            </a:xfrm>
          </p:grpSpPr>
          <p:sp>
            <p:nvSpPr>
              <p:cNvPr id="18" name="Rectangle 3"/>
              <p:cNvSpPr txBox="1">
                <a:spLocks noChangeArrowheads="1"/>
              </p:cNvSpPr>
              <p:nvPr/>
            </p:nvSpPr>
            <p:spPr bwMode="auto">
              <a:xfrm>
                <a:off x="5327224" y="2828391"/>
                <a:ext cx="2832956" cy="1734545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T</a:t>
                </a:r>
                <a:r>
                  <a:rPr lang="en-US" sz="1000" kern="0" baseline="-25000" dirty="0">
                    <a:latin typeface="Times New Roman" pitchFamily="18" charset="0"/>
                    <a:cs typeface="Times New Roman" pitchFamily="18" charset="0"/>
                  </a:rPr>
                  <a:t>1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		                 T</a:t>
                </a:r>
                <a:r>
                  <a:rPr lang="en-US" sz="1000" kern="0" baseline="-25000" dirty="0">
                    <a:latin typeface="Times New Roman" pitchFamily="18" charset="0"/>
                    <a:cs typeface="Times New Roman" pitchFamily="18" charset="0"/>
                  </a:rPr>
                  <a:t>2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Read(A); A 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  <a:sym typeface="Symbol" pitchFamily="18" charset="2"/>
                  </a:rPr>
                  <a:t>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 A+100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Write(A);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		                  Read(A); A 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  <a:sym typeface="Symbol" pitchFamily="18" charset="2"/>
                  </a:rPr>
                  <a:t>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  A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  <a:sym typeface="Symbol" pitchFamily="18" charset="2"/>
                  </a:rPr>
                  <a:t>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2;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		                  Write(A);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                                               Read(B); B 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  <a:sym typeface="Symbol" pitchFamily="18" charset="2"/>
                  </a:rPr>
                  <a:t>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  B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  <a:sym typeface="Symbol" pitchFamily="18" charset="2"/>
                  </a:rPr>
                  <a:t>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2;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		                   Write(B);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Read(B); B 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  <a:sym typeface="Symbol" pitchFamily="18" charset="2"/>
                  </a:rPr>
                  <a:t>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  B+100;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Write(B);</a:t>
                </a:r>
              </a:p>
            </p:txBody>
          </p:sp>
          <p:sp>
            <p:nvSpPr>
              <p:cNvPr id="41996" name="Rectangle 33"/>
              <p:cNvSpPr>
                <a:spLocks noChangeArrowheads="1"/>
              </p:cNvSpPr>
              <p:nvPr/>
            </p:nvSpPr>
            <p:spPr bwMode="auto">
              <a:xfrm>
                <a:off x="5292308" y="2792984"/>
                <a:ext cx="2902788" cy="1804897"/>
              </a:xfrm>
              <a:prstGeom prst="rect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endParaRPr lang="en-US" altLang="en-US"/>
              </a:p>
            </p:txBody>
          </p:sp>
          <p:cxnSp>
            <p:nvCxnSpPr>
              <p:cNvPr id="41997" name="Straight Connector 34"/>
              <p:cNvCxnSpPr>
                <a:cxnSpLocks noChangeShapeType="1"/>
              </p:cNvCxnSpPr>
              <p:nvPr/>
            </p:nvCxnSpPr>
            <p:spPr bwMode="auto">
              <a:xfrm>
                <a:off x="6728604" y="2827488"/>
                <a:ext cx="6471" cy="1735886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41998" name="Straight Connector 36"/>
              <p:cNvCxnSpPr>
                <a:cxnSpLocks noChangeShapeType="1"/>
              </p:cNvCxnSpPr>
              <p:nvPr/>
            </p:nvCxnSpPr>
            <p:spPr bwMode="auto">
              <a:xfrm>
                <a:off x="6751614" y="2824620"/>
                <a:ext cx="6471" cy="1735886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41994" name="TextBox 31"/>
            <p:cNvSpPr txBox="1">
              <a:spLocks noChangeArrowheads="1"/>
            </p:cNvSpPr>
            <p:nvPr/>
          </p:nvSpPr>
          <p:spPr bwMode="auto">
            <a:xfrm>
              <a:off x="4010912" y="2896395"/>
              <a:ext cx="100860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Schedule D</a:t>
              </a:r>
            </a:p>
          </p:txBody>
        </p:sp>
      </p:grp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8"/>
          <p:cNvSpPr>
            <a:spLocks noChangeArrowheads="1"/>
          </p:cNvSpPr>
          <p:nvPr/>
        </p:nvSpPr>
        <p:spPr bwMode="auto">
          <a:xfrm>
            <a:off x="581025" y="265113"/>
            <a:ext cx="7567613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Action Swapping </a:t>
            </a:r>
          </a:p>
        </p:txBody>
      </p:sp>
      <p:sp>
        <p:nvSpPr>
          <p:cNvPr id="43011" name="Rectangle 8"/>
          <p:cNvSpPr>
            <a:spLocks noChangeArrowheads="1"/>
          </p:cNvSpPr>
          <p:nvPr/>
        </p:nvSpPr>
        <p:spPr bwMode="auto">
          <a:xfrm>
            <a:off x="1058863" y="1166813"/>
            <a:ext cx="7507287" cy="642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2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D 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= r</a:t>
            </a:r>
            <a:r>
              <a:rPr lang="en-US" altLang="en-US" sz="2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(A)w</a:t>
            </a:r>
            <a:r>
              <a:rPr lang="en-US" altLang="en-US" sz="2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(A)r</a:t>
            </a:r>
            <a:r>
              <a:rPr lang="en-US" altLang="en-US" sz="2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(A)w</a:t>
            </a:r>
            <a:r>
              <a:rPr lang="en-US" altLang="en-US" sz="2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  <a:r>
              <a:rPr lang="en-US" altLang="en-US" sz="2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8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(B)w</a:t>
            </a:r>
            <a:r>
              <a:rPr lang="en-US" altLang="en-US" sz="28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(B)</a:t>
            </a:r>
            <a:r>
              <a:rPr lang="en-US" altLang="en-US" sz="2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800" baseline="-25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(B)w</a:t>
            </a:r>
            <a:r>
              <a:rPr lang="en-US" altLang="en-US" sz="2800" baseline="-25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(B)</a:t>
            </a:r>
          </a:p>
        </p:txBody>
      </p:sp>
      <p:sp>
        <p:nvSpPr>
          <p:cNvPr id="43012" name="TextBox 2"/>
          <p:cNvSpPr txBox="1">
            <a:spLocks noChangeArrowheads="1"/>
          </p:cNvSpPr>
          <p:nvPr/>
        </p:nvSpPr>
        <p:spPr bwMode="auto">
          <a:xfrm>
            <a:off x="1004888" y="2573338"/>
            <a:ext cx="66151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 we want it to be equivalent to the schedule  T</a:t>
            </a:r>
            <a:r>
              <a:rPr lang="en-US" altLang="en-US" sz="2400" baseline="-25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baseline="-25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43013" name="AutoShape 10"/>
          <p:cNvSpPr>
            <a:spLocks/>
          </p:cNvSpPr>
          <p:nvPr/>
        </p:nvSpPr>
        <p:spPr bwMode="auto">
          <a:xfrm rot="-5400000">
            <a:off x="7301706" y="980282"/>
            <a:ext cx="244475" cy="1503362"/>
          </a:xfrm>
          <a:prstGeom prst="leftBrace">
            <a:avLst>
              <a:gd name="adj1" fmla="val 47828"/>
              <a:gd name="adj2" fmla="val 50000"/>
            </a:avLst>
          </a:prstGeom>
          <a:noFill/>
          <a:ln w="9525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/>
          </a:p>
        </p:txBody>
      </p:sp>
      <p:sp>
        <p:nvSpPr>
          <p:cNvPr id="43014" name="Freeform 3"/>
          <p:cNvSpPr>
            <a:spLocks/>
          </p:cNvSpPr>
          <p:nvPr/>
        </p:nvSpPr>
        <p:spPr bwMode="auto">
          <a:xfrm>
            <a:off x="3519488" y="1682750"/>
            <a:ext cx="3840162" cy="515938"/>
          </a:xfrm>
          <a:custGeom>
            <a:avLst/>
            <a:gdLst>
              <a:gd name="T0" fmla="*/ 3845799 w 3838755"/>
              <a:gd name="T1" fmla="*/ 264060 h 517244"/>
              <a:gd name="T2" fmla="*/ 1590172 w 3838755"/>
              <a:gd name="T3" fmla="*/ 502565 h 517244"/>
              <a:gd name="T4" fmla="*/ 0 w 3838755"/>
              <a:gd name="T5" fmla="*/ 0 h 517244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38755" h="517244">
                <a:moveTo>
                  <a:pt x="3838755" y="267419"/>
                </a:moveTo>
                <a:cubicBezTo>
                  <a:pt x="3032903" y="410473"/>
                  <a:pt x="2227052" y="553528"/>
                  <a:pt x="1587260" y="508958"/>
                </a:cubicBezTo>
                <a:cubicBezTo>
                  <a:pt x="947467" y="464388"/>
                  <a:pt x="473733" y="232194"/>
                  <a:pt x="0" y="0"/>
                </a:cubicBezTo>
              </a:path>
            </a:pathLst>
          </a:custGeom>
          <a:noFill/>
          <a:ln w="2857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cxnSp>
        <p:nvCxnSpPr>
          <p:cNvPr id="43015" name="Straight Arrow Connector 18"/>
          <p:cNvCxnSpPr>
            <a:cxnSpLocks noChangeShapeType="1"/>
          </p:cNvCxnSpPr>
          <p:nvPr/>
        </p:nvCxnSpPr>
        <p:spPr bwMode="auto">
          <a:xfrm flipH="1" flipV="1">
            <a:off x="3451225" y="1647825"/>
            <a:ext cx="152400" cy="80963"/>
          </a:xfrm>
          <a:prstGeom prst="straightConnector1">
            <a:avLst/>
          </a:prstGeom>
          <a:noFill/>
          <a:ln w="38100" algn="ctr">
            <a:solidFill>
              <a:srgbClr val="00B05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3016" name="Straight Connector 8"/>
          <p:cNvCxnSpPr>
            <a:cxnSpLocks noChangeShapeType="1"/>
          </p:cNvCxnSpPr>
          <p:nvPr/>
        </p:nvCxnSpPr>
        <p:spPr bwMode="auto">
          <a:xfrm flipH="1">
            <a:off x="5235575" y="2052638"/>
            <a:ext cx="334963" cy="328612"/>
          </a:xfrm>
          <a:prstGeom prst="lin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3017" name="Straight Connector 26"/>
          <p:cNvCxnSpPr>
            <a:cxnSpLocks noChangeShapeType="1"/>
          </p:cNvCxnSpPr>
          <p:nvPr/>
        </p:nvCxnSpPr>
        <p:spPr bwMode="auto">
          <a:xfrm>
            <a:off x="5235575" y="2052638"/>
            <a:ext cx="334963" cy="342900"/>
          </a:xfrm>
          <a:prstGeom prst="lin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43018" name="Group 29"/>
          <p:cNvGrpSpPr>
            <a:grpSpLocks/>
          </p:cNvGrpSpPr>
          <p:nvPr/>
        </p:nvGrpSpPr>
        <p:grpSpPr bwMode="auto">
          <a:xfrm>
            <a:off x="1071563" y="3452813"/>
            <a:ext cx="2903537" cy="2097087"/>
            <a:chOff x="3049440" y="2896395"/>
            <a:chExt cx="2902788" cy="2098290"/>
          </a:xfrm>
        </p:grpSpPr>
        <p:grpSp>
          <p:nvGrpSpPr>
            <p:cNvPr id="43019" name="Group 30"/>
            <p:cNvGrpSpPr>
              <a:grpSpLocks/>
            </p:cNvGrpSpPr>
            <p:nvPr/>
          </p:nvGrpSpPr>
          <p:grpSpPr bwMode="auto">
            <a:xfrm>
              <a:off x="3049440" y="3189788"/>
              <a:ext cx="2902788" cy="1804897"/>
              <a:chOff x="5292308" y="2792984"/>
              <a:chExt cx="2902788" cy="1804897"/>
            </a:xfrm>
          </p:grpSpPr>
          <p:sp>
            <p:nvSpPr>
              <p:cNvPr id="20" name="Rectangle 3"/>
              <p:cNvSpPr txBox="1">
                <a:spLocks noChangeArrowheads="1"/>
              </p:cNvSpPr>
              <p:nvPr/>
            </p:nvSpPr>
            <p:spPr bwMode="auto">
              <a:xfrm>
                <a:off x="5327224" y="2828391"/>
                <a:ext cx="2832956" cy="1734545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T</a:t>
                </a:r>
                <a:r>
                  <a:rPr lang="en-US" sz="1000" kern="0" baseline="-25000" dirty="0">
                    <a:latin typeface="Times New Roman" pitchFamily="18" charset="0"/>
                    <a:cs typeface="Times New Roman" pitchFamily="18" charset="0"/>
                  </a:rPr>
                  <a:t>1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		                 T</a:t>
                </a:r>
                <a:r>
                  <a:rPr lang="en-US" sz="1000" kern="0" baseline="-25000" dirty="0">
                    <a:latin typeface="Times New Roman" pitchFamily="18" charset="0"/>
                    <a:cs typeface="Times New Roman" pitchFamily="18" charset="0"/>
                  </a:rPr>
                  <a:t>2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Read(A); A 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  <a:sym typeface="Symbol" pitchFamily="18" charset="2"/>
                  </a:rPr>
                  <a:t>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 A+100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Write(A);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		                  Read(A); A 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  <a:sym typeface="Symbol" pitchFamily="18" charset="2"/>
                  </a:rPr>
                  <a:t>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  A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  <a:sym typeface="Symbol" pitchFamily="18" charset="2"/>
                  </a:rPr>
                  <a:t>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2;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		                  Write(A);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                                               Read(B); B 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  <a:sym typeface="Symbol" pitchFamily="18" charset="2"/>
                  </a:rPr>
                  <a:t>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  B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  <a:sym typeface="Symbol" pitchFamily="18" charset="2"/>
                  </a:rPr>
                  <a:t>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2;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		                   Write(B);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Read(B); B 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  <a:sym typeface="Symbol" pitchFamily="18" charset="2"/>
                  </a:rPr>
                  <a:t>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  B+100;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Write(B);</a:t>
                </a:r>
              </a:p>
            </p:txBody>
          </p:sp>
          <p:sp>
            <p:nvSpPr>
              <p:cNvPr id="43022" name="Rectangle 33"/>
              <p:cNvSpPr>
                <a:spLocks noChangeArrowheads="1"/>
              </p:cNvSpPr>
              <p:nvPr/>
            </p:nvSpPr>
            <p:spPr bwMode="auto">
              <a:xfrm>
                <a:off x="5292308" y="2792984"/>
                <a:ext cx="2902788" cy="1804897"/>
              </a:xfrm>
              <a:prstGeom prst="rect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endParaRPr lang="en-US" altLang="en-US"/>
              </a:p>
            </p:txBody>
          </p:sp>
          <p:cxnSp>
            <p:nvCxnSpPr>
              <p:cNvPr id="43023" name="Straight Connector 34"/>
              <p:cNvCxnSpPr>
                <a:cxnSpLocks noChangeShapeType="1"/>
              </p:cNvCxnSpPr>
              <p:nvPr/>
            </p:nvCxnSpPr>
            <p:spPr bwMode="auto">
              <a:xfrm>
                <a:off x="6728604" y="2827488"/>
                <a:ext cx="6471" cy="1735886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43024" name="Straight Connector 36"/>
              <p:cNvCxnSpPr>
                <a:cxnSpLocks noChangeShapeType="1"/>
              </p:cNvCxnSpPr>
              <p:nvPr/>
            </p:nvCxnSpPr>
            <p:spPr bwMode="auto">
              <a:xfrm>
                <a:off x="6751614" y="2824620"/>
                <a:ext cx="6471" cy="1735886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43020" name="TextBox 31"/>
            <p:cNvSpPr txBox="1">
              <a:spLocks noChangeArrowheads="1"/>
            </p:cNvSpPr>
            <p:nvPr/>
          </p:nvSpPr>
          <p:spPr bwMode="auto">
            <a:xfrm>
              <a:off x="4010912" y="2896395"/>
              <a:ext cx="100860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Schedule D</a:t>
              </a:r>
            </a:p>
          </p:txBody>
        </p:sp>
      </p:grp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8"/>
          <p:cNvSpPr>
            <a:spLocks noChangeArrowheads="1"/>
          </p:cNvSpPr>
          <p:nvPr/>
        </p:nvSpPr>
        <p:spPr bwMode="auto">
          <a:xfrm>
            <a:off x="581025" y="265113"/>
            <a:ext cx="7567613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Action Swapping </a:t>
            </a:r>
          </a:p>
        </p:txBody>
      </p:sp>
      <p:sp>
        <p:nvSpPr>
          <p:cNvPr id="44035" name="Rectangle 8"/>
          <p:cNvSpPr>
            <a:spLocks noChangeArrowheads="1"/>
          </p:cNvSpPr>
          <p:nvPr/>
        </p:nvSpPr>
        <p:spPr bwMode="auto">
          <a:xfrm>
            <a:off x="1058863" y="1166813"/>
            <a:ext cx="7507287" cy="642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2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D 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altLang="en-US" sz="2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800" baseline="-25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(A)w</a:t>
            </a:r>
            <a:r>
              <a:rPr lang="en-US" altLang="en-US" sz="2800" baseline="-25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(A)w</a:t>
            </a:r>
            <a:r>
              <a:rPr lang="en-US" altLang="en-US" sz="2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(A)r</a:t>
            </a:r>
            <a:r>
              <a:rPr lang="en-US" altLang="en-US" sz="2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(B)w</a:t>
            </a:r>
            <a:r>
              <a:rPr lang="en-US" altLang="en-US" sz="2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(B)r</a:t>
            </a:r>
            <a:r>
              <a:rPr lang="en-US" altLang="en-US" sz="2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(B)w</a:t>
            </a:r>
            <a:r>
              <a:rPr lang="en-US" altLang="en-US" sz="2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(B)</a:t>
            </a:r>
          </a:p>
        </p:txBody>
      </p:sp>
      <p:sp>
        <p:nvSpPr>
          <p:cNvPr id="44036" name="TextBox 2"/>
          <p:cNvSpPr txBox="1">
            <a:spLocks noChangeArrowheads="1"/>
          </p:cNvSpPr>
          <p:nvPr/>
        </p:nvSpPr>
        <p:spPr bwMode="auto">
          <a:xfrm>
            <a:off x="1004888" y="2573338"/>
            <a:ext cx="66151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 we want it to be equivalent to the schedule  T</a:t>
            </a:r>
            <a:r>
              <a:rPr lang="en-US" altLang="en-US" sz="2400" baseline="-25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baseline="-25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44037" name="AutoShape 10"/>
          <p:cNvSpPr>
            <a:spLocks/>
          </p:cNvSpPr>
          <p:nvPr/>
        </p:nvSpPr>
        <p:spPr bwMode="auto">
          <a:xfrm rot="-5400000">
            <a:off x="2517775" y="1009650"/>
            <a:ext cx="244475" cy="1501775"/>
          </a:xfrm>
          <a:prstGeom prst="leftBrace">
            <a:avLst>
              <a:gd name="adj1" fmla="val 47778"/>
              <a:gd name="adj2" fmla="val 50000"/>
            </a:avLst>
          </a:prstGeom>
          <a:noFill/>
          <a:ln w="9525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/>
          </a:p>
        </p:txBody>
      </p:sp>
      <p:sp>
        <p:nvSpPr>
          <p:cNvPr id="44038" name="Freeform 3"/>
          <p:cNvSpPr>
            <a:spLocks/>
          </p:cNvSpPr>
          <p:nvPr/>
        </p:nvSpPr>
        <p:spPr bwMode="auto">
          <a:xfrm flipH="1">
            <a:off x="2670175" y="1704975"/>
            <a:ext cx="3851275" cy="449263"/>
          </a:xfrm>
          <a:custGeom>
            <a:avLst/>
            <a:gdLst>
              <a:gd name="T0" fmla="*/ 3914734 w 3838755"/>
              <a:gd name="T1" fmla="*/ 114570 h 517244"/>
              <a:gd name="T2" fmla="*/ 1618676 w 3838755"/>
              <a:gd name="T3" fmla="*/ 218051 h 517244"/>
              <a:gd name="T4" fmla="*/ 0 w 3838755"/>
              <a:gd name="T5" fmla="*/ 0 h 517244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38755" h="517244">
                <a:moveTo>
                  <a:pt x="3838755" y="267419"/>
                </a:moveTo>
                <a:cubicBezTo>
                  <a:pt x="3032903" y="410473"/>
                  <a:pt x="2227052" y="553528"/>
                  <a:pt x="1587260" y="508958"/>
                </a:cubicBezTo>
                <a:cubicBezTo>
                  <a:pt x="947467" y="464388"/>
                  <a:pt x="473733" y="232194"/>
                  <a:pt x="0" y="0"/>
                </a:cubicBezTo>
              </a:path>
            </a:pathLst>
          </a:custGeom>
          <a:noFill/>
          <a:ln w="2857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cxnSp>
        <p:nvCxnSpPr>
          <p:cNvPr id="44039" name="Straight Arrow Connector 18"/>
          <p:cNvCxnSpPr>
            <a:cxnSpLocks noChangeShapeType="1"/>
          </p:cNvCxnSpPr>
          <p:nvPr/>
        </p:nvCxnSpPr>
        <p:spPr bwMode="auto">
          <a:xfrm flipV="1">
            <a:off x="6421438" y="1682750"/>
            <a:ext cx="169862" cy="73025"/>
          </a:xfrm>
          <a:prstGeom prst="straightConnector1">
            <a:avLst/>
          </a:prstGeom>
          <a:noFill/>
          <a:ln w="38100" algn="ctr">
            <a:solidFill>
              <a:srgbClr val="00B05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44040" name="Group 29"/>
          <p:cNvGrpSpPr>
            <a:grpSpLocks/>
          </p:cNvGrpSpPr>
          <p:nvPr/>
        </p:nvGrpSpPr>
        <p:grpSpPr bwMode="auto">
          <a:xfrm>
            <a:off x="1071563" y="3452813"/>
            <a:ext cx="2903537" cy="2097087"/>
            <a:chOff x="3049440" y="2896395"/>
            <a:chExt cx="2902788" cy="2098290"/>
          </a:xfrm>
        </p:grpSpPr>
        <p:grpSp>
          <p:nvGrpSpPr>
            <p:cNvPr id="44041" name="Group 30"/>
            <p:cNvGrpSpPr>
              <a:grpSpLocks/>
            </p:cNvGrpSpPr>
            <p:nvPr/>
          </p:nvGrpSpPr>
          <p:grpSpPr bwMode="auto">
            <a:xfrm>
              <a:off x="3049440" y="3189788"/>
              <a:ext cx="2902788" cy="1804897"/>
              <a:chOff x="5292308" y="2792984"/>
              <a:chExt cx="2902788" cy="1804897"/>
            </a:xfrm>
          </p:grpSpPr>
          <p:sp>
            <p:nvSpPr>
              <p:cNvPr id="18" name="Rectangle 3"/>
              <p:cNvSpPr txBox="1">
                <a:spLocks noChangeArrowheads="1"/>
              </p:cNvSpPr>
              <p:nvPr/>
            </p:nvSpPr>
            <p:spPr bwMode="auto">
              <a:xfrm>
                <a:off x="5327224" y="2828391"/>
                <a:ext cx="2832956" cy="1734545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T</a:t>
                </a:r>
                <a:r>
                  <a:rPr lang="en-US" sz="1000" kern="0" baseline="-25000" dirty="0">
                    <a:latin typeface="Times New Roman" pitchFamily="18" charset="0"/>
                    <a:cs typeface="Times New Roman" pitchFamily="18" charset="0"/>
                  </a:rPr>
                  <a:t>1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		                 T</a:t>
                </a:r>
                <a:r>
                  <a:rPr lang="en-US" sz="1000" kern="0" baseline="-25000" dirty="0">
                    <a:latin typeface="Times New Roman" pitchFamily="18" charset="0"/>
                    <a:cs typeface="Times New Roman" pitchFamily="18" charset="0"/>
                  </a:rPr>
                  <a:t>2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Read(A); A 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  <a:sym typeface="Symbol" pitchFamily="18" charset="2"/>
                  </a:rPr>
                  <a:t>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 A+100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Write(A);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		                  Read(A); A 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  <a:sym typeface="Symbol" pitchFamily="18" charset="2"/>
                  </a:rPr>
                  <a:t>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  A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  <a:sym typeface="Symbol" pitchFamily="18" charset="2"/>
                  </a:rPr>
                  <a:t>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2;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		                  Write(A);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                                               Read(B); B 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  <a:sym typeface="Symbol" pitchFamily="18" charset="2"/>
                  </a:rPr>
                  <a:t>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  B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  <a:sym typeface="Symbol" pitchFamily="18" charset="2"/>
                  </a:rPr>
                  <a:t>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2;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		                   Write(B);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Read(B); B 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  <a:sym typeface="Symbol" pitchFamily="18" charset="2"/>
                  </a:rPr>
                  <a:t>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  B+100;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Write(B);</a:t>
                </a:r>
              </a:p>
            </p:txBody>
          </p:sp>
          <p:sp>
            <p:nvSpPr>
              <p:cNvPr id="44044" name="Rectangle 33"/>
              <p:cNvSpPr>
                <a:spLocks noChangeArrowheads="1"/>
              </p:cNvSpPr>
              <p:nvPr/>
            </p:nvSpPr>
            <p:spPr bwMode="auto">
              <a:xfrm>
                <a:off x="5292308" y="2792984"/>
                <a:ext cx="2902788" cy="1804897"/>
              </a:xfrm>
              <a:prstGeom prst="rect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endParaRPr lang="en-US" altLang="en-US"/>
              </a:p>
            </p:txBody>
          </p:sp>
          <p:cxnSp>
            <p:nvCxnSpPr>
              <p:cNvPr id="44045" name="Straight Connector 34"/>
              <p:cNvCxnSpPr>
                <a:cxnSpLocks noChangeShapeType="1"/>
              </p:cNvCxnSpPr>
              <p:nvPr/>
            </p:nvCxnSpPr>
            <p:spPr bwMode="auto">
              <a:xfrm>
                <a:off x="6728604" y="2827488"/>
                <a:ext cx="6471" cy="1735886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44046" name="Straight Connector 36"/>
              <p:cNvCxnSpPr>
                <a:cxnSpLocks noChangeShapeType="1"/>
              </p:cNvCxnSpPr>
              <p:nvPr/>
            </p:nvCxnSpPr>
            <p:spPr bwMode="auto">
              <a:xfrm>
                <a:off x="6751614" y="2824620"/>
                <a:ext cx="6471" cy="1735886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44042" name="TextBox 31"/>
            <p:cNvSpPr txBox="1">
              <a:spLocks noChangeArrowheads="1"/>
            </p:cNvSpPr>
            <p:nvPr/>
          </p:nvSpPr>
          <p:spPr bwMode="auto">
            <a:xfrm>
              <a:off x="4010912" y="2896395"/>
              <a:ext cx="100860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Schedule D</a:t>
              </a:r>
            </a:p>
          </p:txBody>
        </p:sp>
      </p:grp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8"/>
          <p:cNvSpPr>
            <a:spLocks noChangeArrowheads="1"/>
          </p:cNvSpPr>
          <p:nvPr/>
        </p:nvSpPr>
        <p:spPr bwMode="auto">
          <a:xfrm>
            <a:off x="581025" y="265113"/>
            <a:ext cx="7567613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Action Swapping </a:t>
            </a:r>
          </a:p>
        </p:txBody>
      </p:sp>
      <p:sp>
        <p:nvSpPr>
          <p:cNvPr id="45059" name="Rectangle 8"/>
          <p:cNvSpPr>
            <a:spLocks noChangeArrowheads="1"/>
          </p:cNvSpPr>
          <p:nvPr/>
        </p:nvSpPr>
        <p:spPr bwMode="auto">
          <a:xfrm>
            <a:off x="1058863" y="1166813"/>
            <a:ext cx="7507287" cy="642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2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D 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altLang="en-US" sz="2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800" baseline="-25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(A)w</a:t>
            </a:r>
            <a:r>
              <a:rPr lang="en-US" altLang="en-US" sz="2800" baseline="-25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  <a:r>
              <a:rPr lang="en-US" altLang="en-US" sz="2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8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(A)w</a:t>
            </a:r>
            <a:r>
              <a:rPr lang="en-US" altLang="en-US" sz="28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(B)w</a:t>
            </a:r>
            <a:r>
              <a:rPr lang="en-US" altLang="en-US" sz="2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(B)r</a:t>
            </a:r>
            <a:r>
              <a:rPr lang="en-US" altLang="en-US" sz="2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(B)w</a:t>
            </a:r>
            <a:r>
              <a:rPr lang="en-US" altLang="en-US" sz="2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(B)</a:t>
            </a:r>
          </a:p>
        </p:txBody>
      </p:sp>
      <p:sp>
        <p:nvSpPr>
          <p:cNvPr id="45060" name="TextBox 2"/>
          <p:cNvSpPr txBox="1">
            <a:spLocks noChangeArrowheads="1"/>
          </p:cNvSpPr>
          <p:nvPr/>
        </p:nvSpPr>
        <p:spPr bwMode="auto">
          <a:xfrm>
            <a:off x="1004888" y="2573338"/>
            <a:ext cx="66151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 we want it to be equivalent to the schedule  T</a:t>
            </a:r>
            <a:r>
              <a:rPr lang="en-US" altLang="en-US" sz="2400" baseline="-25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baseline="-25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45061" name="AutoShape 10"/>
          <p:cNvSpPr>
            <a:spLocks/>
          </p:cNvSpPr>
          <p:nvPr/>
        </p:nvSpPr>
        <p:spPr bwMode="auto">
          <a:xfrm rot="-5400000">
            <a:off x="2517775" y="1009650"/>
            <a:ext cx="244475" cy="1501775"/>
          </a:xfrm>
          <a:prstGeom prst="leftBrace">
            <a:avLst>
              <a:gd name="adj1" fmla="val 47778"/>
              <a:gd name="adj2" fmla="val 50000"/>
            </a:avLst>
          </a:prstGeom>
          <a:noFill/>
          <a:ln w="9525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/>
          </a:p>
        </p:txBody>
      </p:sp>
      <p:sp>
        <p:nvSpPr>
          <p:cNvPr id="45062" name="Freeform 3"/>
          <p:cNvSpPr>
            <a:spLocks/>
          </p:cNvSpPr>
          <p:nvPr/>
        </p:nvSpPr>
        <p:spPr bwMode="auto">
          <a:xfrm flipH="1">
            <a:off x="2670175" y="1704975"/>
            <a:ext cx="3851275" cy="449263"/>
          </a:xfrm>
          <a:custGeom>
            <a:avLst/>
            <a:gdLst>
              <a:gd name="T0" fmla="*/ 3914734 w 3838755"/>
              <a:gd name="T1" fmla="*/ 114570 h 517244"/>
              <a:gd name="T2" fmla="*/ 1618676 w 3838755"/>
              <a:gd name="T3" fmla="*/ 218051 h 517244"/>
              <a:gd name="T4" fmla="*/ 0 w 3838755"/>
              <a:gd name="T5" fmla="*/ 0 h 517244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38755" h="517244">
                <a:moveTo>
                  <a:pt x="3838755" y="267419"/>
                </a:moveTo>
                <a:cubicBezTo>
                  <a:pt x="3032903" y="410473"/>
                  <a:pt x="2227052" y="553528"/>
                  <a:pt x="1587260" y="508958"/>
                </a:cubicBezTo>
                <a:cubicBezTo>
                  <a:pt x="947467" y="464388"/>
                  <a:pt x="473733" y="232194"/>
                  <a:pt x="0" y="0"/>
                </a:cubicBezTo>
              </a:path>
            </a:pathLst>
          </a:custGeom>
          <a:noFill/>
          <a:ln w="2857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cxnSp>
        <p:nvCxnSpPr>
          <p:cNvPr id="45063" name="Straight Arrow Connector 18"/>
          <p:cNvCxnSpPr>
            <a:cxnSpLocks noChangeShapeType="1"/>
          </p:cNvCxnSpPr>
          <p:nvPr/>
        </p:nvCxnSpPr>
        <p:spPr bwMode="auto">
          <a:xfrm flipV="1">
            <a:off x="6421438" y="1682750"/>
            <a:ext cx="169862" cy="73025"/>
          </a:xfrm>
          <a:prstGeom prst="straightConnector1">
            <a:avLst/>
          </a:prstGeom>
          <a:noFill/>
          <a:ln w="38100" algn="ctr">
            <a:solidFill>
              <a:srgbClr val="00B05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45064" name="Group 29"/>
          <p:cNvGrpSpPr>
            <a:grpSpLocks/>
          </p:cNvGrpSpPr>
          <p:nvPr/>
        </p:nvGrpSpPr>
        <p:grpSpPr bwMode="auto">
          <a:xfrm>
            <a:off x="1071563" y="3452813"/>
            <a:ext cx="2903537" cy="2097087"/>
            <a:chOff x="3049440" y="2896395"/>
            <a:chExt cx="2902788" cy="2098290"/>
          </a:xfrm>
        </p:grpSpPr>
        <p:grpSp>
          <p:nvGrpSpPr>
            <p:cNvPr id="45065" name="Group 30"/>
            <p:cNvGrpSpPr>
              <a:grpSpLocks/>
            </p:cNvGrpSpPr>
            <p:nvPr/>
          </p:nvGrpSpPr>
          <p:grpSpPr bwMode="auto">
            <a:xfrm>
              <a:off x="3049440" y="3189788"/>
              <a:ext cx="2902788" cy="1804897"/>
              <a:chOff x="5292308" y="2792984"/>
              <a:chExt cx="2902788" cy="1804897"/>
            </a:xfrm>
          </p:grpSpPr>
          <p:sp>
            <p:nvSpPr>
              <p:cNvPr id="18" name="Rectangle 3"/>
              <p:cNvSpPr txBox="1">
                <a:spLocks noChangeArrowheads="1"/>
              </p:cNvSpPr>
              <p:nvPr/>
            </p:nvSpPr>
            <p:spPr bwMode="auto">
              <a:xfrm>
                <a:off x="5327224" y="2828391"/>
                <a:ext cx="2832956" cy="1734545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T</a:t>
                </a:r>
                <a:r>
                  <a:rPr lang="en-US" sz="1000" kern="0" baseline="-25000" dirty="0">
                    <a:latin typeface="Times New Roman" pitchFamily="18" charset="0"/>
                    <a:cs typeface="Times New Roman" pitchFamily="18" charset="0"/>
                  </a:rPr>
                  <a:t>1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		                 T</a:t>
                </a:r>
                <a:r>
                  <a:rPr lang="en-US" sz="1000" kern="0" baseline="-25000" dirty="0">
                    <a:latin typeface="Times New Roman" pitchFamily="18" charset="0"/>
                    <a:cs typeface="Times New Roman" pitchFamily="18" charset="0"/>
                  </a:rPr>
                  <a:t>2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Read(A); A 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  <a:sym typeface="Symbol" pitchFamily="18" charset="2"/>
                  </a:rPr>
                  <a:t>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 A+100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Write(A);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		                  Read(A); A 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  <a:sym typeface="Symbol" pitchFamily="18" charset="2"/>
                  </a:rPr>
                  <a:t>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  A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  <a:sym typeface="Symbol" pitchFamily="18" charset="2"/>
                  </a:rPr>
                  <a:t>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2;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		                  Write(A);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                                               Read(B); B 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  <a:sym typeface="Symbol" pitchFamily="18" charset="2"/>
                  </a:rPr>
                  <a:t>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  B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  <a:sym typeface="Symbol" pitchFamily="18" charset="2"/>
                  </a:rPr>
                  <a:t>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2;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		                   Write(B);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Read(B); B 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  <a:sym typeface="Symbol" pitchFamily="18" charset="2"/>
                  </a:rPr>
                  <a:t>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  B+100;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Write(B);</a:t>
                </a:r>
              </a:p>
            </p:txBody>
          </p:sp>
          <p:sp>
            <p:nvSpPr>
              <p:cNvPr id="45068" name="Rectangle 33"/>
              <p:cNvSpPr>
                <a:spLocks noChangeArrowheads="1"/>
              </p:cNvSpPr>
              <p:nvPr/>
            </p:nvSpPr>
            <p:spPr bwMode="auto">
              <a:xfrm>
                <a:off x="5292308" y="2792984"/>
                <a:ext cx="2902788" cy="1804897"/>
              </a:xfrm>
              <a:prstGeom prst="rect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endParaRPr lang="en-US" altLang="en-US"/>
              </a:p>
            </p:txBody>
          </p:sp>
          <p:cxnSp>
            <p:nvCxnSpPr>
              <p:cNvPr id="45069" name="Straight Connector 34"/>
              <p:cNvCxnSpPr>
                <a:cxnSpLocks noChangeShapeType="1"/>
              </p:cNvCxnSpPr>
              <p:nvPr/>
            </p:nvCxnSpPr>
            <p:spPr bwMode="auto">
              <a:xfrm>
                <a:off x="6728604" y="2827488"/>
                <a:ext cx="6471" cy="1735886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45070" name="Straight Connector 36"/>
              <p:cNvCxnSpPr>
                <a:cxnSpLocks noChangeShapeType="1"/>
              </p:cNvCxnSpPr>
              <p:nvPr/>
            </p:nvCxnSpPr>
            <p:spPr bwMode="auto">
              <a:xfrm>
                <a:off x="6751614" y="2824620"/>
                <a:ext cx="6471" cy="1735886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45066" name="TextBox 31"/>
            <p:cNvSpPr txBox="1">
              <a:spLocks noChangeArrowheads="1"/>
            </p:cNvSpPr>
            <p:nvPr/>
          </p:nvSpPr>
          <p:spPr bwMode="auto">
            <a:xfrm>
              <a:off x="4010912" y="2896395"/>
              <a:ext cx="100860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Schedule D</a:t>
              </a:r>
            </a:p>
          </p:txBody>
        </p:sp>
      </p:grp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8"/>
          <p:cNvSpPr>
            <a:spLocks noChangeArrowheads="1"/>
          </p:cNvSpPr>
          <p:nvPr/>
        </p:nvSpPr>
        <p:spPr bwMode="auto">
          <a:xfrm>
            <a:off x="581025" y="265113"/>
            <a:ext cx="7567613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Action Swapping </a:t>
            </a:r>
          </a:p>
        </p:txBody>
      </p:sp>
      <p:sp>
        <p:nvSpPr>
          <p:cNvPr id="46083" name="Rectangle 8"/>
          <p:cNvSpPr>
            <a:spLocks noChangeArrowheads="1"/>
          </p:cNvSpPr>
          <p:nvPr/>
        </p:nvSpPr>
        <p:spPr bwMode="auto">
          <a:xfrm>
            <a:off x="1058863" y="1166813"/>
            <a:ext cx="7507287" cy="642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2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D 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altLang="en-US" sz="2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800" baseline="-25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(A)w</a:t>
            </a:r>
            <a:r>
              <a:rPr lang="en-US" altLang="en-US" sz="2800" baseline="-25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  <a:r>
              <a:rPr lang="en-US" altLang="en-US" sz="2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8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(A)w</a:t>
            </a:r>
            <a:r>
              <a:rPr lang="en-US" altLang="en-US" sz="28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(B)w</a:t>
            </a:r>
            <a:r>
              <a:rPr lang="en-US" altLang="en-US" sz="2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(B)r</a:t>
            </a:r>
            <a:r>
              <a:rPr lang="en-US" altLang="en-US" sz="2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(B)w</a:t>
            </a:r>
            <a:r>
              <a:rPr lang="en-US" altLang="en-US" sz="2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(B)</a:t>
            </a:r>
          </a:p>
        </p:txBody>
      </p:sp>
      <p:sp>
        <p:nvSpPr>
          <p:cNvPr id="46084" name="TextBox 2"/>
          <p:cNvSpPr txBox="1">
            <a:spLocks noChangeArrowheads="1"/>
          </p:cNvSpPr>
          <p:nvPr/>
        </p:nvSpPr>
        <p:spPr bwMode="auto">
          <a:xfrm>
            <a:off x="1004888" y="2573338"/>
            <a:ext cx="66151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 we want it to be equivalent to the schedule  T</a:t>
            </a:r>
            <a:r>
              <a:rPr lang="en-US" altLang="en-US" sz="2400" baseline="-25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baseline="-25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46085" name="AutoShape 10"/>
          <p:cNvSpPr>
            <a:spLocks/>
          </p:cNvSpPr>
          <p:nvPr/>
        </p:nvSpPr>
        <p:spPr bwMode="auto">
          <a:xfrm rot="-5400000">
            <a:off x="2517775" y="1009650"/>
            <a:ext cx="244475" cy="1501775"/>
          </a:xfrm>
          <a:prstGeom prst="leftBrace">
            <a:avLst>
              <a:gd name="adj1" fmla="val 47778"/>
              <a:gd name="adj2" fmla="val 50000"/>
            </a:avLst>
          </a:prstGeom>
          <a:noFill/>
          <a:ln w="9525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/>
          </a:p>
        </p:txBody>
      </p:sp>
      <p:sp>
        <p:nvSpPr>
          <p:cNvPr id="46086" name="Freeform 3"/>
          <p:cNvSpPr>
            <a:spLocks/>
          </p:cNvSpPr>
          <p:nvPr/>
        </p:nvSpPr>
        <p:spPr bwMode="auto">
          <a:xfrm flipH="1">
            <a:off x="2670175" y="1704975"/>
            <a:ext cx="3851275" cy="449263"/>
          </a:xfrm>
          <a:custGeom>
            <a:avLst/>
            <a:gdLst>
              <a:gd name="T0" fmla="*/ 3914734 w 3838755"/>
              <a:gd name="T1" fmla="*/ 114570 h 517244"/>
              <a:gd name="T2" fmla="*/ 1618676 w 3838755"/>
              <a:gd name="T3" fmla="*/ 218051 h 517244"/>
              <a:gd name="T4" fmla="*/ 0 w 3838755"/>
              <a:gd name="T5" fmla="*/ 0 h 517244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38755" h="517244">
                <a:moveTo>
                  <a:pt x="3838755" y="267419"/>
                </a:moveTo>
                <a:cubicBezTo>
                  <a:pt x="3032903" y="410473"/>
                  <a:pt x="2227052" y="553528"/>
                  <a:pt x="1587260" y="508958"/>
                </a:cubicBezTo>
                <a:cubicBezTo>
                  <a:pt x="947467" y="464388"/>
                  <a:pt x="473733" y="232194"/>
                  <a:pt x="0" y="0"/>
                </a:cubicBezTo>
              </a:path>
            </a:pathLst>
          </a:custGeom>
          <a:noFill/>
          <a:ln w="2857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cxnSp>
        <p:nvCxnSpPr>
          <p:cNvPr id="46087" name="Straight Arrow Connector 18"/>
          <p:cNvCxnSpPr>
            <a:cxnSpLocks noChangeShapeType="1"/>
          </p:cNvCxnSpPr>
          <p:nvPr/>
        </p:nvCxnSpPr>
        <p:spPr bwMode="auto">
          <a:xfrm flipV="1">
            <a:off x="6421438" y="1682750"/>
            <a:ext cx="169862" cy="73025"/>
          </a:xfrm>
          <a:prstGeom prst="straightConnector1">
            <a:avLst/>
          </a:prstGeom>
          <a:noFill/>
          <a:ln w="38100" algn="ctr">
            <a:solidFill>
              <a:srgbClr val="00B05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6088" name="Straight Connector 14"/>
          <p:cNvCxnSpPr>
            <a:cxnSpLocks noChangeShapeType="1"/>
          </p:cNvCxnSpPr>
          <p:nvPr/>
        </p:nvCxnSpPr>
        <p:spPr bwMode="auto">
          <a:xfrm flipH="1">
            <a:off x="4313238" y="2006600"/>
            <a:ext cx="333375" cy="327025"/>
          </a:xfrm>
          <a:prstGeom prst="lin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6089" name="Straight Connector 15"/>
          <p:cNvCxnSpPr>
            <a:cxnSpLocks noChangeShapeType="1"/>
          </p:cNvCxnSpPr>
          <p:nvPr/>
        </p:nvCxnSpPr>
        <p:spPr bwMode="auto">
          <a:xfrm>
            <a:off x="4313238" y="2006600"/>
            <a:ext cx="333375" cy="341313"/>
          </a:xfrm>
          <a:prstGeom prst="lin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46090" name="Group 29"/>
          <p:cNvGrpSpPr>
            <a:grpSpLocks/>
          </p:cNvGrpSpPr>
          <p:nvPr/>
        </p:nvGrpSpPr>
        <p:grpSpPr bwMode="auto">
          <a:xfrm>
            <a:off x="1071563" y="3452813"/>
            <a:ext cx="2903537" cy="2097087"/>
            <a:chOff x="3049440" y="2896395"/>
            <a:chExt cx="2902788" cy="2098290"/>
          </a:xfrm>
        </p:grpSpPr>
        <p:grpSp>
          <p:nvGrpSpPr>
            <p:cNvPr id="46091" name="Group 30"/>
            <p:cNvGrpSpPr>
              <a:grpSpLocks/>
            </p:cNvGrpSpPr>
            <p:nvPr/>
          </p:nvGrpSpPr>
          <p:grpSpPr bwMode="auto">
            <a:xfrm>
              <a:off x="3049440" y="3189788"/>
              <a:ext cx="2902788" cy="1804897"/>
              <a:chOff x="5292308" y="2792984"/>
              <a:chExt cx="2902788" cy="1804897"/>
            </a:xfrm>
          </p:grpSpPr>
          <p:sp>
            <p:nvSpPr>
              <p:cNvPr id="20" name="Rectangle 3"/>
              <p:cNvSpPr txBox="1">
                <a:spLocks noChangeArrowheads="1"/>
              </p:cNvSpPr>
              <p:nvPr/>
            </p:nvSpPr>
            <p:spPr bwMode="auto">
              <a:xfrm>
                <a:off x="5327224" y="2828391"/>
                <a:ext cx="2832956" cy="1734545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T</a:t>
                </a:r>
                <a:r>
                  <a:rPr lang="en-US" sz="1000" kern="0" baseline="-25000" dirty="0">
                    <a:latin typeface="Times New Roman" pitchFamily="18" charset="0"/>
                    <a:cs typeface="Times New Roman" pitchFamily="18" charset="0"/>
                  </a:rPr>
                  <a:t>1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		                 T</a:t>
                </a:r>
                <a:r>
                  <a:rPr lang="en-US" sz="1000" kern="0" baseline="-25000" dirty="0">
                    <a:latin typeface="Times New Roman" pitchFamily="18" charset="0"/>
                    <a:cs typeface="Times New Roman" pitchFamily="18" charset="0"/>
                  </a:rPr>
                  <a:t>2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Read(A); A 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  <a:sym typeface="Symbol" pitchFamily="18" charset="2"/>
                  </a:rPr>
                  <a:t>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 A+100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Write(A);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		                  Read(A); A 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  <a:sym typeface="Symbol" pitchFamily="18" charset="2"/>
                  </a:rPr>
                  <a:t>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  A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  <a:sym typeface="Symbol" pitchFamily="18" charset="2"/>
                  </a:rPr>
                  <a:t>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2;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		                  Write(A);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                                               Read(B); B 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  <a:sym typeface="Symbol" pitchFamily="18" charset="2"/>
                  </a:rPr>
                  <a:t>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  B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  <a:sym typeface="Symbol" pitchFamily="18" charset="2"/>
                  </a:rPr>
                  <a:t>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2;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		                   Write(B);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Read(B); B 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  <a:sym typeface="Symbol" pitchFamily="18" charset="2"/>
                  </a:rPr>
                  <a:t>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  B+100;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Write(B);</a:t>
                </a:r>
              </a:p>
            </p:txBody>
          </p:sp>
          <p:sp>
            <p:nvSpPr>
              <p:cNvPr id="46094" name="Rectangle 33"/>
              <p:cNvSpPr>
                <a:spLocks noChangeArrowheads="1"/>
              </p:cNvSpPr>
              <p:nvPr/>
            </p:nvSpPr>
            <p:spPr bwMode="auto">
              <a:xfrm>
                <a:off x="5292308" y="2792984"/>
                <a:ext cx="2902788" cy="1804897"/>
              </a:xfrm>
              <a:prstGeom prst="rect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endParaRPr lang="en-US" altLang="en-US"/>
              </a:p>
            </p:txBody>
          </p:sp>
          <p:cxnSp>
            <p:nvCxnSpPr>
              <p:cNvPr id="46095" name="Straight Connector 34"/>
              <p:cNvCxnSpPr>
                <a:cxnSpLocks noChangeShapeType="1"/>
              </p:cNvCxnSpPr>
              <p:nvPr/>
            </p:nvCxnSpPr>
            <p:spPr bwMode="auto">
              <a:xfrm>
                <a:off x="6728604" y="2827488"/>
                <a:ext cx="6471" cy="1735886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46096" name="Straight Connector 36"/>
              <p:cNvCxnSpPr>
                <a:cxnSpLocks noChangeShapeType="1"/>
              </p:cNvCxnSpPr>
              <p:nvPr/>
            </p:nvCxnSpPr>
            <p:spPr bwMode="auto">
              <a:xfrm>
                <a:off x="6751614" y="2824620"/>
                <a:ext cx="6471" cy="1735886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46092" name="TextBox 31"/>
            <p:cNvSpPr txBox="1">
              <a:spLocks noChangeArrowheads="1"/>
            </p:cNvSpPr>
            <p:nvPr/>
          </p:nvSpPr>
          <p:spPr bwMode="auto">
            <a:xfrm>
              <a:off x="4010912" y="2896395"/>
              <a:ext cx="100860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Schedule D</a:t>
              </a:r>
            </a:p>
          </p:txBody>
        </p:sp>
      </p:grp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8"/>
          <p:cNvSpPr>
            <a:spLocks noChangeArrowheads="1"/>
          </p:cNvSpPr>
          <p:nvPr/>
        </p:nvSpPr>
        <p:spPr bwMode="auto">
          <a:xfrm>
            <a:off x="581025" y="265113"/>
            <a:ext cx="7567613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Action Swapping </a:t>
            </a:r>
          </a:p>
        </p:txBody>
      </p:sp>
      <p:sp>
        <p:nvSpPr>
          <p:cNvPr id="47107" name="Rectangle 8"/>
          <p:cNvSpPr>
            <a:spLocks noChangeArrowheads="1"/>
          </p:cNvSpPr>
          <p:nvPr/>
        </p:nvSpPr>
        <p:spPr bwMode="auto">
          <a:xfrm>
            <a:off x="1058863" y="1166813"/>
            <a:ext cx="7507287" cy="642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2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D 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= r</a:t>
            </a:r>
            <a:r>
              <a:rPr lang="en-US" altLang="en-US" sz="2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(A)w</a:t>
            </a:r>
            <a:r>
              <a:rPr lang="en-US" altLang="en-US" sz="2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(A)r</a:t>
            </a:r>
            <a:r>
              <a:rPr lang="en-US" altLang="en-US" sz="2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(A)w</a:t>
            </a:r>
            <a:r>
              <a:rPr lang="en-US" altLang="en-US" sz="2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(A)r</a:t>
            </a:r>
            <a:r>
              <a:rPr lang="en-US" altLang="en-US" sz="2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(B)w</a:t>
            </a:r>
            <a:r>
              <a:rPr lang="en-US" altLang="en-US" sz="2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(B)r</a:t>
            </a:r>
            <a:r>
              <a:rPr lang="en-US" altLang="en-US" sz="2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(B)w</a:t>
            </a:r>
            <a:r>
              <a:rPr lang="en-US" altLang="en-US" sz="2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(B)</a:t>
            </a:r>
          </a:p>
        </p:txBody>
      </p:sp>
      <p:grpSp>
        <p:nvGrpSpPr>
          <p:cNvPr id="47108" name="Group 29"/>
          <p:cNvGrpSpPr>
            <a:grpSpLocks/>
          </p:cNvGrpSpPr>
          <p:nvPr/>
        </p:nvGrpSpPr>
        <p:grpSpPr bwMode="auto">
          <a:xfrm>
            <a:off x="1071563" y="3452813"/>
            <a:ext cx="2903537" cy="2097087"/>
            <a:chOff x="3049440" y="2896395"/>
            <a:chExt cx="2902788" cy="2098290"/>
          </a:xfrm>
        </p:grpSpPr>
        <p:grpSp>
          <p:nvGrpSpPr>
            <p:cNvPr id="47110" name="Group 30"/>
            <p:cNvGrpSpPr>
              <a:grpSpLocks/>
            </p:cNvGrpSpPr>
            <p:nvPr/>
          </p:nvGrpSpPr>
          <p:grpSpPr bwMode="auto">
            <a:xfrm>
              <a:off x="3049440" y="3189788"/>
              <a:ext cx="2902788" cy="1804897"/>
              <a:chOff x="5292308" y="2792984"/>
              <a:chExt cx="2902788" cy="1804897"/>
            </a:xfrm>
          </p:grpSpPr>
          <p:sp>
            <p:nvSpPr>
              <p:cNvPr id="33" name="Rectangle 3"/>
              <p:cNvSpPr txBox="1">
                <a:spLocks noChangeArrowheads="1"/>
              </p:cNvSpPr>
              <p:nvPr/>
            </p:nvSpPr>
            <p:spPr bwMode="auto">
              <a:xfrm>
                <a:off x="5327224" y="2828391"/>
                <a:ext cx="2832956" cy="1734545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T</a:t>
                </a:r>
                <a:r>
                  <a:rPr lang="en-US" sz="1000" kern="0" baseline="-25000" dirty="0">
                    <a:latin typeface="Times New Roman" pitchFamily="18" charset="0"/>
                    <a:cs typeface="Times New Roman" pitchFamily="18" charset="0"/>
                  </a:rPr>
                  <a:t>1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		                 T</a:t>
                </a:r>
                <a:r>
                  <a:rPr lang="en-US" sz="1000" kern="0" baseline="-25000" dirty="0">
                    <a:latin typeface="Times New Roman" pitchFamily="18" charset="0"/>
                    <a:cs typeface="Times New Roman" pitchFamily="18" charset="0"/>
                  </a:rPr>
                  <a:t>2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Read(A); A 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  <a:sym typeface="Symbol" pitchFamily="18" charset="2"/>
                  </a:rPr>
                  <a:t>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 A+100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Write(A);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		                  Read(A); A 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  <a:sym typeface="Symbol" pitchFamily="18" charset="2"/>
                  </a:rPr>
                  <a:t>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  A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  <a:sym typeface="Symbol" pitchFamily="18" charset="2"/>
                  </a:rPr>
                  <a:t>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2;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		                  Write(A);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                                               Read(B); B 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  <a:sym typeface="Symbol" pitchFamily="18" charset="2"/>
                  </a:rPr>
                  <a:t>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  B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  <a:sym typeface="Symbol" pitchFamily="18" charset="2"/>
                  </a:rPr>
                  <a:t>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2;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		                   Write(B);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Read(B); B 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  <a:sym typeface="Symbol" pitchFamily="18" charset="2"/>
                  </a:rPr>
                  <a:t>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  B+100;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Write(B);</a:t>
                </a:r>
              </a:p>
            </p:txBody>
          </p:sp>
          <p:sp>
            <p:nvSpPr>
              <p:cNvPr id="47113" name="Rectangle 33"/>
              <p:cNvSpPr>
                <a:spLocks noChangeArrowheads="1"/>
              </p:cNvSpPr>
              <p:nvPr/>
            </p:nvSpPr>
            <p:spPr bwMode="auto">
              <a:xfrm>
                <a:off x="5292308" y="2792984"/>
                <a:ext cx="2902788" cy="1804897"/>
              </a:xfrm>
              <a:prstGeom prst="rect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endParaRPr lang="en-US" altLang="en-US"/>
              </a:p>
            </p:txBody>
          </p:sp>
          <p:cxnSp>
            <p:nvCxnSpPr>
              <p:cNvPr id="47114" name="Straight Connector 34"/>
              <p:cNvCxnSpPr>
                <a:cxnSpLocks noChangeShapeType="1"/>
              </p:cNvCxnSpPr>
              <p:nvPr/>
            </p:nvCxnSpPr>
            <p:spPr bwMode="auto">
              <a:xfrm>
                <a:off x="6728604" y="2827488"/>
                <a:ext cx="6471" cy="1735886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47115" name="Straight Connector 36"/>
              <p:cNvCxnSpPr>
                <a:cxnSpLocks noChangeShapeType="1"/>
              </p:cNvCxnSpPr>
              <p:nvPr/>
            </p:nvCxnSpPr>
            <p:spPr bwMode="auto">
              <a:xfrm>
                <a:off x="6751614" y="2824620"/>
                <a:ext cx="6471" cy="1735886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47111" name="TextBox 31"/>
            <p:cNvSpPr txBox="1">
              <a:spLocks noChangeArrowheads="1"/>
            </p:cNvSpPr>
            <p:nvPr/>
          </p:nvSpPr>
          <p:spPr bwMode="auto">
            <a:xfrm>
              <a:off x="4010912" y="2896395"/>
              <a:ext cx="100860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Schedule D</a:t>
              </a:r>
            </a:p>
          </p:txBody>
        </p:sp>
      </p:grpSp>
      <p:sp>
        <p:nvSpPr>
          <p:cNvPr id="47109" name="TextBox 15"/>
          <p:cNvSpPr txBox="1">
            <a:spLocks noChangeArrowheads="1"/>
          </p:cNvSpPr>
          <p:nvPr/>
        </p:nvSpPr>
        <p:spPr bwMode="auto">
          <a:xfrm>
            <a:off x="1081088" y="2392363"/>
            <a:ext cx="60563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Thus, S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equivalent to neither T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nor T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8"/>
          <p:cNvSpPr>
            <a:spLocks noChangeArrowheads="1"/>
          </p:cNvSpPr>
          <p:nvPr/>
        </p:nvSpPr>
        <p:spPr bwMode="auto">
          <a:xfrm>
            <a:off x="581025" y="265113"/>
            <a:ext cx="7567613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Action Swapping </a:t>
            </a:r>
          </a:p>
        </p:txBody>
      </p:sp>
      <p:sp>
        <p:nvSpPr>
          <p:cNvPr id="48131" name="Rectangle 8"/>
          <p:cNvSpPr>
            <a:spLocks noChangeArrowheads="1"/>
          </p:cNvSpPr>
          <p:nvPr/>
        </p:nvSpPr>
        <p:spPr bwMode="auto">
          <a:xfrm>
            <a:off x="1058863" y="1166813"/>
            <a:ext cx="7507287" cy="642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2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D 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= r</a:t>
            </a:r>
            <a:r>
              <a:rPr lang="en-US" altLang="en-US" sz="2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(A)w</a:t>
            </a:r>
            <a:r>
              <a:rPr lang="en-US" altLang="en-US" sz="2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(A)r</a:t>
            </a:r>
            <a:r>
              <a:rPr lang="en-US" altLang="en-US" sz="2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(A)w</a:t>
            </a:r>
            <a:r>
              <a:rPr lang="en-US" altLang="en-US" sz="2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(A)r</a:t>
            </a:r>
            <a:r>
              <a:rPr lang="en-US" altLang="en-US" sz="2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(B)w</a:t>
            </a:r>
            <a:r>
              <a:rPr lang="en-US" altLang="en-US" sz="2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(B)r</a:t>
            </a:r>
            <a:r>
              <a:rPr lang="en-US" altLang="en-US" sz="2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(B)w</a:t>
            </a:r>
            <a:r>
              <a:rPr lang="en-US" altLang="en-US" sz="2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(B)</a:t>
            </a:r>
          </a:p>
        </p:txBody>
      </p:sp>
      <p:grpSp>
        <p:nvGrpSpPr>
          <p:cNvPr id="48132" name="Group 1"/>
          <p:cNvGrpSpPr>
            <a:grpSpLocks/>
          </p:cNvGrpSpPr>
          <p:nvPr/>
        </p:nvGrpSpPr>
        <p:grpSpPr bwMode="auto">
          <a:xfrm>
            <a:off x="1071563" y="3452813"/>
            <a:ext cx="3865562" cy="2403475"/>
            <a:chOff x="647700" y="3875088"/>
            <a:chExt cx="3865563" cy="2403475"/>
          </a:xfrm>
        </p:grpSpPr>
        <p:grpSp>
          <p:nvGrpSpPr>
            <p:cNvPr id="48134" name="Group 29"/>
            <p:cNvGrpSpPr>
              <a:grpSpLocks/>
            </p:cNvGrpSpPr>
            <p:nvPr/>
          </p:nvGrpSpPr>
          <p:grpSpPr bwMode="auto">
            <a:xfrm>
              <a:off x="647700" y="3875088"/>
              <a:ext cx="2903538" cy="2097087"/>
              <a:chOff x="3049440" y="2896395"/>
              <a:chExt cx="2902788" cy="2098290"/>
            </a:xfrm>
          </p:grpSpPr>
          <p:grpSp>
            <p:nvGrpSpPr>
              <p:cNvPr id="48140" name="Group 30"/>
              <p:cNvGrpSpPr>
                <a:grpSpLocks/>
              </p:cNvGrpSpPr>
              <p:nvPr/>
            </p:nvGrpSpPr>
            <p:grpSpPr bwMode="auto">
              <a:xfrm>
                <a:off x="3049440" y="3189788"/>
                <a:ext cx="2902788" cy="1804897"/>
                <a:chOff x="5292308" y="2792984"/>
                <a:chExt cx="2902788" cy="1804897"/>
              </a:xfrm>
            </p:grpSpPr>
            <p:sp>
              <p:nvSpPr>
                <p:cNvPr id="33" name="Rectangle 3"/>
                <p:cNvSpPr txBox="1">
                  <a:spLocks noChangeArrowheads="1"/>
                </p:cNvSpPr>
                <p:nvPr/>
              </p:nvSpPr>
              <p:spPr bwMode="auto">
                <a:xfrm>
                  <a:off x="5327224" y="2828391"/>
                  <a:ext cx="2832956" cy="1734545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marL="342900" indent="-342900" eaLnBrk="1" hangingPunct="1">
                    <a:spcBef>
                      <a:spcPct val="20000"/>
                    </a:spcBef>
                    <a:defRPr/>
                  </a:pPr>
                  <a:r>
                    <a:rPr lang="en-US" sz="1000" kern="0" dirty="0">
                      <a:latin typeface="Times New Roman" pitchFamily="18" charset="0"/>
                      <a:cs typeface="Times New Roman" pitchFamily="18" charset="0"/>
                    </a:rPr>
                    <a:t>T</a:t>
                  </a:r>
                  <a:r>
                    <a:rPr lang="en-US" sz="1000" kern="0" baseline="-25000" dirty="0">
                      <a:latin typeface="Times New Roman" pitchFamily="18" charset="0"/>
                      <a:cs typeface="Times New Roman" pitchFamily="18" charset="0"/>
                    </a:rPr>
                    <a:t>1</a:t>
                  </a:r>
                  <a:r>
                    <a:rPr lang="en-US" sz="1000" kern="0" dirty="0">
                      <a:latin typeface="Times New Roman" pitchFamily="18" charset="0"/>
                      <a:cs typeface="Times New Roman" pitchFamily="18" charset="0"/>
                    </a:rPr>
                    <a:t>		                 T</a:t>
                  </a:r>
                  <a:r>
                    <a:rPr lang="en-US" sz="1000" kern="0" baseline="-25000" dirty="0">
                      <a:latin typeface="Times New Roman" pitchFamily="18" charset="0"/>
                      <a:cs typeface="Times New Roman" pitchFamily="18" charset="0"/>
                    </a:rPr>
                    <a:t>2</a:t>
                  </a:r>
                </a:p>
                <a:p>
                  <a:pPr marL="342900" indent="-342900" eaLnBrk="1" hangingPunct="1">
                    <a:spcBef>
                      <a:spcPct val="20000"/>
                    </a:spcBef>
                    <a:defRPr/>
                  </a:pPr>
                  <a:r>
                    <a:rPr lang="en-US" sz="1000" kern="0" dirty="0">
                      <a:latin typeface="Times New Roman" pitchFamily="18" charset="0"/>
                      <a:cs typeface="Times New Roman" pitchFamily="18" charset="0"/>
                    </a:rPr>
                    <a:t>Read(A); A </a:t>
                  </a:r>
                  <a:r>
                    <a:rPr lang="en-US" sz="1000" kern="0" dirty="0">
                      <a:latin typeface="Times New Roman" pitchFamily="18" charset="0"/>
                      <a:cs typeface="Times New Roman" pitchFamily="18" charset="0"/>
                      <a:sym typeface="Symbol" pitchFamily="18" charset="2"/>
                    </a:rPr>
                    <a:t></a:t>
                  </a:r>
                  <a:r>
                    <a:rPr lang="en-US" sz="1000" kern="0" dirty="0">
                      <a:latin typeface="Times New Roman" pitchFamily="18" charset="0"/>
                      <a:cs typeface="Times New Roman" pitchFamily="18" charset="0"/>
                    </a:rPr>
                    <a:t> A+100</a:t>
                  </a:r>
                </a:p>
                <a:p>
                  <a:pPr marL="342900" indent="-342900" eaLnBrk="1" hangingPunct="1">
                    <a:spcBef>
                      <a:spcPct val="20000"/>
                    </a:spcBef>
                    <a:defRPr/>
                  </a:pPr>
                  <a:r>
                    <a:rPr lang="en-US" sz="1000" kern="0" dirty="0">
                      <a:latin typeface="Times New Roman" pitchFamily="18" charset="0"/>
                      <a:cs typeface="Times New Roman" pitchFamily="18" charset="0"/>
                    </a:rPr>
                    <a:t>Write(A);</a:t>
                  </a:r>
                </a:p>
                <a:p>
                  <a:pPr marL="342900" indent="-342900" eaLnBrk="1" hangingPunct="1">
                    <a:spcBef>
                      <a:spcPct val="20000"/>
                    </a:spcBef>
                    <a:defRPr/>
                  </a:pPr>
                  <a:r>
                    <a:rPr lang="en-US" sz="1000" kern="0" dirty="0">
                      <a:latin typeface="Times New Roman" pitchFamily="18" charset="0"/>
                      <a:cs typeface="Times New Roman" pitchFamily="18" charset="0"/>
                    </a:rPr>
                    <a:t>		                  Read(A); A </a:t>
                  </a:r>
                  <a:r>
                    <a:rPr lang="en-US" sz="1000" kern="0" dirty="0">
                      <a:latin typeface="Times New Roman" pitchFamily="18" charset="0"/>
                      <a:cs typeface="Times New Roman" pitchFamily="18" charset="0"/>
                      <a:sym typeface="Symbol" pitchFamily="18" charset="2"/>
                    </a:rPr>
                    <a:t></a:t>
                  </a:r>
                  <a:r>
                    <a:rPr lang="en-US" sz="1000" kern="0" dirty="0">
                      <a:latin typeface="Times New Roman" pitchFamily="18" charset="0"/>
                      <a:cs typeface="Times New Roman" pitchFamily="18" charset="0"/>
                    </a:rPr>
                    <a:t>  A</a:t>
                  </a:r>
                  <a:r>
                    <a:rPr lang="en-US" sz="1000" kern="0" dirty="0">
                      <a:latin typeface="Times New Roman" pitchFamily="18" charset="0"/>
                      <a:cs typeface="Times New Roman" pitchFamily="18" charset="0"/>
                      <a:sym typeface="Symbol" pitchFamily="18" charset="2"/>
                    </a:rPr>
                    <a:t></a:t>
                  </a:r>
                  <a:r>
                    <a:rPr lang="en-US" sz="1000" kern="0" dirty="0">
                      <a:latin typeface="Times New Roman" pitchFamily="18" charset="0"/>
                      <a:cs typeface="Times New Roman" pitchFamily="18" charset="0"/>
                    </a:rPr>
                    <a:t>2;</a:t>
                  </a:r>
                </a:p>
                <a:p>
                  <a:pPr marL="342900" indent="-342900" eaLnBrk="1" hangingPunct="1">
                    <a:spcBef>
                      <a:spcPct val="20000"/>
                    </a:spcBef>
                    <a:defRPr/>
                  </a:pPr>
                  <a:r>
                    <a:rPr lang="en-US" sz="1000" kern="0" dirty="0">
                      <a:latin typeface="Times New Roman" pitchFamily="18" charset="0"/>
                      <a:cs typeface="Times New Roman" pitchFamily="18" charset="0"/>
                    </a:rPr>
                    <a:t>		                  Write(A);</a:t>
                  </a:r>
                </a:p>
                <a:p>
                  <a:pPr marL="342900" indent="-342900" eaLnBrk="1" hangingPunct="1">
                    <a:spcBef>
                      <a:spcPct val="20000"/>
                    </a:spcBef>
                    <a:defRPr/>
                  </a:pPr>
                  <a:r>
                    <a:rPr lang="en-US" sz="1000" kern="0" dirty="0">
                      <a:latin typeface="Times New Roman" pitchFamily="18" charset="0"/>
                      <a:cs typeface="Times New Roman" pitchFamily="18" charset="0"/>
                    </a:rPr>
                    <a:t>                                               Read(B); B </a:t>
                  </a:r>
                  <a:r>
                    <a:rPr lang="en-US" sz="1000" kern="0" dirty="0">
                      <a:latin typeface="Times New Roman" pitchFamily="18" charset="0"/>
                      <a:cs typeface="Times New Roman" pitchFamily="18" charset="0"/>
                      <a:sym typeface="Symbol" pitchFamily="18" charset="2"/>
                    </a:rPr>
                    <a:t></a:t>
                  </a:r>
                  <a:r>
                    <a:rPr lang="en-US" sz="1000" kern="0" dirty="0">
                      <a:latin typeface="Times New Roman" pitchFamily="18" charset="0"/>
                      <a:cs typeface="Times New Roman" pitchFamily="18" charset="0"/>
                    </a:rPr>
                    <a:t>  B</a:t>
                  </a:r>
                  <a:r>
                    <a:rPr lang="en-US" sz="1000" kern="0" dirty="0">
                      <a:latin typeface="Times New Roman" pitchFamily="18" charset="0"/>
                      <a:cs typeface="Times New Roman" pitchFamily="18" charset="0"/>
                      <a:sym typeface="Symbol" pitchFamily="18" charset="2"/>
                    </a:rPr>
                    <a:t></a:t>
                  </a:r>
                  <a:r>
                    <a:rPr lang="en-US" sz="1000" kern="0" dirty="0">
                      <a:latin typeface="Times New Roman" pitchFamily="18" charset="0"/>
                      <a:cs typeface="Times New Roman" pitchFamily="18" charset="0"/>
                    </a:rPr>
                    <a:t>2;</a:t>
                  </a:r>
                </a:p>
                <a:p>
                  <a:pPr marL="342900" indent="-342900" eaLnBrk="1" hangingPunct="1">
                    <a:spcBef>
                      <a:spcPct val="20000"/>
                    </a:spcBef>
                    <a:defRPr/>
                  </a:pPr>
                  <a:r>
                    <a:rPr lang="en-US" sz="1000" kern="0" dirty="0">
                      <a:latin typeface="Times New Roman" pitchFamily="18" charset="0"/>
                      <a:cs typeface="Times New Roman" pitchFamily="18" charset="0"/>
                    </a:rPr>
                    <a:t>		                   Write(B);</a:t>
                  </a:r>
                </a:p>
                <a:p>
                  <a:pPr marL="342900" indent="-342900" eaLnBrk="1" hangingPunct="1">
                    <a:spcBef>
                      <a:spcPct val="20000"/>
                    </a:spcBef>
                    <a:defRPr/>
                  </a:pPr>
                  <a:r>
                    <a:rPr lang="en-US" sz="1000" kern="0" dirty="0">
                      <a:latin typeface="Times New Roman" pitchFamily="18" charset="0"/>
                      <a:cs typeface="Times New Roman" pitchFamily="18" charset="0"/>
                    </a:rPr>
                    <a:t>Read(B); B </a:t>
                  </a:r>
                  <a:r>
                    <a:rPr lang="en-US" sz="1000" kern="0" dirty="0">
                      <a:latin typeface="Times New Roman" pitchFamily="18" charset="0"/>
                      <a:cs typeface="Times New Roman" pitchFamily="18" charset="0"/>
                      <a:sym typeface="Symbol" pitchFamily="18" charset="2"/>
                    </a:rPr>
                    <a:t></a:t>
                  </a:r>
                  <a:r>
                    <a:rPr lang="en-US" sz="1000" kern="0" dirty="0">
                      <a:latin typeface="Times New Roman" pitchFamily="18" charset="0"/>
                      <a:cs typeface="Times New Roman" pitchFamily="18" charset="0"/>
                    </a:rPr>
                    <a:t>  B+100;</a:t>
                  </a:r>
                </a:p>
                <a:p>
                  <a:pPr marL="342900" indent="-342900" eaLnBrk="1" hangingPunct="1">
                    <a:spcBef>
                      <a:spcPct val="20000"/>
                    </a:spcBef>
                    <a:defRPr/>
                  </a:pPr>
                  <a:r>
                    <a:rPr lang="en-US" sz="1000" kern="0" dirty="0">
                      <a:latin typeface="Times New Roman" pitchFamily="18" charset="0"/>
                      <a:cs typeface="Times New Roman" pitchFamily="18" charset="0"/>
                    </a:rPr>
                    <a:t>Write(B);</a:t>
                  </a:r>
                </a:p>
              </p:txBody>
            </p:sp>
            <p:sp>
              <p:nvSpPr>
                <p:cNvPr id="48143" name="Rectangle 33"/>
                <p:cNvSpPr>
                  <a:spLocks noChangeArrowheads="1"/>
                </p:cNvSpPr>
                <p:nvPr/>
              </p:nvSpPr>
              <p:spPr bwMode="auto">
                <a:xfrm>
                  <a:off x="5292308" y="2792984"/>
                  <a:ext cx="2902788" cy="1804897"/>
                </a:xfrm>
                <a:prstGeom prst="rect">
                  <a:avLst/>
                </a:prstGeom>
                <a:noFill/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endParaRPr lang="en-US" altLang="en-US"/>
                </a:p>
              </p:txBody>
            </p:sp>
            <p:cxnSp>
              <p:nvCxnSpPr>
                <p:cNvPr id="48144" name="Straight Connector 34"/>
                <p:cNvCxnSpPr>
                  <a:cxnSpLocks noChangeShapeType="1"/>
                </p:cNvCxnSpPr>
                <p:nvPr/>
              </p:nvCxnSpPr>
              <p:spPr bwMode="auto">
                <a:xfrm>
                  <a:off x="6728604" y="2827488"/>
                  <a:ext cx="6471" cy="1735886"/>
                </a:xfrm>
                <a:prstGeom prst="line">
                  <a:avLst/>
                </a:prstGeom>
                <a:noFill/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48145" name="Straight Connector 36"/>
                <p:cNvCxnSpPr>
                  <a:cxnSpLocks noChangeShapeType="1"/>
                </p:cNvCxnSpPr>
                <p:nvPr/>
              </p:nvCxnSpPr>
              <p:spPr bwMode="auto">
                <a:xfrm>
                  <a:off x="6751614" y="2824620"/>
                  <a:ext cx="6471" cy="1735886"/>
                </a:xfrm>
                <a:prstGeom prst="line">
                  <a:avLst/>
                </a:prstGeom>
                <a:noFill/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sp>
            <p:nvSpPr>
              <p:cNvPr id="48141" name="TextBox 31"/>
              <p:cNvSpPr txBox="1">
                <a:spLocks noChangeArrowheads="1"/>
              </p:cNvSpPr>
              <p:nvPr/>
            </p:nvSpPr>
            <p:spPr bwMode="auto">
              <a:xfrm>
                <a:off x="4010912" y="2896395"/>
                <a:ext cx="100860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Schedule D</a:t>
                </a:r>
              </a:p>
            </p:txBody>
          </p:sp>
        </p:grpSp>
        <p:grpSp>
          <p:nvGrpSpPr>
            <p:cNvPr id="48135" name="Group 1"/>
            <p:cNvGrpSpPr>
              <a:grpSpLocks/>
            </p:cNvGrpSpPr>
            <p:nvPr/>
          </p:nvGrpSpPr>
          <p:grpSpPr bwMode="auto">
            <a:xfrm>
              <a:off x="3667125" y="4002088"/>
              <a:ext cx="846138" cy="2276475"/>
              <a:chOff x="3520936" y="4001321"/>
              <a:chExt cx="844901" cy="2277707"/>
            </a:xfrm>
          </p:grpSpPr>
          <p:sp>
            <p:nvSpPr>
              <p:cNvPr id="48136" name="Text Box 7"/>
              <p:cNvSpPr txBox="1">
                <a:spLocks noChangeArrowheads="1"/>
              </p:cNvSpPr>
              <p:nvPr/>
            </p:nvSpPr>
            <p:spPr bwMode="auto">
              <a:xfrm>
                <a:off x="3539017" y="4001321"/>
                <a:ext cx="826820" cy="22777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buFontTx/>
                  <a:buNone/>
                </a:pPr>
                <a:r>
                  <a:rPr lang="en-US" altLang="en-US" sz="1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       B</a:t>
                </a:r>
              </a:p>
              <a:p>
                <a:pPr eaLnBrk="1" hangingPunct="1">
                  <a:buFontTx/>
                  <a:buNone/>
                </a:pPr>
                <a:r>
                  <a:rPr lang="en-US" altLang="en-US" sz="1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25      25</a:t>
                </a:r>
              </a:p>
              <a:p>
                <a:pPr eaLnBrk="1" hangingPunct="1">
                  <a:buFontTx/>
                  <a:buNone/>
                </a:pPr>
                <a:endParaRPr lang="en-US" altLang="en-US" sz="10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eaLnBrk="1" hangingPunct="1">
                  <a:buFontTx/>
                  <a:buNone/>
                </a:pPr>
                <a:r>
                  <a:rPr lang="en-US" altLang="en-US" sz="1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125</a:t>
                </a:r>
              </a:p>
              <a:p>
                <a:pPr eaLnBrk="1" hangingPunct="1">
                  <a:buFontTx/>
                  <a:buNone/>
                </a:pPr>
                <a:endParaRPr lang="en-US" altLang="en-US" sz="10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eaLnBrk="1" hangingPunct="1">
                  <a:buFontTx/>
                  <a:buNone/>
                </a:pPr>
                <a:r>
                  <a:rPr lang="en-US" altLang="en-US" sz="1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250</a:t>
                </a:r>
              </a:p>
              <a:p>
                <a:pPr eaLnBrk="1" hangingPunct="1">
                  <a:buFontTx/>
                  <a:buNone/>
                </a:pPr>
                <a:endParaRPr lang="en-US" altLang="en-US" sz="10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eaLnBrk="1" hangingPunct="1">
                  <a:buFontTx/>
                  <a:buNone/>
                </a:pPr>
                <a:r>
                  <a:rPr lang="en-US" altLang="en-US" sz="1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50</a:t>
                </a:r>
              </a:p>
              <a:p>
                <a:pPr eaLnBrk="1" hangingPunct="1">
                  <a:buFontTx/>
                  <a:buNone/>
                </a:pPr>
                <a:endParaRPr lang="en-US" altLang="en-US" sz="10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eaLnBrk="1" hangingPunct="1">
                  <a:buFontTx/>
                  <a:buNone/>
                </a:pPr>
                <a:r>
                  <a:rPr lang="en-US" altLang="en-US" sz="1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150</a:t>
                </a:r>
              </a:p>
              <a:p>
                <a:pPr eaLnBrk="1" hangingPunct="1">
                  <a:buFontTx/>
                  <a:buNone/>
                </a:pPr>
                <a:endParaRPr lang="en-US" altLang="en-US" sz="10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eaLnBrk="1" hangingPunct="1">
                  <a:buFontTx/>
                  <a:buNone/>
                </a:pPr>
                <a:r>
                  <a:rPr lang="en-US" altLang="en-US" sz="1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250    150</a:t>
                </a:r>
                <a:endParaRPr lang="en-US" altLang="en-US" sz="1000" u="sng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8137" name="Line 10"/>
              <p:cNvSpPr>
                <a:spLocks noChangeShapeType="1"/>
              </p:cNvSpPr>
              <p:nvPr/>
            </p:nvSpPr>
            <p:spPr bwMode="auto">
              <a:xfrm>
                <a:off x="3861625" y="4093186"/>
                <a:ext cx="10059" cy="218584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8138" name="Line 11"/>
              <p:cNvSpPr>
                <a:spLocks noChangeShapeType="1"/>
              </p:cNvSpPr>
              <p:nvPr/>
            </p:nvSpPr>
            <p:spPr bwMode="auto">
              <a:xfrm flipV="1">
                <a:off x="3520936" y="4199333"/>
                <a:ext cx="645248" cy="1225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8139" name="Line 11"/>
              <p:cNvSpPr>
                <a:spLocks noChangeShapeType="1"/>
              </p:cNvSpPr>
              <p:nvPr/>
            </p:nvSpPr>
            <p:spPr bwMode="auto">
              <a:xfrm>
                <a:off x="3539700" y="5932450"/>
                <a:ext cx="669614" cy="277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48133" name="TextBox 15"/>
          <p:cNvSpPr txBox="1">
            <a:spLocks noChangeArrowheads="1"/>
          </p:cNvSpPr>
          <p:nvPr/>
        </p:nvSpPr>
        <p:spPr bwMode="auto">
          <a:xfrm>
            <a:off x="1081088" y="2392363"/>
            <a:ext cx="60563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Thus, S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equivalent to neither T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nor T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8"/>
          <p:cNvSpPr>
            <a:spLocks noChangeArrowheads="1"/>
          </p:cNvSpPr>
          <p:nvPr/>
        </p:nvSpPr>
        <p:spPr bwMode="auto">
          <a:xfrm>
            <a:off x="581025" y="265113"/>
            <a:ext cx="7567613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Action Swapping </a:t>
            </a:r>
          </a:p>
        </p:txBody>
      </p:sp>
      <p:sp>
        <p:nvSpPr>
          <p:cNvPr id="49155" name="Rectangle 8"/>
          <p:cNvSpPr>
            <a:spLocks noChangeArrowheads="1"/>
          </p:cNvSpPr>
          <p:nvPr/>
        </p:nvSpPr>
        <p:spPr bwMode="auto">
          <a:xfrm>
            <a:off x="1058863" y="1166813"/>
            <a:ext cx="7507287" cy="642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2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D 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= r</a:t>
            </a:r>
            <a:r>
              <a:rPr lang="en-US" altLang="en-US" sz="2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(A)w</a:t>
            </a:r>
            <a:r>
              <a:rPr lang="en-US" altLang="en-US" sz="2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(A)r</a:t>
            </a:r>
            <a:r>
              <a:rPr lang="en-US" altLang="en-US" sz="2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(A)w</a:t>
            </a:r>
            <a:r>
              <a:rPr lang="en-US" altLang="en-US" sz="2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(A)r</a:t>
            </a:r>
            <a:r>
              <a:rPr lang="en-US" altLang="en-US" sz="2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(B)w</a:t>
            </a:r>
            <a:r>
              <a:rPr lang="en-US" altLang="en-US" sz="2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(B)r</a:t>
            </a:r>
            <a:r>
              <a:rPr lang="en-US" altLang="en-US" sz="2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(B)w</a:t>
            </a:r>
            <a:r>
              <a:rPr lang="en-US" altLang="en-US" sz="2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(B)</a:t>
            </a:r>
          </a:p>
        </p:txBody>
      </p:sp>
      <p:grpSp>
        <p:nvGrpSpPr>
          <p:cNvPr id="49156" name="Group 1"/>
          <p:cNvGrpSpPr>
            <a:grpSpLocks/>
          </p:cNvGrpSpPr>
          <p:nvPr/>
        </p:nvGrpSpPr>
        <p:grpSpPr bwMode="auto">
          <a:xfrm>
            <a:off x="1071563" y="3452813"/>
            <a:ext cx="3865562" cy="2403475"/>
            <a:chOff x="647700" y="3875088"/>
            <a:chExt cx="3865563" cy="2403475"/>
          </a:xfrm>
        </p:grpSpPr>
        <p:grpSp>
          <p:nvGrpSpPr>
            <p:cNvPr id="49159" name="Group 29"/>
            <p:cNvGrpSpPr>
              <a:grpSpLocks/>
            </p:cNvGrpSpPr>
            <p:nvPr/>
          </p:nvGrpSpPr>
          <p:grpSpPr bwMode="auto">
            <a:xfrm>
              <a:off x="647700" y="3875088"/>
              <a:ext cx="2903538" cy="2097087"/>
              <a:chOff x="3049440" y="2896395"/>
              <a:chExt cx="2902788" cy="2098290"/>
            </a:xfrm>
          </p:grpSpPr>
          <p:grpSp>
            <p:nvGrpSpPr>
              <p:cNvPr id="49165" name="Group 30"/>
              <p:cNvGrpSpPr>
                <a:grpSpLocks/>
              </p:cNvGrpSpPr>
              <p:nvPr/>
            </p:nvGrpSpPr>
            <p:grpSpPr bwMode="auto">
              <a:xfrm>
                <a:off x="3049440" y="3189788"/>
                <a:ext cx="2902788" cy="1804897"/>
                <a:chOff x="5292308" y="2792984"/>
                <a:chExt cx="2902788" cy="1804897"/>
              </a:xfrm>
            </p:grpSpPr>
            <p:sp>
              <p:nvSpPr>
                <p:cNvPr id="33" name="Rectangle 3"/>
                <p:cNvSpPr txBox="1">
                  <a:spLocks noChangeArrowheads="1"/>
                </p:cNvSpPr>
                <p:nvPr/>
              </p:nvSpPr>
              <p:spPr bwMode="auto">
                <a:xfrm>
                  <a:off x="5327224" y="2828391"/>
                  <a:ext cx="2832956" cy="1734545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marL="342900" indent="-342900" eaLnBrk="1" hangingPunct="1">
                    <a:spcBef>
                      <a:spcPct val="20000"/>
                    </a:spcBef>
                    <a:defRPr/>
                  </a:pPr>
                  <a:r>
                    <a:rPr lang="en-US" sz="1000" kern="0" dirty="0">
                      <a:latin typeface="Times New Roman" pitchFamily="18" charset="0"/>
                      <a:cs typeface="Times New Roman" pitchFamily="18" charset="0"/>
                    </a:rPr>
                    <a:t>T</a:t>
                  </a:r>
                  <a:r>
                    <a:rPr lang="en-US" sz="1000" kern="0" baseline="-25000" dirty="0">
                      <a:latin typeface="Times New Roman" pitchFamily="18" charset="0"/>
                      <a:cs typeface="Times New Roman" pitchFamily="18" charset="0"/>
                    </a:rPr>
                    <a:t>1</a:t>
                  </a:r>
                  <a:r>
                    <a:rPr lang="en-US" sz="1000" kern="0" dirty="0">
                      <a:latin typeface="Times New Roman" pitchFamily="18" charset="0"/>
                      <a:cs typeface="Times New Roman" pitchFamily="18" charset="0"/>
                    </a:rPr>
                    <a:t>		                 T</a:t>
                  </a:r>
                  <a:r>
                    <a:rPr lang="en-US" sz="1000" kern="0" baseline="-25000" dirty="0">
                      <a:latin typeface="Times New Roman" pitchFamily="18" charset="0"/>
                      <a:cs typeface="Times New Roman" pitchFamily="18" charset="0"/>
                    </a:rPr>
                    <a:t>2</a:t>
                  </a:r>
                </a:p>
                <a:p>
                  <a:pPr marL="342900" indent="-342900" eaLnBrk="1" hangingPunct="1">
                    <a:spcBef>
                      <a:spcPct val="20000"/>
                    </a:spcBef>
                    <a:defRPr/>
                  </a:pPr>
                  <a:r>
                    <a:rPr lang="en-US" sz="1000" kern="0" dirty="0">
                      <a:latin typeface="Times New Roman" pitchFamily="18" charset="0"/>
                      <a:cs typeface="Times New Roman" pitchFamily="18" charset="0"/>
                    </a:rPr>
                    <a:t>Read(A); A </a:t>
                  </a:r>
                  <a:r>
                    <a:rPr lang="en-US" sz="1000" kern="0" dirty="0">
                      <a:latin typeface="Times New Roman" pitchFamily="18" charset="0"/>
                      <a:cs typeface="Times New Roman" pitchFamily="18" charset="0"/>
                      <a:sym typeface="Symbol" pitchFamily="18" charset="2"/>
                    </a:rPr>
                    <a:t></a:t>
                  </a:r>
                  <a:r>
                    <a:rPr lang="en-US" sz="1000" kern="0" dirty="0">
                      <a:latin typeface="Times New Roman" pitchFamily="18" charset="0"/>
                      <a:cs typeface="Times New Roman" pitchFamily="18" charset="0"/>
                    </a:rPr>
                    <a:t> A+100</a:t>
                  </a:r>
                </a:p>
                <a:p>
                  <a:pPr marL="342900" indent="-342900" eaLnBrk="1" hangingPunct="1">
                    <a:spcBef>
                      <a:spcPct val="20000"/>
                    </a:spcBef>
                    <a:defRPr/>
                  </a:pPr>
                  <a:r>
                    <a:rPr lang="en-US" sz="1000" kern="0" dirty="0">
                      <a:latin typeface="Times New Roman" pitchFamily="18" charset="0"/>
                      <a:cs typeface="Times New Roman" pitchFamily="18" charset="0"/>
                    </a:rPr>
                    <a:t>Write(A);</a:t>
                  </a:r>
                </a:p>
                <a:p>
                  <a:pPr marL="342900" indent="-342900" eaLnBrk="1" hangingPunct="1">
                    <a:spcBef>
                      <a:spcPct val="20000"/>
                    </a:spcBef>
                    <a:defRPr/>
                  </a:pPr>
                  <a:r>
                    <a:rPr lang="en-US" sz="1000" kern="0" dirty="0">
                      <a:latin typeface="Times New Roman" pitchFamily="18" charset="0"/>
                      <a:cs typeface="Times New Roman" pitchFamily="18" charset="0"/>
                    </a:rPr>
                    <a:t>		                  Read(A); A </a:t>
                  </a:r>
                  <a:r>
                    <a:rPr lang="en-US" sz="1000" kern="0" dirty="0">
                      <a:latin typeface="Times New Roman" pitchFamily="18" charset="0"/>
                      <a:cs typeface="Times New Roman" pitchFamily="18" charset="0"/>
                      <a:sym typeface="Symbol" pitchFamily="18" charset="2"/>
                    </a:rPr>
                    <a:t></a:t>
                  </a:r>
                  <a:r>
                    <a:rPr lang="en-US" sz="1000" kern="0" dirty="0">
                      <a:latin typeface="Times New Roman" pitchFamily="18" charset="0"/>
                      <a:cs typeface="Times New Roman" pitchFamily="18" charset="0"/>
                    </a:rPr>
                    <a:t>  A</a:t>
                  </a:r>
                  <a:r>
                    <a:rPr lang="en-US" sz="1000" kern="0" dirty="0">
                      <a:latin typeface="Times New Roman" pitchFamily="18" charset="0"/>
                      <a:cs typeface="Times New Roman" pitchFamily="18" charset="0"/>
                      <a:sym typeface="Symbol" pitchFamily="18" charset="2"/>
                    </a:rPr>
                    <a:t></a:t>
                  </a:r>
                  <a:r>
                    <a:rPr lang="en-US" sz="1000" kern="0" dirty="0">
                      <a:latin typeface="Times New Roman" pitchFamily="18" charset="0"/>
                      <a:cs typeface="Times New Roman" pitchFamily="18" charset="0"/>
                    </a:rPr>
                    <a:t>2;</a:t>
                  </a:r>
                </a:p>
                <a:p>
                  <a:pPr marL="342900" indent="-342900" eaLnBrk="1" hangingPunct="1">
                    <a:spcBef>
                      <a:spcPct val="20000"/>
                    </a:spcBef>
                    <a:defRPr/>
                  </a:pPr>
                  <a:r>
                    <a:rPr lang="en-US" sz="1000" kern="0" dirty="0">
                      <a:latin typeface="Times New Roman" pitchFamily="18" charset="0"/>
                      <a:cs typeface="Times New Roman" pitchFamily="18" charset="0"/>
                    </a:rPr>
                    <a:t>		                  Write(A);</a:t>
                  </a:r>
                </a:p>
                <a:p>
                  <a:pPr marL="342900" indent="-342900" eaLnBrk="1" hangingPunct="1">
                    <a:spcBef>
                      <a:spcPct val="20000"/>
                    </a:spcBef>
                    <a:defRPr/>
                  </a:pPr>
                  <a:r>
                    <a:rPr lang="en-US" sz="1000" kern="0" dirty="0">
                      <a:latin typeface="Times New Roman" pitchFamily="18" charset="0"/>
                      <a:cs typeface="Times New Roman" pitchFamily="18" charset="0"/>
                    </a:rPr>
                    <a:t>                                               Read(B); B </a:t>
                  </a:r>
                  <a:r>
                    <a:rPr lang="en-US" sz="1000" kern="0" dirty="0">
                      <a:latin typeface="Times New Roman" pitchFamily="18" charset="0"/>
                      <a:cs typeface="Times New Roman" pitchFamily="18" charset="0"/>
                      <a:sym typeface="Symbol" pitchFamily="18" charset="2"/>
                    </a:rPr>
                    <a:t></a:t>
                  </a:r>
                  <a:r>
                    <a:rPr lang="en-US" sz="1000" kern="0" dirty="0">
                      <a:latin typeface="Times New Roman" pitchFamily="18" charset="0"/>
                      <a:cs typeface="Times New Roman" pitchFamily="18" charset="0"/>
                    </a:rPr>
                    <a:t>  B</a:t>
                  </a:r>
                  <a:r>
                    <a:rPr lang="en-US" sz="1000" kern="0" dirty="0">
                      <a:latin typeface="Times New Roman" pitchFamily="18" charset="0"/>
                      <a:cs typeface="Times New Roman" pitchFamily="18" charset="0"/>
                      <a:sym typeface="Symbol" pitchFamily="18" charset="2"/>
                    </a:rPr>
                    <a:t></a:t>
                  </a:r>
                  <a:r>
                    <a:rPr lang="en-US" sz="1000" kern="0" dirty="0">
                      <a:latin typeface="Times New Roman" pitchFamily="18" charset="0"/>
                      <a:cs typeface="Times New Roman" pitchFamily="18" charset="0"/>
                    </a:rPr>
                    <a:t>2;</a:t>
                  </a:r>
                </a:p>
                <a:p>
                  <a:pPr marL="342900" indent="-342900" eaLnBrk="1" hangingPunct="1">
                    <a:spcBef>
                      <a:spcPct val="20000"/>
                    </a:spcBef>
                    <a:defRPr/>
                  </a:pPr>
                  <a:r>
                    <a:rPr lang="en-US" sz="1000" kern="0" dirty="0">
                      <a:latin typeface="Times New Roman" pitchFamily="18" charset="0"/>
                      <a:cs typeface="Times New Roman" pitchFamily="18" charset="0"/>
                    </a:rPr>
                    <a:t>		                   Write(B);</a:t>
                  </a:r>
                </a:p>
                <a:p>
                  <a:pPr marL="342900" indent="-342900" eaLnBrk="1" hangingPunct="1">
                    <a:spcBef>
                      <a:spcPct val="20000"/>
                    </a:spcBef>
                    <a:defRPr/>
                  </a:pPr>
                  <a:r>
                    <a:rPr lang="en-US" sz="1000" kern="0" dirty="0">
                      <a:latin typeface="Times New Roman" pitchFamily="18" charset="0"/>
                      <a:cs typeface="Times New Roman" pitchFamily="18" charset="0"/>
                    </a:rPr>
                    <a:t>Read(B); B </a:t>
                  </a:r>
                  <a:r>
                    <a:rPr lang="en-US" sz="1000" kern="0" dirty="0">
                      <a:latin typeface="Times New Roman" pitchFamily="18" charset="0"/>
                      <a:cs typeface="Times New Roman" pitchFamily="18" charset="0"/>
                      <a:sym typeface="Symbol" pitchFamily="18" charset="2"/>
                    </a:rPr>
                    <a:t></a:t>
                  </a:r>
                  <a:r>
                    <a:rPr lang="en-US" sz="1000" kern="0" dirty="0">
                      <a:latin typeface="Times New Roman" pitchFamily="18" charset="0"/>
                      <a:cs typeface="Times New Roman" pitchFamily="18" charset="0"/>
                    </a:rPr>
                    <a:t>  B+100;</a:t>
                  </a:r>
                </a:p>
                <a:p>
                  <a:pPr marL="342900" indent="-342900" eaLnBrk="1" hangingPunct="1">
                    <a:spcBef>
                      <a:spcPct val="20000"/>
                    </a:spcBef>
                    <a:defRPr/>
                  </a:pPr>
                  <a:r>
                    <a:rPr lang="en-US" sz="1000" kern="0" dirty="0">
                      <a:latin typeface="Times New Roman" pitchFamily="18" charset="0"/>
                      <a:cs typeface="Times New Roman" pitchFamily="18" charset="0"/>
                    </a:rPr>
                    <a:t>Write(B);</a:t>
                  </a:r>
                </a:p>
              </p:txBody>
            </p:sp>
            <p:sp>
              <p:nvSpPr>
                <p:cNvPr id="49168" name="Rectangle 33"/>
                <p:cNvSpPr>
                  <a:spLocks noChangeArrowheads="1"/>
                </p:cNvSpPr>
                <p:nvPr/>
              </p:nvSpPr>
              <p:spPr bwMode="auto">
                <a:xfrm>
                  <a:off x="5292308" y="2792984"/>
                  <a:ext cx="2902788" cy="1804897"/>
                </a:xfrm>
                <a:prstGeom prst="rect">
                  <a:avLst/>
                </a:prstGeom>
                <a:noFill/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endParaRPr lang="en-US" altLang="en-US"/>
                </a:p>
              </p:txBody>
            </p:sp>
            <p:cxnSp>
              <p:nvCxnSpPr>
                <p:cNvPr id="49169" name="Straight Connector 34"/>
                <p:cNvCxnSpPr>
                  <a:cxnSpLocks noChangeShapeType="1"/>
                </p:cNvCxnSpPr>
                <p:nvPr/>
              </p:nvCxnSpPr>
              <p:spPr bwMode="auto">
                <a:xfrm>
                  <a:off x="6728604" y="2827488"/>
                  <a:ext cx="6471" cy="1735886"/>
                </a:xfrm>
                <a:prstGeom prst="line">
                  <a:avLst/>
                </a:prstGeom>
                <a:noFill/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49170" name="Straight Connector 36"/>
                <p:cNvCxnSpPr>
                  <a:cxnSpLocks noChangeShapeType="1"/>
                </p:cNvCxnSpPr>
                <p:nvPr/>
              </p:nvCxnSpPr>
              <p:spPr bwMode="auto">
                <a:xfrm>
                  <a:off x="6751614" y="2824620"/>
                  <a:ext cx="6471" cy="1735886"/>
                </a:xfrm>
                <a:prstGeom prst="line">
                  <a:avLst/>
                </a:prstGeom>
                <a:noFill/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sp>
            <p:nvSpPr>
              <p:cNvPr id="49166" name="TextBox 31"/>
              <p:cNvSpPr txBox="1">
                <a:spLocks noChangeArrowheads="1"/>
              </p:cNvSpPr>
              <p:nvPr/>
            </p:nvSpPr>
            <p:spPr bwMode="auto">
              <a:xfrm>
                <a:off x="4010912" y="2896395"/>
                <a:ext cx="100860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Schedule D</a:t>
                </a:r>
              </a:p>
            </p:txBody>
          </p:sp>
        </p:grpSp>
        <p:grpSp>
          <p:nvGrpSpPr>
            <p:cNvPr id="49160" name="Group 1"/>
            <p:cNvGrpSpPr>
              <a:grpSpLocks/>
            </p:cNvGrpSpPr>
            <p:nvPr/>
          </p:nvGrpSpPr>
          <p:grpSpPr bwMode="auto">
            <a:xfrm>
              <a:off x="3667125" y="4002088"/>
              <a:ext cx="846138" cy="2276475"/>
              <a:chOff x="3520936" y="4001321"/>
              <a:chExt cx="844901" cy="2277707"/>
            </a:xfrm>
          </p:grpSpPr>
          <p:sp>
            <p:nvSpPr>
              <p:cNvPr id="49161" name="Text Box 7"/>
              <p:cNvSpPr txBox="1">
                <a:spLocks noChangeArrowheads="1"/>
              </p:cNvSpPr>
              <p:nvPr/>
            </p:nvSpPr>
            <p:spPr bwMode="auto">
              <a:xfrm>
                <a:off x="3539017" y="4001321"/>
                <a:ext cx="826820" cy="22777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buFontTx/>
                  <a:buNone/>
                </a:pPr>
                <a:r>
                  <a:rPr lang="en-US" altLang="en-US" sz="1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       B</a:t>
                </a:r>
              </a:p>
              <a:p>
                <a:pPr eaLnBrk="1" hangingPunct="1">
                  <a:buFontTx/>
                  <a:buNone/>
                </a:pPr>
                <a:r>
                  <a:rPr lang="en-US" altLang="en-US" sz="1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25      25</a:t>
                </a:r>
              </a:p>
              <a:p>
                <a:pPr eaLnBrk="1" hangingPunct="1">
                  <a:buFontTx/>
                  <a:buNone/>
                </a:pPr>
                <a:endParaRPr lang="en-US" altLang="en-US" sz="10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eaLnBrk="1" hangingPunct="1">
                  <a:buFontTx/>
                  <a:buNone/>
                </a:pPr>
                <a:r>
                  <a:rPr lang="en-US" altLang="en-US" sz="1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125</a:t>
                </a:r>
              </a:p>
              <a:p>
                <a:pPr eaLnBrk="1" hangingPunct="1">
                  <a:buFontTx/>
                  <a:buNone/>
                </a:pPr>
                <a:endParaRPr lang="en-US" altLang="en-US" sz="10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eaLnBrk="1" hangingPunct="1">
                  <a:buFontTx/>
                  <a:buNone/>
                </a:pPr>
                <a:r>
                  <a:rPr lang="en-US" altLang="en-US" sz="1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250</a:t>
                </a:r>
              </a:p>
              <a:p>
                <a:pPr eaLnBrk="1" hangingPunct="1">
                  <a:buFontTx/>
                  <a:buNone/>
                </a:pPr>
                <a:endParaRPr lang="en-US" altLang="en-US" sz="10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eaLnBrk="1" hangingPunct="1">
                  <a:buFontTx/>
                  <a:buNone/>
                </a:pPr>
                <a:r>
                  <a:rPr lang="en-US" altLang="en-US" sz="1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50</a:t>
                </a:r>
              </a:p>
              <a:p>
                <a:pPr eaLnBrk="1" hangingPunct="1">
                  <a:buFontTx/>
                  <a:buNone/>
                </a:pPr>
                <a:endParaRPr lang="en-US" altLang="en-US" sz="10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eaLnBrk="1" hangingPunct="1">
                  <a:buFontTx/>
                  <a:buNone/>
                </a:pPr>
                <a:r>
                  <a:rPr lang="en-US" altLang="en-US" sz="1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150</a:t>
                </a:r>
              </a:p>
              <a:p>
                <a:pPr eaLnBrk="1" hangingPunct="1">
                  <a:buFontTx/>
                  <a:buNone/>
                </a:pPr>
                <a:endParaRPr lang="en-US" altLang="en-US" sz="10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eaLnBrk="1" hangingPunct="1">
                  <a:buFontTx/>
                  <a:buNone/>
                </a:pPr>
                <a:r>
                  <a:rPr lang="en-US" altLang="en-US" sz="1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250    150</a:t>
                </a:r>
                <a:endParaRPr lang="en-US" altLang="en-US" sz="1000" u="sng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9162" name="Line 10"/>
              <p:cNvSpPr>
                <a:spLocks noChangeShapeType="1"/>
              </p:cNvSpPr>
              <p:nvPr/>
            </p:nvSpPr>
            <p:spPr bwMode="auto">
              <a:xfrm>
                <a:off x="3861625" y="4093186"/>
                <a:ext cx="10059" cy="218584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9163" name="Line 11"/>
              <p:cNvSpPr>
                <a:spLocks noChangeShapeType="1"/>
              </p:cNvSpPr>
              <p:nvPr/>
            </p:nvSpPr>
            <p:spPr bwMode="auto">
              <a:xfrm flipV="1">
                <a:off x="3520936" y="4199333"/>
                <a:ext cx="645248" cy="1225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9164" name="Line 11"/>
              <p:cNvSpPr>
                <a:spLocks noChangeShapeType="1"/>
              </p:cNvSpPr>
              <p:nvPr/>
            </p:nvSpPr>
            <p:spPr bwMode="auto">
              <a:xfrm>
                <a:off x="3539700" y="5932450"/>
                <a:ext cx="669614" cy="277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49157" name="TextBox 15"/>
          <p:cNvSpPr txBox="1">
            <a:spLocks noChangeArrowheads="1"/>
          </p:cNvSpPr>
          <p:nvPr/>
        </p:nvSpPr>
        <p:spPr bwMode="auto">
          <a:xfrm>
            <a:off x="1081088" y="2392363"/>
            <a:ext cx="60563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Thus, S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equivalent to neither T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nor T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3" name="10-Point Star 2"/>
          <p:cNvSpPr/>
          <p:nvPr/>
        </p:nvSpPr>
        <p:spPr bwMode="auto">
          <a:xfrm>
            <a:off x="5607050" y="3162300"/>
            <a:ext cx="2747963" cy="2628900"/>
          </a:xfrm>
          <a:prstGeom prst="star10">
            <a:avLst/>
          </a:prstGeom>
          <a:solidFill>
            <a:srgbClr val="FF0000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Thus, a schedule may NOT be equivalent to any serial schedule, and Isolation may not be preserved.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8"/>
          <p:cNvSpPr>
            <a:spLocks noChangeArrowheads="1"/>
          </p:cNvSpPr>
          <p:nvPr/>
        </p:nvSpPr>
        <p:spPr bwMode="auto">
          <a:xfrm>
            <a:off x="896938" y="265113"/>
            <a:ext cx="7367587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Serializability</a:t>
            </a:r>
          </a:p>
        </p:txBody>
      </p:sp>
      <p:sp>
        <p:nvSpPr>
          <p:cNvPr id="50179" name="TextBox 3"/>
          <p:cNvSpPr txBox="1">
            <a:spLocks noChangeArrowheads="1"/>
          </p:cNvSpPr>
          <p:nvPr/>
        </p:nvSpPr>
        <p:spPr bwMode="auto">
          <a:xfrm>
            <a:off x="896938" y="1158875"/>
            <a:ext cx="7367587" cy="1077913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A schedule is </a:t>
            </a:r>
            <a:r>
              <a:rPr lang="en-US" altLang="en-US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serializable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if it is equivalent to a serial schedule. 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8"/>
          <p:cNvSpPr>
            <a:spLocks noChangeArrowheads="1"/>
          </p:cNvSpPr>
          <p:nvPr/>
        </p:nvSpPr>
        <p:spPr bwMode="auto">
          <a:xfrm>
            <a:off x="896938" y="265113"/>
            <a:ext cx="7367587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Serializability</a:t>
            </a:r>
          </a:p>
        </p:txBody>
      </p:sp>
      <p:sp>
        <p:nvSpPr>
          <p:cNvPr id="51203" name="TextBox 3"/>
          <p:cNvSpPr txBox="1">
            <a:spLocks noChangeArrowheads="1"/>
          </p:cNvSpPr>
          <p:nvPr/>
        </p:nvSpPr>
        <p:spPr bwMode="auto">
          <a:xfrm>
            <a:off x="896938" y="1158875"/>
            <a:ext cx="7367587" cy="1077913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A schedule is </a:t>
            </a:r>
            <a:r>
              <a:rPr lang="en-US" altLang="en-US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serializable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if it is equivalent to a serial schedule. </a:t>
            </a:r>
          </a:p>
        </p:txBody>
      </p:sp>
      <p:grpSp>
        <p:nvGrpSpPr>
          <p:cNvPr id="51204" name="Group 3"/>
          <p:cNvGrpSpPr>
            <a:grpSpLocks/>
          </p:cNvGrpSpPr>
          <p:nvPr/>
        </p:nvGrpSpPr>
        <p:grpSpPr bwMode="auto">
          <a:xfrm>
            <a:off x="758825" y="2447925"/>
            <a:ext cx="3689350" cy="2124075"/>
            <a:chOff x="793750" y="2590800"/>
            <a:chExt cx="3689350" cy="2124075"/>
          </a:xfrm>
        </p:grpSpPr>
        <p:grpSp>
          <p:nvGrpSpPr>
            <p:cNvPr id="51206" name="Group 30"/>
            <p:cNvGrpSpPr>
              <a:grpSpLocks/>
            </p:cNvGrpSpPr>
            <p:nvPr/>
          </p:nvGrpSpPr>
          <p:grpSpPr bwMode="auto">
            <a:xfrm>
              <a:off x="793750" y="2825750"/>
              <a:ext cx="2690813" cy="1628775"/>
              <a:chOff x="5292308" y="2792984"/>
              <a:chExt cx="2902788" cy="1804897"/>
            </a:xfrm>
          </p:grpSpPr>
          <p:sp>
            <p:nvSpPr>
              <p:cNvPr id="20" name="Rectangle 3"/>
              <p:cNvSpPr txBox="1">
                <a:spLocks noChangeArrowheads="1"/>
              </p:cNvSpPr>
              <p:nvPr/>
            </p:nvSpPr>
            <p:spPr bwMode="auto">
              <a:xfrm>
                <a:off x="5326559" y="2828167"/>
                <a:ext cx="2834286" cy="173453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900" kern="0" dirty="0">
                    <a:latin typeface="Times New Roman" pitchFamily="18" charset="0"/>
                    <a:cs typeface="Times New Roman" pitchFamily="18" charset="0"/>
                  </a:rPr>
                  <a:t>T</a:t>
                </a:r>
                <a:r>
                  <a:rPr lang="en-US" sz="900" kern="0" baseline="-25000" dirty="0">
                    <a:latin typeface="Times New Roman" pitchFamily="18" charset="0"/>
                    <a:cs typeface="Times New Roman" pitchFamily="18" charset="0"/>
                  </a:rPr>
                  <a:t>1</a:t>
                </a:r>
                <a:r>
                  <a:rPr lang="en-US" sz="900" kern="0" dirty="0">
                    <a:latin typeface="Times New Roman" pitchFamily="18" charset="0"/>
                    <a:cs typeface="Times New Roman" pitchFamily="18" charset="0"/>
                  </a:rPr>
                  <a:t>		                 T</a:t>
                </a:r>
                <a:r>
                  <a:rPr lang="en-US" sz="900" kern="0" baseline="-25000" dirty="0">
                    <a:latin typeface="Times New Roman" pitchFamily="18" charset="0"/>
                    <a:cs typeface="Times New Roman" pitchFamily="18" charset="0"/>
                  </a:rPr>
                  <a:t>2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900" kern="0" dirty="0">
                    <a:latin typeface="Times New Roman" pitchFamily="18" charset="0"/>
                    <a:cs typeface="Times New Roman" pitchFamily="18" charset="0"/>
                  </a:rPr>
                  <a:t>Read(A); A </a:t>
                </a:r>
                <a:r>
                  <a:rPr lang="en-US" sz="900" kern="0" dirty="0">
                    <a:latin typeface="Times New Roman" pitchFamily="18" charset="0"/>
                    <a:cs typeface="Times New Roman" pitchFamily="18" charset="0"/>
                    <a:sym typeface="Symbol" pitchFamily="18" charset="2"/>
                  </a:rPr>
                  <a:t></a:t>
                </a:r>
                <a:r>
                  <a:rPr lang="en-US" sz="900" kern="0" dirty="0">
                    <a:latin typeface="Times New Roman" pitchFamily="18" charset="0"/>
                    <a:cs typeface="Times New Roman" pitchFamily="18" charset="0"/>
                  </a:rPr>
                  <a:t> A+100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900" kern="0" dirty="0">
                    <a:latin typeface="Times New Roman" pitchFamily="18" charset="0"/>
                    <a:cs typeface="Times New Roman" pitchFamily="18" charset="0"/>
                  </a:rPr>
                  <a:t>Write(A);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900" kern="0" dirty="0">
                    <a:latin typeface="Times New Roman" pitchFamily="18" charset="0"/>
                    <a:cs typeface="Times New Roman" pitchFamily="18" charset="0"/>
                  </a:rPr>
                  <a:t>		                  Read(A); A </a:t>
                </a:r>
                <a:r>
                  <a:rPr lang="en-US" sz="900" kern="0" dirty="0">
                    <a:latin typeface="Times New Roman" pitchFamily="18" charset="0"/>
                    <a:cs typeface="Times New Roman" pitchFamily="18" charset="0"/>
                    <a:sym typeface="Symbol" pitchFamily="18" charset="2"/>
                  </a:rPr>
                  <a:t></a:t>
                </a:r>
                <a:r>
                  <a:rPr lang="en-US" sz="900" kern="0" dirty="0">
                    <a:latin typeface="Times New Roman" pitchFamily="18" charset="0"/>
                    <a:cs typeface="Times New Roman" pitchFamily="18" charset="0"/>
                  </a:rPr>
                  <a:t>  A</a:t>
                </a:r>
                <a:r>
                  <a:rPr lang="en-US" sz="900" kern="0" dirty="0">
                    <a:latin typeface="Times New Roman" pitchFamily="18" charset="0"/>
                    <a:cs typeface="Times New Roman" pitchFamily="18" charset="0"/>
                    <a:sym typeface="Symbol" pitchFamily="18" charset="2"/>
                  </a:rPr>
                  <a:t></a:t>
                </a:r>
                <a:r>
                  <a:rPr lang="en-US" sz="900" kern="0" dirty="0">
                    <a:latin typeface="Times New Roman" pitchFamily="18" charset="0"/>
                    <a:cs typeface="Times New Roman" pitchFamily="18" charset="0"/>
                  </a:rPr>
                  <a:t>2;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900" kern="0" dirty="0">
                    <a:latin typeface="Times New Roman" pitchFamily="18" charset="0"/>
                    <a:cs typeface="Times New Roman" pitchFamily="18" charset="0"/>
                  </a:rPr>
                  <a:t>		                  Write(A);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900" kern="0" dirty="0">
                    <a:latin typeface="Times New Roman" pitchFamily="18" charset="0"/>
                    <a:cs typeface="Times New Roman" pitchFamily="18" charset="0"/>
                  </a:rPr>
                  <a:t>Read(B); B </a:t>
                </a:r>
                <a:r>
                  <a:rPr lang="en-US" sz="900" kern="0" dirty="0">
                    <a:latin typeface="Times New Roman" pitchFamily="18" charset="0"/>
                    <a:cs typeface="Times New Roman" pitchFamily="18" charset="0"/>
                    <a:sym typeface="Symbol" pitchFamily="18" charset="2"/>
                  </a:rPr>
                  <a:t></a:t>
                </a:r>
                <a:r>
                  <a:rPr lang="en-US" sz="900" kern="0" dirty="0">
                    <a:latin typeface="Times New Roman" pitchFamily="18" charset="0"/>
                    <a:cs typeface="Times New Roman" pitchFamily="18" charset="0"/>
                  </a:rPr>
                  <a:t>  B+100;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900" kern="0" dirty="0">
                    <a:latin typeface="Times New Roman" pitchFamily="18" charset="0"/>
                    <a:cs typeface="Times New Roman" pitchFamily="18" charset="0"/>
                  </a:rPr>
                  <a:t>Write(B);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900" kern="0" dirty="0">
                    <a:latin typeface="Times New Roman" pitchFamily="18" charset="0"/>
                    <a:cs typeface="Times New Roman" pitchFamily="18" charset="0"/>
                  </a:rPr>
                  <a:t>		                   Read(B); B </a:t>
                </a:r>
                <a:r>
                  <a:rPr lang="en-US" sz="900" kern="0" dirty="0">
                    <a:latin typeface="Times New Roman" pitchFamily="18" charset="0"/>
                    <a:cs typeface="Times New Roman" pitchFamily="18" charset="0"/>
                    <a:sym typeface="Symbol" pitchFamily="18" charset="2"/>
                  </a:rPr>
                  <a:t></a:t>
                </a:r>
                <a:r>
                  <a:rPr lang="en-US" sz="900" kern="0" dirty="0">
                    <a:latin typeface="Times New Roman" pitchFamily="18" charset="0"/>
                    <a:cs typeface="Times New Roman" pitchFamily="18" charset="0"/>
                  </a:rPr>
                  <a:t>  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B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  <a:sym typeface="Symbol" pitchFamily="18" charset="2"/>
                  </a:rPr>
                  <a:t>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2;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		</a:t>
                </a:r>
                <a:r>
                  <a:rPr lang="en-US" sz="900" kern="0" dirty="0">
                    <a:latin typeface="Times New Roman" pitchFamily="18" charset="0"/>
                    <a:cs typeface="Times New Roman" pitchFamily="18" charset="0"/>
                  </a:rPr>
                  <a:t>                  Write(B);</a:t>
                </a:r>
              </a:p>
              <a:p>
                <a:pPr marL="342900" indent="-342900" algn="ctr" eaLnBrk="1" hangingPunct="1">
                  <a:spcBef>
                    <a:spcPct val="20000"/>
                  </a:spcBef>
                  <a:defRPr/>
                </a:pPr>
                <a:r>
                  <a:rPr lang="en-US" sz="2400" kern="0" dirty="0">
                    <a:latin typeface="Times New Roman" pitchFamily="18" charset="0"/>
                    <a:cs typeface="Times New Roman" pitchFamily="18" charset="0"/>
                  </a:rPr>
                  <a:t>			</a:t>
                </a:r>
              </a:p>
            </p:txBody>
          </p:sp>
          <p:sp>
            <p:nvSpPr>
              <p:cNvPr id="51214" name="Rectangle 33"/>
              <p:cNvSpPr>
                <a:spLocks noChangeArrowheads="1"/>
              </p:cNvSpPr>
              <p:nvPr/>
            </p:nvSpPr>
            <p:spPr bwMode="auto">
              <a:xfrm>
                <a:off x="5292308" y="2792984"/>
                <a:ext cx="2902788" cy="1804897"/>
              </a:xfrm>
              <a:prstGeom prst="rect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endParaRPr lang="en-US" altLang="en-US"/>
              </a:p>
            </p:txBody>
          </p:sp>
          <p:cxnSp>
            <p:nvCxnSpPr>
              <p:cNvPr id="51215" name="Straight Connector 34"/>
              <p:cNvCxnSpPr>
                <a:cxnSpLocks noChangeShapeType="1"/>
              </p:cNvCxnSpPr>
              <p:nvPr/>
            </p:nvCxnSpPr>
            <p:spPr bwMode="auto">
              <a:xfrm>
                <a:off x="6728604" y="2827488"/>
                <a:ext cx="6471" cy="1735886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51216" name="Straight Connector 36"/>
              <p:cNvCxnSpPr>
                <a:cxnSpLocks noChangeShapeType="1"/>
              </p:cNvCxnSpPr>
              <p:nvPr/>
            </p:nvCxnSpPr>
            <p:spPr bwMode="auto">
              <a:xfrm>
                <a:off x="6751614" y="2824620"/>
                <a:ext cx="6471" cy="1735886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51207" name="TextBox 31"/>
            <p:cNvSpPr txBox="1">
              <a:spLocks noChangeArrowheads="1"/>
            </p:cNvSpPr>
            <p:nvPr/>
          </p:nvSpPr>
          <p:spPr bwMode="auto">
            <a:xfrm>
              <a:off x="1684338" y="2590800"/>
              <a:ext cx="773112" cy="246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latin typeface="Times New Roman" panose="02020603050405020304" pitchFamily="18" charset="0"/>
                  <a:cs typeface="Times New Roman" panose="02020603050405020304" pitchFamily="18" charset="0"/>
                </a:rPr>
                <a:t>Schedule C</a:t>
              </a:r>
            </a:p>
          </p:txBody>
        </p:sp>
        <p:grpSp>
          <p:nvGrpSpPr>
            <p:cNvPr id="51208" name="Group 51"/>
            <p:cNvGrpSpPr>
              <a:grpSpLocks/>
            </p:cNvGrpSpPr>
            <p:nvPr/>
          </p:nvGrpSpPr>
          <p:grpSpPr bwMode="auto">
            <a:xfrm>
              <a:off x="3605213" y="2636838"/>
              <a:ext cx="877887" cy="2078037"/>
              <a:chOff x="3627665" y="4645751"/>
              <a:chExt cx="878823" cy="2077493"/>
            </a:xfrm>
          </p:grpSpPr>
          <p:sp>
            <p:nvSpPr>
              <p:cNvPr id="51209" name="Text Box 7"/>
              <p:cNvSpPr txBox="1">
                <a:spLocks noChangeArrowheads="1"/>
              </p:cNvSpPr>
              <p:nvPr/>
            </p:nvSpPr>
            <p:spPr bwMode="auto">
              <a:xfrm>
                <a:off x="3680012" y="4645751"/>
                <a:ext cx="826476" cy="20774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buFontTx/>
                  <a:buNone/>
                </a:pPr>
                <a:r>
                  <a:rPr lang="en-US" altLang="en-US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       B</a:t>
                </a:r>
              </a:p>
              <a:p>
                <a:pPr eaLnBrk="1" hangingPunct="1">
                  <a:buFontTx/>
                  <a:buNone/>
                </a:pPr>
                <a:r>
                  <a:rPr lang="en-US" altLang="en-US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25      25</a:t>
                </a:r>
              </a:p>
              <a:p>
                <a:pPr eaLnBrk="1" hangingPunct="1">
                  <a:buFontTx/>
                  <a:buNone/>
                </a:pPr>
                <a:endParaRPr lang="en-US" altLang="en-US" sz="10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eaLnBrk="1" hangingPunct="1">
                  <a:buFontTx/>
                  <a:buNone/>
                </a:pPr>
                <a:r>
                  <a:rPr lang="en-US" altLang="en-US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125</a:t>
                </a:r>
              </a:p>
              <a:p>
                <a:pPr eaLnBrk="1" hangingPunct="1">
                  <a:buFontTx/>
                  <a:buNone/>
                </a:pPr>
                <a:endParaRPr lang="en-US" altLang="en-US" sz="9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eaLnBrk="1" hangingPunct="1">
                  <a:buFontTx/>
                  <a:buNone/>
                </a:pPr>
                <a:r>
                  <a:rPr lang="en-US" altLang="en-US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250       </a:t>
                </a:r>
              </a:p>
              <a:p>
                <a:pPr eaLnBrk="1" hangingPunct="1">
                  <a:buFontTx/>
                  <a:buNone/>
                </a:pPr>
                <a:endParaRPr lang="en-US" altLang="en-US" sz="9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eaLnBrk="1" hangingPunct="1">
                  <a:buFontTx/>
                  <a:buNone/>
                </a:pPr>
                <a:r>
                  <a:rPr lang="en-US" altLang="en-US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125</a:t>
                </a:r>
              </a:p>
              <a:p>
                <a:pPr eaLnBrk="1" hangingPunct="1">
                  <a:buFontTx/>
                  <a:buNone/>
                </a:pPr>
                <a:endParaRPr lang="en-US" altLang="en-US" sz="9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eaLnBrk="1" hangingPunct="1">
                  <a:buFontTx/>
                  <a:buNone/>
                </a:pPr>
                <a:r>
                  <a:rPr lang="en-US" altLang="en-US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250</a:t>
                </a:r>
              </a:p>
              <a:p>
                <a:pPr eaLnBrk="1" hangingPunct="1">
                  <a:buFontTx/>
                  <a:buNone/>
                </a:pPr>
                <a:endParaRPr lang="en-US" altLang="en-US" sz="5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eaLnBrk="1" hangingPunct="1">
                  <a:buFontTx/>
                  <a:buNone/>
                </a:pPr>
                <a:r>
                  <a:rPr lang="en-US" altLang="en-US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250    250</a:t>
                </a:r>
                <a:endParaRPr lang="en-US" altLang="en-US" sz="900" u="sng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1210" name="Line 10"/>
              <p:cNvSpPr>
                <a:spLocks noChangeShapeType="1"/>
              </p:cNvSpPr>
              <p:nvPr/>
            </p:nvSpPr>
            <p:spPr bwMode="auto">
              <a:xfrm flipH="1">
                <a:off x="3983700" y="4705293"/>
                <a:ext cx="1" cy="187894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cxnSp>
            <p:nvCxnSpPr>
              <p:cNvPr id="51211" name="Straight Connector 54"/>
              <p:cNvCxnSpPr>
                <a:cxnSpLocks noChangeShapeType="1"/>
              </p:cNvCxnSpPr>
              <p:nvPr/>
            </p:nvCxnSpPr>
            <p:spPr bwMode="auto">
              <a:xfrm>
                <a:off x="3627665" y="4865658"/>
                <a:ext cx="633105" cy="0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51212" name="Straight Connector 55"/>
              <p:cNvCxnSpPr>
                <a:cxnSpLocks noChangeShapeType="1"/>
              </p:cNvCxnSpPr>
              <p:nvPr/>
            </p:nvCxnSpPr>
            <p:spPr bwMode="auto">
              <a:xfrm>
                <a:off x="3633423" y="6432792"/>
                <a:ext cx="633105" cy="0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</p:grpSp>
      <p:sp>
        <p:nvSpPr>
          <p:cNvPr id="51205" name="Rectangle 8"/>
          <p:cNvSpPr>
            <a:spLocks noChangeArrowheads="1"/>
          </p:cNvSpPr>
          <p:nvPr/>
        </p:nvSpPr>
        <p:spPr bwMode="auto">
          <a:xfrm>
            <a:off x="1862138" y="4933950"/>
            <a:ext cx="5222875" cy="44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C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= r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(A)w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(A)r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(A)w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(A)r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(B)w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(B)r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(B)w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(B)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8"/>
          <p:cNvSpPr>
            <a:spLocks noChangeArrowheads="1"/>
          </p:cNvSpPr>
          <p:nvPr/>
        </p:nvSpPr>
        <p:spPr bwMode="auto">
          <a:xfrm>
            <a:off x="896938" y="265113"/>
            <a:ext cx="7367587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Serializability</a:t>
            </a:r>
          </a:p>
        </p:txBody>
      </p:sp>
      <p:sp>
        <p:nvSpPr>
          <p:cNvPr id="52227" name="TextBox 3"/>
          <p:cNvSpPr txBox="1">
            <a:spLocks noChangeArrowheads="1"/>
          </p:cNvSpPr>
          <p:nvPr/>
        </p:nvSpPr>
        <p:spPr bwMode="auto">
          <a:xfrm>
            <a:off x="896938" y="1158875"/>
            <a:ext cx="7367587" cy="1077913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A schedule is </a:t>
            </a:r>
            <a:r>
              <a:rPr lang="en-US" altLang="en-US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serializable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if it is equivalent to a serial schedule. </a:t>
            </a:r>
          </a:p>
        </p:txBody>
      </p:sp>
      <p:grpSp>
        <p:nvGrpSpPr>
          <p:cNvPr id="52228" name="Group 3"/>
          <p:cNvGrpSpPr>
            <a:grpSpLocks/>
          </p:cNvGrpSpPr>
          <p:nvPr/>
        </p:nvGrpSpPr>
        <p:grpSpPr bwMode="auto">
          <a:xfrm>
            <a:off x="758825" y="2447925"/>
            <a:ext cx="3689350" cy="2124075"/>
            <a:chOff x="793750" y="2590800"/>
            <a:chExt cx="3689350" cy="2124075"/>
          </a:xfrm>
        </p:grpSpPr>
        <p:grpSp>
          <p:nvGrpSpPr>
            <p:cNvPr id="52236" name="Group 30"/>
            <p:cNvGrpSpPr>
              <a:grpSpLocks/>
            </p:cNvGrpSpPr>
            <p:nvPr/>
          </p:nvGrpSpPr>
          <p:grpSpPr bwMode="auto">
            <a:xfrm>
              <a:off x="793750" y="2825750"/>
              <a:ext cx="2690813" cy="1628775"/>
              <a:chOff x="5292308" y="2792984"/>
              <a:chExt cx="2902788" cy="1804897"/>
            </a:xfrm>
          </p:grpSpPr>
          <p:sp>
            <p:nvSpPr>
              <p:cNvPr id="20" name="Rectangle 3"/>
              <p:cNvSpPr txBox="1">
                <a:spLocks noChangeArrowheads="1"/>
              </p:cNvSpPr>
              <p:nvPr/>
            </p:nvSpPr>
            <p:spPr bwMode="auto">
              <a:xfrm>
                <a:off x="5326559" y="2828167"/>
                <a:ext cx="2834286" cy="173453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900" kern="0" dirty="0">
                    <a:latin typeface="Times New Roman" pitchFamily="18" charset="0"/>
                    <a:cs typeface="Times New Roman" pitchFamily="18" charset="0"/>
                  </a:rPr>
                  <a:t>T</a:t>
                </a:r>
                <a:r>
                  <a:rPr lang="en-US" sz="900" kern="0" baseline="-25000" dirty="0">
                    <a:latin typeface="Times New Roman" pitchFamily="18" charset="0"/>
                    <a:cs typeface="Times New Roman" pitchFamily="18" charset="0"/>
                  </a:rPr>
                  <a:t>1</a:t>
                </a:r>
                <a:r>
                  <a:rPr lang="en-US" sz="900" kern="0" dirty="0">
                    <a:latin typeface="Times New Roman" pitchFamily="18" charset="0"/>
                    <a:cs typeface="Times New Roman" pitchFamily="18" charset="0"/>
                  </a:rPr>
                  <a:t>		                 T</a:t>
                </a:r>
                <a:r>
                  <a:rPr lang="en-US" sz="900" kern="0" baseline="-25000" dirty="0">
                    <a:latin typeface="Times New Roman" pitchFamily="18" charset="0"/>
                    <a:cs typeface="Times New Roman" pitchFamily="18" charset="0"/>
                  </a:rPr>
                  <a:t>2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900" kern="0" dirty="0">
                    <a:latin typeface="Times New Roman" pitchFamily="18" charset="0"/>
                    <a:cs typeface="Times New Roman" pitchFamily="18" charset="0"/>
                  </a:rPr>
                  <a:t>Read(A); A </a:t>
                </a:r>
                <a:r>
                  <a:rPr lang="en-US" sz="900" kern="0" dirty="0">
                    <a:latin typeface="Times New Roman" pitchFamily="18" charset="0"/>
                    <a:cs typeface="Times New Roman" pitchFamily="18" charset="0"/>
                    <a:sym typeface="Symbol" pitchFamily="18" charset="2"/>
                  </a:rPr>
                  <a:t></a:t>
                </a:r>
                <a:r>
                  <a:rPr lang="en-US" sz="900" kern="0" dirty="0">
                    <a:latin typeface="Times New Roman" pitchFamily="18" charset="0"/>
                    <a:cs typeface="Times New Roman" pitchFamily="18" charset="0"/>
                  </a:rPr>
                  <a:t> A+100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900" kern="0" dirty="0">
                    <a:latin typeface="Times New Roman" pitchFamily="18" charset="0"/>
                    <a:cs typeface="Times New Roman" pitchFamily="18" charset="0"/>
                  </a:rPr>
                  <a:t>Write(A);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900" kern="0" dirty="0">
                    <a:latin typeface="Times New Roman" pitchFamily="18" charset="0"/>
                    <a:cs typeface="Times New Roman" pitchFamily="18" charset="0"/>
                  </a:rPr>
                  <a:t>		                  Read(A); A </a:t>
                </a:r>
                <a:r>
                  <a:rPr lang="en-US" sz="900" kern="0" dirty="0">
                    <a:latin typeface="Times New Roman" pitchFamily="18" charset="0"/>
                    <a:cs typeface="Times New Roman" pitchFamily="18" charset="0"/>
                    <a:sym typeface="Symbol" pitchFamily="18" charset="2"/>
                  </a:rPr>
                  <a:t></a:t>
                </a:r>
                <a:r>
                  <a:rPr lang="en-US" sz="900" kern="0" dirty="0">
                    <a:latin typeface="Times New Roman" pitchFamily="18" charset="0"/>
                    <a:cs typeface="Times New Roman" pitchFamily="18" charset="0"/>
                  </a:rPr>
                  <a:t>  A</a:t>
                </a:r>
                <a:r>
                  <a:rPr lang="en-US" sz="900" kern="0" dirty="0">
                    <a:latin typeface="Times New Roman" pitchFamily="18" charset="0"/>
                    <a:cs typeface="Times New Roman" pitchFamily="18" charset="0"/>
                    <a:sym typeface="Symbol" pitchFamily="18" charset="2"/>
                  </a:rPr>
                  <a:t></a:t>
                </a:r>
                <a:r>
                  <a:rPr lang="en-US" sz="900" kern="0" dirty="0">
                    <a:latin typeface="Times New Roman" pitchFamily="18" charset="0"/>
                    <a:cs typeface="Times New Roman" pitchFamily="18" charset="0"/>
                  </a:rPr>
                  <a:t>2;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900" kern="0" dirty="0">
                    <a:latin typeface="Times New Roman" pitchFamily="18" charset="0"/>
                    <a:cs typeface="Times New Roman" pitchFamily="18" charset="0"/>
                  </a:rPr>
                  <a:t>		                  Write(A);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900" kern="0" dirty="0">
                    <a:latin typeface="Times New Roman" pitchFamily="18" charset="0"/>
                    <a:cs typeface="Times New Roman" pitchFamily="18" charset="0"/>
                  </a:rPr>
                  <a:t>Read(B); B </a:t>
                </a:r>
                <a:r>
                  <a:rPr lang="en-US" sz="900" kern="0" dirty="0">
                    <a:latin typeface="Times New Roman" pitchFamily="18" charset="0"/>
                    <a:cs typeface="Times New Roman" pitchFamily="18" charset="0"/>
                    <a:sym typeface="Symbol" pitchFamily="18" charset="2"/>
                  </a:rPr>
                  <a:t></a:t>
                </a:r>
                <a:r>
                  <a:rPr lang="en-US" sz="900" kern="0" dirty="0">
                    <a:latin typeface="Times New Roman" pitchFamily="18" charset="0"/>
                    <a:cs typeface="Times New Roman" pitchFamily="18" charset="0"/>
                  </a:rPr>
                  <a:t>  B+100;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900" kern="0" dirty="0">
                    <a:latin typeface="Times New Roman" pitchFamily="18" charset="0"/>
                    <a:cs typeface="Times New Roman" pitchFamily="18" charset="0"/>
                  </a:rPr>
                  <a:t>Write(B);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900" kern="0" dirty="0">
                    <a:latin typeface="Times New Roman" pitchFamily="18" charset="0"/>
                    <a:cs typeface="Times New Roman" pitchFamily="18" charset="0"/>
                  </a:rPr>
                  <a:t>		                   Read(B); B </a:t>
                </a:r>
                <a:r>
                  <a:rPr lang="en-US" sz="900" kern="0" dirty="0">
                    <a:latin typeface="Times New Roman" pitchFamily="18" charset="0"/>
                    <a:cs typeface="Times New Roman" pitchFamily="18" charset="0"/>
                    <a:sym typeface="Symbol" pitchFamily="18" charset="2"/>
                  </a:rPr>
                  <a:t></a:t>
                </a:r>
                <a:r>
                  <a:rPr lang="en-US" sz="900" kern="0" dirty="0">
                    <a:latin typeface="Times New Roman" pitchFamily="18" charset="0"/>
                    <a:cs typeface="Times New Roman" pitchFamily="18" charset="0"/>
                  </a:rPr>
                  <a:t>  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B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  <a:sym typeface="Symbol" pitchFamily="18" charset="2"/>
                  </a:rPr>
                  <a:t>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2;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		</a:t>
                </a:r>
                <a:r>
                  <a:rPr lang="en-US" sz="900" kern="0" dirty="0">
                    <a:latin typeface="Times New Roman" pitchFamily="18" charset="0"/>
                    <a:cs typeface="Times New Roman" pitchFamily="18" charset="0"/>
                  </a:rPr>
                  <a:t>                  Write(B);</a:t>
                </a:r>
              </a:p>
              <a:p>
                <a:pPr marL="342900" indent="-342900" algn="ctr" eaLnBrk="1" hangingPunct="1">
                  <a:spcBef>
                    <a:spcPct val="20000"/>
                  </a:spcBef>
                  <a:defRPr/>
                </a:pPr>
                <a:r>
                  <a:rPr lang="en-US" sz="2400" kern="0" dirty="0">
                    <a:latin typeface="Times New Roman" pitchFamily="18" charset="0"/>
                    <a:cs typeface="Times New Roman" pitchFamily="18" charset="0"/>
                  </a:rPr>
                  <a:t>			</a:t>
                </a:r>
              </a:p>
            </p:txBody>
          </p:sp>
          <p:sp>
            <p:nvSpPr>
              <p:cNvPr id="52244" name="Rectangle 33"/>
              <p:cNvSpPr>
                <a:spLocks noChangeArrowheads="1"/>
              </p:cNvSpPr>
              <p:nvPr/>
            </p:nvSpPr>
            <p:spPr bwMode="auto">
              <a:xfrm>
                <a:off x="5292308" y="2792984"/>
                <a:ext cx="2902788" cy="1804897"/>
              </a:xfrm>
              <a:prstGeom prst="rect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endParaRPr lang="en-US" altLang="en-US"/>
              </a:p>
            </p:txBody>
          </p:sp>
          <p:cxnSp>
            <p:nvCxnSpPr>
              <p:cNvPr id="52245" name="Straight Connector 34"/>
              <p:cNvCxnSpPr>
                <a:cxnSpLocks noChangeShapeType="1"/>
              </p:cNvCxnSpPr>
              <p:nvPr/>
            </p:nvCxnSpPr>
            <p:spPr bwMode="auto">
              <a:xfrm>
                <a:off x="6728604" y="2827488"/>
                <a:ext cx="6471" cy="1735886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52246" name="Straight Connector 36"/>
              <p:cNvCxnSpPr>
                <a:cxnSpLocks noChangeShapeType="1"/>
              </p:cNvCxnSpPr>
              <p:nvPr/>
            </p:nvCxnSpPr>
            <p:spPr bwMode="auto">
              <a:xfrm>
                <a:off x="6751614" y="2824620"/>
                <a:ext cx="6471" cy="1735886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52237" name="TextBox 31"/>
            <p:cNvSpPr txBox="1">
              <a:spLocks noChangeArrowheads="1"/>
            </p:cNvSpPr>
            <p:nvPr/>
          </p:nvSpPr>
          <p:spPr bwMode="auto">
            <a:xfrm>
              <a:off x="1684338" y="2590800"/>
              <a:ext cx="773112" cy="246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latin typeface="Times New Roman" panose="02020603050405020304" pitchFamily="18" charset="0"/>
                  <a:cs typeface="Times New Roman" panose="02020603050405020304" pitchFamily="18" charset="0"/>
                </a:rPr>
                <a:t>Schedule C</a:t>
              </a:r>
            </a:p>
          </p:txBody>
        </p:sp>
        <p:grpSp>
          <p:nvGrpSpPr>
            <p:cNvPr id="52238" name="Group 51"/>
            <p:cNvGrpSpPr>
              <a:grpSpLocks/>
            </p:cNvGrpSpPr>
            <p:nvPr/>
          </p:nvGrpSpPr>
          <p:grpSpPr bwMode="auto">
            <a:xfrm>
              <a:off x="3605213" y="2636838"/>
              <a:ext cx="877887" cy="2078037"/>
              <a:chOff x="3627665" y="4645751"/>
              <a:chExt cx="878823" cy="2077493"/>
            </a:xfrm>
          </p:grpSpPr>
          <p:sp>
            <p:nvSpPr>
              <p:cNvPr id="52239" name="Text Box 7"/>
              <p:cNvSpPr txBox="1">
                <a:spLocks noChangeArrowheads="1"/>
              </p:cNvSpPr>
              <p:nvPr/>
            </p:nvSpPr>
            <p:spPr bwMode="auto">
              <a:xfrm>
                <a:off x="3680012" y="4645751"/>
                <a:ext cx="826476" cy="20774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buFontTx/>
                  <a:buNone/>
                </a:pPr>
                <a:r>
                  <a:rPr lang="en-US" altLang="en-US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       B</a:t>
                </a:r>
              </a:p>
              <a:p>
                <a:pPr eaLnBrk="1" hangingPunct="1">
                  <a:buFontTx/>
                  <a:buNone/>
                </a:pPr>
                <a:r>
                  <a:rPr lang="en-US" altLang="en-US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25      25</a:t>
                </a:r>
              </a:p>
              <a:p>
                <a:pPr eaLnBrk="1" hangingPunct="1">
                  <a:buFontTx/>
                  <a:buNone/>
                </a:pPr>
                <a:endParaRPr lang="en-US" altLang="en-US" sz="10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eaLnBrk="1" hangingPunct="1">
                  <a:buFontTx/>
                  <a:buNone/>
                </a:pPr>
                <a:r>
                  <a:rPr lang="en-US" altLang="en-US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125</a:t>
                </a:r>
              </a:p>
              <a:p>
                <a:pPr eaLnBrk="1" hangingPunct="1">
                  <a:buFontTx/>
                  <a:buNone/>
                </a:pPr>
                <a:endParaRPr lang="en-US" altLang="en-US" sz="9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eaLnBrk="1" hangingPunct="1">
                  <a:buFontTx/>
                  <a:buNone/>
                </a:pPr>
                <a:r>
                  <a:rPr lang="en-US" altLang="en-US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250       </a:t>
                </a:r>
              </a:p>
              <a:p>
                <a:pPr eaLnBrk="1" hangingPunct="1">
                  <a:buFontTx/>
                  <a:buNone/>
                </a:pPr>
                <a:endParaRPr lang="en-US" altLang="en-US" sz="9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eaLnBrk="1" hangingPunct="1">
                  <a:buFontTx/>
                  <a:buNone/>
                </a:pPr>
                <a:r>
                  <a:rPr lang="en-US" altLang="en-US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125</a:t>
                </a:r>
              </a:p>
              <a:p>
                <a:pPr eaLnBrk="1" hangingPunct="1">
                  <a:buFontTx/>
                  <a:buNone/>
                </a:pPr>
                <a:endParaRPr lang="en-US" altLang="en-US" sz="9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eaLnBrk="1" hangingPunct="1">
                  <a:buFontTx/>
                  <a:buNone/>
                </a:pPr>
                <a:r>
                  <a:rPr lang="en-US" altLang="en-US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250</a:t>
                </a:r>
              </a:p>
              <a:p>
                <a:pPr eaLnBrk="1" hangingPunct="1">
                  <a:buFontTx/>
                  <a:buNone/>
                </a:pPr>
                <a:endParaRPr lang="en-US" altLang="en-US" sz="5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eaLnBrk="1" hangingPunct="1">
                  <a:buFontTx/>
                  <a:buNone/>
                </a:pPr>
                <a:r>
                  <a:rPr lang="en-US" altLang="en-US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250    250</a:t>
                </a:r>
                <a:endParaRPr lang="en-US" altLang="en-US" sz="900" u="sng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2240" name="Line 10"/>
              <p:cNvSpPr>
                <a:spLocks noChangeShapeType="1"/>
              </p:cNvSpPr>
              <p:nvPr/>
            </p:nvSpPr>
            <p:spPr bwMode="auto">
              <a:xfrm flipH="1">
                <a:off x="3983700" y="4705293"/>
                <a:ext cx="1" cy="187894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cxnSp>
            <p:nvCxnSpPr>
              <p:cNvPr id="52241" name="Straight Connector 54"/>
              <p:cNvCxnSpPr>
                <a:cxnSpLocks noChangeShapeType="1"/>
              </p:cNvCxnSpPr>
              <p:nvPr/>
            </p:nvCxnSpPr>
            <p:spPr bwMode="auto">
              <a:xfrm>
                <a:off x="3627665" y="4865658"/>
                <a:ext cx="633105" cy="0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52242" name="Straight Connector 55"/>
              <p:cNvCxnSpPr>
                <a:cxnSpLocks noChangeShapeType="1"/>
              </p:cNvCxnSpPr>
              <p:nvPr/>
            </p:nvCxnSpPr>
            <p:spPr bwMode="auto">
              <a:xfrm>
                <a:off x="3633423" y="6432792"/>
                <a:ext cx="633105" cy="0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</p:grpSp>
      <p:sp>
        <p:nvSpPr>
          <p:cNvPr id="52229" name="Rectangle 8"/>
          <p:cNvSpPr>
            <a:spLocks noChangeArrowheads="1"/>
          </p:cNvSpPr>
          <p:nvPr/>
        </p:nvSpPr>
        <p:spPr bwMode="auto">
          <a:xfrm>
            <a:off x="1862138" y="4933950"/>
            <a:ext cx="5222875" cy="44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C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= r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(A)w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(A)r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(A)w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(A)r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(B)w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(B)r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(B)w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(B)</a:t>
            </a:r>
          </a:p>
        </p:txBody>
      </p:sp>
      <p:sp>
        <p:nvSpPr>
          <p:cNvPr id="52230" name="AutoShape 9"/>
          <p:cNvSpPr>
            <a:spLocks/>
          </p:cNvSpPr>
          <p:nvPr/>
        </p:nvSpPr>
        <p:spPr bwMode="auto">
          <a:xfrm rot="16200000" flipH="1">
            <a:off x="4090194" y="4468019"/>
            <a:ext cx="117475" cy="1049337"/>
          </a:xfrm>
          <a:prstGeom prst="leftBrace">
            <a:avLst>
              <a:gd name="adj1" fmla="val 47433"/>
              <a:gd name="adj2" fmla="val 50000"/>
            </a:avLst>
          </a:prstGeom>
          <a:noFill/>
          <a:ln w="9525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/>
          </a:p>
        </p:txBody>
      </p:sp>
      <p:sp>
        <p:nvSpPr>
          <p:cNvPr id="52231" name="AutoShape 10"/>
          <p:cNvSpPr>
            <a:spLocks/>
          </p:cNvSpPr>
          <p:nvPr/>
        </p:nvSpPr>
        <p:spPr bwMode="auto">
          <a:xfrm rot="16200000" flipH="1">
            <a:off x="5223669" y="4452144"/>
            <a:ext cx="100013" cy="1063625"/>
          </a:xfrm>
          <a:prstGeom prst="leftBrace">
            <a:avLst>
              <a:gd name="adj1" fmla="val 47512"/>
              <a:gd name="adj2" fmla="val 50000"/>
            </a:avLst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/>
          </a:p>
        </p:txBody>
      </p:sp>
      <p:sp>
        <p:nvSpPr>
          <p:cNvPr id="52232" name="Freeform 9"/>
          <p:cNvSpPr>
            <a:spLocks/>
          </p:cNvSpPr>
          <p:nvPr/>
        </p:nvSpPr>
        <p:spPr bwMode="auto">
          <a:xfrm>
            <a:off x="4148138" y="4675188"/>
            <a:ext cx="1114425" cy="169862"/>
          </a:xfrm>
          <a:custGeom>
            <a:avLst/>
            <a:gdLst>
              <a:gd name="T0" fmla="*/ 0 w 1552755"/>
              <a:gd name="T1" fmla="*/ 125517 h 198424"/>
              <a:gd name="T2" fmla="*/ 293047 w 1552755"/>
              <a:gd name="T3" fmla="*/ 10 h 198424"/>
              <a:gd name="T4" fmla="*/ 573353 w 1552755"/>
              <a:gd name="T5" fmla="*/ 120060 h 198424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552755" h="198424">
                <a:moveTo>
                  <a:pt x="0" y="198424"/>
                </a:moveTo>
                <a:cubicBezTo>
                  <a:pt x="267419" y="99939"/>
                  <a:pt x="534838" y="1454"/>
                  <a:pt x="793630" y="16"/>
                </a:cubicBezTo>
                <a:cubicBezTo>
                  <a:pt x="1052422" y="-1422"/>
                  <a:pt x="1302588" y="94187"/>
                  <a:pt x="1552755" y="189797"/>
                </a:cubicBezTo>
              </a:path>
            </a:pathLst>
          </a:cu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cxnSp>
        <p:nvCxnSpPr>
          <p:cNvPr id="52233" name="Straight Arrow Connector 11"/>
          <p:cNvCxnSpPr>
            <a:cxnSpLocks noChangeShapeType="1"/>
          </p:cNvCxnSpPr>
          <p:nvPr/>
        </p:nvCxnSpPr>
        <p:spPr bwMode="auto">
          <a:xfrm>
            <a:off x="5200650" y="4808538"/>
            <a:ext cx="120650" cy="73025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2234" name="Straight Arrow Connector 35"/>
          <p:cNvCxnSpPr>
            <a:cxnSpLocks noChangeShapeType="1"/>
          </p:cNvCxnSpPr>
          <p:nvPr/>
        </p:nvCxnSpPr>
        <p:spPr bwMode="auto">
          <a:xfrm flipH="1">
            <a:off x="4095750" y="4826000"/>
            <a:ext cx="122238" cy="61913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2235" name="TextBox 13"/>
          <p:cNvSpPr txBox="1">
            <a:spLocks noChangeArrowheads="1"/>
          </p:cNvSpPr>
          <p:nvPr/>
        </p:nvSpPr>
        <p:spPr bwMode="auto">
          <a:xfrm>
            <a:off x="4470400" y="4641850"/>
            <a:ext cx="500063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swap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8"/>
          <p:cNvSpPr>
            <a:spLocks noChangeArrowheads="1"/>
          </p:cNvSpPr>
          <p:nvPr/>
        </p:nvSpPr>
        <p:spPr bwMode="auto">
          <a:xfrm>
            <a:off x="896938" y="265113"/>
            <a:ext cx="7367587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Serializability</a:t>
            </a:r>
          </a:p>
        </p:txBody>
      </p:sp>
      <p:sp>
        <p:nvSpPr>
          <p:cNvPr id="53251" name="TextBox 3"/>
          <p:cNvSpPr txBox="1">
            <a:spLocks noChangeArrowheads="1"/>
          </p:cNvSpPr>
          <p:nvPr/>
        </p:nvSpPr>
        <p:spPr bwMode="auto">
          <a:xfrm>
            <a:off x="896938" y="1158875"/>
            <a:ext cx="7367587" cy="1077913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A schedule is </a:t>
            </a:r>
            <a:r>
              <a:rPr lang="en-US" altLang="en-US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serializable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if it is equivalent to a serial schedule. </a:t>
            </a:r>
          </a:p>
        </p:txBody>
      </p:sp>
      <p:grpSp>
        <p:nvGrpSpPr>
          <p:cNvPr id="53252" name="Group 3"/>
          <p:cNvGrpSpPr>
            <a:grpSpLocks/>
          </p:cNvGrpSpPr>
          <p:nvPr/>
        </p:nvGrpSpPr>
        <p:grpSpPr bwMode="auto">
          <a:xfrm>
            <a:off x="758825" y="2447925"/>
            <a:ext cx="3689350" cy="2124075"/>
            <a:chOff x="793750" y="2590800"/>
            <a:chExt cx="3689350" cy="2124075"/>
          </a:xfrm>
        </p:grpSpPr>
        <p:grpSp>
          <p:nvGrpSpPr>
            <p:cNvPr id="53279" name="Group 30"/>
            <p:cNvGrpSpPr>
              <a:grpSpLocks/>
            </p:cNvGrpSpPr>
            <p:nvPr/>
          </p:nvGrpSpPr>
          <p:grpSpPr bwMode="auto">
            <a:xfrm>
              <a:off x="793750" y="2825750"/>
              <a:ext cx="2690813" cy="1628775"/>
              <a:chOff x="5292308" y="2792984"/>
              <a:chExt cx="2902788" cy="1804897"/>
            </a:xfrm>
          </p:grpSpPr>
          <p:sp>
            <p:nvSpPr>
              <p:cNvPr id="20" name="Rectangle 3"/>
              <p:cNvSpPr txBox="1">
                <a:spLocks noChangeArrowheads="1"/>
              </p:cNvSpPr>
              <p:nvPr/>
            </p:nvSpPr>
            <p:spPr bwMode="auto">
              <a:xfrm>
                <a:off x="5326559" y="2828167"/>
                <a:ext cx="2834286" cy="173453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900" kern="0" dirty="0">
                    <a:latin typeface="Times New Roman" pitchFamily="18" charset="0"/>
                    <a:cs typeface="Times New Roman" pitchFamily="18" charset="0"/>
                  </a:rPr>
                  <a:t>T</a:t>
                </a:r>
                <a:r>
                  <a:rPr lang="en-US" sz="900" kern="0" baseline="-25000" dirty="0">
                    <a:latin typeface="Times New Roman" pitchFamily="18" charset="0"/>
                    <a:cs typeface="Times New Roman" pitchFamily="18" charset="0"/>
                  </a:rPr>
                  <a:t>1</a:t>
                </a:r>
                <a:r>
                  <a:rPr lang="en-US" sz="900" kern="0" dirty="0">
                    <a:latin typeface="Times New Roman" pitchFamily="18" charset="0"/>
                    <a:cs typeface="Times New Roman" pitchFamily="18" charset="0"/>
                  </a:rPr>
                  <a:t>		                 T</a:t>
                </a:r>
                <a:r>
                  <a:rPr lang="en-US" sz="900" kern="0" baseline="-25000" dirty="0">
                    <a:latin typeface="Times New Roman" pitchFamily="18" charset="0"/>
                    <a:cs typeface="Times New Roman" pitchFamily="18" charset="0"/>
                  </a:rPr>
                  <a:t>2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900" kern="0" dirty="0">
                    <a:latin typeface="Times New Roman" pitchFamily="18" charset="0"/>
                    <a:cs typeface="Times New Roman" pitchFamily="18" charset="0"/>
                  </a:rPr>
                  <a:t>Read(A); A </a:t>
                </a:r>
                <a:r>
                  <a:rPr lang="en-US" sz="900" kern="0" dirty="0">
                    <a:latin typeface="Times New Roman" pitchFamily="18" charset="0"/>
                    <a:cs typeface="Times New Roman" pitchFamily="18" charset="0"/>
                    <a:sym typeface="Symbol" pitchFamily="18" charset="2"/>
                  </a:rPr>
                  <a:t></a:t>
                </a:r>
                <a:r>
                  <a:rPr lang="en-US" sz="900" kern="0" dirty="0">
                    <a:latin typeface="Times New Roman" pitchFamily="18" charset="0"/>
                    <a:cs typeface="Times New Roman" pitchFamily="18" charset="0"/>
                  </a:rPr>
                  <a:t> A+100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900" kern="0" dirty="0">
                    <a:latin typeface="Times New Roman" pitchFamily="18" charset="0"/>
                    <a:cs typeface="Times New Roman" pitchFamily="18" charset="0"/>
                  </a:rPr>
                  <a:t>Write(A);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900" kern="0" dirty="0">
                    <a:latin typeface="Times New Roman" pitchFamily="18" charset="0"/>
                    <a:cs typeface="Times New Roman" pitchFamily="18" charset="0"/>
                  </a:rPr>
                  <a:t>		                  Read(A); A </a:t>
                </a:r>
                <a:r>
                  <a:rPr lang="en-US" sz="900" kern="0" dirty="0">
                    <a:latin typeface="Times New Roman" pitchFamily="18" charset="0"/>
                    <a:cs typeface="Times New Roman" pitchFamily="18" charset="0"/>
                    <a:sym typeface="Symbol" pitchFamily="18" charset="2"/>
                  </a:rPr>
                  <a:t></a:t>
                </a:r>
                <a:r>
                  <a:rPr lang="en-US" sz="900" kern="0" dirty="0">
                    <a:latin typeface="Times New Roman" pitchFamily="18" charset="0"/>
                    <a:cs typeface="Times New Roman" pitchFamily="18" charset="0"/>
                  </a:rPr>
                  <a:t>  A</a:t>
                </a:r>
                <a:r>
                  <a:rPr lang="en-US" sz="900" kern="0" dirty="0">
                    <a:latin typeface="Times New Roman" pitchFamily="18" charset="0"/>
                    <a:cs typeface="Times New Roman" pitchFamily="18" charset="0"/>
                    <a:sym typeface="Symbol" pitchFamily="18" charset="2"/>
                  </a:rPr>
                  <a:t></a:t>
                </a:r>
                <a:r>
                  <a:rPr lang="en-US" sz="900" kern="0" dirty="0">
                    <a:latin typeface="Times New Roman" pitchFamily="18" charset="0"/>
                    <a:cs typeface="Times New Roman" pitchFamily="18" charset="0"/>
                  </a:rPr>
                  <a:t>2;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900" kern="0" dirty="0">
                    <a:latin typeface="Times New Roman" pitchFamily="18" charset="0"/>
                    <a:cs typeface="Times New Roman" pitchFamily="18" charset="0"/>
                  </a:rPr>
                  <a:t>		                  Write(A);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900" kern="0" dirty="0">
                    <a:latin typeface="Times New Roman" pitchFamily="18" charset="0"/>
                    <a:cs typeface="Times New Roman" pitchFamily="18" charset="0"/>
                  </a:rPr>
                  <a:t>Read(B); B </a:t>
                </a:r>
                <a:r>
                  <a:rPr lang="en-US" sz="900" kern="0" dirty="0">
                    <a:latin typeface="Times New Roman" pitchFamily="18" charset="0"/>
                    <a:cs typeface="Times New Roman" pitchFamily="18" charset="0"/>
                    <a:sym typeface="Symbol" pitchFamily="18" charset="2"/>
                  </a:rPr>
                  <a:t></a:t>
                </a:r>
                <a:r>
                  <a:rPr lang="en-US" sz="900" kern="0" dirty="0">
                    <a:latin typeface="Times New Roman" pitchFamily="18" charset="0"/>
                    <a:cs typeface="Times New Roman" pitchFamily="18" charset="0"/>
                  </a:rPr>
                  <a:t>  B+100;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900" kern="0" dirty="0">
                    <a:latin typeface="Times New Roman" pitchFamily="18" charset="0"/>
                    <a:cs typeface="Times New Roman" pitchFamily="18" charset="0"/>
                  </a:rPr>
                  <a:t>Write(B);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900" kern="0" dirty="0">
                    <a:latin typeface="Times New Roman" pitchFamily="18" charset="0"/>
                    <a:cs typeface="Times New Roman" pitchFamily="18" charset="0"/>
                  </a:rPr>
                  <a:t>		                   Read(B); B </a:t>
                </a:r>
                <a:r>
                  <a:rPr lang="en-US" sz="900" kern="0" dirty="0">
                    <a:latin typeface="Times New Roman" pitchFamily="18" charset="0"/>
                    <a:cs typeface="Times New Roman" pitchFamily="18" charset="0"/>
                    <a:sym typeface="Symbol" pitchFamily="18" charset="2"/>
                  </a:rPr>
                  <a:t></a:t>
                </a:r>
                <a:r>
                  <a:rPr lang="en-US" sz="900" kern="0" dirty="0">
                    <a:latin typeface="Times New Roman" pitchFamily="18" charset="0"/>
                    <a:cs typeface="Times New Roman" pitchFamily="18" charset="0"/>
                  </a:rPr>
                  <a:t>  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B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  <a:sym typeface="Symbol" pitchFamily="18" charset="2"/>
                  </a:rPr>
                  <a:t>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2;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		</a:t>
                </a:r>
                <a:r>
                  <a:rPr lang="en-US" sz="900" kern="0" dirty="0">
                    <a:latin typeface="Times New Roman" pitchFamily="18" charset="0"/>
                    <a:cs typeface="Times New Roman" pitchFamily="18" charset="0"/>
                  </a:rPr>
                  <a:t>                  Write(B);</a:t>
                </a:r>
              </a:p>
              <a:p>
                <a:pPr marL="342900" indent="-342900" algn="ctr" eaLnBrk="1" hangingPunct="1">
                  <a:spcBef>
                    <a:spcPct val="20000"/>
                  </a:spcBef>
                  <a:defRPr/>
                </a:pPr>
                <a:r>
                  <a:rPr lang="en-US" sz="2400" kern="0" dirty="0">
                    <a:latin typeface="Times New Roman" pitchFamily="18" charset="0"/>
                    <a:cs typeface="Times New Roman" pitchFamily="18" charset="0"/>
                  </a:rPr>
                  <a:t>			</a:t>
                </a:r>
              </a:p>
            </p:txBody>
          </p:sp>
          <p:sp>
            <p:nvSpPr>
              <p:cNvPr id="53287" name="Rectangle 33"/>
              <p:cNvSpPr>
                <a:spLocks noChangeArrowheads="1"/>
              </p:cNvSpPr>
              <p:nvPr/>
            </p:nvSpPr>
            <p:spPr bwMode="auto">
              <a:xfrm>
                <a:off x="5292308" y="2792984"/>
                <a:ext cx="2902788" cy="1804897"/>
              </a:xfrm>
              <a:prstGeom prst="rect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endParaRPr lang="en-US" altLang="en-US"/>
              </a:p>
            </p:txBody>
          </p:sp>
          <p:cxnSp>
            <p:nvCxnSpPr>
              <p:cNvPr id="53288" name="Straight Connector 34"/>
              <p:cNvCxnSpPr>
                <a:cxnSpLocks noChangeShapeType="1"/>
              </p:cNvCxnSpPr>
              <p:nvPr/>
            </p:nvCxnSpPr>
            <p:spPr bwMode="auto">
              <a:xfrm>
                <a:off x="6728604" y="2827488"/>
                <a:ext cx="6471" cy="1735886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53289" name="Straight Connector 36"/>
              <p:cNvCxnSpPr>
                <a:cxnSpLocks noChangeShapeType="1"/>
              </p:cNvCxnSpPr>
              <p:nvPr/>
            </p:nvCxnSpPr>
            <p:spPr bwMode="auto">
              <a:xfrm>
                <a:off x="6751614" y="2824620"/>
                <a:ext cx="6471" cy="1735886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53280" name="TextBox 31"/>
            <p:cNvSpPr txBox="1">
              <a:spLocks noChangeArrowheads="1"/>
            </p:cNvSpPr>
            <p:nvPr/>
          </p:nvSpPr>
          <p:spPr bwMode="auto">
            <a:xfrm>
              <a:off x="1684338" y="2590800"/>
              <a:ext cx="773112" cy="246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latin typeface="Times New Roman" panose="02020603050405020304" pitchFamily="18" charset="0"/>
                  <a:cs typeface="Times New Roman" panose="02020603050405020304" pitchFamily="18" charset="0"/>
                </a:rPr>
                <a:t>Schedule C</a:t>
              </a:r>
            </a:p>
          </p:txBody>
        </p:sp>
        <p:grpSp>
          <p:nvGrpSpPr>
            <p:cNvPr id="53281" name="Group 51"/>
            <p:cNvGrpSpPr>
              <a:grpSpLocks/>
            </p:cNvGrpSpPr>
            <p:nvPr/>
          </p:nvGrpSpPr>
          <p:grpSpPr bwMode="auto">
            <a:xfrm>
              <a:off x="3605213" y="2636838"/>
              <a:ext cx="877887" cy="2078037"/>
              <a:chOff x="3627665" y="4645751"/>
              <a:chExt cx="878823" cy="2077493"/>
            </a:xfrm>
          </p:grpSpPr>
          <p:sp>
            <p:nvSpPr>
              <p:cNvPr id="53282" name="Text Box 7"/>
              <p:cNvSpPr txBox="1">
                <a:spLocks noChangeArrowheads="1"/>
              </p:cNvSpPr>
              <p:nvPr/>
            </p:nvSpPr>
            <p:spPr bwMode="auto">
              <a:xfrm>
                <a:off x="3680012" y="4645751"/>
                <a:ext cx="826476" cy="20774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buFontTx/>
                  <a:buNone/>
                </a:pPr>
                <a:r>
                  <a:rPr lang="en-US" altLang="en-US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       B</a:t>
                </a:r>
              </a:p>
              <a:p>
                <a:pPr eaLnBrk="1" hangingPunct="1">
                  <a:buFontTx/>
                  <a:buNone/>
                </a:pPr>
                <a:r>
                  <a:rPr lang="en-US" altLang="en-US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25      25</a:t>
                </a:r>
              </a:p>
              <a:p>
                <a:pPr eaLnBrk="1" hangingPunct="1">
                  <a:buFontTx/>
                  <a:buNone/>
                </a:pPr>
                <a:endParaRPr lang="en-US" altLang="en-US" sz="10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eaLnBrk="1" hangingPunct="1">
                  <a:buFontTx/>
                  <a:buNone/>
                </a:pPr>
                <a:r>
                  <a:rPr lang="en-US" altLang="en-US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125</a:t>
                </a:r>
              </a:p>
              <a:p>
                <a:pPr eaLnBrk="1" hangingPunct="1">
                  <a:buFontTx/>
                  <a:buNone/>
                </a:pPr>
                <a:endParaRPr lang="en-US" altLang="en-US" sz="9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eaLnBrk="1" hangingPunct="1">
                  <a:buFontTx/>
                  <a:buNone/>
                </a:pPr>
                <a:r>
                  <a:rPr lang="en-US" altLang="en-US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250       </a:t>
                </a:r>
              </a:p>
              <a:p>
                <a:pPr eaLnBrk="1" hangingPunct="1">
                  <a:buFontTx/>
                  <a:buNone/>
                </a:pPr>
                <a:endParaRPr lang="en-US" altLang="en-US" sz="9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eaLnBrk="1" hangingPunct="1">
                  <a:buFontTx/>
                  <a:buNone/>
                </a:pPr>
                <a:r>
                  <a:rPr lang="en-US" altLang="en-US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125</a:t>
                </a:r>
              </a:p>
              <a:p>
                <a:pPr eaLnBrk="1" hangingPunct="1">
                  <a:buFontTx/>
                  <a:buNone/>
                </a:pPr>
                <a:endParaRPr lang="en-US" altLang="en-US" sz="9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eaLnBrk="1" hangingPunct="1">
                  <a:buFontTx/>
                  <a:buNone/>
                </a:pPr>
                <a:r>
                  <a:rPr lang="en-US" altLang="en-US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250</a:t>
                </a:r>
              </a:p>
              <a:p>
                <a:pPr eaLnBrk="1" hangingPunct="1">
                  <a:buFontTx/>
                  <a:buNone/>
                </a:pPr>
                <a:endParaRPr lang="en-US" altLang="en-US" sz="5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eaLnBrk="1" hangingPunct="1">
                  <a:buFontTx/>
                  <a:buNone/>
                </a:pPr>
                <a:r>
                  <a:rPr lang="en-US" altLang="en-US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250    250</a:t>
                </a:r>
                <a:endParaRPr lang="en-US" altLang="en-US" sz="900" u="sng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3283" name="Line 10"/>
              <p:cNvSpPr>
                <a:spLocks noChangeShapeType="1"/>
              </p:cNvSpPr>
              <p:nvPr/>
            </p:nvSpPr>
            <p:spPr bwMode="auto">
              <a:xfrm flipH="1">
                <a:off x="3983700" y="4705293"/>
                <a:ext cx="1" cy="187894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cxnSp>
            <p:nvCxnSpPr>
              <p:cNvPr id="53284" name="Straight Connector 54"/>
              <p:cNvCxnSpPr>
                <a:cxnSpLocks noChangeShapeType="1"/>
              </p:cNvCxnSpPr>
              <p:nvPr/>
            </p:nvCxnSpPr>
            <p:spPr bwMode="auto">
              <a:xfrm>
                <a:off x="3627665" y="4865658"/>
                <a:ext cx="633105" cy="0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53285" name="Straight Connector 55"/>
              <p:cNvCxnSpPr>
                <a:cxnSpLocks noChangeShapeType="1"/>
              </p:cNvCxnSpPr>
              <p:nvPr/>
            </p:nvCxnSpPr>
            <p:spPr bwMode="auto">
              <a:xfrm>
                <a:off x="3633423" y="6432792"/>
                <a:ext cx="633105" cy="0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</p:grpSp>
      <p:grpSp>
        <p:nvGrpSpPr>
          <p:cNvPr id="53253" name="Group 1"/>
          <p:cNvGrpSpPr>
            <a:grpSpLocks/>
          </p:cNvGrpSpPr>
          <p:nvPr/>
        </p:nvGrpSpPr>
        <p:grpSpPr bwMode="auto">
          <a:xfrm>
            <a:off x="4979988" y="2470150"/>
            <a:ext cx="3711575" cy="2084388"/>
            <a:chOff x="795338" y="4638675"/>
            <a:chExt cx="3711575" cy="2084388"/>
          </a:xfrm>
        </p:grpSpPr>
        <p:sp>
          <p:nvSpPr>
            <p:cNvPr id="53268" name="TextBox 41"/>
            <p:cNvSpPr txBox="1">
              <a:spLocks noChangeArrowheads="1"/>
            </p:cNvSpPr>
            <p:nvPr/>
          </p:nvSpPr>
          <p:spPr bwMode="auto">
            <a:xfrm>
              <a:off x="1714500" y="4638675"/>
              <a:ext cx="781050" cy="246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latin typeface="Times New Roman" panose="02020603050405020304" pitchFamily="18" charset="0"/>
                  <a:cs typeface="Times New Roman" panose="02020603050405020304" pitchFamily="18" charset="0"/>
                </a:rPr>
                <a:t>Schedule A</a:t>
              </a:r>
            </a:p>
          </p:txBody>
        </p:sp>
        <p:grpSp>
          <p:nvGrpSpPr>
            <p:cNvPr id="53269" name="Group 30"/>
            <p:cNvGrpSpPr>
              <a:grpSpLocks/>
            </p:cNvGrpSpPr>
            <p:nvPr/>
          </p:nvGrpSpPr>
          <p:grpSpPr bwMode="auto">
            <a:xfrm>
              <a:off x="795338" y="4837113"/>
              <a:ext cx="2690812" cy="1630362"/>
              <a:chOff x="5292308" y="2792984"/>
              <a:chExt cx="2902788" cy="1804897"/>
            </a:xfrm>
          </p:grpSpPr>
          <p:sp>
            <p:nvSpPr>
              <p:cNvPr id="27" name="Rectangle 3"/>
              <p:cNvSpPr txBox="1">
                <a:spLocks noChangeArrowheads="1"/>
              </p:cNvSpPr>
              <p:nvPr/>
            </p:nvSpPr>
            <p:spPr bwMode="auto">
              <a:xfrm>
                <a:off x="5326559" y="2828133"/>
                <a:ext cx="2834286" cy="1734599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900" kern="0" dirty="0">
                    <a:latin typeface="Times New Roman" pitchFamily="18" charset="0"/>
                    <a:cs typeface="Times New Roman" pitchFamily="18" charset="0"/>
                  </a:rPr>
                  <a:t>T</a:t>
                </a:r>
                <a:r>
                  <a:rPr lang="en-US" sz="900" kern="0" baseline="-25000" dirty="0">
                    <a:latin typeface="Times New Roman" pitchFamily="18" charset="0"/>
                    <a:cs typeface="Times New Roman" pitchFamily="18" charset="0"/>
                  </a:rPr>
                  <a:t>1</a:t>
                </a:r>
                <a:r>
                  <a:rPr lang="en-US" sz="900" kern="0" dirty="0">
                    <a:latin typeface="Times New Roman" pitchFamily="18" charset="0"/>
                    <a:cs typeface="Times New Roman" pitchFamily="18" charset="0"/>
                  </a:rPr>
                  <a:t>		                 T</a:t>
                </a:r>
                <a:r>
                  <a:rPr lang="en-US" sz="900" kern="0" baseline="-25000" dirty="0">
                    <a:latin typeface="Times New Roman" pitchFamily="18" charset="0"/>
                    <a:cs typeface="Times New Roman" pitchFamily="18" charset="0"/>
                  </a:rPr>
                  <a:t>2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900" kern="0" dirty="0">
                    <a:latin typeface="Times New Roman" pitchFamily="18" charset="0"/>
                    <a:cs typeface="Times New Roman" pitchFamily="18" charset="0"/>
                  </a:rPr>
                  <a:t>Read(A); A </a:t>
                </a:r>
                <a:r>
                  <a:rPr lang="en-US" sz="900" kern="0" dirty="0">
                    <a:latin typeface="Times New Roman" pitchFamily="18" charset="0"/>
                    <a:cs typeface="Times New Roman" pitchFamily="18" charset="0"/>
                    <a:sym typeface="Symbol" pitchFamily="18" charset="2"/>
                  </a:rPr>
                  <a:t></a:t>
                </a:r>
                <a:r>
                  <a:rPr lang="en-US" sz="900" kern="0" dirty="0">
                    <a:latin typeface="Times New Roman" pitchFamily="18" charset="0"/>
                    <a:cs typeface="Times New Roman" pitchFamily="18" charset="0"/>
                  </a:rPr>
                  <a:t> A+100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900" kern="0" dirty="0">
                    <a:latin typeface="Times New Roman" pitchFamily="18" charset="0"/>
                    <a:cs typeface="Times New Roman" pitchFamily="18" charset="0"/>
                  </a:rPr>
                  <a:t>Write(A);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900" kern="0" dirty="0">
                    <a:latin typeface="Times New Roman" pitchFamily="18" charset="0"/>
                    <a:cs typeface="Times New Roman" pitchFamily="18" charset="0"/>
                  </a:rPr>
                  <a:t>Read(B); B </a:t>
                </a:r>
                <a:r>
                  <a:rPr lang="en-US" sz="900" kern="0" dirty="0">
                    <a:latin typeface="Times New Roman" pitchFamily="18" charset="0"/>
                    <a:cs typeface="Times New Roman" pitchFamily="18" charset="0"/>
                    <a:sym typeface="Symbol" pitchFamily="18" charset="2"/>
                  </a:rPr>
                  <a:t></a:t>
                </a:r>
                <a:r>
                  <a:rPr lang="en-US" sz="900" kern="0" dirty="0">
                    <a:latin typeface="Times New Roman" pitchFamily="18" charset="0"/>
                    <a:cs typeface="Times New Roman" pitchFamily="18" charset="0"/>
                  </a:rPr>
                  <a:t>  B+100;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900" kern="0" dirty="0">
                    <a:latin typeface="Times New Roman" pitchFamily="18" charset="0"/>
                    <a:cs typeface="Times New Roman" pitchFamily="18" charset="0"/>
                  </a:rPr>
                  <a:t>Write(B);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900" kern="0" dirty="0">
                    <a:latin typeface="Times New Roman" pitchFamily="18" charset="0"/>
                    <a:cs typeface="Times New Roman" pitchFamily="18" charset="0"/>
                  </a:rPr>
                  <a:t>		                  Read(A); A </a:t>
                </a:r>
                <a:r>
                  <a:rPr lang="en-US" sz="900" kern="0" dirty="0">
                    <a:latin typeface="Times New Roman" pitchFamily="18" charset="0"/>
                    <a:cs typeface="Times New Roman" pitchFamily="18" charset="0"/>
                    <a:sym typeface="Symbol" pitchFamily="18" charset="2"/>
                  </a:rPr>
                  <a:t></a:t>
                </a:r>
                <a:r>
                  <a:rPr lang="en-US" sz="900" kern="0" dirty="0">
                    <a:latin typeface="Times New Roman" pitchFamily="18" charset="0"/>
                    <a:cs typeface="Times New Roman" pitchFamily="18" charset="0"/>
                  </a:rPr>
                  <a:t>  A</a:t>
                </a:r>
                <a:r>
                  <a:rPr lang="en-US" sz="900" kern="0" dirty="0">
                    <a:latin typeface="Times New Roman" pitchFamily="18" charset="0"/>
                    <a:cs typeface="Times New Roman" pitchFamily="18" charset="0"/>
                    <a:sym typeface="Symbol" pitchFamily="18" charset="2"/>
                  </a:rPr>
                  <a:t></a:t>
                </a:r>
                <a:r>
                  <a:rPr lang="en-US" sz="900" kern="0" dirty="0">
                    <a:latin typeface="Times New Roman" pitchFamily="18" charset="0"/>
                    <a:cs typeface="Times New Roman" pitchFamily="18" charset="0"/>
                  </a:rPr>
                  <a:t>2;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900" kern="0" dirty="0">
                    <a:latin typeface="Times New Roman" pitchFamily="18" charset="0"/>
                    <a:cs typeface="Times New Roman" pitchFamily="18" charset="0"/>
                  </a:rPr>
                  <a:t>		                  Write(A);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900" kern="0" dirty="0">
                    <a:latin typeface="Times New Roman" pitchFamily="18" charset="0"/>
                    <a:cs typeface="Times New Roman" pitchFamily="18" charset="0"/>
                  </a:rPr>
                  <a:t>		                  Read(B); B </a:t>
                </a:r>
                <a:r>
                  <a:rPr lang="en-US" sz="900" kern="0" dirty="0">
                    <a:latin typeface="Times New Roman" pitchFamily="18" charset="0"/>
                    <a:cs typeface="Times New Roman" pitchFamily="18" charset="0"/>
                    <a:sym typeface="Symbol" pitchFamily="18" charset="2"/>
                  </a:rPr>
                  <a:t></a:t>
                </a:r>
                <a:r>
                  <a:rPr lang="en-US" sz="900" kern="0" dirty="0">
                    <a:latin typeface="Times New Roman" pitchFamily="18" charset="0"/>
                    <a:cs typeface="Times New Roman" pitchFamily="18" charset="0"/>
                  </a:rPr>
                  <a:t>  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B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  <a:sym typeface="Symbol" pitchFamily="18" charset="2"/>
                  </a:rPr>
                  <a:t></a:t>
                </a: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2;</a:t>
                </a:r>
              </a:p>
              <a:p>
                <a:pPr marL="342900" indent="-342900" eaLnBrk="1" hangingPunct="1">
                  <a:spcBef>
                    <a:spcPct val="20000"/>
                  </a:spcBef>
                  <a:defRPr/>
                </a:pPr>
                <a:r>
                  <a:rPr lang="en-US" sz="1000" kern="0" dirty="0">
                    <a:latin typeface="Times New Roman" pitchFamily="18" charset="0"/>
                    <a:cs typeface="Times New Roman" pitchFamily="18" charset="0"/>
                  </a:rPr>
                  <a:t>		</a:t>
                </a:r>
                <a:r>
                  <a:rPr lang="en-US" sz="900" kern="0" dirty="0">
                    <a:latin typeface="Times New Roman" pitchFamily="18" charset="0"/>
                    <a:cs typeface="Times New Roman" pitchFamily="18" charset="0"/>
                  </a:rPr>
                  <a:t>                  Write(B);</a:t>
                </a:r>
              </a:p>
              <a:p>
                <a:pPr marL="342900" indent="-342900" algn="ctr" eaLnBrk="1" hangingPunct="1">
                  <a:spcBef>
                    <a:spcPct val="20000"/>
                  </a:spcBef>
                  <a:defRPr/>
                </a:pPr>
                <a:r>
                  <a:rPr lang="en-US" sz="2400" kern="0" dirty="0">
                    <a:latin typeface="Times New Roman" pitchFamily="18" charset="0"/>
                    <a:cs typeface="Times New Roman" pitchFamily="18" charset="0"/>
                  </a:rPr>
                  <a:t>			</a:t>
                </a:r>
              </a:p>
            </p:txBody>
          </p:sp>
          <p:sp>
            <p:nvSpPr>
              <p:cNvPr id="53276" name="Rectangle 33"/>
              <p:cNvSpPr>
                <a:spLocks noChangeArrowheads="1"/>
              </p:cNvSpPr>
              <p:nvPr/>
            </p:nvSpPr>
            <p:spPr bwMode="auto">
              <a:xfrm>
                <a:off x="5292308" y="2792984"/>
                <a:ext cx="2902788" cy="1804897"/>
              </a:xfrm>
              <a:prstGeom prst="rect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endParaRPr lang="en-US" altLang="en-US"/>
              </a:p>
            </p:txBody>
          </p:sp>
          <p:cxnSp>
            <p:nvCxnSpPr>
              <p:cNvPr id="53277" name="Straight Connector 34"/>
              <p:cNvCxnSpPr>
                <a:cxnSpLocks noChangeShapeType="1"/>
              </p:cNvCxnSpPr>
              <p:nvPr/>
            </p:nvCxnSpPr>
            <p:spPr bwMode="auto">
              <a:xfrm>
                <a:off x="6728604" y="2827488"/>
                <a:ext cx="6471" cy="1735886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53278" name="Straight Connector 36"/>
              <p:cNvCxnSpPr>
                <a:cxnSpLocks noChangeShapeType="1"/>
              </p:cNvCxnSpPr>
              <p:nvPr/>
            </p:nvCxnSpPr>
            <p:spPr bwMode="auto">
              <a:xfrm>
                <a:off x="6751614" y="2824620"/>
                <a:ext cx="6471" cy="1735886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grpSp>
          <p:nvGrpSpPr>
            <p:cNvPr id="53270" name="Group 5"/>
            <p:cNvGrpSpPr>
              <a:grpSpLocks/>
            </p:cNvGrpSpPr>
            <p:nvPr/>
          </p:nvGrpSpPr>
          <p:grpSpPr bwMode="auto">
            <a:xfrm>
              <a:off x="3627438" y="4645025"/>
              <a:ext cx="879475" cy="2078038"/>
              <a:chOff x="3627665" y="4645751"/>
              <a:chExt cx="878823" cy="2077493"/>
            </a:xfrm>
          </p:grpSpPr>
          <p:sp>
            <p:nvSpPr>
              <p:cNvPr id="53272" name="Text Box 7"/>
              <p:cNvSpPr txBox="1">
                <a:spLocks noChangeArrowheads="1"/>
              </p:cNvSpPr>
              <p:nvPr/>
            </p:nvSpPr>
            <p:spPr bwMode="auto">
              <a:xfrm>
                <a:off x="3680012" y="4645751"/>
                <a:ext cx="826476" cy="20774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buFontTx/>
                  <a:buNone/>
                </a:pPr>
                <a:r>
                  <a:rPr lang="en-US" altLang="en-US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       B</a:t>
                </a:r>
              </a:p>
              <a:p>
                <a:pPr eaLnBrk="1" hangingPunct="1">
                  <a:buFontTx/>
                  <a:buNone/>
                </a:pPr>
                <a:r>
                  <a:rPr lang="en-US" altLang="en-US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25      25</a:t>
                </a:r>
              </a:p>
              <a:p>
                <a:pPr eaLnBrk="1" hangingPunct="1">
                  <a:buFontTx/>
                  <a:buNone/>
                </a:pPr>
                <a:endParaRPr lang="en-US" altLang="en-US" sz="10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eaLnBrk="1" hangingPunct="1">
                  <a:buFontTx/>
                  <a:buNone/>
                </a:pPr>
                <a:r>
                  <a:rPr lang="en-US" altLang="en-US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125</a:t>
                </a:r>
              </a:p>
              <a:p>
                <a:pPr eaLnBrk="1" hangingPunct="1">
                  <a:buFontTx/>
                  <a:buNone/>
                </a:pPr>
                <a:endParaRPr lang="en-US" altLang="en-US" sz="9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eaLnBrk="1" hangingPunct="1">
                  <a:buFontTx/>
                  <a:buNone/>
                </a:pPr>
                <a:r>
                  <a:rPr lang="en-US" altLang="en-US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125</a:t>
                </a:r>
              </a:p>
              <a:p>
                <a:pPr eaLnBrk="1" hangingPunct="1">
                  <a:buFontTx/>
                  <a:buNone/>
                </a:pPr>
                <a:endParaRPr lang="en-US" altLang="en-US" sz="9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eaLnBrk="1" hangingPunct="1">
                  <a:buFontTx/>
                  <a:buNone/>
                </a:pPr>
                <a:r>
                  <a:rPr lang="en-US" altLang="en-US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250</a:t>
                </a:r>
              </a:p>
              <a:p>
                <a:pPr eaLnBrk="1" hangingPunct="1">
                  <a:buFontTx/>
                  <a:buNone/>
                </a:pPr>
                <a:endParaRPr lang="en-US" altLang="en-US" sz="9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eaLnBrk="1" hangingPunct="1">
                  <a:buFontTx/>
                  <a:buNone/>
                </a:pPr>
                <a:r>
                  <a:rPr lang="en-US" altLang="en-US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250</a:t>
                </a:r>
              </a:p>
              <a:p>
                <a:pPr eaLnBrk="1" hangingPunct="1">
                  <a:buFontTx/>
                  <a:buNone/>
                </a:pPr>
                <a:endParaRPr lang="en-US" altLang="en-US" sz="5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eaLnBrk="1" hangingPunct="1">
                  <a:buFontTx/>
                  <a:buNone/>
                </a:pPr>
                <a:r>
                  <a:rPr lang="en-US" altLang="en-US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250    250</a:t>
                </a:r>
                <a:endParaRPr lang="en-US" altLang="en-US" sz="900" u="sng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53273" name="Straight Connector 4"/>
              <p:cNvCxnSpPr>
                <a:cxnSpLocks noChangeShapeType="1"/>
              </p:cNvCxnSpPr>
              <p:nvPr/>
            </p:nvCxnSpPr>
            <p:spPr bwMode="auto">
              <a:xfrm>
                <a:off x="3627665" y="4865658"/>
                <a:ext cx="633105" cy="0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53274" name="Straight Connector 49"/>
              <p:cNvCxnSpPr>
                <a:cxnSpLocks noChangeShapeType="1"/>
              </p:cNvCxnSpPr>
              <p:nvPr/>
            </p:nvCxnSpPr>
            <p:spPr bwMode="auto">
              <a:xfrm>
                <a:off x="3633423" y="6432792"/>
                <a:ext cx="633105" cy="0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53271" name="Line 10"/>
            <p:cNvSpPr>
              <a:spLocks noChangeShapeType="1"/>
            </p:cNvSpPr>
            <p:nvPr/>
          </p:nvSpPr>
          <p:spPr bwMode="auto">
            <a:xfrm flipH="1">
              <a:off x="3967163" y="4764088"/>
              <a:ext cx="0" cy="18780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3254" name="Rectangle 8"/>
          <p:cNvSpPr>
            <a:spLocks noChangeArrowheads="1"/>
          </p:cNvSpPr>
          <p:nvPr/>
        </p:nvSpPr>
        <p:spPr bwMode="auto">
          <a:xfrm>
            <a:off x="1862138" y="4933950"/>
            <a:ext cx="5222875" cy="44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C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= r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(A)w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(A)r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(A)w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(A)r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(B)w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(B)r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(B)w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(B)</a:t>
            </a:r>
          </a:p>
        </p:txBody>
      </p:sp>
      <p:sp>
        <p:nvSpPr>
          <p:cNvPr id="53255" name="Rectangle 8"/>
          <p:cNvSpPr>
            <a:spLocks noChangeArrowheads="1"/>
          </p:cNvSpPr>
          <p:nvPr/>
        </p:nvSpPr>
        <p:spPr bwMode="auto">
          <a:xfrm>
            <a:off x="1862138" y="5751513"/>
            <a:ext cx="5222875" cy="44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= r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(A)w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(A)r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(B)w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(B)r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(A)w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(A)r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(B)w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(B)</a:t>
            </a:r>
          </a:p>
        </p:txBody>
      </p:sp>
      <p:sp>
        <p:nvSpPr>
          <p:cNvPr id="53256" name="AutoShape 9"/>
          <p:cNvSpPr>
            <a:spLocks/>
          </p:cNvSpPr>
          <p:nvPr/>
        </p:nvSpPr>
        <p:spPr bwMode="auto">
          <a:xfrm rot="16200000" flipH="1">
            <a:off x="4090194" y="4468019"/>
            <a:ext cx="117475" cy="1049337"/>
          </a:xfrm>
          <a:prstGeom prst="leftBrace">
            <a:avLst>
              <a:gd name="adj1" fmla="val 47433"/>
              <a:gd name="adj2" fmla="val 50000"/>
            </a:avLst>
          </a:prstGeom>
          <a:noFill/>
          <a:ln w="9525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/>
          </a:p>
        </p:txBody>
      </p:sp>
      <p:sp>
        <p:nvSpPr>
          <p:cNvPr id="53257" name="AutoShape 10"/>
          <p:cNvSpPr>
            <a:spLocks/>
          </p:cNvSpPr>
          <p:nvPr/>
        </p:nvSpPr>
        <p:spPr bwMode="auto">
          <a:xfrm rot="16200000" flipH="1">
            <a:off x="5223669" y="4452144"/>
            <a:ext cx="100013" cy="1063625"/>
          </a:xfrm>
          <a:prstGeom prst="leftBrace">
            <a:avLst>
              <a:gd name="adj1" fmla="val 47512"/>
              <a:gd name="adj2" fmla="val 50000"/>
            </a:avLst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/>
          </a:p>
        </p:txBody>
      </p:sp>
      <p:sp>
        <p:nvSpPr>
          <p:cNvPr id="53258" name="Freeform 9"/>
          <p:cNvSpPr>
            <a:spLocks/>
          </p:cNvSpPr>
          <p:nvPr/>
        </p:nvSpPr>
        <p:spPr bwMode="auto">
          <a:xfrm>
            <a:off x="4148138" y="4675188"/>
            <a:ext cx="1114425" cy="169862"/>
          </a:xfrm>
          <a:custGeom>
            <a:avLst/>
            <a:gdLst>
              <a:gd name="T0" fmla="*/ 0 w 1552755"/>
              <a:gd name="T1" fmla="*/ 125517 h 198424"/>
              <a:gd name="T2" fmla="*/ 293047 w 1552755"/>
              <a:gd name="T3" fmla="*/ 10 h 198424"/>
              <a:gd name="T4" fmla="*/ 573353 w 1552755"/>
              <a:gd name="T5" fmla="*/ 120060 h 198424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552755" h="198424">
                <a:moveTo>
                  <a:pt x="0" y="198424"/>
                </a:moveTo>
                <a:cubicBezTo>
                  <a:pt x="267419" y="99939"/>
                  <a:pt x="534838" y="1454"/>
                  <a:pt x="793630" y="16"/>
                </a:cubicBezTo>
                <a:cubicBezTo>
                  <a:pt x="1052422" y="-1422"/>
                  <a:pt x="1302588" y="94187"/>
                  <a:pt x="1552755" y="189797"/>
                </a:cubicBezTo>
              </a:path>
            </a:pathLst>
          </a:cu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cxnSp>
        <p:nvCxnSpPr>
          <p:cNvPr id="53259" name="Straight Arrow Connector 11"/>
          <p:cNvCxnSpPr>
            <a:cxnSpLocks noChangeShapeType="1"/>
          </p:cNvCxnSpPr>
          <p:nvPr/>
        </p:nvCxnSpPr>
        <p:spPr bwMode="auto">
          <a:xfrm>
            <a:off x="5200650" y="4808538"/>
            <a:ext cx="120650" cy="73025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3260" name="Straight Arrow Connector 35"/>
          <p:cNvCxnSpPr>
            <a:cxnSpLocks noChangeShapeType="1"/>
          </p:cNvCxnSpPr>
          <p:nvPr/>
        </p:nvCxnSpPr>
        <p:spPr bwMode="auto">
          <a:xfrm flipH="1">
            <a:off x="4095750" y="4826000"/>
            <a:ext cx="122238" cy="61913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3261" name="TextBox 13"/>
          <p:cNvSpPr txBox="1">
            <a:spLocks noChangeArrowheads="1"/>
          </p:cNvSpPr>
          <p:nvPr/>
        </p:nvSpPr>
        <p:spPr bwMode="auto">
          <a:xfrm>
            <a:off x="4470400" y="4641850"/>
            <a:ext cx="500063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swap</a:t>
            </a:r>
          </a:p>
        </p:txBody>
      </p:sp>
      <p:sp>
        <p:nvSpPr>
          <p:cNvPr id="53262" name="Down Arrow 4"/>
          <p:cNvSpPr>
            <a:spLocks noChangeArrowheads="1"/>
          </p:cNvSpPr>
          <p:nvPr/>
        </p:nvSpPr>
        <p:spPr bwMode="auto">
          <a:xfrm>
            <a:off x="4384675" y="5454650"/>
            <a:ext cx="350838" cy="255588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 algn="ctr">
            <a:solidFill>
              <a:srgbClr val="FF0000"/>
            </a:solidFill>
            <a:round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/>
          </a:p>
        </p:txBody>
      </p:sp>
      <p:sp>
        <p:nvSpPr>
          <p:cNvPr id="53263" name="AutoShape 9"/>
          <p:cNvSpPr>
            <a:spLocks/>
          </p:cNvSpPr>
          <p:nvPr/>
        </p:nvSpPr>
        <p:spPr bwMode="auto">
          <a:xfrm rot="-5400000">
            <a:off x="3482975" y="5053013"/>
            <a:ext cx="133350" cy="2247900"/>
          </a:xfrm>
          <a:prstGeom prst="leftBrace">
            <a:avLst>
              <a:gd name="adj1" fmla="val 47450"/>
              <a:gd name="adj2" fmla="val 50000"/>
            </a:avLst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/>
          </a:p>
        </p:txBody>
      </p:sp>
      <p:sp>
        <p:nvSpPr>
          <p:cNvPr id="53264" name="AutoShape 9"/>
          <p:cNvSpPr>
            <a:spLocks/>
          </p:cNvSpPr>
          <p:nvPr/>
        </p:nvSpPr>
        <p:spPr bwMode="auto">
          <a:xfrm rot="-5400000">
            <a:off x="5771356" y="5071270"/>
            <a:ext cx="136525" cy="2208212"/>
          </a:xfrm>
          <a:prstGeom prst="leftBrace">
            <a:avLst>
              <a:gd name="adj1" fmla="val 47625"/>
              <a:gd name="adj2" fmla="val 50000"/>
            </a:avLst>
          </a:prstGeom>
          <a:noFill/>
          <a:ln w="9525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/>
          </a:p>
        </p:txBody>
      </p:sp>
      <p:sp>
        <p:nvSpPr>
          <p:cNvPr id="53265" name="TextBox 13"/>
          <p:cNvSpPr txBox="1">
            <a:spLocks noChangeArrowheads="1"/>
          </p:cNvSpPr>
          <p:nvPr/>
        </p:nvSpPr>
        <p:spPr bwMode="auto">
          <a:xfrm>
            <a:off x="3424238" y="6210300"/>
            <a:ext cx="330200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2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53266" name="TextBox 13"/>
          <p:cNvSpPr txBox="1">
            <a:spLocks noChangeArrowheads="1"/>
          </p:cNvSpPr>
          <p:nvPr/>
        </p:nvSpPr>
        <p:spPr bwMode="auto">
          <a:xfrm>
            <a:off x="5700713" y="6196013"/>
            <a:ext cx="33020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200" baseline="-25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53267" name="TextBox 5"/>
          <p:cNvSpPr txBox="1">
            <a:spLocks noChangeArrowheads="1"/>
          </p:cNvSpPr>
          <p:nvPr/>
        </p:nvSpPr>
        <p:spPr bwMode="auto">
          <a:xfrm>
            <a:off x="4233863" y="3036888"/>
            <a:ext cx="5334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4800">
                <a:latin typeface="Times New Roman" panose="02020603050405020304" pitchFamily="18" charset="0"/>
                <a:cs typeface="Times New Roman" panose="02020603050405020304" pitchFamily="18" charset="0"/>
              </a:rPr>
              <a:t>≡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8"/>
          <p:cNvSpPr>
            <a:spLocks noChangeArrowheads="1"/>
          </p:cNvSpPr>
          <p:nvPr/>
        </p:nvSpPr>
        <p:spPr bwMode="auto">
          <a:xfrm>
            <a:off x="896938" y="265113"/>
            <a:ext cx="7385050" cy="110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Conflict-Serializability</a:t>
            </a:r>
          </a:p>
          <a:p>
            <a:pPr eaLnBrk="1" hangingPunct="1">
              <a:buFontTx/>
              <a:buNone/>
            </a:pPr>
            <a:r>
              <a:rPr lang="en-US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(A sufficient condition for serializability)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8"/>
          <p:cNvSpPr>
            <a:spLocks noChangeArrowheads="1"/>
          </p:cNvSpPr>
          <p:nvPr/>
        </p:nvSpPr>
        <p:spPr bwMode="auto">
          <a:xfrm>
            <a:off x="896938" y="265113"/>
            <a:ext cx="7385050" cy="110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Conflict-Serializability</a:t>
            </a:r>
          </a:p>
          <a:p>
            <a:pPr eaLnBrk="1" hangingPunct="1">
              <a:buFontTx/>
              <a:buNone/>
            </a:pPr>
            <a:r>
              <a:rPr lang="en-US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(A sufficient condition for serializability)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825500" y="1325563"/>
            <a:ext cx="7283450" cy="43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Consider:</a:t>
            </a:r>
          </a:p>
          <a:p>
            <a:pPr marL="0" indent="0" eaLnBrk="1" hangingPunct="1">
              <a:buFontTx/>
              <a:buNone/>
              <a:defRPr/>
            </a:pPr>
            <a:endParaRPr lang="en-US" altLang="en-US" sz="2400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300" name="TextBox 1"/>
          <p:cNvSpPr txBox="1">
            <a:spLocks noChangeArrowheads="1"/>
          </p:cNvSpPr>
          <p:nvPr/>
        </p:nvSpPr>
        <p:spPr bwMode="auto">
          <a:xfrm>
            <a:off x="965200" y="1868488"/>
            <a:ext cx="5619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</p:txBody>
      </p:sp>
      <p:sp>
        <p:nvSpPr>
          <p:cNvPr id="55301" name="TextBox 5"/>
          <p:cNvSpPr txBox="1">
            <a:spLocks noChangeArrowheads="1"/>
          </p:cNvSpPr>
          <p:nvPr/>
        </p:nvSpPr>
        <p:spPr bwMode="auto">
          <a:xfrm>
            <a:off x="2120900" y="1912938"/>
            <a:ext cx="18256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… r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(*)r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(*) … </a:t>
            </a:r>
          </a:p>
        </p:txBody>
      </p:sp>
      <p:sp>
        <p:nvSpPr>
          <p:cNvPr id="55302" name="TextBox 36"/>
          <p:cNvSpPr txBox="1">
            <a:spLocks noChangeArrowheads="1"/>
          </p:cNvSpPr>
          <p:nvPr/>
        </p:nvSpPr>
        <p:spPr bwMode="auto">
          <a:xfrm>
            <a:off x="2157413" y="2654300"/>
            <a:ext cx="19272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… r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(*)w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(*) … </a:t>
            </a:r>
          </a:p>
        </p:txBody>
      </p:sp>
      <p:sp>
        <p:nvSpPr>
          <p:cNvPr id="55303" name="TextBox 42"/>
          <p:cNvSpPr txBox="1">
            <a:spLocks noChangeArrowheads="1"/>
          </p:cNvSpPr>
          <p:nvPr/>
        </p:nvSpPr>
        <p:spPr bwMode="auto">
          <a:xfrm>
            <a:off x="4057650" y="1908175"/>
            <a:ext cx="19272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… w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(*)r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(*) … </a:t>
            </a:r>
          </a:p>
        </p:txBody>
      </p:sp>
      <p:sp>
        <p:nvSpPr>
          <p:cNvPr id="55304" name="TextBox 48"/>
          <p:cNvSpPr txBox="1">
            <a:spLocks noChangeArrowheads="1"/>
          </p:cNvSpPr>
          <p:nvPr/>
        </p:nvSpPr>
        <p:spPr bwMode="auto">
          <a:xfrm>
            <a:off x="4057650" y="2640013"/>
            <a:ext cx="20288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… w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(*)w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(*) … 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8"/>
          <p:cNvSpPr>
            <a:spLocks noChangeArrowheads="1"/>
          </p:cNvSpPr>
          <p:nvPr/>
        </p:nvSpPr>
        <p:spPr bwMode="auto">
          <a:xfrm>
            <a:off x="896938" y="265113"/>
            <a:ext cx="7385050" cy="110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Conflict-Serializability</a:t>
            </a:r>
          </a:p>
          <a:p>
            <a:pPr eaLnBrk="1" hangingPunct="1">
              <a:buFontTx/>
              <a:buNone/>
            </a:pPr>
            <a:r>
              <a:rPr lang="en-US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(A sufficient condition for serializability)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825500" y="1325563"/>
            <a:ext cx="7283450" cy="43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Consider:</a:t>
            </a:r>
          </a:p>
          <a:p>
            <a:pPr marL="0" indent="0" eaLnBrk="1" hangingPunct="1">
              <a:buFontTx/>
              <a:buNone/>
              <a:defRPr/>
            </a:pPr>
            <a:endParaRPr lang="en-US" altLang="en-US" sz="2400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324" name="TextBox 1"/>
          <p:cNvSpPr txBox="1">
            <a:spLocks noChangeArrowheads="1"/>
          </p:cNvSpPr>
          <p:nvPr/>
        </p:nvSpPr>
        <p:spPr bwMode="auto">
          <a:xfrm>
            <a:off x="965200" y="1868488"/>
            <a:ext cx="5619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</p:txBody>
      </p:sp>
      <p:grpSp>
        <p:nvGrpSpPr>
          <p:cNvPr id="56325" name="Group 12"/>
          <p:cNvGrpSpPr>
            <a:grpSpLocks/>
          </p:cNvGrpSpPr>
          <p:nvPr/>
        </p:nvGrpSpPr>
        <p:grpSpPr bwMode="auto">
          <a:xfrm>
            <a:off x="2120900" y="1577975"/>
            <a:ext cx="1825625" cy="735013"/>
            <a:chOff x="1947112" y="1744908"/>
            <a:chExt cx="1826141" cy="734167"/>
          </a:xfrm>
        </p:grpSpPr>
        <p:sp>
          <p:nvSpPr>
            <p:cNvPr id="56344" name="TextBox 5"/>
            <p:cNvSpPr txBox="1">
              <a:spLocks noChangeArrowheads="1"/>
            </p:cNvSpPr>
            <p:nvPr/>
          </p:nvSpPr>
          <p:spPr bwMode="auto">
            <a:xfrm>
              <a:off x="1947112" y="2078965"/>
              <a:ext cx="1826141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… r</a:t>
              </a:r>
              <a:r>
                <a:rPr lang="en-US" altLang="en-US" sz="20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(*)r</a:t>
              </a:r>
              <a:r>
                <a:rPr lang="en-US" altLang="en-US" sz="20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(*) … </a:t>
              </a:r>
            </a:p>
          </p:txBody>
        </p:sp>
        <p:sp>
          <p:nvSpPr>
            <p:cNvPr id="56345" name="Freeform 2"/>
            <p:cNvSpPr>
              <a:spLocks/>
            </p:cNvSpPr>
            <p:nvPr/>
          </p:nvSpPr>
          <p:spPr bwMode="auto">
            <a:xfrm>
              <a:off x="2508300" y="2009233"/>
              <a:ext cx="619512" cy="144079"/>
            </a:xfrm>
            <a:custGeom>
              <a:avLst/>
              <a:gdLst>
                <a:gd name="T0" fmla="*/ 0 w 603849"/>
                <a:gd name="T1" fmla="*/ 156489 h 138248"/>
                <a:gd name="T2" fmla="*/ 316719 w 603849"/>
                <a:gd name="T3" fmla="*/ 254 h 138248"/>
                <a:gd name="T4" fmla="*/ 652067 w 603849"/>
                <a:gd name="T5" fmla="*/ 127194 h 13824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03849" h="138248">
                  <a:moveTo>
                    <a:pt x="0" y="138248"/>
                  </a:moveTo>
                  <a:cubicBezTo>
                    <a:pt x="96328" y="71393"/>
                    <a:pt x="192657" y="4538"/>
                    <a:pt x="293298" y="225"/>
                  </a:cubicBezTo>
                  <a:cubicBezTo>
                    <a:pt x="393940" y="-4088"/>
                    <a:pt x="498894" y="54140"/>
                    <a:pt x="603849" y="112368"/>
                  </a:cubicBezTo>
                </a:path>
              </a:pathLst>
            </a:cu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cxnSp>
          <p:nvCxnSpPr>
            <p:cNvPr id="56346" name="Straight Arrow Connector 6"/>
            <p:cNvCxnSpPr>
              <a:cxnSpLocks noChangeShapeType="1"/>
            </p:cNvCxnSpPr>
            <p:nvPr/>
          </p:nvCxnSpPr>
          <p:spPr bwMode="auto">
            <a:xfrm>
              <a:off x="3056408" y="2078469"/>
              <a:ext cx="146650" cy="94892"/>
            </a:xfrm>
            <a:prstGeom prst="straightConnector1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6347" name="Straight Arrow Connector 11"/>
            <p:cNvCxnSpPr>
              <a:cxnSpLocks noChangeShapeType="1"/>
            </p:cNvCxnSpPr>
            <p:nvPr/>
          </p:nvCxnSpPr>
          <p:spPr bwMode="auto">
            <a:xfrm flipH="1">
              <a:off x="2460692" y="2099923"/>
              <a:ext cx="145388" cy="84035"/>
            </a:xfrm>
            <a:prstGeom prst="straightConnector1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6348" name="TextBox 10"/>
            <p:cNvSpPr txBox="1">
              <a:spLocks noChangeArrowheads="1"/>
            </p:cNvSpPr>
            <p:nvPr/>
          </p:nvSpPr>
          <p:spPr bwMode="auto">
            <a:xfrm>
              <a:off x="2578135" y="1744908"/>
              <a:ext cx="570990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FF0000"/>
                  </a:solidFill>
                </a:rPr>
                <a:t>swap?</a:t>
              </a:r>
            </a:p>
          </p:txBody>
        </p:sp>
      </p:grpSp>
      <p:grpSp>
        <p:nvGrpSpPr>
          <p:cNvPr id="56326" name="Group 35"/>
          <p:cNvGrpSpPr>
            <a:grpSpLocks/>
          </p:cNvGrpSpPr>
          <p:nvPr/>
        </p:nvGrpSpPr>
        <p:grpSpPr bwMode="auto">
          <a:xfrm>
            <a:off x="2157413" y="2320925"/>
            <a:ext cx="1927225" cy="733425"/>
            <a:chOff x="1947112" y="1744908"/>
            <a:chExt cx="1927131" cy="734167"/>
          </a:xfrm>
        </p:grpSpPr>
        <p:sp>
          <p:nvSpPr>
            <p:cNvPr id="56339" name="TextBox 36"/>
            <p:cNvSpPr txBox="1">
              <a:spLocks noChangeArrowheads="1"/>
            </p:cNvSpPr>
            <p:nvPr/>
          </p:nvSpPr>
          <p:spPr bwMode="auto">
            <a:xfrm>
              <a:off x="1947112" y="2078965"/>
              <a:ext cx="1927131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… r</a:t>
              </a:r>
              <a:r>
                <a:rPr lang="en-US" altLang="en-US" sz="20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(*)w</a:t>
              </a:r>
              <a:r>
                <a:rPr lang="en-US" altLang="en-US" sz="20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(*) … </a:t>
              </a:r>
            </a:p>
          </p:txBody>
        </p:sp>
        <p:sp>
          <p:nvSpPr>
            <p:cNvPr id="56340" name="Freeform 37"/>
            <p:cNvSpPr>
              <a:spLocks/>
            </p:cNvSpPr>
            <p:nvPr/>
          </p:nvSpPr>
          <p:spPr bwMode="auto">
            <a:xfrm>
              <a:off x="2508300" y="2009233"/>
              <a:ext cx="619512" cy="144079"/>
            </a:xfrm>
            <a:custGeom>
              <a:avLst/>
              <a:gdLst>
                <a:gd name="T0" fmla="*/ 0 w 603849"/>
                <a:gd name="T1" fmla="*/ 156489 h 138248"/>
                <a:gd name="T2" fmla="*/ 316719 w 603849"/>
                <a:gd name="T3" fmla="*/ 254 h 138248"/>
                <a:gd name="T4" fmla="*/ 652067 w 603849"/>
                <a:gd name="T5" fmla="*/ 127194 h 13824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03849" h="138248">
                  <a:moveTo>
                    <a:pt x="0" y="138248"/>
                  </a:moveTo>
                  <a:cubicBezTo>
                    <a:pt x="96328" y="71393"/>
                    <a:pt x="192657" y="4538"/>
                    <a:pt x="293298" y="225"/>
                  </a:cubicBezTo>
                  <a:cubicBezTo>
                    <a:pt x="393940" y="-4088"/>
                    <a:pt x="498894" y="54140"/>
                    <a:pt x="603849" y="112368"/>
                  </a:cubicBezTo>
                </a:path>
              </a:pathLst>
            </a:cu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cxnSp>
          <p:nvCxnSpPr>
            <p:cNvPr id="56341" name="Straight Arrow Connector 38"/>
            <p:cNvCxnSpPr>
              <a:cxnSpLocks noChangeShapeType="1"/>
            </p:cNvCxnSpPr>
            <p:nvPr/>
          </p:nvCxnSpPr>
          <p:spPr bwMode="auto">
            <a:xfrm>
              <a:off x="3056408" y="2078469"/>
              <a:ext cx="146650" cy="94892"/>
            </a:xfrm>
            <a:prstGeom prst="straightConnector1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6342" name="Straight Arrow Connector 39"/>
            <p:cNvCxnSpPr>
              <a:cxnSpLocks noChangeShapeType="1"/>
            </p:cNvCxnSpPr>
            <p:nvPr/>
          </p:nvCxnSpPr>
          <p:spPr bwMode="auto">
            <a:xfrm flipH="1">
              <a:off x="2460692" y="2099923"/>
              <a:ext cx="145388" cy="84035"/>
            </a:xfrm>
            <a:prstGeom prst="straightConnector1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6343" name="TextBox 40"/>
            <p:cNvSpPr txBox="1">
              <a:spLocks noChangeArrowheads="1"/>
            </p:cNvSpPr>
            <p:nvPr/>
          </p:nvSpPr>
          <p:spPr bwMode="auto">
            <a:xfrm>
              <a:off x="2578135" y="1744908"/>
              <a:ext cx="570990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FF0000"/>
                  </a:solidFill>
                </a:rPr>
                <a:t>swap?</a:t>
              </a:r>
            </a:p>
          </p:txBody>
        </p:sp>
      </p:grpSp>
      <p:grpSp>
        <p:nvGrpSpPr>
          <p:cNvPr id="56327" name="Group 41"/>
          <p:cNvGrpSpPr>
            <a:grpSpLocks/>
          </p:cNvGrpSpPr>
          <p:nvPr/>
        </p:nvGrpSpPr>
        <p:grpSpPr bwMode="auto">
          <a:xfrm>
            <a:off x="4057650" y="1574800"/>
            <a:ext cx="1927225" cy="733425"/>
            <a:chOff x="1947112" y="1744908"/>
            <a:chExt cx="1927131" cy="734167"/>
          </a:xfrm>
        </p:grpSpPr>
        <p:sp>
          <p:nvSpPr>
            <p:cNvPr id="56334" name="TextBox 42"/>
            <p:cNvSpPr txBox="1">
              <a:spLocks noChangeArrowheads="1"/>
            </p:cNvSpPr>
            <p:nvPr/>
          </p:nvSpPr>
          <p:spPr bwMode="auto">
            <a:xfrm>
              <a:off x="1947112" y="2078965"/>
              <a:ext cx="1927131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… w</a:t>
              </a:r>
              <a:r>
                <a:rPr lang="en-US" altLang="en-US" sz="20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(*)r</a:t>
              </a:r>
              <a:r>
                <a:rPr lang="en-US" altLang="en-US" sz="20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(*) … </a:t>
              </a:r>
            </a:p>
          </p:txBody>
        </p:sp>
        <p:sp>
          <p:nvSpPr>
            <p:cNvPr id="56335" name="Freeform 43"/>
            <p:cNvSpPr>
              <a:spLocks/>
            </p:cNvSpPr>
            <p:nvPr/>
          </p:nvSpPr>
          <p:spPr bwMode="auto">
            <a:xfrm>
              <a:off x="2508300" y="2009233"/>
              <a:ext cx="619512" cy="144079"/>
            </a:xfrm>
            <a:custGeom>
              <a:avLst/>
              <a:gdLst>
                <a:gd name="T0" fmla="*/ 0 w 603849"/>
                <a:gd name="T1" fmla="*/ 156489 h 138248"/>
                <a:gd name="T2" fmla="*/ 316719 w 603849"/>
                <a:gd name="T3" fmla="*/ 254 h 138248"/>
                <a:gd name="T4" fmla="*/ 652067 w 603849"/>
                <a:gd name="T5" fmla="*/ 127194 h 13824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03849" h="138248">
                  <a:moveTo>
                    <a:pt x="0" y="138248"/>
                  </a:moveTo>
                  <a:cubicBezTo>
                    <a:pt x="96328" y="71393"/>
                    <a:pt x="192657" y="4538"/>
                    <a:pt x="293298" y="225"/>
                  </a:cubicBezTo>
                  <a:cubicBezTo>
                    <a:pt x="393940" y="-4088"/>
                    <a:pt x="498894" y="54140"/>
                    <a:pt x="603849" y="112368"/>
                  </a:cubicBezTo>
                </a:path>
              </a:pathLst>
            </a:cu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cxnSp>
          <p:nvCxnSpPr>
            <p:cNvPr id="56336" name="Straight Arrow Connector 44"/>
            <p:cNvCxnSpPr>
              <a:cxnSpLocks noChangeShapeType="1"/>
            </p:cNvCxnSpPr>
            <p:nvPr/>
          </p:nvCxnSpPr>
          <p:spPr bwMode="auto">
            <a:xfrm>
              <a:off x="3056408" y="2078469"/>
              <a:ext cx="146650" cy="94892"/>
            </a:xfrm>
            <a:prstGeom prst="straightConnector1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6337" name="Straight Arrow Connector 45"/>
            <p:cNvCxnSpPr>
              <a:cxnSpLocks noChangeShapeType="1"/>
            </p:cNvCxnSpPr>
            <p:nvPr/>
          </p:nvCxnSpPr>
          <p:spPr bwMode="auto">
            <a:xfrm flipH="1">
              <a:off x="2460692" y="2099923"/>
              <a:ext cx="145388" cy="84035"/>
            </a:xfrm>
            <a:prstGeom prst="straightConnector1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6338" name="TextBox 46"/>
            <p:cNvSpPr txBox="1">
              <a:spLocks noChangeArrowheads="1"/>
            </p:cNvSpPr>
            <p:nvPr/>
          </p:nvSpPr>
          <p:spPr bwMode="auto">
            <a:xfrm>
              <a:off x="2578135" y="1744908"/>
              <a:ext cx="570990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FF0000"/>
                  </a:solidFill>
                </a:rPr>
                <a:t>swap?</a:t>
              </a:r>
            </a:p>
          </p:txBody>
        </p:sp>
      </p:grpSp>
      <p:grpSp>
        <p:nvGrpSpPr>
          <p:cNvPr id="56328" name="Group 47"/>
          <p:cNvGrpSpPr>
            <a:grpSpLocks/>
          </p:cNvGrpSpPr>
          <p:nvPr/>
        </p:nvGrpSpPr>
        <p:grpSpPr bwMode="auto">
          <a:xfrm>
            <a:off x="4057650" y="2306638"/>
            <a:ext cx="2028825" cy="733425"/>
            <a:chOff x="1947112" y="1744908"/>
            <a:chExt cx="2028119" cy="734167"/>
          </a:xfrm>
        </p:grpSpPr>
        <p:sp>
          <p:nvSpPr>
            <p:cNvPr id="56329" name="TextBox 48"/>
            <p:cNvSpPr txBox="1">
              <a:spLocks noChangeArrowheads="1"/>
            </p:cNvSpPr>
            <p:nvPr/>
          </p:nvSpPr>
          <p:spPr bwMode="auto">
            <a:xfrm>
              <a:off x="1947112" y="2078965"/>
              <a:ext cx="2028119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… w</a:t>
              </a:r>
              <a:r>
                <a:rPr lang="en-US" altLang="en-US" sz="20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(*)w</a:t>
              </a:r>
              <a:r>
                <a:rPr lang="en-US" altLang="en-US" sz="20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(*) … </a:t>
              </a:r>
            </a:p>
          </p:txBody>
        </p:sp>
        <p:sp>
          <p:nvSpPr>
            <p:cNvPr id="56330" name="Freeform 49"/>
            <p:cNvSpPr>
              <a:spLocks/>
            </p:cNvSpPr>
            <p:nvPr/>
          </p:nvSpPr>
          <p:spPr bwMode="auto">
            <a:xfrm>
              <a:off x="2508300" y="2009233"/>
              <a:ext cx="619512" cy="144079"/>
            </a:xfrm>
            <a:custGeom>
              <a:avLst/>
              <a:gdLst>
                <a:gd name="T0" fmla="*/ 0 w 603849"/>
                <a:gd name="T1" fmla="*/ 156489 h 138248"/>
                <a:gd name="T2" fmla="*/ 316719 w 603849"/>
                <a:gd name="T3" fmla="*/ 254 h 138248"/>
                <a:gd name="T4" fmla="*/ 652067 w 603849"/>
                <a:gd name="T5" fmla="*/ 127194 h 13824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03849" h="138248">
                  <a:moveTo>
                    <a:pt x="0" y="138248"/>
                  </a:moveTo>
                  <a:cubicBezTo>
                    <a:pt x="96328" y="71393"/>
                    <a:pt x="192657" y="4538"/>
                    <a:pt x="293298" y="225"/>
                  </a:cubicBezTo>
                  <a:cubicBezTo>
                    <a:pt x="393940" y="-4088"/>
                    <a:pt x="498894" y="54140"/>
                    <a:pt x="603849" y="112368"/>
                  </a:cubicBezTo>
                </a:path>
              </a:pathLst>
            </a:cu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cxnSp>
          <p:nvCxnSpPr>
            <p:cNvPr id="56331" name="Straight Arrow Connector 50"/>
            <p:cNvCxnSpPr>
              <a:cxnSpLocks noChangeShapeType="1"/>
            </p:cNvCxnSpPr>
            <p:nvPr/>
          </p:nvCxnSpPr>
          <p:spPr bwMode="auto">
            <a:xfrm>
              <a:off x="3056408" y="2078469"/>
              <a:ext cx="146650" cy="94892"/>
            </a:xfrm>
            <a:prstGeom prst="straightConnector1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6332" name="Straight Arrow Connector 51"/>
            <p:cNvCxnSpPr>
              <a:cxnSpLocks noChangeShapeType="1"/>
            </p:cNvCxnSpPr>
            <p:nvPr/>
          </p:nvCxnSpPr>
          <p:spPr bwMode="auto">
            <a:xfrm flipH="1">
              <a:off x="2460692" y="2099923"/>
              <a:ext cx="145388" cy="84035"/>
            </a:xfrm>
            <a:prstGeom prst="straightConnector1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6333" name="TextBox 52"/>
            <p:cNvSpPr txBox="1">
              <a:spLocks noChangeArrowheads="1"/>
            </p:cNvSpPr>
            <p:nvPr/>
          </p:nvSpPr>
          <p:spPr bwMode="auto">
            <a:xfrm>
              <a:off x="2578135" y="1744908"/>
              <a:ext cx="570990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FF0000"/>
                  </a:solidFill>
                </a:rPr>
                <a:t>swap?</a:t>
              </a:r>
            </a:p>
          </p:txBody>
        </p:sp>
      </p:grp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8"/>
          <p:cNvSpPr>
            <a:spLocks noChangeArrowheads="1"/>
          </p:cNvSpPr>
          <p:nvPr/>
        </p:nvSpPr>
        <p:spPr bwMode="auto">
          <a:xfrm>
            <a:off x="896938" y="265113"/>
            <a:ext cx="7385050" cy="110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Conflict-Serializability</a:t>
            </a:r>
          </a:p>
          <a:p>
            <a:pPr eaLnBrk="1" hangingPunct="1">
              <a:buFontTx/>
              <a:buNone/>
            </a:pPr>
            <a:r>
              <a:rPr lang="en-US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(A sufficient condition for serializability)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825500" y="1325563"/>
            <a:ext cx="7283450" cy="43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Consider:</a:t>
            </a:r>
          </a:p>
          <a:p>
            <a:pPr marL="0" indent="0" eaLnBrk="1" hangingPunct="1">
              <a:buFontTx/>
              <a:buNone/>
              <a:defRPr/>
            </a:pPr>
            <a:endParaRPr lang="en-US" altLang="en-US" sz="2400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348" name="TextBox 1"/>
          <p:cNvSpPr txBox="1">
            <a:spLocks noChangeArrowheads="1"/>
          </p:cNvSpPr>
          <p:nvPr/>
        </p:nvSpPr>
        <p:spPr bwMode="auto">
          <a:xfrm>
            <a:off x="965200" y="1868488"/>
            <a:ext cx="5619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</p:txBody>
      </p:sp>
      <p:grpSp>
        <p:nvGrpSpPr>
          <p:cNvPr id="57349" name="Group 12"/>
          <p:cNvGrpSpPr>
            <a:grpSpLocks/>
          </p:cNvGrpSpPr>
          <p:nvPr/>
        </p:nvGrpSpPr>
        <p:grpSpPr bwMode="auto">
          <a:xfrm>
            <a:off x="2120900" y="1577975"/>
            <a:ext cx="1825625" cy="735013"/>
            <a:chOff x="1947112" y="1744908"/>
            <a:chExt cx="1826141" cy="734167"/>
          </a:xfrm>
        </p:grpSpPr>
        <p:sp>
          <p:nvSpPr>
            <p:cNvPr id="57381" name="TextBox 5"/>
            <p:cNvSpPr txBox="1">
              <a:spLocks noChangeArrowheads="1"/>
            </p:cNvSpPr>
            <p:nvPr/>
          </p:nvSpPr>
          <p:spPr bwMode="auto">
            <a:xfrm>
              <a:off x="1947112" y="2078965"/>
              <a:ext cx="1826141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… r</a:t>
              </a:r>
              <a:r>
                <a:rPr lang="en-US" altLang="en-US" sz="20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(*)r</a:t>
              </a:r>
              <a:r>
                <a:rPr lang="en-US" altLang="en-US" sz="20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(*) … </a:t>
              </a:r>
            </a:p>
          </p:txBody>
        </p:sp>
        <p:sp>
          <p:nvSpPr>
            <p:cNvPr id="57382" name="Freeform 2"/>
            <p:cNvSpPr>
              <a:spLocks/>
            </p:cNvSpPr>
            <p:nvPr/>
          </p:nvSpPr>
          <p:spPr bwMode="auto">
            <a:xfrm>
              <a:off x="2508300" y="2009233"/>
              <a:ext cx="619512" cy="144079"/>
            </a:xfrm>
            <a:custGeom>
              <a:avLst/>
              <a:gdLst>
                <a:gd name="T0" fmla="*/ 0 w 603849"/>
                <a:gd name="T1" fmla="*/ 156489 h 138248"/>
                <a:gd name="T2" fmla="*/ 316719 w 603849"/>
                <a:gd name="T3" fmla="*/ 254 h 138248"/>
                <a:gd name="T4" fmla="*/ 652067 w 603849"/>
                <a:gd name="T5" fmla="*/ 127194 h 13824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03849" h="138248">
                  <a:moveTo>
                    <a:pt x="0" y="138248"/>
                  </a:moveTo>
                  <a:cubicBezTo>
                    <a:pt x="96328" y="71393"/>
                    <a:pt x="192657" y="4538"/>
                    <a:pt x="293298" y="225"/>
                  </a:cubicBezTo>
                  <a:cubicBezTo>
                    <a:pt x="393940" y="-4088"/>
                    <a:pt x="498894" y="54140"/>
                    <a:pt x="603849" y="112368"/>
                  </a:cubicBezTo>
                </a:path>
              </a:pathLst>
            </a:cu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cxnSp>
          <p:nvCxnSpPr>
            <p:cNvPr id="57383" name="Straight Arrow Connector 6"/>
            <p:cNvCxnSpPr>
              <a:cxnSpLocks noChangeShapeType="1"/>
            </p:cNvCxnSpPr>
            <p:nvPr/>
          </p:nvCxnSpPr>
          <p:spPr bwMode="auto">
            <a:xfrm>
              <a:off x="3056408" y="2078469"/>
              <a:ext cx="146650" cy="94892"/>
            </a:xfrm>
            <a:prstGeom prst="straightConnector1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7384" name="Straight Arrow Connector 11"/>
            <p:cNvCxnSpPr>
              <a:cxnSpLocks noChangeShapeType="1"/>
            </p:cNvCxnSpPr>
            <p:nvPr/>
          </p:nvCxnSpPr>
          <p:spPr bwMode="auto">
            <a:xfrm flipH="1">
              <a:off x="2460692" y="2099923"/>
              <a:ext cx="145388" cy="84035"/>
            </a:xfrm>
            <a:prstGeom prst="straightConnector1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7385" name="TextBox 10"/>
            <p:cNvSpPr txBox="1">
              <a:spLocks noChangeArrowheads="1"/>
            </p:cNvSpPr>
            <p:nvPr/>
          </p:nvSpPr>
          <p:spPr bwMode="auto">
            <a:xfrm>
              <a:off x="2578135" y="1744908"/>
              <a:ext cx="570990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FF0000"/>
                  </a:solidFill>
                </a:rPr>
                <a:t>swap?</a:t>
              </a:r>
            </a:p>
          </p:txBody>
        </p:sp>
      </p:grpSp>
      <p:grpSp>
        <p:nvGrpSpPr>
          <p:cNvPr id="57350" name="Group 35"/>
          <p:cNvGrpSpPr>
            <a:grpSpLocks/>
          </p:cNvGrpSpPr>
          <p:nvPr/>
        </p:nvGrpSpPr>
        <p:grpSpPr bwMode="auto">
          <a:xfrm>
            <a:off x="2157413" y="2320925"/>
            <a:ext cx="1927225" cy="733425"/>
            <a:chOff x="1947112" y="1744908"/>
            <a:chExt cx="1927131" cy="734167"/>
          </a:xfrm>
        </p:grpSpPr>
        <p:sp>
          <p:nvSpPr>
            <p:cNvPr id="57376" name="TextBox 36"/>
            <p:cNvSpPr txBox="1">
              <a:spLocks noChangeArrowheads="1"/>
            </p:cNvSpPr>
            <p:nvPr/>
          </p:nvSpPr>
          <p:spPr bwMode="auto">
            <a:xfrm>
              <a:off x="1947112" y="2078965"/>
              <a:ext cx="1927131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… r</a:t>
              </a:r>
              <a:r>
                <a:rPr lang="en-US" altLang="en-US" sz="20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(*)w</a:t>
              </a:r>
              <a:r>
                <a:rPr lang="en-US" altLang="en-US" sz="20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(*) … </a:t>
              </a:r>
            </a:p>
          </p:txBody>
        </p:sp>
        <p:sp>
          <p:nvSpPr>
            <p:cNvPr id="57377" name="Freeform 37"/>
            <p:cNvSpPr>
              <a:spLocks/>
            </p:cNvSpPr>
            <p:nvPr/>
          </p:nvSpPr>
          <p:spPr bwMode="auto">
            <a:xfrm>
              <a:off x="2508300" y="2009233"/>
              <a:ext cx="619512" cy="144079"/>
            </a:xfrm>
            <a:custGeom>
              <a:avLst/>
              <a:gdLst>
                <a:gd name="T0" fmla="*/ 0 w 603849"/>
                <a:gd name="T1" fmla="*/ 156489 h 138248"/>
                <a:gd name="T2" fmla="*/ 316719 w 603849"/>
                <a:gd name="T3" fmla="*/ 254 h 138248"/>
                <a:gd name="T4" fmla="*/ 652067 w 603849"/>
                <a:gd name="T5" fmla="*/ 127194 h 13824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03849" h="138248">
                  <a:moveTo>
                    <a:pt x="0" y="138248"/>
                  </a:moveTo>
                  <a:cubicBezTo>
                    <a:pt x="96328" y="71393"/>
                    <a:pt x="192657" y="4538"/>
                    <a:pt x="293298" y="225"/>
                  </a:cubicBezTo>
                  <a:cubicBezTo>
                    <a:pt x="393940" y="-4088"/>
                    <a:pt x="498894" y="54140"/>
                    <a:pt x="603849" y="112368"/>
                  </a:cubicBezTo>
                </a:path>
              </a:pathLst>
            </a:cu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cxnSp>
          <p:nvCxnSpPr>
            <p:cNvPr id="57378" name="Straight Arrow Connector 38"/>
            <p:cNvCxnSpPr>
              <a:cxnSpLocks noChangeShapeType="1"/>
            </p:cNvCxnSpPr>
            <p:nvPr/>
          </p:nvCxnSpPr>
          <p:spPr bwMode="auto">
            <a:xfrm>
              <a:off x="3056408" y="2078469"/>
              <a:ext cx="146650" cy="94892"/>
            </a:xfrm>
            <a:prstGeom prst="straightConnector1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7379" name="Straight Arrow Connector 39"/>
            <p:cNvCxnSpPr>
              <a:cxnSpLocks noChangeShapeType="1"/>
            </p:cNvCxnSpPr>
            <p:nvPr/>
          </p:nvCxnSpPr>
          <p:spPr bwMode="auto">
            <a:xfrm flipH="1">
              <a:off x="2460692" y="2099923"/>
              <a:ext cx="145388" cy="84035"/>
            </a:xfrm>
            <a:prstGeom prst="straightConnector1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7380" name="TextBox 40"/>
            <p:cNvSpPr txBox="1">
              <a:spLocks noChangeArrowheads="1"/>
            </p:cNvSpPr>
            <p:nvPr/>
          </p:nvSpPr>
          <p:spPr bwMode="auto">
            <a:xfrm>
              <a:off x="2578135" y="1744908"/>
              <a:ext cx="570990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FF0000"/>
                  </a:solidFill>
                </a:rPr>
                <a:t>swap?</a:t>
              </a:r>
            </a:p>
          </p:txBody>
        </p:sp>
      </p:grpSp>
      <p:grpSp>
        <p:nvGrpSpPr>
          <p:cNvPr id="57351" name="Group 41"/>
          <p:cNvGrpSpPr>
            <a:grpSpLocks/>
          </p:cNvGrpSpPr>
          <p:nvPr/>
        </p:nvGrpSpPr>
        <p:grpSpPr bwMode="auto">
          <a:xfrm>
            <a:off x="4057650" y="1574800"/>
            <a:ext cx="1927225" cy="733425"/>
            <a:chOff x="1947112" y="1744908"/>
            <a:chExt cx="1927131" cy="734167"/>
          </a:xfrm>
        </p:grpSpPr>
        <p:sp>
          <p:nvSpPr>
            <p:cNvPr id="57371" name="TextBox 42"/>
            <p:cNvSpPr txBox="1">
              <a:spLocks noChangeArrowheads="1"/>
            </p:cNvSpPr>
            <p:nvPr/>
          </p:nvSpPr>
          <p:spPr bwMode="auto">
            <a:xfrm>
              <a:off x="1947112" y="2078965"/>
              <a:ext cx="1927131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… w</a:t>
              </a:r>
              <a:r>
                <a:rPr lang="en-US" altLang="en-US" sz="20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(*)r</a:t>
              </a:r>
              <a:r>
                <a:rPr lang="en-US" altLang="en-US" sz="20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(*) … </a:t>
              </a:r>
            </a:p>
          </p:txBody>
        </p:sp>
        <p:sp>
          <p:nvSpPr>
            <p:cNvPr id="57372" name="Freeform 43"/>
            <p:cNvSpPr>
              <a:spLocks/>
            </p:cNvSpPr>
            <p:nvPr/>
          </p:nvSpPr>
          <p:spPr bwMode="auto">
            <a:xfrm>
              <a:off x="2508300" y="2009233"/>
              <a:ext cx="619512" cy="144079"/>
            </a:xfrm>
            <a:custGeom>
              <a:avLst/>
              <a:gdLst>
                <a:gd name="T0" fmla="*/ 0 w 603849"/>
                <a:gd name="T1" fmla="*/ 156489 h 138248"/>
                <a:gd name="T2" fmla="*/ 316719 w 603849"/>
                <a:gd name="T3" fmla="*/ 254 h 138248"/>
                <a:gd name="T4" fmla="*/ 652067 w 603849"/>
                <a:gd name="T5" fmla="*/ 127194 h 13824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03849" h="138248">
                  <a:moveTo>
                    <a:pt x="0" y="138248"/>
                  </a:moveTo>
                  <a:cubicBezTo>
                    <a:pt x="96328" y="71393"/>
                    <a:pt x="192657" y="4538"/>
                    <a:pt x="293298" y="225"/>
                  </a:cubicBezTo>
                  <a:cubicBezTo>
                    <a:pt x="393940" y="-4088"/>
                    <a:pt x="498894" y="54140"/>
                    <a:pt x="603849" y="112368"/>
                  </a:cubicBezTo>
                </a:path>
              </a:pathLst>
            </a:cu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cxnSp>
          <p:nvCxnSpPr>
            <p:cNvPr id="57373" name="Straight Arrow Connector 44"/>
            <p:cNvCxnSpPr>
              <a:cxnSpLocks noChangeShapeType="1"/>
            </p:cNvCxnSpPr>
            <p:nvPr/>
          </p:nvCxnSpPr>
          <p:spPr bwMode="auto">
            <a:xfrm>
              <a:off x="3056408" y="2078469"/>
              <a:ext cx="146650" cy="94892"/>
            </a:xfrm>
            <a:prstGeom prst="straightConnector1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7374" name="Straight Arrow Connector 45"/>
            <p:cNvCxnSpPr>
              <a:cxnSpLocks noChangeShapeType="1"/>
            </p:cNvCxnSpPr>
            <p:nvPr/>
          </p:nvCxnSpPr>
          <p:spPr bwMode="auto">
            <a:xfrm flipH="1">
              <a:off x="2460692" y="2099923"/>
              <a:ext cx="145388" cy="84035"/>
            </a:xfrm>
            <a:prstGeom prst="straightConnector1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7375" name="TextBox 46"/>
            <p:cNvSpPr txBox="1">
              <a:spLocks noChangeArrowheads="1"/>
            </p:cNvSpPr>
            <p:nvPr/>
          </p:nvSpPr>
          <p:spPr bwMode="auto">
            <a:xfrm>
              <a:off x="2578135" y="1744908"/>
              <a:ext cx="570990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FF0000"/>
                  </a:solidFill>
                </a:rPr>
                <a:t>swap?</a:t>
              </a:r>
            </a:p>
          </p:txBody>
        </p:sp>
      </p:grpSp>
      <p:grpSp>
        <p:nvGrpSpPr>
          <p:cNvPr id="57352" name="Group 47"/>
          <p:cNvGrpSpPr>
            <a:grpSpLocks/>
          </p:cNvGrpSpPr>
          <p:nvPr/>
        </p:nvGrpSpPr>
        <p:grpSpPr bwMode="auto">
          <a:xfrm>
            <a:off x="4057650" y="2306638"/>
            <a:ext cx="2028825" cy="733425"/>
            <a:chOff x="1947112" y="1744908"/>
            <a:chExt cx="2028119" cy="734167"/>
          </a:xfrm>
        </p:grpSpPr>
        <p:sp>
          <p:nvSpPr>
            <p:cNvPr id="57366" name="TextBox 48"/>
            <p:cNvSpPr txBox="1">
              <a:spLocks noChangeArrowheads="1"/>
            </p:cNvSpPr>
            <p:nvPr/>
          </p:nvSpPr>
          <p:spPr bwMode="auto">
            <a:xfrm>
              <a:off x="1947112" y="2078965"/>
              <a:ext cx="2028119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… w</a:t>
              </a:r>
              <a:r>
                <a:rPr lang="en-US" altLang="en-US" sz="20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(*)w</a:t>
              </a:r>
              <a:r>
                <a:rPr lang="en-US" altLang="en-US" sz="20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(*) … </a:t>
              </a:r>
            </a:p>
          </p:txBody>
        </p:sp>
        <p:sp>
          <p:nvSpPr>
            <p:cNvPr id="57367" name="Freeform 49"/>
            <p:cNvSpPr>
              <a:spLocks/>
            </p:cNvSpPr>
            <p:nvPr/>
          </p:nvSpPr>
          <p:spPr bwMode="auto">
            <a:xfrm>
              <a:off x="2508300" y="2009233"/>
              <a:ext cx="619512" cy="144079"/>
            </a:xfrm>
            <a:custGeom>
              <a:avLst/>
              <a:gdLst>
                <a:gd name="T0" fmla="*/ 0 w 603849"/>
                <a:gd name="T1" fmla="*/ 156489 h 138248"/>
                <a:gd name="T2" fmla="*/ 316719 w 603849"/>
                <a:gd name="T3" fmla="*/ 254 h 138248"/>
                <a:gd name="T4" fmla="*/ 652067 w 603849"/>
                <a:gd name="T5" fmla="*/ 127194 h 13824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03849" h="138248">
                  <a:moveTo>
                    <a:pt x="0" y="138248"/>
                  </a:moveTo>
                  <a:cubicBezTo>
                    <a:pt x="96328" y="71393"/>
                    <a:pt x="192657" y="4538"/>
                    <a:pt x="293298" y="225"/>
                  </a:cubicBezTo>
                  <a:cubicBezTo>
                    <a:pt x="393940" y="-4088"/>
                    <a:pt x="498894" y="54140"/>
                    <a:pt x="603849" y="112368"/>
                  </a:cubicBezTo>
                </a:path>
              </a:pathLst>
            </a:cu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cxnSp>
          <p:nvCxnSpPr>
            <p:cNvPr id="57368" name="Straight Arrow Connector 50"/>
            <p:cNvCxnSpPr>
              <a:cxnSpLocks noChangeShapeType="1"/>
            </p:cNvCxnSpPr>
            <p:nvPr/>
          </p:nvCxnSpPr>
          <p:spPr bwMode="auto">
            <a:xfrm>
              <a:off x="3056408" y="2078469"/>
              <a:ext cx="146650" cy="94892"/>
            </a:xfrm>
            <a:prstGeom prst="straightConnector1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7369" name="Straight Arrow Connector 51"/>
            <p:cNvCxnSpPr>
              <a:cxnSpLocks noChangeShapeType="1"/>
            </p:cNvCxnSpPr>
            <p:nvPr/>
          </p:nvCxnSpPr>
          <p:spPr bwMode="auto">
            <a:xfrm flipH="1">
              <a:off x="2460692" y="2099923"/>
              <a:ext cx="145388" cy="84035"/>
            </a:xfrm>
            <a:prstGeom prst="straightConnector1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7370" name="TextBox 52"/>
            <p:cNvSpPr txBox="1">
              <a:spLocks noChangeArrowheads="1"/>
            </p:cNvSpPr>
            <p:nvPr/>
          </p:nvSpPr>
          <p:spPr bwMode="auto">
            <a:xfrm>
              <a:off x="2578135" y="1744908"/>
              <a:ext cx="570990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FF0000"/>
                  </a:solidFill>
                </a:rPr>
                <a:t>swap?</a:t>
              </a:r>
            </a:p>
          </p:txBody>
        </p:sp>
      </p:grpSp>
      <p:sp>
        <p:nvSpPr>
          <p:cNvPr id="57353" name="TextBox 56"/>
          <p:cNvSpPr txBox="1">
            <a:spLocks noChangeArrowheads="1"/>
          </p:cNvSpPr>
          <p:nvPr/>
        </p:nvSpPr>
        <p:spPr bwMode="auto">
          <a:xfrm>
            <a:off x="6361113" y="2051050"/>
            <a:ext cx="20558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Violate T</a:t>
            </a:r>
            <a:r>
              <a:rPr lang="en-US" altLang="en-US" sz="2000" baseline="-25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’s logic!</a:t>
            </a:r>
          </a:p>
        </p:txBody>
      </p:sp>
      <p:grpSp>
        <p:nvGrpSpPr>
          <p:cNvPr id="57354" name="Group 131"/>
          <p:cNvGrpSpPr>
            <a:grpSpLocks/>
          </p:cNvGrpSpPr>
          <p:nvPr/>
        </p:nvGrpSpPr>
        <p:grpSpPr bwMode="auto">
          <a:xfrm>
            <a:off x="2913063" y="2508250"/>
            <a:ext cx="304800" cy="161925"/>
            <a:chOff x="1863969" y="3018728"/>
            <a:chExt cx="1091227" cy="472844"/>
          </a:xfrm>
        </p:grpSpPr>
        <p:cxnSp>
          <p:nvCxnSpPr>
            <p:cNvPr id="57364" name="Straight Connector 132"/>
            <p:cNvCxnSpPr>
              <a:cxnSpLocks noChangeShapeType="1"/>
            </p:cNvCxnSpPr>
            <p:nvPr/>
          </p:nvCxnSpPr>
          <p:spPr bwMode="auto">
            <a:xfrm flipV="1">
              <a:off x="1863969" y="3032938"/>
              <a:ext cx="1046285" cy="458634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7365" name="Straight Connector 133"/>
            <p:cNvCxnSpPr>
              <a:cxnSpLocks noChangeShapeType="1"/>
            </p:cNvCxnSpPr>
            <p:nvPr/>
          </p:nvCxnSpPr>
          <p:spPr bwMode="auto">
            <a:xfrm>
              <a:off x="1882412" y="3018728"/>
              <a:ext cx="1072784" cy="458078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7355" name="Group 140"/>
          <p:cNvGrpSpPr>
            <a:grpSpLocks/>
          </p:cNvGrpSpPr>
          <p:nvPr/>
        </p:nvGrpSpPr>
        <p:grpSpPr bwMode="auto">
          <a:xfrm>
            <a:off x="2835275" y="1760538"/>
            <a:ext cx="304800" cy="161925"/>
            <a:chOff x="1863969" y="3018728"/>
            <a:chExt cx="1091227" cy="472844"/>
          </a:xfrm>
        </p:grpSpPr>
        <p:cxnSp>
          <p:nvCxnSpPr>
            <p:cNvPr id="57362" name="Straight Connector 141"/>
            <p:cNvCxnSpPr>
              <a:cxnSpLocks noChangeShapeType="1"/>
            </p:cNvCxnSpPr>
            <p:nvPr/>
          </p:nvCxnSpPr>
          <p:spPr bwMode="auto">
            <a:xfrm flipV="1">
              <a:off x="1863969" y="3032938"/>
              <a:ext cx="1046285" cy="458634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7363" name="Straight Connector 142"/>
            <p:cNvCxnSpPr>
              <a:cxnSpLocks noChangeShapeType="1"/>
            </p:cNvCxnSpPr>
            <p:nvPr/>
          </p:nvCxnSpPr>
          <p:spPr bwMode="auto">
            <a:xfrm>
              <a:off x="1882412" y="3018728"/>
              <a:ext cx="1072784" cy="458078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7356" name="Group 143"/>
          <p:cNvGrpSpPr>
            <a:grpSpLocks/>
          </p:cNvGrpSpPr>
          <p:nvPr/>
        </p:nvGrpSpPr>
        <p:grpSpPr bwMode="auto">
          <a:xfrm>
            <a:off x="4806950" y="1749425"/>
            <a:ext cx="304800" cy="161925"/>
            <a:chOff x="1863969" y="3018728"/>
            <a:chExt cx="1091227" cy="472844"/>
          </a:xfrm>
        </p:grpSpPr>
        <p:cxnSp>
          <p:nvCxnSpPr>
            <p:cNvPr id="57360" name="Straight Connector 144"/>
            <p:cNvCxnSpPr>
              <a:cxnSpLocks noChangeShapeType="1"/>
            </p:cNvCxnSpPr>
            <p:nvPr/>
          </p:nvCxnSpPr>
          <p:spPr bwMode="auto">
            <a:xfrm flipV="1">
              <a:off x="1863969" y="3032938"/>
              <a:ext cx="1046285" cy="458634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7361" name="Straight Connector 145"/>
            <p:cNvCxnSpPr>
              <a:cxnSpLocks noChangeShapeType="1"/>
            </p:cNvCxnSpPr>
            <p:nvPr/>
          </p:nvCxnSpPr>
          <p:spPr bwMode="auto">
            <a:xfrm>
              <a:off x="1882412" y="3018728"/>
              <a:ext cx="1072784" cy="458078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7357" name="Group 146"/>
          <p:cNvGrpSpPr>
            <a:grpSpLocks/>
          </p:cNvGrpSpPr>
          <p:nvPr/>
        </p:nvGrpSpPr>
        <p:grpSpPr bwMode="auto">
          <a:xfrm>
            <a:off x="4776788" y="2487613"/>
            <a:ext cx="304800" cy="161925"/>
            <a:chOff x="1863969" y="3018728"/>
            <a:chExt cx="1091227" cy="472844"/>
          </a:xfrm>
        </p:grpSpPr>
        <p:cxnSp>
          <p:nvCxnSpPr>
            <p:cNvPr id="57358" name="Straight Connector 147"/>
            <p:cNvCxnSpPr>
              <a:cxnSpLocks noChangeShapeType="1"/>
            </p:cNvCxnSpPr>
            <p:nvPr/>
          </p:nvCxnSpPr>
          <p:spPr bwMode="auto">
            <a:xfrm flipV="1">
              <a:off x="1863969" y="3032938"/>
              <a:ext cx="1046285" cy="458634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7359" name="Straight Connector 148"/>
            <p:cNvCxnSpPr>
              <a:cxnSpLocks noChangeShapeType="1"/>
            </p:cNvCxnSpPr>
            <p:nvPr/>
          </p:nvCxnSpPr>
          <p:spPr bwMode="auto">
            <a:xfrm>
              <a:off x="1882412" y="3018728"/>
              <a:ext cx="1072784" cy="458078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8"/>
          <p:cNvSpPr>
            <a:spLocks noChangeArrowheads="1"/>
          </p:cNvSpPr>
          <p:nvPr/>
        </p:nvSpPr>
        <p:spPr bwMode="auto">
          <a:xfrm>
            <a:off x="896938" y="265113"/>
            <a:ext cx="7385050" cy="110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Conflict-Serializability</a:t>
            </a:r>
          </a:p>
          <a:p>
            <a:pPr eaLnBrk="1" hangingPunct="1">
              <a:buFontTx/>
              <a:buNone/>
            </a:pPr>
            <a:r>
              <a:rPr lang="en-US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(A sufficient condition for serializability)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825500" y="1325563"/>
            <a:ext cx="7283450" cy="43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Consider:</a:t>
            </a:r>
          </a:p>
          <a:p>
            <a:pPr marL="0" indent="0" eaLnBrk="1" hangingPunct="1">
              <a:buFontTx/>
              <a:buNone/>
              <a:defRPr/>
            </a:pPr>
            <a:endParaRPr lang="en-US" altLang="en-US" sz="2400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372" name="TextBox 1"/>
          <p:cNvSpPr txBox="1">
            <a:spLocks noChangeArrowheads="1"/>
          </p:cNvSpPr>
          <p:nvPr/>
        </p:nvSpPr>
        <p:spPr bwMode="auto">
          <a:xfrm>
            <a:off x="965200" y="1868488"/>
            <a:ext cx="5619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</p:txBody>
      </p:sp>
      <p:grpSp>
        <p:nvGrpSpPr>
          <p:cNvPr id="58373" name="Group 12"/>
          <p:cNvGrpSpPr>
            <a:grpSpLocks/>
          </p:cNvGrpSpPr>
          <p:nvPr/>
        </p:nvGrpSpPr>
        <p:grpSpPr bwMode="auto">
          <a:xfrm>
            <a:off x="2120900" y="1577975"/>
            <a:ext cx="1825625" cy="735013"/>
            <a:chOff x="1947112" y="1744908"/>
            <a:chExt cx="1826141" cy="734167"/>
          </a:xfrm>
        </p:grpSpPr>
        <p:sp>
          <p:nvSpPr>
            <p:cNvPr id="58431" name="TextBox 5"/>
            <p:cNvSpPr txBox="1">
              <a:spLocks noChangeArrowheads="1"/>
            </p:cNvSpPr>
            <p:nvPr/>
          </p:nvSpPr>
          <p:spPr bwMode="auto">
            <a:xfrm>
              <a:off x="1947112" y="2078965"/>
              <a:ext cx="1826141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… r</a:t>
              </a:r>
              <a:r>
                <a:rPr lang="en-US" altLang="en-US" sz="20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(*)r</a:t>
              </a:r>
              <a:r>
                <a:rPr lang="en-US" altLang="en-US" sz="20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(*) … </a:t>
              </a:r>
            </a:p>
          </p:txBody>
        </p:sp>
        <p:sp>
          <p:nvSpPr>
            <p:cNvPr id="58432" name="Freeform 2"/>
            <p:cNvSpPr>
              <a:spLocks/>
            </p:cNvSpPr>
            <p:nvPr/>
          </p:nvSpPr>
          <p:spPr bwMode="auto">
            <a:xfrm>
              <a:off x="2508300" y="2009233"/>
              <a:ext cx="619512" cy="144079"/>
            </a:xfrm>
            <a:custGeom>
              <a:avLst/>
              <a:gdLst>
                <a:gd name="T0" fmla="*/ 0 w 603849"/>
                <a:gd name="T1" fmla="*/ 156489 h 138248"/>
                <a:gd name="T2" fmla="*/ 316719 w 603849"/>
                <a:gd name="T3" fmla="*/ 254 h 138248"/>
                <a:gd name="T4" fmla="*/ 652067 w 603849"/>
                <a:gd name="T5" fmla="*/ 127194 h 13824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03849" h="138248">
                  <a:moveTo>
                    <a:pt x="0" y="138248"/>
                  </a:moveTo>
                  <a:cubicBezTo>
                    <a:pt x="96328" y="71393"/>
                    <a:pt x="192657" y="4538"/>
                    <a:pt x="293298" y="225"/>
                  </a:cubicBezTo>
                  <a:cubicBezTo>
                    <a:pt x="393940" y="-4088"/>
                    <a:pt x="498894" y="54140"/>
                    <a:pt x="603849" y="112368"/>
                  </a:cubicBezTo>
                </a:path>
              </a:pathLst>
            </a:cu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cxnSp>
          <p:nvCxnSpPr>
            <p:cNvPr id="58433" name="Straight Arrow Connector 6"/>
            <p:cNvCxnSpPr>
              <a:cxnSpLocks noChangeShapeType="1"/>
            </p:cNvCxnSpPr>
            <p:nvPr/>
          </p:nvCxnSpPr>
          <p:spPr bwMode="auto">
            <a:xfrm>
              <a:off x="3056408" y="2078469"/>
              <a:ext cx="146650" cy="94892"/>
            </a:xfrm>
            <a:prstGeom prst="straightConnector1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8434" name="Straight Arrow Connector 11"/>
            <p:cNvCxnSpPr>
              <a:cxnSpLocks noChangeShapeType="1"/>
            </p:cNvCxnSpPr>
            <p:nvPr/>
          </p:nvCxnSpPr>
          <p:spPr bwMode="auto">
            <a:xfrm flipH="1">
              <a:off x="2460692" y="2099923"/>
              <a:ext cx="145388" cy="84035"/>
            </a:xfrm>
            <a:prstGeom prst="straightConnector1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8435" name="TextBox 10"/>
            <p:cNvSpPr txBox="1">
              <a:spLocks noChangeArrowheads="1"/>
            </p:cNvSpPr>
            <p:nvPr/>
          </p:nvSpPr>
          <p:spPr bwMode="auto">
            <a:xfrm>
              <a:off x="2578135" y="1744908"/>
              <a:ext cx="570990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FF0000"/>
                  </a:solidFill>
                </a:rPr>
                <a:t>swap?</a:t>
              </a:r>
            </a:p>
          </p:txBody>
        </p:sp>
      </p:grpSp>
      <p:grpSp>
        <p:nvGrpSpPr>
          <p:cNvPr id="58374" name="Group 35"/>
          <p:cNvGrpSpPr>
            <a:grpSpLocks/>
          </p:cNvGrpSpPr>
          <p:nvPr/>
        </p:nvGrpSpPr>
        <p:grpSpPr bwMode="auto">
          <a:xfrm>
            <a:off x="2157413" y="2320925"/>
            <a:ext cx="1927225" cy="733425"/>
            <a:chOff x="1947112" y="1744908"/>
            <a:chExt cx="1927131" cy="734167"/>
          </a:xfrm>
        </p:grpSpPr>
        <p:sp>
          <p:nvSpPr>
            <p:cNvPr id="58426" name="TextBox 36"/>
            <p:cNvSpPr txBox="1">
              <a:spLocks noChangeArrowheads="1"/>
            </p:cNvSpPr>
            <p:nvPr/>
          </p:nvSpPr>
          <p:spPr bwMode="auto">
            <a:xfrm>
              <a:off x="1947112" y="2078965"/>
              <a:ext cx="1927131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… r</a:t>
              </a:r>
              <a:r>
                <a:rPr lang="en-US" altLang="en-US" sz="20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(*)w</a:t>
              </a:r>
              <a:r>
                <a:rPr lang="en-US" altLang="en-US" sz="20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(*) … </a:t>
              </a:r>
            </a:p>
          </p:txBody>
        </p:sp>
        <p:sp>
          <p:nvSpPr>
            <p:cNvPr id="58427" name="Freeform 37"/>
            <p:cNvSpPr>
              <a:spLocks/>
            </p:cNvSpPr>
            <p:nvPr/>
          </p:nvSpPr>
          <p:spPr bwMode="auto">
            <a:xfrm>
              <a:off x="2508300" y="2009233"/>
              <a:ext cx="619512" cy="144079"/>
            </a:xfrm>
            <a:custGeom>
              <a:avLst/>
              <a:gdLst>
                <a:gd name="T0" fmla="*/ 0 w 603849"/>
                <a:gd name="T1" fmla="*/ 156489 h 138248"/>
                <a:gd name="T2" fmla="*/ 316719 w 603849"/>
                <a:gd name="T3" fmla="*/ 254 h 138248"/>
                <a:gd name="T4" fmla="*/ 652067 w 603849"/>
                <a:gd name="T5" fmla="*/ 127194 h 13824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03849" h="138248">
                  <a:moveTo>
                    <a:pt x="0" y="138248"/>
                  </a:moveTo>
                  <a:cubicBezTo>
                    <a:pt x="96328" y="71393"/>
                    <a:pt x="192657" y="4538"/>
                    <a:pt x="293298" y="225"/>
                  </a:cubicBezTo>
                  <a:cubicBezTo>
                    <a:pt x="393940" y="-4088"/>
                    <a:pt x="498894" y="54140"/>
                    <a:pt x="603849" y="112368"/>
                  </a:cubicBezTo>
                </a:path>
              </a:pathLst>
            </a:cu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cxnSp>
          <p:nvCxnSpPr>
            <p:cNvPr id="58428" name="Straight Arrow Connector 38"/>
            <p:cNvCxnSpPr>
              <a:cxnSpLocks noChangeShapeType="1"/>
            </p:cNvCxnSpPr>
            <p:nvPr/>
          </p:nvCxnSpPr>
          <p:spPr bwMode="auto">
            <a:xfrm>
              <a:off x="3056408" y="2078469"/>
              <a:ext cx="146650" cy="94892"/>
            </a:xfrm>
            <a:prstGeom prst="straightConnector1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8429" name="Straight Arrow Connector 39"/>
            <p:cNvCxnSpPr>
              <a:cxnSpLocks noChangeShapeType="1"/>
            </p:cNvCxnSpPr>
            <p:nvPr/>
          </p:nvCxnSpPr>
          <p:spPr bwMode="auto">
            <a:xfrm flipH="1">
              <a:off x="2460692" y="2099923"/>
              <a:ext cx="145388" cy="84035"/>
            </a:xfrm>
            <a:prstGeom prst="straightConnector1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8430" name="TextBox 40"/>
            <p:cNvSpPr txBox="1">
              <a:spLocks noChangeArrowheads="1"/>
            </p:cNvSpPr>
            <p:nvPr/>
          </p:nvSpPr>
          <p:spPr bwMode="auto">
            <a:xfrm>
              <a:off x="2578135" y="1744908"/>
              <a:ext cx="570990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FF0000"/>
                  </a:solidFill>
                </a:rPr>
                <a:t>swap?</a:t>
              </a:r>
            </a:p>
          </p:txBody>
        </p:sp>
      </p:grpSp>
      <p:grpSp>
        <p:nvGrpSpPr>
          <p:cNvPr id="58375" name="Group 41"/>
          <p:cNvGrpSpPr>
            <a:grpSpLocks/>
          </p:cNvGrpSpPr>
          <p:nvPr/>
        </p:nvGrpSpPr>
        <p:grpSpPr bwMode="auto">
          <a:xfrm>
            <a:off x="4057650" y="1574800"/>
            <a:ext cx="1927225" cy="733425"/>
            <a:chOff x="1947112" y="1744908"/>
            <a:chExt cx="1927131" cy="734167"/>
          </a:xfrm>
        </p:grpSpPr>
        <p:sp>
          <p:nvSpPr>
            <p:cNvPr id="58421" name="TextBox 42"/>
            <p:cNvSpPr txBox="1">
              <a:spLocks noChangeArrowheads="1"/>
            </p:cNvSpPr>
            <p:nvPr/>
          </p:nvSpPr>
          <p:spPr bwMode="auto">
            <a:xfrm>
              <a:off x="1947112" y="2078965"/>
              <a:ext cx="1927131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… w</a:t>
              </a:r>
              <a:r>
                <a:rPr lang="en-US" altLang="en-US" sz="20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(*)r</a:t>
              </a:r>
              <a:r>
                <a:rPr lang="en-US" altLang="en-US" sz="20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(*) … </a:t>
              </a:r>
            </a:p>
          </p:txBody>
        </p:sp>
        <p:sp>
          <p:nvSpPr>
            <p:cNvPr id="58422" name="Freeform 43"/>
            <p:cNvSpPr>
              <a:spLocks/>
            </p:cNvSpPr>
            <p:nvPr/>
          </p:nvSpPr>
          <p:spPr bwMode="auto">
            <a:xfrm>
              <a:off x="2508300" y="2009233"/>
              <a:ext cx="619512" cy="144079"/>
            </a:xfrm>
            <a:custGeom>
              <a:avLst/>
              <a:gdLst>
                <a:gd name="T0" fmla="*/ 0 w 603849"/>
                <a:gd name="T1" fmla="*/ 156489 h 138248"/>
                <a:gd name="T2" fmla="*/ 316719 w 603849"/>
                <a:gd name="T3" fmla="*/ 254 h 138248"/>
                <a:gd name="T4" fmla="*/ 652067 w 603849"/>
                <a:gd name="T5" fmla="*/ 127194 h 13824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03849" h="138248">
                  <a:moveTo>
                    <a:pt x="0" y="138248"/>
                  </a:moveTo>
                  <a:cubicBezTo>
                    <a:pt x="96328" y="71393"/>
                    <a:pt x="192657" y="4538"/>
                    <a:pt x="293298" y="225"/>
                  </a:cubicBezTo>
                  <a:cubicBezTo>
                    <a:pt x="393940" y="-4088"/>
                    <a:pt x="498894" y="54140"/>
                    <a:pt x="603849" y="112368"/>
                  </a:cubicBezTo>
                </a:path>
              </a:pathLst>
            </a:cu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cxnSp>
          <p:nvCxnSpPr>
            <p:cNvPr id="58423" name="Straight Arrow Connector 44"/>
            <p:cNvCxnSpPr>
              <a:cxnSpLocks noChangeShapeType="1"/>
            </p:cNvCxnSpPr>
            <p:nvPr/>
          </p:nvCxnSpPr>
          <p:spPr bwMode="auto">
            <a:xfrm>
              <a:off x="3056408" y="2078469"/>
              <a:ext cx="146650" cy="94892"/>
            </a:xfrm>
            <a:prstGeom prst="straightConnector1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8424" name="Straight Arrow Connector 45"/>
            <p:cNvCxnSpPr>
              <a:cxnSpLocks noChangeShapeType="1"/>
            </p:cNvCxnSpPr>
            <p:nvPr/>
          </p:nvCxnSpPr>
          <p:spPr bwMode="auto">
            <a:xfrm flipH="1">
              <a:off x="2460692" y="2099923"/>
              <a:ext cx="145388" cy="84035"/>
            </a:xfrm>
            <a:prstGeom prst="straightConnector1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8425" name="TextBox 46"/>
            <p:cNvSpPr txBox="1">
              <a:spLocks noChangeArrowheads="1"/>
            </p:cNvSpPr>
            <p:nvPr/>
          </p:nvSpPr>
          <p:spPr bwMode="auto">
            <a:xfrm>
              <a:off x="2578135" y="1744908"/>
              <a:ext cx="570990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FF0000"/>
                  </a:solidFill>
                </a:rPr>
                <a:t>swap?</a:t>
              </a:r>
            </a:p>
          </p:txBody>
        </p:sp>
      </p:grpSp>
      <p:grpSp>
        <p:nvGrpSpPr>
          <p:cNvPr id="58376" name="Group 47"/>
          <p:cNvGrpSpPr>
            <a:grpSpLocks/>
          </p:cNvGrpSpPr>
          <p:nvPr/>
        </p:nvGrpSpPr>
        <p:grpSpPr bwMode="auto">
          <a:xfrm>
            <a:off x="4057650" y="2306638"/>
            <a:ext cx="2028825" cy="733425"/>
            <a:chOff x="1947112" y="1744908"/>
            <a:chExt cx="2028119" cy="734167"/>
          </a:xfrm>
        </p:grpSpPr>
        <p:sp>
          <p:nvSpPr>
            <p:cNvPr id="58416" name="TextBox 48"/>
            <p:cNvSpPr txBox="1">
              <a:spLocks noChangeArrowheads="1"/>
            </p:cNvSpPr>
            <p:nvPr/>
          </p:nvSpPr>
          <p:spPr bwMode="auto">
            <a:xfrm>
              <a:off x="1947112" y="2078965"/>
              <a:ext cx="2028119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… w</a:t>
              </a:r>
              <a:r>
                <a:rPr lang="en-US" altLang="en-US" sz="20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(*)w</a:t>
              </a:r>
              <a:r>
                <a:rPr lang="en-US" altLang="en-US" sz="20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(*) … </a:t>
              </a:r>
            </a:p>
          </p:txBody>
        </p:sp>
        <p:sp>
          <p:nvSpPr>
            <p:cNvPr id="58417" name="Freeform 49"/>
            <p:cNvSpPr>
              <a:spLocks/>
            </p:cNvSpPr>
            <p:nvPr/>
          </p:nvSpPr>
          <p:spPr bwMode="auto">
            <a:xfrm>
              <a:off x="2508300" y="2009233"/>
              <a:ext cx="619512" cy="144079"/>
            </a:xfrm>
            <a:custGeom>
              <a:avLst/>
              <a:gdLst>
                <a:gd name="T0" fmla="*/ 0 w 603849"/>
                <a:gd name="T1" fmla="*/ 156489 h 138248"/>
                <a:gd name="T2" fmla="*/ 316719 w 603849"/>
                <a:gd name="T3" fmla="*/ 254 h 138248"/>
                <a:gd name="T4" fmla="*/ 652067 w 603849"/>
                <a:gd name="T5" fmla="*/ 127194 h 13824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03849" h="138248">
                  <a:moveTo>
                    <a:pt x="0" y="138248"/>
                  </a:moveTo>
                  <a:cubicBezTo>
                    <a:pt x="96328" y="71393"/>
                    <a:pt x="192657" y="4538"/>
                    <a:pt x="293298" y="225"/>
                  </a:cubicBezTo>
                  <a:cubicBezTo>
                    <a:pt x="393940" y="-4088"/>
                    <a:pt x="498894" y="54140"/>
                    <a:pt x="603849" y="112368"/>
                  </a:cubicBezTo>
                </a:path>
              </a:pathLst>
            </a:cu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cxnSp>
          <p:nvCxnSpPr>
            <p:cNvPr id="58418" name="Straight Arrow Connector 50"/>
            <p:cNvCxnSpPr>
              <a:cxnSpLocks noChangeShapeType="1"/>
            </p:cNvCxnSpPr>
            <p:nvPr/>
          </p:nvCxnSpPr>
          <p:spPr bwMode="auto">
            <a:xfrm>
              <a:off x="3056408" y="2078469"/>
              <a:ext cx="146650" cy="94892"/>
            </a:xfrm>
            <a:prstGeom prst="straightConnector1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8419" name="Straight Arrow Connector 51"/>
            <p:cNvCxnSpPr>
              <a:cxnSpLocks noChangeShapeType="1"/>
            </p:cNvCxnSpPr>
            <p:nvPr/>
          </p:nvCxnSpPr>
          <p:spPr bwMode="auto">
            <a:xfrm flipH="1">
              <a:off x="2460692" y="2099923"/>
              <a:ext cx="145388" cy="84035"/>
            </a:xfrm>
            <a:prstGeom prst="straightConnector1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8420" name="TextBox 52"/>
            <p:cNvSpPr txBox="1">
              <a:spLocks noChangeArrowheads="1"/>
            </p:cNvSpPr>
            <p:nvPr/>
          </p:nvSpPr>
          <p:spPr bwMode="auto">
            <a:xfrm>
              <a:off x="2578135" y="1744908"/>
              <a:ext cx="570990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FF0000"/>
                  </a:solidFill>
                </a:rPr>
                <a:t>swap?</a:t>
              </a:r>
            </a:p>
          </p:txBody>
        </p:sp>
      </p:grpSp>
      <p:sp>
        <p:nvSpPr>
          <p:cNvPr id="58377" name="TextBox 56"/>
          <p:cNvSpPr txBox="1">
            <a:spLocks noChangeArrowheads="1"/>
          </p:cNvSpPr>
          <p:nvPr/>
        </p:nvSpPr>
        <p:spPr bwMode="auto">
          <a:xfrm>
            <a:off x="6361113" y="2051050"/>
            <a:ext cx="20558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Violate T</a:t>
            </a:r>
            <a:r>
              <a:rPr lang="en-US" altLang="en-US" sz="2000" baseline="-25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’s logic!</a:t>
            </a:r>
          </a:p>
        </p:txBody>
      </p:sp>
      <p:sp>
        <p:nvSpPr>
          <p:cNvPr id="58378" name="TextBox 53"/>
          <p:cNvSpPr txBox="1">
            <a:spLocks noChangeArrowheads="1"/>
          </p:cNvSpPr>
          <p:nvPr/>
        </p:nvSpPr>
        <p:spPr bwMode="auto">
          <a:xfrm>
            <a:off x="939800" y="3470275"/>
            <a:ext cx="9271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, T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</p:txBody>
      </p:sp>
      <p:grpSp>
        <p:nvGrpSpPr>
          <p:cNvPr id="58379" name="Group 7"/>
          <p:cNvGrpSpPr>
            <a:grpSpLocks/>
          </p:cNvGrpSpPr>
          <p:nvPr/>
        </p:nvGrpSpPr>
        <p:grpSpPr bwMode="auto">
          <a:xfrm>
            <a:off x="2141538" y="3381375"/>
            <a:ext cx="4065587" cy="1481138"/>
            <a:chOff x="2140969" y="3381722"/>
            <a:chExt cx="4066459" cy="1480264"/>
          </a:xfrm>
        </p:grpSpPr>
        <p:grpSp>
          <p:nvGrpSpPr>
            <p:cNvPr id="58392" name="Group 67"/>
            <p:cNvGrpSpPr>
              <a:grpSpLocks/>
            </p:cNvGrpSpPr>
            <p:nvPr/>
          </p:nvGrpSpPr>
          <p:grpSpPr bwMode="auto">
            <a:xfrm>
              <a:off x="2140969" y="3385684"/>
              <a:ext cx="1927131" cy="734167"/>
              <a:chOff x="1947112" y="1744908"/>
              <a:chExt cx="1927131" cy="734167"/>
            </a:xfrm>
          </p:grpSpPr>
          <p:sp>
            <p:nvSpPr>
              <p:cNvPr id="58411" name="TextBox 98"/>
              <p:cNvSpPr txBox="1">
                <a:spLocks noChangeArrowheads="1"/>
              </p:cNvSpPr>
              <p:nvPr/>
            </p:nvSpPr>
            <p:spPr bwMode="auto">
              <a:xfrm>
                <a:off x="1947112" y="2078965"/>
                <a:ext cx="1927131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… r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(A)r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(B) … </a:t>
                </a:r>
              </a:p>
            </p:txBody>
          </p:sp>
          <p:sp>
            <p:nvSpPr>
              <p:cNvPr id="58412" name="Freeform 99"/>
              <p:cNvSpPr>
                <a:spLocks/>
              </p:cNvSpPr>
              <p:nvPr/>
            </p:nvSpPr>
            <p:spPr bwMode="auto">
              <a:xfrm>
                <a:off x="2508300" y="2009233"/>
                <a:ext cx="619512" cy="144079"/>
              </a:xfrm>
              <a:custGeom>
                <a:avLst/>
                <a:gdLst>
                  <a:gd name="T0" fmla="*/ 0 w 603849"/>
                  <a:gd name="T1" fmla="*/ 156489 h 138248"/>
                  <a:gd name="T2" fmla="*/ 316719 w 603849"/>
                  <a:gd name="T3" fmla="*/ 254 h 138248"/>
                  <a:gd name="T4" fmla="*/ 652067 w 603849"/>
                  <a:gd name="T5" fmla="*/ 127194 h 13824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03849" h="138248">
                    <a:moveTo>
                      <a:pt x="0" y="138248"/>
                    </a:moveTo>
                    <a:cubicBezTo>
                      <a:pt x="96328" y="71393"/>
                      <a:pt x="192657" y="4538"/>
                      <a:pt x="293298" y="225"/>
                    </a:cubicBezTo>
                    <a:cubicBezTo>
                      <a:pt x="393940" y="-4088"/>
                      <a:pt x="498894" y="54140"/>
                      <a:pt x="603849" y="112368"/>
                    </a:cubicBezTo>
                  </a:path>
                </a:pathLst>
              </a:custGeom>
              <a:noFill/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cxnSp>
            <p:nvCxnSpPr>
              <p:cNvPr id="58413" name="Straight Arrow Connector 100"/>
              <p:cNvCxnSpPr>
                <a:cxnSpLocks noChangeShapeType="1"/>
              </p:cNvCxnSpPr>
              <p:nvPr/>
            </p:nvCxnSpPr>
            <p:spPr bwMode="auto">
              <a:xfrm>
                <a:off x="3056408" y="2078469"/>
                <a:ext cx="146650" cy="94892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58414" name="Straight Arrow Connector 101"/>
              <p:cNvCxnSpPr>
                <a:cxnSpLocks noChangeShapeType="1"/>
              </p:cNvCxnSpPr>
              <p:nvPr/>
            </p:nvCxnSpPr>
            <p:spPr bwMode="auto">
              <a:xfrm flipH="1">
                <a:off x="2460692" y="2099923"/>
                <a:ext cx="145388" cy="84035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58415" name="TextBox 102"/>
              <p:cNvSpPr txBox="1">
                <a:spLocks noChangeArrowheads="1"/>
              </p:cNvSpPr>
              <p:nvPr/>
            </p:nvSpPr>
            <p:spPr bwMode="auto">
              <a:xfrm>
                <a:off x="2578135" y="1744908"/>
                <a:ext cx="570990" cy="2616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100">
                    <a:solidFill>
                      <a:srgbClr val="FF0000"/>
                    </a:solidFill>
                  </a:rPr>
                  <a:t>swap?</a:t>
                </a:r>
              </a:p>
            </p:txBody>
          </p:sp>
        </p:grpSp>
        <p:grpSp>
          <p:nvGrpSpPr>
            <p:cNvPr id="58393" name="Group 68"/>
            <p:cNvGrpSpPr>
              <a:grpSpLocks/>
            </p:cNvGrpSpPr>
            <p:nvPr/>
          </p:nvGrpSpPr>
          <p:grpSpPr bwMode="auto">
            <a:xfrm>
              <a:off x="2178525" y="4127819"/>
              <a:ext cx="2028119" cy="734167"/>
              <a:chOff x="1947112" y="1744908"/>
              <a:chExt cx="2028119" cy="734167"/>
            </a:xfrm>
          </p:grpSpPr>
          <p:sp>
            <p:nvSpPr>
              <p:cNvPr id="58406" name="TextBox 93"/>
              <p:cNvSpPr txBox="1">
                <a:spLocks noChangeArrowheads="1"/>
              </p:cNvSpPr>
              <p:nvPr/>
            </p:nvSpPr>
            <p:spPr bwMode="auto">
              <a:xfrm>
                <a:off x="1947112" y="2078965"/>
                <a:ext cx="2028119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… r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(A)w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(B) … </a:t>
                </a:r>
              </a:p>
            </p:txBody>
          </p:sp>
          <p:sp>
            <p:nvSpPr>
              <p:cNvPr id="58407" name="Freeform 94"/>
              <p:cNvSpPr>
                <a:spLocks/>
              </p:cNvSpPr>
              <p:nvPr/>
            </p:nvSpPr>
            <p:spPr bwMode="auto">
              <a:xfrm>
                <a:off x="2508300" y="2009233"/>
                <a:ext cx="619512" cy="144079"/>
              </a:xfrm>
              <a:custGeom>
                <a:avLst/>
                <a:gdLst>
                  <a:gd name="T0" fmla="*/ 0 w 603849"/>
                  <a:gd name="T1" fmla="*/ 156489 h 138248"/>
                  <a:gd name="T2" fmla="*/ 316719 w 603849"/>
                  <a:gd name="T3" fmla="*/ 254 h 138248"/>
                  <a:gd name="T4" fmla="*/ 652067 w 603849"/>
                  <a:gd name="T5" fmla="*/ 127194 h 13824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03849" h="138248">
                    <a:moveTo>
                      <a:pt x="0" y="138248"/>
                    </a:moveTo>
                    <a:cubicBezTo>
                      <a:pt x="96328" y="71393"/>
                      <a:pt x="192657" y="4538"/>
                      <a:pt x="293298" y="225"/>
                    </a:cubicBezTo>
                    <a:cubicBezTo>
                      <a:pt x="393940" y="-4088"/>
                      <a:pt x="498894" y="54140"/>
                      <a:pt x="603849" y="112368"/>
                    </a:cubicBezTo>
                  </a:path>
                </a:pathLst>
              </a:custGeom>
              <a:noFill/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cxnSp>
            <p:nvCxnSpPr>
              <p:cNvPr id="58408" name="Straight Arrow Connector 95"/>
              <p:cNvCxnSpPr>
                <a:cxnSpLocks noChangeShapeType="1"/>
              </p:cNvCxnSpPr>
              <p:nvPr/>
            </p:nvCxnSpPr>
            <p:spPr bwMode="auto">
              <a:xfrm>
                <a:off x="3056408" y="2078469"/>
                <a:ext cx="146650" cy="94892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58409" name="Straight Arrow Connector 96"/>
              <p:cNvCxnSpPr>
                <a:cxnSpLocks noChangeShapeType="1"/>
              </p:cNvCxnSpPr>
              <p:nvPr/>
            </p:nvCxnSpPr>
            <p:spPr bwMode="auto">
              <a:xfrm flipH="1">
                <a:off x="2460692" y="2099923"/>
                <a:ext cx="145388" cy="84035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58410" name="TextBox 97"/>
              <p:cNvSpPr txBox="1">
                <a:spLocks noChangeArrowheads="1"/>
              </p:cNvSpPr>
              <p:nvPr/>
            </p:nvSpPr>
            <p:spPr bwMode="auto">
              <a:xfrm>
                <a:off x="2578135" y="1744908"/>
                <a:ext cx="570990" cy="2616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100">
                    <a:solidFill>
                      <a:srgbClr val="FF0000"/>
                    </a:solidFill>
                  </a:rPr>
                  <a:t>swap?</a:t>
                </a:r>
              </a:p>
            </p:txBody>
          </p:sp>
        </p:grpSp>
        <p:grpSp>
          <p:nvGrpSpPr>
            <p:cNvPr id="58394" name="Group 69"/>
            <p:cNvGrpSpPr>
              <a:grpSpLocks/>
            </p:cNvGrpSpPr>
            <p:nvPr/>
          </p:nvGrpSpPr>
          <p:grpSpPr bwMode="auto">
            <a:xfrm>
              <a:off x="4078319" y="3381722"/>
              <a:ext cx="2028119" cy="734167"/>
              <a:chOff x="1947112" y="1744908"/>
              <a:chExt cx="2028119" cy="734167"/>
            </a:xfrm>
          </p:grpSpPr>
          <p:sp>
            <p:nvSpPr>
              <p:cNvPr id="58401" name="TextBox 88"/>
              <p:cNvSpPr txBox="1">
                <a:spLocks noChangeArrowheads="1"/>
              </p:cNvSpPr>
              <p:nvPr/>
            </p:nvSpPr>
            <p:spPr bwMode="auto">
              <a:xfrm>
                <a:off x="1947112" y="2078965"/>
                <a:ext cx="2028119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… w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(A)r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(B) … </a:t>
                </a:r>
              </a:p>
            </p:txBody>
          </p:sp>
          <p:sp>
            <p:nvSpPr>
              <p:cNvPr id="58402" name="Freeform 89"/>
              <p:cNvSpPr>
                <a:spLocks/>
              </p:cNvSpPr>
              <p:nvPr/>
            </p:nvSpPr>
            <p:spPr bwMode="auto">
              <a:xfrm>
                <a:off x="2508300" y="2009233"/>
                <a:ext cx="619512" cy="144079"/>
              </a:xfrm>
              <a:custGeom>
                <a:avLst/>
                <a:gdLst>
                  <a:gd name="T0" fmla="*/ 0 w 603849"/>
                  <a:gd name="T1" fmla="*/ 156489 h 138248"/>
                  <a:gd name="T2" fmla="*/ 316719 w 603849"/>
                  <a:gd name="T3" fmla="*/ 254 h 138248"/>
                  <a:gd name="T4" fmla="*/ 652067 w 603849"/>
                  <a:gd name="T5" fmla="*/ 127194 h 13824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03849" h="138248">
                    <a:moveTo>
                      <a:pt x="0" y="138248"/>
                    </a:moveTo>
                    <a:cubicBezTo>
                      <a:pt x="96328" y="71393"/>
                      <a:pt x="192657" y="4538"/>
                      <a:pt x="293298" y="225"/>
                    </a:cubicBezTo>
                    <a:cubicBezTo>
                      <a:pt x="393940" y="-4088"/>
                      <a:pt x="498894" y="54140"/>
                      <a:pt x="603849" y="112368"/>
                    </a:cubicBezTo>
                  </a:path>
                </a:pathLst>
              </a:custGeom>
              <a:noFill/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cxnSp>
            <p:nvCxnSpPr>
              <p:cNvPr id="58403" name="Straight Arrow Connector 90"/>
              <p:cNvCxnSpPr>
                <a:cxnSpLocks noChangeShapeType="1"/>
              </p:cNvCxnSpPr>
              <p:nvPr/>
            </p:nvCxnSpPr>
            <p:spPr bwMode="auto">
              <a:xfrm>
                <a:off x="3056408" y="2078469"/>
                <a:ext cx="146650" cy="94892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58404" name="Straight Arrow Connector 91"/>
              <p:cNvCxnSpPr>
                <a:cxnSpLocks noChangeShapeType="1"/>
              </p:cNvCxnSpPr>
              <p:nvPr/>
            </p:nvCxnSpPr>
            <p:spPr bwMode="auto">
              <a:xfrm flipH="1">
                <a:off x="2460692" y="2099923"/>
                <a:ext cx="145388" cy="84035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58405" name="TextBox 92"/>
              <p:cNvSpPr txBox="1">
                <a:spLocks noChangeArrowheads="1"/>
              </p:cNvSpPr>
              <p:nvPr/>
            </p:nvSpPr>
            <p:spPr bwMode="auto">
              <a:xfrm>
                <a:off x="2578135" y="1744908"/>
                <a:ext cx="570990" cy="2616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100">
                    <a:solidFill>
                      <a:srgbClr val="FF0000"/>
                    </a:solidFill>
                  </a:rPr>
                  <a:t>swap?</a:t>
                </a:r>
              </a:p>
            </p:txBody>
          </p:sp>
        </p:grpSp>
        <p:grpSp>
          <p:nvGrpSpPr>
            <p:cNvPr id="58395" name="Group 70"/>
            <p:cNvGrpSpPr>
              <a:grpSpLocks/>
            </p:cNvGrpSpPr>
            <p:nvPr/>
          </p:nvGrpSpPr>
          <p:grpSpPr bwMode="auto">
            <a:xfrm>
              <a:off x="4078319" y="4113896"/>
              <a:ext cx="2129109" cy="734167"/>
              <a:chOff x="1947112" y="1744908"/>
              <a:chExt cx="2129109" cy="734167"/>
            </a:xfrm>
          </p:grpSpPr>
          <p:sp>
            <p:nvSpPr>
              <p:cNvPr id="58396" name="TextBox 83"/>
              <p:cNvSpPr txBox="1">
                <a:spLocks noChangeArrowheads="1"/>
              </p:cNvSpPr>
              <p:nvPr/>
            </p:nvSpPr>
            <p:spPr bwMode="auto">
              <a:xfrm>
                <a:off x="1947112" y="2078965"/>
                <a:ext cx="2129109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… w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(A)w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(B) … </a:t>
                </a:r>
              </a:p>
            </p:txBody>
          </p:sp>
          <p:sp>
            <p:nvSpPr>
              <p:cNvPr id="58397" name="Freeform 84"/>
              <p:cNvSpPr>
                <a:spLocks/>
              </p:cNvSpPr>
              <p:nvPr/>
            </p:nvSpPr>
            <p:spPr bwMode="auto">
              <a:xfrm>
                <a:off x="2508300" y="2009233"/>
                <a:ext cx="619512" cy="144079"/>
              </a:xfrm>
              <a:custGeom>
                <a:avLst/>
                <a:gdLst>
                  <a:gd name="T0" fmla="*/ 0 w 603849"/>
                  <a:gd name="T1" fmla="*/ 156489 h 138248"/>
                  <a:gd name="T2" fmla="*/ 316719 w 603849"/>
                  <a:gd name="T3" fmla="*/ 254 h 138248"/>
                  <a:gd name="T4" fmla="*/ 652067 w 603849"/>
                  <a:gd name="T5" fmla="*/ 127194 h 13824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03849" h="138248">
                    <a:moveTo>
                      <a:pt x="0" y="138248"/>
                    </a:moveTo>
                    <a:cubicBezTo>
                      <a:pt x="96328" y="71393"/>
                      <a:pt x="192657" y="4538"/>
                      <a:pt x="293298" y="225"/>
                    </a:cubicBezTo>
                    <a:cubicBezTo>
                      <a:pt x="393940" y="-4088"/>
                      <a:pt x="498894" y="54140"/>
                      <a:pt x="603849" y="112368"/>
                    </a:cubicBezTo>
                  </a:path>
                </a:pathLst>
              </a:custGeom>
              <a:noFill/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cxnSp>
            <p:nvCxnSpPr>
              <p:cNvPr id="58398" name="Straight Arrow Connector 85"/>
              <p:cNvCxnSpPr>
                <a:cxnSpLocks noChangeShapeType="1"/>
              </p:cNvCxnSpPr>
              <p:nvPr/>
            </p:nvCxnSpPr>
            <p:spPr bwMode="auto">
              <a:xfrm>
                <a:off x="3056408" y="2078469"/>
                <a:ext cx="146650" cy="94892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58399" name="Straight Arrow Connector 86"/>
              <p:cNvCxnSpPr>
                <a:cxnSpLocks noChangeShapeType="1"/>
              </p:cNvCxnSpPr>
              <p:nvPr/>
            </p:nvCxnSpPr>
            <p:spPr bwMode="auto">
              <a:xfrm flipH="1">
                <a:off x="2460692" y="2099923"/>
                <a:ext cx="145388" cy="84035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58400" name="TextBox 87"/>
              <p:cNvSpPr txBox="1">
                <a:spLocks noChangeArrowheads="1"/>
              </p:cNvSpPr>
              <p:nvPr/>
            </p:nvSpPr>
            <p:spPr bwMode="auto">
              <a:xfrm>
                <a:off x="2578135" y="1744908"/>
                <a:ext cx="570990" cy="2616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100">
                    <a:solidFill>
                      <a:srgbClr val="FF0000"/>
                    </a:solidFill>
                  </a:rPr>
                  <a:t>swap?</a:t>
                </a:r>
              </a:p>
            </p:txBody>
          </p:sp>
        </p:grpSp>
      </p:grpSp>
      <p:grpSp>
        <p:nvGrpSpPr>
          <p:cNvPr id="58380" name="Group 131"/>
          <p:cNvGrpSpPr>
            <a:grpSpLocks/>
          </p:cNvGrpSpPr>
          <p:nvPr/>
        </p:nvGrpSpPr>
        <p:grpSpPr bwMode="auto">
          <a:xfrm>
            <a:off x="2913063" y="2508250"/>
            <a:ext cx="304800" cy="161925"/>
            <a:chOff x="1863969" y="3018728"/>
            <a:chExt cx="1091227" cy="472844"/>
          </a:xfrm>
        </p:grpSpPr>
        <p:cxnSp>
          <p:nvCxnSpPr>
            <p:cNvPr id="58390" name="Straight Connector 132"/>
            <p:cNvCxnSpPr>
              <a:cxnSpLocks noChangeShapeType="1"/>
            </p:cNvCxnSpPr>
            <p:nvPr/>
          </p:nvCxnSpPr>
          <p:spPr bwMode="auto">
            <a:xfrm flipV="1">
              <a:off x="1863969" y="3032938"/>
              <a:ext cx="1046285" cy="458634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8391" name="Straight Connector 133"/>
            <p:cNvCxnSpPr>
              <a:cxnSpLocks noChangeShapeType="1"/>
            </p:cNvCxnSpPr>
            <p:nvPr/>
          </p:nvCxnSpPr>
          <p:spPr bwMode="auto">
            <a:xfrm>
              <a:off x="1882412" y="3018728"/>
              <a:ext cx="1072784" cy="458078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8381" name="Group 140"/>
          <p:cNvGrpSpPr>
            <a:grpSpLocks/>
          </p:cNvGrpSpPr>
          <p:nvPr/>
        </p:nvGrpSpPr>
        <p:grpSpPr bwMode="auto">
          <a:xfrm>
            <a:off x="2835275" y="1760538"/>
            <a:ext cx="304800" cy="161925"/>
            <a:chOff x="1863969" y="3018728"/>
            <a:chExt cx="1091227" cy="472844"/>
          </a:xfrm>
        </p:grpSpPr>
        <p:cxnSp>
          <p:nvCxnSpPr>
            <p:cNvPr id="58388" name="Straight Connector 141"/>
            <p:cNvCxnSpPr>
              <a:cxnSpLocks noChangeShapeType="1"/>
            </p:cNvCxnSpPr>
            <p:nvPr/>
          </p:nvCxnSpPr>
          <p:spPr bwMode="auto">
            <a:xfrm flipV="1">
              <a:off x="1863969" y="3032938"/>
              <a:ext cx="1046285" cy="458634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8389" name="Straight Connector 142"/>
            <p:cNvCxnSpPr>
              <a:cxnSpLocks noChangeShapeType="1"/>
            </p:cNvCxnSpPr>
            <p:nvPr/>
          </p:nvCxnSpPr>
          <p:spPr bwMode="auto">
            <a:xfrm>
              <a:off x="1882412" y="3018728"/>
              <a:ext cx="1072784" cy="458078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8382" name="Group 143"/>
          <p:cNvGrpSpPr>
            <a:grpSpLocks/>
          </p:cNvGrpSpPr>
          <p:nvPr/>
        </p:nvGrpSpPr>
        <p:grpSpPr bwMode="auto">
          <a:xfrm>
            <a:off x="4806950" y="1749425"/>
            <a:ext cx="304800" cy="161925"/>
            <a:chOff x="1863969" y="3018728"/>
            <a:chExt cx="1091227" cy="472844"/>
          </a:xfrm>
        </p:grpSpPr>
        <p:cxnSp>
          <p:nvCxnSpPr>
            <p:cNvPr id="58386" name="Straight Connector 144"/>
            <p:cNvCxnSpPr>
              <a:cxnSpLocks noChangeShapeType="1"/>
            </p:cNvCxnSpPr>
            <p:nvPr/>
          </p:nvCxnSpPr>
          <p:spPr bwMode="auto">
            <a:xfrm flipV="1">
              <a:off x="1863969" y="3032938"/>
              <a:ext cx="1046285" cy="458634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8387" name="Straight Connector 145"/>
            <p:cNvCxnSpPr>
              <a:cxnSpLocks noChangeShapeType="1"/>
            </p:cNvCxnSpPr>
            <p:nvPr/>
          </p:nvCxnSpPr>
          <p:spPr bwMode="auto">
            <a:xfrm>
              <a:off x="1882412" y="3018728"/>
              <a:ext cx="1072784" cy="458078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8383" name="Group 146"/>
          <p:cNvGrpSpPr>
            <a:grpSpLocks/>
          </p:cNvGrpSpPr>
          <p:nvPr/>
        </p:nvGrpSpPr>
        <p:grpSpPr bwMode="auto">
          <a:xfrm>
            <a:off x="4776788" y="2487613"/>
            <a:ext cx="304800" cy="161925"/>
            <a:chOff x="1863969" y="3018728"/>
            <a:chExt cx="1091227" cy="472844"/>
          </a:xfrm>
        </p:grpSpPr>
        <p:cxnSp>
          <p:nvCxnSpPr>
            <p:cNvPr id="58384" name="Straight Connector 147"/>
            <p:cNvCxnSpPr>
              <a:cxnSpLocks noChangeShapeType="1"/>
            </p:cNvCxnSpPr>
            <p:nvPr/>
          </p:nvCxnSpPr>
          <p:spPr bwMode="auto">
            <a:xfrm flipV="1">
              <a:off x="1863969" y="3032938"/>
              <a:ext cx="1046285" cy="458634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8385" name="Straight Connector 148"/>
            <p:cNvCxnSpPr>
              <a:cxnSpLocks noChangeShapeType="1"/>
            </p:cNvCxnSpPr>
            <p:nvPr/>
          </p:nvCxnSpPr>
          <p:spPr bwMode="auto">
            <a:xfrm>
              <a:off x="1882412" y="3018728"/>
              <a:ext cx="1072784" cy="458078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8"/>
          <p:cNvSpPr>
            <a:spLocks noChangeArrowheads="1"/>
          </p:cNvSpPr>
          <p:nvPr/>
        </p:nvSpPr>
        <p:spPr bwMode="auto">
          <a:xfrm>
            <a:off x="896938" y="265113"/>
            <a:ext cx="7385050" cy="110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Conflict-Serializability</a:t>
            </a:r>
          </a:p>
          <a:p>
            <a:pPr eaLnBrk="1" hangingPunct="1">
              <a:buFontTx/>
              <a:buNone/>
            </a:pPr>
            <a:r>
              <a:rPr lang="en-US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(A sufficient condition for serializability)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825500" y="1325563"/>
            <a:ext cx="7283450" cy="43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Consider:</a:t>
            </a:r>
          </a:p>
          <a:p>
            <a:pPr marL="0" indent="0" eaLnBrk="1" hangingPunct="1">
              <a:buFontTx/>
              <a:buNone/>
              <a:defRPr/>
            </a:pPr>
            <a:endParaRPr lang="en-US" altLang="en-US" sz="2400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396" name="TextBox 1"/>
          <p:cNvSpPr txBox="1">
            <a:spLocks noChangeArrowheads="1"/>
          </p:cNvSpPr>
          <p:nvPr/>
        </p:nvSpPr>
        <p:spPr bwMode="auto">
          <a:xfrm>
            <a:off x="965200" y="1868488"/>
            <a:ext cx="5619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</p:txBody>
      </p:sp>
      <p:grpSp>
        <p:nvGrpSpPr>
          <p:cNvPr id="59397" name="Group 12"/>
          <p:cNvGrpSpPr>
            <a:grpSpLocks/>
          </p:cNvGrpSpPr>
          <p:nvPr/>
        </p:nvGrpSpPr>
        <p:grpSpPr bwMode="auto">
          <a:xfrm>
            <a:off x="2120900" y="1577975"/>
            <a:ext cx="1825625" cy="735013"/>
            <a:chOff x="1947112" y="1744908"/>
            <a:chExt cx="1826141" cy="734167"/>
          </a:xfrm>
        </p:grpSpPr>
        <p:sp>
          <p:nvSpPr>
            <p:cNvPr id="59455" name="TextBox 5"/>
            <p:cNvSpPr txBox="1">
              <a:spLocks noChangeArrowheads="1"/>
            </p:cNvSpPr>
            <p:nvPr/>
          </p:nvSpPr>
          <p:spPr bwMode="auto">
            <a:xfrm>
              <a:off x="1947112" y="2078965"/>
              <a:ext cx="1826141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… r</a:t>
              </a:r>
              <a:r>
                <a:rPr lang="en-US" altLang="en-US" sz="20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(*)r</a:t>
              </a:r>
              <a:r>
                <a:rPr lang="en-US" altLang="en-US" sz="20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(*) … </a:t>
              </a:r>
            </a:p>
          </p:txBody>
        </p:sp>
        <p:sp>
          <p:nvSpPr>
            <p:cNvPr id="59456" name="Freeform 2"/>
            <p:cNvSpPr>
              <a:spLocks/>
            </p:cNvSpPr>
            <p:nvPr/>
          </p:nvSpPr>
          <p:spPr bwMode="auto">
            <a:xfrm>
              <a:off x="2508300" y="2009233"/>
              <a:ext cx="619512" cy="144079"/>
            </a:xfrm>
            <a:custGeom>
              <a:avLst/>
              <a:gdLst>
                <a:gd name="T0" fmla="*/ 0 w 603849"/>
                <a:gd name="T1" fmla="*/ 156489 h 138248"/>
                <a:gd name="T2" fmla="*/ 316719 w 603849"/>
                <a:gd name="T3" fmla="*/ 254 h 138248"/>
                <a:gd name="T4" fmla="*/ 652067 w 603849"/>
                <a:gd name="T5" fmla="*/ 127194 h 13824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03849" h="138248">
                  <a:moveTo>
                    <a:pt x="0" y="138248"/>
                  </a:moveTo>
                  <a:cubicBezTo>
                    <a:pt x="96328" y="71393"/>
                    <a:pt x="192657" y="4538"/>
                    <a:pt x="293298" y="225"/>
                  </a:cubicBezTo>
                  <a:cubicBezTo>
                    <a:pt x="393940" y="-4088"/>
                    <a:pt x="498894" y="54140"/>
                    <a:pt x="603849" y="112368"/>
                  </a:cubicBezTo>
                </a:path>
              </a:pathLst>
            </a:cu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cxnSp>
          <p:nvCxnSpPr>
            <p:cNvPr id="59457" name="Straight Arrow Connector 6"/>
            <p:cNvCxnSpPr>
              <a:cxnSpLocks noChangeShapeType="1"/>
            </p:cNvCxnSpPr>
            <p:nvPr/>
          </p:nvCxnSpPr>
          <p:spPr bwMode="auto">
            <a:xfrm>
              <a:off x="3056408" y="2078469"/>
              <a:ext cx="146650" cy="94892"/>
            </a:xfrm>
            <a:prstGeom prst="straightConnector1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9458" name="Straight Arrow Connector 11"/>
            <p:cNvCxnSpPr>
              <a:cxnSpLocks noChangeShapeType="1"/>
            </p:cNvCxnSpPr>
            <p:nvPr/>
          </p:nvCxnSpPr>
          <p:spPr bwMode="auto">
            <a:xfrm flipH="1">
              <a:off x="2460692" y="2099923"/>
              <a:ext cx="145388" cy="84035"/>
            </a:xfrm>
            <a:prstGeom prst="straightConnector1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9459" name="TextBox 10"/>
            <p:cNvSpPr txBox="1">
              <a:spLocks noChangeArrowheads="1"/>
            </p:cNvSpPr>
            <p:nvPr/>
          </p:nvSpPr>
          <p:spPr bwMode="auto">
            <a:xfrm>
              <a:off x="2578135" y="1744908"/>
              <a:ext cx="570990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FF0000"/>
                  </a:solidFill>
                </a:rPr>
                <a:t>swap?</a:t>
              </a:r>
            </a:p>
          </p:txBody>
        </p:sp>
      </p:grpSp>
      <p:grpSp>
        <p:nvGrpSpPr>
          <p:cNvPr id="59398" name="Group 35"/>
          <p:cNvGrpSpPr>
            <a:grpSpLocks/>
          </p:cNvGrpSpPr>
          <p:nvPr/>
        </p:nvGrpSpPr>
        <p:grpSpPr bwMode="auto">
          <a:xfrm>
            <a:off x="2157413" y="2320925"/>
            <a:ext cx="1927225" cy="733425"/>
            <a:chOff x="1947112" y="1744908"/>
            <a:chExt cx="1927131" cy="734167"/>
          </a:xfrm>
        </p:grpSpPr>
        <p:sp>
          <p:nvSpPr>
            <p:cNvPr id="59450" name="TextBox 36"/>
            <p:cNvSpPr txBox="1">
              <a:spLocks noChangeArrowheads="1"/>
            </p:cNvSpPr>
            <p:nvPr/>
          </p:nvSpPr>
          <p:spPr bwMode="auto">
            <a:xfrm>
              <a:off x="1947112" y="2078965"/>
              <a:ext cx="1927131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… r</a:t>
              </a:r>
              <a:r>
                <a:rPr lang="en-US" altLang="en-US" sz="20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(*)w</a:t>
              </a:r>
              <a:r>
                <a:rPr lang="en-US" altLang="en-US" sz="20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(*) … </a:t>
              </a:r>
            </a:p>
          </p:txBody>
        </p:sp>
        <p:sp>
          <p:nvSpPr>
            <p:cNvPr id="59451" name="Freeform 37"/>
            <p:cNvSpPr>
              <a:spLocks/>
            </p:cNvSpPr>
            <p:nvPr/>
          </p:nvSpPr>
          <p:spPr bwMode="auto">
            <a:xfrm>
              <a:off x="2508300" y="2009233"/>
              <a:ext cx="619512" cy="144079"/>
            </a:xfrm>
            <a:custGeom>
              <a:avLst/>
              <a:gdLst>
                <a:gd name="T0" fmla="*/ 0 w 603849"/>
                <a:gd name="T1" fmla="*/ 156489 h 138248"/>
                <a:gd name="T2" fmla="*/ 316719 w 603849"/>
                <a:gd name="T3" fmla="*/ 254 h 138248"/>
                <a:gd name="T4" fmla="*/ 652067 w 603849"/>
                <a:gd name="T5" fmla="*/ 127194 h 13824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03849" h="138248">
                  <a:moveTo>
                    <a:pt x="0" y="138248"/>
                  </a:moveTo>
                  <a:cubicBezTo>
                    <a:pt x="96328" y="71393"/>
                    <a:pt x="192657" y="4538"/>
                    <a:pt x="293298" y="225"/>
                  </a:cubicBezTo>
                  <a:cubicBezTo>
                    <a:pt x="393940" y="-4088"/>
                    <a:pt x="498894" y="54140"/>
                    <a:pt x="603849" y="112368"/>
                  </a:cubicBezTo>
                </a:path>
              </a:pathLst>
            </a:cu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cxnSp>
          <p:nvCxnSpPr>
            <p:cNvPr id="59452" name="Straight Arrow Connector 38"/>
            <p:cNvCxnSpPr>
              <a:cxnSpLocks noChangeShapeType="1"/>
            </p:cNvCxnSpPr>
            <p:nvPr/>
          </p:nvCxnSpPr>
          <p:spPr bwMode="auto">
            <a:xfrm>
              <a:off x="3056408" y="2078469"/>
              <a:ext cx="146650" cy="94892"/>
            </a:xfrm>
            <a:prstGeom prst="straightConnector1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9453" name="Straight Arrow Connector 39"/>
            <p:cNvCxnSpPr>
              <a:cxnSpLocks noChangeShapeType="1"/>
            </p:cNvCxnSpPr>
            <p:nvPr/>
          </p:nvCxnSpPr>
          <p:spPr bwMode="auto">
            <a:xfrm flipH="1">
              <a:off x="2460692" y="2099923"/>
              <a:ext cx="145388" cy="84035"/>
            </a:xfrm>
            <a:prstGeom prst="straightConnector1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9454" name="TextBox 40"/>
            <p:cNvSpPr txBox="1">
              <a:spLocks noChangeArrowheads="1"/>
            </p:cNvSpPr>
            <p:nvPr/>
          </p:nvSpPr>
          <p:spPr bwMode="auto">
            <a:xfrm>
              <a:off x="2578135" y="1744908"/>
              <a:ext cx="570990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FF0000"/>
                  </a:solidFill>
                </a:rPr>
                <a:t>swap?</a:t>
              </a:r>
            </a:p>
          </p:txBody>
        </p:sp>
      </p:grpSp>
      <p:grpSp>
        <p:nvGrpSpPr>
          <p:cNvPr id="59399" name="Group 41"/>
          <p:cNvGrpSpPr>
            <a:grpSpLocks/>
          </p:cNvGrpSpPr>
          <p:nvPr/>
        </p:nvGrpSpPr>
        <p:grpSpPr bwMode="auto">
          <a:xfrm>
            <a:off x="4057650" y="1574800"/>
            <a:ext cx="1927225" cy="733425"/>
            <a:chOff x="1947112" y="1744908"/>
            <a:chExt cx="1927131" cy="734167"/>
          </a:xfrm>
        </p:grpSpPr>
        <p:sp>
          <p:nvSpPr>
            <p:cNvPr id="59445" name="TextBox 42"/>
            <p:cNvSpPr txBox="1">
              <a:spLocks noChangeArrowheads="1"/>
            </p:cNvSpPr>
            <p:nvPr/>
          </p:nvSpPr>
          <p:spPr bwMode="auto">
            <a:xfrm>
              <a:off x="1947112" y="2078965"/>
              <a:ext cx="1927131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… w</a:t>
              </a:r>
              <a:r>
                <a:rPr lang="en-US" altLang="en-US" sz="20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(*)r</a:t>
              </a:r>
              <a:r>
                <a:rPr lang="en-US" altLang="en-US" sz="20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(*) … </a:t>
              </a:r>
            </a:p>
          </p:txBody>
        </p:sp>
        <p:sp>
          <p:nvSpPr>
            <p:cNvPr id="59446" name="Freeform 43"/>
            <p:cNvSpPr>
              <a:spLocks/>
            </p:cNvSpPr>
            <p:nvPr/>
          </p:nvSpPr>
          <p:spPr bwMode="auto">
            <a:xfrm>
              <a:off x="2508300" y="2009233"/>
              <a:ext cx="619512" cy="144079"/>
            </a:xfrm>
            <a:custGeom>
              <a:avLst/>
              <a:gdLst>
                <a:gd name="T0" fmla="*/ 0 w 603849"/>
                <a:gd name="T1" fmla="*/ 156489 h 138248"/>
                <a:gd name="T2" fmla="*/ 316719 w 603849"/>
                <a:gd name="T3" fmla="*/ 254 h 138248"/>
                <a:gd name="T4" fmla="*/ 652067 w 603849"/>
                <a:gd name="T5" fmla="*/ 127194 h 13824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03849" h="138248">
                  <a:moveTo>
                    <a:pt x="0" y="138248"/>
                  </a:moveTo>
                  <a:cubicBezTo>
                    <a:pt x="96328" y="71393"/>
                    <a:pt x="192657" y="4538"/>
                    <a:pt x="293298" y="225"/>
                  </a:cubicBezTo>
                  <a:cubicBezTo>
                    <a:pt x="393940" y="-4088"/>
                    <a:pt x="498894" y="54140"/>
                    <a:pt x="603849" y="112368"/>
                  </a:cubicBezTo>
                </a:path>
              </a:pathLst>
            </a:cu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cxnSp>
          <p:nvCxnSpPr>
            <p:cNvPr id="59447" name="Straight Arrow Connector 44"/>
            <p:cNvCxnSpPr>
              <a:cxnSpLocks noChangeShapeType="1"/>
            </p:cNvCxnSpPr>
            <p:nvPr/>
          </p:nvCxnSpPr>
          <p:spPr bwMode="auto">
            <a:xfrm>
              <a:off x="3056408" y="2078469"/>
              <a:ext cx="146650" cy="94892"/>
            </a:xfrm>
            <a:prstGeom prst="straightConnector1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9448" name="Straight Arrow Connector 45"/>
            <p:cNvCxnSpPr>
              <a:cxnSpLocks noChangeShapeType="1"/>
            </p:cNvCxnSpPr>
            <p:nvPr/>
          </p:nvCxnSpPr>
          <p:spPr bwMode="auto">
            <a:xfrm flipH="1">
              <a:off x="2460692" y="2099923"/>
              <a:ext cx="145388" cy="84035"/>
            </a:xfrm>
            <a:prstGeom prst="straightConnector1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9449" name="TextBox 46"/>
            <p:cNvSpPr txBox="1">
              <a:spLocks noChangeArrowheads="1"/>
            </p:cNvSpPr>
            <p:nvPr/>
          </p:nvSpPr>
          <p:spPr bwMode="auto">
            <a:xfrm>
              <a:off x="2578135" y="1744908"/>
              <a:ext cx="570990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FF0000"/>
                  </a:solidFill>
                </a:rPr>
                <a:t>swap?</a:t>
              </a:r>
            </a:p>
          </p:txBody>
        </p:sp>
      </p:grpSp>
      <p:grpSp>
        <p:nvGrpSpPr>
          <p:cNvPr id="59400" name="Group 47"/>
          <p:cNvGrpSpPr>
            <a:grpSpLocks/>
          </p:cNvGrpSpPr>
          <p:nvPr/>
        </p:nvGrpSpPr>
        <p:grpSpPr bwMode="auto">
          <a:xfrm>
            <a:off x="4057650" y="2306638"/>
            <a:ext cx="2028825" cy="733425"/>
            <a:chOff x="1947112" y="1744908"/>
            <a:chExt cx="2028119" cy="734167"/>
          </a:xfrm>
        </p:grpSpPr>
        <p:sp>
          <p:nvSpPr>
            <p:cNvPr id="59440" name="TextBox 48"/>
            <p:cNvSpPr txBox="1">
              <a:spLocks noChangeArrowheads="1"/>
            </p:cNvSpPr>
            <p:nvPr/>
          </p:nvSpPr>
          <p:spPr bwMode="auto">
            <a:xfrm>
              <a:off x="1947112" y="2078965"/>
              <a:ext cx="2028119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… w</a:t>
              </a:r>
              <a:r>
                <a:rPr lang="en-US" altLang="en-US" sz="20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(*)w</a:t>
              </a:r>
              <a:r>
                <a:rPr lang="en-US" altLang="en-US" sz="20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(*) … </a:t>
              </a:r>
            </a:p>
          </p:txBody>
        </p:sp>
        <p:sp>
          <p:nvSpPr>
            <p:cNvPr id="59441" name="Freeform 49"/>
            <p:cNvSpPr>
              <a:spLocks/>
            </p:cNvSpPr>
            <p:nvPr/>
          </p:nvSpPr>
          <p:spPr bwMode="auto">
            <a:xfrm>
              <a:off x="2508300" y="2009233"/>
              <a:ext cx="619512" cy="144079"/>
            </a:xfrm>
            <a:custGeom>
              <a:avLst/>
              <a:gdLst>
                <a:gd name="T0" fmla="*/ 0 w 603849"/>
                <a:gd name="T1" fmla="*/ 156489 h 138248"/>
                <a:gd name="T2" fmla="*/ 316719 w 603849"/>
                <a:gd name="T3" fmla="*/ 254 h 138248"/>
                <a:gd name="T4" fmla="*/ 652067 w 603849"/>
                <a:gd name="T5" fmla="*/ 127194 h 13824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03849" h="138248">
                  <a:moveTo>
                    <a:pt x="0" y="138248"/>
                  </a:moveTo>
                  <a:cubicBezTo>
                    <a:pt x="96328" y="71393"/>
                    <a:pt x="192657" y="4538"/>
                    <a:pt x="293298" y="225"/>
                  </a:cubicBezTo>
                  <a:cubicBezTo>
                    <a:pt x="393940" y="-4088"/>
                    <a:pt x="498894" y="54140"/>
                    <a:pt x="603849" y="112368"/>
                  </a:cubicBezTo>
                </a:path>
              </a:pathLst>
            </a:cu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cxnSp>
          <p:nvCxnSpPr>
            <p:cNvPr id="59442" name="Straight Arrow Connector 50"/>
            <p:cNvCxnSpPr>
              <a:cxnSpLocks noChangeShapeType="1"/>
            </p:cNvCxnSpPr>
            <p:nvPr/>
          </p:nvCxnSpPr>
          <p:spPr bwMode="auto">
            <a:xfrm>
              <a:off x="3056408" y="2078469"/>
              <a:ext cx="146650" cy="94892"/>
            </a:xfrm>
            <a:prstGeom prst="straightConnector1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9443" name="Straight Arrow Connector 51"/>
            <p:cNvCxnSpPr>
              <a:cxnSpLocks noChangeShapeType="1"/>
            </p:cNvCxnSpPr>
            <p:nvPr/>
          </p:nvCxnSpPr>
          <p:spPr bwMode="auto">
            <a:xfrm flipH="1">
              <a:off x="2460692" y="2099923"/>
              <a:ext cx="145388" cy="84035"/>
            </a:xfrm>
            <a:prstGeom prst="straightConnector1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9444" name="TextBox 52"/>
            <p:cNvSpPr txBox="1">
              <a:spLocks noChangeArrowheads="1"/>
            </p:cNvSpPr>
            <p:nvPr/>
          </p:nvSpPr>
          <p:spPr bwMode="auto">
            <a:xfrm>
              <a:off x="2578135" y="1744908"/>
              <a:ext cx="570990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FF0000"/>
                  </a:solidFill>
                </a:rPr>
                <a:t>swap?</a:t>
              </a:r>
            </a:p>
          </p:txBody>
        </p:sp>
      </p:grpSp>
      <p:sp>
        <p:nvSpPr>
          <p:cNvPr id="59401" name="TextBox 56"/>
          <p:cNvSpPr txBox="1">
            <a:spLocks noChangeArrowheads="1"/>
          </p:cNvSpPr>
          <p:nvPr/>
        </p:nvSpPr>
        <p:spPr bwMode="auto">
          <a:xfrm>
            <a:off x="6361113" y="2051050"/>
            <a:ext cx="20558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Violate T</a:t>
            </a:r>
            <a:r>
              <a:rPr lang="en-US" altLang="en-US" sz="2000" baseline="-25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’s logic!</a:t>
            </a:r>
          </a:p>
        </p:txBody>
      </p:sp>
      <p:sp>
        <p:nvSpPr>
          <p:cNvPr id="59402" name="TextBox 53"/>
          <p:cNvSpPr txBox="1">
            <a:spLocks noChangeArrowheads="1"/>
          </p:cNvSpPr>
          <p:nvPr/>
        </p:nvSpPr>
        <p:spPr bwMode="auto">
          <a:xfrm>
            <a:off x="939800" y="3470275"/>
            <a:ext cx="9271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, T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</p:txBody>
      </p:sp>
      <p:grpSp>
        <p:nvGrpSpPr>
          <p:cNvPr id="59403" name="Group 7"/>
          <p:cNvGrpSpPr>
            <a:grpSpLocks/>
          </p:cNvGrpSpPr>
          <p:nvPr/>
        </p:nvGrpSpPr>
        <p:grpSpPr bwMode="auto">
          <a:xfrm>
            <a:off x="2141538" y="3381375"/>
            <a:ext cx="4065587" cy="1481138"/>
            <a:chOff x="2140969" y="3381722"/>
            <a:chExt cx="4066459" cy="1480264"/>
          </a:xfrm>
        </p:grpSpPr>
        <p:grpSp>
          <p:nvGrpSpPr>
            <p:cNvPr id="59416" name="Group 67"/>
            <p:cNvGrpSpPr>
              <a:grpSpLocks/>
            </p:cNvGrpSpPr>
            <p:nvPr/>
          </p:nvGrpSpPr>
          <p:grpSpPr bwMode="auto">
            <a:xfrm>
              <a:off x="2140969" y="3385684"/>
              <a:ext cx="1927131" cy="734167"/>
              <a:chOff x="1947112" y="1744908"/>
              <a:chExt cx="1927131" cy="734167"/>
            </a:xfrm>
          </p:grpSpPr>
          <p:sp>
            <p:nvSpPr>
              <p:cNvPr id="59435" name="TextBox 98"/>
              <p:cNvSpPr txBox="1">
                <a:spLocks noChangeArrowheads="1"/>
              </p:cNvSpPr>
              <p:nvPr/>
            </p:nvSpPr>
            <p:spPr bwMode="auto">
              <a:xfrm>
                <a:off x="1947112" y="2078965"/>
                <a:ext cx="1927131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… r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(A)r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(B) … </a:t>
                </a:r>
              </a:p>
            </p:txBody>
          </p:sp>
          <p:sp>
            <p:nvSpPr>
              <p:cNvPr id="59436" name="Freeform 99"/>
              <p:cNvSpPr>
                <a:spLocks/>
              </p:cNvSpPr>
              <p:nvPr/>
            </p:nvSpPr>
            <p:spPr bwMode="auto">
              <a:xfrm>
                <a:off x="2508300" y="2009233"/>
                <a:ext cx="619512" cy="144079"/>
              </a:xfrm>
              <a:custGeom>
                <a:avLst/>
                <a:gdLst>
                  <a:gd name="T0" fmla="*/ 0 w 603849"/>
                  <a:gd name="T1" fmla="*/ 156489 h 138248"/>
                  <a:gd name="T2" fmla="*/ 316719 w 603849"/>
                  <a:gd name="T3" fmla="*/ 254 h 138248"/>
                  <a:gd name="T4" fmla="*/ 652067 w 603849"/>
                  <a:gd name="T5" fmla="*/ 127194 h 13824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03849" h="138248">
                    <a:moveTo>
                      <a:pt x="0" y="138248"/>
                    </a:moveTo>
                    <a:cubicBezTo>
                      <a:pt x="96328" y="71393"/>
                      <a:pt x="192657" y="4538"/>
                      <a:pt x="293298" y="225"/>
                    </a:cubicBezTo>
                    <a:cubicBezTo>
                      <a:pt x="393940" y="-4088"/>
                      <a:pt x="498894" y="54140"/>
                      <a:pt x="603849" y="112368"/>
                    </a:cubicBezTo>
                  </a:path>
                </a:pathLst>
              </a:custGeom>
              <a:noFill/>
              <a:ln w="19050" cap="flat" cmpd="sng" algn="ctr">
                <a:solidFill>
                  <a:srgbClr val="00B05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cxnSp>
            <p:nvCxnSpPr>
              <p:cNvPr id="59437" name="Straight Arrow Connector 100"/>
              <p:cNvCxnSpPr>
                <a:cxnSpLocks noChangeShapeType="1"/>
              </p:cNvCxnSpPr>
              <p:nvPr/>
            </p:nvCxnSpPr>
            <p:spPr bwMode="auto">
              <a:xfrm>
                <a:off x="3056408" y="2078469"/>
                <a:ext cx="146650" cy="94892"/>
              </a:xfrm>
              <a:prstGeom prst="straightConnector1">
                <a:avLst/>
              </a:prstGeom>
              <a:noFill/>
              <a:ln w="19050" algn="ctr">
                <a:solidFill>
                  <a:srgbClr val="00B05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59438" name="Straight Arrow Connector 101"/>
              <p:cNvCxnSpPr>
                <a:cxnSpLocks noChangeShapeType="1"/>
              </p:cNvCxnSpPr>
              <p:nvPr/>
            </p:nvCxnSpPr>
            <p:spPr bwMode="auto">
              <a:xfrm flipH="1">
                <a:off x="2460692" y="2099923"/>
                <a:ext cx="145388" cy="84035"/>
              </a:xfrm>
              <a:prstGeom prst="straightConnector1">
                <a:avLst/>
              </a:prstGeom>
              <a:noFill/>
              <a:ln w="19050" algn="ctr">
                <a:solidFill>
                  <a:srgbClr val="00B05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59439" name="TextBox 102"/>
              <p:cNvSpPr txBox="1">
                <a:spLocks noChangeArrowheads="1"/>
              </p:cNvSpPr>
              <p:nvPr/>
            </p:nvSpPr>
            <p:spPr bwMode="auto">
              <a:xfrm>
                <a:off x="2578135" y="1744908"/>
                <a:ext cx="570990" cy="2616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100">
                    <a:solidFill>
                      <a:srgbClr val="00B050"/>
                    </a:solidFill>
                  </a:rPr>
                  <a:t>swap?</a:t>
                </a:r>
              </a:p>
            </p:txBody>
          </p:sp>
        </p:grpSp>
        <p:grpSp>
          <p:nvGrpSpPr>
            <p:cNvPr id="59417" name="Group 68"/>
            <p:cNvGrpSpPr>
              <a:grpSpLocks/>
            </p:cNvGrpSpPr>
            <p:nvPr/>
          </p:nvGrpSpPr>
          <p:grpSpPr bwMode="auto">
            <a:xfrm>
              <a:off x="2178525" y="4127819"/>
              <a:ext cx="2028119" cy="734167"/>
              <a:chOff x="1947112" y="1744908"/>
              <a:chExt cx="2028119" cy="734167"/>
            </a:xfrm>
          </p:grpSpPr>
          <p:sp>
            <p:nvSpPr>
              <p:cNvPr id="59430" name="TextBox 93"/>
              <p:cNvSpPr txBox="1">
                <a:spLocks noChangeArrowheads="1"/>
              </p:cNvSpPr>
              <p:nvPr/>
            </p:nvSpPr>
            <p:spPr bwMode="auto">
              <a:xfrm>
                <a:off x="1947112" y="2078965"/>
                <a:ext cx="2028119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… r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(A)w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(B) … </a:t>
                </a:r>
              </a:p>
            </p:txBody>
          </p:sp>
          <p:sp>
            <p:nvSpPr>
              <p:cNvPr id="59431" name="Freeform 94"/>
              <p:cNvSpPr>
                <a:spLocks/>
              </p:cNvSpPr>
              <p:nvPr/>
            </p:nvSpPr>
            <p:spPr bwMode="auto">
              <a:xfrm>
                <a:off x="2508300" y="2009233"/>
                <a:ext cx="619512" cy="144079"/>
              </a:xfrm>
              <a:custGeom>
                <a:avLst/>
                <a:gdLst>
                  <a:gd name="T0" fmla="*/ 0 w 603849"/>
                  <a:gd name="T1" fmla="*/ 156489 h 138248"/>
                  <a:gd name="T2" fmla="*/ 316719 w 603849"/>
                  <a:gd name="T3" fmla="*/ 254 h 138248"/>
                  <a:gd name="T4" fmla="*/ 652067 w 603849"/>
                  <a:gd name="T5" fmla="*/ 127194 h 13824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03849" h="138248">
                    <a:moveTo>
                      <a:pt x="0" y="138248"/>
                    </a:moveTo>
                    <a:cubicBezTo>
                      <a:pt x="96328" y="71393"/>
                      <a:pt x="192657" y="4538"/>
                      <a:pt x="293298" y="225"/>
                    </a:cubicBezTo>
                    <a:cubicBezTo>
                      <a:pt x="393940" y="-4088"/>
                      <a:pt x="498894" y="54140"/>
                      <a:pt x="603849" y="112368"/>
                    </a:cubicBezTo>
                  </a:path>
                </a:pathLst>
              </a:custGeom>
              <a:noFill/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cxnSp>
            <p:nvCxnSpPr>
              <p:cNvPr id="59432" name="Straight Arrow Connector 95"/>
              <p:cNvCxnSpPr>
                <a:cxnSpLocks noChangeShapeType="1"/>
              </p:cNvCxnSpPr>
              <p:nvPr/>
            </p:nvCxnSpPr>
            <p:spPr bwMode="auto">
              <a:xfrm>
                <a:off x="3056408" y="2078469"/>
                <a:ext cx="146650" cy="94892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59433" name="Straight Arrow Connector 96"/>
              <p:cNvCxnSpPr>
                <a:cxnSpLocks noChangeShapeType="1"/>
              </p:cNvCxnSpPr>
              <p:nvPr/>
            </p:nvCxnSpPr>
            <p:spPr bwMode="auto">
              <a:xfrm flipH="1">
                <a:off x="2460692" y="2099923"/>
                <a:ext cx="145388" cy="84035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59434" name="TextBox 97"/>
              <p:cNvSpPr txBox="1">
                <a:spLocks noChangeArrowheads="1"/>
              </p:cNvSpPr>
              <p:nvPr/>
            </p:nvSpPr>
            <p:spPr bwMode="auto">
              <a:xfrm>
                <a:off x="2578135" y="1744908"/>
                <a:ext cx="570990" cy="2616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100">
                    <a:solidFill>
                      <a:srgbClr val="FF0000"/>
                    </a:solidFill>
                  </a:rPr>
                  <a:t>swap?</a:t>
                </a:r>
              </a:p>
            </p:txBody>
          </p:sp>
        </p:grpSp>
        <p:grpSp>
          <p:nvGrpSpPr>
            <p:cNvPr id="59418" name="Group 69"/>
            <p:cNvGrpSpPr>
              <a:grpSpLocks/>
            </p:cNvGrpSpPr>
            <p:nvPr/>
          </p:nvGrpSpPr>
          <p:grpSpPr bwMode="auto">
            <a:xfrm>
              <a:off x="4078319" y="3381722"/>
              <a:ext cx="2028119" cy="734167"/>
              <a:chOff x="1947112" y="1744908"/>
              <a:chExt cx="2028119" cy="734167"/>
            </a:xfrm>
          </p:grpSpPr>
          <p:sp>
            <p:nvSpPr>
              <p:cNvPr id="59425" name="TextBox 88"/>
              <p:cNvSpPr txBox="1">
                <a:spLocks noChangeArrowheads="1"/>
              </p:cNvSpPr>
              <p:nvPr/>
            </p:nvSpPr>
            <p:spPr bwMode="auto">
              <a:xfrm>
                <a:off x="1947112" y="2078965"/>
                <a:ext cx="2028119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… w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(A)r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(B) … </a:t>
                </a:r>
              </a:p>
            </p:txBody>
          </p:sp>
          <p:sp>
            <p:nvSpPr>
              <p:cNvPr id="59426" name="Freeform 89"/>
              <p:cNvSpPr>
                <a:spLocks/>
              </p:cNvSpPr>
              <p:nvPr/>
            </p:nvSpPr>
            <p:spPr bwMode="auto">
              <a:xfrm>
                <a:off x="2508300" y="2009233"/>
                <a:ext cx="619512" cy="144079"/>
              </a:xfrm>
              <a:custGeom>
                <a:avLst/>
                <a:gdLst>
                  <a:gd name="T0" fmla="*/ 0 w 603849"/>
                  <a:gd name="T1" fmla="*/ 156489 h 138248"/>
                  <a:gd name="T2" fmla="*/ 316719 w 603849"/>
                  <a:gd name="T3" fmla="*/ 254 h 138248"/>
                  <a:gd name="T4" fmla="*/ 652067 w 603849"/>
                  <a:gd name="T5" fmla="*/ 127194 h 13824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03849" h="138248">
                    <a:moveTo>
                      <a:pt x="0" y="138248"/>
                    </a:moveTo>
                    <a:cubicBezTo>
                      <a:pt x="96328" y="71393"/>
                      <a:pt x="192657" y="4538"/>
                      <a:pt x="293298" y="225"/>
                    </a:cubicBezTo>
                    <a:cubicBezTo>
                      <a:pt x="393940" y="-4088"/>
                      <a:pt x="498894" y="54140"/>
                      <a:pt x="603849" y="112368"/>
                    </a:cubicBezTo>
                  </a:path>
                </a:pathLst>
              </a:custGeom>
              <a:noFill/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cxnSp>
            <p:nvCxnSpPr>
              <p:cNvPr id="59427" name="Straight Arrow Connector 90"/>
              <p:cNvCxnSpPr>
                <a:cxnSpLocks noChangeShapeType="1"/>
              </p:cNvCxnSpPr>
              <p:nvPr/>
            </p:nvCxnSpPr>
            <p:spPr bwMode="auto">
              <a:xfrm>
                <a:off x="3056408" y="2078469"/>
                <a:ext cx="146650" cy="94892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59428" name="Straight Arrow Connector 91"/>
              <p:cNvCxnSpPr>
                <a:cxnSpLocks noChangeShapeType="1"/>
              </p:cNvCxnSpPr>
              <p:nvPr/>
            </p:nvCxnSpPr>
            <p:spPr bwMode="auto">
              <a:xfrm flipH="1">
                <a:off x="2460692" y="2099923"/>
                <a:ext cx="145388" cy="84035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59429" name="TextBox 92"/>
              <p:cNvSpPr txBox="1">
                <a:spLocks noChangeArrowheads="1"/>
              </p:cNvSpPr>
              <p:nvPr/>
            </p:nvSpPr>
            <p:spPr bwMode="auto">
              <a:xfrm>
                <a:off x="2578135" y="1744908"/>
                <a:ext cx="570990" cy="2616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100">
                    <a:solidFill>
                      <a:srgbClr val="FF0000"/>
                    </a:solidFill>
                  </a:rPr>
                  <a:t>swap?</a:t>
                </a:r>
              </a:p>
            </p:txBody>
          </p:sp>
        </p:grpSp>
        <p:grpSp>
          <p:nvGrpSpPr>
            <p:cNvPr id="59419" name="Group 70"/>
            <p:cNvGrpSpPr>
              <a:grpSpLocks/>
            </p:cNvGrpSpPr>
            <p:nvPr/>
          </p:nvGrpSpPr>
          <p:grpSpPr bwMode="auto">
            <a:xfrm>
              <a:off x="4078319" y="4113896"/>
              <a:ext cx="2129109" cy="734167"/>
              <a:chOff x="1947112" y="1744908"/>
              <a:chExt cx="2129109" cy="734167"/>
            </a:xfrm>
          </p:grpSpPr>
          <p:sp>
            <p:nvSpPr>
              <p:cNvPr id="59420" name="TextBox 83"/>
              <p:cNvSpPr txBox="1">
                <a:spLocks noChangeArrowheads="1"/>
              </p:cNvSpPr>
              <p:nvPr/>
            </p:nvSpPr>
            <p:spPr bwMode="auto">
              <a:xfrm>
                <a:off x="1947112" y="2078965"/>
                <a:ext cx="2129109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… w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(A)w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(B) … </a:t>
                </a:r>
              </a:p>
            </p:txBody>
          </p:sp>
          <p:sp>
            <p:nvSpPr>
              <p:cNvPr id="59421" name="Freeform 84"/>
              <p:cNvSpPr>
                <a:spLocks/>
              </p:cNvSpPr>
              <p:nvPr/>
            </p:nvSpPr>
            <p:spPr bwMode="auto">
              <a:xfrm>
                <a:off x="2508300" y="2009233"/>
                <a:ext cx="619512" cy="144079"/>
              </a:xfrm>
              <a:custGeom>
                <a:avLst/>
                <a:gdLst>
                  <a:gd name="T0" fmla="*/ 0 w 603849"/>
                  <a:gd name="T1" fmla="*/ 156489 h 138248"/>
                  <a:gd name="T2" fmla="*/ 316719 w 603849"/>
                  <a:gd name="T3" fmla="*/ 254 h 138248"/>
                  <a:gd name="T4" fmla="*/ 652067 w 603849"/>
                  <a:gd name="T5" fmla="*/ 127194 h 13824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03849" h="138248">
                    <a:moveTo>
                      <a:pt x="0" y="138248"/>
                    </a:moveTo>
                    <a:cubicBezTo>
                      <a:pt x="96328" y="71393"/>
                      <a:pt x="192657" y="4538"/>
                      <a:pt x="293298" y="225"/>
                    </a:cubicBezTo>
                    <a:cubicBezTo>
                      <a:pt x="393940" y="-4088"/>
                      <a:pt x="498894" y="54140"/>
                      <a:pt x="603849" y="112368"/>
                    </a:cubicBezTo>
                  </a:path>
                </a:pathLst>
              </a:custGeom>
              <a:noFill/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cxnSp>
            <p:nvCxnSpPr>
              <p:cNvPr id="59422" name="Straight Arrow Connector 85"/>
              <p:cNvCxnSpPr>
                <a:cxnSpLocks noChangeShapeType="1"/>
              </p:cNvCxnSpPr>
              <p:nvPr/>
            </p:nvCxnSpPr>
            <p:spPr bwMode="auto">
              <a:xfrm>
                <a:off x="3056408" y="2078469"/>
                <a:ext cx="146650" cy="94892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59423" name="Straight Arrow Connector 86"/>
              <p:cNvCxnSpPr>
                <a:cxnSpLocks noChangeShapeType="1"/>
              </p:cNvCxnSpPr>
              <p:nvPr/>
            </p:nvCxnSpPr>
            <p:spPr bwMode="auto">
              <a:xfrm flipH="1">
                <a:off x="2460692" y="2099923"/>
                <a:ext cx="145388" cy="84035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59424" name="TextBox 87"/>
              <p:cNvSpPr txBox="1">
                <a:spLocks noChangeArrowheads="1"/>
              </p:cNvSpPr>
              <p:nvPr/>
            </p:nvSpPr>
            <p:spPr bwMode="auto">
              <a:xfrm>
                <a:off x="2578135" y="1744908"/>
                <a:ext cx="570990" cy="2616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100">
                    <a:solidFill>
                      <a:srgbClr val="FF0000"/>
                    </a:solidFill>
                  </a:rPr>
                  <a:t>swap?</a:t>
                </a:r>
              </a:p>
            </p:txBody>
          </p:sp>
        </p:grpSp>
      </p:grpSp>
      <p:grpSp>
        <p:nvGrpSpPr>
          <p:cNvPr id="59404" name="Group 131"/>
          <p:cNvGrpSpPr>
            <a:grpSpLocks/>
          </p:cNvGrpSpPr>
          <p:nvPr/>
        </p:nvGrpSpPr>
        <p:grpSpPr bwMode="auto">
          <a:xfrm>
            <a:off x="2913063" y="2508250"/>
            <a:ext cx="304800" cy="161925"/>
            <a:chOff x="1863969" y="3018728"/>
            <a:chExt cx="1091227" cy="472844"/>
          </a:xfrm>
        </p:grpSpPr>
        <p:cxnSp>
          <p:nvCxnSpPr>
            <p:cNvPr id="59414" name="Straight Connector 132"/>
            <p:cNvCxnSpPr>
              <a:cxnSpLocks noChangeShapeType="1"/>
            </p:cNvCxnSpPr>
            <p:nvPr/>
          </p:nvCxnSpPr>
          <p:spPr bwMode="auto">
            <a:xfrm flipV="1">
              <a:off x="1863969" y="3032938"/>
              <a:ext cx="1046285" cy="458634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9415" name="Straight Connector 133"/>
            <p:cNvCxnSpPr>
              <a:cxnSpLocks noChangeShapeType="1"/>
            </p:cNvCxnSpPr>
            <p:nvPr/>
          </p:nvCxnSpPr>
          <p:spPr bwMode="auto">
            <a:xfrm>
              <a:off x="1882412" y="3018728"/>
              <a:ext cx="1072784" cy="458078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9405" name="Group 140"/>
          <p:cNvGrpSpPr>
            <a:grpSpLocks/>
          </p:cNvGrpSpPr>
          <p:nvPr/>
        </p:nvGrpSpPr>
        <p:grpSpPr bwMode="auto">
          <a:xfrm>
            <a:off x="2835275" y="1760538"/>
            <a:ext cx="304800" cy="161925"/>
            <a:chOff x="1863969" y="3018728"/>
            <a:chExt cx="1091227" cy="472844"/>
          </a:xfrm>
        </p:grpSpPr>
        <p:cxnSp>
          <p:nvCxnSpPr>
            <p:cNvPr id="59412" name="Straight Connector 141"/>
            <p:cNvCxnSpPr>
              <a:cxnSpLocks noChangeShapeType="1"/>
            </p:cNvCxnSpPr>
            <p:nvPr/>
          </p:nvCxnSpPr>
          <p:spPr bwMode="auto">
            <a:xfrm flipV="1">
              <a:off x="1863969" y="3032938"/>
              <a:ext cx="1046285" cy="458634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9413" name="Straight Connector 142"/>
            <p:cNvCxnSpPr>
              <a:cxnSpLocks noChangeShapeType="1"/>
            </p:cNvCxnSpPr>
            <p:nvPr/>
          </p:nvCxnSpPr>
          <p:spPr bwMode="auto">
            <a:xfrm>
              <a:off x="1882412" y="3018728"/>
              <a:ext cx="1072784" cy="458078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9406" name="Group 143"/>
          <p:cNvGrpSpPr>
            <a:grpSpLocks/>
          </p:cNvGrpSpPr>
          <p:nvPr/>
        </p:nvGrpSpPr>
        <p:grpSpPr bwMode="auto">
          <a:xfrm>
            <a:off x="4806950" y="1749425"/>
            <a:ext cx="304800" cy="161925"/>
            <a:chOff x="1863969" y="3018728"/>
            <a:chExt cx="1091227" cy="472844"/>
          </a:xfrm>
        </p:grpSpPr>
        <p:cxnSp>
          <p:nvCxnSpPr>
            <p:cNvPr id="59410" name="Straight Connector 144"/>
            <p:cNvCxnSpPr>
              <a:cxnSpLocks noChangeShapeType="1"/>
            </p:cNvCxnSpPr>
            <p:nvPr/>
          </p:nvCxnSpPr>
          <p:spPr bwMode="auto">
            <a:xfrm flipV="1">
              <a:off x="1863969" y="3032938"/>
              <a:ext cx="1046285" cy="458634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9411" name="Straight Connector 145"/>
            <p:cNvCxnSpPr>
              <a:cxnSpLocks noChangeShapeType="1"/>
            </p:cNvCxnSpPr>
            <p:nvPr/>
          </p:nvCxnSpPr>
          <p:spPr bwMode="auto">
            <a:xfrm>
              <a:off x="1882412" y="3018728"/>
              <a:ext cx="1072784" cy="458078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9407" name="Group 146"/>
          <p:cNvGrpSpPr>
            <a:grpSpLocks/>
          </p:cNvGrpSpPr>
          <p:nvPr/>
        </p:nvGrpSpPr>
        <p:grpSpPr bwMode="auto">
          <a:xfrm>
            <a:off x="4776788" y="2487613"/>
            <a:ext cx="304800" cy="161925"/>
            <a:chOff x="1863969" y="3018728"/>
            <a:chExt cx="1091227" cy="472844"/>
          </a:xfrm>
        </p:grpSpPr>
        <p:cxnSp>
          <p:nvCxnSpPr>
            <p:cNvPr id="59408" name="Straight Connector 147"/>
            <p:cNvCxnSpPr>
              <a:cxnSpLocks noChangeShapeType="1"/>
            </p:cNvCxnSpPr>
            <p:nvPr/>
          </p:nvCxnSpPr>
          <p:spPr bwMode="auto">
            <a:xfrm flipV="1">
              <a:off x="1863969" y="3032938"/>
              <a:ext cx="1046285" cy="458634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9409" name="Straight Connector 148"/>
            <p:cNvCxnSpPr>
              <a:cxnSpLocks noChangeShapeType="1"/>
            </p:cNvCxnSpPr>
            <p:nvPr/>
          </p:nvCxnSpPr>
          <p:spPr bwMode="auto">
            <a:xfrm>
              <a:off x="1882412" y="3018728"/>
              <a:ext cx="1072784" cy="458078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8"/>
          <p:cNvSpPr>
            <a:spLocks noChangeArrowheads="1"/>
          </p:cNvSpPr>
          <p:nvPr/>
        </p:nvSpPr>
        <p:spPr bwMode="auto">
          <a:xfrm>
            <a:off x="896938" y="265113"/>
            <a:ext cx="7385050" cy="110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Conflict-Serializability</a:t>
            </a:r>
          </a:p>
          <a:p>
            <a:pPr eaLnBrk="1" hangingPunct="1">
              <a:buFontTx/>
              <a:buNone/>
            </a:pPr>
            <a:r>
              <a:rPr lang="en-US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(A sufficient condition for serializability)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825500" y="1325563"/>
            <a:ext cx="7283450" cy="43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Consider:</a:t>
            </a:r>
          </a:p>
          <a:p>
            <a:pPr marL="0" indent="0" eaLnBrk="1" hangingPunct="1">
              <a:buFontTx/>
              <a:buNone/>
              <a:defRPr/>
            </a:pPr>
            <a:endParaRPr lang="en-US" altLang="en-US" sz="2400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420" name="TextBox 1"/>
          <p:cNvSpPr txBox="1">
            <a:spLocks noChangeArrowheads="1"/>
          </p:cNvSpPr>
          <p:nvPr/>
        </p:nvSpPr>
        <p:spPr bwMode="auto">
          <a:xfrm>
            <a:off x="965200" y="1868488"/>
            <a:ext cx="5619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</p:txBody>
      </p:sp>
      <p:grpSp>
        <p:nvGrpSpPr>
          <p:cNvPr id="60421" name="Group 12"/>
          <p:cNvGrpSpPr>
            <a:grpSpLocks/>
          </p:cNvGrpSpPr>
          <p:nvPr/>
        </p:nvGrpSpPr>
        <p:grpSpPr bwMode="auto">
          <a:xfrm>
            <a:off x="2120900" y="1577975"/>
            <a:ext cx="1825625" cy="735013"/>
            <a:chOff x="1947112" y="1744908"/>
            <a:chExt cx="1826141" cy="734167"/>
          </a:xfrm>
        </p:grpSpPr>
        <p:sp>
          <p:nvSpPr>
            <p:cNvPr id="60480" name="TextBox 5"/>
            <p:cNvSpPr txBox="1">
              <a:spLocks noChangeArrowheads="1"/>
            </p:cNvSpPr>
            <p:nvPr/>
          </p:nvSpPr>
          <p:spPr bwMode="auto">
            <a:xfrm>
              <a:off x="1947112" y="2078965"/>
              <a:ext cx="1826141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… r</a:t>
              </a:r>
              <a:r>
                <a:rPr lang="en-US" altLang="en-US" sz="20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(*)r</a:t>
              </a:r>
              <a:r>
                <a:rPr lang="en-US" altLang="en-US" sz="20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(*) … </a:t>
              </a:r>
            </a:p>
          </p:txBody>
        </p:sp>
        <p:sp>
          <p:nvSpPr>
            <p:cNvPr id="60481" name="Freeform 2"/>
            <p:cNvSpPr>
              <a:spLocks/>
            </p:cNvSpPr>
            <p:nvPr/>
          </p:nvSpPr>
          <p:spPr bwMode="auto">
            <a:xfrm>
              <a:off x="2508300" y="2009233"/>
              <a:ext cx="619512" cy="144079"/>
            </a:xfrm>
            <a:custGeom>
              <a:avLst/>
              <a:gdLst>
                <a:gd name="T0" fmla="*/ 0 w 603849"/>
                <a:gd name="T1" fmla="*/ 156489 h 138248"/>
                <a:gd name="T2" fmla="*/ 316719 w 603849"/>
                <a:gd name="T3" fmla="*/ 254 h 138248"/>
                <a:gd name="T4" fmla="*/ 652067 w 603849"/>
                <a:gd name="T5" fmla="*/ 127194 h 13824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03849" h="138248">
                  <a:moveTo>
                    <a:pt x="0" y="138248"/>
                  </a:moveTo>
                  <a:cubicBezTo>
                    <a:pt x="96328" y="71393"/>
                    <a:pt x="192657" y="4538"/>
                    <a:pt x="293298" y="225"/>
                  </a:cubicBezTo>
                  <a:cubicBezTo>
                    <a:pt x="393940" y="-4088"/>
                    <a:pt x="498894" y="54140"/>
                    <a:pt x="603849" y="112368"/>
                  </a:cubicBezTo>
                </a:path>
              </a:pathLst>
            </a:cu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cxnSp>
          <p:nvCxnSpPr>
            <p:cNvPr id="60482" name="Straight Arrow Connector 6"/>
            <p:cNvCxnSpPr>
              <a:cxnSpLocks noChangeShapeType="1"/>
            </p:cNvCxnSpPr>
            <p:nvPr/>
          </p:nvCxnSpPr>
          <p:spPr bwMode="auto">
            <a:xfrm>
              <a:off x="3056408" y="2078469"/>
              <a:ext cx="146650" cy="94892"/>
            </a:xfrm>
            <a:prstGeom prst="straightConnector1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0483" name="Straight Arrow Connector 11"/>
            <p:cNvCxnSpPr>
              <a:cxnSpLocks noChangeShapeType="1"/>
            </p:cNvCxnSpPr>
            <p:nvPr/>
          </p:nvCxnSpPr>
          <p:spPr bwMode="auto">
            <a:xfrm flipH="1">
              <a:off x="2460692" y="2099923"/>
              <a:ext cx="145388" cy="84035"/>
            </a:xfrm>
            <a:prstGeom prst="straightConnector1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0484" name="TextBox 10"/>
            <p:cNvSpPr txBox="1">
              <a:spLocks noChangeArrowheads="1"/>
            </p:cNvSpPr>
            <p:nvPr/>
          </p:nvSpPr>
          <p:spPr bwMode="auto">
            <a:xfrm>
              <a:off x="2578135" y="1744908"/>
              <a:ext cx="570990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FF0000"/>
                  </a:solidFill>
                </a:rPr>
                <a:t>swap?</a:t>
              </a:r>
            </a:p>
          </p:txBody>
        </p:sp>
      </p:grpSp>
      <p:grpSp>
        <p:nvGrpSpPr>
          <p:cNvPr id="60422" name="Group 35"/>
          <p:cNvGrpSpPr>
            <a:grpSpLocks/>
          </p:cNvGrpSpPr>
          <p:nvPr/>
        </p:nvGrpSpPr>
        <p:grpSpPr bwMode="auto">
          <a:xfrm>
            <a:off x="2157413" y="2320925"/>
            <a:ext cx="1927225" cy="733425"/>
            <a:chOff x="1947112" y="1744908"/>
            <a:chExt cx="1927131" cy="734167"/>
          </a:xfrm>
        </p:grpSpPr>
        <p:sp>
          <p:nvSpPr>
            <p:cNvPr id="60475" name="TextBox 36"/>
            <p:cNvSpPr txBox="1">
              <a:spLocks noChangeArrowheads="1"/>
            </p:cNvSpPr>
            <p:nvPr/>
          </p:nvSpPr>
          <p:spPr bwMode="auto">
            <a:xfrm>
              <a:off x="1947112" y="2078965"/>
              <a:ext cx="1927131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… r</a:t>
              </a:r>
              <a:r>
                <a:rPr lang="en-US" altLang="en-US" sz="20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(*)w</a:t>
              </a:r>
              <a:r>
                <a:rPr lang="en-US" altLang="en-US" sz="20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(*) … </a:t>
              </a:r>
            </a:p>
          </p:txBody>
        </p:sp>
        <p:sp>
          <p:nvSpPr>
            <p:cNvPr id="60476" name="Freeform 37"/>
            <p:cNvSpPr>
              <a:spLocks/>
            </p:cNvSpPr>
            <p:nvPr/>
          </p:nvSpPr>
          <p:spPr bwMode="auto">
            <a:xfrm>
              <a:off x="2508300" y="2009233"/>
              <a:ext cx="619512" cy="144079"/>
            </a:xfrm>
            <a:custGeom>
              <a:avLst/>
              <a:gdLst>
                <a:gd name="T0" fmla="*/ 0 w 603849"/>
                <a:gd name="T1" fmla="*/ 156489 h 138248"/>
                <a:gd name="T2" fmla="*/ 316719 w 603849"/>
                <a:gd name="T3" fmla="*/ 254 h 138248"/>
                <a:gd name="T4" fmla="*/ 652067 w 603849"/>
                <a:gd name="T5" fmla="*/ 127194 h 13824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03849" h="138248">
                  <a:moveTo>
                    <a:pt x="0" y="138248"/>
                  </a:moveTo>
                  <a:cubicBezTo>
                    <a:pt x="96328" y="71393"/>
                    <a:pt x="192657" y="4538"/>
                    <a:pt x="293298" y="225"/>
                  </a:cubicBezTo>
                  <a:cubicBezTo>
                    <a:pt x="393940" y="-4088"/>
                    <a:pt x="498894" y="54140"/>
                    <a:pt x="603849" y="112368"/>
                  </a:cubicBezTo>
                </a:path>
              </a:pathLst>
            </a:cu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cxnSp>
          <p:nvCxnSpPr>
            <p:cNvPr id="60477" name="Straight Arrow Connector 38"/>
            <p:cNvCxnSpPr>
              <a:cxnSpLocks noChangeShapeType="1"/>
            </p:cNvCxnSpPr>
            <p:nvPr/>
          </p:nvCxnSpPr>
          <p:spPr bwMode="auto">
            <a:xfrm>
              <a:off x="3056408" y="2078469"/>
              <a:ext cx="146650" cy="94892"/>
            </a:xfrm>
            <a:prstGeom prst="straightConnector1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0478" name="Straight Arrow Connector 39"/>
            <p:cNvCxnSpPr>
              <a:cxnSpLocks noChangeShapeType="1"/>
            </p:cNvCxnSpPr>
            <p:nvPr/>
          </p:nvCxnSpPr>
          <p:spPr bwMode="auto">
            <a:xfrm flipH="1">
              <a:off x="2460692" y="2099923"/>
              <a:ext cx="145388" cy="84035"/>
            </a:xfrm>
            <a:prstGeom prst="straightConnector1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0479" name="TextBox 40"/>
            <p:cNvSpPr txBox="1">
              <a:spLocks noChangeArrowheads="1"/>
            </p:cNvSpPr>
            <p:nvPr/>
          </p:nvSpPr>
          <p:spPr bwMode="auto">
            <a:xfrm>
              <a:off x="2578135" y="1744908"/>
              <a:ext cx="570990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FF0000"/>
                  </a:solidFill>
                </a:rPr>
                <a:t>swap?</a:t>
              </a:r>
            </a:p>
          </p:txBody>
        </p:sp>
      </p:grpSp>
      <p:grpSp>
        <p:nvGrpSpPr>
          <p:cNvPr id="60423" name="Group 41"/>
          <p:cNvGrpSpPr>
            <a:grpSpLocks/>
          </p:cNvGrpSpPr>
          <p:nvPr/>
        </p:nvGrpSpPr>
        <p:grpSpPr bwMode="auto">
          <a:xfrm>
            <a:off x="4057650" y="1574800"/>
            <a:ext cx="1927225" cy="733425"/>
            <a:chOff x="1947112" y="1744908"/>
            <a:chExt cx="1927131" cy="734167"/>
          </a:xfrm>
        </p:grpSpPr>
        <p:sp>
          <p:nvSpPr>
            <p:cNvPr id="60470" name="TextBox 42"/>
            <p:cNvSpPr txBox="1">
              <a:spLocks noChangeArrowheads="1"/>
            </p:cNvSpPr>
            <p:nvPr/>
          </p:nvSpPr>
          <p:spPr bwMode="auto">
            <a:xfrm>
              <a:off x="1947112" y="2078965"/>
              <a:ext cx="1927131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… w</a:t>
              </a:r>
              <a:r>
                <a:rPr lang="en-US" altLang="en-US" sz="20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(*)r</a:t>
              </a:r>
              <a:r>
                <a:rPr lang="en-US" altLang="en-US" sz="20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(*) … </a:t>
              </a:r>
            </a:p>
          </p:txBody>
        </p:sp>
        <p:sp>
          <p:nvSpPr>
            <p:cNvPr id="60471" name="Freeform 43"/>
            <p:cNvSpPr>
              <a:spLocks/>
            </p:cNvSpPr>
            <p:nvPr/>
          </p:nvSpPr>
          <p:spPr bwMode="auto">
            <a:xfrm>
              <a:off x="2508300" y="2009233"/>
              <a:ext cx="619512" cy="144079"/>
            </a:xfrm>
            <a:custGeom>
              <a:avLst/>
              <a:gdLst>
                <a:gd name="T0" fmla="*/ 0 w 603849"/>
                <a:gd name="T1" fmla="*/ 156489 h 138248"/>
                <a:gd name="T2" fmla="*/ 316719 w 603849"/>
                <a:gd name="T3" fmla="*/ 254 h 138248"/>
                <a:gd name="T4" fmla="*/ 652067 w 603849"/>
                <a:gd name="T5" fmla="*/ 127194 h 13824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03849" h="138248">
                  <a:moveTo>
                    <a:pt x="0" y="138248"/>
                  </a:moveTo>
                  <a:cubicBezTo>
                    <a:pt x="96328" y="71393"/>
                    <a:pt x="192657" y="4538"/>
                    <a:pt x="293298" y="225"/>
                  </a:cubicBezTo>
                  <a:cubicBezTo>
                    <a:pt x="393940" y="-4088"/>
                    <a:pt x="498894" y="54140"/>
                    <a:pt x="603849" y="112368"/>
                  </a:cubicBezTo>
                </a:path>
              </a:pathLst>
            </a:cu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cxnSp>
          <p:nvCxnSpPr>
            <p:cNvPr id="60472" name="Straight Arrow Connector 44"/>
            <p:cNvCxnSpPr>
              <a:cxnSpLocks noChangeShapeType="1"/>
            </p:cNvCxnSpPr>
            <p:nvPr/>
          </p:nvCxnSpPr>
          <p:spPr bwMode="auto">
            <a:xfrm>
              <a:off x="3056408" y="2078469"/>
              <a:ext cx="146650" cy="94892"/>
            </a:xfrm>
            <a:prstGeom prst="straightConnector1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0473" name="Straight Arrow Connector 45"/>
            <p:cNvCxnSpPr>
              <a:cxnSpLocks noChangeShapeType="1"/>
            </p:cNvCxnSpPr>
            <p:nvPr/>
          </p:nvCxnSpPr>
          <p:spPr bwMode="auto">
            <a:xfrm flipH="1">
              <a:off x="2460692" y="2099923"/>
              <a:ext cx="145388" cy="84035"/>
            </a:xfrm>
            <a:prstGeom prst="straightConnector1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0474" name="TextBox 46"/>
            <p:cNvSpPr txBox="1">
              <a:spLocks noChangeArrowheads="1"/>
            </p:cNvSpPr>
            <p:nvPr/>
          </p:nvSpPr>
          <p:spPr bwMode="auto">
            <a:xfrm>
              <a:off x="2578135" y="1744908"/>
              <a:ext cx="570990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FF0000"/>
                  </a:solidFill>
                </a:rPr>
                <a:t>swap?</a:t>
              </a:r>
            </a:p>
          </p:txBody>
        </p:sp>
      </p:grpSp>
      <p:grpSp>
        <p:nvGrpSpPr>
          <p:cNvPr id="60424" name="Group 47"/>
          <p:cNvGrpSpPr>
            <a:grpSpLocks/>
          </p:cNvGrpSpPr>
          <p:nvPr/>
        </p:nvGrpSpPr>
        <p:grpSpPr bwMode="auto">
          <a:xfrm>
            <a:off x="4057650" y="2306638"/>
            <a:ext cx="2028825" cy="733425"/>
            <a:chOff x="1947112" y="1744908"/>
            <a:chExt cx="2028119" cy="734167"/>
          </a:xfrm>
        </p:grpSpPr>
        <p:sp>
          <p:nvSpPr>
            <p:cNvPr id="60465" name="TextBox 48"/>
            <p:cNvSpPr txBox="1">
              <a:spLocks noChangeArrowheads="1"/>
            </p:cNvSpPr>
            <p:nvPr/>
          </p:nvSpPr>
          <p:spPr bwMode="auto">
            <a:xfrm>
              <a:off x="1947112" y="2078965"/>
              <a:ext cx="2028119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… w</a:t>
              </a:r>
              <a:r>
                <a:rPr lang="en-US" altLang="en-US" sz="20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(*)w</a:t>
              </a:r>
              <a:r>
                <a:rPr lang="en-US" altLang="en-US" sz="20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(*) … </a:t>
              </a:r>
            </a:p>
          </p:txBody>
        </p:sp>
        <p:sp>
          <p:nvSpPr>
            <p:cNvPr id="60466" name="Freeform 49"/>
            <p:cNvSpPr>
              <a:spLocks/>
            </p:cNvSpPr>
            <p:nvPr/>
          </p:nvSpPr>
          <p:spPr bwMode="auto">
            <a:xfrm>
              <a:off x="2508300" y="2009233"/>
              <a:ext cx="619512" cy="144079"/>
            </a:xfrm>
            <a:custGeom>
              <a:avLst/>
              <a:gdLst>
                <a:gd name="T0" fmla="*/ 0 w 603849"/>
                <a:gd name="T1" fmla="*/ 156489 h 138248"/>
                <a:gd name="T2" fmla="*/ 316719 w 603849"/>
                <a:gd name="T3" fmla="*/ 254 h 138248"/>
                <a:gd name="T4" fmla="*/ 652067 w 603849"/>
                <a:gd name="T5" fmla="*/ 127194 h 13824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03849" h="138248">
                  <a:moveTo>
                    <a:pt x="0" y="138248"/>
                  </a:moveTo>
                  <a:cubicBezTo>
                    <a:pt x="96328" y="71393"/>
                    <a:pt x="192657" y="4538"/>
                    <a:pt x="293298" y="225"/>
                  </a:cubicBezTo>
                  <a:cubicBezTo>
                    <a:pt x="393940" y="-4088"/>
                    <a:pt x="498894" y="54140"/>
                    <a:pt x="603849" y="112368"/>
                  </a:cubicBezTo>
                </a:path>
              </a:pathLst>
            </a:cu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cxnSp>
          <p:nvCxnSpPr>
            <p:cNvPr id="60467" name="Straight Arrow Connector 50"/>
            <p:cNvCxnSpPr>
              <a:cxnSpLocks noChangeShapeType="1"/>
            </p:cNvCxnSpPr>
            <p:nvPr/>
          </p:nvCxnSpPr>
          <p:spPr bwMode="auto">
            <a:xfrm>
              <a:off x="3056408" y="2078469"/>
              <a:ext cx="146650" cy="94892"/>
            </a:xfrm>
            <a:prstGeom prst="straightConnector1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0468" name="Straight Arrow Connector 51"/>
            <p:cNvCxnSpPr>
              <a:cxnSpLocks noChangeShapeType="1"/>
            </p:cNvCxnSpPr>
            <p:nvPr/>
          </p:nvCxnSpPr>
          <p:spPr bwMode="auto">
            <a:xfrm flipH="1">
              <a:off x="2460692" y="2099923"/>
              <a:ext cx="145388" cy="84035"/>
            </a:xfrm>
            <a:prstGeom prst="straightConnector1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0469" name="TextBox 52"/>
            <p:cNvSpPr txBox="1">
              <a:spLocks noChangeArrowheads="1"/>
            </p:cNvSpPr>
            <p:nvPr/>
          </p:nvSpPr>
          <p:spPr bwMode="auto">
            <a:xfrm>
              <a:off x="2578135" y="1744908"/>
              <a:ext cx="570990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FF0000"/>
                  </a:solidFill>
                </a:rPr>
                <a:t>swap?</a:t>
              </a:r>
            </a:p>
          </p:txBody>
        </p:sp>
      </p:grpSp>
      <p:sp>
        <p:nvSpPr>
          <p:cNvPr id="60425" name="TextBox 56"/>
          <p:cNvSpPr txBox="1">
            <a:spLocks noChangeArrowheads="1"/>
          </p:cNvSpPr>
          <p:nvPr/>
        </p:nvSpPr>
        <p:spPr bwMode="auto">
          <a:xfrm>
            <a:off x="6361113" y="2051050"/>
            <a:ext cx="20558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Violate T</a:t>
            </a:r>
            <a:r>
              <a:rPr lang="en-US" altLang="en-US" sz="2000" baseline="-25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’s logic!</a:t>
            </a:r>
          </a:p>
        </p:txBody>
      </p:sp>
      <p:sp>
        <p:nvSpPr>
          <p:cNvPr id="60426" name="TextBox 53"/>
          <p:cNvSpPr txBox="1">
            <a:spLocks noChangeArrowheads="1"/>
          </p:cNvSpPr>
          <p:nvPr/>
        </p:nvSpPr>
        <p:spPr bwMode="auto">
          <a:xfrm>
            <a:off x="939800" y="3470275"/>
            <a:ext cx="9271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, T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</p:txBody>
      </p:sp>
      <p:grpSp>
        <p:nvGrpSpPr>
          <p:cNvPr id="60427" name="Group 7"/>
          <p:cNvGrpSpPr>
            <a:grpSpLocks/>
          </p:cNvGrpSpPr>
          <p:nvPr/>
        </p:nvGrpSpPr>
        <p:grpSpPr bwMode="auto">
          <a:xfrm>
            <a:off x="2141538" y="3381375"/>
            <a:ext cx="4065587" cy="1481138"/>
            <a:chOff x="2140969" y="3381722"/>
            <a:chExt cx="4066459" cy="1480264"/>
          </a:xfrm>
        </p:grpSpPr>
        <p:grpSp>
          <p:nvGrpSpPr>
            <p:cNvPr id="60441" name="Group 67"/>
            <p:cNvGrpSpPr>
              <a:grpSpLocks/>
            </p:cNvGrpSpPr>
            <p:nvPr/>
          </p:nvGrpSpPr>
          <p:grpSpPr bwMode="auto">
            <a:xfrm>
              <a:off x="2140969" y="3385684"/>
              <a:ext cx="1927131" cy="734167"/>
              <a:chOff x="1947112" y="1744908"/>
              <a:chExt cx="1927131" cy="734167"/>
            </a:xfrm>
          </p:grpSpPr>
          <p:sp>
            <p:nvSpPr>
              <p:cNvPr id="60460" name="TextBox 98"/>
              <p:cNvSpPr txBox="1">
                <a:spLocks noChangeArrowheads="1"/>
              </p:cNvSpPr>
              <p:nvPr/>
            </p:nvSpPr>
            <p:spPr bwMode="auto">
              <a:xfrm>
                <a:off x="1947112" y="2078965"/>
                <a:ext cx="1927131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… r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(A)r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(B) … </a:t>
                </a:r>
              </a:p>
            </p:txBody>
          </p:sp>
          <p:sp>
            <p:nvSpPr>
              <p:cNvPr id="60461" name="Freeform 99"/>
              <p:cNvSpPr>
                <a:spLocks/>
              </p:cNvSpPr>
              <p:nvPr/>
            </p:nvSpPr>
            <p:spPr bwMode="auto">
              <a:xfrm>
                <a:off x="2508300" y="2009233"/>
                <a:ext cx="619512" cy="144079"/>
              </a:xfrm>
              <a:custGeom>
                <a:avLst/>
                <a:gdLst>
                  <a:gd name="T0" fmla="*/ 0 w 603849"/>
                  <a:gd name="T1" fmla="*/ 156489 h 138248"/>
                  <a:gd name="T2" fmla="*/ 316719 w 603849"/>
                  <a:gd name="T3" fmla="*/ 254 h 138248"/>
                  <a:gd name="T4" fmla="*/ 652067 w 603849"/>
                  <a:gd name="T5" fmla="*/ 127194 h 13824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03849" h="138248">
                    <a:moveTo>
                      <a:pt x="0" y="138248"/>
                    </a:moveTo>
                    <a:cubicBezTo>
                      <a:pt x="96328" y="71393"/>
                      <a:pt x="192657" y="4538"/>
                      <a:pt x="293298" y="225"/>
                    </a:cubicBezTo>
                    <a:cubicBezTo>
                      <a:pt x="393940" y="-4088"/>
                      <a:pt x="498894" y="54140"/>
                      <a:pt x="603849" y="112368"/>
                    </a:cubicBezTo>
                  </a:path>
                </a:pathLst>
              </a:custGeom>
              <a:noFill/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cxnSp>
            <p:nvCxnSpPr>
              <p:cNvPr id="60462" name="Straight Arrow Connector 100"/>
              <p:cNvCxnSpPr>
                <a:cxnSpLocks noChangeShapeType="1"/>
              </p:cNvCxnSpPr>
              <p:nvPr/>
            </p:nvCxnSpPr>
            <p:spPr bwMode="auto">
              <a:xfrm>
                <a:off x="3056408" y="2078469"/>
                <a:ext cx="146650" cy="94892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0463" name="Straight Arrow Connector 101"/>
              <p:cNvCxnSpPr>
                <a:cxnSpLocks noChangeShapeType="1"/>
              </p:cNvCxnSpPr>
              <p:nvPr/>
            </p:nvCxnSpPr>
            <p:spPr bwMode="auto">
              <a:xfrm flipH="1">
                <a:off x="2460692" y="2099923"/>
                <a:ext cx="145388" cy="84035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60464" name="TextBox 102"/>
              <p:cNvSpPr txBox="1">
                <a:spLocks noChangeArrowheads="1"/>
              </p:cNvSpPr>
              <p:nvPr/>
            </p:nvSpPr>
            <p:spPr bwMode="auto">
              <a:xfrm>
                <a:off x="2578135" y="1744908"/>
                <a:ext cx="570990" cy="2616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100">
                    <a:solidFill>
                      <a:srgbClr val="FF0000"/>
                    </a:solidFill>
                  </a:rPr>
                  <a:t>swap?</a:t>
                </a:r>
              </a:p>
            </p:txBody>
          </p:sp>
        </p:grpSp>
        <p:grpSp>
          <p:nvGrpSpPr>
            <p:cNvPr id="60442" name="Group 68"/>
            <p:cNvGrpSpPr>
              <a:grpSpLocks/>
            </p:cNvGrpSpPr>
            <p:nvPr/>
          </p:nvGrpSpPr>
          <p:grpSpPr bwMode="auto">
            <a:xfrm>
              <a:off x="2178525" y="4127819"/>
              <a:ext cx="2028119" cy="734167"/>
              <a:chOff x="1947112" y="1744908"/>
              <a:chExt cx="2028119" cy="734167"/>
            </a:xfrm>
          </p:grpSpPr>
          <p:sp>
            <p:nvSpPr>
              <p:cNvPr id="60455" name="TextBox 93"/>
              <p:cNvSpPr txBox="1">
                <a:spLocks noChangeArrowheads="1"/>
              </p:cNvSpPr>
              <p:nvPr/>
            </p:nvSpPr>
            <p:spPr bwMode="auto">
              <a:xfrm>
                <a:off x="1947112" y="2078965"/>
                <a:ext cx="2028119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… r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(A)w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(B) … </a:t>
                </a:r>
              </a:p>
            </p:txBody>
          </p:sp>
          <p:sp>
            <p:nvSpPr>
              <p:cNvPr id="60456" name="Freeform 94"/>
              <p:cNvSpPr>
                <a:spLocks/>
              </p:cNvSpPr>
              <p:nvPr/>
            </p:nvSpPr>
            <p:spPr bwMode="auto">
              <a:xfrm>
                <a:off x="2508300" y="2009233"/>
                <a:ext cx="619512" cy="144079"/>
              </a:xfrm>
              <a:custGeom>
                <a:avLst/>
                <a:gdLst>
                  <a:gd name="T0" fmla="*/ 0 w 603849"/>
                  <a:gd name="T1" fmla="*/ 156489 h 138248"/>
                  <a:gd name="T2" fmla="*/ 316719 w 603849"/>
                  <a:gd name="T3" fmla="*/ 254 h 138248"/>
                  <a:gd name="T4" fmla="*/ 652067 w 603849"/>
                  <a:gd name="T5" fmla="*/ 127194 h 13824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03849" h="138248">
                    <a:moveTo>
                      <a:pt x="0" y="138248"/>
                    </a:moveTo>
                    <a:cubicBezTo>
                      <a:pt x="96328" y="71393"/>
                      <a:pt x="192657" y="4538"/>
                      <a:pt x="293298" y="225"/>
                    </a:cubicBezTo>
                    <a:cubicBezTo>
                      <a:pt x="393940" y="-4088"/>
                      <a:pt x="498894" y="54140"/>
                      <a:pt x="603849" y="112368"/>
                    </a:cubicBezTo>
                  </a:path>
                </a:pathLst>
              </a:custGeom>
              <a:noFill/>
              <a:ln w="19050" cap="flat" cmpd="sng" algn="ctr">
                <a:solidFill>
                  <a:srgbClr val="00B05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cxnSp>
            <p:nvCxnSpPr>
              <p:cNvPr id="60457" name="Straight Arrow Connector 95"/>
              <p:cNvCxnSpPr>
                <a:cxnSpLocks noChangeShapeType="1"/>
              </p:cNvCxnSpPr>
              <p:nvPr/>
            </p:nvCxnSpPr>
            <p:spPr bwMode="auto">
              <a:xfrm>
                <a:off x="3056408" y="2078469"/>
                <a:ext cx="146650" cy="94892"/>
              </a:xfrm>
              <a:prstGeom prst="straightConnector1">
                <a:avLst/>
              </a:prstGeom>
              <a:noFill/>
              <a:ln w="19050" algn="ctr">
                <a:solidFill>
                  <a:srgbClr val="00B05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0458" name="Straight Arrow Connector 96"/>
              <p:cNvCxnSpPr>
                <a:cxnSpLocks noChangeShapeType="1"/>
              </p:cNvCxnSpPr>
              <p:nvPr/>
            </p:nvCxnSpPr>
            <p:spPr bwMode="auto">
              <a:xfrm flipH="1">
                <a:off x="2460692" y="2099923"/>
                <a:ext cx="145388" cy="84035"/>
              </a:xfrm>
              <a:prstGeom prst="straightConnector1">
                <a:avLst/>
              </a:prstGeom>
              <a:noFill/>
              <a:ln w="19050" algn="ctr">
                <a:solidFill>
                  <a:srgbClr val="00B05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60459" name="TextBox 97"/>
              <p:cNvSpPr txBox="1">
                <a:spLocks noChangeArrowheads="1"/>
              </p:cNvSpPr>
              <p:nvPr/>
            </p:nvSpPr>
            <p:spPr bwMode="auto">
              <a:xfrm>
                <a:off x="2578135" y="1744908"/>
                <a:ext cx="570990" cy="2616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100">
                    <a:solidFill>
                      <a:srgbClr val="00B050"/>
                    </a:solidFill>
                  </a:rPr>
                  <a:t>swap?</a:t>
                </a:r>
              </a:p>
            </p:txBody>
          </p:sp>
        </p:grpSp>
        <p:grpSp>
          <p:nvGrpSpPr>
            <p:cNvPr id="60443" name="Group 69"/>
            <p:cNvGrpSpPr>
              <a:grpSpLocks/>
            </p:cNvGrpSpPr>
            <p:nvPr/>
          </p:nvGrpSpPr>
          <p:grpSpPr bwMode="auto">
            <a:xfrm>
              <a:off x="4078319" y="3381722"/>
              <a:ext cx="2028119" cy="734167"/>
              <a:chOff x="1947112" y="1744908"/>
              <a:chExt cx="2028119" cy="734167"/>
            </a:xfrm>
          </p:grpSpPr>
          <p:sp>
            <p:nvSpPr>
              <p:cNvPr id="60450" name="TextBox 88"/>
              <p:cNvSpPr txBox="1">
                <a:spLocks noChangeArrowheads="1"/>
              </p:cNvSpPr>
              <p:nvPr/>
            </p:nvSpPr>
            <p:spPr bwMode="auto">
              <a:xfrm>
                <a:off x="1947112" y="2078965"/>
                <a:ext cx="2028119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… w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(A)r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(B) … </a:t>
                </a:r>
              </a:p>
            </p:txBody>
          </p:sp>
          <p:sp>
            <p:nvSpPr>
              <p:cNvPr id="60451" name="Freeform 89"/>
              <p:cNvSpPr>
                <a:spLocks/>
              </p:cNvSpPr>
              <p:nvPr/>
            </p:nvSpPr>
            <p:spPr bwMode="auto">
              <a:xfrm>
                <a:off x="2508300" y="2009233"/>
                <a:ext cx="619512" cy="144079"/>
              </a:xfrm>
              <a:custGeom>
                <a:avLst/>
                <a:gdLst>
                  <a:gd name="T0" fmla="*/ 0 w 603849"/>
                  <a:gd name="T1" fmla="*/ 156489 h 138248"/>
                  <a:gd name="T2" fmla="*/ 316719 w 603849"/>
                  <a:gd name="T3" fmla="*/ 254 h 138248"/>
                  <a:gd name="T4" fmla="*/ 652067 w 603849"/>
                  <a:gd name="T5" fmla="*/ 127194 h 13824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03849" h="138248">
                    <a:moveTo>
                      <a:pt x="0" y="138248"/>
                    </a:moveTo>
                    <a:cubicBezTo>
                      <a:pt x="96328" y="71393"/>
                      <a:pt x="192657" y="4538"/>
                      <a:pt x="293298" y="225"/>
                    </a:cubicBezTo>
                    <a:cubicBezTo>
                      <a:pt x="393940" y="-4088"/>
                      <a:pt x="498894" y="54140"/>
                      <a:pt x="603849" y="112368"/>
                    </a:cubicBezTo>
                  </a:path>
                </a:pathLst>
              </a:custGeom>
              <a:noFill/>
              <a:ln w="19050" cap="flat" cmpd="sng" algn="ctr">
                <a:solidFill>
                  <a:srgbClr val="00B05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cxnSp>
            <p:nvCxnSpPr>
              <p:cNvPr id="60452" name="Straight Arrow Connector 90"/>
              <p:cNvCxnSpPr>
                <a:cxnSpLocks noChangeShapeType="1"/>
              </p:cNvCxnSpPr>
              <p:nvPr/>
            </p:nvCxnSpPr>
            <p:spPr bwMode="auto">
              <a:xfrm>
                <a:off x="3056408" y="2078469"/>
                <a:ext cx="146650" cy="94892"/>
              </a:xfrm>
              <a:prstGeom prst="straightConnector1">
                <a:avLst/>
              </a:prstGeom>
              <a:noFill/>
              <a:ln w="19050" algn="ctr">
                <a:solidFill>
                  <a:srgbClr val="00B05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0453" name="Straight Arrow Connector 91"/>
              <p:cNvCxnSpPr>
                <a:cxnSpLocks noChangeShapeType="1"/>
              </p:cNvCxnSpPr>
              <p:nvPr/>
            </p:nvCxnSpPr>
            <p:spPr bwMode="auto">
              <a:xfrm flipH="1">
                <a:off x="2460692" y="2099923"/>
                <a:ext cx="145388" cy="84035"/>
              </a:xfrm>
              <a:prstGeom prst="straightConnector1">
                <a:avLst/>
              </a:prstGeom>
              <a:noFill/>
              <a:ln w="19050" algn="ctr">
                <a:solidFill>
                  <a:srgbClr val="00B05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60454" name="TextBox 92"/>
              <p:cNvSpPr txBox="1">
                <a:spLocks noChangeArrowheads="1"/>
              </p:cNvSpPr>
              <p:nvPr/>
            </p:nvSpPr>
            <p:spPr bwMode="auto">
              <a:xfrm>
                <a:off x="2578135" y="1744908"/>
                <a:ext cx="570990" cy="2616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100">
                    <a:solidFill>
                      <a:srgbClr val="00B050"/>
                    </a:solidFill>
                  </a:rPr>
                  <a:t>swap?</a:t>
                </a:r>
              </a:p>
            </p:txBody>
          </p:sp>
        </p:grpSp>
        <p:grpSp>
          <p:nvGrpSpPr>
            <p:cNvPr id="60444" name="Group 70"/>
            <p:cNvGrpSpPr>
              <a:grpSpLocks/>
            </p:cNvGrpSpPr>
            <p:nvPr/>
          </p:nvGrpSpPr>
          <p:grpSpPr bwMode="auto">
            <a:xfrm>
              <a:off x="4078319" y="4113896"/>
              <a:ext cx="2129109" cy="734167"/>
              <a:chOff x="1947112" y="1744908"/>
              <a:chExt cx="2129109" cy="734167"/>
            </a:xfrm>
          </p:grpSpPr>
          <p:sp>
            <p:nvSpPr>
              <p:cNvPr id="60445" name="TextBox 83"/>
              <p:cNvSpPr txBox="1">
                <a:spLocks noChangeArrowheads="1"/>
              </p:cNvSpPr>
              <p:nvPr/>
            </p:nvSpPr>
            <p:spPr bwMode="auto">
              <a:xfrm>
                <a:off x="1947112" y="2078965"/>
                <a:ext cx="2129109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… w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(A)w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(B) … </a:t>
                </a:r>
              </a:p>
            </p:txBody>
          </p:sp>
          <p:sp>
            <p:nvSpPr>
              <p:cNvPr id="60446" name="Freeform 84"/>
              <p:cNvSpPr>
                <a:spLocks/>
              </p:cNvSpPr>
              <p:nvPr/>
            </p:nvSpPr>
            <p:spPr bwMode="auto">
              <a:xfrm>
                <a:off x="2508300" y="2009233"/>
                <a:ext cx="619512" cy="144079"/>
              </a:xfrm>
              <a:custGeom>
                <a:avLst/>
                <a:gdLst>
                  <a:gd name="T0" fmla="*/ 0 w 603849"/>
                  <a:gd name="T1" fmla="*/ 156489 h 138248"/>
                  <a:gd name="T2" fmla="*/ 316719 w 603849"/>
                  <a:gd name="T3" fmla="*/ 254 h 138248"/>
                  <a:gd name="T4" fmla="*/ 652067 w 603849"/>
                  <a:gd name="T5" fmla="*/ 127194 h 13824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03849" h="138248">
                    <a:moveTo>
                      <a:pt x="0" y="138248"/>
                    </a:moveTo>
                    <a:cubicBezTo>
                      <a:pt x="96328" y="71393"/>
                      <a:pt x="192657" y="4538"/>
                      <a:pt x="293298" y="225"/>
                    </a:cubicBezTo>
                    <a:cubicBezTo>
                      <a:pt x="393940" y="-4088"/>
                      <a:pt x="498894" y="54140"/>
                      <a:pt x="603849" y="112368"/>
                    </a:cubicBezTo>
                  </a:path>
                </a:pathLst>
              </a:custGeom>
              <a:noFill/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cxnSp>
            <p:nvCxnSpPr>
              <p:cNvPr id="60447" name="Straight Arrow Connector 85"/>
              <p:cNvCxnSpPr>
                <a:cxnSpLocks noChangeShapeType="1"/>
              </p:cNvCxnSpPr>
              <p:nvPr/>
            </p:nvCxnSpPr>
            <p:spPr bwMode="auto">
              <a:xfrm>
                <a:off x="3056408" y="2078469"/>
                <a:ext cx="146650" cy="94892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0448" name="Straight Arrow Connector 86"/>
              <p:cNvCxnSpPr>
                <a:cxnSpLocks noChangeShapeType="1"/>
              </p:cNvCxnSpPr>
              <p:nvPr/>
            </p:nvCxnSpPr>
            <p:spPr bwMode="auto">
              <a:xfrm flipH="1">
                <a:off x="2460692" y="2099923"/>
                <a:ext cx="145388" cy="84035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60449" name="TextBox 87"/>
              <p:cNvSpPr txBox="1">
                <a:spLocks noChangeArrowheads="1"/>
              </p:cNvSpPr>
              <p:nvPr/>
            </p:nvSpPr>
            <p:spPr bwMode="auto">
              <a:xfrm>
                <a:off x="2578135" y="1744908"/>
                <a:ext cx="570990" cy="2616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100">
                    <a:solidFill>
                      <a:srgbClr val="FF0000"/>
                    </a:solidFill>
                  </a:rPr>
                  <a:t>swap?</a:t>
                </a:r>
              </a:p>
            </p:txBody>
          </p:sp>
        </p:grpSp>
      </p:grpSp>
      <p:grpSp>
        <p:nvGrpSpPr>
          <p:cNvPr id="60428" name="Group 131"/>
          <p:cNvGrpSpPr>
            <a:grpSpLocks/>
          </p:cNvGrpSpPr>
          <p:nvPr/>
        </p:nvGrpSpPr>
        <p:grpSpPr bwMode="auto">
          <a:xfrm>
            <a:off x="2913063" y="2508250"/>
            <a:ext cx="304800" cy="161925"/>
            <a:chOff x="1863969" y="3018728"/>
            <a:chExt cx="1091227" cy="472844"/>
          </a:xfrm>
        </p:grpSpPr>
        <p:cxnSp>
          <p:nvCxnSpPr>
            <p:cNvPr id="60439" name="Straight Connector 132"/>
            <p:cNvCxnSpPr>
              <a:cxnSpLocks noChangeShapeType="1"/>
            </p:cNvCxnSpPr>
            <p:nvPr/>
          </p:nvCxnSpPr>
          <p:spPr bwMode="auto">
            <a:xfrm flipV="1">
              <a:off x="1863969" y="3032938"/>
              <a:ext cx="1046285" cy="458634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0440" name="Straight Connector 133"/>
            <p:cNvCxnSpPr>
              <a:cxnSpLocks noChangeShapeType="1"/>
            </p:cNvCxnSpPr>
            <p:nvPr/>
          </p:nvCxnSpPr>
          <p:spPr bwMode="auto">
            <a:xfrm>
              <a:off x="1882412" y="3018728"/>
              <a:ext cx="1072784" cy="458078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0429" name="Group 140"/>
          <p:cNvGrpSpPr>
            <a:grpSpLocks/>
          </p:cNvGrpSpPr>
          <p:nvPr/>
        </p:nvGrpSpPr>
        <p:grpSpPr bwMode="auto">
          <a:xfrm>
            <a:off x="2835275" y="1760538"/>
            <a:ext cx="304800" cy="161925"/>
            <a:chOff x="1863969" y="3018728"/>
            <a:chExt cx="1091227" cy="472844"/>
          </a:xfrm>
        </p:grpSpPr>
        <p:cxnSp>
          <p:nvCxnSpPr>
            <p:cNvPr id="60437" name="Straight Connector 141"/>
            <p:cNvCxnSpPr>
              <a:cxnSpLocks noChangeShapeType="1"/>
            </p:cNvCxnSpPr>
            <p:nvPr/>
          </p:nvCxnSpPr>
          <p:spPr bwMode="auto">
            <a:xfrm flipV="1">
              <a:off x="1863969" y="3032938"/>
              <a:ext cx="1046285" cy="458634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0438" name="Straight Connector 142"/>
            <p:cNvCxnSpPr>
              <a:cxnSpLocks noChangeShapeType="1"/>
            </p:cNvCxnSpPr>
            <p:nvPr/>
          </p:nvCxnSpPr>
          <p:spPr bwMode="auto">
            <a:xfrm>
              <a:off x="1882412" y="3018728"/>
              <a:ext cx="1072784" cy="458078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0430" name="Group 143"/>
          <p:cNvGrpSpPr>
            <a:grpSpLocks/>
          </p:cNvGrpSpPr>
          <p:nvPr/>
        </p:nvGrpSpPr>
        <p:grpSpPr bwMode="auto">
          <a:xfrm>
            <a:off x="4806950" y="1749425"/>
            <a:ext cx="304800" cy="161925"/>
            <a:chOff x="1863969" y="3018728"/>
            <a:chExt cx="1091227" cy="472844"/>
          </a:xfrm>
        </p:grpSpPr>
        <p:cxnSp>
          <p:nvCxnSpPr>
            <p:cNvPr id="60435" name="Straight Connector 144"/>
            <p:cNvCxnSpPr>
              <a:cxnSpLocks noChangeShapeType="1"/>
            </p:cNvCxnSpPr>
            <p:nvPr/>
          </p:nvCxnSpPr>
          <p:spPr bwMode="auto">
            <a:xfrm flipV="1">
              <a:off x="1863969" y="3032938"/>
              <a:ext cx="1046285" cy="458634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0436" name="Straight Connector 145"/>
            <p:cNvCxnSpPr>
              <a:cxnSpLocks noChangeShapeType="1"/>
            </p:cNvCxnSpPr>
            <p:nvPr/>
          </p:nvCxnSpPr>
          <p:spPr bwMode="auto">
            <a:xfrm>
              <a:off x="1882412" y="3018728"/>
              <a:ext cx="1072784" cy="458078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0431" name="Group 146"/>
          <p:cNvGrpSpPr>
            <a:grpSpLocks/>
          </p:cNvGrpSpPr>
          <p:nvPr/>
        </p:nvGrpSpPr>
        <p:grpSpPr bwMode="auto">
          <a:xfrm>
            <a:off x="4776788" y="2487613"/>
            <a:ext cx="304800" cy="161925"/>
            <a:chOff x="1863969" y="3018728"/>
            <a:chExt cx="1091227" cy="472844"/>
          </a:xfrm>
        </p:grpSpPr>
        <p:cxnSp>
          <p:nvCxnSpPr>
            <p:cNvPr id="60433" name="Straight Connector 147"/>
            <p:cNvCxnSpPr>
              <a:cxnSpLocks noChangeShapeType="1"/>
            </p:cNvCxnSpPr>
            <p:nvPr/>
          </p:nvCxnSpPr>
          <p:spPr bwMode="auto">
            <a:xfrm flipV="1">
              <a:off x="1863969" y="3032938"/>
              <a:ext cx="1046285" cy="458634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0434" name="Straight Connector 148"/>
            <p:cNvCxnSpPr>
              <a:cxnSpLocks noChangeShapeType="1"/>
            </p:cNvCxnSpPr>
            <p:nvPr/>
          </p:nvCxnSpPr>
          <p:spPr bwMode="auto">
            <a:xfrm>
              <a:off x="1882412" y="3018728"/>
              <a:ext cx="1072784" cy="458078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60432" name="TextBox 150"/>
          <p:cNvSpPr txBox="1">
            <a:spLocks noChangeArrowheads="1"/>
          </p:cNvSpPr>
          <p:nvPr/>
        </p:nvSpPr>
        <p:spPr bwMode="auto">
          <a:xfrm>
            <a:off x="3281363" y="3400425"/>
            <a:ext cx="5857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√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8"/>
          <p:cNvSpPr>
            <a:spLocks noChangeArrowheads="1"/>
          </p:cNvSpPr>
          <p:nvPr/>
        </p:nvSpPr>
        <p:spPr bwMode="auto">
          <a:xfrm>
            <a:off x="896938" y="265113"/>
            <a:ext cx="7385050" cy="110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Conflict-Serializability</a:t>
            </a:r>
          </a:p>
          <a:p>
            <a:pPr eaLnBrk="1" hangingPunct="1">
              <a:buFontTx/>
              <a:buNone/>
            </a:pPr>
            <a:r>
              <a:rPr lang="en-US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(A sufficient condition for serializability)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825500" y="1325563"/>
            <a:ext cx="7283450" cy="43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Consider:</a:t>
            </a:r>
          </a:p>
          <a:p>
            <a:pPr marL="0" indent="0" eaLnBrk="1" hangingPunct="1">
              <a:buFontTx/>
              <a:buNone/>
              <a:defRPr/>
            </a:pPr>
            <a:endParaRPr lang="en-US" altLang="en-US" sz="2400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444" name="TextBox 1"/>
          <p:cNvSpPr txBox="1">
            <a:spLocks noChangeArrowheads="1"/>
          </p:cNvSpPr>
          <p:nvPr/>
        </p:nvSpPr>
        <p:spPr bwMode="auto">
          <a:xfrm>
            <a:off x="965200" y="1868488"/>
            <a:ext cx="5619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</p:txBody>
      </p:sp>
      <p:grpSp>
        <p:nvGrpSpPr>
          <p:cNvPr id="61445" name="Group 12"/>
          <p:cNvGrpSpPr>
            <a:grpSpLocks/>
          </p:cNvGrpSpPr>
          <p:nvPr/>
        </p:nvGrpSpPr>
        <p:grpSpPr bwMode="auto">
          <a:xfrm>
            <a:off x="2120900" y="1577975"/>
            <a:ext cx="1825625" cy="735013"/>
            <a:chOff x="1947112" y="1744908"/>
            <a:chExt cx="1826141" cy="734167"/>
          </a:xfrm>
        </p:grpSpPr>
        <p:sp>
          <p:nvSpPr>
            <p:cNvPr id="61506" name="TextBox 5"/>
            <p:cNvSpPr txBox="1">
              <a:spLocks noChangeArrowheads="1"/>
            </p:cNvSpPr>
            <p:nvPr/>
          </p:nvSpPr>
          <p:spPr bwMode="auto">
            <a:xfrm>
              <a:off x="1947112" y="2078965"/>
              <a:ext cx="1826141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… r</a:t>
              </a:r>
              <a:r>
                <a:rPr lang="en-US" altLang="en-US" sz="20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(*)r</a:t>
              </a:r>
              <a:r>
                <a:rPr lang="en-US" altLang="en-US" sz="20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(*) … </a:t>
              </a:r>
            </a:p>
          </p:txBody>
        </p:sp>
        <p:sp>
          <p:nvSpPr>
            <p:cNvPr id="61507" name="Freeform 2"/>
            <p:cNvSpPr>
              <a:spLocks/>
            </p:cNvSpPr>
            <p:nvPr/>
          </p:nvSpPr>
          <p:spPr bwMode="auto">
            <a:xfrm>
              <a:off x="2508300" y="2009233"/>
              <a:ext cx="619512" cy="144079"/>
            </a:xfrm>
            <a:custGeom>
              <a:avLst/>
              <a:gdLst>
                <a:gd name="T0" fmla="*/ 0 w 603849"/>
                <a:gd name="T1" fmla="*/ 156489 h 138248"/>
                <a:gd name="T2" fmla="*/ 316719 w 603849"/>
                <a:gd name="T3" fmla="*/ 254 h 138248"/>
                <a:gd name="T4" fmla="*/ 652067 w 603849"/>
                <a:gd name="T5" fmla="*/ 127194 h 13824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03849" h="138248">
                  <a:moveTo>
                    <a:pt x="0" y="138248"/>
                  </a:moveTo>
                  <a:cubicBezTo>
                    <a:pt x="96328" y="71393"/>
                    <a:pt x="192657" y="4538"/>
                    <a:pt x="293298" y="225"/>
                  </a:cubicBezTo>
                  <a:cubicBezTo>
                    <a:pt x="393940" y="-4088"/>
                    <a:pt x="498894" y="54140"/>
                    <a:pt x="603849" y="112368"/>
                  </a:cubicBezTo>
                </a:path>
              </a:pathLst>
            </a:cu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cxnSp>
          <p:nvCxnSpPr>
            <p:cNvPr id="61508" name="Straight Arrow Connector 6"/>
            <p:cNvCxnSpPr>
              <a:cxnSpLocks noChangeShapeType="1"/>
            </p:cNvCxnSpPr>
            <p:nvPr/>
          </p:nvCxnSpPr>
          <p:spPr bwMode="auto">
            <a:xfrm>
              <a:off x="3056408" y="2078469"/>
              <a:ext cx="146650" cy="94892"/>
            </a:xfrm>
            <a:prstGeom prst="straightConnector1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1509" name="Straight Arrow Connector 11"/>
            <p:cNvCxnSpPr>
              <a:cxnSpLocks noChangeShapeType="1"/>
            </p:cNvCxnSpPr>
            <p:nvPr/>
          </p:nvCxnSpPr>
          <p:spPr bwMode="auto">
            <a:xfrm flipH="1">
              <a:off x="2460692" y="2099923"/>
              <a:ext cx="145388" cy="84035"/>
            </a:xfrm>
            <a:prstGeom prst="straightConnector1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1510" name="TextBox 10"/>
            <p:cNvSpPr txBox="1">
              <a:spLocks noChangeArrowheads="1"/>
            </p:cNvSpPr>
            <p:nvPr/>
          </p:nvSpPr>
          <p:spPr bwMode="auto">
            <a:xfrm>
              <a:off x="2578135" y="1744908"/>
              <a:ext cx="570990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FF0000"/>
                  </a:solidFill>
                </a:rPr>
                <a:t>swap?</a:t>
              </a:r>
            </a:p>
          </p:txBody>
        </p:sp>
      </p:grpSp>
      <p:grpSp>
        <p:nvGrpSpPr>
          <p:cNvPr id="61446" name="Group 35"/>
          <p:cNvGrpSpPr>
            <a:grpSpLocks/>
          </p:cNvGrpSpPr>
          <p:nvPr/>
        </p:nvGrpSpPr>
        <p:grpSpPr bwMode="auto">
          <a:xfrm>
            <a:off x="2157413" y="2320925"/>
            <a:ext cx="1927225" cy="733425"/>
            <a:chOff x="1947112" y="1744908"/>
            <a:chExt cx="1927131" cy="734167"/>
          </a:xfrm>
        </p:grpSpPr>
        <p:sp>
          <p:nvSpPr>
            <p:cNvPr id="61501" name="TextBox 36"/>
            <p:cNvSpPr txBox="1">
              <a:spLocks noChangeArrowheads="1"/>
            </p:cNvSpPr>
            <p:nvPr/>
          </p:nvSpPr>
          <p:spPr bwMode="auto">
            <a:xfrm>
              <a:off x="1947112" y="2078965"/>
              <a:ext cx="1927131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… r</a:t>
              </a:r>
              <a:r>
                <a:rPr lang="en-US" altLang="en-US" sz="20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(*)w</a:t>
              </a:r>
              <a:r>
                <a:rPr lang="en-US" altLang="en-US" sz="20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(*) … </a:t>
              </a:r>
            </a:p>
          </p:txBody>
        </p:sp>
        <p:sp>
          <p:nvSpPr>
            <p:cNvPr id="61502" name="Freeform 37"/>
            <p:cNvSpPr>
              <a:spLocks/>
            </p:cNvSpPr>
            <p:nvPr/>
          </p:nvSpPr>
          <p:spPr bwMode="auto">
            <a:xfrm>
              <a:off x="2508300" y="2009233"/>
              <a:ext cx="619512" cy="144079"/>
            </a:xfrm>
            <a:custGeom>
              <a:avLst/>
              <a:gdLst>
                <a:gd name="T0" fmla="*/ 0 w 603849"/>
                <a:gd name="T1" fmla="*/ 156489 h 138248"/>
                <a:gd name="T2" fmla="*/ 316719 w 603849"/>
                <a:gd name="T3" fmla="*/ 254 h 138248"/>
                <a:gd name="T4" fmla="*/ 652067 w 603849"/>
                <a:gd name="T5" fmla="*/ 127194 h 13824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03849" h="138248">
                  <a:moveTo>
                    <a:pt x="0" y="138248"/>
                  </a:moveTo>
                  <a:cubicBezTo>
                    <a:pt x="96328" y="71393"/>
                    <a:pt x="192657" y="4538"/>
                    <a:pt x="293298" y="225"/>
                  </a:cubicBezTo>
                  <a:cubicBezTo>
                    <a:pt x="393940" y="-4088"/>
                    <a:pt x="498894" y="54140"/>
                    <a:pt x="603849" y="112368"/>
                  </a:cubicBezTo>
                </a:path>
              </a:pathLst>
            </a:cu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cxnSp>
          <p:nvCxnSpPr>
            <p:cNvPr id="61503" name="Straight Arrow Connector 38"/>
            <p:cNvCxnSpPr>
              <a:cxnSpLocks noChangeShapeType="1"/>
            </p:cNvCxnSpPr>
            <p:nvPr/>
          </p:nvCxnSpPr>
          <p:spPr bwMode="auto">
            <a:xfrm>
              <a:off x="3056408" y="2078469"/>
              <a:ext cx="146650" cy="94892"/>
            </a:xfrm>
            <a:prstGeom prst="straightConnector1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1504" name="Straight Arrow Connector 39"/>
            <p:cNvCxnSpPr>
              <a:cxnSpLocks noChangeShapeType="1"/>
            </p:cNvCxnSpPr>
            <p:nvPr/>
          </p:nvCxnSpPr>
          <p:spPr bwMode="auto">
            <a:xfrm flipH="1">
              <a:off x="2460692" y="2099923"/>
              <a:ext cx="145388" cy="84035"/>
            </a:xfrm>
            <a:prstGeom prst="straightConnector1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1505" name="TextBox 40"/>
            <p:cNvSpPr txBox="1">
              <a:spLocks noChangeArrowheads="1"/>
            </p:cNvSpPr>
            <p:nvPr/>
          </p:nvSpPr>
          <p:spPr bwMode="auto">
            <a:xfrm>
              <a:off x="2578135" y="1744908"/>
              <a:ext cx="570990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FF0000"/>
                  </a:solidFill>
                </a:rPr>
                <a:t>swap?</a:t>
              </a:r>
            </a:p>
          </p:txBody>
        </p:sp>
      </p:grpSp>
      <p:grpSp>
        <p:nvGrpSpPr>
          <p:cNvPr id="61447" name="Group 41"/>
          <p:cNvGrpSpPr>
            <a:grpSpLocks/>
          </p:cNvGrpSpPr>
          <p:nvPr/>
        </p:nvGrpSpPr>
        <p:grpSpPr bwMode="auto">
          <a:xfrm>
            <a:off x="4057650" y="1574800"/>
            <a:ext cx="1927225" cy="733425"/>
            <a:chOff x="1947112" y="1744908"/>
            <a:chExt cx="1927131" cy="734167"/>
          </a:xfrm>
        </p:grpSpPr>
        <p:sp>
          <p:nvSpPr>
            <p:cNvPr id="61496" name="TextBox 42"/>
            <p:cNvSpPr txBox="1">
              <a:spLocks noChangeArrowheads="1"/>
            </p:cNvSpPr>
            <p:nvPr/>
          </p:nvSpPr>
          <p:spPr bwMode="auto">
            <a:xfrm>
              <a:off x="1947112" y="2078965"/>
              <a:ext cx="1927131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… w</a:t>
              </a:r>
              <a:r>
                <a:rPr lang="en-US" altLang="en-US" sz="20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(*)r</a:t>
              </a:r>
              <a:r>
                <a:rPr lang="en-US" altLang="en-US" sz="20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(*) … </a:t>
              </a:r>
            </a:p>
          </p:txBody>
        </p:sp>
        <p:sp>
          <p:nvSpPr>
            <p:cNvPr id="61497" name="Freeform 43"/>
            <p:cNvSpPr>
              <a:spLocks/>
            </p:cNvSpPr>
            <p:nvPr/>
          </p:nvSpPr>
          <p:spPr bwMode="auto">
            <a:xfrm>
              <a:off x="2508300" y="2009233"/>
              <a:ext cx="619512" cy="144079"/>
            </a:xfrm>
            <a:custGeom>
              <a:avLst/>
              <a:gdLst>
                <a:gd name="T0" fmla="*/ 0 w 603849"/>
                <a:gd name="T1" fmla="*/ 156489 h 138248"/>
                <a:gd name="T2" fmla="*/ 316719 w 603849"/>
                <a:gd name="T3" fmla="*/ 254 h 138248"/>
                <a:gd name="T4" fmla="*/ 652067 w 603849"/>
                <a:gd name="T5" fmla="*/ 127194 h 13824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03849" h="138248">
                  <a:moveTo>
                    <a:pt x="0" y="138248"/>
                  </a:moveTo>
                  <a:cubicBezTo>
                    <a:pt x="96328" y="71393"/>
                    <a:pt x="192657" y="4538"/>
                    <a:pt x="293298" y="225"/>
                  </a:cubicBezTo>
                  <a:cubicBezTo>
                    <a:pt x="393940" y="-4088"/>
                    <a:pt x="498894" y="54140"/>
                    <a:pt x="603849" y="112368"/>
                  </a:cubicBezTo>
                </a:path>
              </a:pathLst>
            </a:cu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cxnSp>
          <p:nvCxnSpPr>
            <p:cNvPr id="61498" name="Straight Arrow Connector 44"/>
            <p:cNvCxnSpPr>
              <a:cxnSpLocks noChangeShapeType="1"/>
            </p:cNvCxnSpPr>
            <p:nvPr/>
          </p:nvCxnSpPr>
          <p:spPr bwMode="auto">
            <a:xfrm>
              <a:off x="3056408" y="2078469"/>
              <a:ext cx="146650" cy="94892"/>
            </a:xfrm>
            <a:prstGeom prst="straightConnector1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1499" name="Straight Arrow Connector 45"/>
            <p:cNvCxnSpPr>
              <a:cxnSpLocks noChangeShapeType="1"/>
            </p:cNvCxnSpPr>
            <p:nvPr/>
          </p:nvCxnSpPr>
          <p:spPr bwMode="auto">
            <a:xfrm flipH="1">
              <a:off x="2460692" y="2099923"/>
              <a:ext cx="145388" cy="84035"/>
            </a:xfrm>
            <a:prstGeom prst="straightConnector1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1500" name="TextBox 46"/>
            <p:cNvSpPr txBox="1">
              <a:spLocks noChangeArrowheads="1"/>
            </p:cNvSpPr>
            <p:nvPr/>
          </p:nvSpPr>
          <p:spPr bwMode="auto">
            <a:xfrm>
              <a:off x="2578135" y="1744908"/>
              <a:ext cx="570990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FF0000"/>
                  </a:solidFill>
                </a:rPr>
                <a:t>swap?</a:t>
              </a:r>
            </a:p>
          </p:txBody>
        </p:sp>
      </p:grpSp>
      <p:grpSp>
        <p:nvGrpSpPr>
          <p:cNvPr id="61448" name="Group 47"/>
          <p:cNvGrpSpPr>
            <a:grpSpLocks/>
          </p:cNvGrpSpPr>
          <p:nvPr/>
        </p:nvGrpSpPr>
        <p:grpSpPr bwMode="auto">
          <a:xfrm>
            <a:off x="4057650" y="2306638"/>
            <a:ext cx="2028825" cy="733425"/>
            <a:chOff x="1947112" y="1744908"/>
            <a:chExt cx="2028119" cy="734167"/>
          </a:xfrm>
        </p:grpSpPr>
        <p:sp>
          <p:nvSpPr>
            <p:cNvPr id="61491" name="TextBox 48"/>
            <p:cNvSpPr txBox="1">
              <a:spLocks noChangeArrowheads="1"/>
            </p:cNvSpPr>
            <p:nvPr/>
          </p:nvSpPr>
          <p:spPr bwMode="auto">
            <a:xfrm>
              <a:off x="1947112" y="2078965"/>
              <a:ext cx="2028119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… w</a:t>
              </a:r>
              <a:r>
                <a:rPr lang="en-US" altLang="en-US" sz="20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(*)w</a:t>
              </a:r>
              <a:r>
                <a:rPr lang="en-US" altLang="en-US" sz="20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(*) … </a:t>
              </a:r>
            </a:p>
          </p:txBody>
        </p:sp>
        <p:sp>
          <p:nvSpPr>
            <p:cNvPr id="61492" name="Freeform 49"/>
            <p:cNvSpPr>
              <a:spLocks/>
            </p:cNvSpPr>
            <p:nvPr/>
          </p:nvSpPr>
          <p:spPr bwMode="auto">
            <a:xfrm>
              <a:off x="2508300" y="2009233"/>
              <a:ext cx="619512" cy="144079"/>
            </a:xfrm>
            <a:custGeom>
              <a:avLst/>
              <a:gdLst>
                <a:gd name="T0" fmla="*/ 0 w 603849"/>
                <a:gd name="T1" fmla="*/ 156489 h 138248"/>
                <a:gd name="T2" fmla="*/ 316719 w 603849"/>
                <a:gd name="T3" fmla="*/ 254 h 138248"/>
                <a:gd name="T4" fmla="*/ 652067 w 603849"/>
                <a:gd name="T5" fmla="*/ 127194 h 13824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03849" h="138248">
                  <a:moveTo>
                    <a:pt x="0" y="138248"/>
                  </a:moveTo>
                  <a:cubicBezTo>
                    <a:pt x="96328" y="71393"/>
                    <a:pt x="192657" y="4538"/>
                    <a:pt x="293298" y="225"/>
                  </a:cubicBezTo>
                  <a:cubicBezTo>
                    <a:pt x="393940" y="-4088"/>
                    <a:pt x="498894" y="54140"/>
                    <a:pt x="603849" y="112368"/>
                  </a:cubicBezTo>
                </a:path>
              </a:pathLst>
            </a:cu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cxnSp>
          <p:nvCxnSpPr>
            <p:cNvPr id="61493" name="Straight Arrow Connector 50"/>
            <p:cNvCxnSpPr>
              <a:cxnSpLocks noChangeShapeType="1"/>
            </p:cNvCxnSpPr>
            <p:nvPr/>
          </p:nvCxnSpPr>
          <p:spPr bwMode="auto">
            <a:xfrm>
              <a:off x="3056408" y="2078469"/>
              <a:ext cx="146650" cy="94892"/>
            </a:xfrm>
            <a:prstGeom prst="straightConnector1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1494" name="Straight Arrow Connector 51"/>
            <p:cNvCxnSpPr>
              <a:cxnSpLocks noChangeShapeType="1"/>
            </p:cNvCxnSpPr>
            <p:nvPr/>
          </p:nvCxnSpPr>
          <p:spPr bwMode="auto">
            <a:xfrm flipH="1">
              <a:off x="2460692" y="2099923"/>
              <a:ext cx="145388" cy="84035"/>
            </a:xfrm>
            <a:prstGeom prst="straightConnector1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1495" name="TextBox 52"/>
            <p:cNvSpPr txBox="1">
              <a:spLocks noChangeArrowheads="1"/>
            </p:cNvSpPr>
            <p:nvPr/>
          </p:nvSpPr>
          <p:spPr bwMode="auto">
            <a:xfrm>
              <a:off x="2578135" y="1744908"/>
              <a:ext cx="570990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FF0000"/>
                  </a:solidFill>
                </a:rPr>
                <a:t>swap?</a:t>
              </a:r>
            </a:p>
          </p:txBody>
        </p:sp>
      </p:grpSp>
      <p:sp>
        <p:nvSpPr>
          <p:cNvPr id="61449" name="TextBox 56"/>
          <p:cNvSpPr txBox="1">
            <a:spLocks noChangeArrowheads="1"/>
          </p:cNvSpPr>
          <p:nvPr/>
        </p:nvSpPr>
        <p:spPr bwMode="auto">
          <a:xfrm>
            <a:off x="6361113" y="2051050"/>
            <a:ext cx="20558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Violate T</a:t>
            </a:r>
            <a:r>
              <a:rPr lang="en-US" altLang="en-US" sz="2000" baseline="-25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’s logic!</a:t>
            </a:r>
          </a:p>
        </p:txBody>
      </p:sp>
      <p:sp>
        <p:nvSpPr>
          <p:cNvPr id="61450" name="TextBox 53"/>
          <p:cNvSpPr txBox="1">
            <a:spLocks noChangeArrowheads="1"/>
          </p:cNvSpPr>
          <p:nvPr/>
        </p:nvSpPr>
        <p:spPr bwMode="auto">
          <a:xfrm>
            <a:off x="939800" y="3470275"/>
            <a:ext cx="9271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, T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</p:txBody>
      </p:sp>
      <p:grpSp>
        <p:nvGrpSpPr>
          <p:cNvPr id="61451" name="Group 7"/>
          <p:cNvGrpSpPr>
            <a:grpSpLocks/>
          </p:cNvGrpSpPr>
          <p:nvPr/>
        </p:nvGrpSpPr>
        <p:grpSpPr bwMode="auto">
          <a:xfrm>
            <a:off x="2141538" y="3381375"/>
            <a:ext cx="4065587" cy="1481138"/>
            <a:chOff x="2140969" y="3381722"/>
            <a:chExt cx="4066459" cy="1480264"/>
          </a:xfrm>
        </p:grpSpPr>
        <p:grpSp>
          <p:nvGrpSpPr>
            <p:cNvPr id="61467" name="Group 67"/>
            <p:cNvGrpSpPr>
              <a:grpSpLocks/>
            </p:cNvGrpSpPr>
            <p:nvPr/>
          </p:nvGrpSpPr>
          <p:grpSpPr bwMode="auto">
            <a:xfrm>
              <a:off x="2140969" y="3385684"/>
              <a:ext cx="1927131" cy="734167"/>
              <a:chOff x="1947112" y="1744908"/>
              <a:chExt cx="1927131" cy="734167"/>
            </a:xfrm>
          </p:grpSpPr>
          <p:sp>
            <p:nvSpPr>
              <p:cNvPr id="61486" name="TextBox 98"/>
              <p:cNvSpPr txBox="1">
                <a:spLocks noChangeArrowheads="1"/>
              </p:cNvSpPr>
              <p:nvPr/>
            </p:nvSpPr>
            <p:spPr bwMode="auto">
              <a:xfrm>
                <a:off x="1947112" y="2078965"/>
                <a:ext cx="1927131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… r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(A)r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(B) … </a:t>
                </a:r>
              </a:p>
            </p:txBody>
          </p:sp>
          <p:sp>
            <p:nvSpPr>
              <p:cNvPr id="61487" name="Freeform 99"/>
              <p:cNvSpPr>
                <a:spLocks/>
              </p:cNvSpPr>
              <p:nvPr/>
            </p:nvSpPr>
            <p:spPr bwMode="auto">
              <a:xfrm>
                <a:off x="2508300" y="2009233"/>
                <a:ext cx="619512" cy="144079"/>
              </a:xfrm>
              <a:custGeom>
                <a:avLst/>
                <a:gdLst>
                  <a:gd name="T0" fmla="*/ 0 w 603849"/>
                  <a:gd name="T1" fmla="*/ 156489 h 138248"/>
                  <a:gd name="T2" fmla="*/ 316719 w 603849"/>
                  <a:gd name="T3" fmla="*/ 254 h 138248"/>
                  <a:gd name="T4" fmla="*/ 652067 w 603849"/>
                  <a:gd name="T5" fmla="*/ 127194 h 13824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03849" h="138248">
                    <a:moveTo>
                      <a:pt x="0" y="138248"/>
                    </a:moveTo>
                    <a:cubicBezTo>
                      <a:pt x="96328" y="71393"/>
                      <a:pt x="192657" y="4538"/>
                      <a:pt x="293298" y="225"/>
                    </a:cubicBezTo>
                    <a:cubicBezTo>
                      <a:pt x="393940" y="-4088"/>
                      <a:pt x="498894" y="54140"/>
                      <a:pt x="603849" y="112368"/>
                    </a:cubicBezTo>
                  </a:path>
                </a:pathLst>
              </a:custGeom>
              <a:noFill/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cxnSp>
            <p:nvCxnSpPr>
              <p:cNvPr id="61488" name="Straight Arrow Connector 100"/>
              <p:cNvCxnSpPr>
                <a:cxnSpLocks noChangeShapeType="1"/>
              </p:cNvCxnSpPr>
              <p:nvPr/>
            </p:nvCxnSpPr>
            <p:spPr bwMode="auto">
              <a:xfrm>
                <a:off x="3056408" y="2078469"/>
                <a:ext cx="146650" cy="94892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1489" name="Straight Arrow Connector 101"/>
              <p:cNvCxnSpPr>
                <a:cxnSpLocks noChangeShapeType="1"/>
              </p:cNvCxnSpPr>
              <p:nvPr/>
            </p:nvCxnSpPr>
            <p:spPr bwMode="auto">
              <a:xfrm flipH="1">
                <a:off x="2460692" y="2099923"/>
                <a:ext cx="145388" cy="84035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61490" name="TextBox 102"/>
              <p:cNvSpPr txBox="1">
                <a:spLocks noChangeArrowheads="1"/>
              </p:cNvSpPr>
              <p:nvPr/>
            </p:nvSpPr>
            <p:spPr bwMode="auto">
              <a:xfrm>
                <a:off x="2578135" y="1744908"/>
                <a:ext cx="570990" cy="2616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100">
                    <a:solidFill>
                      <a:srgbClr val="FF0000"/>
                    </a:solidFill>
                  </a:rPr>
                  <a:t>swap?</a:t>
                </a:r>
              </a:p>
            </p:txBody>
          </p:sp>
        </p:grpSp>
        <p:grpSp>
          <p:nvGrpSpPr>
            <p:cNvPr id="61468" name="Group 68"/>
            <p:cNvGrpSpPr>
              <a:grpSpLocks/>
            </p:cNvGrpSpPr>
            <p:nvPr/>
          </p:nvGrpSpPr>
          <p:grpSpPr bwMode="auto">
            <a:xfrm>
              <a:off x="2178525" y="4127819"/>
              <a:ext cx="2028119" cy="734167"/>
              <a:chOff x="1947112" y="1744908"/>
              <a:chExt cx="2028119" cy="734167"/>
            </a:xfrm>
          </p:grpSpPr>
          <p:sp>
            <p:nvSpPr>
              <p:cNvPr id="61481" name="TextBox 93"/>
              <p:cNvSpPr txBox="1">
                <a:spLocks noChangeArrowheads="1"/>
              </p:cNvSpPr>
              <p:nvPr/>
            </p:nvSpPr>
            <p:spPr bwMode="auto">
              <a:xfrm>
                <a:off x="1947112" y="2078965"/>
                <a:ext cx="2028119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… r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(A)w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(B) … </a:t>
                </a:r>
              </a:p>
            </p:txBody>
          </p:sp>
          <p:sp>
            <p:nvSpPr>
              <p:cNvPr id="61482" name="Freeform 94"/>
              <p:cNvSpPr>
                <a:spLocks/>
              </p:cNvSpPr>
              <p:nvPr/>
            </p:nvSpPr>
            <p:spPr bwMode="auto">
              <a:xfrm>
                <a:off x="2508300" y="2009233"/>
                <a:ext cx="619512" cy="144079"/>
              </a:xfrm>
              <a:custGeom>
                <a:avLst/>
                <a:gdLst>
                  <a:gd name="T0" fmla="*/ 0 w 603849"/>
                  <a:gd name="T1" fmla="*/ 156489 h 138248"/>
                  <a:gd name="T2" fmla="*/ 316719 w 603849"/>
                  <a:gd name="T3" fmla="*/ 254 h 138248"/>
                  <a:gd name="T4" fmla="*/ 652067 w 603849"/>
                  <a:gd name="T5" fmla="*/ 127194 h 13824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03849" h="138248">
                    <a:moveTo>
                      <a:pt x="0" y="138248"/>
                    </a:moveTo>
                    <a:cubicBezTo>
                      <a:pt x="96328" y="71393"/>
                      <a:pt x="192657" y="4538"/>
                      <a:pt x="293298" y="225"/>
                    </a:cubicBezTo>
                    <a:cubicBezTo>
                      <a:pt x="393940" y="-4088"/>
                      <a:pt x="498894" y="54140"/>
                      <a:pt x="603849" y="112368"/>
                    </a:cubicBezTo>
                  </a:path>
                </a:pathLst>
              </a:custGeom>
              <a:noFill/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cxnSp>
            <p:nvCxnSpPr>
              <p:cNvPr id="61483" name="Straight Arrow Connector 95"/>
              <p:cNvCxnSpPr>
                <a:cxnSpLocks noChangeShapeType="1"/>
              </p:cNvCxnSpPr>
              <p:nvPr/>
            </p:nvCxnSpPr>
            <p:spPr bwMode="auto">
              <a:xfrm>
                <a:off x="3056408" y="2078469"/>
                <a:ext cx="146650" cy="94892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1484" name="Straight Arrow Connector 96"/>
              <p:cNvCxnSpPr>
                <a:cxnSpLocks noChangeShapeType="1"/>
              </p:cNvCxnSpPr>
              <p:nvPr/>
            </p:nvCxnSpPr>
            <p:spPr bwMode="auto">
              <a:xfrm flipH="1">
                <a:off x="2460692" y="2099923"/>
                <a:ext cx="145388" cy="84035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61485" name="TextBox 97"/>
              <p:cNvSpPr txBox="1">
                <a:spLocks noChangeArrowheads="1"/>
              </p:cNvSpPr>
              <p:nvPr/>
            </p:nvSpPr>
            <p:spPr bwMode="auto">
              <a:xfrm>
                <a:off x="2578135" y="1744908"/>
                <a:ext cx="570990" cy="2616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100">
                    <a:solidFill>
                      <a:srgbClr val="FF0000"/>
                    </a:solidFill>
                  </a:rPr>
                  <a:t>swap?</a:t>
                </a:r>
              </a:p>
            </p:txBody>
          </p:sp>
        </p:grpSp>
        <p:grpSp>
          <p:nvGrpSpPr>
            <p:cNvPr id="61469" name="Group 69"/>
            <p:cNvGrpSpPr>
              <a:grpSpLocks/>
            </p:cNvGrpSpPr>
            <p:nvPr/>
          </p:nvGrpSpPr>
          <p:grpSpPr bwMode="auto">
            <a:xfrm>
              <a:off x="4078319" y="3381722"/>
              <a:ext cx="2028119" cy="734167"/>
              <a:chOff x="1947112" y="1744908"/>
              <a:chExt cx="2028119" cy="734167"/>
            </a:xfrm>
          </p:grpSpPr>
          <p:sp>
            <p:nvSpPr>
              <p:cNvPr id="61476" name="TextBox 88"/>
              <p:cNvSpPr txBox="1">
                <a:spLocks noChangeArrowheads="1"/>
              </p:cNvSpPr>
              <p:nvPr/>
            </p:nvSpPr>
            <p:spPr bwMode="auto">
              <a:xfrm>
                <a:off x="1947112" y="2078965"/>
                <a:ext cx="2028119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… w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(A)r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(B) … </a:t>
                </a:r>
              </a:p>
            </p:txBody>
          </p:sp>
          <p:sp>
            <p:nvSpPr>
              <p:cNvPr id="61477" name="Freeform 89"/>
              <p:cNvSpPr>
                <a:spLocks/>
              </p:cNvSpPr>
              <p:nvPr/>
            </p:nvSpPr>
            <p:spPr bwMode="auto">
              <a:xfrm>
                <a:off x="2508300" y="2009233"/>
                <a:ext cx="619512" cy="144079"/>
              </a:xfrm>
              <a:custGeom>
                <a:avLst/>
                <a:gdLst>
                  <a:gd name="T0" fmla="*/ 0 w 603849"/>
                  <a:gd name="T1" fmla="*/ 156489 h 138248"/>
                  <a:gd name="T2" fmla="*/ 316719 w 603849"/>
                  <a:gd name="T3" fmla="*/ 254 h 138248"/>
                  <a:gd name="T4" fmla="*/ 652067 w 603849"/>
                  <a:gd name="T5" fmla="*/ 127194 h 13824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03849" h="138248">
                    <a:moveTo>
                      <a:pt x="0" y="138248"/>
                    </a:moveTo>
                    <a:cubicBezTo>
                      <a:pt x="96328" y="71393"/>
                      <a:pt x="192657" y="4538"/>
                      <a:pt x="293298" y="225"/>
                    </a:cubicBezTo>
                    <a:cubicBezTo>
                      <a:pt x="393940" y="-4088"/>
                      <a:pt x="498894" y="54140"/>
                      <a:pt x="603849" y="112368"/>
                    </a:cubicBezTo>
                  </a:path>
                </a:pathLst>
              </a:custGeom>
              <a:noFill/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cxnSp>
            <p:nvCxnSpPr>
              <p:cNvPr id="61478" name="Straight Arrow Connector 90"/>
              <p:cNvCxnSpPr>
                <a:cxnSpLocks noChangeShapeType="1"/>
              </p:cNvCxnSpPr>
              <p:nvPr/>
            </p:nvCxnSpPr>
            <p:spPr bwMode="auto">
              <a:xfrm>
                <a:off x="3056408" y="2078469"/>
                <a:ext cx="146650" cy="94892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1479" name="Straight Arrow Connector 91"/>
              <p:cNvCxnSpPr>
                <a:cxnSpLocks noChangeShapeType="1"/>
              </p:cNvCxnSpPr>
              <p:nvPr/>
            </p:nvCxnSpPr>
            <p:spPr bwMode="auto">
              <a:xfrm flipH="1">
                <a:off x="2460692" y="2099923"/>
                <a:ext cx="145388" cy="84035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61480" name="TextBox 92"/>
              <p:cNvSpPr txBox="1">
                <a:spLocks noChangeArrowheads="1"/>
              </p:cNvSpPr>
              <p:nvPr/>
            </p:nvSpPr>
            <p:spPr bwMode="auto">
              <a:xfrm>
                <a:off x="2578135" y="1744908"/>
                <a:ext cx="570990" cy="2616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100">
                    <a:solidFill>
                      <a:srgbClr val="FF0000"/>
                    </a:solidFill>
                  </a:rPr>
                  <a:t>swap?</a:t>
                </a:r>
              </a:p>
            </p:txBody>
          </p:sp>
        </p:grpSp>
        <p:grpSp>
          <p:nvGrpSpPr>
            <p:cNvPr id="61470" name="Group 70"/>
            <p:cNvGrpSpPr>
              <a:grpSpLocks/>
            </p:cNvGrpSpPr>
            <p:nvPr/>
          </p:nvGrpSpPr>
          <p:grpSpPr bwMode="auto">
            <a:xfrm>
              <a:off x="4078319" y="4113896"/>
              <a:ext cx="2129109" cy="734167"/>
              <a:chOff x="1947112" y="1744908"/>
              <a:chExt cx="2129109" cy="734167"/>
            </a:xfrm>
          </p:grpSpPr>
          <p:sp>
            <p:nvSpPr>
              <p:cNvPr id="61471" name="TextBox 83"/>
              <p:cNvSpPr txBox="1">
                <a:spLocks noChangeArrowheads="1"/>
              </p:cNvSpPr>
              <p:nvPr/>
            </p:nvSpPr>
            <p:spPr bwMode="auto">
              <a:xfrm>
                <a:off x="1947112" y="2078965"/>
                <a:ext cx="2129109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… w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(A)w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(B) … </a:t>
                </a:r>
              </a:p>
            </p:txBody>
          </p:sp>
          <p:sp>
            <p:nvSpPr>
              <p:cNvPr id="61472" name="Freeform 84"/>
              <p:cNvSpPr>
                <a:spLocks/>
              </p:cNvSpPr>
              <p:nvPr/>
            </p:nvSpPr>
            <p:spPr bwMode="auto">
              <a:xfrm>
                <a:off x="2508300" y="2009233"/>
                <a:ext cx="619512" cy="144079"/>
              </a:xfrm>
              <a:custGeom>
                <a:avLst/>
                <a:gdLst>
                  <a:gd name="T0" fmla="*/ 0 w 603849"/>
                  <a:gd name="T1" fmla="*/ 156489 h 138248"/>
                  <a:gd name="T2" fmla="*/ 316719 w 603849"/>
                  <a:gd name="T3" fmla="*/ 254 h 138248"/>
                  <a:gd name="T4" fmla="*/ 652067 w 603849"/>
                  <a:gd name="T5" fmla="*/ 127194 h 13824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03849" h="138248">
                    <a:moveTo>
                      <a:pt x="0" y="138248"/>
                    </a:moveTo>
                    <a:cubicBezTo>
                      <a:pt x="96328" y="71393"/>
                      <a:pt x="192657" y="4538"/>
                      <a:pt x="293298" y="225"/>
                    </a:cubicBezTo>
                    <a:cubicBezTo>
                      <a:pt x="393940" y="-4088"/>
                      <a:pt x="498894" y="54140"/>
                      <a:pt x="603849" y="112368"/>
                    </a:cubicBezTo>
                  </a:path>
                </a:pathLst>
              </a:custGeom>
              <a:noFill/>
              <a:ln w="19050" cap="flat" cmpd="sng" algn="ctr">
                <a:solidFill>
                  <a:srgbClr val="00B05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cxnSp>
            <p:nvCxnSpPr>
              <p:cNvPr id="61473" name="Straight Arrow Connector 85"/>
              <p:cNvCxnSpPr>
                <a:cxnSpLocks noChangeShapeType="1"/>
              </p:cNvCxnSpPr>
              <p:nvPr/>
            </p:nvCxnSpPr>
            <p:spPr bwMode="auto">
              <a:xfrm>
                <a:off x="3056408" y="2078469"/>
                <a:ext cx="146650" cy="94892"/>
              </a:xfrm>
              <a:prstGeom prst="straightConnector1">
                <a:avLst/>
              </a:prstGeom>
              <a:noFill/>
              <a:ln w="19050" algn="ctr">
                <a:solidFill>
                  <a:srgbClr val="00B05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1474" name="Straight Arrow Connector 86"/>
              <p:cNvCxnSpPr>
                <a:cxnSpLocks noChangeShapeType="1"/>
              </p:cNvCxnSpPr>
              <p:nvPr/>
            </p:nvCxnSpPr>
            <p:spPr bwMode="auto">
              <a:xfrm flipH="1">
                <a:off x="2460692" y="2099923"/>
                <a:ext cx="145388" cy="84035"/>
              </a:xfrm>
              <a:prstGeom prst="straightConnector1">
                <a:avLst/>
              </a:prstGeom>
              <a:noFill/>
              <a:ln w="19050" algn="ctr">
                <a:solidFill>
                  <a:srgbClr val="00B05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61475" name="TextBox 87"/>
              <p:cNvSpPr txBox="1">
                <a:spLocks noChangeArrowheads="1"/>
              </p:cNvSpPr>
              <p:nvPr/>
            </p:nvSpPr>
            <p:spPr bwMode="auto">
              <a:xfrm>
                <a:off x="2578135" y="1744908"/>
                <a:ext cx="570990" cy="2616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100">
                    <a:solidFill>
                      <a:srgbClr val="00B050"/>
                    </a:solidFill>
                  </a:rPr>
                  <a:t>swap?</a:t>
                </a:r>
              </a:p>
            </p:txBody>
          </p:sp>
        </p:grpSp>
      </p:grpSp>
      <p:grpSp>
        <p:nvGrpSpPr>
          <p:cNvPr id="61452" name="Group 131"/>
          <p:cNvGrpSpPr>
            <a:grpSpLocks/>
          </p:cNvGrpSpPr>
          <p:nvPr/>
        </p:nvGrpSpPr>
        <p:grpSpPr bwMode="auto">
          <a:xfrm>
            <a:off x="2913063" y="2508250"/>
            <a:ext cx="304800" cy="161925"/>
            <a:chOff x="1863969" y="3018728"/>
            <a:chExt cx="1091227" cy="472844"/>
          </a:xfrm>
        </p:grpSpPr>
        <p:cxnSp>
          <p:nvCxnSpPr>
            <p:cNvPr id="61465" name="Straight Connector 132"/>
            <p:cNvCxnSpPr>
              <a:cxnSpLocks noChangeShapeType="1"/>
            </p:cNvCxnSpPr>
            <p:nvPr/>
          </p:nvCxnSpPr>
          <p:spPr bwMode="auto">
            <a:xfrm flipV="1">
              <a:off x="1863969" y="3032938"/>
              <a:ext cx="1046285" cy="458634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1466" name="Straight Connector 133"/>
            <p:cNvCxnSpPr>
              <a:cxnSpLocks noChangeShapeType="1"/>
            </p:cNvCxnSpPr>
            <p:nvPr/>
          </p:nvCxnSpPr>
          <p:spPr bwMode="auto">
            <a:xfrm>
              <a:off x="1882412" y="3018728"/>
              <a:ext cx="1072784" cy="458078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1453" name="Group 140"/>
          <p:cNvGrpSpPr>
            <a:grpSpLocks/>
          </p:cNvGrpSpPr>
          <p:nvPr/>
        </p:nvGrpSpPr>
        <p:grpSpPr bwMode="auto">
          <a:xfrm>
            <a:off x="2835275" y="1760538"/>
            <a:ext cx="304800" cy="161925"/>
            <a:chOff x="1863969" y="3018728"/>
            <a:chExt cx="1091227" cy="472844"/>
          </a:xfrm>
        </p:grpSpPr>
        <p:cxnSp>
          <p:nvCxnSpPr>
            <p:cNvPr id="61463" name="Straight Connector 141"/>
            <p:cNvCxnSpPr>
              <a:cxnSpLocks noChangeShapeType="1"/>
            </p:cNvCxnSpPr>
            <p:nvPr/>
          </p:nvCxnSpPr>
          <p:spPr bwMode="auto">
            <a:xfrm flipV="1">
              <a:off x="1863969" y="3032938"/>
              <a:ext cx="1046285" cy="458634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1464" name="Straight Connector 142"/>
            <p:cNvCxnSpPr>
              <a:cxnSpLocks noChangeShapeType="1"/>
            </p:cNvCxnSpPr>
            <p:nvPr/>
          </p:nvCxnSpPr>
          <p:spPr bwMode="auto">
            <a:xfrm>
              <a:off x="1882412" y="3018728"/>
              <a:ext cx="1072784" cy="458078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1454" name="Group 143"/>
          <p:cNvGrpSpPr>
            <a:grpSpLocks/>
          </p:cNvGrpSpPr>
          <p:nvPr/>
        </p:nvGrpSpPr>
        <p:grpSpPr bwMode="auto">
          <a:xfrm>
            <a:off x="4806950" y="1749425"/>
            <a:ext cx="304800" cy="161925"/>
            <a:chOff x="1863969" y="3018728"/>
            <a:chExt cx="1091227" cy="472844"/>
          </a:xfrm>
        </p:grpSpPr>
        <p:cxnSp>
          <p:nvCxnSpPr>
            <p:cNvPr id="61461" name="Straight Connector 144"/>
            <p:cNvCxnSpPr>
              <a:cxnSpLocks noChangeShapeType="1"/>
            </p:cNvCxnSpPr>
            <p:nvPr/>
          </p:nvCxnSpPr>
          <p:spPr bwMode="auto">
            <a:xfrm flipV="1">
              <a:off x="1863969" y="3032938"/>
              <a:ext cx="1046285" cy="458634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1462" name="Straight Connector 145"/>
            <p:cNvCxnSpPr>
              <a:cxnSpLocks noChangeShapeType="1"/>
            </p:cNvCxnSpPr>
            <p:nvPr/>
          </p:nvCxnSpPr>
          <p:spPr bwMode="auto">
            <a:xfrm>
              <a:off x="1882412" y="3018728"/>
              <a:ext cx="1072784" cy="458078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1455" name="Group 146"/>
          <p:cNvGrpSpPr>
            <a:grpSpLocks/>
          </p:cNvGrpSpPr>
          <p:nvPr/>
        </p:nvGrpSpPr>
        <p:grpSpPr bwMode="auto">
          <a:xfrm>
            <a:off x="4776788" y="2487613"/>
            <a:ext cx="304800" cy="161925"/>
            <a:chOff x="1863969" y="3018728"/>
            <a:chExt cx="1091227" cy="472844"/>
          </a:xfrm>
        </p:grpSpPr>
        <p:cxnSp>
          <p:nvCxnSpPr>
            <p:cNvPr id="61459" name="Straight Connector 147"/>
            <p:cNvCxnSpPr>
              <a:cxnSpLocks noChangeShapeType="1"/>
            </p:cNvCxnSpPr>
            <p:nvPr/>
          </p:nvCxnSpPr>
          <p:spPr bwMode="auto">
            <a:xfrm flipV="1">
              <a:off x="1863969" y="3032938"/>
              <a:ext cx="1046285" cy="458634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1460" name="Straight Connector 148"/>
            <p:cNvCxnSpPr>
              <a:cxnSpLocks noChangeShapeType="1"/>
            </p:cNvCxnSpPr>
            <p:nvPr/>
          </p:nvCxnSpPr>
          <p:spPr bwMode="auto">
            <a:xfrm>
              <a:off x="1882412" y="3018728"/>
              <a:ext cx="1072784" cy="458078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61456" name="TextBox 8"/>
          <p:cNvSpPr txBox="1">
            <a:spLocks noChangeArrowheads="1"/>
          </p:cNvSpPr>
          <p:nvPr/>
        </p:nvSpPr>
        <p:spPr bwMode="auto">
          <a:xfrm>
            <a:off x="3330575" y="4159250"/>
            <a:ext cx="5873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√</a:t>
            </a:r>
          </a:p>
        </p:txBody>
      </p:sp>
      <p:sp>
        <p:nvSpPr>
          <p:cNvPr id="61457" name="TextBox 149"/>
          <p:cNvSpPr txBox="1">
            <a:spLocks noChangeArrowheads="1"/>
          </p:cNvSpPr>
          <p:nvPr/>
        </p:nvSpPr>
        <p:spPr bwMode="auto">
          <a:xfrm>
            <a:off x="5251450" y="3408363"/>
            <a:ext cx="5857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√</a:t>
            </a:r>
          </a:p>
        </p:txBody>
      </p:sp>
      <p:sp>
        <p:nvSpPr>
          <p:cNvPr id="61458" name="TextBox 150"/>
          <p:cNvSpPr txBox="1">
            <a:spLocks noChangeArrowheads="1"/>
          </p:cNvSpPr>
          <p:nvPr/>
        </p:nvSpPr>
        <p:spPr bwMode="auto">
          <a:xfrm>
            <a:off x="3281363" y="3400425"/>
            <a:ext cx="5857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√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8"/>
          <p:cNvSpPr>
            <a:spLocks noChangeArrowheads="1"/>
          </p:cNvSpPr>
          <p:nvPr/>
        </p:nvSpPr>
        <p:spPr bwMode="auto">
          <a:xfrm>
            <a:off x="896938" y="265113"/>
            <a:ext cx="7385050" cy="110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Conflict-Serializability</a:t>
            </a:r>
          </a:p>
          <a:p>
            <a:pPr eaLnBrk="1" hangingPunct="1">
              <a:buFontTx/>
              <a:buNone/>
            </a:pPr>
            <a:r>
              <a:rPr lang="en-US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(A sufficient condition for serializability)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825500" y="1325563"/>
            <a:ext cx="7283450" cy="43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Consider:</a:t>
            </a:r>
          </a:p>
          <a:p>
            <a:pPr marL="0" indent="0" eaLnBrk="1" hangingPunct="1">
              <a:buFontTx/>
              <a:buNone/>
              <a:defRPr/>
            </a:pPr>
            <a:endParaRPr lang="en-US" altLang="en-US" sz="2400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468" name="TextBox 1"/>
          <p:cNvSpPr txBox="1">
            <a:spLocks noChangeArrowheads="1"/>
          </p:cNvSpPr>
          <p:nvPr/>
        </p:nvSpPr>
        <p:spPr bwMode="auto">
          <a:xfrm>
            <a:off x="965200" y="1868488"/>
            <a:ext cx="5619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</p:txBody>
      </p:sp>
      <p:grpSp>
        <p:nvGrpSpPr>
          <p:cNvPr id="62469" name="Group 12"/>
          <p:cNvGrpSpPr>
            <a:grpSpLocks/>
          </p:cNvGrpSpPr>
          <p:nvPr/>
        </p:nvGrpSpPr>
        <p:grpSpPr bwMode="auto">
          <a:xfrm>
            <a:off x="2120900" y="1577975"/>
            <a:ext cx="1825625" cy="735013"/>
            <a:chOff x="1947112" y="1744908"/>
            <a:chExt cx="1826141" cy="734167"/>
          </a:xfrm>
        </p:grpSpPr>
        <p:sp>
          <p:nvSpPr>
            <p:cNvPr id="62531" name="TextBox 5"/>
            <p:cNvSpPr txBox="1">
              <a:spLocks noChangeArrowheads="1"/>
            </p:cNvSpPr>
            <p:nvPr/>
          </p:nvSpPr>
          <p:spPr bwMode="auto">
            <a:xfrm>
              <a:off x="1947112" y="2078965"/>
              <a:ext cx="1826141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… r</a:t>
              </a:r>
              <a:r>
                <a:rPr lang="en-US" altLang="en-US" sz="20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(*)r</a:t>
              </a:r>
              <a:r>
                <a:rPr lang="en-US" altLang="en-US" sz="20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(*) … </a:t>
              </a:r>
            </a:p>
          </p:txBody>
        </p:sp>
        <p:sp>
          <p:nvSpPr>
            <p:cNvPr id="62532" name="Freeform 2"/>
            <p:cNvSpPr>
              <a:spLocks/>
            </p:cNvSpPr>
            <p:nvPr/>
          </p:nvSpPr>
          <p:spPr bwMode="auto">
            <a:xfrm>
              <a:off x="2508300" y="2009233"/>
              <a:ext cx="619512" cy="144079"/>
            </a:xfrm>
            <a:custGeom>
              <a:avLst/>
              <a:gdLst>
                <a:gd name="T0" fmla="*/ 0 w 603849"/>
                <a:gd name="T1" fmla="*/ 156489 h 138248"/>
                <a:gd name="T2" fmla="*/ 316719 w 603849"/>
                <a:gd name="T3" fmla="*/ 254 h 138248"/>
                <a:gd name="T4" fmla="*/ 652067 w 603849"/>
                <a:gd name="T5" fmla="*/ 127194 h 13824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03849" h="138248">
                  <a:moveTo>
                    <a:pt x="0" y="138248"/>
                  </a:moveTo>
                  <a:cubicBezTo>
                    <a:pt x="96328" y="71393"/>
                    <a:pt x="192657" y="4538"/>
                    <a:pt x="293298" y="225"/>
                  </a:cubicBezTo>
                  <a:cubicBezTo>
                    <a:pt x="393940" y="-4088"/>
                    <a:pt x="498894" y="54140"/>
                    <a:pt x="603849" y="112368"/>
                  </a:cubicBezTo>
                </a:path>
              </a:pathLst>
            </a:cu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cxnSp>
          <p:nvCxnSpPr>
            <p:cNvPr id="62533" name="Straight Arrow Connector 6"/>
            <p:cNvCxnSpPr>
              <a:cxnSpLocks noChangeShapeType="1"/>
            </p:cNvCxnSpPr>
            <p:nvPr/>
          </p:nvCxnSpPr>
          <p:spPr bwMode="auto">
            <a:xfrm>
              <a:off x="3056408" y="2078469"/>
              <a:ext cx="146650" cy="94892"/>
            </a:xfrm>
            <a:prstGeom prst="straightConnector1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2534" name="Straight Arrow Connector 11"/>
            <p:cNvCxnSpPr>
              <a:cxnSpLocks noChangeShapeType="1"/>
            </p:cNvCxnSpPr>
            <p:nvPr/>
          </p:nvCxnSpPr>
          <p:spPr bwMode="auto">
            <a:xfrm flipH="1">
              <a:off x="2460692" y="2099923"/>
              <a:ext cx="145388" cy="84035"/>
            </a:xfrm>
            <a:prstGeom prst="straightConnector1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2535" name="TextBox 10"/>
            <p:cNvSpPr txBox="1">
              <a:spLocks noChangeArrowheads="1"/>
            </p:cNvSpPr>
            <p:nvPr/>
          </p:nvSpPr>
          <p:spPr bwMode="auto">
            <a:xfrm>
              <a:off x="2578135" y="1744908"/>
              <a:ext cx="570990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FF0000"/>
                  </a:solidFill>
                </a:rPr>
                <a:t>swap?</a:t>
              </a:r>
            </a:p>
          </p:txBody>
        </p:sp>
      </p:grpSp>
      <p:grpSp>
        <p:nvGrpSpPr>
          <p:cNvPr id="62470" name="Group 35"/>
          <p:cNvGrpSpPr>
            <a:grpSpLocks/>
          </p:cNvGrpSpPr>
          <p:nvPr/>
        </p:nvGrpSpPr>
        <p:grpSpPr bwMode="auto">
          <a:xfrm>
            <a:off x="2157413" y="2320925"/>
            <a:ext cx="1927225" cy="733425"/>
            <a:chOff x="1947112" y="1744908"/>
            <a:chExt cx="1927131" cy="734167"/>
          </a:xfrm>
        </p:grpSpPr>
        <p:sp>
          <p:nvSpPr>
            <p:cNvPr id="62526" name="TextBox 36"/>
            <p:cNvSpPr txBox="1">
              <a:spLocks noChangeArrowheads="1"/>
            </p:cNvSpPr>
            <p:nvPr/>
          </p:nvSpPr>
          <p:spPr bwMode="auto">
            <a:xfrm>
              <a:off x="1947112" y="2078965"/>
              <a:ext cx="1927131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… r</a:t>
              </a:r>
              <a:r>
                <a:rPr lang="en-US" altLang="en-US" sz="20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(*)w</a:t>
              </a:r>
              <a:r>
                <a:rPr lang="en-US" altLang="en-US" sz="20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(*) … </a:t>
              </a:r>
            </a:p>
          </p:txBody>
        </p:sp>
        <p:sp>
          <p:nvSpPr>
            <p:cNvPr id="62527" name="Freeform 37"/>
            <p:cNvSpPr>
              <a:spLocks/>
            </p:cNvSpPr>
            <p:nvPr/>
          </p:nvSpPr>
          <p:spPr bwMode="auto">
            <a:xfrm>
              <a:off x="2508300" y="2009233"/>
              <a:ext cx="619512" cy="144079"/>
            </a:xfrm>
            <a:custGeom>
              <a:avLst/>
              <a:gdLst>
                <a:gd name="T0" fmla="*/ 0 w 603849"/>
                <a:gd name="T1" fmla="*/ 156489 h 138248"/>
                <a:gd name="T2" fmla="*/ 316719 w 603849"/>
                <a:gd name="T3" fmla="*/ 254 h 138248"/>
                <a:gd name="T4" fmla="*/ 652067 w 603849"/>
                <a:gd name="T5" fmla="*/ 127194 h 13824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03849" h="138248">
                  <a:moveTo>
                    <a:pt x="0" y="138248"/>
                  </a:moveTo>
                  <a:cubicBezTo>
                    <a:pt x="96328" y="71393"/>
                    <a:pt x="192657" y="4538"/>
                    <a:pt x="293298" y="225"/>
                  </a:cubicBezTo>
                  <a:cubicBezTo>
                    <a:pt x="393940" y="-4088"/>
                    <a:pt x="498894" y="54140"/>
                    <a:pt x="603849" y="112368"/>
                  </a:cubicBezTo>
                </a:path>
              </a:pathLst>
            </a:cu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cxnSp>
          <p:nvCxnSpPr>
            <p:cNvPr id="62528" name="Straight Arrow Connector 38"/>
            <p:cNvCxnSpPr>
              <a:cxnSpLocks noChangeShapeType="1"/>
            </p:cNvCxnSpPr>
            <p:nvPr/>
          </p:nvCxnSpPr>
          <p:spPr bwMode="auto">
            <a:xfrm>
              <a:off x="3056408" y="2078469"/>
              <a:ext cx="146650" cy="94892"/>
            </a:xfrm>
            <a:prstGeom prst="straightConnector1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2529" name="Straight Arrow Connector 39"/>
            <p:cNvCxnSpPr>
              <a:cxnSpLocks noChangeShapeType="1"/>
            </p:cNvCxnSpPr>
            <p:nvPr/>
          </p:nvCxnSpPr>
          <p:spPr bwMode="auto">
            <a:xfrm flipH="1">
              <a:off x="2460692" y="2099923"/>
              <a:ext cx="145388" cy="84035"/>
            </a:xfrm>
            <a:prstGeom prst="straightConnector1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2530" name="TextBox 40"/>
            <p:cNvSpPr txBox="1">
              <a:spLocks noChangeArrowheads="1"/>
            </p:cNvSpPr>
            <p:nvPr/>
          </p:nvSpPr>
          <p:spPr bwMode="auto">
            <a:xfrm>
              <a:off x="2578135" y="1744908"/>
              <a:ext cx="570990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FF0000"/>
                  </a:solidFill>
                </a:rPr>
                <a:t>swap?</a:t>
              </a:r>
            </a:p>
          </p:txBody>
        </p:sp>
      </p:grpSp>
      <p:grpSp>
        <p:nvGrpSpPr>
          <p:cNvPr id="62471" name="Group 41"/>
          <p:cNvGrpSpPr>
            <a:grpSpLocks/>
          </p:cNvGrpSpPr>
          <p:nvPr/>
        </p:nvGrpSpPr>
        <p:grpSpPr bwMode="auto">
          <a:xfrm>
            <a:off x="4057650" y="1574800"/>
            <a:ext cx="1927225" cy="733425"/>
            <a:chOff x="1947112" y="1744908"/>
            <a:chExt cx="1927131" cy="734167"/>
          </a:xfrm>
        </p:grpSpPr>
        <p:sp>
          <p:nvSpPr>
            <p:cNvPr id="62521" name="TextBox 42"/>
            <p:cNvSpPr txBox="1">
              <a:spLocks noChangeArrowheads="1"/>
            </p:cNvSpPr>
            <p:nvPr/>
          </p:nvSpPr>
          <p:spPr bwMode="auto">
            <a:xfrm>
              <a:off x="1947112" y="2078965"/>
              <a:ext cx="1927131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… w</a:t>
              </a:r>
              <a:r>
                <a:rPr lang="en-US" altLang="en-US" sz="20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(*)r</a:t>
              </a:r>
              <a:r>
                <a:rPr lang="en-US" altLang="en-US" sz="20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(*) … </a:t>
              </a:r>
            </a:p>
          </p:txBody>
        </p:sp>
        <p:sp>
          <p:nvSpPr>
            <p:cNvPr id="62522" name="Freeform 43"/>
            <p:cNvSpPr>
              <a:spLocks/>
            </p:cNvSpPr>
            <p:nvPr/>
          </p:nvSpPr>
          <p:spPr bwMode="auto">
            <a:xfrm>
              <a:off x="2508300" y="2009233"/>
              <a:ext cx="619512" cy="144079"/>
            </a:xfrm>
            <a:custGeom>
              <a:avLst/>
              <a:gdLst>
                <a:gd name="T0" fmla="*/ 0 w 603849"/>
                <a:gd name="T1" fmla="*/ 156489 h 138248"/>
                <a:gd name="T2" fmla="*/ 316719 w 603849"/>
                <a:gd name="T3" fmla="*/ 254 h 138248"/>
                <a:gd name="T4" fmla="*/ 652067 w 603849"/>
                <a:gd name="T5" fmla="*/ 127194 h 13824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03849" h="138248">
                  <a:moveTo>
                    <a:pt x="0" y="138248"/>
                  </a:moveTo>
                  <a:cubicBezTo>
                    <a:pt x="96328" y="71393"/>
                    <a:pt x="192657" y="4538"/>
                    <a:pt x="293298" y="225"/>
                  </a:cubicBezTo>
                  <a:cubicBezTo>
                    <a:pt x="393940" y="-4088"/>
                    <a:pt x="498894" y="54140"/>
                    <a:pt x="603849" y="112368"/>
                  </a:cubicBezTo>
                </a:path>
              </a:pathLst>
            </a:cu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cxnSp>
          <p:nvCxnSpPr>
            <p:cNvPr id="62523" name="Straight Arrow Connector 44"/>
            <p:cNvCxnSpPr>
              <a:cxnSpLocks noChangeShapeType="1"/>
            </p:cNvCxnSpPr>
            <p:nvPr/>
          </p:nvCxnSpPr>
          <p:spPr bwMode="auto">
            <a:xfrm>
              <a:off x="3056408" y="2078469"/>
              <a:ext cx="146650" cy="94892"/>
            </a:xfrm>
            <a:prstGeom prst="straightConnector1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2524" name="Straight Arrow Connector 45"/>
            <p:cNvCxnSpPr>
              <a:cxnSpLocks noChangeShapeType="1"/>
            </p:cNvCxnSpPr>
            <p:nvPr/>
          </p:nvCxnSpPr>
          <p:spPr bwMode="auto">
            <a:xfrm flipH="1">
              <a:off x="2460692" y="2099923"/>
              <a:ext cx="145388" cy="84035"/>
            </a:xfrm>
            <a:prstGeom prst="straightConnector1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2525" name="TextBox 46"/>
            <p:cNvSpPr txBox="1">
              <a:spLocks noChangeArrowheads="1"/>
            </p:cNvSpPr>
            <p:nvPr/>
          </p:nvSpPr>
          <p:spPr bwMode="auto">
            <a:xfrm>
              <a:off x="2578135" y="1744908"/>
              <a:ext cx="570990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FF0000"/>
                  </a:solidFill>
                </a:rPr>
                <a:t>swap?</a:t>
              </a:r>
            </a:p>
          </p:txBody>
        </p:sp>
      </p:grpSp>
      <p:grpSp>
        <p:nvGrpSpPr>
          <p:cNvPr id="62472" name="Group 47"/>
          <p:cNvGrpSpPr>
            <a:grpSpLocks/>
          </p:cNvGrpSpPr>
          <p:nvPr/>
        </p:nvGrpSpPr>
        <p:grpSpPr bwMode="auto">
          <a:xfrm>
            <a:off x="4057650" y="2306638"/>
            <a:ext cx="2028825" cy="733425"/>
            <a:chOff x="1947112" y="1744908"/>
            <a:chExt cx="2028119" cy="734167"/>
          </a:xfrm>
        </p:grpSpPr>
        <p:sp>
          <p:nvSpPr>
            <p:cNvPr id="62516" name="TextBox 48"/>
            <p:cNvSpPr txBox="1">
              <a:spLocks noChangeArrowheads="1"/>
            </p:cNvSpPr>
            <p:nvPr/>
          </p:nvSpPr>
          <p:spPr bwMode="auto">
            <a:xfrm>
              <a:off x="1947112" y="2078965"/>
              <a:ext cx="2028119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… w</a:t>
              </a:r>
              <a:r>
                <a:rPr lang="en-US" altLang="en-US" sz="20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(*)w</a:t>
              </a:r>
              <a:r>
                <a:rPr lang="en-US" altLang="en-US" sz="20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(*) … </a:t>
              </a:r>
            </a:p>
          </p:txBody>
        </p:sp>
        <p:sp>
          <p:nvSpPr>
            <p:cNvPr id="62517" name="Freeform 49"/>
            <p:cNvSpPr>
              <a:spLocks/>
            </p:cNvSpPr>
            <p:nvPr/>
          </p:nvSpPr>
          <p:spPr bwMode="auto">
            <a:xfrm>
              <a:off x="2508300" y="2009233"/>
              <a:ext cx="619512" cy="144079"/>
            </a:xfrm>
            <a:custGeom>
              <a:avLst/>
              <a:gdLst>
                <a:gd name="T0" fmla="*/ 0 w 603849"/>
                <a:gd name="T1" fmla="*/ 156489 h 138248"/>
                <a:gd name="T2" fmla="*/ 316719 w 603849"/>
                <a:gd name="T3" fmla="*/ 254 h 138248"/>
                <a:gd name="T4" fmla="*/ 652067 w 603849"/>
                <a:gd name="T5" fmla="*/ 127194 h 13824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03849" h="138248">
                  <a:moveTo>
                    <a:pt x="0" y="138248"/>
                  </a:moveTo>
                  <a:cubicBezTo>
                    <a:pt x="96328" y="71393"/>
                    <a:pt x="192657" y="4538"/>
                    <a:pt x="293298" y="225"/>
                  </a:cubicBezTo>
                  <a:cubicBezTo>
                    <a:pt x="393940" y="-4088"/>
                    <a:pt x="498894" y="54140"/>
                    <a:pt x="603849" y="112368"/>
                  </a:cubicBezTo>
                </a:path>
              </a:pathLst>
            </a:cu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cxnSp>
          <p:nvCxnSpPr>
            <p:cNvPr id="62518" name="Straight Arrow Connector 50"/>
            <p:cNvCxnSpPr>
              <a:cxnSpLocks noChangeShapeType="1"/>
            </p:cNvCxnSpPr>
            <p:nvPr/>
          </p:nvCxnSpPr>
          <p:spPr bwMode="auto">
            <a:xfrm>
              <a:off x="3056408" y="2078469"/>
              <a:ext cx="146650" cy="94892"/>
            </a:xfrm>
            <a:prstGeom prst="straightConnector1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2519" name="Straight Arrow Connector 51"/>
            <p:cNvCxnSpPr>
              <a:cxnSpLocks noChangeShapeType="1"/>
            </p:cNvCxnSpPr>
            <p:nvPr/>
          </p:nvCxnSpPr>
          <p:spPr bwMode="auto">
            <a:xfrm flipH="1">
              <a:off x="2460692" y="2099923"/>
              <a:ext cx="145388" cy="84035"/>
            </a:xfrm>
            <a:prstGeom prst="straightConnector1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2520" name="TextBox 52"/>
            <p:cNvSpPr txBox="1">
              <a:spLocks noChangeArrowheads="1"/>
            </p:cNvSpPr>
            <p:nvPr/>
          </p:nvSpPr>
          <p:spPr bwMode="auto">
            <a:xfrm>
              <a:off x="2578135" y="1744908"/>
              <a:ext cx="570990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FF0000"/>
                  </a:solidFill>
                </a:rPr>
                <a:t>swap?</a:t>
              </a:r>
            </a:p>
          </p:txBody>
        </p:sp>
      </p:grpSp>
      <p:sp>
        <p:nvSpPr>
          <p:cNvPr id="62473" name="TextBox 56"/>
          <p:cNvSpPr txBox="1">
            <a:spLocks noChangeArrowheads="1"/>
          </p:cNvSpPr>
          <p:nvPr/>
        </p:nvSpPr>
        <p:spPr bwMode="auto">
          <a:xfrm>
            <a:off x="6361113" y="2051050"/>
            <a:ext cx="20558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Violate T</a:t>
            </a:r>
            <a:r>
              <a:rPr lang="en-US" altLang="en-US" sz="2000" baseline="-25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’s logic!</a:t>
            </a:r>
          </a:p>
        </p:txBody>
      </p:sp>
      <p:sp>
        <p:nvSpPr>
          <p:cNvPr id="62474" name="TextBox 53"/>
          <p:cNvSpPr txBox="1">
            <a:spLocks noChangeArrowheads="1"/>
          </p:cNvSpPr>
          <p:nvPr/>
        </p:nvSpPr>
        <p:spPr bwMode="auto">
          <a:xfrm>
            <a:off x="939800" y="3470275"/>
            <a:ext cx="9271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, T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</p:txBody>
      </p:sp>
      <p:grpSp>
        <p:nvGrpSpPr>
          <p:cNvPr id="62475" name="Group 7"/>
          <p:cNvGrpSpPr>
            <a:grpSpLocks/>
          </p:cNvGrpSpPr>
          <p:nvPr/>
        </p:nvGrpSpPr>
        <p:grpSpPr bwMode="auto">
          <a:xfrm>
            <a:off x="2141538" y="3381375"/>
            <a:ext cx="4065587" cy="1481138"/>
            <a:chOff x="2140969" y="3381722"/>
            <a:chExt cx="4066459" cy="1480264"/>
          </a:xfrm>
        </p:grpSpPr>
        <p:grpSp>
          <p:nvGrpSpPr>
            <p:cNvPr id="62492" name="Group 67"/>
            <p:cNvGrpSpPr>
              <a:grpSpLocks/>
            </p:cNvGrpSpPr>
            <p:nvPr/>
          </p:nvGrpSpPr>
          <p:grpSpPr bwMode="auto">
            <a:xfrm>
              <a:off x="2140969" y="3385684"/>
              <a:ext cx="1927131" cy="734167"/>
              <a:chOff x="1947112" y="1744908"/>
              <a:chExt cx="1927131" cy="734167"/>
            </a:xfrm>
          </p:grpSpPr>
          <p:sp>
            <p:nvSpPr>
              <p:cNvPr id="62511" name="TextBox 98"/>
              <p:cNvSpPr txBox="1">
                <a:spLocks noChangeArrowheads="1"/>
              </p:cNvSpPr>
              <p:nvPr/>
            </p:nvSpPr>
            <p:spPr bwMode="auto">
              <a:xfrm>
                <a:off x="1947112" y="2078965"/>
                <a:ext cx="1927131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… r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(A)r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(B) … </a:t>
                </a:r>
              </a:p>
            </p:txBody>
          </p:sp>
          <p:sp>
            <p:nvSpPr>
              <p:cNvPr id="62512" name="Freeform 99"/>
              <p:cNvSpPr>
                <a:spLocks/>
              </p:cNvSpPr>
              <p:nvPr/>
            </p:nvSpPr>
            <p:spPr bwMode="auto">
              <a:xfrm>
                <a:off x="2508300" y="2009233"/>
                <a:ext cx="619512" cy="144079"/>
              </a:xfrm>
              <a:custGeom>
                <a:avLst/>
                <a:gdLst>
                  <a:gd name="T0" fmla="*/ 0 w 603849"/>
                  <a:gd name="T1" fmla="*/ 156489 h 138248"/>
                  <a:gd name="T2" fmla="*/ 316719 w 603849"/>
                  <a:gd name="T3" fmla="*/ 254 h 138248"/>
                  <a:gd name="T4" fmla="*/ 652067 w 603849"/>
                  <a:gd name="T5" fmla="*/ 127194 h 13824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03849" h="138248">
                    <a:moveTo>
                      <a:pt x="0" y="138248"/>
                    </a:moveTo>
                    <a:cubicBezTo>
                      <a:pt x="96328" y="71393"/>
                      <a:pt x="192657" y="4538"/>
                      <a:pt x="293298" y="225"/>
                    </a:cubicBezTo>
                    <a:cubicBezTo>
                      <a:pt x="393940" y="-4088"/>
                      <a:pt x="498894" y="54140"/>
                      <a:pt x="603849" y="112368"/>
                    </a:cubicBezTo>
                  </a:path>
                </a:pathLst>
              </a:custGeom>
              <a:noFill/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cxnSp>
            <p:nvCxnSpPr>
              <p:cNvPr id="62513" name="Straight Arrow Connector 100"/>
              <p:cNvCxnSpPr>
                <a:cxnSpLocks noChangeShapeType="1"/>
              </p:cNvCxnSpPr>
              <p:nvPr/>
            </p:nvCxnSpPr>
            <p:spPr bwMode="auto">
              <a:xfrm>
                <a:off x="3056408" y="2078469"/>
                <a:ext cx="146650" cy="94892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2514" name="Straight Arrow Connector 101"/>
              <p:cNvCxnSpPr>
                <a:cxnSpLocks noChangeShapeType="1"/>
              </p:cNvCxnSpPr>
              <p:nvPr/>
            </p:nvCxnSpPr>
            <p:spPr bwMode="auto">
              <a:xfrm flipH="1">
                <a:off x="2460692" y="2099923"/>
                <a:ext cx="145388" cy="84035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62515" name="TextBox 102"/>
              <p:cNvSpPr txBox="1">
                <a:spLocks noChangeArrowheads="1"/>
              </p:cNvSpPr>
              <p:nvPr/>
            </p:nvSpPr>
            <p:spPr bwMode="auto">
              <a:xfrm>
                <a:off x="2578135" y="1744908"/>
                <a:ext cx="570990" cy="2616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100">
                    <a:solidFill>
                      <a:srgbClr val="FF0000"/>
                    </a:solidFill>
                  </a:rPr>
                  <a:t>swap?</a:t>
                </a:r>
              </a:p>
            </p:txBody>
          </p:sp>
        </p:grpSp>
        <p:grpSp>
          <p:nvGrpSpPr>
            <p:cNvPr id="62493" name="Group 68"/>
            <p:cNvGrpSpPr>
              <a:grpSpLocks/>
            </p:cNvGrpSpPr>
            <p:nvPr/>
          </p:nvGrpSpPr>
          <p:grpSpPr bwMode="auto">
            <a:xfrm>
              <a:off x="2178525" y="4127819"/>
              <a:ext cx="2028119" cy="734167"/>
              <a:chOff x="1947112" y="1744908"/>
              <a:chExt cx="2028119" cy="734167"/>
            </a:xfrm>
          </p:grpSpPr>
          <p:sp>
            <p:nvSpPr>
              <p:cNvPr id="62506" name="TextBox 93"/>
              <p:cNvSpPr txBox="1">
                <a:spLocks noChangeArrowheads="1"/>
              </p:cNvSpPr>
              <p:nvPr/>
            </p:nvSpPr>
            <p:spPr bwMode="auto">
              <a:xfrm>
                <a:off x="1947112" y="2078965"/>
                <a:ext cx="2028119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… r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(A)w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(B) … </a:t>
                </a:r>
              </a:p>
            </p:txBody>
          </p:sp>
          <p:sp>
            <p:nvSpPr>
              <p:cNvPr id="62507" name="Freeform 94"/>
              <p:cNvSpPr>
                <a:spLocks/>
              </p:cNvSpPr>
              <p:nvPr/>
            </p:nvSpPr>
            <p:spPr bwMode="auto">
              <a:xfrm>
                <a:off x="2508300" y="2009233"/>
                <a:ext cx="619512" cy="144079"/>
              </a:xfrm>
              <a:custGeom>
                <a:avLst/>
                <a:gdLst>
                  <a:gd name="T0" fmla="*/ 0 w 603849"/>
                  <a:gd name="T1" fmla="*/ 156489 h 138248"/>
                  <a:gd name="T2" fmla="*/ 316719 w 603849"/>
                  <a:gd name="T3" fmla="*/ 254 h 138248"/>
                  <a:gd name="T4" fmla="*/ 652067 w 603849"/>
                  <a:gd name="T5" fmla="*/ 127194 h 13824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03849" h="138248">
                    <a:moveTo>
                      <a:pt x="0" y="138248"/>
                    </a:moveTo>
                    <a:cubicBezTo>
                      <a:pt x="96328" y="71393"/>
                      <a:pt x="192657" y="4538"/>
                      <a:pt x="293298" y="225"/>
                    </a:cubicBezTo>
                    <a:cubicBezTo>
                      <a:pt x="393940" y="-4088"/>
                      <a:pt x="498894" y="54140"/>
                      <a:pt x="603849" y="112368"/>
                    </a:cubicBezTo>
                  </a:path>
                </a:pathLst>
              </a:custGeom>
              <a:noFill/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cxnSp>
            <p:nvCxnSpPr>
              <p:cNvPr id="62508" name="Straight Arrow Connector 95"/>
              <p:cNvCxnSpPr>
                <a:cxnSpLocks noChangeShapeType="1"/>
              </p:cNvCxnSpPr>
              <p:nvPr/>
            </p:nvCxnSpPr>
            <p:spPr bwMode="auto">
              <a:xfrm>
                <a:off x="3056408" y="2078469"/>
                <a:ext cx="146650" cy="94892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2509" name="Straight Arrow Connector 96"/>
              <p:cNvCxnSpPr>
                <a:cxnSpLocks noChangeShapeType="1"/>
              </p:cNvCxnSpPr>
              <p:nvPr/>
            </p:nvCxnSpPr>
            <p:spPr bwMode="auto">
              <a:xfrm flipH="1">
                <a:off x="2460692" y="2099923"/>
                <a:ext cx="145388" cy="84035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62510" name="TextBox 97"/>
              <p:cNvSpPr txBox="1">
                <a:spLocks noChangeArrowheads="1"/>
              </p:cNvSpPr>
              <p:nvPr/>
            </p:nvSpPr>
            <p:spPr bwMode="auto">
              <a:xfrm>
                <a:off x="2578135" y="1744908"/>
                <a:ext cx="570990" cy="2616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100">
                    <a:solidFill>
                      <a:srgbClr val="FF0000"/>
                    </a:solidFill>
                  </a:rPr>
                  <a:t>swap?</a:t>
                </a:r>
              </a:p>
            </p:txBody>
          </p:sp>
        </p:grpSp>
        <p:grpSp>
          <p:nvGrpSpPr>
            <p:cNvPr id="62494" name="Group 69"/>
            <p:cNvGrpSpPr>
              <a:grpSpLocks/>
            </p:cNvGrpSpPr>
            <p:nvPr/>
          </p:nvGrpSpPr>
          <p:grpSpPr bwMode="auto">
            <a:xfrm>
              <a:off x="4078319" y="3381722"/>
              <a:ext cx="2028119" cy="734167"/>
              <a:chOff x="1947112" y="1744908"/>
              <a:chExt cx="2028119" cy="734167"/>
            </a:xfrm>
          </p:grpSpPr>
          <p:sp>
            <p:nvSpPr>
              <p:cNvPr id="62501" name="TextBox 88"/>
              <p:cNvSpPr txBox="1">
                <a:spLocks noChangeArrowheads="1"/>
              </p:cNvSpPr>
              <p:nvPr/>
            </p:nvSpPr>
            <p:spPr bwMode="auto">
              <a:xfrm>
                <a:off x="1947112" y="2078965"/>
                <a:ext cx="2028119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… w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(A)r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(B) … </a:t>
                </a:r>
              </a:p>
            </p:txBody>
          </p:sp>
          <p:sp>
            <p:nvSpPr>
              <p:cNvPr id="62502" name="Freeform 89"/>
              <p:cNvSpPr>
                <a:spLocks/>
              </p:cNvSpPr>
              <p:nvPr/>
            </p:nvSpPr>
            <p:spPr bwMode="auto">
              <a:xfrm>
                <a:off x="2508300" y="2009233"/>
                <a:ext cx="619512" cy="144079"/>
              </a:xfrm>
              <a:custGeom>
                <a:avLst/>
                <a:gdLst>
                  <a:gd name="T0" fmla="*/ 0 w 603849"/>
                  <a:gd name="T1" fmla="*/ 156489 h 138248"/>
                  <a:gd name="T2" fmla="*/ 316719 w 603849"/>
                  <a:gd name="T3" fmla="*/ 254 h 138248"/>
                  <a:gd name="T4" fmla="*/ 652067 w 603849"/>
                  <a:gd name="T5" fmla="*/ 127194 h 13824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03849" h="138248">
                    <a:moveTo>
                      <a:pt x="0" y="138248"/>
                    </a:moveTo>
                    <a:cubicBezTo>
                      <a:pt x="96328" y="71393"/>
                      <a:pt x="192657" y="4538"/>
                      <a:pt x="293298" y="225"/>
                    </a:cubicBezTo>
                    <a:cubicBezTo>
                      <a:pt x="393940" y="-4088"/>
                      <a:pt x="498894" y="54140"/>
                      <a:pt x="603849" y="112368"/>
                    </a:cubicBezTo>
                  </a:path>
                </a:pathLst>
              </a:custGeom>
              <a:noFill/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cxnSp>
            <p:nvCxnSpPr>
              <p:cNvPr id="62503" name="Straight Arrow Connector 90"/>
              <p:cNvCxnSpPr>
                <a:cxnSpLocks noChangeShapeType="1"/>
              </p:cNvCxnSpPr>
              <p:nvPr/>
            </p:nvCxnSpPr>
            <p:spPr bwMode="auto">
              <a:xfrm>
                <a:off x="3056408" y="2078469"/>
                <a:ext cx="146650" cy="94892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2504" name="Straight Arrow Connector 91"/>
              <p:cNvCxnSpPr>
                <a:cxnSpLocks noChangeShapeType="1"/>
              </p:cNvCxnSpPr>
              <p:nvPr/>
            </p:nvCxnSpPr>
            <p:spPr bwMode="auto">
              <a:xfrm flipH="1">
                <a:off x="2460692" y="2099923"/>
                <a:ext cx="145388" cy="84035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62505" name="TextBox 92"/>
              <p:cNvSpPr txBox="1">
                <a:spLocks noChangeArrowheads="1"/>
              </p:cNvSpPr>
              <p:nvPr/>
            </p:nvSpPr>
            <p:spPr bwMode="auto">
              <a:xfrm>
                <a:off x="2578135" y="1744908"/>
                <a:ext cx="570990" cy="2616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100">
                    <a:solidFill>
                      <a:srgbClr val="FF0000"/>
                    </a:solidFill>
                  </a:rPr>
                  <a:t>swap?</a:t>
                </a:r>
              </a:p>
            </p:txBody>
          </p:sp>
        </p:grpSp>
        <p:grpSp>
          <p:nvGrpSpPr>
            <p:cNvPr id="62495" name="Group 70"/>
            <p:cNvGrpSpPr>
              <a:grpSpLocks/>
            </p:cNvGrpSpPr>
            <p:nvPr/>
          </p:nvGrpSpPr>
          <p:grpSpPr bwMode="auto">
            <a:xfrm>
              <a:off x="4078319" y="4113896"/>
              <a:ext cx="2129109" cy="734167"/>
              <a:chOff x="1947112" y="1744908"/>
              <a:chExt cx="2129109" cy="734167"/>
            </a:xfrm>
          </p:grpSpPr>
          <p:sp>
            <p:nvSpPr>
              <p:cNvPr id="62496" name="TextBox 83"/>
              <p:cNvSpPr txBox="1">
                <a:spLocks noChangeArrowheads="1"/>
              </p:cNvSpPr>
              <p:nvPr/>
            </p:nvSpPr>
            <p:spPr bwMode="auto">
              <a:xfrm>
                <a:off x="1947112" y="2078965"/>
                <a:ext cx="2129109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… w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(A)w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(B) … </a:t>
                </a:r>
              </a:p>
            </p:txBody>
          </p:sp>
          <p:sp>
            <p:nvSpPr>
              <p:cNvPr id="62497" name="Freeform 84"/>
              <p:cNvSpPr>
                <a:spLocks/>
              </p:cNvSpPr>
              <p:nvPr/>
            </p:nvSpPr>
            <p:spPr bwMode="auto">
              <a:xfrm>
                <a:off x="2508300" y="2009233"/>
                <a:ext cx="619512" cy="144079"/>
              </a:xfrm>
              <a:custGeom>
                <a:avLst/>
                <a:gdLst>
                  <a:gd name="T0" fmla="*/ 0 w 603849"/>
                  <a:gd name="T1" fmla="*/ 156489 h 138248"/>
                  <a:gd name="T2" fmla="*/ 316719 w 603849"/>
                  <a:gd name="T3" fmla="*/ 254 h 138248"/>
                  <a:gd name="T4" fmla="*/ 652067 w 603849"/>
                  <a:gd name="T5" fmla="*/ 127194 h 13824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03849" h="138248">
                    <a:moveTo>
                      <a:pt x="0" y="138248"/>
                    </a:moveTo>
                    <a:cubicBezTo>
                      <a:pt x="96328" y="71393"/>
                      <a:pt x="192657" y="4538"/>
                      <a:pt x="293298" y="225"/>
                    </a:cubicBezTo>
                    <a:cubicBezTo>
                      <a:pt x="393940" y="-4088"/>
                      <a:pt x="498894" y="54140"/>
                      <a:pt x="603849" y="112368"/>
                    </a:cubicBezTo>
                  </a:path>
                </a:pathLst>
              </a:custGeom>
              <a:noFill/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cxnSp>
            <p:nvCxnSpPr>
              <p:cNvPr id="62498" name="Straight Arrow Connector 85"/>
              <p:cNvCxnSpPr>
                <a:cxnSpLocks noChangeShapeType="1"/>
              </p:cNvCxnSpPr>
              <p:nvPr/>
            </p:nvCxnSpPr>
            <p:spPr bwMode="auto">
              <a:xfrm>
                <a:off x="3056408" y="2078469"/>
                <a:ext cx="146650" cy="94892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2499" name="Straight Arrow Connector 86"/>
              <p:cNvCxnSpPr>
                <a:cxnSpLocks noChangeShapeType="1"/>
              </p:cNvCxnSpPr>
              <p:nvPr/>
            </p:nvCxnSpPr>
            <p:spPr bwMode="auto">
              <a:xfrm flipH="1">
                <a:off x="2460692" y="2099923"/>
                <a:ext cx="145388" cy="84035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62500" name="TextBox 87"/>
              <p:cNvSpPr txBox="1">
                <a:spLocks noChangeArrowheads="1"/>
              </p:cNvSpPr>
              <p:nvPr/>
            </p:nvSpPr>
            <p:spPr bwMode="auto">
              <a:xfrm>
                <a:off x="2578135" y="1744908"/>
                <a:ext cx="570990" cy="2616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100">
                    <a:solidFill>
                      <a:srgbClr val="FF0000"/>
                    </a:solidFill>
                  </a:rPr>
                  <a:t>swap?</a:t>
                </a:r>
              </a:p>
            </p:txBody>
          </p:sp>
        </p:grpSp>
      </p:grpSp>
      <p:grpSp>
        <p:nvGrpSpPr>
          <p:cNvPr id="62476" name="Group 131"/>
          <p:cNvGrpSpPr>
            <a:grpSpLocks/>
          </p:cNvGrpSpPr>
          <p:nvPr/>
        </p:nvGrpSpPr>
        <p:grpSpPr bwMode="auto">
          <a:xfrm>
            <a:off x="2913063" y="2508250"/>
            <a:ext cx="304800" cy="161925"/>
            <a:chOff x="1863969" y="3018728"/>
            <a:chExt cx="1091227" cy="472844"/>
          </a:xfrm>
        </p:grpSpPr>
        <p:cxnSp>
          <p:nvCxnSpPr>
            <p:cNvPr id="62490" name="Straight Connector 132"/>
            <p:cNvCxnSpPr>
              <a:cxnSpLocks noChangeShapeType="1"/>
            </p:cNvCxnSpPr>
            <p:nvPr/>
          </p:nvCxnSpPr>
          <p:spPr bwMode="auto">
            <a:xfrm flipV="1">
              <a:off x="1863969" y="3032938"/>
              <a:ext cx="1046285" cy="458634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2491" name="Straight Connector 133"/>
            <p:cNvCxnSpPr>
              <a:cxnSpLocks noChangeShapeType="1"/>
            </p:cNvCxnSpPr>
            <p:nvPr/>
          </p:nvCxnSpPr>
          <p:spPr bwMode="auto">
            <a:xfrm>
              <a:off x="1882412" y="3018728"/>
              <a:ext cx="1072784" cy="458078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2477" name="Group 140"/>
          <p:cNvGrpSpPr>
            <a:grpSpLocks/>
          </p:cNvGrpSpPr>
          <p:nvPr/>
        </p:nvGrpSpPr>
        <p:grpSpPr bwMode="auto">
          <a:xfrm>
            <a:off x="2835275" y="1760538"/>
            <a:ext cx="304800" cy="161925"/>
            <a:chOff x="1863969" y="3018728"/>
            <a:chExt cx="1091227" cy="472844"/>
          </a:xfrm>
        </p:grpSpPr>
        <p:cxnSp>
          <p:nvCxnSpPr>
            <p:cNvPr id="62488" name="Straight Connector 141"/>
            <p:cNvCxnSpPr>
              <a:cxnSpLocks noChangeShapeType="1"/>
            </p:cNvCxnSpPr>
            <p:nvPr/>
          </p:nvCxnSpPr>
          <p:spPr bwMode="auto">
            <a:xfrm flipV="1">
              <a:off x="1863969" y="3032938"/>
              <a:ext cx="1046285" cy="458634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2489" name="Straight Connector 142"/>
            <p:cNvCxnSpPr>
              <a:cxnSpLocks noChangeShapeType="1"/>
            </p:cNvCxnSpPr>
            <p:nvPr/>
          </p:nvCxnSpPr>
          <p:spPr bwMode="auto">
            <a:xfrm>
              <a:off x="1882412" y="3018728"/>
              <a:ext cx="1072784" cy="458078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2478" name="Group 143"/>
          <p:cNvGrpSpPr>
            <a:grpSpLocks/>
          </p:cNvGrpSpPr>
          <p:nvPr/>
        </p:nvGrpSpPr>
        <p:grpSpPr bwMode="auto">
          <a:xfrm>
            <a:off x="4806950" y="1749425"/>
            <a:ext cx="304800" cy="161925"/>
            <a:chOff x="1863969" y="3018728"/>
            <a:chExt cx="1091227" cy="472844"/>
          </a:xfrm>
        </p:grpSpPr>
        <p:cxnSp>
          <p:nvCxnSpPr>
            <p:cNvPr id="62486" name="Straight Connector 144"/>
            <p:cNvCxnSpPr>
              <a:cxnSpLocks noChangeShapeType="1"/>
            </p:cNvCxnSpPr>
            <p:nvPr/>
          </p:nvCxnSpPr>
          <p:spPr bwMode="auto">
            <a:xfrm flipV="1">
              <a:off x="1863969" y="3032938"/>
              <a:ext cx="1046285" cy="458634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2487" name="Straight Connector 145"/>
            <p:cNvCxnSpPr>
              <a:cxnSpLocks noChangeShapeType="1"/>
            </p:cNvCxnSpPr>
            <p:nvPr/>
          </p:nvCxnSpPr>
          <p:spPr bwMode="auto">
            <a:xfrm>
              <a:off x="1882412" y="3018728"/>
              <a:ext cx="1072784" cy="458078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2479" name="Group 146"/>
          <p:cNvGrpSpPr>
            <a:grpSpLocks/>
          </p:cNvGrpSpPr>
          <p:nvPr/>
        </p:nvGrpSpPr>
        <p:grpSpPr bwMode="auto">
          <a:xfrm>
            <a:off x="4776788" y="2487613"/>
            <a:ext cx="304800" cy="161925"/>
            <a:chOff x="1863969" y="3018728"/>
            <a:chExt cx="1091227" cy="472844"/>
          </a:xfrm>
        </p:grpSpPr>
        <p:cxnSp>
          <p:nvCxnSpPr>
            <p:cNvPr id="62484" name="Straight Connector 147"/>
            <p:cNvCxnSpPr>
              <a:cxnSpLocks noChangeShapeType="1"/>
            </p:cNvCxnSpPr>
            <p:nvPr/>
          </p:nvCxnSpPr>
          <p:spPr bwMode="auto">
            <a:xfrm flipV="1">
              <a:off x="1863969" y="3032938"/>
              <a:ext cx="1046285" cy="458634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2485" name="Straight Connector 148"/>
            <p:cNvCxnSpPr>
              <a:cxnSpLocks noChangeShapeType="1"/>
            </p:cNvCxnSpPr>
            <p:nvPr/>
          </p:nvCxnSpPr>
          <p:spPr bwMode="auto">
            <a:xfrm>
              <a:off x="1882412" y="3018728"/>
              <a:ext cx="1072784" cy="458078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62480" name="TextBox 8"/>
          <p:cNvSpPr txBox="1">
            <a:spLocks noChangeArrowheads="1"/>
          </p:cNvSpPr>
          <p:nvPr/>
        </p:nvSpPr>
        <p:spPr bwMode="auto">
          <a:xfrm>
            <a:off x="3330575" y="4159250"/>
            <a:ext cx="5873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√</a:t>
            </a:r>
          </a:p>
        </p:txBody>
      </p:sp>
      <p:sp>
        <p:nvSpPr>
          <p:cNvPr id="62481" name="TextBox 149"/>
          <p:cNvSpPr txBox="1">
            <a:spLocks noChangeArrowheads="1"/>
          </p:cNvSpPr>
          <p:nvPr/>
        </p:nvSpPr>
        <p:spPr bwMode="auto">
          <a:xfrm>
            <a:off x="5251450" y="3408363"/>
            <a:ext cx="5857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√</a:t>
            </a:r>
          </a:p>
        </p:txBody>
      </p:sp>
      <p:sp>
        <p:nvSpPr>
          <p:cNvPr id="62482" name="TextBox 150"/>
          <p:cNvSpPr txBox="1">
            <a:spLocks noChangeArrowheads="1"/>
          </p:cNvSpPr>
          <p:nvPr/>
        </p:nvSpPr>
        <p:spPr bwMode="auto">
          <a:xfrm>
            <a:off x="3281363" y="3400425"/>
            <a:ext cx="5857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√</a:t>
            </a:r>
          </a:p>
        </p:txBody>
      </p:sp>
      <p:sp>
        <p:nvSpPr>
          <p:cNvPr id="62483" name="TextBox 151"/>
          <p:cNvSpPr txBox="1">
            <a:spLocks noChangeArrowheads="1"/>
          </p:cNvSpPr>
          <p:nvPr/>
        </p:nvSpPr>
        <p:spPr bwMode="auto">
          <a:xfrm>
            <a:off x="5230813" y="4149725"/>
            <a:ext cx="5857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√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8"/>
          <p:cNvSpPr>
            <a:spLocks noChangeArrowheads="1"/>
          </p:cNvSpPr>
          <p:nvPr/>
        </p:nvSpPr>
        <p:spPr bwMode="auto">
          <a:xfrm>
            <a:off x="896938" y="265113"/>
            <a:ext cx="7385050" cy="110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Conflict-Serializability</a:t>
            </a:r>
          </a:p>
          <a:p>
            <a:pPr eaLnBrk="1" hangingPunct="1">
              <a:buFontTx/>
              <a:buNone/>
            </a:pPr>
            <a:r>
              <a:rPr lang="en-US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(A sufficient condition for serializability)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825500" y="1325563"/>
            <a:ext cx="7283450" cy="43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Consider:</a:t>
            </a:r>
          </a:p>
          <a:p>
            <a:pPr marL="0" indent="0" eaLnBrk="1" hangingPunct="1">
              <a:buFontTx/>
              <a:buNone/>
              <a:defRPr/>
            </a:pPr>
            <a:endParaRPr lang="en-US" altLang="en-US" sz="2400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492" name="TextBox 1"/>
          <p:cNvSpPr txBox="1">
            <a:spLocks noChangeArrowheads="1"/>
          </p:cNvSpPr>
          <p:nvPr/>
        </p:nvSpPr>
        <p:spPr bwMode="auto">
          <a:xfrm>
            <a:off x="965200" y="1868488"/>
            <a:ext cx="5619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</p:txBody>
      </p:sp>
      <p:grpSp>
        <p:nvGrpSpPr>
          <p:cNvPr id="63493" name="Group 12"/>
          <p:cNvGrpSpPr>
            <a:grpSpLocks/>
          </p:cNvGrpSpPr>
          <p:nvPr/>
        </p:nvGrpSpPr>
        <p:grpSpPr bwMode="auto">
          <a:xfrm>
            <a:off x="2120900" y="1577975"/>
            <a:ext cx="1825625" cy="735013"/>
            <a:chOff x="1947112" y="1744908"/>
            <a:chExt cx="1826141" cy="734167"/>
          </a:xfrm>
        </p:grpSpPr>
        <p:sp>
          <p:nvSpPr>
            <p:cNvPr id="63580" name="TextBox 5"/>
            <p:cNvSpPr txBox="1">
              <a:spLocks noChangeArrowheads="1"/>
            </p:cNvSpPr>
            <p:nvPr/>
          </p:nvSpPr>
          <p:spPr bwMode="auto">
            <a:xfrm>
              <a:off x="1947112" y="2078965"/>
              <a:ext cx="1826141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… r</a:t>
              </a:r>
              <a:r>
                <a:rPr lang="en-US" altLang="en-US" sz="20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(*)r</a:t>
              </a:r>
              <a:r>
                <a:rPr lang="en-US" altLang="en-US" sz="20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(*) … </a:t>
              </a:r>
            </a:p>
          </p:txBody>
        </p:sp>
        <p:sp>
          <p:nvSpPr>
            <p:cNvPr id="63581" name="Freeform 2"/>
            <p:cNvSpPr>
              <a:spLocks/>
            </p:cNvSpPr>
            <p:nvPr/>
          </p:nvSpPr>
          <p:spPr bwMode="auto">
            <a:xfrm>
              <a:off x="2508300" y="2009233"/>
              <a:ext cx="619512" cy="144079"/>
            </a:xfrm>
            <a:custGeom>
              <a:avLst/>
              <a:gdLst>
                <a:gd name="T0" fmla="*/ 0 w 603849"/>
                <a:gd name="T1" fmla="*/ 156489 h 138248"/>
                <a:gd name="T2" fmla="*/ 316719 w 603849"/>
                <a:gd name="T3" fmla="*/ 254 h 138248"/>
                <a:gd name="T4" fmla="*/ 652067 w 603849"/>
                <a:gd name="T5" fmla="*/ 127194 h 13824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03849" h="138248">
                  <a:moveTo>
                    <a:pt x="0" y="138248"/>
                  </a:moveTo>
                  <a:cubicBezTo>
                    <a:pt x="96328" y="71393"/>
                    <a:pt x="192657" y="4538"/>
                    <a:pt x="293298" y="225"/>
                  </a:cubicBezTo>
                  <a:cubicBezTo>
                    <a:pt x="393940" y="-4088"/>
                    <a:pt x="498894" y="54140"/>
                    <a:pt x="603849" y="112368"/>
                  </a:cubicBezTo>
                </a:path>
              </a:pathLst>
            </a:cu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cxnSp>
          <p:nvCxnSpPr>
            <p:cNvPr id="63582" name="Straight Arrow Connector 6"/>
            <p:cNvCxnSpPr>
              <a:cxnSpLocks noChangeShapeType="1"/>
            </p:cNvCxnSpPr>
            <p:nvPr/>
          </p:nvCxnSpPr>
          <p:spPr bwMode="auto">
            <a:xfrm>
              <a:off x="3056408" y="2078469"/>
              <a:ext cx="146650" cy="94892"/>
            </a:xfrm>
            <a:prstGeom prst="straightConnector1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583" name="Straight Arrow Connector 11"/>
            <p:cNvCxnSpPr>
              <a:cxnSpLocks noChangeShapeType="1"/>
            </p:cNvCxnSpPr>
            <p:nvPr/>
          </p:nvCxnSpPr>
          <p:spPr bwMode="auto">
            <a:xfrm flipH="1">
              <a:off x="2460692" y="2099923"/>
              <a:ext cx="145388" cy="84035"/>
            </a:xfrm>
            <a:prstGeom prst="straightConnector1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3584" name="TextBox 10"/>
            <p:cNvSpPr txBox="1">
              <a:spLocks noChangeArrowheads="1"/>
            </p:cNvSpPr>
            <p:nvPr/>
          </p:nvSpPr>
          <p:spPr bwMode="auto">
            <a:xfrm>
              <a:off x="2578135" y="1744908"/>
              <a:ext cx="570990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FF0000"/>
                  </a:solidFill>
                </a:rPr>
                <a:t>swap?</a:t>
              </a:r>
            </a:p>
          </p:txBody>
        </p:sp>
      </p:grpSp>
      <p:grpSp>
        <p:nvGrpSpPr>
          <p:cNvPr id="63494" name="Group 35"/>
          <p:cNvGrpSpPr>
            <a:grpSpLocks/>
          </p:cNvGrpSpPr>
          <p:nvPr/>
        </p:nvGrpSpPr>
        <p:grpSpPr bwMode="auto">
          <a:xfrm>
            <a:off x="2157413" y="2320925"/>
            <a:ext cx="1927225" cy="733425"/>
            <a:chOff x="1947112" y="1744908"/>
            <a:chExt cx="1927131" cy="734167"/>
          </a:xfrm>
        </p:grpSpPr>
        <p:sp>
          <p:nvSpPr>
            <p:cNvPr id="63575" name="TextBox 36"/>
            <p:cNvSpPr txBox="1">
              <a:spLocks noChangeArrowheads="1"/>
            </p:cNvSpPr>
            <p:nvPr/>
          </p:nvSpPr>
          <p:spPr bwMode="auto">
            <a:xfrm>
              <a:off x="1947112" y="2078965"/>
              <a:ext cx="1927131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… r</a:t>
              </a:r>
              <a:r>
                <a:rPr lang="en-US" altLang="en-US" sz="20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(*)w</a:t>
              </a:r>
              <a:r>
                <a:rPr lang="en-US" altLang="en-US" sz="20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(*) … </a:t>
              </a:r>
            </a:p>
          </p:txBody>
        </p:sp>
        <p:sp>
          <p:nvSpPr>
            <p:cNvPr id="63576" name="Freeform 37"/>
            <p:cNvSpPr>
              <a:spLocks/>
            </p:cNvSpPr>
            <p:nvPr/>
          </p:nvSpPr>
          <p:spPr bwMode="auto">
            <a:xfrm>
              <a:off x="2508300" y="2009233"/>
              <a:ext cx="619512" cy="144079"/>
            </a:xfrm>
            <a:custGeom>
              <a:avLst/>
              <a:gdLst>
                <a:gd name="T0" fmla="*/ 0 w 603849"/>
                <a:gd name="T1" fmla="*/ 156489 h 138248"/>
                <a:gd name="T2" fmla="*/ 316719 w 603849"/>
                <a:gd name="T3" fmla="*/ 254 h 138248"/>
                <a:gd name="T4" fmla="*/ 652067 w 603849"/>
                <a:gd name="T5" fmla="*/ 127194 h 13824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03849" h="138248">
                  <a:moveTo>
                    <a:pt x="0" y="138248"/>
                  </a:moveTo>
                  <a:cubicBezTo>
                    <a:pt x="96328" y="71393"/>
                    <a:pt x="192657" y="4538"/>
                    <a:pt x="293298" y="225"/>
                  </a:cubicBezTo>
                  <a:cubicBezTo>
                    <a:pt x="393940" y="-4088"/>
                    <a:pt x="498894" y="54140"/>
                    <a:pt x="603849" y="112368"/>
                  </a:cubicBezTo>
                </a:path>
              </a:pathLst>
            </a:cu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cxnSp>
          <p:nvCxnSpPr>
            <p:cNvPr id="63577" name="Straight Arrow Connector 38"/>
            <p:cNvCxnSpPr>
              <a:cxnSpLocks noChangeShapeType="1"/>
            </p:cNvCxnSpPr>
            <p:nvPr/>
          </p:nvCxnSpPr>
          <p:spPr bwMode="auto">
            <a:xfrm>
              <a:off x="3056408" y="2078469"/>
              <a:ext cx="146650" cy="94892"/>
            </a:xfrm>
            <a:prstGeom prst="straightConnector1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578" name="Straight Arrow Connector 39"/>
            <p:cNvCxnSpPr>
              <a:cxnSpLocks noChangeShapeType="1"/>
            </p:cNvCxnSpPr>
            <p:nvPr/>
          </p:nvCxnSpPr>
          <p:spPr bwMode="auto">
            <a:xfrm flipH="1">
              <a:off x="2460692" y="2099923"/>
              <a:ext cx="145388" cy="84035"/>
            </a:xfrm>
            <a:prstGeom prst="straightConnector1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3579" name="TextBox 40"/>
            <p:cNvSpPr txBox="1">
              <a:spLocks noChangeArrowheads="1"/>
            </p:cNvSpPr>
            <p:nvPr/>
          </p:nvSpPr>
          <p:spPr bwMode="auto">
            <a:xfrm>
              <a:off x="2578135" y="1744908"/>
              <a:ext cx="570990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FF0000"/>
                  </a:solidFill>
                </a:rPr>
                <a:t>swap?</a:t>
              </a:r>
            </a:p>
          </p:txBody>
        </p:sp>
      </p:grpSp>
      <p:grpSp>
        <p:nvGrpSpPr>
          <p:cNvPr id="63495" name="Group 41"/>
          <p:cNvGrpSpPr>
            <a:grpSpLocks/>
          </p:cNvGrpSpPr>
          <p:nvPr/>
        </p:nvGrpSpPr>
        <p:grpSpPr bwMode="auto">
          <a:xfrm>
            <a:off x="4057650" y="1574800"/>
            <a:ext cx="1927225" cy="733425"/>
            <a:chOff x="1947112" y="1744908"/>
            <a:chExt cx="1927131" cy="734167"/>
          </a:xfrm>
        </p:grpSpPr>
        <p:sp>
          <p:nvSpPr>
            <p:cNvPr id="63570" name="TextBox 42"/>
            <p:cNvSpPr txBox="1">
              <a:spLocks noChangeArrowheads="1"/>
            </p:cNvSpPr>
            <p:nvPr/>
          </p:nvSpPr>
          <p:spPr bwMode="auto">
            <a:xfrm>
              <a:off x="1947112" y="2078965"/>
              <a:ext cx="1927131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… w</a:t>
              </a:r>
              <a:r>
                <a:rPr lang="en-US" altLang="en-US" sz="20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(*)r</a:t>
              </a:r>
              <a:r>
                <a:rPr lang="en-US" altLang="en-US" sz="20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(*) … </a:t>
              </a:r>
            </a:p>
          </p:txBody>
        </p:sp>
        <p:sp>
          <p:nvSpPr>
            <p:cNvPr id="63571" name="Freeform 43"/>
            <p:cNvSpPr>
              <a:spLocks/>
            </p:cNvSpPr>
            <p:nvPr/>
          </p:nvSpPr>
          <p:spPr bwMode="auto">
            <a:xfrm>
              <a:off x="2508300" y="2009233"/>
              <a:ext cx="619512" cy="144079"/>
            </a:xfrm>
            <a:custGeom>
              <a:avLst/>
              <a:gdLst>
                <a:gd name="T0" fmla="*/ 0 w 603849"/>
                <a:gd name="T1" fmla="*/ 156489 h 138248"/>
                <a:gd name="T2" fmla="*/ 316719 w 603849"/>
                <a:gd name="T3" fmla="*/ 254 h 138248"/>
                <a:gd name="T4" fmla="*/ 652067 w 603849"/>
                <a:gd name="T5" fmla="*/ 127194 h 13824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03849" h="138248">
                  <a:moveTo>
                    <a:pt x="0" y="138248"/>
                  </a:moveTo>
                  <a:cubicBezTo>
                    <a:pt x="96328" y="71393"/>
                    <a:pt x="192657" y="4538"/>
                    <a:pt x="293298" y="225"/>
                  </a:cubicBezTo>
                  <a:cubicBezTo>
                    <a:pt x="393940" y="-4088"/>
                    <a:pt x="498894" y="54140"/>
                    <a:pt x="603849" y="112368"/>
                  </a:cubicBezTo>
                </a:path>
              </a:pathLst>
            </a:cu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cxnSp>
          <p:nvCxnSpPr>
            <p:cNvPr id="63572" name="Straight Arrow Connector 44"/>
            <p:cNvCxnSpPr>
              <a:cxnSpLocks noChangeShapeType="1"/>
            </p:cNvCxnSpPr>
            <p:nvPr/>
          </p:nvCxnSpPr>
          <p:spPr bwMode="auto">
            <a:xfrm>
              <a:off x="3056408" y="2078469"/>
              <a:ext cx="146650" cy="94892"/>
            </a:xfrm>
            <a:prstGeom prst="straightConnector1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573" name="Straight Arrow Connector 45"/>
            <p:cNvCxnSpPr>
              <a:cxnSpLocks noChangeShapeType="1"/>
            </p:cNvCxnSpPr>
            <p:nvPr/>
          </p:nvCxnSpPr>
          <p:spPr bwMode="auto">
            <a:xfrm flipH="1">
              <a:off x="2460692" y="2099923"/>
              <a:ext cx="145388" cy="84035"/>
            </a:xfrm>
            <a:prstGeom prst="straightConnector1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3574" name="TextBox 46"/>
            <p:cNvSpPr txBox="1">
              <a:spLocks noChangeArrowheads="1"/>
            </p:cNvSpPr>
            <p:nvPr/>
          </p:nvSpPr>
          <p:spPr bwMode="auto">
            <a:xfrm>
              <a:off x="2578135" y="1744908"/>
              <a:ext cx="570990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FF0000"/>
                  </a:solidFill>
                </a:rPr>
                <a:t>swap?</a:t>
              </a:r>
            </a:p>
          </p:txBody>
        </p:sp>
      </p:grpSp>
      <p:grpSp>
        <p:nvGrpSpPr>
          <p:cNvPr id="63496" name="Group 47"/>
          <p:cNvGrpSpPr>
            <a:grpSpLocks/>
          </p:cNvGrpSpPr>
          <p:nvPr/>
        </p:nvGrpSpPr>
        <p:grpSpPr bwMode="auto">
          <a:xfrm>
            <a:off x="4057650" y="2306638"/>
            <a:ext cx="2028825" cy="733425"/>
            <a:chOff x="1947112" y="1744908"/>
            <a:chExt cx="2028119" cy="734167"/>
          </a:xfrm>
        </p:grpSpPr>
        <p:sp>
          <p:nvSpPr>
            <p:cNvPr id="63565" name="TextBox 48"/>
            <p:cNvSpPr txBox="1">
              <a:spLocks noChangeArrowheads="1"/>
            </p:cNvSpPr>
            <p:nvPr/>
          </p:nvSpPr>
          <p:spPr bwMode="auto">
            <a:xfrm>
              <a:off x="1947112" y="2078965"/>
              <a:ext cx="2028119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… w</a:t>
              </a:r>
              <a:r>
                <a:rPr lang="en-US" altLang="en-US" sz="20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(*)w</a:t>
              </a:r>
              <a:r>
                <a:rPr lang="en-US" altLang="en-US" sz="20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(*) … </a:t>
              </a:r>
            </a:p>
          </p:txBody>
        </p:sp>
        <p:sp>
          <p:nvSpPr>
            <p:cNvPr id="63566" name="Freeform 49"/>
            <p:cNvSpPr>
              <a:spLocks/>
            </p:cNvSpPr>
            <p:nvPr/>
          </p:nvSpPr>
          <p:spPr bwMode="auto">
            <a:xfrm>
              <a:off x="2508300" y="2009233"/>
              <a:ext cx="619512" cy="144079"/>
            </a:xfrm>
            <a:custGeom>
              <a:avLst/>
              <a:gdLst>
                <a:gd name="T0" fmla="*/ 0 w 603849"/>
                <a:gd name="T1" fmla="*/ 156489 h 138248"/>
                <a:gd name="T2" fmla="*/ 316719 w 603849"/>
                <a:gd name="T3" fmla="*/ 254 h 138248"/>
                <a:gd name="T4" fmla="*/ 652067 w 603849"/>
                <a:gd name="T5" fmla="*/ 127194 h 13824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03849" h="138248">
                  <a:moveTo>
                    <a:pt x="0" y="138248"/>
                  </a:moveTo>
                  <a:cubicBezTo>
                    <a:pt x="96328" y="71393"/>
                    <a:pt x="192657" y="4538"/>
                    <a:pt x="293298" y="225"/>
                  </a:cubicBezTo>
                  <a:cubicBezTo>
                    <a:pt x="393940" y="-4088"/>
                    <a:pt x="498894" y="54140"/>
                    <a:pt x="603849" y="112368"/>
                  </a:cubicBezTo>
                </a:path>
              </a:pathLst>
            </a:cu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cxnSp>
          <p:nvCxnSpPr>
            <p:cNvPr id="63567" name="Straight Arrow Connector 50"/>
            <p:cNvCxnSpPr>
              <a:cxnSpLocks noChangeShapeType="1"/>
            </p:cNvCxnSpPr>
            <p:nvPr/>
          </p:nvCxnSpPr>
          <p:spPr bwMode="auto">
            <a:xfrm>
              <a:off x="3056408" y="2078469"/>
              <a:ext cx="146650" cy="94892"/>
            </a:xfrm>
            <a:prstGeom prst="straightConnector1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568" name="Straight Arrow Connector 51"/>
            <p:cNvCxnSpPr>
              <a:cxnSpLocks noChangeShapeType="1"/>
            </p:cNvCxnSpPr>
            <p:nvPr/>
          </p:nvCxnSpPr>
          <p:spPr bwMode="auto">
            <a:xfrm flipH="1">
              <a:off x="2460692" y="2099923"/>
              <a:ext cx="145388" cy="84035"/>
            </a:xfrm>
            <a:prstGeom prst="straightConnector1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3569" name="TextBox 52"/>
            <p:cNvSpPr txBox="1">
              <a:spLocks noChangeArrowheads="1"/>
            </p:cNvSpPr>
            <p:nvPr/>
          </p:nvSpPr>
          <p:spPr bwMode="auto">
            <a:xfrm>
              <a:off x="2578135" y="1744908"/>
              <a:ext cx="570990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FF0000"/>
                  </a:solidFill>
                </a:rPr>
                <a:t>swap?</a:t>
              </a:r>
            </a:p>
          </p:txBody>
        </p:sp>
      </p:grpSp>
      <p:sp>
        <p:nvSpPr>
          <p:cNvPr id="63497" name="TextBox 56"/>
          <p:cNvSpPr txBox="1">
            <a:spLocks noChangeArrowheads="1"/>
          </p:cNvSpPr>
          <p:nvPr/>
        </p:nvSpPr>
        <p:spPr bwMode="auto">
          <a:xfrm>
            <a:off x="6361113" y="2051050"/>
            <a:ext cx="20558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Violate T</a:t>
            </a:r>
            <a:r>
              <a:rPr lang="en-US" altLang="en-US" sz="2000" baseline="-25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’s logic!</a:t>
            </a:r>
          </a:p>
        </p:txBody>
      </p:sp>
      <p:sp>
        <p:nvSpPr>
          <p:cNvPr id="63498" name="TextBox 53"/>
          <p:cNvSpPr txBox="1">
            <a:spLocks noChangeArrowheads="1"/>
          </p:cNvSpPr>
          <p:nvPr/>
        </p:nvSpPr>
        <p:spPr bwMode="auto">
          <a:xfrm>
            <a:off x="939800" y="3470275"/>
            <a:ext cx="9271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, T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</p:txBody>
      </p:sp>
      <p:grpSp>
        <p:nvGrpSpPr>
          <p:cNvPr id="63499" name="Group 7"/>
          <p:cNvGrpSpPr>
            <a:grpSpLocks/>
          </p:cNvGrpSpPr>
          <p:nvPr/>
        </p:nvGrpSpPr>
        <p:grpSpPr bwMode="auto">
          <a:xfrm>
            <a:off x="2141538" y="3381375"/>
            <a:ext cx="4065587" cy="1481138"/>
            <a:chOff x="2140969" y="3381722"/>
            <a:chExt cx="4066459" cy="1480264"/>
          </a:xfrm>
        </p:grpSpPr>
        <p:grpSp>
          <p:nvGrpSpPr>
            <p:cNvPr id="63541" name="Group 67"/>
            <p:cNvGrpSpPr>
              <a:grpSpLocks/>
            </p:cNvGrpSpPr>
            <p:nvPr/>
          </p:nvGrpSpPr>
          <p:grpSpPr bwMode="auto">
            <a:xfrm>
              <a:off x="2140969" y="3385684"/>
              <a:ext cx="1927131" cy="734167"/>
              <a:chOff x="1947112" y="1744908"/>
              <a:chExt cx="1927131" cy="734167"/>
            </a:xfrm>
          </p:grpSpPr>
          <p:sp>
            <p:nvSpPr>
              <p:cNvPr id="63560" name="TextBox 98"/>
              <p:cNvSpPr txBox="1">
                <a:spLocks noChangeArrowheads="1"/>
              </p:cNvSpPr>
              <p:nvPr/>
            </p:nvSpPr>
            <p:spPr bwMode="auto">
              <a:xfrm>
                <a:off x="1947112" y="2078965"/>
                <a:ext cx="1927131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… r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(A)r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(B) … </a:t>
                </a:r>
              </a:p>
            </p:txBody>
          </p:sp>
          <p:sp>
            <p:nvSpPr>
              <p:cNvPr id="63561" name="Freeform 99"/>
              <p:cNvSpPr>
                <a:spLocks/>
              </p:cNvSpPr>
              <p:nvPr/>
            </p:nvSpPr>
            <p:spPr bwMode="auto">
              <a:xfrm>
                <a:off x="2508300" y="2009233"/>
                <a:ext cx="619512" cy="144079"/>
              </a:xfrm>
              <a:custGeom>
                <a:avLst/>
                <a:gdLst>
                  <a:gd name="T0" fmla="*/ 0 w 603849"/>
                  <a:gd name="T1" fmla="*/ 156489 h 138248"/>
                  <a:gd name="T2" fmla="*/ 316719 w 603849"/>
                  <a:gd name="T3" fmla="*/ 254 h 138248"/>
                  <a:gd name="T4" fmla="*/ 652067 w 603849"/>
                  <a:gd name="T5" fmla="*/ 127194 h 13824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03849" h="138248">
                    <a:moveTo>
                      <a:pt x="0" y="138248"/>
                    </a:moveTo>
                    <a:cubicBezTo>
                      <a:pt x="96328" y="71393"/>
                      <a:pt x="192657" y="4538"/>
                      <a:pt x="293298" y="225"/>
                    </a:cubicBezTo>
                    <a:cubicBezTo>
                      <a:pt x="393940" y="-4088"/>
                      <a:pt x="498894" y="54140"/>
                      <a:pt x="603849" y="112368"/>
                    </a:cubicBezTo>
                  </a:path>
                </a:pathLst>
              </a:custGeom>
              <a:noFill/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cxnSp>
            <p:nvCxnSpPr>
              <p:cNvPr id="63562" name="Straight Arrow Connector 100"/>
              <p:cNvCxnSpPr>
                <a:cxnSpLocks noChangeShapeType="1"/>
              </p:cNvCxnSpPr>
              <p:nvPr/>
            </p:nvCxnSpPr>
            <p:spPr bwMode="auto">
              <a:xfrm>
                <a:off x="3056408" y="2078469"/>
                <a:ext cx="146650" cy="94892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3563" name="Straight Arrow Connector 101"/>
              <p:cNvCxnSpPr>
                <a:cxnSpLocks noChangeShapeType="1"/>
              </p:cNvCxnSpPr>
              <p:nvPr/>
            </p:nvCxnSpPr>
            <p:spPr bwMode="auto">
              <a:xfrm flipH="1">
                <a:off x="2460692" y="2099923"/>
                <a:ext cx="145388" cy="84035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63564" name="TextBox 102"/>
              <p:cNvSpPr txBox="1">
                <a:spLocks noChangeArrowheads="1"/>
              </p:cNvSpPr>
              <p:nvPr/>
            </p:nvSpPr>
            <p:spPr bwMode="auto">
              <a:xfrm>
                <a:off x="2578135" y="1744908"/>
                <a:ext cx="570990" cy="2616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100">
                    <a:solidFill>
                      <a:srgbClr val="FF0000"/>
                    </a:solidFill>
                  </a:rPr>
                  <a:t>swap?</a:t>
                </a:r>
              </a:p>
            </p:txBody>
          </p:sp>
        </p:grpSp>
        <p:grpSp>
          <p:nvGrpSpPr>
            <p:cNvPr id="63542" name="Group 68"/>
            <p:cNvGrpSpPr>
              <a:grpSpLocks/>
            </p:cNvGrpSpPr>
            <p:nvPr/>
          </p:nvGrpSpPr>
          <p:grpSpPr bwMode="auto">
            <a:xfrm>
              <a:off x="2178525" y="4127819"/>
              <a:ext cx="2028119" cy="734167"/>
              <a:chOff x="1947112" y="1744908"/>
              <a:chExt cx="2028119" cy="734167"/>
            </a:xfrm>
          </p:grpSpPr>
          <p:sp>
            <p:nvSpPr>
              <p:cNvPr id="63555" name="TextBox 93"/>
              <p:cNvSpPr txBox="1">
                <a:spLocks noChangeArrowheads="1"/>
              </p:cNvSpPr>
              <p:nvPr/>
            </p:nvSpPr>
            <p:spPr bwMode="auto">
              <a:xfrm>
                <a:off x="1947112" y="2078965"/>
                <a:ext cx="2028119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… r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(A)w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(B) … </a:t>
                </a:r>
              </a:p>
            </p:txBody>
          </p:sp>
          <p:sp>
            <p:nvSpPr>
              <p:cNvPr id="63556" name="Freeform 94"/>
              <p:cNvSpPr>
                <a:spLocks/>
              </p:cNvSpPr>
              <p:nvPr/>
            </p:nvSpPr>
            <p:spPr bwMode="auto">
              <a:xfrm>
                <a:off x="2508300" y="2009233"/>
                <a:ext cx="619512" cy="144079"/>
              </a:xfrm>
              <a:custGeom>
                <a:avLst/>
                <a:gdLst>
                  <a:gd name="T0" fmla="*/ 0 w 603849"/>
                  <a:gd name="T1" fmla="*/ 156489 h 138248"/>
                  <a:gd name="T2" fmla="*/ 316719 w 603849"/>
                  <a:gd name="T3" fmla="*/ 254 h 138248"/>
                  <a:gd name="T4" fmla="*/ 652067 w 603849"/>
                  <a:gd name="T5" fmla="*/ 127194 h 13824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03849" h="138248">
                    <a:moveTo>
                      <a:pt x="0" y="138248"/>
                    </a:moveTo>
                    <a:cubicBezTo>
                      <a:pt x="96328" y="71393"/>
                      <a:pt x="192657" y="4538"/>
                      <a:pt x="293298" y="225"/>
                    </a:cubicBezTo>
                    <a:cubicBezTo>
                      <a:pt x="393940" y="-4088"/>
                      <a:pt x="498894" y="54140"/>
                      <a:pt x="603849" y="112368"/>
                    </a:cubicBezTo>
                  </a:path>
                </a:pathLst>
              </a:custGeom>
              <a:noFill/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cxnSp>
            <p:nvCxnSpPr>
              <p:cNvPr id="63557" name="Straight Arrow Connector 95"/>
              <p:cNvCxnSpPr>
                <a:cxnSpLocks noChangeShapeType="1"/>
              </p:cNvCxnSpPr>
              <p:nvPr/>
            </p:nvCxnSpPr>
            <p:spPr bwMode="auto">
              <a:xfrm>
                <a:off x="3056408" y="2078469"/>
                <a:ext cx="146650" cy="94892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3558" name="Straight Arrow Connector 96"/>
              <p:cNvCxnSpPr>
                <a:cxnSpLocks noChangeShapeType="1"/>
              </p:cNvCxnSpPr>
              <p:nvPr/>
            </p:nvCxnSpPr>
            <p:spPr bwMode="auto">
              <a:xfrm flipH="1">
                <a:off x="2460692" y="2099923"/>
                <a:ext cx="145388" cy="84035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63559" name="TextBox 97"/>
              <p:cNvSpPr txBox="1">
                <a:spLocks noChangeArrowheads="1"/>
              </p:cNvSpPr>
              <p:nvPr/>
            </p:nvSpPr>
            <p:spPr bwMode="auto">
              <a:xfrm>
                <a:off x="2578135" y="1744908"/>
                <a:ext cx="570990" cy="2616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100">
                    <a:solidFill>
                      <a:srgbClr val="FF0000"/>
                    </a:solidFill>
                  </a:rPr>
                  <a:t>swap?</a:t>
                </a:r>
              </a:p>
            </p:txBody>
          </p:sp>
        </p:grpSp>
        <p:grpSp>
          <p:nvGrpSpPr>
            <p:cNvPr id="63543" name="Group 69"/>
            <p:cNvGrpSpPr>
              <a:grpSpLocks/>
            </p:cNvGrpSpPr>
            <p:nvPr/>
          </p:nvGrpSpPr>
          <p:grpSpPr bwMode="auto">
            <a:xfrm>
              <a:off x="4078319" y="3381722"/>
              <a:ext cx="2028119" cy="734167"/>
              <a:chOff x="1947112" y="1744908"/>
              <a:chExt cx="2028119" cy="734167"/>
            </a:xfrm>
          </p:grpSpPr>
          <p:sp>
            <p:nvSpPr>
              <p:cNvPr id="63550" name="TextBox 88"/>
              <p:cNvSpPr txBox="1">
                <a:spLocks noChangeArrowheads="1"/>
              </p:cNvSpPr>
              <p:nvPr/>
            </p:nvSpPr>
            <p:spPr bwMode="auto">
              <a:xfrm>
                <a:off x="1947112" y="2078965"/>
                <a:ext cx="2028119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… w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(A)r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(B) … </a:t>
                </a:r>
              </a:p>
            </p:txBody>
          </p:sp>
          <p:sp>
            <p:nvSpPr>
              <p:cNvPr id="63551" name="Freeform 89"/>
              <p:cNvSpPr>
                <a:spLocks/>
              </p:cNvSpPr>
              <p:nvPr/>
            </p:nvSpPr>
            <p:spPr bwMode="auto">
              <a:xfrm>
                <a:off x="2508300" y="2009233"/>
                <a:ext cx="619512" cy="144079"/>
              </a:xfrm>
              <a:custGeom>
                <a:avLst/>
                <a:gdLst>
                  <a:gd name="T0" fmla="*/ 0 w 603849"/>
                  <a:gd name="T1" fmla="*/ 156489 h 138248"/>
                  <a:gd name="T2" fmla="*/ 316719 w 603849"/>
                  <a:gd name="T3" fmla="*/ 254 h 138248"/>
                  <a:gd name="T4" fmla="*/ 652067 w 603849"/>
                  <a:gd name="T5" fmla="*/ 127194 h 13824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03849" h="138248">
                    <a:moveTo>
                      <a:pt x="0" y="138248"/>
                    </a:moveTo>
                    <a:cubicBezTo>
                      <a:pt x="96328" y="71393"/>
                      <a:pt x="192657" y="4538"/>
                      <a:pt x="293298" y="225"/>
                    </a:cubicBezTo>
                    <a:cubicBezTo>
                      <a:pt x="393940" y="-4088"/>
                      <a:pt x="498894" y="54140"/>
                      <a:pt x="603849" y="112368"/>
                    </a:cubicBezTo>
                  </a:path>
                </a:pathLst>
              </a:custGeom>
              <a:noFill/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cxnSp>
            <p:nvCxnSpPr>
              <p:cNvPr id="63552" name="Straight Arrow Connector 90"/>
              <p:cNvCxnSpPr>
                <a:cxnSpLocks noChangeShapeType="1"/>
              </p:cNvCxnSpPr>
              <p:nvPr/>
            </p:nvCxnSpPr>
            <p:spPr bwMode="auto">
              <a:xfrm>
                <a:off x="3056408" y="2078469"/>
                <a:ext cx="146650" cy="94892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3553" name="Straight Arrow Connector 91"/>
              <p:cNvCxnSpPr>
                <a:cxnSpLocks noChangeShapeType="1"/>
              </p:cNvCxnSpPr>
              <p:nvPr/>
            </p:nvCxnSpPr>
            <p:spPr bwMode="auto">
              <a:xfrm flipH="1">
                <a:off x="2460692" y="2099923"/>
                <a:ext cx="145388" cy="84035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63554" name="TextBox 92"/>
              <p:cNvSpPr txBox="1">
                <a:spLocks noChangeArrowheads="1"/>
              </p:cNvSpPr>
              <p:nvPr/>
            </p:nvSpPr>
            <p:spPr bwMode="auto">
              <a:xfrm>
                <a:off x="2578135" y="1744908"/>
                <a:ext cx="570990" cy="2616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100">
                    <a:solidFill>
                      <a:srgbClr val="FF0000"/>
                    </a:solidFill>
                  </a:rPr>
                  <a:t>swap?</a:t>
                </a:r>
              </a:p>
            </p:txBody>
          </p:sp>
        </p:grpSp>
        <p:grpSp>
          <p:nvGrpSpPr>
            <p:cNvPr id="63544" name="Group 70"/>
            <p:cNvGrpSpPr>
              <a:grpSpLocks/>
            </p:cNvGrpSpPr>
            <p:nvPr/>
          </p:nvGrpSpPr>
          <p:grpSpPr bwMode="auto">
            <a:xfrm>
              <a:off x="4078319" y="4113896"/>
              <a:ext cx="2129109" cy="734167"/>
              <a:chOff x="1947112" y="1744908"/>
              <a:chExt cx="2129109" cy="734167"/>
            </a:xfrm>
          </p:grpSpPr>
          <p:sp>
            <p:nvSpPr>
              <p:cNvPr id="63545" name="TextBox 83"/>
              <p:cNvSpPr txBox="1">
                <a:spLocks noChangeArrowheads="1"/>
              </p:cNvSpPr>
              <p:nvPr/>
            </p:nvSpPr>
            <p:spPr bwMode="auto">
              <a:xfrm>
                <a:off x="1947112" y="2078965"/>
                <a:ext cx="2129109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… w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(A)w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(B) … </a:t>
                </a:r>
              </a:p>
            </p:txBody>
          </p:sp>
          <p:sp>
            <p:nvSpPr>
              <p:cNvPr id="63546" name="Freeform 84"/>
              <p:cNvSpPr>
                <a:spLocks/>
              </p:cNvSpPr>
              <p:nvPr/>
            </p:nvSpPr>
            <p:spPr bwMode="auto">
              <a:xfrm>
                <a:off x="2508300" y="2009233"/>
                <a:ext cx="619512" cy="144079"/>
              </a:xfrm>
              <a:custGeom>
                <a:avLst/>
                <a:gdLst>
                  <a:gd name="T0" fmla="*/ 0 w 603849"/>
                  <a:gd name="T1" fmla="*/ 156489 h 138248"/>
                  <a:gd name="T2" fmla="*/ 316719 w 603849"/>
                  <a:gd name="T3" fmla="*/ 254 h 138248"/>
                  <a:gd name="T4" fmla="*/ 652067 w 603849"/>
                  <a:gd name="T5" fmla="*/ 127194 h 13824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03849" h="138248">
                    <a:moveTo>
                      <a:pt x="0" y="138248"/>
                    </a:moveTo>
                    <a:cubicBezTo>
                      <a:pt x="96328" y="71393"/>
                      <a:pt x="192657" y="4538"/>
                      <a:pt x="293298" y="225"/>
                    </a:cubicBezTo>
                    <a:cubicBezTo>
                      <a:pt x="393940" y="-4088"/>
                      <a:pt x="498894" y="54140"/>
                      <a:pt x="603849" y="112368"/>
                    </a:cubicBezTo>
                  </a:path>
                </a:pathLst>
              </a:custGeom>
              <a:noFill/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cxnSp>
            <p:nvCxnSpPr>
              <p:cNvPr id="63547" name="Straight Arrow Connector 85"/>
              <p:cNvCxnSpPr>
                <a:cxnSpLocks noChangeShapeType="1"/>
              </p:cNvCxnSpPr>
              <p:nvPr/>
            </p:nvCxnSpPr>
            <p:spPr bwMode="auto">
              <a:xfrm>
                <a:off x="3056408" y="2078469"/>
                <a:ext cx="146650" cy="94892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3548" name="Straight Arrow Connector 86"/>
              <p:cNvCxnSpPr>
                <a:cxnSpLocks noChangeShapeType="1"/>
              </p:cNvCxnSpPr>
              <p:nvPr/>
            </p:nvCxnSpPr>
            <p:spPr bwMode="auto">
              <a:xfrm flipH="1">
                <a:off x="2460692" y="2099923"/>
                <a:ext cx="145388" cy="84035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63549" name="TextBox 87"/>
              <p:cNvSpPr txBox="1">
                <a:spLocks noChangeArrowheads="1"/>
              </p:cNvSpPr>
              <p:nvPr/>
            </p:nvSpPr>
            <p:spPr bwMode="auto">
              <a:xfrm>
                <a:off x="2578135" y="1744908"/>
                <a:ext cx="570990" cy="2616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100">
                    <a:solidFill>
                      <a:srgbClr val="FF0000"/>
                    </a:solidFill>
                  </a:rPr>
                  <a:t>swap?</a:t>
                </a:r>
              </a:p>
            </p:txBody>
          </p:sp>
        </p:grpSp>
      </p:grpSp>
      <p:grpSp>
        <p:nvGrpSpPr>
          <p:cNvPr id="63500" name="Group 103"/>
          <p:cNvGrpSpPr>
            <a:grpSpLocks/>
          </p:cNvGrpSpPr>
          <p:nvPr/>
        </p:nvGrpSpPr>
        <p:grpSpPr bwMode="auto">
          <a:xfrm>
            <a:off x="2141538" y="4862513"/>
            <a:ext cx="4065587" cy="1479550"/>
            <a:chOff x="2140969" y="3381722"/>
            <a:chExt cx="4066459" cy="1480264"/>
          </a:xfrm>
        </p:grpSpPr>
        <p:grpSp>
          <p:nvGrpSpPr>
            <p:cNvPr id="63517" name="Group 104"/>
            <p:cNvGrpSpPr>
              <a:grpSpLocks/>
            </p:cNvGrpSpPr>
            <p:nvPr/>
          </p:nvGrpSpPr>
          <p:grpSpPr bwMode="auto">
            <a:xfrm>
              <a:off x="2140969" y="3385684"/>
              <a:ext cx="1927131" cy="734167"/>
              <a:chOff x="1947112" y="1744908"/>
              <a:chExt cx="1927131" cy="734167"/>
            </a:xfrm>
          </p:grpSpPr>
          <p:sp>
            <p:nvSpPr>
              <p:cNvPr id="63536" name="TextBox 123"/>
              <p:cNvSpPr txBox="1">
                <a:spLocks noChangeArrowheads="1"/>
              </p:cNvSpPr>
              <p:nvPr/>
            </p:nvSpPr>
            <p:spPr bwMode="auto">
              <a:xfrm>
                <a:off x="1947112" y="2078965"/>
                <a:ext cx="1927131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… r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(A)r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 … </a:t>
                </a:r>
              </a:p>
            </p:txBody>
          </p:sp>
          <p:sp>
            <p:nvSpPr>
              <p:cNvPr id="63537" name="Freeform 124"/>
              <p:cNvSpPr>
                <a:spLocks/>
              </p:cNvSpPr>
              <p:nvPr/>
            </p:nvSpPr>
            <p:spPr bwMode="auto">
              <a:xfrm>
                <a:off x="2508300" y="2009233"/>
                <a:ext cx="619512" cy="144079"/>
              </a:xfrm>
              <a:custGeom>
                <a:avLst/>
                <a:gdLst>
                  <a:gd name="T0" fmla="*/ 0 w 603849"/>
                  <a:gd name="T1" fmla="*/ 156489 h 138248"/>
                  <a:gd name="T2" fmla="*/ 316719 w 603849"/>
                  <a:gd name="T3" fmla="*/ 254 h 138248"/>
                  <a:gd name="T4" fmla="*/ 652067 w 603849"/>
                  <a:gd name="T5" fmla="*/ 127194 h 13824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03849" h="138248">
                    <a:moveTo>
                      <a:pt x="0" y="138248"/>
                    </a:moveTo>
                    <a:cubicBezTo>
                      <a:pt x="96328" y="71393"/>
                      <a:pt x="192657" y="4538"/>
                      <a:pt x="293298" y="225"/>
                    </a:cubicBezTo>
                    <a:cubicBezTo>
                      <a:pt x="393940" y="-4088"/>
                      <a:pt x="498894" y="54140"/>
                      <a:pt x="603849" y="112368"/>
                    </a:cubicBezTo>
                  </a:path>
                </a:pathLst>
              </a:custGeom>
              <a:noFill/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cxnSp>
            <p:nvCxnSpPr>
              <p:cNvPr id="63538" name="Straight Arrow Connector 125"/>
              <p:cNvCxnSpPr>
                <a:cxnSpLocks noChangeShapeType="1"/>
              </p:cNvCxnSpPr>
              <p:nvPr/>
            </p:nvCxnSpPr>
            <p:spPr bwMode="auto">
              <a:xfrm>
                <a:off x="3056408" y="2078469"/>
                <a:ext cx="146650" cy="94892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3539" name="Straight Arrow Connector 126"/>
              <p:cNvCxnSpPr>
                <a:cxnSpLocks noChangeShapeType="1"/>
              </p:cNvCxnSpPr>
              <p:nvPr/>
            </p:nvCxnSpPr>
            <p:spPr bwMode="auto">
              <a:xfrm flipH="1">
                <a:off x="2460692" y="2099923"/>
                <a:ext cx="145388" cy="84035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63540" name="TextBox 127"/>
              <p:cNvSpPr txBox="1">
                <a:spLocks noChangeArrowheads="1"/>
              </p:cNvSpPr>
              <p:nvPr/>
            </p:nvSpPr>
            <p:spPr bwMode="auto">
              <a:xfrm>
                <a:off x="2578135" y="1744908"/>
                <a:ext cx="570990" cy="2616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100">
                    <a:solidFill>
                      <a:srgbClr val="FF0000"/>
                    </a:solidFill>
                  </a:rPr>
                  <a:t>swap?</a:t>
                </a:r>
              </a:p>
            </p:txBody>
          </p:sp>
        </p:grpSp>
        <p:grpSp>
          <p:nvGrpSpPr>
            <p:cNvPr id="63518" name="Group 105"/>
            <p:cNvGrpSpPr>
              <a:grpSpLocks/>
            </p:cNvGrpSpPr>
            <p:nvPr/>
          </p:nvGrpSpPr>
          <p:grpSpPr bwMode="auto">
            <a:xfrm>
              <a:off x="2178525" y="4127819"/>
              <a:ext cx="2028119" cy="734167"/>
              <a:chOff x="1947112" y="1744908"/>
              <a:chExt cx="2028119" cy="734167"/>
            </a:xfrm>
          </p:grpSpPr>
          <p:sp>
            <p:nvSpPr>
              <p:cNvPr id="63531" name="TextBox 118"/>
              <p:cNvSpPr txBox="1">
                <a:spLocks noChangeArrowheads="1"/>
              </p:cNvSpPr>
              <p:nvPr/>
            </p:nvSpPr>
            <p:spPr bwMode="auto">
              <a:xfrm>
                <a:off x="1947112" y="2078965"/>
                <a:ext cx="2028119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… r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(A)w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 … </a:t>
                </a:r>
              </a:p>
            </p:txBody>
          </p:sp>
          <p:sp>
            <p:nvSpPr>
              <p:cNvPr id="63532" name="Freeform 119"/>
              <p:cNvSpPr>
                <a:spLocks/>
              </p:cNvSpPr>
              <p:nvPr/>
            </p:nvSpPr>
            <p:spPr bwMode="auto">
              <a:xfrm>
                <a:off x="2508300" y="2009233"/>
                <a:ext cx="619512" cy="144079"/>
              </a:xfrm>
              <a:custGeom>
                <a:avLst/>
                <a:gdLst>
                  <a:gd name="T0" fmla="*/ 0 w 603849"/>
                  <a:gd name="T1" fmla="*/ 156489 h 138248"/>
                  <a:gd name="T2" fmla="*/ 316719 w 603849"/>
                  <a:gd name="T3" fmla="*/ 254 h 138248"/>
                  <a:gd name="T4" fmla="*/ 652067 w 603849"/>
                  <a:gd name="T5" fmla="*/ 127194 h 13824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03849" h="138248">
                    <a:moveTo>
                      <a:pt x="0" y="138248"/>
                    </a:moveTo>
                    <a:cubicBezTo>
                      <a:pt x="96328" y="71393"/>
                      <a:pt x="192657" y="4538"/>
                      <a:pt x="293298" y="225"/>
                    </a:cubicBezTo>
                    <a:cubicBezTo>
                      <a:pt x="393940" y="-4088"/>
                      <a:pt x="498894" y="54140"/>
                      <a:pt x="603849" y="112368"/>
                    </a:cubicBezTo>
                  </a:path>
                </a:pathLst>
              </a:custGeom>
              <a:noFill/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cxnSp>
            <p:nvCxnSpPr>
              <p:cNvPr id="63533" name="Straight Arrow Connector 120"/>
              <p:cNvCxnSpPr>
                <a:cxnSpLocks noChangeShapeType="1"/>
              </p:cNvCxnSpPr>
              <p:nvPr/>
            </p:nvCxnSpPr>
            <p:spPr bwMode="auto">
              <a:xfrm>
                <a:off x="3056408" y="2078469"/>
                <a:ext cx="146650" cy="94892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3534" name="Straight Arrow Connector 121"/>
              <p:cNvCxnSpPr>
                <a:cxnSpLocks noChangeShapeType="1"/>
              </p:cNvCxnSpPr>
              <p:nvPr/>
            </p:nvCxnSpPr>
            <p:spPr bwMode="auto">
              <a:xfrm flipH="1">
                <a:off x="2460692" y="2099923"/>
                <a:ext cx="145388" cy="84035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63535" name="TextBox 122"/>
              <p:cNvSpPr txBox="1">
                <a:spLocks noChangeArrowheads="1"/>
              </p:cNvSpPr>
              <p:nvPr/>
            </p:nvSpPr>
            <p:spPr bwMode="auto">
              <a:xfrm>
                <a:off x="2578135" y="1744908"/>
                <a:ext cx="570990" cy="2616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100">
                    <a:solidFill>
                      <a:srgbClr val="FF0000"/>
                    </a:solidFill>
                  </a:rPr>
                  <a:t>swap?</a:t>
                </a:r>
              </a:p>
            </p:txBody>
          </p:sp>
        </p:grpSp>
        <p:grpSp>
          <p:nvGrpSpPr>
            <p:cNvPr id="63519" name="Group 106"/>
            <p:cNvGrpSpPr>
              <a:grpSpLocks/>
            </p:cNvGrpSpPr>
            <p:nvPr/>
          </p:nvGrpSpPr>
          <p:grpSpPr bwMode="auto">
            <a:xfrm>
              <a:off x="4078319" y="3381722"/>
              <a:ext cx="2028119" cy="734167"/>
              <a:chOff x="1947112" y="1744908"/>
              <a:chExt cx="2028119" cy="734167"/>
            </a:xfrm>
          </p:grpSpPr>
          <p:sp>
            <p:nvSpPr>
              <p:cNvPr id="63526" name="TextBox 113"/>
              <p:cNvSpPr txBox="1">
                <a:spLocks noChangeArrowheads="1"/>
              </p:cNvSpPr>
              <p:nvPr/>
            </p:nvSpPr>
            <p:spPr bwMode="auto">
              <a:xfrm>
                <a:off x="1947112" y="2078965"/>
                <a:ext cx="2028119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… w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(A)r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 … </a:t>
                </a:r>
              </a:p>
            </p:txBody>
          </p:sp>
          <p:sp>
            <p:nvSpPr>
              <p:cNvPr id="63527" name="Freeform 114"/>
              <p:cNvSpPr>
                <a:spLocks/>
              </p:cNvSpPr>
              <p:nvPr/>
            </p:nvSpPr>
            <p:spPr bwMode="auto">
              <a:xfrm>
                <a:off x="2508300" y="2009233"/>
                <a:ext cx="619512" cy="144079"/>
              </a:xfrm>
              <a:custGeom>
                <a:avLst/>
                <a:gdLst>
                  <a:gd name="T0" fmla="*/ 0 w 603849"/>
                  <a:gd name="T1" fmla="*/ 156489 h 138248"/>
                  <a:gd name="T2" fmla="*/ 316719 w 603849"/>
                  <a:gd name="T3" fmla="*/ 254 h 138248"/>
                  <a:gd name="T4" fmla="*/ 652067 w 603849"/>
                  <a:gd name="T5" fmla="*/ 127194 h 13824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03849" h="138248">
                    <a:moveTo>
                      <a:pt x="0" y="138248"/>
                    </a:moveTo>
                    <a:cubicBezTo>
                      <a:pt x="96328" y="71393"/>
                      <a:pt x="192657" y="4538"/>
                      <a:pt x="293298" y="225"/>
                    </a:cubicBezTo>
                    <a:cubicBezTo>
                      <a:pt x="393940" y="-4088"/>
                      <a:pt x="498894" y="54140"/>
                      <a:pt x="603849" y="112368"/>
                    </a:cubicBezTo>
                  </a:path>
                </a:pathLst>
              </a:custGeom>
              <a:noFill/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cxnSp>
            <p:nvCxnSpPr>
              <p:cNvPr id="63528" name="Straight Arrow Connector 115"/>
              <p:cNvCxnSpPr>
                <a:cxnSpLocks noChangeShapeType="1"/>
              </p:cNvCxnSpPr>
              <p:nvPr/>
            </p:nvCxnSpPr>
            <p:spPr bwMode="auto">
              <a:xfrm>
                <a:off x="3056408" y="2078469"/>
                <a:ext cx="146650" cy="94892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3529" name="Straight Arrow Connector 116"/>
              <p:cNvCxnSpPr>
                <a:cxnSpLocks noChangeShapeType="1"/>
              </p:cNvCxnSpPr>
              <p:nvPr/>
            </p:nvCxnSpPr>
            <p:spPr bwMode="auto">
              <a:xfrm flipH="1">
                <a:off x="2460692" y="2099923"/>
                <a:ext cx="145388" cy="84035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63530" name="TextBox 117"/>
              <p:cNvSpPr txBox="1">
                <a:spLocks noChangeArrowheads="1"/>
              </p:cNvSpPr>
              <p:nvPr/>
            </p:nvSpPr>
            <p:spPr bwMode="auto">
              <a:xfrm>
                <a:off x="2578135" y="1744908"/>
                <a:ext cx="570990" cy="2616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100">
                    <a:solidFill>
                      <a:srgbClr val="FF0000"/>
                    </a:solidFill>
                  </a:rPr>
                  <a:t>swap?</a:t>
                </a:r>
              </a:p>
            </p:txBody>
          </p:sp>
        </p:grpSp>
        <p:grpSp>
          <p:nvGrpSpPr>
            <p:cNvPr id="63520" name="Group 107"/>
            <p:cNvGrpSpPr>
              <a:grpSpLocks/>
            </p:cNvGrpSpPr>
            <p:nvPr/>
          </p:nvGrpSpPr>
          <p:grpSpPr bwMode="auto">
            <a:xfrm>
              <a:off x="4078319" y="4113896"/>
              <a:ext cx="2129109" cy="734167"/>
              <a:chOff x="1947112" y="1744908"/>
              <a:chExt cx="2129109" cy="734167"/>
            </a:xfrm>
          </p:grpSpPr>
          <p:sp>
            <p:nvSpPr>
              <p:cNvPr id="63521" name="TextBox 108"/>
              <p:cNvSpPr txBox="1">
                <a:spLocks noChangeArrowheads="1"/>
              </p:cNvSpPr>
              <p:nvPr/>
            </p:nvSpPr>
            <p:spPr bwMode="auto">
              <a:xfrm>
                <a:off x="1947112" y="2078965"/>
                <a:ext cx="2129109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… w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(A)w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 … </a:t>
                </a:r>
              </a:p>
            </p:txBody>
          </p:sp>
          <p:sp>
            <p:nvSpPr>
              <p:cNvPr id="63522" name="Freeform 109"/>
              <p:cNvSpPr>
                <a:spLocks/>
              </p:cNvSpPr>
              <p:nvPr/>
            </p:nvSpPr>
            <p:spPr bwMode="auto">
              <a:xfrm>
                <a:off x="2508300" y="2009233"/>
                <a:ext cx="619512" cy="144079"/>
              </a:xfrm>
              <a:custGeom>
                <a:avLst/>
                <a:gdLst>
                  <a:gd name="T0" fmla="*/ 0 w 603849"/>
                  <a:gd name="T1" fmla="*/ 156489 h 138248"/>
                  <a:gd name="T2" fmla="*/ 316719 w 603849"/>
                  <a:gd name="T3" fmla="*/ 254 h 138248"/>
                  <a:gd name="T4" fmla="*/ 652067 w 603849"/>
                  <a:gd name="T5" fmla="*/ 127194 h 13824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03849" h="138248">
                    <a:moveTo>
                      <a:pt x="0" y="138248"/>
                    </a:moveTo>
                    <a:cubicBezTo>
                      <a:pt x="96328" y="71393"/>
                      <a:pt x="192657" y="4538"/>
                      <a:pt x="293298" y="225"/>
                    </a:cubicBezTo>
                    <a:cubicBezTo>
                      <a:pt x="393940" y="-4088"/>
                      <a:pt x="498894" y="54140"/>
                      <a:pt x="603849" y="112368"/>
                    </a:cubicBezTo>
                  </a:path>
                </a:pathLst>
              </a:custGeom>
              <a:noFill/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cxnSp>
            <p:nvCxnSpPr>
              <p:cNvPr id="63523" name="Straight Arrow Connector 110"/>
              <p:cNvCxnSpPr>
                <a:cxnSpLocks noChangeShapeType="1"/>
              </p:cNvCxnSpPr>
              <p:nvPr/>
            </p:nvCxnSpPr>
            <p:spPr bwMode="auto">
              <a:xfrm>
                <a:off x="3056408" y="2078469"/>
                <a:ext cx="146650" cy="94892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3524" name="Straight Arrow Connector 111"/>
              <p:cNvCxnSpPr>
                <a:cxnSpLocks noChangeShapeType="1"/>
              </p:cNvCxnSpPr>
              <p:nvPr/>
            </p:nvCxnSpPr>
            <p:spPr bwMode="auto">
              <a:xfrm flipH="1">
                <a:off x="2460692" y="2099923"/>
                <a:ext cx="145388" cy="84035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63525" name="TextBox 112"/>
              <p:cNvSpPr txBox="1">
                <a:spLocks noChangeArrowheads="1"/>
              </p:cNvSpPr>
              <p:nvPr/>
            </p:nvSpPr>
            <p:spPr bwMode="auto">
              <a:xfrm>
                <a:off x="2578135" y="1744908"/>
                <a:ext cx="570990" cy="2616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100">
                    <a:solidFill>
                      <a:srgbClr val="FF0000"/>
                    </a:solidFill>
                  </a:rPr>
                  <a:t>swap?</a:t>
                </a:r>
              </a:p>
            </p:txBody>
          </p:sp>
        </p:grpSp>
      </p:grpSp>
      <p:grpSp>
        <p:nvGrpSpPr>
          <p:cNvPr id="63501" name="Group 131"/>
          <p:cNvGrpSpPr>
            <a:grpSpLocks/>
          </p:cNvGrpSpPr>
          <p:nvPr/>
        </p:nvGrpSpPr>
        <p:grpSpPr bwMode="auto">
          <a:xfrm>
            <a:off x="2913063" y="2508250"/>
            <a:ext cx="304800" cy="161925"/>
            <a:chOff x="1863969" y="3018728"/>
            <a:chExt cx="1091227" cy="472844"/>
          </a:xfrm>
        </p:grpSpPr>
        <p:cxnSp>
          <p:nvCxnSpPr>
            <p:cNvPr id="63515" name="Straight Connector 132"/>
            <p:cNvCxnSpPr>
              <a:cxnSpLocks noChangeShapeType="1"/>
            </p:cNvCxnSpPr>
            <p:nvPr/>
          </p:nvCxnSpPr>
          <p:spPr bwMode="auto">
            <a:xfrm flipV="1">
              <a:off x="1863969" y="3032938"/>
              <a:ext cx="1046285" cy="458634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516" name="Straight Connector 133"/>
            <p:cNvCxnSpPr>
              <a:cxnSpLocks noChangeShapeType="1"/>
            </p:cNvCxnSpPr>
            <p:nvPr/>
          </p:nvCxnSpPr>
          <p:spPr bwMode="auto">
            <a:xfrm>
              <a:off x="1882412" y="3018728"/>
              <a:ext cx="1072784" cy="458078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3502" name="Group 140"/>
          <p:cNvGrpSpPr>
            <a:grpSpLocks/>
          </p:cNvGrpSpPr>
          <p:nvPr/>
        </p:nvGrpSpPr>
        <p:grpSpPr bwMode="auto">
          <a:xfrm>
            <a:off x="2835275" y="1760538"/>
            <a:ext cx="304800" cy="161925"/>
            <a:chOff x="1863969" y="3018728"/>
            <a:chExt cx="1091227" cy="472844"/>
          </a:xfrm>
        </p:grpSpPr>
        <p:cxnSp>
          <p:nvCxnSpPr>
            <p:cNvPr id="63513" name="Straight Connector 141"/>
            <p:cNvCxnSpPr>
              <a:cxnSpLocks noChangeShapeType="1"/>
            </p:cNvCxnSpPr>
            <p:nvPr/>
          </p:nvCxnSpPr>
          <p:spPr bwMode="auto">
            <a:xfrm flipV="1">
              <a:off x="1863969" y="3032938"/>
              <a:ext cx="1046285" cy="458634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514" name="Straight Connector 142"/>
            <p:cNvCxnSpPr>
              <a:cxnSpLocks noChangeShapeType="1"/>
            </p:cNvCxnSpPr>
            <p:nvPr/>
          </p:nvCxnSpPr>
          <p:spPr bwMode="auto">
            <a:xfrm>
              <a:off x="1882412" y="3018728"/>
              <a:ext cx="1072784" cy="458078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3503" name="Group 143"/>
          <p:cNvGrpSpPr>
            <a:grpSpLocks/>
          </p:cNvGrpSpPr>
          <p:nvPr/>
        </p:nvGrpSpPr>
        <p:grpSpPr bwMode="auto">
          <a:xfrm>
            <a:off x="4806950" y="1749425"/>
            <a:ext cx="304800" cy="161925"/>
            <a:chOff x="1863969" y="3018728"/>
            <a:chExt cx="1091227" cy="472844"/>
          </a:xfrm>
        </p:grpSpPr>
        <p:cxnSp>
          <p:nvCxnSpPr>
            <p:cNvPr id="63511" name="Straight Connector 144"/>
            <p:cNvCxnSpPr>
              <a:cxnSpLocks noChangeShapeType="1"/>
            </p:cNvCxnSpPr>
            <p:nvPr/>
          </p:nvCxnSpPr>
          <p:spPr bwMode="auto">
            <a:xfrm flipV="1">
              <a:off x="1863969" y="3032938"/>
              <a:ext cx="1046285" cy="458634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512" name="Straight Connector 145"/>
            <p:cNvCxnSpPr>
              <a:cxnSpLocks noChangeShapeType="1"/>
            </p:cNvCxnSpPr>
            <p:nvPr/>
          </p:nvCxnSpPr>
          <p:spPr bwMode="auto">
            <a:xfrm>
              <a:off x="1882412" y="3018728"/>
              <a:ext cx="1072784" cy="458078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3504" name="Group 146"/>
          <p:cNvGrpSpPr>
            <a:grpSpLocks/>
          </p:cNvGrpSpPr>
          <p:nvPr/>
        </p:nvGrpSpPr>
        <p:grpSpPr bwMode="auto">
          <a:xfrm>
            <a:off x="4776788" y="2487613"/>
            <a:ext cx="304800" cy="161925"/>
            <a:chOff x="1863969" y="3018728"/>
            <a:chExt cx="1091227" cy="472844"/>
          </a:xfrm>
        </p:grpSpPr>
        <p:cxnSp>
          <p:nvCxnSpPr>
            <p:cNvPr id="63509" name="Straight Connector 147"/>
            <p:cNvCxnSpPr>
              <a:cxnSpLocks noChangeShapeType="1"/>
            </p:cNvCxnSpPr>
            <p:nvPr/>
          </p:nvCxnSpPr>
          <p:spPr bwMode="auto">
            <a:xfrm flipV="1">
              <a:off x="1863969" y="3032938"/>
              <a:ext cx="1046285" cy="458634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510" name="Straight Connector 148"/>
            <p:cNvCxnSpPr>
              <a:cxnSpLocks noChangeShapeType="1"/>
            </p:cNvCxnSpPr>
            <p:nvPr/>
          </p:nvCxnSpPr>
          <p:spPr bwMode="auto">
            <a:xfrm>
              <a:off x="1882412" y="3018728"/>
              <a:ext cx="1072784" cy="458078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63505" name="TextBox 8"/>
          <p:cNvSpPr txBox="1">
            <a:spLocks noChangeArrowheads="1"/>
          </p:cNvSpPr>
          <p:nvPr/>
        </p:nvSpPr>
        <p:spPr bwMode="auto">
          <a:xfrm>
            <a:off x="3330575" y="4159250"/>
            <a:ext cx="5873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√</a:t>
            </a:r>
          </a:p>
        </p:txBody>
      </p:sp>
      <p:sp>
        <p:nvSpPr>
          <p:cNvPr id="63506" name="TextBox 149"/>
          <p:cNvSpPr txBox="1">
            <a:spLocks noChangeArrowheads="1"/>
          </p:cNvSpPr>
          <p:nvPr/>
        </p:nvSpPr>
        <p:spPr bwMode="auto">
          <a:xfrm>
            <a:off x="5251450" y="3408363"/>
            <a:ext cx="5857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√</a:t>
            </a:r>
          </a:p>
        </p:txBody>
      </p:sp>
      <p:sp>
        <p:nvSpPr>
          <p:cNvPr id="63507" name="TextBox 150"/>
          <p:cNvSpPr txBox="1">
            <a:spLocks noChangeArrowheads="1"/>
          </p:cNvSpPr>
          <p:nvPr/>
        </p:nvSpPr>
        <p:spPr bwMode="auto">
          <a:xfrm>
            <a:off x="3281363" y="3400425"/>
            <a:ext cx="5857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√</a:t>
            </a:r>
          </a:p>
        </p:txBody>
      </p:sp>
      <p:sp>
        <p:nvSpPr>
          <p:cNvPr id="63508" name="TextBox 151"/>
          <p:cNvSpPr txBox="1">
            <a:spLocks noChangeArrowheads="1"/>
          </p:cNvSpPr>
          <p:nvPr/>
        </p:nvSpPr>
        <p:spPr bwMode="auto">
          <a:xfrm>
            <a:off x="5230813" y="4149725"/>
            <a:ext cx="5857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√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8"/>
          <p:cNvSpPr>
            <a:spLocks noChangeArrowheads="1"/>
          </p:cNvSpPr>
          <p:nvPr/>
        </p:nvSpPr>
        <p:spPr bwMode="auto">
          <a:xfrm>
            <a:off x="896938" y="265113"/>
            <a:ext cx="7385050" cy="110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Conflict-Serializability</a:t>
            </a:r>
          </a:p>
          <a:p>
            <a:pPr eaLnBrk="1" hangingPunct="1">
              <a:buFontTx/>
              <a:buNone/>
            </a:pPr>
            <a:r>
              <a:rPr lang="en-US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(A sufficient condition for serializability)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825500" y="1325563"/>
            <a:ext cx="7283450" cy="43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Consider:</a:t>
            </a:r>
          </a:p>
          <a:p>
            <a:pPr marL="0" indent="0" eaLnBrk="1" hangingPunct="1">
              <a:buFontTx/>
              <a:buNone/>
              <a:defRPr/>
            </a:pPr>
            <a:endParaRPr lang="en-US" altLang="en-US" sz="2400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516" name="TextBox 1"/>
          <p:cNvSpPr txBox="1">
            <a:spLocks noChangeArrowheads="1"/>
          </p:cNvSpPr>
          <p:nvPr/>
        </p:nvSpPr>
        <p:spPr bwMode="auto">
          <a:xfrm>
            <a:off x="965200" y="1868488"/>
            <a:ext cx="5619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</p:txBody>
      </p:sp>
      <p:grpSp>
        <p:nvGrpSpPr>
          <p:cNvPr id="64517" name="Group 12"/>
          <p:cNvGrpSpPr>
            <a:grpSpLocks/>
          </p:cNvGrpSpPr>
          <p:nvPr/>
        </p:nvGrpSpPr>
        <p:grpSpPr bwMode="auto">
          <a:xfrm>
            <a:off x="2120900" y="1577975"/>
            <a:ext cx="1825625" cy="735013"/>
            <a:chOff x="1947112" y="1744908"/>
            <a:chExt cx="1826141" cy="734167"/>
          </a:xfrm>
        </p:grpSpPr>
        <p:sp>
          <p:nvSpPr>
            <p:cNvPr id="64604" name="TextBox 5"/>
            <p:cNvSpPr txBox="1">
              <a:spLocks noChangeArrowheads="1"/>
            </p:cNvSpPr>
            <p:nvPr/>
          </p:nvSpPr>
          <p:spPr bwMode="auto">
            <a:xfrm>
              <a:off x="1947112" y="2078965"/>
              <a:ext cx="1826141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… r</a:t>
              </a:r>
              <a:r>
                <a:rPr lang="en-US" altLang="en-US" sz="20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(*)r</a:t>
              </a:r>
              <a:r>
                <a:rPr lang="en-US" altLang="en-US" sz="20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(*) … </a:t>
              </a:r>
            </a:p>
          </p:txBody>
        </p:sp>
        <p:sp>
          <p:nvSpPr>
            <p:cNvPr id="64605" name="Freeform 2"/>
            <p:cNvSpPr>
              <a:spLocks/>
            </p:cNvSpPr>
            <p:nvPr/>
          </p:nvSpPr>
          <p:spPr bwMode="auto">
            <a:xfrm>
              <a:off x="2508300" y="2009233"/>
              <a:ext cx="619512" cy="144079"/>
            </a:xfrm>
            <a:custGeom>
              <a:avLst/>
              <a:gdLst>
                <a:gd name="T0" fmla="*/ 0 w 603849"/>
                <a:gd name="T1" fmla="*/ 156489 h 138248"/>
                <a:gd name="T2" fmla="*/ 316719 w 603849"/>
                <a:gd name="T3" fmla="*/ 254 h 138248"/>
                <a:gd name="T4" fmla="*/ 652067 w 603849"/>
                <a:gd name="T5" fmla="*/ 127194 h 13824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03849" h="138248">
                  <a:moveTo>
                    <a:pt x="0" y="138248"/>
                  </a:moveTo>
                  <a:cubicBezTo>
                    <a:pt x="96328" y="71393"/>
                    <a:pt x="192657" y="4538"/>
                    <a:pt x="293298" y="225"/>
                  </a:cubicBezTo>
                  <a:cubicBezTo>
                    <a:pt x="393940" y="-4088"/>
                    <a:pt x="498894" y="54140"/>
                    <a:pt x="603849" y="112368"/>
                  </a:cubicBezTo>
                </a:path>
              </a:pathLst>
            </a:cu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cxnSp>
          <p:nvCxnSpPr>
            <p:cNvPr id="64606" name="Straight Arrow Connector 6"/>
            <p:cNvCxnSpPr>
              <a:cxnSpLocks noChangeShapeType="1"/>
            </p:cNvCxnSpPr>
            <p:nvPr/>
          </p:nvCxnSpPr>
          <p:spPr bwMode="auto">
            <a:xfrm>
              <a:off x="3056408" y="2078469"/>
              <a:ext cx="146650" cy="94892"/>
            </a:xfrm>
            <a:prstGeom prst="straightConnector1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4607" name="Straight Arrow Connector 11"/>
            <p:cNvCxnSpPr>
              <a:cxnSpLocks noChangeShapeType="1"/>
            </p:cNvCxnSpPr>
            <p:nvPr/>
          </p:nvCxnSpPr>
          <p:spPr bwMode="auto">
            <a:xfrm flipH="1">
              <a:off x="2460692" y="2099923"/>
              <a:ext cx="145388" cy="84035"/>
            </a:xfrm>
            <a:prstGeom prst="straightConnector1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4608" name="TextBox 10"/>
            <p:cNvSpPr txBox="1">
              <a:spLocks noChangeArrowheads="1"/>
            </p:cNvSpPr>
            <p:nvPr/>
          </p:nvSpPr>
          <p:spPr bwMode="auto">
            <a:xfrm>
              <a:off x="2578135" y="1744908"/>
              <a:ext cx="570990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FF0000"/>
                  </a:solidFill>
                </a:rPr>
                <a:t>swap?</a:t>
              </a:r>
            </a:p>
          </p:txBody>
        </p:sp>
      </p:grpSp>
      <p:grpSp>
        <p:nvGrpSpPr>
          <p:cNvPr id="64518" name="Group 35"/>
          <p:cNvGrpSpPr>
            <a:grpSpLocks/>
          </p:cNvGrpSpPr>
          <p:nvPr/>
        </p:nvGrpSpPr>
        <p:grpSpPr bwMode="auto">
          <a:xfrm>
            <a:off x="2157413" y="2320925"/>
            <a:ext cx="1927225" cy="733425"/>
            <a:chOff x="1947112" y="1744908"/>
            <a:chExt cx="1927131" cy="734167"/>
          </a:xfrm>
        </p:grpSpPr>
        <p:sp>
          <p:nvSpPr>
            <p:cNvPr id="64599" name="TextBox 36"/>
            <p:cNvSpPr txBox="1">
              <a:spLocks noChangeArrowheads="1"/>
            </p:cNvSpPr>
            <p:nvPr/>
          </p:nvSpPr>
          <p:spPr bwMode="auto">
            <a:xfrm>
              <a:off x="1947112" y="2078965"/>
              <a:ext cx="1927131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… r</a:t>
              </a:r>
              <a:r>
                <a:rPr lang="en-US" altLang="en-US" sz="20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(*)w</a:t>
              </a:r>
              <a:r>
                <a:rPr lang="en-US" altLang="en-US" sz="20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(*) … </a:t>
              </a:r>
            </a:p>
          </p:txBody>
        </p:sp>
        <p:sp>
          <p:nvSpPr>
            <p:cNvPr id="64600" name="Freeform 37"/>
            <p:cNvSpPr>
              <a:spLocks/>
            </p:cNvSpPr>
            <p:nvPr/>
          </p:nvSpPr>
          <p:spPr bwMode="auto">
            <a:xfrm>
              <a:off x="2508300" y="2009233"/>
              <a:ext cx="619512" cy="144079"/>
            </a:xfrm>
            <a:custGeom>
              <a:avLst/>
              <a:gdLst>
                <a:gd name="T0" fmla="*/ 0 w 603849"/>
                <a:gd name="T1" fmla="*/ 156489 h 138248"/>
                <a:gd name="T2" fmla="*/ 316719 w 603849"/>
                <a:gd name="T3" fmla="*/ 254 h 138248"/>
                <a:gd name="T4" fmla="*/ 652067 w 603849"/>
                <a:gd name="T5" fmla="*/ 127194 h 13824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03849" h="138248">
                  <a:moveTo>
                    <a:pt x="0" y="138248"/>
                  </a:moveTo>
                  <a:cubicBezTo>
                    <a:pt x="96328" y="71393"/>
                    <a:pt x="192657" y="4538"/>
                    <a:pt x="293298" y="225"/>
                  </a:cubicBezTo>
                  <a:cubicBezTo>
                    <a:pt x="393940" y="-4088"/>
                    <a:pt x="498894" y="54140"/>
                    <a:pt x="603849" y="112368"/>
                  </a:cubicBezTo>
                </a:path>
              </a:pathLst>
            </a:cu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cxnSp>
          <p:nvCxnSpPr>
            <p:cNvPr id="64601" name="Straight Arrow Connector 38"/>
            <p:cNvCxnSpPr>
              <a:cxnSpLocks noChangeShapeType="1"/>
            </p:cNvCxnSpPr>
            <p:nvPr/>
          </p:nvCxnSpPr>
          <p:spPr bwMode="auto">
            <a:xfrm>
              <a:off x="3056408" y="2078469"/>
              <a:ext cx="146650" cy="94892"/>
            </a:xfrm>
            <a:prstGeom prst="straightConnector1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4602" name="Straight Arrow Connector 39"/>
            <p:cNvCxnSpPr>
              <a:cxnSpLocks noChangeShapeType="1"/>
            </p:cNvCxnSpPr>
            <p:nvPr/>
          </p:nvCxnSpPr>
          <p:spPr bwMode="auto">
            <a:xfrm flipH="1">
              <a:off x="2460692" y="2099923"/>
              <a:ext cx="145388" cy="84035"/>
            </a:xfrm>
            <a:prstGeom prst="straightConnector1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4603" name="TextBox 40"/>
            <p:cNvSpPr txBox="1">
              <a:spLocks noChangeArrowheads="1"/>
            </p:cNvSpPr>
            <p:nvPr/>
          </p:nvSpPr>
          <p:spPr bwMode="auto">
            <a:xfrm>
              <a:off x="2578135" y="1744908"/>
              <a:ext cx="570990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FF0000"/>
                  </a:solidFill>
                </a:rPr>
                <a:t>swap?</a:t>
              </a:r>
            </a:p>
          </p:txBody>
        </p:sp>
      </p:grpSp>
      <p:grpSp>
        <p:nvGrpSpPr>
          <p:cNvPr id="64519" name="Group 41"/>
          <p:cNvGrpSpPr>
            <a:grpSpLocks/>
          </p:cNvGrpSpPr>
          <p:nvPr/>
        </p:nvGrpSpPr>
        <p:grpSpPr bwMode="auto">
          <a:xfrm>
            <a:off x="4057650" y="1574800"/>
            <a:ext cx="1927225" cy="733425"/>
            <a:chOff x="1947112" y="1744908"/>
            <a:chExt cx="1927131" cy="734167"/>
          </a:xfrm>
        </p:grpSpPr>
        <p:sp>
          <p:nvSpPr>
            <p:cNvPr id="64594" name="TextBox 42"/>
            <p:cNvSpPr txBox="1">
              <a:spLocks noChangeArrowheads="1"/>
            </p:cNvSpPr>
            <p:nvPr/>
          </p:nvSpPr>
          <p:spPr bwMode="auto">
            <a:xfrm>
              <a:off x="1947112" y="2078965"/>
              <a:ext cx="1927131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… w</a:t>
              </a:r>
              <a:r>
                <a:rPr lang="en-US" altLang="en-US" sz="20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(*)r</a:t>
              </a:r>
              <a:r>
                <a:rPr lang="en-US" altLang="en-US" sz="20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(*) … </a:t>
              </a:r>
            </a:p>
          </p:txBody>
        </p:sp>
        <p:sp>
          <p:nvSpPr>
            <p:cNvPr id="64595" name="Freeform 43"/>
            <p:cNvSpPr>
              <a:spLocks/>
            </p:cNvSpPr>
            <p:nvPr/>
          </p:nvSpPr>
          <p:spPr bwMode="auto">
            <a:xfrm>
              <a:off x="2508300" y="2009233"/>
              <a:ext cx="619512" cy="144079"/>
            </a:xfrm>
            <a:custGeom>
              <a:avLst/>
              <a:gdLst>
                <a:gd name="T0" fmla="*/ 0 w 603849"/>
                <a:gd name="T1" fmla="*/ 156489 h 138248"/>
                <a:gd name="T2" fmla="*/ 316719 w 603849"/>
                <a:gd name="T3" fmla="*/ 254 h 138248"/>
                <a:gd name="T4" fmla="*/ 652067 w 603849"/>
                <a:gd name="T5" fmla="*/ 127194 h 13824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03849" h="138248">
                  <a:moveTo>
                    <a:pt x="0" y="138248"/>
                  </a:moveTo>
                  <a:cubicBezTo>
                    <a:pt x="96328" y="71393"/>
                    <a:pt x="192657" y="4538"/>
                    <a:pt x="293298" y="225"/>
                  </a:cubicBezTo>
                  <a:cubicBezTo>
                    <a:pt x="393940" y="-4088"/>
                    <a:pt x="498894" y="54140"/>
                    <a:pt x="603849" y="112368"/>
                  </a:cubicBezTo>
                </a:path>
              </a:pathLst>
            </a:cu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cxnSp>
          <p:nvCxnSpPr>
            <p:cNvPr id="64596" name="Straight Arrow Connector 44"/>
            <p:cNvCxnSpPr>
              <a:cxnSpLocks noChangeShapeType="1"/>
            </p:cNvCxnSpPr>
            <p:nvPr/>
          </p:nvCxnSpPr>
          <p:spPr bwMode="auto">
            <a:xfrm>
              <a:off x="3056408" y="2078469"/>
              <a:ext cx="146650" cy="94892"/>
            </a:xfrm>
            <a:prstGeom prst="straightConnector1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4597" name="Straight Arrow Connector 45"/>
            <p:cNvCxnSpPr>
              <a:cxnSpLocks noChangeShapeType="1"/>
            </p:cNvCxnSpPr>
            <p:nvPr/>
          </p:nvCxnSpPr>
          <p:spPr bwMode="auto">
            <a:xfrm flipH="1">
              <a:off x="2460692" y="2099923"/>
              <a:ext cx="145388" cy="84035"/>
            </a:xfrm>
            <a:prstGeom prst="straightConnector1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4598" name="TextBox 46"/>
            <p:cNvSpPr txBox="1">
              <a:spLocks noChangeArrowheads="1"/>
            </p:cNvSpPr>
            <p:nvPr/>
          </p:nvSpPr>
          <p:spPr bwMode="auto">
            <a:xfrm>
              <a:off x="2578135" y="1744908"/>
              <a:ext cx="570990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FF0000"/>
                  </a:solidFill>
                </a:rPr>
                <a:t>swap?</a:t>
              </a:r>
            </a:p>
          </p:txBody>
        </p:sp>
      </p:grpSp>
      <p:grpSp>
        <p:nvGrpSpPr>
          <p:cNvPr id="64520" name="Group 47"/>
          <p:cNvGrpSpPr>
            <a:grpSpLocks/>
          </p:cNvGrpSpPr>
          <p:nvPr/>
        </p:nvGrpSpPr>
        <p:grpSpPr bwMode="auto">
          <a:xfrm>
            <a:off x="4057650" y="2306638"/>
            <a:ext cx="2028825" cy="733425"/>
            <a:chOff x="1947112" y="1744908"/>
            <a:chExt cx="2028119" cy="734167"/>
          </a:xfrm>
        </p:grpSpPr>
        <p:sp>
          <p:nvSpPr>
            <p:cNvPr id="64589" name="TextBox 48"/>
            <p:cNvSpPr txBox="1">
              <a:spLocks noChangeArrowheads="1"/>
            </p:cNvSpPr>
            <p:nvPr/>
          </p:nvSpPr>
          <p:spPr bwMode="auto">
            <a:xfrm>
              <a:off x="1947112" y="2078965"/>
              <a:ext cx="2028119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… w</a:t>
              </a:r>
              <a:r>
                <a:rPr lang="en-US" altLang="en-US" sz="20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(*)w</a:t>
              </a:r>
              <a:r>
                <a:rPr lang="en-US" altLang="en-US" sz="20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(*) … </a:t>
              </a:r>
            </a:p>
          </p:txBody>
        </p:sp>
        <p:sp>
          <p:nvSpPr>
            <p:cNvPr id="64590" name="Freeform 49"/>
            <p:cNvSpPr>
              <a:spLocks/>
            </p:cNvSpPr>
            <p:nvPr/>
          </p:nvSpPr>
          <p:spPr bwMode="auto">
            <a:xfrm>
              <a:off x="2508300" y="2009233"/>
              <a:ext cx="619512" cy="144079"/>
            </a:xfrm>
            <a:custGeom>
              <a:avLst/>
              <a:gdLst>
                <a:gd name="T0" fmla="*/ 0 w 603849"/>
                <a:gd name="T1" fmla="*/ 156489 h 138248"/>
                <a:gd name="T2" fmla="*/ 316719 w 603849"/>
                <a:gd name="T3" fmla="*/ 254 h 138248"/>
                <a:gd name="T4" fmla="*/ 652067 w 603849"/>
                <a:gd name="T5" fmla="*/ 127194 h 13824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03849" h="138248">
                  <a:moveTo>
                    <a:pt x="0" y="138248"/>
                  </a:moveTo>
                  <a:cubicBezTo>
                    <a:pt x="96328" y="71393"/>
                    <a:pt x="192657" y="4538"/>
                    <a:pt x="293298" y="225"/>
                  </a:cubicBezTo>
                  <a:cubicBezTo>
                    <a:pt x="393940" y="-4088"/>
                    <a:pt x="498894" y="54140"/>
                    <a:pt x="603849" y="112368"/>
                  </a:cubicBezTo>
                </a:path>
              </a:pathLst>
            </a:cu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cxnSp>
          <p:nvCxnSpPr>
            <p:cNvPr id="64591" name="Straight Arrow Connector 50"/>
            <p:cNvCxnSpPr>
              <a:cxnSpLocks noChangeShapeType="1"/>
            </p:cNvCxnSpPr>
            <p:nvPr/>
          </p:nvCxnSpPr>
          <p:spPr bwMode="auto">
            <a:xfrm>
              <a:off x="3056408" y="2078469"/>
              <a:ext cx="146650" cy="94892"/>
            </a:xfrm>
            <a:prstGeom prst="straightConnector1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4592" name="Straight Arrow Connector 51"/>
            <p:cNvCxnSpPr>
              <a:cxnSpLocks noChangeShapeType="1"/>
            </p:cNvCxnSpPr>
            <p:nvPr/>
          </p:nvCxnSpPr>
          <p:spPr bwMode="auto">
            <a:xfrm flipH="1">
              <a:off x="2460692" y="2099923"/>
              <a:ext cx="145388" cy="84035"/>
            </a:xfrm>
            <a:prstGeom prst="straightConnector1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4593" name="TextBox 52"/>
            <p:cNvSpPr txBox="1">
              <a:spLocks noChangeArrowheads="1"/>
            </p:cNvSpPr>
            <p:nvPr/>
          </p:nvSpPr>
          <p:spPr bwMode="auto">
            <a:xfrm>
              <a:off x="2578135" y="1744908"/>
              <a:ext cx="570990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FF0000"/>
                  </a:solidFill>
                </a:rPr>
                <a:t>swap?</a:t>
              </a:r>
            </a:p>
          </p:txBody>
        </p:sp>
      </p:grpSp>
      <p:sp>
        <p:nvSpPr>
          <p:cNvPr id="64521" name="TextBox 56"/>
          <p:cNvSpPr txBox="1">
            <a:spLocks noChangeArrowheads="1"/>
          </p:cNvSpPr>
          <p:nvPr/>
        </p:nvSpPr>
        <p:spPr bwMode="auto">
          <a:xfrm>
            <a:off x="6361113" y="2051050"/>
            <a:ext cx="20558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Violate T</a:t>
            </a:r>
            <a:r>
              <a:rPr lang="en-US" altLang="en-US" sz="2000" baseline="-25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’s logic!</a:t>
            </a:r>
          </a:p>
        </p:txBody>
      </p:sp>
      <p:sp>
        <p:nvSpPr>
          <p:cNvPr id="64522" name="TextBox 53"/>
          <p:cNvSpPr txBox="1">
            <a:spLocks noChangeArrowheads="1"/>
          </p:cNvSpPr>
          <p:nvPr/>
        </p:nvSpPr>
        <p:spPr bwMode="auto">
          <a:xfrm>
            <a:off x="939800" y="3470275"/>
            <a:ext cx="9271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, T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</p:txBody>
      </p:sp>
      <p:grpSp>
        <p:nvGrpSpPr>
          <p:cNvPr id="64523" name="Group 7"/>
          <p:cNvGrpSpPr>
            <a:grpSpLocks/>
          </p:cNvGrpSpPr>
          <p:nvPr/>
        </p:nvGrpSpPr>
        <p:grpSpPr bwMode="auto">
          <a:xfrm>
            <a:off x="2141538" y="3381375"/>
            <a:ext cx="4065587" cy="1481138"/>
            <a:chOff x="2140969" y="3381722"/>
            <a:chExt cx="4066459" cy="1480264"/>
          </a:xfrm>
        </p:grpSpPr>
        <p:grpSp>
          <p:nvGrpSpPr>
            <p:cNvPr id="64565" name="Group 67"/>
            <p:cNvGrpSpPr>
              <a:grpSpLocks/>
            </p:cNvGrpSpPr>
            <p:nvPr/>
          </p:nvGrpSpPr>
          <p:grpSpPr bwMode="auto">
            <a:xfrm>
              <a:off x="2140969" y="3385684"/>
              <a:ext cx="1927131" cy="734167"/>
              <a:chOff x="1947112" y="1744908"/>
              <a:chExt cx="1927131" cy="734167"/>
            </a:xfrm>
          </p:grpSpPr>
          <p:sp>
            <p:nvSpPr>
              <p:cNvPr id="64584" name="TextBox 98"/>
              <p:cNvSpPr txBox="1">
                <a:spLocks noChangeArrowheads="1"/>
              </p:cNvSpPr>
              <p:nvPr/>
            </p:nvSpPr>
            <p:spPr bwMode="auto">
              <a:xfrm>
                <a:off x="1947112" y="2078965"/>
                <a:ext cx="1927131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… r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(A)r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(B) … </a:t>
                </a:r>
              </a:p>
            </p:txBody>
          </p:sp>
          <p:sp>
            <p:nvSpPr>
              <p:cNvPr id="64585" name="Freeform 99"/>
              <p:cNvSpPr>
                <a:spLocks/>
              </p:cNvSpPr>
              <p:nvPr/>
            </p:nvSpPr>
            <p:spPr bwMode="auto">
              <a:xfrm>
                <a:off x="2508300" y="2009233"/>
                <a:ext cx="619512" cy="144079"/>
              </a:xfrm>
              <a:custGeom>
                <a:avLst/>
                <a:gdLst>
                  <a:gd name="T0" fmla="*/ 0 w 603849"/>
                  <a:gd name="T1" fmla="*/ 156489 h 138248"/>
                  <a:gd name="T2" fmla="*/ 316719 w 603849"/>
                  <a:gd name="T3" fmla="*/ 254 h 138248"/>
                  <a:gd name="T4" fmla="*/ 652067 w 603849"/>
                  <a:gd name="T5" fmla="*/ 127194 h 13824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03849" h="138248">
                    <a:moveTo>
                      <a:pt x="0" y="138248"/>
                    </a:moveTo>
                    <a:cubicBezTo>
                      <a:pt x="96328" y="71393"/>
                      <a:pt x="192657" y="4538"/>
                      <a:pt x="293298" y="225"/>
                    </a:cubicBezTo>
                    <a:cubicBezTo>
                      <a:pt x="393940" y="-4088"/>
                      <a:pt x="498894" y="54140"/>
                      <a:pt x="603849" y="112368"/>
                    </a:cubicBezTo>
                  </a:path>
                </a:pathLst>
              </a:custGeom>
              <a:noFill/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cxnSp>
            <p:nvCxnSpPr>
              <p:cNvPr id="64586" name="Straight Arrow Connector 100"/>
              <p:cNvCxnSpPr>
                <a:cxnSpLocks noChangeShapeType="1"/>
              </p:cNvCxnSpPr>
              <p:nvPr/>
            </p:nvCxnSpPr>
            <p:spPr bwMode="auto">
              <a:xfrm>
                <a:off x="3056408" y="2078469"/>
                <a:ext cx="146650" cy="94892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4587" name="Straight Arrow Connector 101"/>
              <p:cNvCxnSpPr>
                <a:cxnSpLocks noChangeShapeType="1"/>
              </p:cNvCxnSpPr>
              <p:nvPr/>
            </p:nvCxnSpPr>
            <p:spPr bwMode="auto">
              <a:xfrm flipH="1">
                <a:off x="2460692" y="2099923"/>
                <a:ext cx="145388" cy="84035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64588" name="TextBox 102"/>
              <p:cNvSpPr txBox="1">
                <a:spLocks noChangeArrowheads="1"/>
              </p:cNvSpPr>
              <p:nvPr/>
            </p:nvSpPr>
            <p:spPr bwMode="auto">
              <a:xfrm>
                <a:off x="2578135" y="1744908"/>
                <a:ext cx="570990" cy="2616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100">
                    <a:solidFill>
                      <a:srgbClr val="FF0000"/>
                    </a:solidFill>
                  </a:rPr>
                  <a:t>swap?</a:t>
                </a:r>
              </a:p>
            </p:txBody>
          </p:sp>
        </p:grpSp>
        <p:grpSp>
          <p:nvGrpSpPr>
            <p:cNvPr id="64566" name="Group 68"/>
            <p:cNvGrpSpPr>
              <a:grpSpLocks/>
            </p:cNvGrpSpPr>
            <p:nvPr/>
          </p:nvGrpSpPr>
          <p:grpSpPr bwMode="auto">
            <a:xfrm>
              <a:off x="2178525" y="4127819"/>
              <a:ext cx="2028119" cy="734167"/>
              <a:chOff x="1947112" y="1744908"/>
              <a:chExt cx="2028119" cy="734167"/>
            </a:xfrm>
          </p:grpSpPr>
          <p:sp>
            <p:nvSpPr>
              <p:cNvPr id="64579" name="TextBox 93"/>
              <p:cNvSpPr txBox="1">
                <a:spLocks noChangeArrowheads="1"/>
              </p:cNvSpPr>
              <p:nvPr/>
            </p:nvSpPr>
            <p:spPr bwMode="auto">
              <a:xfrm>
                <a:off x="1947112" y="2078965"/>
                <a:ext cx="2028119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… r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(A)w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(B) … </a:t>
                </a:r>
              </a:p>
            </p:txBody>
          </p:sp>
          <p:sp>
            <p:nvSpPr>
              <p:cNvPr id="64580" name="Freeform 94"/>
              <p:cNvSpPr>
                <a:spLocks/>
              </p:cNvSpPr>
              <p:nvPr/>
            </p:nvSpPr>
            <p:spPr bwMode="auto">
              <a:xfrm>
                <a:off x="2508300" y="2009233"/>
                <a:ext cx="619512" cy="144079"/>
              </a:xfrm>
              <a:custGeom>
                <a:avLst/>
                <a:gdLst>
                  <a:gd name="T0" fmla="*/ 0 w 603849"/>
                  <a:gd name="T1" fmla="*/ 156489 h 138248"/>
                  <a:gd name="T2" fmla="*/ 316719 w 603849"/>
                  <a:gd name="T3" fmla="*/ 254 h 138248"/>
                  <a:gd name="T4" fmla="*/ 652067 w 603849"/>
                  <a:gd name="T5" fmla="*/ 127194 h 13824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03849" h="138248">
                    <a:moveTo>
                      <a:pt x="0" y="138248"/>
                    </a:moveTo>
                    <a:cubicBezTo>
                      <a:pt x="96328" y="71393"/>
                      <a:pt x="192657" y="4538"/>
                      <a:pt x="293298" y="225"/>
                    </a:cubicBezTo>
                    <a:cubicBezTo>
                      <a:pt x="393940" y="-4088"/>
                      <a:pt x="498894" y="54140"/>
                      <a:pt x="603849" y="112368"/>
                    </a:cubicBezTo>
                  </a:path>
                </a:pathLst>
              </a:custGeom>
              <a:noFill/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cxnSp>
            <p:nvCxnSpPr>
              <p:cNvPr id="64581" name="Straight Arrow Connector 95"/>
              <p:cNvCxnSpPr>
                <a:cxnSpLocks noChangeShapeType="1"/>
              </p:cNvCxnSpPr>
              <p:nvPr/>
            </p:nvCxnSpPr>
            <p:spPr bwMode="auto">
              <a:xfrm>
                <a:off x="3056408" y="2078469"/>
                <a:ext cx="146650" cy="94892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4582" name="Straight Arrow Connector 96"/>
              <p:cNvCxnSpPr>
                <a:cxnSpLocks noChangeShapeType="1"/>
              </p:cNvCxnSpPr>
              <p:nvPr/>
            </p:nvCxnSpPr>
            <p:spPr bwMode="auto">
              <a:xfrm flipH="1">
                <a:off x="2460692" y="2099923"/>
                <a:ext cx="145388" cy="84035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64583" name="TextBox 97"/>
              <p:cNvSpPr txBox="1">
                <a:spLocks noChangeArrowheads="1"/>
              </p:cNvSpPr>
              <p:nvPr/>
            </p:nvSpPr>
            <p:spPr bwMode="auto">
              <a:xfrm>
                <a:off x="2578135" y="1744908"/>
                <a:ext cx="570990" cy="2616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100">
                    <a:solidFill>
                      <a:srgbClr val="FF0000"/>
                    </a:solidFill>
                  </a:rPr>
                  <a:t>swap?</a:t>
                </a:r>
              </a:p>
            </p:txBody>
          </p:sp>
        </p:grpSp>
        <p:grpSp>
          <p:nvGrpSpPr>
            <p:cNvPr id="64567" name="Group 69"/>
            <p:cNvGrpSpPr>
              <a:grpSpLocks/>
            </p:cNvGrpSpPr>
            <p:nvPr/>
          </p:nvGrpSpPr>
          <p:grpSpPr bwMode="auto">
            <a:xfrm>
              <a:off x="4078319" y="3381722"/>
              <a:ext cx="2028119" cy="734167"/>
              <a:chOff x="1947112" y="1744908"/>
              <a:chExt cx="2028119" cy="734167"/>
            </a:xfrm>
          </p:grpSpPr>
          <p:sp>
            <p:nvSpPr>
              <p:cNvPr id="64574" name="TextBox 88"/>
              <p:cNvSpPr txBox="1">
                <a:spLocks noChangeArrowheads="1"/>
              </p:cNvSpPr>
              <p:nvPr/>
            </p:nvSpPr>
            <p:spPr bwMode="auto">
              <a:xfrm>
                <a:off x="1947112" y="2078965"/>
                <a:ext cx="2028119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… w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(A)r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(B) … </a:t>
                </a:r>
              </a:p>
            </p:txBody>
          </p:sp>
          <p:sp>
            <p:nvSpPr>
              <p:cNvPr id="64575" name="Freeform 89"/>
              <p:cNvSpPr>
                <a:spLocks/>
              </p:cNvSpPr>
              <p:nvPr/>
            </p:nvSpPr>
            <p:spPr bwMode="auto">
              <a:xfrm>
                <a:off x="2508300" y="2009233"/>
                <a:ext cx="619512" cy="144079"/>
              </a:xfrm>
              <a:custGeom>
                <a:avLst/>
                <a:gdLst>
                  <a:gd name="T0" fmla="*/ 0 w 603849"/>
                  <a:gd name="T1" fmla="*/ 156489 h 138248"/>
                  <a:gd name="T2" fmla="*/ 316719 w 603849"/>
                  <a:gd name="T3" fmla="*/ 254 h 138248"/>
                  <a:gd name="T4" fmla="*/ 652067 w 603849"/>
                  <a:gd name="T5" fmla="*/ 127194 h 13824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03849" h="138248">
                    <a:moveTo>
                      <a:pt x="0" y="138248"/>
                    </a:moveTo>
                    <a:cubicBezTo>
                      <a:pt x="96328" y="71393"/>
                      <a:pt x="192657" y="4538"/>
                      <a:pt x="293298" y="225"/>
                    </a:cubicBezTo>
                    <a:cubicBezTo>
                      <a:pt x="393940" y="-4088"/>
                      <a:pt x="498894" y="54140"/>
                      <a:pt x="603849" y="112368"/>
                    </a:cubicBezTo>
                  </a:path>
                </a:pathLst>
              </a:custGeom>
              <a:noFill/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cxnSp>
            <p:nvCxnSpPr>
              <p:cNvPr id="64576" name="Straight Arrow Connector 90"/>
              <p:cNvCxnSpPr>
                <a:cxnSpLocks noChangeShapeType="1"/>
              </p:cNvCxnSpPr>
              <p:nvPr/>
            </p:nvCxnSpPr>
            <p:spPr bwMode="auto">
              <a:xfrm>
                <a:off x="3056408" y="2078469"/>
                <a:ext cx="146650" cy="94892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4577" name="Straight Arrow Connector 91"/>
              <p:cNvCxnSpPr>
                <a:cxnSpLocks noChangeShapeType="1"/>
              </p:cNvCxnSpPr>
              <p:nvPr/>
            </p:nvCxnSpPr>
            <p:spPr bwMode="auto">
              <a:xfrm flipH="1">
                <a:off x="2460692" y="2099923"/>
                <a:ext cx="145388" cy="84035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64578" name="TextBox 92"/>
              <p:cNvSpPr txBox="1">
                <a:spLocks noChangeArrowheads="1"/>
              </p:cNvSpPr>
              <p:nvPr/>
            </p:nvSpPr>
            <p:spPr bwMode="auto">
              <a:xfrm>
                <a:off x="2578135" y="1744908"/>
                <a:ext cx="570990" cy="2616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100">
                    <a:solidFill>
                      <a:srgbClr val="FF0000"/>
                    </a:solidFill>
                  </a:rPr>
                  <a:t>swap?</a:t>
                </a:r>
              </a:p>
            </p:txBody>
          </p:sp>
        </p:grpSp>
        <p:grpSp>
          <p:nvGrpSpPr>
            <p:cNvPr id="64568" name="Group 70"/>
            <p:cNvGrpSpPr>
              <a:grpSpLocks/>
            </p:cNvGrpSpPr>
            <p:nvPr/>
          </p:nvGrpSpPr>
          <p:grpSpPr bwMode="auto">
            <a:xfrm>
              <a:off x="4078319" y="4113896"/>
              <a:ext cx="2129109" cy="734167"/>
              <a:chOff x="1947112" y="1744908"/>
              <a:chExt cx="2129109" cy="734167"/>
            </a:xfrm>
          </p:grpSpPr>
          <p:sp>
            <p:nvSpPr>
              <p:cNvPr id="64569" name="TextBox 83"/>
              <p:cNvSpPr txBox="1">
                <a:spLocks noChangeArrowheads="1"/>
              </p:cNvSpPr>
              <p:nvPr/>
            </p:nvSpPr>
            <p:spPr bwMode="auto">
              <a:xfrm>
                <a:off x="1947112" y="2078965"/>
                <a:ext cx="2129109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… w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(A)w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(B) … </a:t>
                </a:r>
              </a:p>
            </p:txBody>
          </p:sp>
          <p:sp>
            <p:nvSpPr>
              <p:cNvPr id="64570" name="Freeform 84"/>
              <p:cNvSpPr>
                <a:spLocks/>
              </p:cNvSpPr>
              <p:nvPr/>
            </p:nvSpPr>
            <p:spPr bwMode="auto">
              <a:xfrm>
                <a:off x="2508300" y="2009233"/>
                <a:ext cx="619512" cy="144079"/>
              </a:xfrm>
              <a:custGeom>
                <a:avLst/>
                <a:gdLst>
                  <a:gd name="T0" fmla="*/ 0 w 603849"/>
                  <a:gd name="T1" fmla="*/ 156489 h 138248"/>
                  <a:gd name="T2" fmla="*/ 316719 w 603849"/>
                  <a:gd name="T3" fmla="*/ 254 h 138248"/>
                  <a:gd name="T4" fmla="*/ 652067 w 603849"/>
                  <a:gd name="T5" fmla="*/ 127194 h 13824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03849" h="138248">
                    <a:moveTo>
                      <a:pt x="0" y="138248"/>
                    </a:moveTo>
                    <a:cubicBezTo>
                      <a:pt x="96328" y="71393"/>
                      <a:pt x="192657" y="4538"/>
                      <a:pt x="293298" y="225"/>
                    </a:cubicBezTo>
                    <a:cubicBezTo>
                      <a:pt x="393940" y="-4088"/>
                      <a:pt x="498894" y="54140"/>
                      <a:pt x="603849" y="112368"/>
                    </a:cubicBezTo>
                  </a:path>
                </a:pathLst>
              </a:custGeom>
              <a:noFill/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cxnSp>
            <p:nvCxnSpPr>
              <p:cNvPr id="64571" name="Straight Arrow Connector 85"/>
              <p:cNvCxnSpPr>
                <a:cxnSpLocks noChangeShapeType="1"/>
              </p:cNvCxnSpPr>
              <p:nvPr/>
            </p:nvCxnSpPr>
            <p:spPr bwMode="auto">
              <a:xfrm>
                <a:off x="3056408" y="2078469"/>
                <a:ext cx="146650" cy="94892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4572" name="Straight Arrow Connector 86"/>
              <p:cNvCxnSpPr>
                <a:cxnSpLocks noChangeShapeType="1"/>
              </p:cNvCxnSpPr>
              <p:nvPr/>
            </p:nvCxnSpPr>
            <p:spPr bwMode="auto">
              <a:xfrm flipH="1">
                <a:off x="2460692" y="2099923"/>
                <a:ext cx="145388" cy="84035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64573" name="TextBox 87"/>
              <p:cNvSpPr txBox="1">
                <a:spLocks noChangeArrowheads="1"/>
              </p:cNvSpPr>
              <p:nvPr/>
            </p:nvSpPr>
            <p:spPr bwMode="auto">
              <a:xfrm>
                <a:off x="2578135" y="1744908"/>
                <a:ext cx="570990" cy="2616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100">
                    <a:solidFill>
                      <a:srgbClr val="FF0000"/>
                    </a:solidFill>
                  </a:rPr>
                  <a:t>swap?</a:t>
                </a:r>
              </a:p>
            </p:txBody>
          </p:sp>
        </p:grpSp>
      </p:grpSp>
      <p:grpSp>
        <p:nvGrpSpPr>
          <p:cNvPr id="64524" name="Group 103"/>
          <p:cNvGrpSpPr>
            <a:grpSpLocks/>
          </p:cNvGrpSpPr>
          <p:nvPr/>
        </p:nvGrpSpPr>
        <p:grpSpPr bwMode="auto">
          <a:xfrm>
            <a:off x="2141538" y="4862513"/>
            <a:ext cx="4065587" cy="1479550"/>
            <a:chOff x="2140969" y="3381722"/>
            <a:chExt cx="4066459" cy="1480264"/>
          </a:xfrm>
        </p:grpSpPr>
        <p:grpSp>
          <p:nvGrpSpPr>
            <p:cNvPr id="64541" name="Group 104"/>
            <p:cNvGrpSpPr>
              <a:grpSpLocks/>
            </p:cNvGrpSpPr>
            <p:nvPr/>
          </p:nvGrpSpPr>
          <p:grpSpPr bwMode="auto">
            <a:xfrm>
              <a:off x="2140969" y="3385684"/>
              <a:ext cx="1927131" cy="734167"/>
              <a:chOff x="1947112" y="1744908"/>
              <a:chExt cx="1927131" cy="734167"/>
            </a:xfrm>
          </p:grpSpPr>
          <p:sp>
            <p:nvSpPr>
              <p:cNvPr id="64560" name="TextBox 123"/>
              <p:cNvSpPr txBox="1">
                <a:spLocks noChangeArrowheads="1"/>
              </p:cNvSpPr>
              <p:nvPr/>
            </p:nvSpPr>
            <p:spPr bwMode="auto">
              <a:xfrm>
                <a:off x="1947112" y="2078965"/>
                <a:ext cx="1927131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… r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(A)r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 … </a:t>
                </a:r>
              </a:p>
            </p:txBody>
          </p:sp>
          <p:sp>
            <p:nvSpPr>
              <p:cNvPr id="64561" name="Freeform 124"/>
              <p:cNvSpPr>
                <a:spLocks/>
              </p:cNvSpPr>
              <p:nvPr/>
            </p:nvSpPr>
            <p:spPr bwMode="auto">
              <a:xfrm>
                <a:off x="2508300" y="2009233"/>
                <a:ext cx="619512" cy="144079"/>
              </a:xfrm>
              <a:custGeom>
                <a:avLst/>
                <a:gdLst>
                  <a:gd name="T0" fmla="*/ 0 w 603849"/>
                  <a:gd name="T1" fmla="*/ 156489 h 138248"/>
                  <a:gd name="T2" fmla="*/ 316719 w 603849"/>
                  <a:gd name="T3" fmla="*/ 254 h 138248"/>
                  <a:gd name="T4" fmla="*/ 652067 w 603849"/>
                  <a:gd name="T5" fmla="*/ 127194 h 13824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03849" h="138248">
                    <a:moveTo>
                      <a:pt x="0" y="138248"/>
                    </a:moveTo>
                    <a:cubicBezTo>
                      <a:pt x="96328" y="71393"/>
                      <a:pt x="192657" y="4538"/>
                      <a:pt x="293298" y="225"/>
                    </a:cubicBezTo>
                    <a:cubicBezTo>
                      <a:pt x="393940" y="-4088"/>
                      <a:pt x="498894" y="54140"/>
                      <a:pt x="603849" y="112368"/>
                    </a:cubicBezTo>
                  </a:path>
                </a:pathLst>
              </a:custGeom>
              <a:noFill/>
              <a:ln w="19050" cap="flat" cmpd="sng" algn="ctr">
                <a:solidFill>
                  <a:srgbClr val="00B05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cxnSp>
            <p:nvCxnSpPr>
              <p:cNvPr id="64562" name="Straight Arrow Connector 125"/>
              <p:cNvCxnSpPr>
                <a:cxnSpLocks noChangeShapeType="1"/>
              </p:cNvCxnSpPr>
              <p:nvPr/>
            </p:nvCxnSpPr>
            <p:spPr bwMode="auto">
              <a:xfrm>
                <a:off x="3056408" y="2078469"/>
                <a:ext cx="146650" cy="94892"/>
              </a:xfrm>
              <a:prstGeom prst="straightConnector1">
                <a:avLst/>
              </a:prstGeom>
              <a:noFill/>
              <a:ln w="19050" algn="ctr">
                <a:solidFill>
                  <a:srgbClr val="00B05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4563" name="Straight Arrow Connector 126"/>
              <p:cNvCxnSpPr>
                <a:cxnSpLocks noChangeShapeType="1"/>
              </p:cNvCxnSpPr>
              <p:nvPr/>
            </p:nvCxnSpPr>
            <p:spPr bwMode="auto">
              <a:xfrm flipH="1">
                <a:off x="2460692" y="2099923"/>
                <a:ext cx="145388" cy="84035"/>
              </a:xfrm>
              <a:prstGeom prst="straightConnector1">
                <a:avLst/>
              </a:prstGeom>
              <a:noFill/>
              <a:ln w="19050" algn="ctr">
                <a:solidFill>
                  <a:srgbClr val="00B05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64564" name="TextBox 127"/>
              <p:cNvSpPr txBox="1">
                <a:spLocks noChangeArrowheads="1"/>
              </p:cNvSpPr>
              <p:nvPr/>
            </p:nvSpPr>
            <p:spPr bwMode="auto">
              <a:xfrm>
                <a:off x="2578135" y="1744908"/>
                <a:ext cx="570990" cy="2616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100">
                    <a:solidFill>
                      <a:srgbClr val="00B050"/>
                    </a:solidFill>
                  </a:rPr>
                  <a:t>swap?</a:t>
                </a:r>
              </a:p>
            </p:txBody>
          </p:sp>
        </p:grpSp>
        <p:grpSp>
          <p:nvGrpSpPr>
            <p:cNvPr id="64542" name="Group 105"/>
            <p:cNvGrpSpPr>
              <a:grpSpLocks/>
            </p:cNvGrpSpPr>
            <p:nvPr/>
          </p:nvGrpSpPr>
          <p:grpSpPr bwMode="auto">
            <a:xfrm>
              <a:off x="2178525" y="4127819"/>
              <a:ext cx="2028119" cy="734167"/>
              <a:chOff x="1947112" y="1744908"/>
              <a:chExt cx="2028119" cy="734167"/>
            </a:xfrm>
          </p:grpSpPr>
          <p:sp>
            <p:nvSpPr>
              <p:cNvPr id="64555" name="TextBox 118"/>
              <p:cNvSpPr txBox="1">
                <a:spLocks noChangeArrowheads="1"/>
              </p:cNvSpPr>
              <p:nvPr/>
            </p:nvSpPr>
            <p:spPr bwMode="auto">
              <a:xfrm>
                <a:off x="1947112" y="2078965"/>
                <a:ext cx="2028119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… r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(A)w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 … </a:t>
                </a:r>
              </a:p>
            </p:txBody>
          </p:sp>
          <p:sp>
            <p:nvSpPr>
              <p:cNvPr id="64556" name="Freeform 119"/>
              <p:cNvSpPr>
                <a:spLocks/>
              </p:cNvSpPr>
              <p:nvPr/>
            </p:nvSpPr>
            <p:spPr bwMode="auto">
              <a:xfrm>
                <a:off x="2508300" y="2009233"/>
                <a:ext cx="619512" cy="144079"/>
              </a:xfrm>
              <a:custGeom>
                <a:avLst/>
                <a:gdLst>
                  <a:gd name="T0" fmla="*/ 0 w 603849"/>
                  <a:gd name="T1" fmla="*/ 156489 h 138248"/>
                  <a:gd name="T2" fmla="*/ 316719 w 603849"/>
                  <a:gd name="T3" fmla="*/ 254 h 138248"/>
                  <a:gd name="T4" fmla="*/ 652067 w 603849"/>
                  <a:gd name="T5" fmla="*/ 127194 h 13824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03849" h="138248">
                    <a:moveTo>
                      <a:pt x="0" y="138248"/>
                    </a:moveTo>
                    <a:cubicBezTo>
                      <a:pt x="96328" y="71393"/>
                      <a:pt x="192657" y="4538"/>
                      <a:pt x="293298" y="225"/>
                    </a:cubicBezTo>
                    <a:cubicBezTo>
                      <a:pt x="393940" y="-4088"/>
                      <a:pt x="498894" y="54140"/>
                      <a:pt x="603849" y="112368"/>
                    </a:cubicBezTo>
                  </a:path>
                </a:pathLst>
              </a:custGeom>
              <a:noFill/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cxnSp>
            <p:nvCxnSpPr>
              <p:cNvPr id="64557" name="Straight Arrow Connector 120"/>
              <p:cNvCxnSpPr>
                <a:cxnSpLocks noChangeShapeType="1"/>
              </p:cNvCxnSpPr>
              <p:nvPr/>
            </p:nvCxnSpPr>
            <p:spPr bwMode="auto">
              <a:xfrm>
                <a:off x="3056408" y="2078469"/>
                <a:ext cx="146650" cy="94892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4558" name="Straight Arrow Connector 121"/>
              <p:cNvCxnSpPr>
                <a:cxnSpLocks noChangeShapeType="1"/>
              </p:cNvCxnSpPr>
              <p:nvPr/>
            </p:nvCxnSpPr>
            <p:spPr bwMode="auto">
              <a:xfrm flipH="1">
                <a:off x="2460692" y="2099923"/>
                <a:ext cx="145388" cy="84035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64559" name="TextBox 122"/>
              <p:cNvSpPr txBox="1">
                <a:spLocks noChangeArrowheads="1"/>
              </p:cNvSpPr>
              <p:nvPr/>
            </p:nvSpPr>
            <p:spPr bwMode="auto">
              <a:xfrm>
                <a:off x="2578135" y="1744908"/>
                <a:ext cx="570990" cy="2616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100">
                    <a:solidFill>
                      <a:srgbClr val="FF0000"/>
                    </a:solidFill>
                  </a:rPr>
                  <a:t>swap?</a:t>
                </a:r>
              </a:p>
            </p:txBody>
          </p:sp>
        </p:grpSp>
        <p:grpSp>
          <p:nvGrpSpPr>
            <p:cNvPr id="64543" name="Group 106"/>
            <p:cNvGrpSpPr>
              <a:grpSpLocks/>
            </p:cNvGrpSpPr>
            <p:nvPr/>
          </p:nvGrpSpPr>
          <p:grpSpPr bwMode="auto">
            <a:xfrm>
              <a:off x="4078319" y="3381722"/>
              <a:ext cx="2028119" cy="734167"/>
              <a:chOff x="1947112" y="1744908"/>
              <a:chExt cx="2028119" cy="734167"/>
            </a:xfrm>
          </p:grpSpPr>
          <p:sp>
            <p:nvSpPr>
              <p:cNvPr id="64550" name="TextBox 113"/>
              <p:cNvSpPr txBox="1">
                <a:spLocks noChangeArrowheads="1"/>
              </p:cNvSpPr>
              <p:nvPr/>
            </p:nvSpPr>
            <p:spPr bwMode="auto">
              <a:xfrm>
                <a:off x="1947112" y="2078965"/>
                <a:ext cx="2028119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… w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(A)r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 … </a:t>
                </a:r>
              </a:p>
            </p:txBody>
          </p:sp>
          <p:sp>
            <p:nvSpPr>
              <p:cNvPr id="64551" name="Freeform 114"/>
              <p:cNvSpPr>
                <a:spLocks/>
              </p:cNvSpPr>
              <p:nvPr/>
            </p:nvSpPr>
            <p:spPr bwMode="auto">
              <a:xfrm>
                <a:off x="2508300" y="2009233"/>
                <a:ext cx="619512" cy="144079"/>
              </a:xfrm>
              <a:custGeom>
                <a:avLst/>
                <a:gdLst>
                  <a:gd name="T0" fmla="*/ 0 w 603849"/>
                  <a:gd name="T1" fmla="*/ 156489 h 138248"/>
                  <a:gd name="T2" fmla="*/ 316719 w 603849"/>
                  <a:gd name="T3" fmla="*/ 254 h 138248"/>
                  <a:gd name="T4" fmla="*/ 652067 w 603849"/>
                  <a:gd name="T5" fmla="*/ 127194 h 13824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03849" h="138248">
                    <a:moveTo>
                      <a:pt x="0" y="138248"/>
                    </a:moveTo>
                    <a:cubicBezTo>
                      <a:pt x="96328" y="71393"/>
                      <a:pt x="192657" y="4538"/>
                      <a:pt x="293298" y="225"/>
                    </a:cubicBezTo>
                    <a:cubicBezTo>
                      <a:pt x="393940" y="-4088"/>
                      <a:pt x="498894" y="54140"/>
                      <a:pt x="603849" y="112368"/>
                    </a:cubicBezTo>
                  </a:path>
                </a:pathLst>
              </a:custGeom>
              <a:noFill/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cxnSp>
            <p:nvCxnSpPr>
              <p:cNvPr id="64552" name="Straight Arrow Connector 115"/>
              <p:cNvCxnSpPr>
                <a:cxnSpLocks noChangeShapeType="1"/>
              </p:cNvCxnSpPr>
              <p:nvPr/>
            </p:nvCxnSpPr>
            <p:spPr bwMode="auto">
              <a:xfrm>
                <a:off x="3056408" y="2078469"/>
                <a:ext cx="146650" cy="94892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4553" name="Straight Arrow Connector 116"/>
              <p:cNvCxnSpPr>
                <a:cxnSpLocks noChangeShapeType="1"/>
              </p:cNvCxnSpPr>
              <p:nvPr/>
            </p:nvCxnSpPr>
            <p:spPr bwMode="auto">
              <a:xfrm flipH="1">
                <a:off x="2460692" y="2099923"/>
                <a:ext cx="145388" cy="84035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64554" name="TextBox 117"/>
              <p:cNvSpPr txBox="1">
                <a:spLocks noChangeArrowheads="1"/>
              </p:cNvSpPr>
              <p:nvPr/>
            </p:nvSpPr>
            <p:spPr bwMode="auto">
              <a:xfrm>
                <a:off x="2578135" y="1744908"/>
                <a:ext cx="570990" cy="2616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100">
                    <a:solidFill>
                      <a:srgbClr val="FF0000"/>
                    </a:solidFill>
                  </a:rPr>
                  <a:t>swap?</a:t>
                </a:r>
              </a:p>
            </p:txBody>
          </p:sp>
        </p:grpSp>
        <p:grpSp>
          <p:nvGrpSpPr>
            <p:cNvPr id="64544" name="Group 107"/>
            <p:cNvGrpSpPr>
              <a:grpSpLocks/>
            </p:cNvGrpSpPr>
            <p:nvPr/>
          </p:nvGrpSpPr>
          <p:grpSpPr bwMode="auto">
            <a:xfrm>
              <a:off x="4078319" y="4113896"/>
              <a:ext cx="2129109" cy="734167"/>
              <a:chOff x="1947112" y="1744908"/>
              <a:chExt cx="2129109" cy="734167"/>
            </a:xfrm>
          </p:grpSpPr>
          <p:sp>
            <p:nvSpPr>
              <p:cNvPr id="64545" name="TextBox 108"/>
              <p:cNvSpPr txBox="1">
                <a:spLocks noChangeArrowheads="1"/>
              </p:cNvSpPr>
              <p:nvPr/>
            </p:nvSpPr>
            <p:spPr bwMode="auto">
              <a:xfrm>
                <a:off x="1947112" y="2078965"/>
                <a:ext cx="2129109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… w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(A)w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 … </a:t>
                </a:r>
              </a:p>
            </p:txBody>
          </p:sp>
          <p:sp>
            <p:nvSpPr>
              <p:cNvPr id="64546" name="Freeform 109"/>
              <p:cNvSpPr>
                <a:spLocks/>
              </p:cNvSpPr>
              <p:nvPr/>
            </p:nvSpPr>
            <p:spPr bwMode="auto">
              <a:xfrm>
                <a:off x="2508300" y="2009233"/>
                <a:ext cx="619512" cy="144079"/>
              </a:xfrm>
              <a:custGeom>
                <a:avLst/>
                <a:gdLst>
                  <a:gd name="T0" fmla="*/ 0 w 603849"/>
                  <a:gd name="T1" fmla="*/ 156489 h 138248"/>
                  <a:gd name="T2" fmla="*/ 316719 w 603849"/>
                  <a:gd name="T3" fmla="*/ 254 h 138248"/>
                  <a:gd name="T4" fmla="*/ 652067 w 603849"/>
                  <a:gd name="T5" fmla="*/ 127194 h 13824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03849" h="138248">
                    <a:moveTo>
                      <a:pt x="0" y="138248"/>
                    </a:moveTo>
                    <a:cubicBezTo>
                      <a:pt x="96328" y="71393"/>
                      <a:pt x="192657" y="4538"/>
                      <a:pt x="293298" y="225"/>
                    </a:cubicBezTo>
                    <a:cubicBezTo>
                      <a:pt x="393940" y="-4088"/>
                      <a:pt x="498894" y="54140"/>
                      <a:pt x="603849" y="112368"/>
                    </a:cubicBezTo>
                  </a:path>
                </a:pathLst>
              </a:custGeom>
              <a:noFill/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cxnSp>
            <p:nvCxnSpPr>
              <p:cNvPr id="64547" name="Straight Arrow Connector 110"/>
              <p:cNvCxnSpPr>
                <a:cxnSpLocks noChangeShapeType="1"/>
              </p:cNvCxnSpPr>
              <p:nvPr/>
            </p:nvCxnSpPr>
            <p:spPr bwMode="auto">
              <a:xfrm>
                <a:off x="3056408" y="2078469"/>
                <a:ext cx="146650" cy="94892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4548" name="Straight Arrow Connector 111"/>
              <p:cNvCxnSpPr>
                <a:cxnSpLocks noChangeShapeType="1"/>
              </p:cNvCxnSpPr>
              <p:nvPr/>
            </p:nvCxnSpPr>
            <p:spPr bwMode="auto">
              <a:xfrm flipH="1">
                <a:off x="2460692" y="2099923"/>
                <a:ext cx="145388" cy="84035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64549" name="TextBox 112"/>
              <p:cNvSpPr txBox="1">
                <a:spLocks noChangeArrowheads="1"/>
              </p:cNvSpPr>
              <p:nvPr/>
            </p:nvSpPr>
            <p:spPr bwMode="auto">
              <a:xfrm>
                <a:off x="2578135" y="1744908"/>
                <a:ext cx="570990" cy="2616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100">
                    <a:solidFill>
                      <a:srgbClr val="FF0000"/>
                    </a:solidFill>
                  </a:rPr>
                  <a:t>swap?</a:t>
                </a:r>
              </a:p>
            </p:txBody>
          </p:sp>
        </p:grpSp>
      </p:grpSp>
      <p:grpSp>
        <p:nvGrpSpPr>
          <p:cNvPr id="64525" name="Group 131"/>
          <p:cNvGrpSpPr>
            <a:grpSpLocks/>
          </p:cNvGrpSpPr>
          <p:nvPr/>
        </p:nvGrpSpPr>
        <p:grpSpPr bwMode="auto">
          <a:xfrm>
            <a:off x="2913063" y="2508250"/>
            <a:ext cx="304800" cy="161925"/>
            <a:chOff x="1863969" y="3018728"/>
            <a:chExt cx="1091227" cy="472844"/>
          </a:xfrm>
        </p:grpSpPr>
        <p:cxnSp>
          <p:nvCxnSpPr>
            <p:cNvPr id="64539" name="Straight Connector 132"/>
            <p:cNvCxnSpPr>
              <a:cxnSpLocks noChangeShapeType="1"/>
            </p:cNvCxnSpPr>
            <p:nvPr/>
          </p:nvCxnSpPr>
          <p:spPr bwMode="auto">
            <a:xfrm flipV="1">
              <a:off x="1863969" y="3032938"/>
              <a:ext cx="1046285" cy="458634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4540" name="Straight Connector 133"/>
            <p:cNvCxnSpPr>
              <a:cxnSpLocks noChangeShapeType="1"/>
            </p:cNvCxnSpPr>
            <p:nvPr/>
          </p:nvCxnSpPr>
          <p:spPr bwMode="auto">
            <a:xfrm>
              <a:off x="1882412" y="3018728"/>
              <a:ext cx="1072784" cy="458078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4526" name="Group 140"/>
          <p:cNvGrpSpPr>
            <a:grpSpLocks/>
          </p:cNvGrpSpPr>
          <p:nvPr/>
        </p:nvGrpSpPr>
        <p:grpSpPr bwMode="auto">
          <a:xfrm>
            <a:off x="2835275" y="1760538"/>
            <a:ext cx="304800" cy="161925"/>
            <a:chOff x="1863969" y="3018728"/>
            <a:chExt cx="1091227" cy="472844"/>
          </a:xfrm>
        </p:grpSpPr>
        <p:cxnSp>
          <p:nvCxnSpPr>
            <p:cNvPr id="64537" name="Straight Connector 141"/>
            <p:cNvCxnSpPr>
              <a:cxnSpLocks noChangeShapeType="1"/>
            </p:cNvCxnSpPr>
            <p:nvPr/>
          </p:nvCxnSpPr>
          <p:spPr bwMode="auto">
            <a:xfrm flipV="1">
              <a:off x="1863969" y="3032938"/>
              <a:ext cx="1046285" cy="458634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4538" name="Straight Connector 142"/>
            <p:cNvCxnSpPr>
              <a:cxnSpLocks noChangeShapeType="1"/>
            </p:cNvCxnSpPr>
            <p:nvPr/>
          </p:nvCxnSpPr>
          <p:spPr bwMode="auto">
            <a:xfrm>
              <a:off x="1882412" y="3018728"/>
              <a:ext cx="1072784" cy="458078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4527" name="Group 143"/>
          <p:cNvGrpSpPr>
            <a:grpSpLocks/>
          </p:cNvGrpSpPr>
          <p:nvPr/>
        </p:nvGrpSpPr>
        <p:grpSpPr bwMode="auto">
          <a:xfrm>
            <a:off x="4806950" y="1749425"/>
            <a:ext cx="304800" cy="161925"/>
            <a:chOff x="1863969" y="3018728"/>
            <a:chExt cx="1091227" cy="472844"/>
          </a:xfrm>
        </p:grpSpPr>
        <p:cxnSp>
          <p:nvCxnSpPr>
            <p:cNvPr id="64535" name="Straight Connector 144"/>
            <p:cNvCxnSpPr>
              <a:cxnSpLocks noChangeShapeType="1"/>
            </p:cNvCxnSpPr>
            <p:nvPr/>
          </p:nvCxnSpPr>
          <p:spPr bwMode="auto">
            <a:xfrm flipV="1">
              <a:off x="1863969" y="3032938"/>
              <a:ext cx="1046285" cy="458634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4536" name="Straight Connector 145"/>
            <p:cNvCxnSpPr>
              <a:cxnSpLocks noChangeShapeType="1"/>
            </p:cNvCxnSpPr>
            <p:nvPr/>
          </p:nvCxnSpPr>
          <p:spPr bwMode="auto">
            <a:xfrm>
              <a:off x="1882412" y="3018728"/>
              <a:ext cx="1072784" cy="458078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4528" name="Group 146"/>
          <p:cNvGrpSpPr>
            <a:grpSpLocks/>
          </p:cNvGrpSpPr>
          <p:nvPr/>
        </p:nvGrpSpPr>
        <p:grpSpPr bwMode="auto">
          <a:xfrm>
            <a:off x="4776788" y="2487613"/>
            <a:ext cx="304800" cy="161925"/>
            <a:chOff x="1863969" y="3018728"/>
            <a:chExt cx="1091227" cy="472844"/>
          </a:xfrm>
        </p:grpSpPr>
        <p:cxnSp>
          <p:nvCxnSpPr>
            <p:cNvPr id="64533" name="Straight Connector 147"/>
            <p:cNvCxnSpPr>
              <a:cxnSpLocks noChangeShapeType="1"/>
            </p:cNvCxnSpPr>
            <p:nvPr/>
          </p:nvCxnSpPr>
          <p:spPr bwMode="auto">
            <a:xfrm flipV="1">
              <a:off x="1863969" y="3032938"/>
              <a:ext cx="1046285" cy="458634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4534" name="Straight Connector 148"/>
            <p:cNvCxnSpPr>
              <a:cxnSpLocks noChangeShapeType="1"/>
            </p:cNvCxnSpPr>
            <p:nvPr/>
          </p:nvCxnSpPr>
          <p:spPr bwMode="auto">
            <a:xfrm>
              <a:off x="1882412" y="3018728"/>
              <a:ext cx="1072784" cy="458078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64529" name="TextBox 8"/>
          <p:cNvSpPr txBox="1">
            <a:spLocks noChangeArrowheads="1"/>
          </p:cNvSpPr>
          <p:nvPr/>
        </p:nvSpPr>
        <p:spPr bwMode="auto">
          <a:xfrm>
            <a:off x="3330575" y="4159250"/>
            <a:ext cx="5873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√</a:t>
            </a:r>
          </a:p>
        </p:txBody>
      </p:sp>
      <p:sp>
        <p:nvSpPr>
          <p:cNvPr id="64530" name="TextBox 149"/>
          <p:cNvSpPr txBox="1">
            <a:spLocks noChangeArrowheads="1"/>
          </p:cNvSpPr>
          <p:nvPr/>
        </p:nvSpPr>
        <p:spPr bwMode="auto">
          <a:xfrm>
            <a:off x="5251450" y="3408363"/>
            <a:ext cx="5857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√</a:t>
            </a:r>
          </a:p>
        </p:txBody>
      </p:sp>
      <p:sp>
        <p:nvSpPr>
          <p:cNvPr id="64531" name="TextBox 150"/>
          <p:cNvSpPr txBox="1">
            <a:spLocks noChangeArrowheads="1"/>
          </p:cNvSpPr>
          <p:nvPr/>
        </p:nvSpPr>
        <p:spPr bwMode="auto">
          <a:xfrm>
            <a:off x="3281363" y="3400425"/>
            <a:ext cx="5857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√</a:t>
            </a:r>
          </a:p>
        </p:txBody>
      </p:sp>
      <p:sp>
        <p:nvSpPr>
          <p:cNvPr id="64532" name="TextBox 151"/>
          <p:cNvSpPr txBox="1">
            <a:spLocks noChangeArrowheads="1"/>
          </p:cNvSpPr>
          <p:nvPr/>
        </p:nvSpPr>
        <p:spPr bwMode="auto">
          <a:xfrm>
            <a:off x="5230813" y="4149725"/>
            <a:ext cx="5857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√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8"/>
          <p:cNvSpPr>
            <a:spLocks noChangeArrowheads="1"/>
          </p:cNvSpPr>
          <p:nvPr/>
        </p:nvSpPr>
        <p:spPr bwMode="auto">
          <a:xfrm>
            <a:off x="896938" y="265113"/>
            <a:ext cx="7385050" cy="110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Conflict-Serializability</a:t>
            </a:r>
          </a:p>
          <a:p>
            <a:pPr eaLnBrk="1" hangingPunct="1">
              <a:buFontTx/>
              <a:buNone/>
            </a:pPr>
            <a:r>
              <a:rPr lang="en-US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(A sufficient condition for serializability)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825500" y="1325563"/>
            <a:ext cx="7283450" cy="43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Consider:</a:t>
            </a:r>
          </a:p>
          <a:p>
            <a:pPr marL="0" indent="0" eaLnBrk="1" hangingPunct="1">
              <a:buFontTx/>
              <a:buNone/>
              <a:defRPr/>
            </a:pPr>
            <a:endParaRPr lang="en-US" altLang="en-US" sz="2400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540" name="TextBox 1"/>
          <p:cNvSpPr txBox="1">
            <a:spLocks noChangeArrowheads="1"/>
          </p:cNvSpPr>
          <p:nvPr/>
        </p:nvSpPr>
        <p:spPr bwMode="auto">
          <a:xfrm>
            <a:off x="965200" y="1868488"/>
            <a:ext cx="5619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</p:txBody>
      </p:sp>
      <p:grpSp>
        <p:nvGrpSpPr>
          <p:cNvPr id="65541" name="Group 12"/>
          <p:cNvGrpSpPr>
            <a:grpSpLocks/>
          </p:cNvGrpSpPr>
          <p:nvPr/>
        </p:nvGrpSpPr>
        <p:grpSpPr bwMode="auto">
          <a:xfrm>
            <a:off x="2120900" y="1577975"/>
            <a:ext cx="1825625" cy="735013"/>
            <a:chOff x="1947112" y="1744908"/>
            <a:chExt cx="1826141" cy="734167"/>
          </a:xfrm>
        </p:grpSpPr>
        <p:sp>
          <p:nvSpPr>
            <p:cNvPr id="65629" name="TextBox 5"/>
            <p:cNvSpPr txBox="1">
              <a:spLocks noChangeArrowheads="1"/>
            </p:cNvSpPr>
            <p:nvPr/>
          </p:nvSpPr>
          <p:spPr bwMode="auto">
            <a:xfrm>
              <a:off x="1947112" y="2078965"/>
              <a:ext cx="1826141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… r</a:t>
              </a:r>
              <a:r>
                <a:rPr lang="en-US" altLang="en-US" sz="20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(*)r</a:t>
              </a:r>
              <a:r>
                <a:rPr lang="en-US" altLang="en-US" sz="20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(*) … </a:t>
              </a:r>
            </a:p>
          </p:txBody>
        </p:sp>
        <p:sp>
          <p:nvSpPr>
            <p:cNvPr id="65630" name="Freeform 2"/>
            <p:cNvSpPr>
              <a:spLocks/>
            </p:cNvSpPr>
            <p:nvPr/>
          </p:nvSpPr>
          <p:spPr bwMode="auto">
            <a:xfrm>
              <a:off x="2508300" y="2009233"/>
              <a:ext cx="619512" cy="144079"/>
            </a:xfrm>
            <a:custGeom>
              <a:avLst/>
              <a:gdLst>
                <a:gd name="T0" fmla="*/ 0 w 603849"/>
                <a:gd name="T1" fmla="*/ 156489 h 138248"/>
                <a:gd name="T2" fmla="*/ 316719 w 603849"/>
                <a:gd name="T3" fmla="*/ 254 h 138248"/>
                <a:gd name="T4" fmla="*/ 652067 w 603849"/>
                <a:gd name="T5" fmla="*/ 127194 h 13824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03849" h="138248">
                  <a:moveTo>
                    <a:pt x="0" y="138248"/>
                  </a:moveTo>
                  <a:cubicBezTo>
                    <a:pt x="96328" y="71393"/>
                    <a:pt x="192657" y="4538"/>
                    <a:pt x="293298" y="225"/>
                  </a:cubicBezTo>
                  <a:cubicBezTo>
                    <a:pt x="393940" y="-4088"/>
                    <a:pt x="498894" y="54140"/>
                    <a:pt x="603849" y="112368"/>
                  </a:cubicBezTo>
                </a:path>
              </a:pathLst>
            </a:cu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cxnSp>
          <p:nvCxnSpPr>
            <p:cNvPr id="65631" name="Straight Arrow Connector 6"/>
            <p:cNvCxnSpPr>
              <a:cxnSpLocks noChangeShapeType="1"/>
            </p:cNvCxnSpPr>
            <p:nvPr/>
          </p:nvCxnSpPr>
          <p:spPr bwMode="auto">
            <a:xfrm>
              <a:off x="3056408" y="2078469"/>
              <a:ext cx="146650" cy="94892"/>
            </a:xfrm>
            <a:prstGeom prst="straightConnector1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5632" name="Straight Arrow Connector 11"/>
            <p:cNvCxnSpPr>
              <a:cxnSpLocks noChangeShapeType="1"/>
            </p:cNvCxnSpPr>
            <p:nvPr/>
          </p:nvCxnSpPr>
          <p:spPr bwMode="auto">
            <a:xfrm flipH="1">
              <a:off x="2460692" y="2099923"/>
              <a:ext cx="145388" cy="84035"/>
            </a:xfrm>
            <a:prstGeom prst="straightConnector1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5633" name="TextBox 10"/>
            <p:cNvSpPr txBox="1">
              <a:spLocks noChangeArrowheads="1"/>
            </p:cNvSpPr>
            <p:nvPr/>
          </p:nvSpPr>
          <p:spPr bwMode="auto">
            <a:xfrm>
              <a:off x="2578135" y="1744908"/>
              <a:ext cx="570990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FF0000"/>
                  </a:solidFill>
                </a:rPr>
                <a:t>swap?</a:t>
              </a:r>
            </a:p>
          </p:txBody>
        </p:sp>
      </p:grpSp>
      <p:grpSp>
        <p:nvGrpSpPr>
          <p:cNvPr id="65542" name="Group 35"/>
          <p:cNvGrpSpPr>
            <a:grpSpLocks/>
          </p:cNvGrpSpPr>
          <p:nvPr/>
        </p:nvGrpSpPr>
        <p:grpSpPr bwMode="auto">
          <a:xfrm>
            <a:off x="2157413" y="2320925"/>
            <a:ext cx="1927225" cy="733425"/>
            <a:chOff x="1947112" y="1744908"/>
            <a:chExt cx="1927131" cy="734167"/>
          </a:xfrm>
        </p:grpSpPr>
        <p:sp>
          <p:nvSpPr>
            <p:cNvPr id="65624" name="TextBox 36"/>
            <p:cNvSpPr txBox="1">
              <a:spLocks noChangeArrowheads="1"/>
            </p:cNvSpPr>
            <p:nvPr/>
          </p:nvSpPr>
          <p:spPr bwMode="auto">
            <a:xfrm>
              <a:off x="1947112" y="2078965"/>
              <a:ext cx="1927131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… r</a:t>
              </a:r>
              <a:r>
                <a:rPr lang="en-US" altLang="en-US" sz="20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(*)w</a:t>
              </a:r>
              <a:r>
                <a:rPr lang="en-US" altLang="en-US" sz="20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(*) … </a:t>
              </a:r>
            </a:p>
          </p:txBody>
        </p:sp>
        <p:sp>
          <p:nvSpPr>
            <p:cNvPr id="65625" name="Freeform 37"/>
            <p:cNvSpPr>
              <a:spLocks/>
            </p:cNvSpPr>
            <p:nvPr/>
          </p:nvSpPr>
          <p:spPr bwMode="auto">
            <a:xfrm>
              <a:off x="2508300" y="2009233"/>
              <a:ext cx="619512" cy="144079"/>
            </a:xfrm>
            <a:custGeom>
              <a:avLst/>
              <a:gdLst>
                <a:gd name="T0" fmla="*/ 0 w 603849"/>
                <a:gd name="T1" fmla="*/ 156489 h 138248"/>
                <a:gd name="T2" fmla="*/ 316719 w 603849"/>
                <a:gd name="T3" fmla="*/ 254 h 138248"/>
                <a:gd name="T4" fmla="*/ 652067 w 603849"/>
                <a:gd name="T5" fmla="*/ 127194 h 13824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03849" h="138248">
                  <a:moveTo>
                    <a:pt x="0" y="138248"/>
                  </a:moveTo>
                  <a:cubicBezTo>
                    <a:pt x="96328" y="71393"/>
                    <a:pt x="192657" y="4538"/>
                    <a:pt x="293298" y="225"/>
                  </a:cubicBezTo>
                  <a:cubicBezTo>
                    <a:pt x="393940" y="-4088"/>
                    <a:pt x="498894" y="54140"/>
                    <a:pt x="603849" y="112368"/>
                  </a:cubicBezTo>
                </a:path>
              </a:pathLst>
            </a:cu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cxnSp>
          <p:nvCxnSpPr>
            <p:cNvPr id="65626" name="Straight Arrow Connector 38"/>
            <p:cNvCxnSpPr>
              <a:cxnSpLocks noChangeShapeType="1"/>
            </p:cNvCxnSpPr>
            <p:nvPr/>
          </p:nvCxnSpPr>
          <p:spPr bwMode="auto">
            <a:xfrm>
              <a:off x="3056408" y="2078469"/>
              <a:ext cx="146650" cy="94892"/>
            </a:xfrm>
            <a:prstGeom prst="straightConnector1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5627" name="Straight Arrow Connector 39"/>
            <p:cNvCxnSpPr>
              <a:cxnSpLocks noChangeShapeType="1"/>
            </p:cNvCxnSpPr>
            <p:nvPr/>
          </p:nvCxnSpPr>
          <p:spPr bwMode="auto">
            <a:xfrm flipH="1">
              <a:off x="2460692" y="2099923"/>
              <a:ext cx="145388" cy="84035"/>
            </a:xfrm>
            <a:prstGeom prst="straightConnector1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5628" name="TextBox 40"/>
            <p:cNvSpPr txBox="1">
              <a:spLocks noChangeArrowheads="1"/>
            </p:cNvSpPr>
            <p:nvPr/>
          </p:nvSpPr>
          <p:spPr bwMode="auto">
            <a:xfrm>
              <a:off x="2578135" y="1744908"/>
              <a:ext cx="570990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FF0000"/>
                  </a:solidFill>
                </a:rPr>
                <a:t>swap?</a:t>
              </a:r>
            </a:p>
          </p:txBody>
        </p:sp>
      </p:grpSp>
      <p:grpSp>
        <p:nvGrpSpPr>
          <p:cNvPr id="65543" name="Group 41"/>
          <p:cNvGrpSpPr>
            <a:grpSpLocks/>
          </p:cNvGrpSpPr>
          <p:nvPr/>
        </p:nvGrpSpPr>
        <p:grpSpPr bwMode="auto">
          <a:xfrm>
            <a:off x="4057650" y="1574800"/>
            <a:ext cx="1927225" cy="733425"/>
            <a:chOff x="1947112" y="1744908"/>
            <a:chExt cx="1927131" cy="734167"/>
          </a:xfrm>
        </p:grpSpPr>
        <p:sp>
          <p:nvSpPr>
            <p:cNvPr id="65619" name="TextBox 42"/>
            <p:cNvSpPr txBox="1">
              <a:spLocks noChangeArrowheads="1"/>
            </p:cNvSpPr>
            <p:nvPr/>
          </p:nvSpPr>
          <p:spPr bwMode="auto">
            <a:xfrm>
              <a:off x="1947112" y="2078965"/>
              <a:ext cx="1927131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… w</a:t>
              </a:r>
              <a:r>
                <a:rPr lang="en-US" altLang="en-US" sz="20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(*)r</a:t>
              </a:r>
              <a:r>
                <a:rPr lang="en-US" altLang="en-US" sz="20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(*) … </a:t>
              </a:r>
            </a:p>
          </p:txBody>
        </p:sp>
        <p:sp>
          <p:nvSpPr>
            <p:cNvPr id="65620" name="Freeform 43"/>
            <p:cNvSpPr>
              <a:spLocks/>
            </p:cNvSpPr>
            <p:nvPr/>
          </p:nvSpPr>
          <p:spPr bwMode="auto">
            <a:xfrm>
              <a:off x="2508300" y="2009233"/>
              <a:ext cx="619512" cy="144079"/>
            </a:xfrm>
            <a:custGeom>
              <a:avLst/>
              <a:gdLst>
                <a:gd name="T0" fmla="*/ 0 w 603849"/>
                <a:gd name="T1" fmla="*/ 156489 h 138248"/>
                <a:gd name="T2" fmla="*/ 316719 w 603849"/>
                <a:gd name="T3" fmla="*/ 254 h 138248"/>
                <a:gd name="T4" fmla="*/ 652067 w 603849"/>
                <a:gd name="T5" fmla="*/ 127194 h 13824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03849" h="138248">
                  <a:moveTo>
                    <a:pt x="0" y="138248"/>
                  </a:moveTo>
                  <a:cubicBezTo>
                    <a:pt x="96328" y="71393"/>
                    <a:pt x="192657" y="4538"/>
                    <a:pt x="293298" y="225"/>
                  </a:cubicBezTo>
                  <a:cubicBezTo>
                    <a:pt x="393940" y="-4088"/>
                    <a:pt x="498894" y="54140"/>
                    <a:pt x="603849" y="112368"/>
                  </a:cubicBezTo>
                </a:path>
              </a:pathLst>
            </a:cu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cxnSp>
          <p:nvCxnSpPr>
            <p:cNvPr id="65621" name="Straight Arrow Connector 44"/>
            <p:cNvCxnSpPr>
              <a:cxnSpLocks noChangeShapeType="1"/>
            </p:cNvCxnSpPr>
            <p:nvPr/>
          </p:nvCxnSpPr>
          <p:spPr bwMode="auto">
            <a:xfrm>
              <a:off x="3056408" y="2078469"/>
              <a:ext cx="146650" cy="94892"/>
            </a:xfrm>
            <a:prstGeom prst="straightConnector1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5622" name="Straight Arrow Connector 45"/>
            <p:cNvCxnSpPr>
              <a:cxnSpLocks noChangeShapeType="1"/>
            </p:cNvCxnSpPr>
            <p:nvPr/>
          </p:nvCxnSpPr>
          <p:spPr bwMode="auto">
            <a:xfrm flipH="1">
              <a:off x="2460692" y="2099923"/>
              <a:ext cx="145388" cy="84035"/>
            </a:xfrm>
            <a:prstGeom prst="straightConnector1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5623" name="TextBox 46"/>
            <p:cNvSpPr txBox="1">
              <a:spLocks noChangeArrowheads="1"/>
            </p:cNvSpPr>
            <p:nvPr/>
          </p:nvSpPr>
          <p:spPr bwMode="auto">
            <a:xfrm>
              <a:off x="2578135" y="1744908"/>
              <a:ext cx="570990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FF0000"/>
                  </a:solidFill>
                </a:rPr>
                <a:t>swap?</a:t>
              </a:r>
            </a:p>
          </p:txBody>
        </p:sp>
      </p:grpSp>
      <p:grpSp>
        <p:nvGrpSpPr>
          <p:cNvPr id="65544" name="Group 47"/>
          <p:cNvGrpSpPr>
            <a:grpSpLocks/>
          </p:cNvGrpSpPr>
          <p:nvPr/>
        </p:nvGrpSpPr>
        <p:grpSpPr bwMode="auto">
          <a:xfrm>
            <a:off x="4057650" y="2306638"/>
            <a:ext cx="2028825" cy="733425"/>
            <a:chOff x="1947112" y="1744908"/>
            <a:chExt cx="2028119" cy="734167"/>
          </a:xfrm>
        </p:grpSpPr>
        <p:sp>
          <p:nvSpPr>
            <p:cNvPr id="65614" name="TextBox 48"/>
            <p:cNvSpPr txBox="1">
              <a:spLocks noChangeArrowheads="1"/>
            </p:cNvSpPr>
            <p:nvPr/>
          </p:nvSpPr>
          <p:spPr bwMode="auto">
            <a:xfrm>
              <a:off x="1947112" y="2078965"/>
              <a:ext cx="2028119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… w</a:t>
              </a:r>
              <a:r>
                <a:rPr lang="en-US" altLang="en-US" sz="20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(*)w</a:t>
              </a:r>
              <a:r>
                <a:rPr lang="en-US" altLang="en-US" sz="20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(*) … </a:t>
              </a:r>
            </a:p>
          </p:txBody>
        </p:sp>
        <p:sp>
          <p:nvSpPr>
            <p:cNvPr id="65615" name="Freeform 49"/>
            <p:cNvSpPr>
              <a:spLocks/>
            </p:cNvSpPr>
            <p:nvPr/>
          </p:nvSpPr>
          <p:spPr bwMode="auto">
            <a:xfrm>
              <a:off x="2508300" y="2009233"/>
              <a:ext cx="619512" cy="144079"/>
            </a:xfrm>
            <a:custGeom>
              <a:avLst/>
              <a:gdLst>
                <a:gd name="T0" fmla="*/ 0 w 603849"/>
                <a:gd name="T1" fmla="*/ 156489 h 138248"/>
                <a:gd name="T2" fmla="*/ 316719 w 603849"/>
                <a:gd name="T3" fmla="*/ 254 h 138248"/>
                <a:gd name="T4" fmla="*/ 652067 w 603849"/>
                <a:gd name="T5" fmla="*/ 127194 h 13824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03849" h="138248">
                  <a:moveTo>
                    <a:pt x="0" y="138248"/>
                  </a:moveTo>
                  <a:cubicBezTo>
                    <a:pt x="96328" y="71393"/>
                    <a:pt x="192657" y="4538"/>
                    <a:pt x="293298" y="225"/>
                  </a:cubicBezTo>
                  <a:cubicBezTo>
                    <a:pt x="393940" y="-4088"/>
                    <a:pt x="498894" y="54140"/>
                    <a:pt x="603849" y="112368"/>
                  </a:cubicBezTo>
                </a:path>
              </a:pathLst>
            </a:cu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cxnSp>
          <p:nvCxnSpPr>
            <p:cNvPr id="65616" name="Straight Arrow Connector 50"/>
            <p:cNvCxnSpPr>
              <a:cxnSpLocks noChangeShapeType="1"/>
            </p:cNvCxnSpPr>
            <p:nvPr/>
          </p:nvCxnSpPr>
          <p:spPr bwMode="auto">
            <a:xfrm>
              <a:off x="3056408" y="2078469"/>
              <a:ext cx="146650" cy="94892"/>
            </a:xfrm>
            <a:prstGeom prst="straightConnector1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5617" name="Straight Arrow Connector 51"/>
            <p:cNvCxnSpPr>
              <a:cxnSpLocks noChangeShapeType="1"/>
            </p:cNvCxnSpPr>
            <p:nvPr/>
          </p:nvCxnSpPr>
          <p:spPr bwMode="auto">
            <a:xfrm flipH="1">
              <a:off x="2460692" y="2099923"/>
              <a:ext cx="145388" cy="84035"/>
            </a:xfrm>
            <a:prstGeom prst="straightConnector1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5618" name="TextBox 52"/>
            <p:cNvSpPr txBox="1">
              <a:spLocks noChangeArrowheads="1"/>
            </p:cNvSpPr>
            <p:nvPr/>
          </p:nvSpPr>
          <p:spPr bwMode="auto">
            <a:xfrm>
              <a:off x="2578135" y="1744908"/>
              <a:ext cx="570990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FF0000"/>
                  </a:solidFill>
                </a:rPr>
                <a:t>swap?</a:t>
              </a:r>
            </a:p>
          </p:txBody>
        </p:sp>
      </p:grpSp>
      <p:sp>
        <p:nvSpPr>
          <p:cNvPr id="65545" name="TextBox 56"/>
          <p:cNvSpPr txBox="1">
            <a:spLocks noChangeArrowheads="1"/>
          </p:cNvSpPr>
          <p:nvPr/>
        </p:nvSpPr>
        <p:spPr bwMode="auto">
          <a:xfrm>
            <a:off x="6361113" y="2051050"/>
            <a:ext cx="20558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Violate T</a:t>
            </a:r>
            <a:r>
              <a:rPr lang="en-US" altLang="en-US" sz="2000" baseline="-25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’s logic!</a:t>
            </a:r>
          </a:p>
        </p:txBody>
      </p:sp>
      <p:sp>
        <p:nvSpPr>
          <p:cNvPr id="65546" name="TextBox 53"/>
          <p:cNvSpPr txBox="1">
            <a:spLocks noChangeArrowheads="1"/>
          </p:cNvSpPr>
          <p:nvPr/>
        </p:nvSpPr>
        <p:spPr bwMode="auto">
          <a:xfrm>
            <a:off x="939800" y="3470275"/>
            <a:ext cx="9271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, T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</p:txBody>
      </p:sp>
      <p:grpSp>
        <p:nvGrpSpPr>
          <p:cNvPr id="65547" name="Group 7"/>
          <p:cNvGrpSpPr>
            <a:grpSpLocks/>
          </p:cNvGrpSpPr>
          <p:nvPr/>
        </p:nvGrpSpPr>
        <p:grpSpPr bwMode="auto">
          <a:xfrm>
            <a:off x="2141538" y="3381375"/>
            <a:ext cx="4065587" cy="1481138"/>
            <a:chOff x="2140969" y="3381722"/>
            <a:chExt cx="4066459" cy="1480264"/>
          </a:xfrm>
        </p:grpSpPr>
        <p:grpSp>
          <p:nvGrpSpPr>
            <p:cNvPr id="65590" name="Group 67"/>
            <p:cNvGrpSpPr>
              <a:grpSpLocks/>
            </p:cNvGrpSpPr>
            <p:nvPr/>
          </p:nvGrpSpPr>
          <p:grpSpPr bwMode="auto">
            <a:xfrm>
              <a:off x="2140969" y="3385684"/>
              <a:ext cx="1927131" cy="734167"/>
              <a:chOff x="1947112" y="1744908"/>
              <a:chExt cx="1927131" cy="734167"/>
            </a:xfrm>
          </p:grpSpPr>
          <p:sp>
            <p:nvSpPr>
              <p:cNvPr id="65609" name="TextBox 98"/>
              <p:cNvSpPr txBox="1">
                <a:spLocks noChangeArrowheads="1"/>
              </p:cNvSpPr>
              <p:nvPr/>
            </p:nvSpPr>
            <p:spPr bwMode="auto">
              <a:xfrm>
                <a:off x="1947112" y="2078965"/>
                <a:ext cx="1927131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… r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(A)r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(B) … </a:t>
                </a:r>
              </a:p>
            </p:txBody>
          </p:sp>
          <p:sp>
            <p:nvSpPr>
              <p:cNvPr id="65610" name="Freeform 99"/>
              <p:cNvSpPr>
                <a:spLocks/>
              </p:cNvSpPr>
              <p:nvPr/>
            </p:nvSpPr>
            <p:spPr bwMode="auto">
              <a:xfrm>
                <a:off x="2508300" y="2009233"/>
                <a:ext cx="619512" cy="144079"/>
              </a:xfrm>
              <a:custGeom>
                <a:avLst/>
                <a:gdLst>
                  <a:gd name="T0" fmla="*/ 0 w 603849"/>
                  <a:gd name="T1" fmla="*/ 156489 h 138248"/>
                  <a:gd name="T2" fmla="*/ 316719 w 603849"/>
                  <a:gd name="T3" fmla="*/ 254 h 138248"/>
                  <a:gd name="T4" fmla="*/ 652067 w 603849"/>
                  <a:gd name="T5" fmla="*/ 127194 h 13824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03849" h="138248">
                    <a:moveTo>
                      <a:pt x="0" y="138248"/>
                    </a:moveTo>
                    <a:cubicBezTo>
                      <a:pt x="96328" y="71393"/>
                      <a:pt x="192657" y="4538"/>
                      <a:pt x="293298" y="225"/>
                    </a:cubicBezTo>
                    <a:cubicBezTo>
                      <a:pt x="393940" y="-4088"/>
                      <a:pt x="498894" y="54140"/>
                      <a:pt x="603849" y="112368"/>
                    </a:cubicBezTo>
                  </a:path>
                </a:pathLst>
              </a:custGeom>
              <a:noFill/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cxnSp>
            <p:nvCxnSpPr>
              <p:cNvPr id="65611" name="Straight Arrow Connector 100"/>
              <p:cNvCxnSpPr>
                <a:cxnSpLocks noChangeShapeType="1"/>
              </p:cNvCxnSpPr>
              <p:nvPr/>
            </p:nvCxnSpPr>
            <p:spPr bwMode="auto">
              <a:xfrm>
                <a:off x="3056408" y="2078469"/>
                <a:ext cx="146650" cy="94892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5612" name="Straight Arrow Connector 101"/>
              <p:cNvCxnSpPr>
                <a:cxnSpLocks noChangeShapeType="1"/>
              </p:cNvCxnSpPr>
              <p:nvPr/>
            </p:nvCxnSpPr>
            <p:spPr bwMode="auto">
              <a:xfrm flipH="1">
                <a:off x="2460692" y="2099923"/>
                <a:ext cx="145388" cy="84035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65613" name="TextBox 102"/>
              <p:cNvSpPr txBox="1">
                <a:spLocks noChangeArrowheads="1"/>
              </p:cNvSpPr>
              <p:nvPr/>
            </p:nvSpPr>
            <p:spPr bwMode="auto">
              <a:xfrm>
                <a:off x="2578135" y="1744908"/>
                <a:ext cx="570990" cy="2616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100">
                    <a:solidFill>
                      <a:srgbClr val="FF0000"/>
                    </a:solidFill>
                  </a:rPr>
                  <a:t>swap?</a:t>
                </a:r>
              </a:p>
            </p:txBody>
          </p:sp>
        </p:grpSp>
        <p:grpSp>
          <p:nvGrpSpPr>
            <p:cNvPr id="65591" name="Group 68"/>
            <p:cNvGrpSpPr>
              <a:grpSpLocks/>
            </p:cNvGrpSpPr>
            <p:nvPr/>
          </p:nvGrpSpPr>
          <p:grpSpPr bwMode="auto">
            <a:xfrm>
              <a:off x="2178525" y="4127819"/>
              <a:ext cx="2028119" cy="734167"/>
              <a:chOff x="1947112" y="1744908"/>
              <a:chExt cx="2028119" cy="734167"/>
            </a:xfrm>
          </p:grpSpPr>
          <p:sp>
            <p:nvSpPr>
              <p:cNvPr id="65604" name="TextBox 93"/>
              <p:cNvSpPr txBox="1">
                <a:spLocks noChangeArrowheads="1"/>
              </p:cNvSpPr>
              <p:nvPr/>
            </p:nvSpPr>
            <p:spPr bwMode="auto">
              <a:xfrm>
                <a:off x="1947112" y="2078965"/>
                <a:ext cx="2028119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… r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(A)w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(B) … </a:t>
                </a:r>
              </a:p>
            </p:txBody>
          </p:sp>
          <p:sp>
            <p:nvSpPr>
              <p:cNvPr id="65605" name="Freeform 94"/>
              <p:cNvSpPr>
                <a:spLocks/>
              </p:cNvSpPr>
              <p:nvPr/>
            </p:nvSpPr>
            <p:spPr bwMode="auto">
              <a:xfrm>
                <a:off x="2508300" y="2009233"/>
                <a:ext cx="619512" cy="144079"/>
              </a:xfrm>
              <a:custGeom>
                <a:avLst/>
                <a:gdLst>
                  <a:gd name="T0" fmla="*/ 0 w 603849"/>
                  <a:gd name="T1" fmla="*/ 156489 h 138248"/>
                  <a:gd name="T2" fmla="*/ 316719 w 603849"/>
                  <a:gd name="T3" fmla="*/ 254 h 138248"/>
                  <a:gd name="T4" fmla="*/ 652067 w 603849"/>
                  <a:gd name="T5" fmla="*/ 127194 h 13824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03849" h="138248">
                    <a:moveTo>
                      <a:pt x="0" y="138248"/>
                    </a:moveTo>
                    <a:cubicBezTo>
                      <a:pt x="96328" y="71393"/>
                      <a:pt x="192657" y="4538"/>
                      <a:pt x="293298" y="225"/>
                    </a:cubicBezTo>
                    <a:cubicBezTo>
                      <a:pt x="393940" y="-4088"/>
                      <a:pt x="498894" y="54140"/>
                      <a:pt x="603849" y="112368"/>
                    </a:cubicBezTo>
                  </a:path>
                </a:pathLst>
              </a:custGeom>
              <a:noFill/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cxnSp>
            <p:nvCxnSpPr>
              <p:cNvPr id="65606" name="Straight Arrow Connector 95"/>
              <p:cNvCxnSpPr>
                <a:cxnSpLocks noChangeShapeType="1"/>
              </p:cNvCxnSpPr>
              <p:nvPr/>
            </p:nvCxnSpPr>
            <p:spPr bwMode="auto">
              <a:xfrm>
                <a:off x="3056408" y="2078469"/>
                <a:ext cx="146650" cy="94892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5607" name="Straight Arrow Connector 96"/>
              <p:cNvCxnSpPr>
                <a:cxnSpLocks noChangeShapeType="1"/>
              </p:cNvCxnSpPr>
              <p:nvPr/>
            </p:nvCxnSpPr>
            <p:spPr bwMode="auto">
              <a:xfrm flipH="1">
                <a:off x="2460692" y="2099923"/>
                <a:ext cx="145388" cy="84035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65608" name="TextBox 97"/>
              <p:cNvSpPr txBox="1">
                <a:spLocks noChangeArrowheads="1"/>
              </p:cNvSpPr>
              <p:nvPr/>
            </p:nvSpPr>
            <p:spPr bwMode="auto">
              <a:xfrm>
                <a:off x="2578135" y="1744908"/>
                <a:ext cx="570990" cy="2616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100">
                    <a:solidFill>
                      <a:srgbClr val="FF0000"/>
                    </a:solidFill>
                  </a:rPr>
                  <a:t>swap?</a:t>
                </a:r>
              </a:p>
            </p:txBody>
          </p:sp>
        </p:grpSp>
        <p:grpSp>
          <p:nvGrpSpPr>
            <p:cNvPr id="65592" name="Group 69"/>
            <p:cNvGrpSpPr>
              <a:grpSpLocks/>
            </p:cNvGrpSpPr>
            <p:nvPr/>
          </p:nvGrpSpPr>
          <p:grpSpPr bwMode="auto">
            <a:xfrm>
              <a:off x="4078319" y="3381722"/>
              <a:ext cx="2028119" cy="734167"/>
              <a:chOff x="1947112" y="1744908"/>
              <a:chExt cx="2028119" cy="734167"/>
            </a:xfrm>
          </p:grpSpPr>
          <p:sp>
            <p:nvSpPr>
              <p:cNvPr id="65599" name="TextBox 88"/>
              <p:cNvSpPr txBox="1">
                <a:spLocks noChangeArrowheads="1"/>
              </p:cNvSpPr>
              <p:nvPr/>
            </p:nvSpPr>
            <p:spPr bwMode="auto">
              <a:xfrm>
                <a:off x="1947112" y="2078965"/>
                <a:ext cx="2028119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… w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(A)r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(B) … </a:t>
                </a:r>
              </a:p>
            </p:txBody>
          </p:sp>
          <p:sp>
            <p:nvSpPr>
              <p:cNvPr id="65600" name="Freeform 89"/>
              <p:cNvSpPr>
                <a:spLocks/>
              </p:cNvSpPr>
              <p:nvPr/>
            </p:nvSpPr>
            <p:spPr bwMode="auto">
              <a:xfrm>
                <a:off x="2508300" y="2009233"/>
                <a:ext cx="619512" cy="144079"/>
              </a:xfrm>
              <a:custGeom>
                <a:avLst/>
                <a:gdLst>
                  <a:gd name="T0" fmla="*/ 0 w 603849"/>
                  <a:gd name="T1" fmla="*/ 156489 h 138248"/>
                  <a:gd name="T2" fmla="*/ 316719 w 603849"/>
                  <a:gd name="T3" fmla="*/ 254 h 138248"/>
                  <a:gd name="T4" fmla="*/ 652067 w 603849"/>
                  <a:gd name="T5" fmla="*/ 127194 h 13824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03849" h="138248">
                    <a:moveTo>
                      <a:pt x="0" y="138248"/>
                    </a:moveTo>
                    <a:cubicBezTo>
                      <a:pt x="96328" y="71393"/>
                      <a:pt x="192657" y="4538"/>
                      <a:pt x="293298" y="225"/>
                    </a:cubicBezTo>
                    <a:cubicBezTo>
                      <a:pt x="393940" y="-4088"/>
                      <a:pt x="498894" y="54140"/>
                      <a:pt x="603849" y="112368"/>
                    </a:cubicBezTo>
                  </a:path>
                </a:pathLst>
              </a:custGeom>
              <a:noFill/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cxnSp>
            <p:nvCxnSpPr>
              <p:cNvPr id="65601" name="Straight Arrow Connector 90"/>
              <p:cNvCxnSpPr>
                <a:cxnSpLocks noChangeShapeType="1"/>
              </p:cNvCxnSpPr>
              <p:nvPr/>
            </p:nvCxnSpPr>
            <p:spPr bwMode="auto">
              <a:xfrm>
                <a:off x="3056408" y="2078469"/>
                <a:ext cx="146650" cy="94892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5602" name="Straight Arrow Connector 91"/>
              <p:cNvCxnSpPr>
                <a:cxnSpLocks noChangeShapeType="1"/>
              </p:cNvCxnSpPr>
              <p:nvPr/>
            </p:nvCxnSpPr>
            <p:spPr bwMode="auto">
              <a:xfrm flipH="1">
                <a:off x="2460692" y="2099923"/>
                <a:ext cx="145388" cy="84035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65603" name="TextBox 92"/>
              <p:cNvSpPr txBox="1">
                <a:spLocks noChangeArrowheads="1"/>
              </p:cNvSpPr>
              <p:nvPr/>
            </p:nvSpPr>
            <p:spPr bwMode="auto">
              <a:xfrm>
                <a:off x="2578135" y="1744908"/>
                <a:ext cx="570990" cy="2616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100">
                    <a:solidFill>
                      <a:srgbClr val="FF0000"/>
                    </a:solidFill>
                  </a:rPr>
                  <a:t>swap?</a:t>
                </a:r>
              </a:p>
            </p:txBody>
          </p:sp>
        </p:grpSp>
        <p:grpSp>
          <p:nvGrpSpPr>
            <p:cNvPr id="65593" name="Group 70"/>
            <p:cNvGrpSpPr>
              <a:grpSpLocks/>
            </p:cNvGrpSpPr>
            <p:nvPr/>
          </p:nvGrpSpPr>
          <p:grpSpPr bwMode="auto">
            <a:xfrm>
              <a:off x="4078319" y="4113896"/>
              <a:ext cx="2129109" cy="734167"/>
              <a:chOff x="1947112" y="1744908"/>
              <a:chExt cx="2129109" cy="734167"/>
            </a:xfrm>
          </p:grpSpPr>
          <p:sp>
            <p:nvSpPr>
              <p:cNvPr id="65594" name="TextBox 83"/>
              <p:cNvSpPr txBox="1">
                <a:spLocks noChangeArrowheads="1"/>
              </p:cNvSpPr>
              <p:nvPr/>
            </p:nvSpPr>
            <p:spPr bwMode="auto">
              <a:xfrm>
                <a:off x="1947112" y="2078965"/>
                <a:ext cx="2129109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… w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(A)w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(B) … </a:t>
                </a:r>
              </a:p>
            </p:txBody>
          </p:sp>
          <p:sp>
            <p:nvSpPr>
              <p:cNvPr id="65595" name="Freeform 84"/>
              <p:cNvSpPr>
                <a:spLocks/>
              </p:cNvSpPr>
              <p:nvPr/>
            </p:nvSpPr>
            <p:spPr bwMode="auto">
              <a:xfrm>
                <a:off x="2508300" y="2009233"/>
                <a:ext cx="619512" cy="144079"/>
              </a:xfrm>
              <a:custGeom>
                <a:avLst/>
                <a:gdLst>
                  <a:gd name="T0" fmla="*/ 0 w 603849"/>
                  <a:gd name="T1" fmla="*/ 156489 h 138248"/>
                  <a:gd name="T2" fmla="*/ 316719 w 603849"/>
                  <a:gd name="T3" fmla="*/ 254 h 138248"/>
                  <a:gd name="T4" fmla="*/ 652067 w 603849"/>
                  <a:gd name="T5" fmla="*/ 127194 h 13824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03849" h="138248">
                    <a:moveTo>
                      <a:pt x="0" y="138248"/>
                    </a:moveTo>
                    <a:cubicBezTo>
                      <a:pt x="96328" y="71393"/>
                      <a:pt x="192657" y="4538"/>
                      <a:pt x="293298" y="225"/>
                    </a:cubicBezTo>
                    <a:cubicBezTo>
                      <a:pt x="393940" y="-4088"/>
                      <a:pt x="498894" y="54140"/>
                      <a:pt x="603849" y="112368"/>
                    </a:cubicBezTo>
                  </a:path>
                </a:pathLst>
              </a:custGeom>
              <a:noFill/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cxnSp>
            <p:nvCxnSpPr>
              <p:cNvPr id="65596" name="Straight Arrow Connector 85"/>
              <p:cNvCxnSpPr>
                <a:cxnSpLocks noChangeShapeType="1"/>
              </p:cNvCxnSpPr>
              <p:nvPr/>
            </p:nvCxnSpPr>
            <p:spPr bwMode="auto">
              <a:xfrm>
                <a:off x="3056408" y="2078469"/>
                <a:ext cx="146650" cy="94892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5597" name="Straight Arrow Connector 86"/>
              <p:cNvCxnSpPr>
                <a:cxnSpLocks noChangeShapeType="1"/>
              </p:cNvCxnSpPr>
              <p:nvPr/>
            </p:nvCxnSpPr>
            <p:spPr bwMode="auto">
              <a:xfrm flipH="1">
                <a:off x="2460692" y="2099923"/>
                <a:ext cx="145388" cy="84035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65598" name="TextBox 87"/>
              <p:cNvSpPr txBox="1">
                <a:spLocks noChangeArrowheads="1"/>
              </p:cNvSpPr>
              <p:nvPr/>
            </p:nvSpPr>
            <p:spPr bwMode="auto">
              <a:xfrm>
                <a:off x="2578135" y="1744908"/>
                <a:ext cx="570990" cy="2616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100">
                    <a:solidFill>
                      <a:srgbClr val="FF0000"/>
                    </a:solidFill>
                  </a:rPr>
                  <a:t>swap?</a:t>
                </a:r>
              </a:p>
            </p:txBody>
          </p:sp>
        </p:grpSp>
      </p:grpSp>
      <p:grpSp>
        <p:nvGrpSpPr>
          <p:cNvPr id="65548" name="Group 103"/>
          <p:cNvGrpSpPr>
            <a:grpSpLocks/>
          </p:cNvGrpSpPr>
          <p:nvPr/>
        </p:nvGrpSpPr>
        <p:grpSpPr bwMode="auto">
          <a:xfrm>
            <a:off x="2141538" y="4862513"/>
            <a:ext cx="4065587" cy="1479550"/>
            <a:chOff x="2140969" y="3381722"/>
            <a:chExt cx="4066459" cy="1480264"/>
          </a:xfrm>
        </p:grpSpPr>
        <p:grpSp>
          <p:nvGrpSpPr>
            <p:cNvPr id="65566" name="Group 104"/>
            <p:cNvGrpSpPr>
              <a:grpSpLocks/>
            </p:cNvGrpSpPr>
            <p:nvPr/>
          </p:nvGrpSpPr>
          <p:grpSpPr bwMode="auto">
            <a:xfrm>
              <a:off x="2140969" y="3385684"/>
              <a:ext cx="1927131" cy="734167"/>
              <a:chOff x="1947112" y="1744908"/>
              <a:chExt cx="1927131" cy="734167"/>
            </a:xfrm>
          </p:grpSpPr>
          <p:sp>
            <p:nvSpPr>
              <p:cNvPr id="65585" name="TextBox 123"/>
              <p:cNvSpPr txBox="1">
                <a:spLocks noChangeArrowheads="1"/>
              </p:cNvSpPr>
              <p:nvPr/>
            </p:nvSpPr>
            <p:spPr bwMode="auto">
              <a:xfrm>
                <a:off x="1947112" y="2078965"/>
                <a:ext cx="1927131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… r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(A)r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 … </a:t>
                </a:r>
              </a:p>
            </p:txBody>
          </p:sp>
          <p:sp>
            <p:nvSpPr>
              <p:cNvPr id="65586" name="Freeform 124"/>
              <p:cNvSpPr>
                <a:spLocks/>
              </p:cNvSpPr>
              <p:nvPr/>
            </p:nvSpPr>
            <p:spPr bwMode="auto">
              <a:xfrm>
                <a:off x="2508300" y="2009233"/>
                <a:ext cx="619512" cy="144079"/>
              </a:xfrm>
              <a:custGeom>
                <a:avLst/>
                <a:gdLst>
                  <a:gd name="T0" fmla="*/ 0 w 603849"/>
                  <a:gd name="T1" fmla="*/ 156489 h 138248"/>
                  <a:gd name="T2" fmla="*/ 316719 w 603849"/>
                  <a:gd name="T3" fmla="*/ 254 h 138248"/>
                  <a:gd name="T4" fmla="*/ 652067 w 603849"/>
                  <a:gd name="T5" fmla="*/ 127194 h 13824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03849" h="138248">
                    <a:moveTo>
                      <a:pt x="0" y="138248"/>
                    </a:moveTo>
                    <a:cubicBezTo>
                      <a:pt x="96328" y="71393"/>
                      <a:pt x="192657" y="4538"/>
                      <a:pt x="293298" y="225"/>
                    </a:cubicBezTo>
                    <a:cubicBezTo>
                      <a:pt x="393940" y="-4088"/>
                      <a:pt x="498894" y="54140"/>
                      <a:pt x="603849" y="112368"/>
                    </a:cubicBezTo>
                  </a:path>
                </a:pathLst>
              </a:custGeom>
              <a:noFill/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cxnSp>
            <p:nvCxnSpPr>
              <p:cNvPr id="65587" name="Straight Arrow Connector 125"/>
              <p:cNvCxnSpPr>
                <a:cxnSpLocks noChangeShapeType="1"/>
              </p:cNvCxnSpPr>
              <p:nvPr/>
            </p:nvCxnSpPr>
            <p:spPr bwMode="auto">
              <a:xfrm>
                <a:off x="3056408" y="2078469"/>
                <a:ext cx="146650" cy="94892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5588" name="Straight Arrow Connector 126"/>
              <p:cNvCxnSpPr>
                <a:cxnSpLocks noChangeShapeType="1"/>
              </p:cNvCxnSpPr>
              <p:nvPr/>
            </p:nvCxnSpPr>
            <p:spPr bwMode="auto">
              <a:xfrm flipH="1">
                <a:off x="2460692" y="2099923"/>
                <a:ext cx="145388" cy="84035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65589" name="TextBox 127"/>
              <p:cNvSpPr txBox="1">
                <a:spLocks noChangeArrowheads="1"/>
              </p:cNvSpPr>
              <p:nvPr/>
            </p:nvSpPr>
            <p:spPr bwMode="auto">
              <a:xfrm>
                <a:off x="2578135" y="1744908"/>
                <a:ext cx="570990" cy="2616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100">
                    <a:solidFill>
                      <a:srgbClr val="FF0000"/>
                    </a:solidFill>
                  </a:rPr>
                  <a:t>swap?</a:t>
                </a:r>
              </a:p>
            </p:txBody>
          </p:sp>
        </p:grpSp>
        <p:grpSp>
          <p:nvGrpSpPr>
            <p:cNvPr id="65567" name="Group 105"/>
            <p:cNvGrpSpPr>
              <a:grpSpLocks/>
            </p:cNvGrpSpPr>
            <p:nvPr/>
          </p:nvGrpSpPr>
          <p:grpSpPr bwMode="auto">
            <a:xfrm>
              <a:off x="2178525" y="4127819"/>
              <a:ext cx="2028119" cy="734167"/>
              <a:chOff x="1947112" y="1744908"/>
              <a:chExt cx="2028119" cy="734167"/>
            </a:xfrm>
          </p:grpSpPr>
          <p:sp>
            <p:nvSpPr>
              <p:cNvPr id="65580" name="TextBox 118"/>
              <p:cNvSpPr txBox="1">
                <a:spLocks noChangeArrowheads="1"/>
              </p:cNvSpPr>
              <p:nvPr/>
            </p:nvSpPr>
            <p:spPr bwMode="auto">
              <a:xfrm>
                <a:off x="1947112" y="2078965"/>
                <a:ext cx="2028119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… r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(A)w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 … </a:t>
                </a:r>
              </a:p>
            </p:txBody>
          </p:sp>
          <p:sp>
            <p:nvSpPr>
              <p:cNvPr id="65581" name="Freeform 119"/>
              <p:cNvSpPr>
                <a:spLocks/>
              </p:cNvSpPr>
              <p:nvPr/>
            </p:nvSpPr>
            <p:spPr bwMode="auto">
              <a:xfrm>
                <a:off x="2508300" y="2009233"/>
                <a:ext cx="619512" cy="144079"/>
              </a:xfrm>
              <a:custGeom>
                <a:avLst/>
                <a:gdLst>
                  <a:gd name="T0" fmla="*/ 0 w 603849"/>
                  <a:gd name="T1" fmla="*/ 156489 h 138248"/>
                  <a:gd name="T2" fmla="*/ 316719 w 603849"/>
                  <a:gd name="T3" fmla="*/ 254 h 138248"/>
                  <a:gd name="T4" fmla="*/ 652067 w 603849"/>
                  <a:gd name="T5" fmla="*/ 127194 h 13824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03849" h="138248">
                    <a:moveTo>
                      <a:pt x="0" y="138248"/>
                    </a:moveTo>
                    <a:cubicBezTo>
                      <a:pt x="96328" y="71393"/>
                      <a:pt x="192657" y="4538"/>
                      <a:pt x="293298" y="225"/>
                    </a:cubicBezTo>
                    <a:cubicBezTo>
                      <a:pt x="393940" y="-4088"/>
                      <a:pt x="498894" y="54140"/>
                      <a:pt x="603849" y="112368"/>
                    </a:cubicBezTo>
                  </a:path>
                </a:pathLst>
              </a:custGeom>
              <a:noFill/>
              <a:ln w="19050" cap="flat" cmpd="sng" algn="ctr">
                <a:solidFill>
                  <a:srgbClr val="00B05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cxnSp>
            <p:nvCxnSpPr>
              <p:cNvPr id="65582" name="Straight Arrow Connector 120"/>
              <p:cNvCxnSpPr>
                <a:cxnSpLocks noChangeShapeType="1"/>
              </p:cNvCxnSpPr>
              <p:nvPr/>
            </p:nvCxnSpPr>
            <p:spPr bwMode="auto">
              <a:xfrm>
                <a:off x="3056408" y="2078469"/>
                <a:ext cx="146650" cy="94892"/>
              </a:xfrm>
              <a:prstGeom prst="straightConnector1">
                <a:avLst/>
              </a:prstGeom>
              <a:noFill/>
              <a:ln w="19050" algn="ctr">
                <a:solidFill>
                  <a:srgbClr val="00B05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5583" name="Straight Arrow Connector 121"/>
              <p:cNvCxnSpPr>
                <a:cxnSpLocks noChangeShapeType="1"/>
              </p:cNvCxnSpPr>
              <p:nvPr/>
            </p:nvCxnSpPr>
            <p:spPr bwMode="auto">
              <a:xfrm flipH="1">
                <a:off x="2460692" y="2099923"/>
                <a:ext cx="145388" cy="84035"/>
              </a:xfrm>
              <a:prstGeom prst="straightConnector1">
                <a:avLst/>
              </a:prstGeom>
              <a:noFill/>
              <a:ln w="19050" algn="ctr">
                <a:solidFill>
                  <a:srgbClr val="00B05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65584" name="TextBox 122"/>
              <p:cNvSpPr txBox="1">
                <a:spLocks noChangeArrowheads="1"/>
              </p:cNvSpPr>
              <p:nvPr/>
            </p:nvSpPr>
            <p:spPr bwMode="auto">
              <a:xfrm>
                <a:off x="2578135" y="1744908"/>
                <a:ext cx="570990" cy="2616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100">
                    <a:solidFill>
                      <a:srgbClr val="00B050"/>
                    </a:solidFill>
                  </a:rPr>
                  <a:t>swap?</a:t>
                </a:r>
              </a:p>
            </p:txBody>
          </p:sp>
        </p:grpSp>
        <p:grpSp>
          <p:nvGrpSpPr>
            <p:cNvPr id="65568" name="Group 106"/>
            <p:cNvGrpSpPr>
              <a:grpSpLocks/>
            </p:cNvGrpSpPr>
            <p:nvPr/>
          </p:nvGrpSpPr>
          <p:grpSpPr bwMode="auto">
            <a:xfrm>
              <a:off x="4078319" y="3381722"/>
              <a:ext cx="2028119" cy="734167"/>
              <a:chOff x="1947112" y="1744908"/>
              <a:chExt cx="2028119" cy="734167"/>
            </a:xfrm>
          </p:grpSpPr>
          <p:sp>
            <p:nvSpPr>
              <p:cNvPr id="65575" name="TextBox 113"/>
              <p:cNvSpPr txBox="1">
                <a:spLocks noChangeArrowheads="1"/>
              </p:cNvSpPr>
              <p:nvPr/>
            </p:nvSpPr>
            <p:spPr bwMode="auto">
              <a:xfrm>
                <a:off x="1947112" y="2078965"/>
                <a:ext cx="2028119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… w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(A)r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 … </a:t>
                </a:r>
              </a:p>
            </p:txBody>
          </p:sp>
          <p:sp>
            <p:nvSpPr>
              <p:cNvPr id="65576" name="Freeform 114"/>
              <p:cNvSpPr>
                <a:spLocks/>
              </p:cNvSpPr>
              <p:nvPr/>
            </p:nvSpPr>
            <p:spPr bwMode="auto">
              <a:xfrm>
                <a:off x="2508300" y="2009233"/>
                <a:ext cx="619512" cy="144079"/>
              </a:xfrm>
              <a:custGeom>
                <a:avLst/>
                <a:gdLst>
                  <a:gd name="T0" fmla="*/ 0 w 603849"/>
                  <a:gd name="T1" fmla="*/ 156489 h 138248"/>
                  <a:gd name="T2" fmla="*/ 316719 w 603849"/>
                  <a:gd name="T3" fmla="*/ 254 h 138248"/>
                  <a:gd name="T4" fmla="*/ 652067 w 603849"/>
                  <a:gd name="T5" fmla="*/ 127194 h 13824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03849" h="138248">
                    <a:moveTo>
                      <a:pt x="0" y="138248"/>
                    </a:moveTo>
                    <a:cubicBezTo>
                      <a:pt x="96328" y="71393"/>
                      <a:pt x="192657" y="4538"/>
                      <a:pt x="293298" y="225"/>
                    </a:cubicBezTo>
                    <a:cubicBezTo>
                      <a:pt x="393940" y="-4088"/>
                      <a:pt x="498894" y="54140"/>
                      <a:pt x="603849" y="112368"/>
                    </a:cubicBezTo>
                  </a:path>
                </a:pathLst>
              </a:custGeom>
              <a:noFill/>
              <a:ln w="19050" cap="flat" cmpd="sng" algn="ctr">
                <a:solidFill>
                  <a:srgbClr val="00B05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cxnSp>
            <p:nvCxnSpPr>
              <p:cNvPr id="65577" name="Straight Arrow Connector 115"/>
              <p:cNvCxnSpPr>
                <a:cxnSpLocks noChangeShapeType="1"/>
              </p:cNvCxnSpPr>
              <p:nvPr/>
            </p:nvCxnSpPr>
            <p:spPr bwMode="auto">
              <a:xfrm>
                <a:off x="3056408" y="2078469"/>
                <a:ext cx="146650" cy="94892"/>
              </a:xfrm>
              <a:prstGeom prst="straightConnector1">
                <a:avLst/>
              </a:prstGeom>
              <a:noFill/>
              <a:ln w="19050" algn="ctr">
                <a:solidFill>
                  <a:srgbClr val="00B05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5578" name="Straight Arrow Connector 116"/>
              <p:cNvCxnSpPr>
                <a:cxnSpLocks noChangeShapeType="1"/>
              </p:cNvCxnSpPr>
              <p:nvPr/>
            </p:nvCxnSpPr>
            <p:spPr bwMode="auto">
              <a:xfrm flipH="1">
                <a:off x="2460692" y="2099923"/>
                <a:ext cx="145388" cy="84035"/>
              </a:xfrm>
              <a:prstGeom prst="straightConnector1">
                <a:avLst/>
              </a:prstGeom>
              <a:noFill/>
              <a:ln w="19050" algn="ctr">
                <a:solidFill>
                  <a:srgbClr val="00B05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65579" name="TextBox 117"/>
              <p:cNvSpPr txBox="1">
                <a:spLocks noChangeArrowheads="1"/>
              </p:cNvSpPr>
              <p:nvPr/>
            </p:nvSpPr>
            <p:spPr bwMode="auto">
              <a:xfrm>
                <a:off x="2578135" y="1744908"/>
                <a:ext cx="570990" cy="2616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100">
                    <a:solidFill>
                      <a:srgbClr val="00B050"/>
                    </a:solidFill>
                  </a:rPr>
                  <a:t>swap?</a:t>
                </a:r>
              </a:p>
            </p:txBody>
          </p:sp>
        </p:grpSp>
        <p:grpSp>
          <p:nvGrpSpPr>
            <p:cNvPr id="65569" name="Group 107"/>
            <p:cNvGrpSpPr>
              <a:grpSpLocks/>
            </p:cNvGrpSpPr>
            <p:nvPr/>
          </p:nvGrpSpPr>
          <p:grpSpPr bwMode="auto">
            <a:xfrm>
              <a:off x="4078319" y="4113896"/>
              <a:ext cx="2129109" cy="734167"/>
              <a:chOff x="1947112" y="1744908"/>
              <a:chExt cx="2129109" cy="734167"/>
            </a:xfrm>
          </p:grpSpPr>
          <p:sp>
            <p:nvSpPr>
              <p:cNvPr id="65570" name="TextBox 108"/>
              <p:cNvSpPr txBox="1">
                <a:spLocks noChangeArrowheads="1"/>
              </p:cNvSpPr>
              <p:nvPr/>
            </p:nvSpPr>
            <p:spPr bwMode="auto">
              <a:xfrm>
                <a:off x="1947112" y="2078965"/>
                <a:ext cx="2129109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… w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(A)w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 … </a:t>
                </a:r>
              </a:p>
            </p:txBody>
          </p:sp>
          <p:sp>
            <p:nvSpPr>
              <p:cNvPr id="65571" name="Freeform 109"/>
              <p:cNvSpPr>
                <a:spLocks/>
              </p:cNvSpPr>
              <p:nvPr/>
            </p:nvSpPr>
            <p:spPr bwMode="auto">
              <a:xfrm>
                <a:off x="2508300" y="2009233"/>
                <a:ext cx="619512" cy="144079"/>
              </a:xfrm>
              <a:custGeom>
                <a:avLst/>
                <a:gdLst>
                  <a:gd name="T0" fmla="*/ 0 w 603849"/>
                  <a:gd name="T1" fmla="*/ 156489 h 138248"/>
                  <a:gd name="T2" fmla="*/ 316719 w 603849"/>
                  <a:gd name="T3" fmla="*/ 254 h 138248"/>
                  <a:gd name="T4" fmla="*/ 652067 w 603849"/>
                  <a:gd name="T5" fmla="*/ 127194 h 13824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03849" h="138248">
                    <a:moveTo>
                      <a:pt x="0" y="138248"/>
                    </a:moveTo>
                    <a:cubicBezTo>
                      <a:pt x="96328" y="71393"/>
                      <a:pt x="192657" y="4538"/>
                      <a:pt x="293298" y="225"/>
                    </a:cubicBezTo>
                    <a:cubicBezTo>
                      <a:pt x="393940" y="-4088"/>
                      <a:pt x="498894" y="54140"/>
                      <a:pt x="603849" y="112368"/>
                    </a:cubicBezTo>
                  </a:path>
                </a:pathLst>
              </a:custGeom>
              <a:noFill/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cxnSp>
            <p:nvCxnSpPr>
              <p:cNvPr id="65572" name="Straight Arrow Connector 110"/>
              <p:cNvCxnSpPr>
                <a:cxnSpLocks noChangeShapeType="1"/>
              </p:cNvCxnSpPr>
              <p:nvPr/>
            </p:nvCxnSpPr>
            <p:spPr bwMode="auto">
              <a:xfrm>
                <a:off x="3056408" y="2078469"/>
                <a:ext cx="146650" cy="94892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5573" name="Straight Arrow Connector 111"/>
              <p:cNvCxnSpPr>
                <a:cxnSpLocks noChangeShapeType="1"/>
              </p:cNvCxnSpPr>
              <p:nvPr/>
            </p:nvCxnSpPr>
            <p:spPr bwMode="auto">
              <a:xfrm flipH="1">
                <a:off x="2460692" y="2099923"/>
                <a:ext cx="145388" cy="84035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65574" name="TextBox 112"/>
              <p:cNvSpPr txBox="1">
                <a:spLocks noChangeArrowheads="1"/>
              </p:cNvSpPr>
              <p:nvPr/>
            </p:nvSpPr>
            <p:spPr bwMode="auto">
              <a:xfrm>
                <a:off x="2578135" y="1744908"/>
                <a:ext cx="570990" cy="2616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100">
                    <a:solidFill>
                      <a:srgbClr val="FF0000"/>
                    </a:solidFill>
                  </a:rPr>
                  <a:t>swap?</a:t>
                </a:r>
              </a:p>
            </p:txBody>
          </p:sp>
        </p:grpSp>
      </p:grpSp>
      <p:grpSp>
        <p:nvGrpSpPr>
          <p:cNvPr id="65549" name="Group 131"/>
          <p:cNvGrpSpPr>
            <a:grpSpLocks/>
          </p:cNvGrpSpPr>
          <p:nvPr/>
        </p:nvGrpSpPr>
        <p:grpSpPr bwMode="auto">
          <a:xfrm>
            <a:off x="2913063" y="2508250"/>
            <a:ext cx="304800" cy="161925"/>
            <a:chOff x="1863969" y="3018728"/>
            <a:chExt cx="1091227" cy="472844"/>
          </a:xfrm>
        </p:grpSpPr>
        <p:cxnSp>
          <p:nvCxnSpPr>
            <p:cNvPr id="65564" name="Straight Connector 132"/>
            <p:cNvCxnSpPr>
              <a:cxnSpLocks noChangeShapeType="1"/>
            </p:cNvCxnSpPr>
            <p:nvPr/>
          </p:nvCxnSpPr>
          <p:spPr bwMode="auto">
            <a:xfrm flipV="1">
              <a:off x="1863969" y="3032938"/>
              <a:ext cx="1046285" cy="458634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5565" name="Straight Connector 133"/>
            <p:cNvCxnSpPr>
              <a:cxnSpLocks noChangeShapeType="1"/>
            </p:cNvCxnSpPr>
            <p:nvPr/>
          </p:nvCxnSpPr>
          <p:spPr bwMode="auto">
            <a:xfrm>
              <a:off x="1882412" y="3018728"/>
              <a:ext cx="1072784" cy="458078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5550" name="Group 140"/>
          <p:cNvGrpSpPr>
            <a:grpSpLocks/>
          </p:cNvGrpSpPr>
          <p:nvPr/>
        </p:nvGrpSpPr>
        <p:grpSpPr bwMode="auto">
          <a:xfrm>
            <a:off x="2835275" y="1760538"/>
            <a:ext cx="304800" cy="161925"/>
            <a:chOff x="1863969" y="3018728"/>
            <a:chExt cx="1091227" cy="472844"/>
          </a:xfrm>
        </p:grpSpPr>
        <p:cxnSp>
          <p:nvCxnSpPr>
            <p:cNvPr id="65562" name="Straight Connector 141"/>
            <p:cNvCxnSpPr>
              <a:cxnSpLocks noChangeShapeType="1"/>
            </p:cNvCxnSpPr>
            <p:nvPr/>
          </p:nvCxnSpPr>
          <p:spPr bwMode="auto">
            <a:xfrm flipV="1">
              <a:off x="1863969" y="3032938"/>
              <a:ext cx="1046285" cy="458634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5563" name="Straight Connector 142"/>
            <p:cNvCxnSpPr>
              <a:cxnSpLocks noChangeShapeType="1"/>
            </p:cNvCxnSpPr>
            <p:nvPr/>
          </p:nvCxnSpPr>
          <p:spPr bwMode="auto">
            <a:xfrm>
              <a:off x="1882412" y="3018728"/>
              <a:ext cx="1072784" cy="458078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5551" name="Group 143"/>
          <p:cNvGrpSpPr>
            <a:grpSpLocks/>
          </p:cNvGrpSpPr>
          <p:nvPr/>
        </p:nvGrpSpPr>
        <p:grpSpPr bwMode="auto">
          <a:xfrm>
            <a:off x="4806950" y="1749425"/>
            <a:ext cx="304800" cy="161925"/>
            <a:chOff x="1863969" y="3018728"/>
            <a:chExt cx="1091227" cy="472844"/>
          </a:xfrm>
        </p:grpSpPr>
        <p:cxnSp>
          <p:nvCxnSpPr>
            <p:cNvPr id="65560" name="Straight Connector 144"/>
            <p:cNvCxnSpPr>
              <a:cxnSpLocks noChangeShapeType="1"/>
            </p:cNvCxnSpPr>
            <p:nvPr/>
          </p:nvCxnSpPr>
          <p:spPr bwMode="auto">
            <a:xfrm flipV="1">
              <a:off x="1863969" y="3032938"/>
              <a:ext cx="1046285" cy="458634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5561" name="Straight Connector 145"/>
            <p:cNvCxnSpPr>
              <a:cxnSpLocks noChangeShapeType="1"/>
            </p:cNvCxnSpPr>
            <p:nvPr/>
          </p:nvCxnSpPr>
          <p:spPr bwMode="auto">
            <a:xfrm>
              <a:off x="1882412" y="3018728"/>
              <a:ext cx="1072784" cy="458078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5552" name="Group 146"/>
          <p:cNvGrpSpPr>
            <a:grpSpLocks/>
          </p:cNvGrpSpPr>
          <p:nvPr/>
        </p:nvGrpSpPr>
        <p:grpSpPr bwMode="auto">
          <a:xfrm>
            <a:off x="4776788" y="2487613"/>
            <a:ext cx="304800" cy="161925"/>
            <a:chOff x="1863969" y="3018728"/>
            <a:chExt cx="1091227" cy="472844"/>
          </a:xfrm>
        </p:grpSpPr>
        <p:cxnSp>
          <p:nvCxnSpPr>
            <p:cNvPr id="65558" name="Straight Connector 147"/>
            <p:cNvCxnSpPr>
              <a:cxnSpLocks noChangeShapeType="1"/>
            </p:cNvCxnSpPr>
            <p:nvPr/>
          </p:nvCxnSpPr>
          <p:spPr bwMode="auto">
            <a:xfrm flipV="1">
              <a:off x="1863969" y="3032938"/>
              <a:ext cx="1046285" cy="458634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5559" name="Straight Connector 148"/>
            <p:cNvCxnSpPr>
              <a:cxnSpLocks noChangeShapeType="1"/>
            </p:cNvCxnSpPr>
            <p:nvPr/>
          </p:nvCxnSpPr>
          <p:spPr bwMode="auto">
            <a:xfrm>
              <a:off x="1882412" y="3018728"/>
              <a:ext cx="1072784" cy="458078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65553" name="TextBox 8"/>
          <p:cNvSpPr txBox="1">
            <a:spLocks noChangeArrowheads="1"/>
          </p:cNvSpPr>
          <p:nvPr/>
        </p:nvSpPr>
        <p:spPr bwMode="auto">
          <a:xfrm>
            <a:off x="3330575" y="4159250"/>
            <a:ext cx="5873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√</a:t>
            </a:r>
          </a:p>
        </p:txBody>
      </p:sp>
      <p:sp>
        <p:nvSpPr>
          <p:cNvPr id="65554" name="TextBox 149"/>
          <p:cNvSpPr txBox="1">
            <a:spLocks noChangeArrowheads="1"/>
          </p:cNvSpPr>
          <p:nvPr/>
        </p:nvSpPr>
        <p:spPr bwMode="auto">
          <a:xfrm>
            <a:off x="5251450" y="3408363"/>
            <a:ext cx="5857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√</a:t>
            </a:r>
          </a:p>
        </p:txBody>
      </p:sp>
      <p:sp>
        <p:nvSpPr>
          <p:cNvPr id="65555" name="TextBox 150"/>
          <p:cNvSpPr txBox="1">
            <a:spLocks noChangeArrowheads="1"/>
          </p:cNvSpPr>
          <p:nvPr/>
        </p:nvSpPr>
        <p:spPr bwMode="auto">
          <a:xfrm>
            <a:off x="3281363" y="3400425"/>
            <a:ext cx="5857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√</a:t>
            </a:r>
          </a:p>
        </p:txBody>
      </p:sp>
      <p:sp>
        <p:nvSpPr>
          <p:cNvPr id="65556" name="TextBox 151"/>
          <p:cNvSpPr txBox="1">
            <a:spLocks noChangeArrowheads="1"/>
          </p:cNvSpPr>
          <p:nvPr/>
        </p:nvSpPr>
        <p:spPr bwMode="auto">
          <a:xfrm>
            <a:off x="5230813" y="4149725"/>
            <a:ext cx="5857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√</a:t>
            </a:r>
          </a:p>
        </p:txBody>
      </p:sp>
      <p:sp>
        <p:nvSpPr>
          <p:cNvPr id="65557" name="TextBox 152"/>
          <p:cNvSpPr txBox="1">
            <a:spLocks noChangeArrowheads="1"/>
          </p:cNvSpPr>
          <p:nvPr/>
        </p:nvSpPr>
        <p:spPr bwMode="auto">
          <a:xfrm>
            <a:off x="3270250" y="4894263"/>
            <a:ext cx="5857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√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8"/>
          <p:cNvSpPr>
            <a:spLocks noChangeArrowheads="1"/>
          </p:cNvSpPr>
          <p:nvPr/>
        </p:nvSpPr>
        <p:spPr bwMode="auto">
          <a:xfrm>
            <a:off x="896938" y="265113"/>
            <a:ext cx="7385050" cy="110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Conflict-Serializability</a:t>
            </a:r>
          </a:p>
          <a:p>
            <a:pPr eaLnBrk="1" hangingPunct="1">
              <a:buFontTx/>
              <a:buNone/>
            </a:pPr>
            <a:r>
              <a:rPr lang="en-US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(A sufficient condition for serializability)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825500" y="1325563"/>
            <a:ext cx="7283450" cy="43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Consider:</a:t>
            </a:r>
          </a:p>
          <a:p>
            <a:pPr marL="0" indent="0" eaLnBrk="1" hangingPunct="1">
              <a:buFontTx/>
              <a:buNone/>
              <a:defRPr/>
            </a:pPr>
            <a:endParaRPr lang="en-US" altLang="en-US" sz="2400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564" name="TextBox 1"/>
          <p:cNvSpPr txBox="1">
            <a:spLocks noChangeArrowheads="1"/>
          </p:cNvSpPr>
          <p:nvPr/>
        </p:nvSpPr>
        <p:spPr bwMode="auto">
          <a:xfrm>
            <a:off x="965200" y="1868488"/>
            <a:ext cx="5619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</p:txBody>
      </p:sp>
      <p:grpSp>
        <p:nvGrpSpPr>
          <p:cNvPr id="66565" name="Group 12"/>
          <p:cNvGrpSpPr>
            <a:grpSpLocks/>
          </p:cNvGrpSpPr>
          <p:nvPr/>
        </p:nvGrpSpPr>
        <p:grpSpPr bwMode="auto">
          <a:xfrm>
            <a:off x="2120900" y="1577975"/>
            <a:ext cx="1825625" cy="735013"/>
            <a:chOff x="1947112" y="1744908"/>
            <a:chExt cx="1826141" cy="734167"/>
          </a:xfrm>
        </p:grpSpPr>
        <p:sp>
          <p:nvSpPr>
            <p:cNvPr id="66659" name="TextBox 5"/>
            <p:cNvSpPr txBox="1">
              <a:spLocks noChangeArrowheads="1"/>
            </p:cNvSpPr>
            <p:nvPr/>
          </p:nvSpPr>
          <p:spPr bwMode="auto">
            <a:xfrm>
              <a:off x="1947112" y="2078965"/>
              <a:ext cx="1826141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… r</a:t>
              </a:r>
              <a:r>
                <a:rPr lang="en-US" altLang="en-US" sz="20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(*)r</a:t>
              </a:r>
              <a:r>
                <a:rPr lang="en-US" altLang="en-US" sz="20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(*) … </a:t>
              </a:r>
            </a:p>
          </p:txBody>
        </p:sp>
        <p:sp>
          <p:nvSpPr>
            <p:cNvPr id="66660" name="Freeform 2"/>
            <p:cNvSpPr>
              <a:spLocks/>
            </p:cNvSpPr>
            <p:nvPr/>
          </p:nvSpPr>
          <p:spPr bwMode="auto">
            <a:xfrm>
              <a:off x="2508300" y="2009233"/>
              <a:ext cx="619512" cy="144079"/>
            </a:xfrm>
            <a:custGeom>
              <a:avLst/>
              <a:gdLst>
                <a:gd name="T0" fmla="*/ 0 w 603849"/>
                <a:gd name="T1" fmla="*/ 156489 h 138248"/>
                <a:gd name="T2" fmla="*/ 316719 w 603849"/>
                <a:gd name="T3" fmla="*/ 254 h 138248"/>
                <a:gd name="T4" fmla="*/ 652067 w 603849"/>
                <a:gd name="T5" fmla="*/ 127194 h 13824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03849" h="138248">
                  <a:moveTo>
                    <a:pt x="0" y="138248"/>
                  </a:moveTo>
                  <a:cubicBezTo>
                    <a:pt x="96328" y="71393"/>
                    <a:pt x="192657" y="4538"/>
                    <a:pt x="293298" y="225"/>
                  </a:cubicBezTo>
                  <a:cubicBezTo>
                    <a:pt x="393940" y="-4088"/>
                    <a:pt x="498894" y="54140"/>
                    <a:pt x="603849" y="112368"/>
                  </a:cubicBezTo>
                </a:path>
              </a:pathLst>
            </a:cu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cxnSp>
          <p:nvCxnSpPr>
            <p:cNvPr id="66661" name="Straight Arrow Connector 6"/>
            <p:cNvCxnSpPr>
              <a:cxnSpLocks noChangeShapeType="1"/>
            </p:cNvCxnSpPr>
            <p:nvPr/>
          </p:nvCxnSpPr>
          <p:spPr bwMode="auto">
            <a:xfrm>
              <a:off x="3056408" y="2078469"/>
              <a:ext cx="146650" cy="94892"/>
            </a:xfrm>
            <a:prstGeom prst="straightConnector1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6662" name="Straight Arrow Connector 11"/>
            <p:cNvCxnSpPr>
              <a:cxnSpLocks noChangeShapeType="1"/>
            </p:cNvCxnSpPr>
            <p:nvPr/>
          </p:nvCxnSpPr>
          <p:spPr bwMode="auto">
            <a:xfrm flipH="1">
              <a:off x="2460692" y="2099923"/>
              <a:ext cx="145388" cy="84035"/>
            </a:xfrm>
            <a:prstGeom prst="straightConnector1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6663" name="TextBox 10"/>
            <p:cNvSpPr txBox="1">
              <a:spLocks noChangeArrowheads="1"/>
            </p:cNvSpPr>
            <p:nvPr/>
          </p:nvSpPr>
          <p:spPr bwMode="auto">
            <a:xfrm>
              <a:off x="2578135" y="1744908"/>
              <a:ext cx="570990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FF0000"/>
                  </a:solidFill>
                </a:rPr>
                <a:t>swap?</a:t>
              </a:r>
            </a:p>
          </p:txBody>
        </p:sp>
      </p:grpSp>
      <p:grpSp>
        <p:nvGrpSpPr>
          <p:cNvPr id="66566" name="Group 35"/>
          <p:cNvGrpSpPr>
            <a:grpSpLocks/>
          </p:cNvGrpSpPr>
          <p:nvPr/>
        </p:nvGrpSpPr>
        <p:grpSpPr bwMode="auto">
          <a:xfrm>
            <a:off x="2157413" y="2320925"/>
            <a:ext cx="1927225" cy="733425"/>
            <a:chOff x="1947112" y="1744908"/>
            <a:chExt cx="1927131" cy="734167"/>
          </a:xfrm>
        </p:grpSpPr>
        <p:sp>
          <p:nvSpPr>
            <p:cNvPr id="66654" name="TextBox 36"/>
            <p:cNvSpPr txBox="1">
              <a:spLocks noChangeArrowheads="1"/>
            </p:cNvSpPr>
            <p:nvPr/>
          </p:nvSpPr>
          <p:spPr bwMode="auto">
            <a:xfrm>
              <a:off x="1947112" y="2078965"/>
              <a:ext cx="1927131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… r</a:t>
              </a:r>
              <a:r>
                <a:rPr lang="en-US" altLang="en-US" sz="20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(*)w</a:t>
              </a:r>
              <a:r>
                <a:rPr lang="en-US" altLang="en-US" sz="20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(*) … </a:t>
              </a:r>
            </a:p>
          </p:txBody>
        </p:sp>
        <p:sp>
          <p:nvSpPr>
            <p:cNvPr id="66655" name="Freeform 37"/>
            <p:cNvSpPr>
              <a:spLocks/>
            </p:cNvSpPr>
            <p:nvPr/>
          </p:nvSpPr>
          <p:spPr bwMode="auto">
            <a:xfrm>
              <a:off x="2508300" y="2009233"/>
              <a:ext cx="619512" cy="144079"/>
            </a:xfrm>
            <a:custGeom>
              <a:avLst/>
              <a:gdLst>
                <a:gd name="T0" fmla="*/ 0 w 603849"/>
                <a:gd name="T1" fmla="*/ 156489 h 138248"/>
                <a:gd name="T2" fmla="*/ 316719 w 603849"/>
                <a:gd name="T3" fmla="*/ 254 h 138248"/>
                <a:gd name="T4" fmla="*/ 652067 w 603849"/>
                <a:gd name="T5" fmla="*/ 127194 h 13824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03849" h="138248">
                  <a:moveTo>
                    <a:pt x="0" y="138248"/>
                  </a:moveTo>
                  <a:cubicBezTo>
                    <a:pt x="96328" y="71393"/>
                    <a:pt x="192657" y="4538"/>
                    <a:pt x="293298" y="225"/>
                  </a:cubicBezTo>
                  <a:cubicBezTo>
                    <a:pt x="393940" y="-4088"/>
                    <a:pt x="498894" y="54140"/>
                    <a:pt x="603849" y="112368"/>
                  </a:cubicBezTo>
                </a:path>
              </a:pathLst>
            </a:cu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cxnSp>
          <p:nvCxnSpPr>
            <p:cNvPr id="66656" name="Straight Arrow Connector 38"/>
            <p:cNvCxnSpPr>
              <a:cxnSpLocks noChangeShapeType="1"/>
            </p:cNvCxnSpPr>
            <p:nvPr/>
          </p:nvCxnSpPr>
          <p:spPr bwMode="auto">
            <a:xfrm>
              <a:off x="3056408" y="2078469"/>
              <a:ext cx="146650" cy="94892"/>
            </a:xfrm>
            <a:prstGeom prst="straightConnector1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6657" name="Straight Arrow Connector 39"/>
            <p:cNvCxnSpPr>
              <a:cxnSpLocks noChangeShapeType="1"/>
            </p:cNvCxnSpPr>
            <p:nvPr/>
          </p:nvCxnSpPr>
          <p:spPr bwMode="auto">
            <a:xfrm flipH="1">
              <a:off x="2460692" y="2099923"/>
              <a:ext cx="145388" cy="84035"/>
            </a:xfrm>
            <a:prstGeom prst="straightConnector1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6658" name="TextBox 40"/>
            <p:cNvSpPr txBox="1">
              <a:spLocks noChangeArrowheads="1"/>
            </p:cNvSpPr>
            <p:nvPr/>
          </p:nvSpPr>
          <p:spPr bwMode="auto">
            <a:xfrm>
              <a:off x="2578135" y="1744908"/>
              <a:ext cx="570990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FF0000"/>
                  </a:solidFill>
                </a:rPr>
                <a:t>swap?</a:t>
              </a:r>
            </a:p>
          </p:txBody>
        </p:sp>
      </p:grpSp>
      <p:grpSp>
        <p:nvGrpSpPr>
          <p:cNvPr id="66567" name="Group 41"/>
          <p:cNvGrpSpPr>
            <a:grpSpLocks/>
          </p:cNvGrpSpPr>
          <p:nvPr/>
        </p:nvGrpSpPr>
        <p:grpSpPr bwMode="auto">
          <a:xfrm>
            <a:off x="4057650" y="1574800"/>
            <a:ext cx="1927225" cy="733425"/>
            <a:chOff x="1947112" y="1744908"/>
            <a:chExt cx="1927131" cy="734167"/>
          </a:xfrm>
        </p:grpSpPr>
        <p:sp>
          <p:nvSpPr>
            <p:cNvPr id="66649" name="TextBox 42"/>
            <p:cNvSpPr txBox="1">
              <a:spLocks noChangeArrowheads="1"/>
            </p:cNvSpPr>
            <p:nvPr/>
          </p:nvSpPr>
          <p:spPr bwMode="auto">
            <a:xfrm>
              <a:off x="1947112" y="2078965"/>
              <a:ext cx="1927131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… w</a:t>
              </a:r>
              <a:r>
                <a:rPr lang="en-US" altLang="en-US" sz="20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(*)r</a:t>
              </a:r>
              <a:r>
                <a:rPr lang="en-US" altLang="en-US" sz="20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(*) … </a:t>
              </a:r>
            </a:p>
          </p:txBody>
        </p:sp>
        <p:sp>
          <p:nvSpPr>
            <p:cNvPr id="66650" name="Freeform 43"/>
            <p:cNvSpPr>
              <a:spLocks/>
            </p:cNvSpPr>
            <p:nvPr/>
          </p:nvSpPr>
          <p:spPr bwMode="auto">
            <a:xfrm>
              <a:off x="2508300" y="2009233"/>
              <a:ext cx="619512" cy="144079"/>
            </a:xfrm>
            <a:custGeom>
              <a:avLst/>
              <a:gdLst>
                <a:gd name="T0" fmla="*/ 0 w 603849"/>
                <a:gd name="T1" fmla="*/ 156489 h 138248"/>
                <a:gd name="T2" fmla="*/ 316719 w 603849"/>
                <a:gd name="T3" fmla="*/ 254 h 138248"/>
                <a:gd name="T4" fmla="*/ 652067 w 603849"/>
                <a:gd name="T5" fmla="*/ 127194 h 13824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03849" h="138248">
                  <a:moveTo>
                    <a:pt x="0" y="138248"/>
                  </a:moveTo>
                  <a:cubicBezTo>
                    <a:pt x="96328" y="71393"/>
                    <a:pt x="192657" y="4538"/>
                    <a:pt x="293298" y="225"/>
                  </a:cubicBezTo>
                  <a:cubicBezTo>
                    <a:pt x="393940" y="-4088"/>
                    <a:pt x="498894" y="54140"/>
                    <a:pt x="603849" y="112368"/>
                  </a:cubicBezTo>
                </a:path>
              </a:pathLst>
            </a:cu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cxnSp>
          <p:nvCxnSpPr>
            <p:cNvPr id="66651" name="Straight Arrow Connector 44"/>
            <p:cNvCxnSpPr>
              <a:cxnSpLocks noChangeShapeType="1"/>
            </p:cNvCxnSpPr>
            <p:nvPr/>
          </p:nvCxnSpPr>
          <p:spPr bwMode="auto">
            <a:xfrm>
              <a:off x="3056408" y="2078469"/>
              <a:ext cx="146650" cy="94892"/>
            </a:xfrm>
            <a:prstGeom prst="straightConnector1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6652" name="Straight Arrow Connector 45"/>
            <p:cNvCxnSpPr>
              <a:cxnSpLocks noChangeShapeType="1"/>
            </p:cNvCxnSpPr>
            <p:nvPr/>
          </p:nvCxnSpPr>
          <p:spPr bwMode="auto">
            <a:xfrm flipH="1">
              <a:off x="2460692" y="2099923"/>
              <a:ext cx="145388" cy="84035"/>
            </a:xfrm>
            <a:prstGeom prst="straightConnector1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6653" name="TextBox 46"/>
            <p:cNvSpPr txBox="1">
              <a:spLocks noChangeArrowheads="1"/>
            </p:cNvSpPr>
            <p:nvPr/>
          </p:nvSpPr>
          <p:spPr bwMode="auto">
            <a:xfrm>
              <a:off x="2578135" y="1744908"/>
              <a:ext cx="570990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FF0000"/>
                  </a:solidFill>
                </a:rPr>
                <a:t>swap?</a:t>
              </a:r>
            </a:p>
          </p:txBody>
        </p:sp>
      </p:grpSp>
      <p:grpSp>
        <p:nvGrpSpPr>
          <p:cNvPr id="66568" name="Group 47"/>
          <p:cNvGrpSpPr>
            <a:grpSpLocks/>
          </p:cNvGrpSpPr>
          <p:nvPr/>
        </p:nvGrpSpPr>
        <p:grpSpPr bwMode="auto">
          <a:xfrm>
            <a:off x="4057650" y="2306638"/>
            <a:ext cx="2028825" cy="733425"/>
            <a:chOff x="1947112" y="1744908"/>
            <a:chExt cx="2028119" cy="734167"/>
          </a:xfrm>
        </p:grpSpPr>
        <p:sp>
          <p:nvSpPr>
            <p:cNvPr id="66644" name="TextBox 48"/>
            <p:cNvSpPr txBox="1">
              <a:spLocks noChangeArrowheads="1"/>
            </p:cNvSpPr>
            <p:nvPr/>
          </p:nvSpPr>
          <p:spPr bwMode="auto">
            <a:xfrm>
              <a:off x="1947112" y="2078965"/>
              <a:ext cx="2028119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… w</a:t>
              </a:r>
              <a:r>
                <a:rPr lang="en-US" altLang="en-US" sz="20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(*)w</a:t>
              </a:r>
              <a:r>
                <a:rPr lang="en-US" altLang="en-US" sz="20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(*) … </a:t>
              </a:r>
            </a:p>
          </p:txBody>
        </p:sp>
        <p:sp>
          <p:nvSpPr>
            <p:cNvPr id="66645" name="Freeform 49"/>
            <p:cNvSpPr>
              <a:spLocks/>
            </p:cNvSpPr>
            <p:nvPr/>
          </p:nvSpPr>
          <p:spPr bwMode="auto">
            <a:xfrm>
              <a:off x="2508300" y="2009233"/>
              <a:ext cx="619512" cy="144079"/>
            </a:xfrm>
            <a:custGeom>
              <a:avLst/>
              <a:gdLst>
                <a:gd name="T0" fmla="*/ 0 w 603849"/>
                <a:gd name="T1" fmla="*/ 156489 h 138248"/>
                <a:gd name="T2" fmla="*/ 316719 w 603849"/>
                <a:gd name="T3" fmla="*/ 254 h 138248"/>
                <a:gd name="T4" fmla="*/ 652067 w 603849"/>
                <a:gd name="T5" fmla="*/ 127194 h 13824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03849" h="138248">
                  <a:moveTo>
                    <a:pt x="0" y="138248"/>
                  </a:moveTo>
                  <a:cubicBezTo>
                    <a:pt x="96328" y="71393"/>
                    <a:pt x="192657" y="4538"/>
                    <a:pt x="293298" y="225"/>
                  </a:cubicBezTo>
                  <a:cubicBezTo>
                    <a:pt x="393940" y="-4088"/>
                    <a:pt x="498894" y="54140"/>
                    <a:pt x="603849" y="112368"/>
                  </a:cubicBezTo>
                </a:path>
              </a:pathLst>
            </a:cu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cxnSp>
          <p:nvCxnSpPr>
            <p:cNvPr id="66646" name="Straight Arrow Connector 50"/>
            <p:cNvCxnSpPr>
              <a:cxnSpLocks noChangeShapeType="1"/>
            </p:cNvCxnSpPr>
            <p:nvPr/>
          </p:nvCxnSpPr>
          <p:spPr bwMode="auto">
            <a:xfrm>
              <a:off x="3056408" y="2078469"/>
              <a:ext cx="146650" cy="94892"/>
            </a:xfrm>
            <a:prstGeom prst="straightConnector1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6647" name="Straight Arrow Connector 51"/>
            <p:cNvCxnSpPr>
              <a:cxnSpLocks noChangeShapeType="1"/>
            </p:cNvCxnSpPr>
            <p:nvPr/>
          </p:nvCxnSpPr>
          <p:spPr bwMode="auto">
            <a:xfrm flipH="1">
              <a:off x="2460692" y="2099923"/>
              <a:ext cx="145388" cy="84035"/>
            </a:xfrm>
            <a:prstGeom prst="straightConnector1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6648" name="TextBox 52"/>
            <p:cNvSpPr txBox="1">
              <a:spLocks noChangeArrowheads="1"/>
            </p:cNvSpPr>
            <p:nvPr/>
          </p:nvSpPr>
          <p:spPr bwMode="auto">
            <a:xfrm>
              <a:off x="2578135" y="1744908"/>
              <a:ext cx="570990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FF0000"/>
                  </a:solidFill>
                </a:rPr>
                <a:t>swap?</a:t>
              </a:r>
            </a:p>
          </p:txBody>
        </p:sp>
      </p:grpSp>
      <p:sp>
        <p:nvSpPr>
          <p:cNvPr id="66569" name="TextBox 56"/>
          <p:cNvSpPr txBox="1">
            <a:spLocks noChangeArrowheads="1"/>
          </p:cNvSpPr>
          <p:nvPr/>
        </p:nvSpPr>
        <p:spPr bwMode="auto">
          <a:xfrm>
            <a:off x="6361113" y="2051050"/>
            <a:ext cx="20558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Violate T</a:t>
            </a:r>
            <a:r>
              <a:rPr lang="en-US" altLang="en-US" sz="2000" baseline="-25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’s logic!</a:t>
            </a:r>
          </a:p>
        </p:txBody>
      </p:sp>
      <p:sp>
        <p:nvSpPr>
          <p:cNvPr id="66570" name="TextBox 53"/>
          <p:cNvSpPr txBox="1">
            <a:spLocks noChangeArrowheads="1"/>
          </p:cNvSpPr>
          <p:nvPr/>
        </p:nvSpPr>
        <p:spPr bwMode="auto">
          <a:xfrm>
            <a:off x="939800" y="3470275"/>
            <a:ext cx="9271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, T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</p:txBody>
      </p:sp>
      <p:grpSp>
        <p:nvGrpSpPr>
          <p:cNvPr id="66571" name="Group 7"/>
          <p:cNvGrpSpPr>
            <a:grpSpLocks/>
          </p:cNvGrpSpPr>
          <p:nvPr/>
        </p:nvGrpSpPr>
        <p:grpSpPr bwMode="auto">
          <a:xfrm>
            <a:off x="2141538" y="3381375"/>
            <a:ext cx="4065587" cy="1481138"/>
            <a:chOff x="2140969" y="3381722"/>
            <a:chExt cx="4066459" cy="1480264"/>
          </a:xfrm>
        </p:grpSpPr>
        <p:grpSp>
          <p:nvGrpSpPr>
            <p:cNvPr id="66620" name="Group 67"/>
            <p:cNvGrpSpPr>
              <a:grpSpLocks/>
            </p:cNvGrpSpPr>
            <p:nvPr/>
          </p:nvGrpSpPr>
          <p:grpSpPr bwMode="auto">
            <a:xfrm>
              <a:off x="2140969" y="3385684"/>
              <a:ext cx="1927131" cy="734167"/>
              <a:chOff x="1947112" y="1744908"/>
              <a:chExt cx="1927131" cy="734167"/>
            </a:xfrm>
          </p:grpSpPr>
          <p:sp>
            <p:nvSpPr>
              <p:cNvPr id="66639" name="TextBox 98"/>
              <p:cNvSpPr txBox="1">
                <a:spLocks noChangeArrowheads="1"/>
              </p:cNvSpPr>
              <p:nvPr/>
            </p:nvSpPr>
            <p:spPr bwMode="auto">
              <a:xfrm>
                <a:off x="1947112" y="2078965"/>
                <a:ext cx="1927131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… r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(A)r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(B) … </a:t>
                </a:r>
              </a:p>
            </p:txBody>
          </p:sp>
          <p:sp>
            <p:nvSpPr>
              <p:cNvPr id="66640" name="Freeform 99"/>
              <p:cNvSpPr>
                <a:spLocks/>
              </p:cNvSpPr>
              <p:nvPr/>
            </p:nvSpPr>
            <p:spPr bwMode="auto">
              <a:xfrm>
                <a:off x="2508300" y="2009233"/>
                <a:ext cx="619512" cy="144079"/>
              </a:xfrm>
              <a:custGeom>
                <a:avLst/>
                <a:gdLst>
                  <a:gd name="T0" fmla="*/ 0 w 603849"/>
                  <a:gd name="T1" fmla="*/ 156489 h 138248"/>
                  <a:gd name="T2" fmla="*/ 316719 w 603849"/>
                  <a:gd name="T3" fmla="*/ 254 h 138248"/>
                  <a:gd name="T4" fmla="*/ 652067 w 603849"/>
                  <a:gd name="T5" fmla="*/ 127194 h 13824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03849" h="138248">
                    <a:moveTo>
                      <a:pt x="0" y="138248"/>
                    </a:moveTo>
                    <a:cubicBezTo>
                      <a:pt x="96328" y="71393"/>
                      <a:pt x="192657" y="4538"/>
                      <a:pt x="293298" y="225"/>
                    </a:cubicBezTo>
                    <a:cubicBezTo>
                      <a:pt x="393940" y="-4088"/>
                      <a:pt x="498894" y="54140"/>
                      <a:pt x="603849" y="112368"/>
                    </a:cubicBezTo>
                  </a:path>
                </a:pathLst>
              </a:custGeom>
              <a:noFill/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cxnSp>
            <p:nvCxnSpPr>
              <p:cNvPr id="66641" name="Straight Arrow Connector 100"/>
              <p:cNvCxnSpPr>
                <a:cxnSpLocks noChangeShapeType="1"/>
              </p:cNvCxnSpPr>
              <p:nvPr/>
            </p:nvCxnSpPr>
            <p:spPr bwMode="auto">
              <a:xfrm>
                <a:off x="3056408" y="2078469"/>
                <a:ext cx="146650" cy="94892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6642" name="Straight Arrow Connector 101"/>
              <p:cNvCxnSpPr>
                <a:cxnSpLocks noChangeShapeType="1"/>
              </p:cNvCxnSpPr>
              <p:nvPr/>
            </p:nvCxnSpPr>
            <p:spPr bwMode="auto">
              <a:xfrm flipH="1">
                <a:off x="2460692" y="2099923"/>
                <a:ext cx="145388" cy="84035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66643" name="TextBox 102"/>
              <p:cNvSpPr txBox="1">
                <a:spLocks noChangeArrowheads="1"/>
              </p:cNvSpPr>
              <p:nvPr/>
            </p:nvSpPr>
            <p:spPr bwMode="auto">
              <a:xfrm>
                <a:off x="2578135" y="1744908"/>
                <a:ext cx="570990" cy="2616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100">
                    <a:solidFill>
                      <a:srgbClr val="FF0000"/>
                    </a:solidFill>
                  </a:rPr>
                  <a:t>swap?</a:t>
                </a:r>
              </a:p>
            </p:txBody>
          </p:sp>
        </p:grpSp>
        <p:grpSp>
          <p:nvGrpSpPr>
            <p:cNvPr id="66621" name="Group 68"/>
            <p:cNvGrpSpPr>
              <a:grpSpLocks/>
            </p:cNvGrpSpPr>
            <p:nvPr/>
          </p:nvGrpSpPr>
          <p:grpSpPr bwMode="auto">
            <a:xfrm>
              <a:off x="2178525" y="4127819"/>
              <a:ext cx="2028119" cy="734167"/>
              <a:chOff x="1947112" y="1744908"/>
              <a:chExt cx="2028119" cy="734167"/>
            </a:xfrm>
          </p:grpSpPr>
          <p:sp>
            <p:nvSpPr>
              <p:cNvPr id="66634" name="TextBox 93"/>
              <p:cNvSpPr txBox="1">
                <a:spLocks noChangeArrowheads="1"/>
              </p:cNvSpPr>
              <p:nvPr/>
            </p:nvSpPr>
            <p:spPr bwMode="auto">
              <a:xfrm>
                <a:off x="1947112" y="2078965"/>
                <a:ext cx="2028119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… r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(A)w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(B) … </a:t>
                </a:r>
              </a:p>
            </p:txBody>
          </p:sp>
          <p:sp>
            <p:nvSpPr>
              <p:cNvPr id="66635" name="Freeform 94"/>
              <p:cNvSpPr>
                <a:spLocks/>
              </p:cNvSpPr>
              <p:nvPr/>
            </p:nvSpPr>
            <p:spPr bwMode="auto">
              <a:xfrm>
                <a:off x="2508300" y="2009233"/>
                <a:ext cx="619512" cy="144079"/>
              </a:xfrm>
              <a:custGeom>
                <a:avLst/>
                <a:gdLst>
                  <a:gd name="T0" fmla="*/ 0 w 603849"/>
                  <a:gd name="T1" fmla="*/ 156489 h 138248"/>
                  <a:gd name="T2" fmla="*/ 316719 w 603849"/>
                  <a:gd name="T3" fmla="*/ 254 h 138248"/>
                  <a:gd name="T4" fmla="*/ 652067 w 603849"/>
                  <a:gd name="T5" fmla="*/ 127194 h 13824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03849" h="138248">
                    <a:moveTo>
                      <a:pt x="0" y="138248"/>
                    </a:moveTo>
                    <a:cubicBezTo>
                      <a:pt x="96328" y="71393"/>
                      <a:pt x="192657" y="4538"/>
                      <a:pt x="293298" y="225"/>
                    </a:cubicBezTo>
                    <a:cubicBezTo>
                      <a:pt x="393940" y="-4088"/>
                      <a:pt x="498894" y="54140"/>
                      <a:pt x="603849" y="112368"/>
                    </a:cubicBezTo>
                  </a:path>
                </a:pathLst>
              </a:custGeom>
              <a:noFill/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cxnSp>
            <p:nvCxnSpPr>
              <p:cNvPr id="66636" name="Straight Arrow Connector 95"/>
              <p:cNvCxnSpPr>
                <a:cxnSpLocks noChangeShapeType="1"/>
              </p:cNvCxnSpPr>
              <p:nvPr/>
            </p:nvCxnSpPr>
            <p:spPr bwMode="auto">
              <a:xfrm>
                <a:off x="3056408" y="2078469"/>
                <a:ext cx="146650" cy="94892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6637" name="Straight Arrow Connector 96"/>
              <p:cNvCxnSpPr>
                <a:cxnSpLocks noChangeShapeType="1"/>
              </p:cNvCxnSpPr>
              <p:nvPr/>
            </p:nvCxnSpPr>
            <p:spPr bwMode="auto">
              <a:xfrm flipH="1">
                <a:off x="2460692" y="2099923"/>
                <a:ext cx="145388" cy="84035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66638" name="TextBox 97"/>
              <p:cNvSpPr txBox="1">
                <a:spLocks noChangeArrowheads="1"/>
              </p:cNvSpPr>
              <p:nvPr/>
            </p:nvSpPr>
            <p:spPr bwMode="auto">
              <a:xfrm>
                <a:off x="2578135" y="1744908"/>
                <a:ext cx="570990" cy="2616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100">
                    <a:solidFill>
                      <a:srgbClr val="FF0000"/>
                    </a:solidFill>
                  </a:rPr>
                  <a:t>swap?</a:t>
                </a:r>
              </a:p>
            </p:txBody>
          </p:sp>
        </p:grpSp>
        <p:grpSp>
          <p:nvGrpSpPr>
            <p:cNvPr id="66622" name="Group 69"/>
            <p:cNvGrpSpPr>
              <a:grpSpLocks/>
            </p:cNvGrpSpPr>
            <p:nvPr/>
          </p:nvGrpSpPr>
          <p:grpSpPr bwMode="auto">
            <a:xfrm>
              <a:off x="4078319" y="3381722"/>
              <a:ext cx="2028119" cy="734167"/>
              <a:chOff x="1947112" y="1744908"/>
              <a:chExt cx="2028119" cy="734167"/>
            </a:xfrm>
          </p:grpSpPr>
          <p:sp>
            <p:nvSpPr>
              <p:cNvPr id="66629" name="TextBox 88"/>
              <p:cNvSpPr txBox="1">
                <a:spLocks noChangeArrowheads="1"/>
              </p:cNvSpPr>
              <p:nvPr/>
            </p:nvSpPr>
            <p:spPr bwMode="auto">
              <a:xfrm>
                <a:off x="1947112" y="2078965"/>
                <a:ext cx="2028119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… w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(A)r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(B) … </a:t>
                </a:r>
              </a:p>
            </p:txBody>
          </p:sp>
          <p:sp>
            <p:nvSpPr>
              <p:cNvPr id="66630" name="Freeform 89"/>
              <p:cNvSpPr>
                <a:spLocks/>
              </p:cNvSpPr>
              <p:nvPr/>
            </p:nvSpPr>
            <p:spPr bwMode="auto">
              <a:xfrm>
                <a:off x="2508300" y="2009233"/>
                <a:ext cx="619512" cy="144079"/>
              </a:xfrm>
              <a:custGeom>
                <a:avLst/>
                <a:gdLst>
                  <a:gd name="T0" fmla="*/ 0 w 603849"/>
                  <a:gd name="T1" fmla="*/ 156489 h 138248"/>
                  <a:gd name="T2" fmla="*/ 316719 w 603849"/>
                  <a:gd name="T3" fmla="*/ 254 h 138248"/>
                  <a:gd name="T4" fmla="*/ 652067 w 603849"/>
                  <a:gd name="T5" fmla="*/ 127194 h 13824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03849" h="138248">
                    <a:moveTo>
                      <a:pt x="0" y="138248"/>
                    </a:moveTo>
                    <a:cubicBezTo>
                      <a:pt x="96328" y="71393"/>
                      <a:pt x="192657" y="4538"/>
                      <a:pt x="293298" y="225"/>
                    </a:cubicBezTo>
                    <a:cubicBezTo>
                      <a:pt x="393940" y="-4088"/>
                      <a:pt x="498894" y="54140"/>
                      <a:pt x="603849" y="112368"/>
                    </a:cubicBezTo>
                  </a:path>
                </a:pathLst>
              </a:custGeom>
              <a:noFill/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cxnSp>
            <p:nvCxnSpPr>
              <p:cNvPr id="66631" name="Straight Arrow Connector 90"/>
              <p:cNvCxnSpPr>
                <a:cxnSpLocks noChangeShapeType="1"/>
              </p:cNvCxnSpPr>
              <p:nvPr/>
            </p:nvCxnSpPr>
            <p:spPr bwMode="auto">
              <a:xfrm>
                <a:off x="3056408" y="2078469"/>
                <a:ext cx="146650" cy="94892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6632" name="Straight Arrow Connector 91"/>
              <p:cNvCxnSpPr>
                <a:cxnSpLocks noChangeShapeType="1"/>
              </p:cNvCxnSpPr>
              <p:nvPr/>
            </p:nvCxnSpPr>
            <p:spPr bwMode="auto">
              <a:xfrm flipH="1">
                <a:off x="2460692" y="2099923"/>
                <a:ext cx="145388" cy="84035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66633" name="TextBox 92"/>
              <p:cNvSpPr txBox="1">
                <a:spLocks noChangeArrowheads="1"/>
              </p:cNvSpPr>
              <p:nvPr/>
            </p:nvSpPr>
            <p:spPr bwMode="auto">
              <a:xfrm>
                <a:off x="2578135" y="1744908"/>
                <a:ext cx="570990" cy="2616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100">
                    <a:solidFill>
                      <a:srgbClr val="FF0000"/>
                    </a:solidFill>
                  </a:rPr>
                  <a:t>swap?</a:t>
                </a:r>
              </a:p>
            </p:txBody>
          </p:sp>
        </p:grpSp>
        <p:grpSp>
          <p:nvGrpSpPr>
            <p:cNvPr id="66623" name="Group 70"/>
            <p:cNvGrpSpPr>
              <a:grpSpLocks/>
            </p:cNvGrpSpPr>
            <p:nvPr/>
          </p:nvGrpSpPr>
          <p:grpSpPr bwMode="auto">
            <a:xfrm>
              <a:off x="4078319" y="4113896"/>
              <a:ext cx="2129109" cy="734167"/>
              <a:chOff x="1947112" y="1744908"/>
              <a:chExt cx="2129109" cy="734167"/>
            </a:xfrm>
          </p:grpSpPr>
          <p:sp>
            <p:nvSpPr>
              <p:cNvPr id="66624" name="TextBox 83"/>
              <p:cNvSpPr txBox="1">
                <a:spLocks noChangeArrowheads="1"/>
              </p:cNvSpPr>
              <p:nvPr/>
            </p:nvSpPr>
            <p:spPr bwMode="auto">
              <a:xfrm>
                <a:off x="1947112" y="2078965"/>
                <a:ext cx="2129109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… w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(A)w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(B) … </a:t>
                </a:r>
              </a:p>
            </p:txBody>
          </p:sp>
          <p:sp>
            <p:nvSpPr>
              <p:cNvPr id="66625" name="Freeform 84"/>
              <p:cNvSpPr>
                <a:spLocks/>
              </p:cNvSpPr>
              <p:nvPr/>
            </p:nvSpPr>
            <p:spPr bwMode="auto">
              <a:xfrm>
                <a:off x="2508300" y="2009233"/>
                <a:ext cx="619512" cy="144079"/>
              </a:xfrm>
              <a:custGeom>
                <a:avLst/>
                <a:gdLst>
                  <a:gd name="T0" fmla="*/ 0 w 603849"/>
                  <a:gd name="T1" fmla="*/ 156489 h 138248"/>
                  <a:gd name="T2" fmla="*/ 316719 w 603849"/>
                  <a:gd name="T3" fmla="*/ 254 h 138248"/>
                  <a:gd name="T4" fmla="*/ 652067 w 603849"/>
                  <a:gd name="T5" fmla="*/ 127194 h 13824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03849" h="138248">
                    <a:moveTo>
                      <a:pt x="0" y="138248"/>
                    </a:moveTo>
                    <a:cubicBezTo>
                      <a:pt x="96328" y="71393"/>
                      <a:pt x="192657" y="4538"/>
                      <a:pt x="293298" y="225"/>
                    </a:cubicBezTo>
                    <a:cubicBezTo>
                      <a:pt x="393940" y="-4088"/>
                      <a:pt x="498894" y="54140"/>
                      <a:pt x="603849" y="112368"/>
                    </a:cubicBezTo>
                  </a:path>
                </a:pathLst>
              </a:custGeom>
              <a:noFill/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cxnSp>
            <p:nvCxnSpPr>
              <p:cNvPr id="66626" name="Straight Arrow Connector 85"/>
              <p:cNvCxnSpPr>
                <a:cxnSpLocks noChangeShapeType="1"/>
              </p:cNvCxnSpPr>
              <p:nvPr/>
            </p:nvCxnSpPr>
            <p:spPr bwMode="auto">
              <a:xfrm>
                <a:off x="3056408" y="2078469"/>
                <a:ext cx="146650" cy="94892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6627" name="Straight Arrow Connector 86"/>
              <p:cNvCxnSpPr>
                <a:cxnSpLocks noChangeShapeType="1"/>
              </p:cNvCxnSpPr>
              <p:nvPr/>
            </p:nvCxnSpPr>
            <p:spPr bwMode="auto">
              <a:xfrm flipH="1">
                <a:off x="2460692" y="2099923"/>
                <a:ext cx="145388" cy="84035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66628" name="TextBox 87"/>
              <p:cNvSpPr txBox="1">
                <a:spLocks noChangeArrowheads="1"/>
              </p:cNvSpPr>
              <p:nvPr/>
            </p:nvSpPr>
            <p:spPr bwMode="auto">
              <a:xfrm>
                <a:off x="2578135" y="1744908"/>
                <a:ext cx="570990" cy="2616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100">
                    <a:solidFill>
                      <a:srgbClr val="FF0000"/>
                    </a:solidFill>
                  </a:rPr>
                  <a:t>swap?</a:t>
                </a:r>
              </a:p>
            </p:txBody>
          </p:sp>
        </p:grpSp>
      </p:grpSp>
      <p:grpSp>
        <p:nvGrpSpPr>
          <p:cNvPr id="66572" name="Group 103"/>
          <p:cNvGrpSpPr>
            <a:grpSpLocks/>
          </p:cNvGrpSpPr>
          <p:nvPr/>
        </p:nvGrpSpPr>
        <p:grpSpPr bwMode="auto">
          <a:xfrm>
            <a:off x="2141538" y="4862513"/>
            <a:ext cx="4065587" cy="1479550"/>
            <a:chOff x="2140969" y="3381722"/>
            <a:chExt cx="4066459" cy="1480264"/>
          </a:xfrm>
        </p:grpSpPr>
        <p:grpSp>
          <p:nvGrpSpPr>
            <p:cNvPr id="66596" name="Group 104"/>
            <p:cNvGrpSpPr>
              <a:grpSpLocks/>
            </p:cNvGrpSpPr>
            <p:nvPr/>
          </p:nvGrpSpPr>
          <p:grpSpPr bwMode="auto">
            <a:xfrm>
              <a:off x="2140969" y="3385684"/>
              <a:ext cx="1927131" cy="734167"/>
              <a:chOff x="1947112" y="1744908"/>
              <a:chExt cx="1927131" cy="734167"/>
            </a:xfrm>
          </p:grpSpPr>
          <p:sp>
            <p:nvSpPr>
              <p:cNvPr id="66615" name="TextBox 123"/>
              <p:cNvSpPr txBox="1">
                <a:spLocks noChangeArrowheads="1"/>
              </p:cNvSpPr>
              <p:nvPr/>
            </p:nvSpPr>
            <p:spPr bwMode="auto">
              <a:xfrm>
                <a:off x="1947112" y="2078965"/>
                <a:ext cx="1927131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… r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(A)r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 … </a:t>
                </a:r>
              </a:p>
            </p:txBody>
          </p:sp>
          <p:sp>
            <p:nvSpPr>
              <p:cNvPr id="66616" name="Freeform 124"/>
              <p:cNvSpPr>
                <a:spLocks/>
              </p:cNvSpPr>
              <p:nvPr/>
            </p:nvSpPr>
            <p:spPr bwMode="auto">
              <a:xfrm>
                <a:off x="2508300" y="2009233"/>
                <a:ext cx="619512" cy="144079"/>
              </a:xfrm>
              <a:custGeom>
                <a:avLst/>
                <a:gdLst>
                  <a:gd name="T0" fmla="*/ 0 w 603849"/>
                  <a:gd name="T1" fmla="*/ 156489 h 138248"/>
                  <a:gd name="T2" fmla="*/ 316719 w 603849"/>
                  <a:gd name="T3" fmla="*/ 254 h 138248"/>
                  <a:gd name="T4" fmla="*/ 652067 w 603849"/>
                  <a:gd name="T5" fmla="*/ 127194 h 13824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03849" h="138248">
                    <a:moveTo>
                      <a:pt x="0" y="138248"/>
                    </a:moveTo>
                    <a:cubicBezTo>
                      <a:pt x="96328" y="71393"/>
                      <a:pt x="192657" y="4538"/>
                      <a:pt x="293298" y="225"/>
                    </a:cubicBezTo>
                    <a:cubicBezTo>
                      <a:pt x="393940" y="-4088"/>
                      <a:pt x="498894" y="54140"/>
                      <a:pt x="603849" y="112368"/>
                    </a:cubicBezTo>
                  </a:path>
                </a:pathLst>
              </a:custGeom>
              <a:noFill/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cxnSp>
            <p:nvCxnSpPr>
              <p:cNvPr id="66617" name="Straight Arrow Connector 125"/>
              <p:cNvCxnSpPr>
                <a:cxnSpLocks noChangeShapeType="1"/>
              </p:cNvCxnSpPr>
              <p:nvPr/>
            </p:nvCxnSpPr>
            <p:spPr bwMode="auto">
              <a:xfrm>
                <a:off x="3056408" y="2078469"/>
                <a:ext cx="146650" cy="94892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6618" name="Straight Arrow Connector 126"/>
              <p:cNvCxnSpPr>
                <a:cxnSpLocks noChangeShapeType="1"/>
              </p:cNvCxnSpPr>
              <p:nvPr/>
            </p:nvCxnSpPr>
            <p:spPr bwMode="auto">
              <a:xfrm flipH="1">
                <a:off x="2460692" y="2099923"/>
                <a:ext cx="145388" cy="84035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66619" name="TextBox 127"/>
              <p:cNvSpPr txBox="1">
                <a:spLocks noChangeArrowheads="1"/>
              </p:cNvSpPr>
              <p:nvPr/>
            </p:nvSpPr>
            <p:spPr bwMode="auto">
              <a:xfrm>
                <a:off x="2578135" y="1744908"/>
                <a:ext cx="570990" cy="2616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100">
                    <a:solidFill>
                      <a:srgbClr val="FF0000"/>
                    </a:solidFill>
                  </a:rPr>
                  <a:t>swap?</a:t>
                </a:r>
              </a:p>
            </p:txBody>
          </p:sp>
        </p:grpSp>
        <p:grpSp>
          <p:nvGrpSpPr>
            <p:cNvPr id="66597" name="Group 105"/>
            <p:cNvGrpSpPr>
              <a:grpSpLocks/>
            </p:cNvGrpSpPr>
            <p:nvPr/>
          </p:nvGrpSpPr>
          <p:grpSpPr bwMode="auto">
            <a:xfrm>
              <a:off x="2178525" y="4127819"/>
              <a:ext cx="2028119" cy="734167"/>
              <a:chOff x="1947112" y="1744908"/>
              <a:chExt cx="2028119" cy="734167"/>
            </a:xfrm>
          </p:grpSpPr>
          <p:sp>
            <p:nvSpPr>
              <p:cNvPr id="66610" name="TextBox 118"/>
              <p:cNvSpPr txBox="1">
                <a:spLocks noChangeArrowheads="1"/>
              </p:cNvSpPr>
              <p:nvPr/>
            </p:nvSpPr>
            <p:spPr bwMode="auto">
              <a:xfrm>
                <a:off x="1947112" y="2078965"/>
                <a:ext cx="2028119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… r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(A)w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 … </a:t>
                </a:r>
              </a:p>
            </p:txBody>
          </p:sp>
          <p:sp>
            <p:nvSpPr>
              <p:cNvPr id="66611" name="Freeform 119"/>
              <p:cNvSpPr>
                <a:spLocks/>
              </p:cNvSpPr>
              <p:nvPr/>
            </p:nvSpPr>
            <p:spPr bwMode="auto">
              <a:xfrm>
                <a:off x="2508300" y="2009233"/>
                <a:ext cx="619512" cy="144079"/>
              </a:xfrm>
              <a:custGeom>
                <a:avLst/>
                <a:gdLst>
                  <a:gd name="T0" fmla="*/ 0 w 603849"/>
                  <a:gd name="T1" fmla="*/ 156489 h 138248"/>
                  <a:gd name="T2" fmla="*/ 316719 w 603849"/>
                  <a:gd name="T3" fmla="*/ 254 h 138248"/>
                  <a:gd name="T4" fmla="*/ 652067 w 603849"/>
                  <a:gd name="T5" fmla="*/ 127194 h 13824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03849" h="138248">
                    <a:moveTo>
                      <a:pt x="0" y="138248"/>
                    </a:moveTo>
                    <a:cubicBezTo>
                      <a:pt x="96328" y="71393"/>
                      <a:pt x="192657" y="4538"/>
                      <a:pt x="293298" y="225"/>
                    </a:cubicBezTo>
                    <a:cubicBezTo>
                      <a:pt x="393940" y="-4088"/>
                      <a:pt x="498894" y="54140"/>
                      <a:pt x="603849" y="112368"/>
                    </a:cubicBezTo>
                  </a:path>
                </a:pathLst>
              </a:custGeom>
              <a:noFill/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cxnSp>
            <p:nvCxnSpPr>
              <p:cNvPr id="66612" name="Straight Arrow Connector 120"/>
              <p:cNvCxnSpPr>
                <a:cxnSpLocks noChangeShapeType="1"/>
              </p:cNvCxnSpPr>
              <p:nvPr/>
            </p:nvCxnSpPr>
            <p:spPr bwMode="auto">
              <a:xfrm>
                <a:off x="3056408" y="2078469"/>
                <a:ext cx="146650" cy="94892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6613" name="Straight Arrow Connector 121"/>
              <p:cNvCxnSpPr>
                <a:cxnSpLocks noChangeShapeType="1"/>
              </p:cNvCxnSpPr>
              <p:nvPr/>
            </p:nvCxnSpPr>
            <p:spPr bwMode="auto">
              <a:xfrm flipH="1">
                <a:off x="2460692" y="2099923"/>
                <a:ext cx="145388" cy="84035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66614" name="TextBox 122"/>
              <p:cNvSpPr txBox="1">
                <a:spLocks noChangeArrowheads="1"/>
              </p:cNvSpPr>
              <p:nvPr/>
            </p:nvSpPr>
            <p:spPr bwMode="auto">
              <a:xfrm>
                <a:off x="2578135" y="1744908"/>
                <a:ext cx="570990" cy="2616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100">
                    <a:solidFill>
                      <a:srgbClr val="FF0000"/>
                    </a:solidFill>
                  </a:rPr>
                  <a:t>swap?</a:t>
                </a:r>
              </a:p>
            </p:txBody>
          </p:sp>
        </p:grpSp>
        <p:grpSp>
          <p:nvGrpSpPr>
            <p:cNvPr id="66598" name="Group 106"/>
            <p:cNvGrpSpPr>
              <a:grpSpLocks/>
            </p:cNvGrpSpPr>
            <p:nvPr/>
          </p:nvGrpSpPr>
          <p:grpSpPr bwMode="auto">
            <a:xfrm>
              <a:off x="4078319" y="3381722"/>
              <a:ext cx="2028119" cy="734167"/>
              <a:chOff x="1947112" y="1744908"/>
              <a:chExt cx="2028119" cy="734167"/>
            </a:xfrm>
          </p:grpSpPr>
          <p:sp>
            <p:nvSpPr>
              <p:cNvPr id="66605" name="TextBox 113"/>
              <p:cNvSpPr txBox="1">
                <a:spLocks noChangeArrowheads="1"/>
              </p:cNvSpPr>
              <p:nvPr/>
            </p:nvSpPr>
            <p:spPr bwMode="auto">
              <a:xfrm>
                <a:off x="1947112" y="2078965"/>
                <a:ext cx="2028119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… w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(A)r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 … </a:t>
                </a:r>
              </a:p>
            </p:txBody>
          </p:sp>
          <p:sp>
            <p:nvSpPr>
              <p:cNvPr id="66606" name="Freeform 114"/>
              <p:cNvSpPr>
                <a:spLocks/>
              </p:cNvSpPr>
              <p:nvPr/>
            </p:nvSpPr>
            <p:spPr bwMode="auto">
              <a:xfrm>
                <a:off x="2508300" y="2009233"/>
                <a:ext cx="619512" cy="144079"/>
              </a:xfrm>
              <a:custGeom>
                <a:avLst/>
                <a:gdLst>
                  <a:gd name="T0" fmla="*/ 0 w 603849"/>
                  <a:gd name="T1" fmla="*/ 156489 h 138248"/>
                  <a:gd name="T2" fmla="*/ 316719 w 603849"/>
                  <a:gd name="T3" fmla="*/ 254 h 138248"/>
                  <a:gd name="T4" fmla="*/ 652067 w 603849"/>
                  <a:gd name="T5" fmla="*/ 127194 h 13824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03849" h="138248">
                    <a:moveTo>
                      <a:pt x="0" y="138248"/>
                    </a:moveTo>
                    <a:cubicBezTo>
                      <a:pt x="96328" y="71393"/>
                      <a:pt x="192657" y="4538"/>
                      <a:pt x="293298" y="225"/>
                    </a:cubicBezTo>
                    <a:cubicBezTo>
                      <a:pt x="393940" y="-4088"/>
                      <a:pt x="498894" y="54140"/>
                      <a:pt x="603849" y="112368"/>
                    </a:cubicBezTo>
                  </a:path>
                </a:pathLst>
              </a:custGeom>
              <a:noFill/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cxnSp>
            <p:nvCxnSpPr>
              <p:cNvPr id="66607" name="Straight Arrow Connector 115"/>
              <p:cNvCxnSpPr>
                <a:cxnSpLocks noChangeShapeType="1"/>
              </p:cNvCxnSpPr>
              <p:nvPr/>
            </p:nvCxnSpPr>
            <p:spPr bwMode="auto">
              <a:xfrm>
                <a:off x="3056408" y="2078469"/>
                <a:ext cx="146650" cy="94892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6608" name="Straight Arrow Connector 116"/>
              <p:cNvCxnSpPr>
                <a:cxnSpLocks noChangeShapeType="1"/>
              </p:cNvCxnSpPr>
              <p:nvPr/>
            </p:nvCxnSpPr>
            <p:spPr bwMode="auto">
              <a:xfrm flipH="1">
                <a:off x="2460692" y="2099923"/>
                <a:ext cx="145388" cy="84035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66609" name="TextBox 117"/>
              <p:cNvSpPr txBox="1">
                <a:spLocks noChangeArrowheads="1"/>
              </p:cNvSpPr>
              <p:nvPr/>
            </p:nvSpPr>
            <p:spPr bwMode="auto">
              <a:xfrm>
                <a:off x="2578135" y="1744908"/>
                <a:ext cx="570990" cy="2616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100">
                    <a:solidFill>
                      <a:srgbClr val="FF0000"/>
                    </a:solidFill>
                  </a:rPr>
                  <a:t>swap?</a:t>
                </a:r>
              </a:p>
            </p:txBody>
          </p:sp>
        </p:grpSp>
        <p:grpSp>
          <p:nvGrpSpPr>
            <p:cNvPr id="66599" name="Group 107"/>
            <p:cNvGrpSpPr>
              <a:grpSpLocks/>
            </p:cNvGrpSpPr>
            <p:nvPr/>
          </p:nvGrpSpPr>
          <p:grpSpPr bwMode="auto">
            <a:xfrm>
              <a:off x="4078319" y="4113896"/>
              <a:ext cx="2129109" cy="734167"/>
              <a:chOff x="1947112" y="1744908"/>
              <a:chExt cx="2129109" cy="734167"/>
            </a:xfrm>
          </p:grpSpPr>
          <p:sp>
            <p:nvSpPr>
              <p:cNvPr id="66600" name="TextBox 108"/>
              <p:cNvSpPr txBox="1">
                <a:spLocks noChangeArrowheads="1"/>
              </p:cNvSpPr>
              <p:nvPr/>
            </p:nvSpPr>
            <p:spPr bwMode="auto">
              <a:xfrm>
                <a:off x="1947112" y="2078965"/>
                <a:ext cx="2129109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… w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(A)w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 … </a:t>
                </a:r>
              </a:p>
            </p:txBody>
          </p:sp>
          <p:sp>
            <p:nvSpPr>
              <p:cNvPr id="66601" name="Freeform 109"/>
              <p:cNvSpPr>
                <a:spLocks/>
              </p:cNvSpPr>
              <p:nvPr/>
            </p:nvSpPr>
            <p:spPr bwMode="auto">
              <a:xfrm>
                <a:off x="2508300" y="2009233"/>
                <a:ext cx="619512" cy="144079"/>
              </a:xfrm>
              <a:custGeom>
                <a:avLst/>
                <a:gdLst>
                  <a:gd name="T0" fmla="*/ 0 w 603849"/>
                  <a:gd name="T1" fmla="*/ 156489 h 138248"/>
                  <a:gd name="T2" fmla="*/ 316719 w 603849"/>
                  <a:gd name="T3" fmla="*/ 254 h 138248"/>
                  <a:gd name="T4" fmla="*/ 652067 w 603849"/>
                  <a:gd name="T5" fmla="*/ 127194 h 13824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03849" h="138248">
                    <a:moveTo>
                      <a:pt x="0" y="138248"/>
                    </a:moveTo>
                    <a:cubicBezTo>
                      <a:pt x="96328" y="71393"/>
                      <a:pt x="192657" y="4538"/>
                      <a:pt x="293298" y="225"/>
                    </a:cubicBezTo>
                    <a:cubicBezTo>
                      <a:pt x="393940" y="-4088"/>
                      <a:pt x="498894" y="54140"/>
                      <a:pt x="603849" y="112368"/>
                    </a:cubicBezTo>
                  </a:path>
                </a:pathLst>
              </a:custGeom>
              <a:noFill/>
              <a:ln w="19050" cap="flat" cmpd="sng" algn="ctr">
                <a:solidFill>
                  <a:srgbClr val="00B05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cxnSp>
            <p:nvCxnSpPr>
              <p:cNvPr id="66602" name="Straight Arrow Connector 110"/>
              <p:cNvCxnSpPr>
                <a:cxnSpLocks noChangeShapeType="1"/>
              </p:cNvCxnSpPr>
              <p:nvPr/>
            </p:nvCxnSpPr>
            <p:spPr bwMode="auto">
              <a:xfrm>
                <a:off x="3056408" y="2078469"/>
                <a:ext cx="146650" cy="94892"/>
              </a:xfrm>
              <a:prstGeom prst="straightConnector1">
                <a:avLst/>
              </a:prstGeom>
              <a:noFill/>
              <a:ln w="19050" algn="ctr">
                <a:solidFill>
                  <a:srgbClr val="00B05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6603" name="Straight Arrow Connector 111"/>
              <p:cNvCxnSpPr>
                <a:cxnSpLocks noChangeShapeType="1"/>
              </p:cNvCxnSpPr>
              <p:nvPr/>
            </p:nvCxnSpPr>
            <p:spPr bwMode="auto">
              <a:xfrm flipH="1">
                <a:off x="2460692" y="2099923"/>
                <a:ext cx="145388" cy="84035"/>
              </a:xfrm>
              <a:prstGeom prst="straightConnector1">
                <a:avLst/>
              </a:prstGeom>
              <a:noFill/>
              <a:ln w="19050" algn="ctr">
                <a:solidFill>
                  <a:srgbClr val="00B05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66604" name="TextBox 112"/>
              <p:cNvSpPr txBox="1">
                <a:spLocks noChangeArrowheads="1"/>
              </p:cNvSpPr>
              <p:nvPr/>
            </p:nvSpPr>
            <p:spPr bwMode="auto">
              <a:xfrm>
                <a:off x="2578135" y="1744908"/>
                <a:ext cx="570990" cy="2616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100">
                    <a:solidFill>
                      <a:srgbClr val="00B050"/>
                    </a:solidFill>
                  </a:rPr>
                  <a:t>swap?</a:t>
                </a:r>
              </a:p>
            </p:txBody>
          </p:sp>
        </p:grpSp>
      </p:grpSp>
      <p:grpSp>
        <p:nvGrpSpPr>
          <p:cNvPr id="66573" name="Group 128"/>
          <p:cNvGrpSpPr>
            <a:grpSpLocks/>
          </p:cNvGrpSpPr>
          <p:nvPr/>
        </p:nvGrpSpPr>
        <p:grpSpPr bwMode="auto">
          <a:xfrm>
            <a:off x="2905125" y="5788025"/>
            <a:ext cx="304800" cy="161925"/>
            <a:chOff x="1863969" y="3018728"/>
            <a:chExt cx="1091227" cy="472844"/>
          </a:xfrm>
        </p:grpSpPr>
        <p:cxnSp>
          <p:nvCxnSpPr>
            <p:cNvPr id="66594" name="Straight Connector 129"/>
            <p:cNvCxnSpPr>
              <a:cxnSpLocks noChangeShapeType="1"/>
            </p:cNvCxnSpPr>
            <p:nvPr/>
          </p:nvCxnSpPr>
          <p:spPr bwMode="auto">
            <a:xfrm flipV="1">
              <a:off x="1863969" y="3032938"/>
              <a:ext cx="1046285" cy="458634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6595" name="Straight Connector 130"/>
            <p:cNvCxnSpPr>
              <a:cxnSpLocks noChangeShapeType="1"/>
            </p:cNvCxnSpPr>
            <p:nvPr/>
          </p:nvCxnSpPr>
          <p:spPr bwMode="auto">
            <a:xfrm>
              <a:off x="1882412" y="3018728"/>
              <a:ext cx="1072784" cy="458078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6574" name="Group 131"/>
          <p:cNvGrpSpPr>
            <a:grpSpLocks/>
          </p:cNvGrpSpPr>
          <p:nvPr/>
        </p:nvGrpSpPr>
        <p:grpSpPr bwMode="auto">
          <a:xfrm>
            <a:off x="2913063" y="2508250"/>
            <a:ext cx="304800" cy="161925"/>
            <a:chOff x="1863969" y="3018728"/>
            <a:chExt cx="1091227" cy="472844"/>
          </a:xfrm>
        </p:grpSpPr>
        <p:cxnSp>
          <p:nvCxnSpPr>
            <p:cNvPr id="66592" name="Straight Connector 132"/>
            <p:cNvCxnSpPr>
              <a:cxnSpLocks noChangeShapeType="1"/>
            </p:cNvCxnSpPr>
            <p:nvPr/>
          </p:nvCxnSpPr>
          <p:spPr bwMode="auto">
            <a:xfrm flipV="1">
              <a:off x="1863969" y="3032938"/>
              <a:ext cx="1046285" cy="458634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6593" name="Straight Connector 133"/>
            <p:cNvCxnSpPr>
              <a:cxnSpLocks noChangeShapeType="1"/>
            </p:cNvCxnSpPr>
            <p:nvPr/>
          </p:nvCxnSpPr>
          <p:spPr bwMode="auto">
            <a:xfrm>
              <a:off x="1882412" y="3018728"/>
              <a:ext cx="1072784" cy="458078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6575" name="Group 134"/>
          <p:cNvGrpSpPr>
            <a:grpSpLocks/>
          </p:cNvGrpSpPr>
          <p:nvPr/>
        </p:nvGrpSpPr>
        <p:grpSpPr bwMode="auto">
          <a:xfrm>
            <a:off x="4805363" y="5049838"/>
            <a:ext cx="304800" cy="161925"/>
            <a:chOff x="1863969" y="3018728"/>
            <a:chExt cx="1091227" cy="472844"/>
          </a:xfrm>
        </p:grpSpPr>
        <p:cxnSp>
          <p:nvCxnSpPr>
            <p:cNvPr id="66590" name="Straight Connector 135"/>
            <p:cNvCxnSpPr>
              <a:cxnSpLocks noChangeShapeType="1"/>
            </p:cNvCxnSpPr>
            <p:nvPr/>
          </p:nvCxnSpPr>
          <p:spPr bwMode="auto">
            <a:xfrm flipV="1">
              <a:off x="1863969" y="3032938"/>
              <a:ext cx="1046285" cy="458634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6591" name="Straight Connector 136"/>
            <p:cNvCxnSpPr>
              <a:cxnSpLocks noChangeShapeType="1"/>
            </p:cNvCxnSpPr>
            <p:nvPr/>
          </p:nvCxnSpPr>
          <p:spPr bwMode="auto">
            <a:xfrm>
              <a:off x="1882412" y="3018728"/>
              <a:ext cx="1072784" cy="458078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6576" name="Group 140"/>
          <p:cNvGrpSpPr>
            <a:grpSpLocks/>
          </p:cNvGrpSpPr>
          <p:nvPr/>
        </p:nvGrpSpPr>
        <p:grpSpPr bwMode="auto">
          <a:xfrm>
            <a:off x="2835275" y="1760538"/>
            <a:ext cx="304800" cy="161925"/>
            <a:chOff x="1863969" y="3018728"/>
            <a:chExt cx="1091227" cy="472844"/>
          </a:xfrm>
        </p:grpSpPr>
        <p:cxnSp>
          <p:nvCxnSpPr>
            <p:cNvPr id="66588" name="Straight Connector 141"/>
            <p:cNvCxnSpPr>
              <a:cxnSpLocks noChangeShapeType="1"/>
            </p:cNvCxnSpPr>
            <p:nvPr/>
          </p:nvCxnSpPr>
          <p:spPr bwMode="auto">
            <a:xfrm flipV="1">
              <a:off x="1863969" y="3032938"/>
              <a:ext cx="1046285" cy="458634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6589" name="Straight Connector 142"/>
            <p:cNvCxnSpPr>
              <a:cxnSpLocks noChangeShapeType="1"/>
            </p:cNvCxnSpPr>
            <p:nvPr/>
          </p:nvCxnSpPr>
          <p:spPr bwMode="auto">
            <a:xfrm>
              <a:off x="1882412" y="3018728"/>
              <a:ext cx="1072784" cy="458078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6577" name="Group 143"/>
          <p:cNvGrpSpPr>
            <a:grpSpLocks/>
          </p:cNvGrpSpPr>
          <p:nvPr/>
        </p:nvGrpSpPr>
        <p:grpSpPr bwMode="auto">
          <a:xfrm>
            <a:off x="4806950" y="1749425"/>
            <a:ext cx="304800" cy="161925"/>
            <a:chOff x="1863969" y="3018728"/>
            <a:chExt cx="1091227" cy="472844"/>
          </a:xfrm>
        </p:grpSpPr>
        <p:cxnSp>
          <p:nvCxnSpPr>
            <p:cNvPr id="66586" name="Straight Connector 144"/>
            <p:cNvCxnSpPr>
              <a:cxnSpLocks noChangeShapeType="1"/>
            </p:cNvCxnSpPr>
            <p:nvPr/>
          </p:nvCxnSpPr>
          <p:spPr bwMode="auto">
            <a:xfrm flipV="1">
              <a:off x="1863969" y="3032938"/>
              <a:ext cx="1046285" cy="458634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6587" name="Straight Connector 145"/>
            <p:cNvCxnSpPr>
              <a:cxnSpLocks noChangeShapeType="1"/>
            </p:cNvCxnSpPr>
            <p:nvPr/>
          </p:nvCxnSpPr>
          <p:spPr bwMode="auto">
            <a:xfrm>
              <a:off x="1882412" y="3018728"/>
              <a:ext cx="1072784" cy="458078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6578" name="Group 146"/>
          <p:cNvGrpSpPr>
            <a:grpSpLocks/>
          </p:cNvGrpSpPr>
          <p:nvPr/>
        </p:nvGrpSpPr>
        <p:grpSpPr bwMode="auto">
          <a:xfrm>
            <a:off x="4776788" y="2487613"/>
            <a:ext cx="304800" cy="161925"/>
            <a:chOff x="1863969" y="3018728"/>
            <a:chExt cx="1091227" cy="472844"/>
          </a:xfrm>
        </p:grpSpPr>
        <p:cxnSp>
          <p:nvCxnSpPr>
            <p:cNvPr id="66584" name="Straight Connector 147"/>
            <p:cNvCxnSpPr>
              <a:cxnSpLocks noChangeShapeType="1"/>
            </p:cNvCxnSpPr>
            <p:nvPr/>
          </p:nvCxnSpPr>
          <p:spPr bwMode="auto">
            <a:xfrm flipV="1">
              <a:off x="1863969" y="3032938"/>
              <a:ext cx="1046285" cy="458634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6585" name="Straight Connector 148"/>
            <p:cNvCxnSpPr>
              <a:cxnSpLocks noChangeShapeType="1"/>
            </p:cNvCxnSpPr>
            <p:nvPr/>
          </p:nvCxnSpPr>
          <p:spPr bwMode="auto">
            <a:xfrm>
              <a:off x="1882412" y="3018728"/>
              <a:ext cx="1072784" cy="458078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66579" name="TextBox 8"/>
          <p:cNvSpPr txBox="1">
            <a:spLocks noChangeArrowheads="1"/>
          </p:cNvSpPr>
          <p:nvPr/>
        </p:nvSpPr>
        <p:spPr bwMode="auto">
          <a:xfrm>
            <a:off x="3330575" y="4159250"/>
            <a:ext cx="5873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√</a:t>
            </a:r>
          </a:p>
        </p:txBody>
      </p:sp>
      <p:sp>
        <p:nvSpPr>
          <p:cNvPr id="66580" name="TextBox 149"/>
          <p:cNvSpPr txBox="1">
            <a:spLocks noChangeArrowheads="1"/>
          </p:cNvSpPr>
          <p:nvPr/>
        </p:nvSpPr>
        <p:spPr bwMode="auto">
          <a:xfrm>
            <a:off x="5251450" y="3408363"/>
            <a:ext cx="5857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√</a:t>
            </a:r>
          </a:p>
        </p:txBody>
      </p:sp>
      <p:sp>
        <p:nvSpPr>
          <p:cNvPr id="66581" name="TextBox 150"/>
          <p:cNvSpPr txBox="1">
            <a:spLocks noChangeArrowheads="1"/>
          </p:cNvSpPr>
          <p:nvPr/>
        </p:nvSpPr>
        <p:spPr bwMode="auto">
          <a:xfrm>
            <a:off x="3281363" y="3400425"/>
            <a:ext cx="5857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√</a:t>
            </a:r>
          </a:p>
        </p:txBody>
      </p:sp>
      <p:sp>
        <p:nvSpPr>
          <p:cNvPr id="66582" name="TextBox 151"/>
          <p:cNvSpPr txBox="1">
            <a:spLocks noChangeArrowheads="1"/>
          </p:cNvSpPr>
          <p:nvPr/>
        </p:nvSpPr>
        <p:spPr bwMode="auto">
          <a:xfrm>
            <a:off x="5230813" y="4149725"/>
            <a:ext cx="5857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√</a:t>
            </a:r>
          </a:p>
        </p:txBody>
      </p:sp>
      <p:sp>
        <p:nvSpPr>
          <p:cNvPr id="66583" name="TextBox 152"/>
          <p:cNvSpPr txBox="1">
            <a:spLocks noChangeArrowheads="1"/>
          </p:cNvSpPr>
          <p:nvPr/>
        </p:nvSpPr>
        <p:spPr bwMode="auto">
          <a:xfrm>
            <a:off x="3270250" y="4894263"/>
            <a:ext cx="5857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√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8"/>
          <p:cNvSpPr>
            <a:spLocks noChangeArrowheads="1"/>
          </p:cNvSpPr>
          <p:nvPr/>
        </p:nvSpPr>
        <p:spPr bwMode="auto">
          <a:xfrm>
            <a:off x="896938" y="265113"/>
            <a:ext cx="7385050" cy="110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Conflict-Serializability</a:t>
            </a:r>
          </a:p>
          <a:p>
            <a:pPr eaLnBrk="1" hangingPunct="1">
              <a:buFontTx/>
              <a:buNone/>
            </a:pPr>
            <a:r>
              <a:rPr lang="en-US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(A sufficient condition for serializability)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825500" y="1325563"/>
            <a:ext cx="7283450" cy="43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Consider:</a:t>
            </a:r>
          </a:p>
          <a:p>
            <a:pPr marL="0" indent="0" eaLnBrk="1" hangingPunct="1">
              <a:buFontTx/>
              <a:buNone/>
              <a:defRPr/>
            </a:pPr>
            <a:endParaRPr lang="en-US" altLang="en-US" sz="2400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588" name="TextBox 1"/>
          <p:cNvSpPr txBox="1">
            <a:spLocks noChangeArrowheads="1"/>
          </p:cNvSpPr>
          <p:nvPr/>
        </p:nvSpPr>
        <p:spPr bwMode="auto">
          <a:xfrm>
            <a:off x="965200" y="1868488"/>
            <a:ext cx="5619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</p:txBody>
      </p:sp>
      <p:grpSp>
        <p:nvGrpSpPr>
          <p:cNvPr id="67589" name="Group 12"/>
          <p:cNvGrpSpPr>
            <a:grpSpLocks/>
          </p:cNvGrpSpPr>
          <p:nvPr/>
        </p:nvGrpSpPr>
        <p:grpSpPr bwMode="auto">
          <a:xfrm>
            <a:off x="2120900" y="1577975"/>
            <a:ext cx="1825625" cy="735013"/>
            <a:chOff x="1947112" y="1744908"/>
            <a:chExt cx="1826141" cy="734167"/>
          </a:xfrm>
        </p:grpSpPr>
        <p:sp>
          <p:nvSpPr>
            <p:cNvPr id="67686" name="TextBox 5"/>
            <p:cNvSpPr txBox="1">
              <a:spLocks noChangeArrowheads="1"/>
            </p:cNvSpPr>
            <p:nvPr/>
          </p:nvSpPr>
          <p:spPr bwMode="auto">
            <a:xfrm>
              <a:off x="1947112" y="2078965"/>
              <a:ext cx="1826141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… r</a:t>
              </a:r>
              <a:r>
                <a:rPr lang="en-US" altLang="en-US" sz="20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(*)r</a:t>
              </a:r>
              <a:r>
                <a:rPr lang="en-US" altLang="en-US" sz="20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(*) … </a:t>
              </a:r>
            </a:p>
          </p:txBody>
        </p:sp>
        <p:sp>
          <p:nvSpPr>
            <p:cNvPr id="67687" name="Freeform 2"/>
            <p:cNvSpPr>
              <a:spLocks/>
            </p:cNvSpPr>
            <p:nvPr/>
          </p:nvSpPr>
          <p:spPr bwMode="auto">
            <a:xfrm>
              <a:off x="2508300" y="2009233"/>
              <a:ext cx="619512" cy="144079"/>
            </a:xfrm>
            <a:custGeom>
              <a:avLst/>
              <a:gdLst>
                <a:gd name="T0" fmla="*/ 0 w 603849"/>
                <a:gd name="T1" fmla="*/ 156489 h 138248"/>
                <a:gd name="T2" fmla="*/ 316719 w 603849"/>
                <a:gd name="T3" fmla="*/ 254 h 138248"/>
                <a:gd name="T4" fmla="*/ 652067 w 603849"/>
                <a:gd name="T5" fmla="*/ 127194 h 13824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03849" h="138248">
                  <a:moveTo>
                    <a:pt x="0" y="138248"/>
                  </a:moveTo>
                  <a:cubicBezTo>
                    <a:pt x="96328" y="71393"/>
                    <a:pt x="192657" y="4538"/>
                    <a:pt x="293298" y="225"/>
                  </a:cubicBezTo>
                  <a:cubicBezTo>
                    <a:pt x="393940" y="-4088"/>
                    <a:pt x="498894" y="54140"/>
                    <a:pt x="603849" y="112368"/>
                  </a:cubicBezTo>
                </a:path>
              </a:pathLst>
            </a:cu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cxnSp>
          <p:nvCxnSpPr>
            <p:cNvPr id="67688" name="Straight Arrow Connector 6"/>
            <p:cNvCxnSpPr>
              <a:cxnSpLocks noChangeShapeType="1"/>
            </p:cNvCxnSpPr>
            <p:nvPr/>
          </p:nvCxnSpPr>
          <p:spPr bwMode="auto">
            <a:xfrm>
              <a:off x="3056408" y="2078469"/>
              <a:ext cx="146650" cy="94892"/>
            </a:xfrm>
            <a:prstGeom prst="straightConnector1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7689" name="Straight Arrow Connector 11"/>
            <p:cNvCxnSpPr>
              <a:cxnSpLocks noChangeShapeType="1"/>
            </p:cNvCxnSpPr>
            <p:nvPr/>
          </p:nvCxnSpPr>
          <p:spPr bwMode="auto">
            <a:xfrm flipH="1">
              <a:off x="2460692" y="2099923"/>
              <a:ext cx="145388" cy="84035"/>
            </a:xfrm>
            <a:prstGeom prst="straightConnector1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7690" name="TextBox 10"/>
            <p:cNvSpPr txBox="1">
              <a:spLocks noChangeArrowheads="1"/>
            </p:cNvSpPr>
            <p:nvPr/>
          </p:nvSpPr>
          <p:spPr bwMode="auto">
            <a:xfrm>
              <a:off x="2578135" y="1744908"/>
              <a:ext cx="570990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FF0000"/>
                  </a:solidFill>
                </a:rPr>
                <a:t>swap?</a:t>
              </a:r>
            </a:p>
          </p:txBody>
        </p:sp>
      </p:grpSp>
      <p:grpSp>
        <p:nvGrpSpPr>
          <p:cNvPr id="67590" name="Group 35"/>
          <p:cNvGrpSpPr>
            <a:grpSpLocks/>
          </p:cNvGrpSpPr>
          <p:nvPr/>
        </p:nvGrpSpPr>
        <p:grpSpPr bwMode="auto">
          <a:xfrm>
            <a:off x="2157413" y="2320925"/>
            <a:ext cx="1927225" cy="733425"/>
            <a:chOff x="1947112" y="1744908"/>
            <a:chExt cx="1927131" cy="734167"/>
          </a:xfrm>
        </p:grpSpPr>
        <p:sp>
          <p:nvSpPr>
            <p:cNvPr id="67681" name="TextBox 36"/>
            <p:cNvSpPr txBox="1">
              <a:spLocks noChangeArrowheads="1"/>
            </p:cNvSpPr>
            <p:nvPr/>
          </p:nvSpPr>
          <p:spPr bwMode="auto">
            <a:xfrm>
              <a:off x="1947112" y="2078965"/>
              <a:ext cx="1927131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… r</a:t>
              </a:r>
              <a:r>
                <a:rPr lang="en-US" altLang="en-US" sz="20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(*)w</a:t>
              </a:r>
              <a:r>
                <a:rPr lang="en-US" altLang="en-US" sz="20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(*) … </a:t>
              </a:r>
            </a:p>
          </p:txBody>
        </p:sp>
        <p:sp>
          <p:nvSpPr>
            <p:cNvPr id="67682" name="Freeform 37"/>
            <p:cNvSpPr>
              <a:spLocks/>
            </p:cNvSpPr>
            <p:nvPr/>
          </p:nvSpPr>
          <p:spPr bwMode="auto">
            <a:xfrm>
              <a:off x="2508300" y="2009233"/>
              <a:ext cx="619512" cy="144079"/>
            </a:xfrm>
            <a:custGeom>
              <a:avLst/>
              <a:gdLst>
                <a:gd name="T0" fmla="*/ 0 w 603849"/>
                <a:gd name="T1" fmla="*/ 156489 h 138248"/>
                <a:gd name="T2" fmla="*/ 316719 w 603849"/>
                <a:gd name="T3" fmla="*/ 254 h 138248"/>
                <a:gd name="T4" fmla="*/ 652067 w 603849"/>
                <a:gd name="T5" fmla="*/ 127194 h 13824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03849" h="138248">
                  <a:moveTo>
                    <a:pt x="0" y="138248"/>
                  </a:moveTo>
                  <a:cubicBezTo>
                    <a:pt x="96328" y="71393"/>
                    <a:pt x="192657" y="4538"/>
                    <a:pt x="293298" y="225"/>
                  </a:cubicBezTo>
                  <a:cubicBezTo>
                    <a:pt x="393940" y="-4088"/>
                    <a:pt x="498894" y="54140"/>
                    <a:pt x="603849" y="112368"/>
                  </a:cubicBezTo>
                </a:path>
              </a:pathLst>
            </a:cu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cxnSp>
          <p:nvCxnSpPr>
            <p:cNvPr id="67683" name="Straight Arrow Connector 38"/>
            <p:cNvCxnSpPr>
              <a:cxnSpLocks noChangeShapeType="1"/>
            </p:cNvCxnSpPr>
            <p:nvPr/>
          </p:nvCxnSpPr>
          <p:spPr bwMode="auto">
            <a:xfrm>
              <a:off x="3056408" y="2078469"/>
              <a:ext cx="146650" cy="94892"/>
            </a:xfrm>
            <a:prstGeom prst="straightConnector1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7684" name="Straight Arrow Connector 39"/>
            <p:cNvCxnSpPr>
              <a:cxnSpLocks noChangeShapeType="1"/>
            </p:cNvCxnSpPr>
            <p:nvPr/>
          </p:nvCxnSpPr>
          <p:spPr bwMode="auto">
            <a:xfrm flipH="1">
              <a:off x="2460692" y="2099923"/>
              <a:ext cx="145388" cy="84035"/>
            </a:xfrm>
            <a:prstGeom prst="straightConnector1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7685" name="TextBox 40"/>
            <p:cNvSpPr txBox="1">
              <a:spLocks noChangeArrowheads="1"/>
            </p:cNvSpPr>
            <p:nvPr/>
          </p:nvSpPr>
          <p:spPr bwMode="auto">
            <a:xfrm>
              <a:off x="2578135" y="1744908"/>
              <a:ext cx="570990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FF0000"/>
                  </a:solidFill>
                </a:rPr>
                <a:t>swap?</a:t>
              </a:r>
            </a:p>
          </p:txBody>
        </p:sp>
      </p:grpSp>
      <p:grpSp>
        <p:nvGrpSpPr>
          <p:cNvPr id="67591" name="Group 41"/>
          <p:cNvGrpSpPr>
            <a:grpSpLocks/>
          </p:cNvGrpSpPr>
          <p:nvPr/>
        </p:nvGrpSpPr>
        <p:grpSpPr bwMode="auto">
          <a:xfrm>
            <a:off x="4057650" y="1574800"/>
            <a:ext cx="1927225" cy="733425"/>
            <a:chOff x="1947112" y="1744908"/>
            <a:chExt cx="1927131" cy="734167"/>
          </a:xfrm>
        </p:grpSpPr>
        <p:sp>
          <p:nvSpPr>
            <p:cNvPr id="67676" name="TextBox 42"/>
            <p:cNvSpPr txBox="1">
              <a:spLocks noChangeArrowheads="1"/>
            </p:cNvSpPr>
            <p:nvPr/>
          </p:nvSpPr>
          <p:spPr bwMode="auto">
            <a:xfrm>
              <a:off x="1947112" y="2078965"/>
              <a:ext cx="1927131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… w</a:t>
              </a:r>
              <a:r>
                <a:rPr lang="en-US" altLang="en-US" sz="20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(*)r</a:t>
              </a:r>
              <a:r>
                <a:rPr lang="en-US" altLang="en-US" sz="20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(*) … </a:t>
              </a:r>
            </a:p>
          </p:txBody>
        </p:sp>
        <p:sp>
          <p:nvSpPr>
            <p:cNvPr id="67677" name="Freeform 43"/>
            <p:cNvSpPr>
              <a:spLocks/>
            </p:cNvSpPr>
            <p:nvPr/>
          </p:nvSpPr>
          <p:spPr bwMode="auto">
            <a:xfrm>
              <a:off x="2508300" y="2009233"/>
              <a:ext cx="619512" cy="144079"/>
            </a:xfrm>
            <a:custGeom>
              <a:avLst/>
              <a:gdLst>
                <a:gd name="T0" fmla="*/ 0 w 603849"/>
                <a:gd name="T1" fmla="*/ 156489 h 138248"/>
                <a:gd name="T2" fmla="*/ 316719 w 603849"/>
                <a:gd name="T3" fmla="*/ 254 h 138248"/>
                <a:gd name="T4" fmla="*/ 652067 w 603849"/>
                <a:gd name="T5" fmla="*/ 127194 h 13824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03849" h="138248">
                  <a:moveTo>
                    <a:pt x="0" y="138248"/>
                  </a:moveTo>
                  <a:cubicBezTo>
                    <a:pt x="96328" y="71393"/>
                    <a:pt x="192657" y="4538"/>
                    <a:pt x="293298" y="225"/>
                  </a:cubicBezTo>
                  <a:cubicBezTo>
                    <a:pt x="393940" y="-4088"/>
                    <a:pt x="498894" y="54140"/>
                    <a:pt x="603849" y="112368"/>
                  </a:cubicBezTo>
                </a:path>
              </a:pathLst>
            </a:cu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cxnSp>
          <p:nvCxnSpPr>
            <p:cNvPr id="67678" name="Straight Arrow Connector 44"/>
            <p:cNvCxnSpPr>
              <a:cxnSpLocks noChangeShapeType="1"/>
            </p:cNvCxnSpPr>
            <p:nvPr/>
          </p:nvCxnSpPr>
          <p:spPr bwMode="auto">
            <a:xfrm>
              <a:off x="3056408" y="2078469"/>
              <a:ext cx="146650" cy="94892"/>
            </a:xfrm>
            <a:prstGeom prst="straightConnector1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7679" name="Straight Arrow Connector 45"/>
            <p:cNvCxnSpPr>
              <a:cxnSpLocks noChangeShapeType="1"/>
            </p:cNvCxnSpPr>
            <p:nvPr/>
          </p:nvCxnSpPr>
          <p:spPr bwMode="auto">
            <a:xfrm flipH="1">
              <a:off x="2460692" y="2099923"/>
              <a:ext cx="145388" cy="84035"/>
            </a:xfrm>
            <a:prstGeom prst="straightConnector1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7680" name="TextBox 46"/>
            <p:cNvSpPr txBox="1">
              <a:spLocks noChangeArrowheads="1"/>
            </p:cNvSpPr>
            <p:nvPr/>
          </p:nvSpPr>
          <p:spPr bwMode="auto">
            <a:xfrm>
              <a:off x="2578135" y="1744908"/>
              <a:ext cx="570990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FF0000"/>
                  </a:solidFill>
                </a:rPr>
                <a:t>swap?</a:t>
              </a:r>
            </a:p>
          </p:txBody>
        </p:sp>
      </p:grpSp>
      <p:grpSp>
        <p:nvGrpSpPr>
          <p:cNvPr id="67592" name="Group 47"/>
          <p:cNvGrpSpPr>
            <a:grpSpLocks/>
          </p:cNvGrpSpPr>
          <p:nvPr/>
        </p:nvGrpSpPr>
        <p:grpSpPr bwMode="auto">
          <a:xfrm>
            <a:off x="4057650" y="2306638"/>
            <a:ext cx="2028825" cy="733425"/>
            <a:chOff x="1947112" y="1744908"/>
            <a:chExt cx="2028119" cy="734167"/>
          </a:xfrm>
        </p:grpSpPr>
        <p:sp>
          <p:nvSpPr>
            <p:cNvPr id="67671" name="TextBox 48"/>
            <p:cNvSpPr txBox="1">
              <a:spLocks noChangeArrowheads="1"/>
            </p:cNvSpPr>
            <p:nvPr/>
          </p:nvSpPr>
          <p:spPr bwMode="auto">
            <a:xfrm>
              <a:off x="1947112" y="2078965"/>
              <a:ext cx="2028119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… w</a:t>
              </a:r>
              <a:r>
                <a:rPr lang="en-US" altLang="en-US" sz="20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(*)w</a:t>
              </a:r>
              <a:r>
                <a:rPr lang="en-US" altLang="en-US" sz="20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(*) … </a:t>
              </a:r>
            </a:p>
          </p:txBody>
        </p:sp>
        <p:sp>
          <p:nvSpPr>
            <p:cNvPr id="67672" name="Freeform 49"/>
            <p:cNvSpPr>
              <a:spLocks/>
            </p:cNvSpPr>
            <p:nvPr/>
          </p:nvSpPr>
          <p:spPr bwMode="auto">
            <a:xfrm>
              <a:off x="2508300" y="2009233"/>
              <a:ext cx="619512" cy="144079"/>
            </a:xfrm>
            <a:custGeom>
              <a:avLst/>
              <a:gdLst>
                <a:gd name="T0" fmla="*/ 0 w 603849"/>
                <a:gd name="T1" fmla="*/ 156489 h 138248"/>
                <a:gd name="T2" fmla="*/ 316719 w 603849"/>
                <a:gd name="T3" fmla="*/ 254 h 138248"/>
                <a:gd name="T4" fmla="*/ 652067 w 603849"/>
                <a:gd name="T5" fmla="*/ 127194 h 13824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03849" h="138248">
                  <a:moveTo>
                    <a:pt x="0" y="138248"/>
                  </a:moveTo>
                  <a:cubicBezTo>
                    <a:pt x="96328" y="71393"/>
                    <a:pt x="192657" y="4538"/>
                    <a:pt x="293298" y="225"/>
                  </a:cubicBezTo>
                  <a:cubicBezTo>
                    <a:pt x="393940" y="-4088"/>
                    <a:pt x="498894" y="54140"/>
                    <a:pt x="603849" y="112368"/>
                  </a:cubicBezTo>
                </a:path>
              </a:pathLst>
            </a:cu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cxnSp>
          <p:nvCxnSpPr>
            <p:cNvPr id="67673" name="Straight Arrow Connector 50"/>
            <p:cNvCxnSpPr>
              <a:cxnSpLocks noChangeShapeType="1"/>
            </p:cNvCxnSpPr>
            <p:nvPr/>
          </p:nvCxnSpPr>
          <p:spPr bwMode="auto">
            <a:xfrm>
              <a:off x="3056408" y="2078469"/>
              <a:ext cx="146650" cy="94892"/>
            </a:xfrm>
            <a:prstGeom prst="straightConnector1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7674" name="Straight Arrow Connector 51"/>
            <p:cNvCxnSpPr>
              <a:cxnSpLocks noChangeShapeType="1"/>
            </p:cNvCxnSpPr>
            <p:nvPr/>
          </p:nvCxnSpPr>
          <p:spPr bwMode="auto">
            <a:xfrm flipH="1">
              <a:off x="2460692" y="2099923"/>
              <a:ext cx="145388" cy="84035"/>
            </a:xfrm>
            <a:prstGeom prst="straightConnector1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7675" name="TextBox 52"/>
            <p:cNvSpPr txBox="1">
              <a:spLocks noChangeArrowheads="1"/>
            </p:cNvSpPr>
            <p:nvPr/>
          </p:nvSpPr>
          <p:spPr bwMode="auto">
            <a:xfrm>
              <a:off x="2578135" y="1744908"/>
              <a:ext cx="570990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FF0000"/>
                  </a:solidFill>
                </a:rPr>
                <a:t>swap?</a:t>
              </a:r>
            </a:p>
          </p:txBody>
        </p:sp>
      </p:grpSp>
      <p:sp>
        <p:nvSpPr>
          <p:cNvPr id="67593" name="TextBox 56"/>
          <p:cNvSpPr txBox="1">
            <a:spLocks noChangeArrowheads="1"/>
          </p:cNvSpPr>
          <p:nvPr/>
        </p:nvSpPr>
        <p:spPr bwMode="auto">
          <a:xfrm>
            <a:off x="6361113" y="2051050"/>
            <a:ext cx="20558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Violate T</a:t>
            </a:r>
            <a:r>
              <a:rPr lang="en-US" altLang="en-US" sz="2000" baseline="-25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’s logic!</a:t>
            </a:r>
          </a:p>
        </p:txBody>
      </p:sp>
      <p:sp>
        <p:nvSpPr>
          <p:cNvPr id="67594" name="TextBox 53"/>
          <p:cNvSpPr txBox="1">
            <a:spLocks noChangeArrowheads="1"/>
          </p:cNvSpPr>
          <p:nvPr/>
        </p:nvSpPr>
        <p:spPr bwMode="auto">
          <a:xfrm>
            <a:off x="939800" y="3470275"/>
            <a:ext cx="9271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, T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</p:txBody>
      </p:sp>
      <p:grpSp>
        <p:nvGrpSpPr>
          <p:cNvPr id="67595" name="Group 7"/>
          <p:cNvGrpSpPr>
            <a:grpSpLocks/>
          </p:cNvGrpSpPr>
          <p:nvPr/>
        </p:nvGrpSpPr>
        <p:grpSpPr bwMode="auto">
          <a:xfrm>
            <a:off x="2141538" y="3381375"/>
            <a:ext cx="4065587" cy="1481138"/>
            <a:chOff x="2140969" y="3381722"/>
            <a:chExt cx="4066459" cy="1480264"/>
          </a:xfrm>
        </p:grpSpPr>
        <p:grpSp>
          <p:nvGrpSpPr>
            <p:cNvPr id="67647" name="Group 67"/>
            <p:cNvGrpSpPr>
              <a:grpSpLocks/>
            </p:cNvGrpSpPr>
            <p:nvPr/>
          </p:nvGrpSpPr>
          <p:grpSpPr bwMode="auto">
            <a:xfrm>
              <a:off x="2140969" y="3385684"/>
              <a:ext cx="1927131" cy="734167"/>
              <a:chOff x="1947112" y="1744908"/>
              <a:chExt cx="1927131" cy="734167"/>
            </a:xfrm>
          </p:grpSpPr>
          <p:sp>
            <p:nvSpPr>
              <p:cNvPr id="67666" name="TextBox 98"/>
              <p:cNvSpPr txBox="1">
                <a:spLocks noChangeArrowheads="1"/>
              </p:cNvSpPr>
              <p:nvPr/>
            </p:nvSpPr>
            <p:spPr bwMode="auto">
              <a:xfrm>
                <a:off x="1947112" y="2078965"/>
                <a:ext cx="1927131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… r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(A)r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(B) … </a:t>
                </a:r>
              </a:p>
            </p:txBody>
          </p:sp>
          <p:sp>
            <p:nvSpPr>
              <p:cNvPr id="67667" name="Freeform 99"/>
              <p:cNvSpPr>
                <a:spLocks/>
              </p:cNvSpPr>
              <p:nvPr/>
            </p:nvSpPr>
            <p:spPr bwMode="auto">
              <a:xfrm>
                <a:off x="2508300" y="2009233"/>
                <a:ext cx="619512" cy="144079"/>
              </a:xfrm>
              <a:custGeom>
                <a:avLst/>
                <a:gdLst>
                  <a:gd name="T0" fmla="*/ 0 w 603849"/>
                  <a:gd name="T1" fmla="*/ 156489 h 138248"/>
                  <a:gd name="T2" fmla="*/ 316719 w 603849"/>
                  <a:gd name="T3" fmla="*/ 254 h 138248"/>
                  <a:gd name="T4" fmla="*/ 652067 w 603849"/>
                  <a:gd name="T5" fmla="*/ 127194 h 13824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03849" h="138248">
                    <a:moveTo>
                      <a:pt x="0" y="138248"/>
                    </a:moveTo>
                    <a:cubicBezTo>
                      <a:pt x="96328" y="71393"/>
                      <a:pt x="192657" y="4538"/>
                      <a:pt x="293298" y="225"/>
                    </a:cubicBezTo>
                    <a:cubicBezTo>
                      <a:pt x="393940" y="-4088"/>
                      <a:pt x="498894" y="54140"/>
                      <a:pt x="603849" y="112368"/>
                    </a:cubicBezTo>
                  </a:path>
                </a:pathLst>
              </a:custGeom>
              <a:noFill/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cxnSp>
            <p:nvCxnSpPr>
              <p:cNvPr id="67668" name="Straight Arrow Connector 100"/>
              <p:cNvCxnSpPr>
                <a:cxnSpLocks noChangeShapeType="1"/>
              </p:cNvCxnSpPr>
              <p:nvPr/>
            </p:nvCxnSpPr>
            <p:spPr bwMode="auto">
              <a:xfrm>
                <a:off x="3056408" y="2078469"/>
                <a:ext cx="146650" cy="94892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7669" name="Straight Arrow Connector 101"/>
              <p:cNvCxnSpPr>
                <a:cxnSpLocks noChangeShapeType="1"/>
              </p:cNvCxnSpPr>
              <p:nvPr/>
            </p:nvCxnSpPr>
            <p:spPr bwMode="auto">
              <a:xfrm flipH="1">
                <a:off x="2460692" y="2099923"/>
                <a:ext cx="145388" cy="84035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67670" name="TextBox 102"/>
              <p:cNvSpPr txBox="1">
                <a:spLocks noChangeArrowheads="1"/>
              </p:cNvSpPr>
              <p:nvPr/>
            </p:nvSpPr>
            <p:spPr bwMode="auto">
              <a:xfrm>
                <a:off x="2578135" y="1744908"/>
                <a:ext cx="570990" cy="2616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100">
                    <a:solidFill>
                      <a:srgbClr val="FF0000"/>
                    </a:solidFill>
                  </a:rPr>
                  <a:t>swap?</a:t>
                </a:r>
              </a:p>
            </p:txBody>
          </p:sp>
        </p:grpSp>
        <p:grpSp>
          <p:nvGrpSpPr>
            <p:cNvPr id="67648" name="Group 68"/>
            <p:cNvGrpSpPr>
              <a:grpSpLocks/>
            </p:cNvGrpSpPr>
            <p:nvPr/>
          </p:nvGrpSpPr>
          <p:grpSpPr bwMode="auto">
            <a:xfrm>
              <a:off x="2178525" y="4127819"/>
              <a:ext cx="2028119" cy="734167"/>
              <a:chOff x="1947112" y="1744908"/>
              <a:chExt cx="2028119" cy="734167"/>
            </a:xfrm>
          </p:grpSpPr>
          <p:sp>
            <p:nvSpPr>
              <p:cNvPr id="67661" name="TextBox 93"/>
              <p:cNvSpPr txBox="1">
                <a:spLocks noChangeArrowheads="1"/>
              </p:cNvSpPr>
              <p:nvPr/>
            </p:nvSpPr>
            <p:spPr bwMode="auto">
              <a:xfrm>
                <a:off x="1947112" y="2078965"/>
                <a:ext cx="2028119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… r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(A)w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(B) … </a:t>
                </a:r>
              </a:p>
            </p:txBody>
          </p:sp>
          <p:sp>
            <p:nvSpPr>
              <p:cNvPr id="67662" name="Freeform 94"/>
              <p:cNvSpPr>
                <a:spLocks/>
              </p:cNvSpPr>
              <p:nvPr/>
            </p:nvSpPr>
            <p:spPr bwMode="auto">
              <a:xfrm>
                <a:off x="2508300" y="2009233"/>
                <a:ext cx="619512" cy="144079"/>
              </a:xfrm>
              <a:custGeom>
                <a:avLst/>
                <a:gdLst>
                  <a:gd name="T0" fmla="*/ 0 w 603849"/>
                  <a:gd name="T1" fmla="*/ 156489 h 138248"/>
                  <a:gd name="T2" fmla="*/ 316719 w 603849"/>
                  <a:gd name="T3" fmla="*/ 254 h 138248"/>
                  <a:gd name="T4" fmla="*/ 652067 w 603849"/>
                  <a:gd name="T5" fmla="*/ 127194 h 13824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03849" h="138248">
                    <a:moveTo>
                      <a:pt x="0" y="138248"/>
                    </a:moveTo>
                    <a:cubicBezTo>
                      <a:pt x="96328" y="71393"/>
                      <a:pt x="192657" y="4538"/>
                      <a:pt x="293298" y="225"/>
                    </a:cubicBezTo>
                    <a:cubicBezTo>
                      <a:pt x="393940" y="-4088"/>
                      <a:pt x="498894" y="54140"/>
                      <a:pt x="603849" y="112368"/>
                    </a:cubicBezTo>
                  </a:path>
                </a:pathLst>
              </a:custGeom>
              <a:noFill/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cxnSp>
            <p:nvCxnSpPr>
              <p:cNvPr id="67663" name="Straight Arrow Connector 95"/>
              <p:cNvCxnSpPr>
                <a:cxnSpLocks noChangeShapeType="1"/>
              </p:cNvCxnSpPr>
              <p:nvPr/>
            </p:nvCxnSpPr>
            <p:spPr bwMode="auto">
              <a:xfrm>
                <a:off x="3056408" y="2078469"/>
                <a:ext cx="146650" cy="94892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7664" name="Straight Arrow Connector 96"/>
              <p:cNvCxnSpPr>
                <a:cxnSpLocks noChangeShapeType="1"/>
              </p:cNvCxnSpPr>
              <p:nvPr/>
            </p:nvCxnSpPr>
            <p:spPr bwMode="auto">
              <a:xfrm flipH="1">
                <a:off x="2460692" y="2099923"/>
                <a:ext cx="145388" cy="84035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67665" name="TextBox 97"/>
              <p:cNvSpPr txBox="1">
                <a:spLocks noChangeArrowheads="1"/>
              </p:cNvSpPr>
              <p:nvPr/>
            </p:nvSpPr>
            <p:spPr bwMode="auto">
              <a:xfrm>
                <a:off x="2578135" y="1744908"/>
                <a:ext cx="570990" cy="2616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100">
                    <a:solidFill>
                      <a:srgbClr val="FF0000"/>
                    </a:solidFill>
                  </a:rPr>
                  <a:t>swap?</a:t>
                </a:r>
              </a:p>
            </p:txBody>
          </p:sp>
        </p:grpSp>
        <p:grpSp>
          <p:nvGrpSpPr>
            <p:cNvPr id="67649" name="Group 69"/>
            <p:cNvGrpSpPr>
              <a:grpSpLocks/>
            </p:cNvGrpSpPr>
            <p:nvPr/>
          </p:nvGrpSpPr>
          <p:grpSpPr bwMode="auto">
            <a:xfrm>
              <a:off x="4078319" y="3381722"/>
              <a:ext cx="2028119" cy="734167"/>
              <a:chOff x="1947112" y="1744908"/>
              <a:chExt cx="2028119" cy="734167"/>
            </a:xfrm>
          </p:grpSpPr>
          <p:sp>
            <p:nvSpPr>
              <p:cNvPr id="67656" name="TextBox 88"/>
              <p:cNvSpPr txBox="1">
                <a:spLocks noChangeArrowheads="1"/>
              </p:cNvSpPr>
              <p:nvPr/>
            </p:nvSpPr>
            <p:spPr bwMode="auto">
              <a:xfrm>
                <a:off x="1947112" y="2078965"/>
                <a:ext cx="2028119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… w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(A)r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(B) … </a:t>
                </a:r>
              </a:p>
            </p:txBody>
          </p:sp>
          <p:sp>
            <p:nvSpPr>
              <p:cNvPr id="67657" name="Freeform 89"/>
              <p:cNvSpPr>
                <a:spLocks/>
              </p:cNvSpPr>
              <p:nvPr/>
            </p:nvSpPr>
            <p:spPr bwMode="auto">
              <a:xfrm>
                <a:off x="2508300" y="2009233"/>
                <a:ext cx="619512" cy="144079"/>
              </a:xfrm>
              <a:custGeom>
                <a:avLst/>
                <a:gdLst>
                  <a:gd name="T0" fmla="*/ 0 w 603849"/>
                  <a:gd name="T1" fmla="*/ 156489 h 138248"/>
                  <a:gd name="T2" fmla="*/ 316719 w 603849"/>
                  <a:gd name="T3" fmla="*/ 254 h 138248"/>
                  <a:gd name="T4" fmla="*/ 652067 w 603849"/>
                  <a:gd name="T5" fmla="*/ 127194 h 13824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03849" h="138248">
                    <a:moveTo>
                      <a:pt x="0" y="138248"/>
                    </a:moveTo>
                    <a:cubicBezTo>
                      <a:pt x="96328" y="71393"/>
                      <a:pt x="192657" y="4538"/>
                      <a:pt x="293298" y="225"/>
                    </a:cubicBezTo>
                    <a:cubicBezTo>
                      <a:pt x="393940" y="-4088"/>
                      <a:pt x="498894" y="54140"/>
                      <a:pt x="603849" y="112368"/>
                    </a:cubicBezTo>
                  </a:path>
                </a:pathLst>
              </a:custGeom>
              <a:noFill/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cxnSp>
            <p:nvCxnSpPr>
              <p:cNvPr id="67658" name="Straight Arrow Connector 90"/>
              <p:cNvCxnSpPr>
                <a:cxnSpLocks noChangeShapeType="1"/>
              </p:cNvCxnSpPr>
              <p:nvPr/>
            </p:nvCxnSpPr>
            <p:spPr bwMode="auto">
              <a:xfrm>
                <a:off x="3056408" y="2078469"/>
                <a:ext cx="146650" cy="94892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7659" name="Straight Arrow Connector 91"/>
              <p:cNvCxnSpPr>
                <a:cxnSpLocks noChangeShapeType="1"/>
              </p:cNvCxnSpPr>
              <p:nvPr/>
            </p:nvCxnSpPr>
            <p:spPr bwMode="auto">
              <a:xfrm flipH="1">
                <a:off x="2460692" y="2099923"/>
                <a:ext cx="145388" cy="84035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67660" name="TextBox 92"/>
              <p:cNvSpPr txBox="1">
                <a:spLocks noChangeArrowheads="1"/>
              </p:cNvSpPr>
              <p:nvPr/>
            </p:nvSpPr>
            <p:spPr bwMode="auto">
              <a:xfrm>
                <a:off x="2578135" y="1744908"/>
                <a:ext cx="570990" cy="2616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100">
                    <a:solidFill>
                      <a:srgbClr val="FF0000"/>
                    </a:solidFill>
                  </a:rPr>
                  <a:t>swap?</a:t>
                </a:r>
              </a:p>
            </p:txBody>
          </p:sp>
        </p:grpSp>
        <p:grpSp>
          <p:nvGrpSpPr>
            <p:cNvPr id="67650" name="Group 70"/>
            <p:cNvGrpSpPr>
              <a:grpSpLocks/>
            </p:cNvGrpSpPr>
            <p:nvPr/>
          </p:nvGrpSpPr>
          <p:grpSpPr bwMode="auto">
            <a:xfrm>
              <a:off x="4078319" y="4113896"/>
              <a:ext cx="2129109" cy="734167"/>
              <a:chOff x="1947112" y="1744908"/>
              <a:chExt cx="2129109" cy="734167"/>
            </a:xfrm>
          </p:grpSpPr>
          <p:sp>
            <p:nvSpPr>
              <p:cNvPr id="67651" name="TextBox 83"/>
              <p:cNvSpPr txBox="1">
                <a:spLocks noChangeArrowheads="1"/>
              </p:cNvSpPr>
              <p:nvPr/>
            </p:nvSpPr>
            <p:spPr bwMode="auto">
              <a:xfrm>
                <a:off x="1947112" y="2078965"/>
                <a:ext cx="2129109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… w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(A)w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(B) … </a:t>
                </a:r>
              </a:p>
            </p:txBody>
          </p:sp>
          <p:sp>
            <p:nvSpPr>
              <p:cNvPr id="67652" name="Freeform 84"/>
              <p:cNvSpPr>
                <a:spLocks/>
              </p:cNvSpPr>
              <p:nvPr/>
            </p:nvSpPr>
            <p:spPr bwMode="auto">
              <a:xfrm>
                <a:off x="2508300" y="2009233"/>
                <a:ext cx="619512" cy="144079"/>
              </a:xfrm>
              <a:custGeom>
                <a:avLst/>
                <a:gdLst>
                  <a:gd name="T0" fmla="*/ 0 w 603849"/>
                  <a:gd name="T1" fmla="*/ 156489 h 138248"/>
                  <a:gd name="T2" fmla="*/ 316719 w 603849"/>
                  <a:gd name="T3" fmla="*/ 254 h 138248"/>
                  <a:gd name="T4" fmla="*/ 652067 w 603849"/>
                  <a:gd name="T5" fmla="*/ 127194 h 13824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03849" h="138248">
                    <a:moveTo>
                      <a:pt x="0" y="138248"/>
                    </a:moveTo>
                    <a:cubicBezTo>
                      <a:pt x="96328" y="71393"/>
                      <a:pt x="192657" y="4538"/>
                      <a:pt x="293298" y="225"/>
                    </a:cubicBezTo>
                    <a:cubicBezTo>
                      <a:pt x="393940" y="-4088"/>
                      <a:pt x="498894" y="54140"/>
                      <a:pt x="603849" y="112368"/>
                    </a:cubicBezTo>
                  </a:path>
                </a:pathLst>
              </a:custGeom>
              <a:noFill/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cxnSp>
            <p:nvCxnSpPr>
              <p:cNvPr id="67653" name="Straight Arrow Connector 85"/>
              <p:cNvCxnSpPr>
                <a:cxnSpLocks noChangeShapeType="1"/>
              </p:cNvCxnSpPr>
              <p:nvPr/>
            </p:nvCxnSpPr>
            <p:spPr bwMode="auto">
              <a:xfrm>
                <a:off x="3056408" y="2078469"/>
                <a:ext cx="146650" cy="94892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7654" name="Straight Arrow Connector 86"/>
              <p:cNvCxnSpPr>
                <a:cxnSpLocks noChangeShapeType="1"/>
              </p:cNvCxnSpPr>
              <p:nvPr/>
            </p:nvCxnSpPr>
            <p:spPr bwMode="auto">
              <a:xfrm flipH="1">
                <a:off x="2460692" y="2099923"/>
                <a:ext cx="145388" cy="84035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67655" name="TextBox 87"/>
              <p:cNvSpPr txBox="1">
                <a:spLocks noChangeArrowheads="1"/>
              </p:cNvSpPr>
              <p:nvPr/>
            </p:nvSpPr>
            <p:spPr bwMode="auto">
              <a:xfrm>
                <a:off x="2578135" y="1744908"/>
                <a:ext cx="570990" cy="2616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100">
                    <a:solidFill>
                      <a:srgbClr val="FF0000"/>
                    </a:solidFill>
                  </a:rPr>
                  <a:t>swap?</a:t>
                </a:r>
              </a:p>
            </p:txBody>
          </p:sp>
        </p:grpSp>
      </p:grpSp>
      <p:grpSp>
        <p:nvGrpSpPr>
          <p:cNvPr id="67596" name="Group 103"/>
          <p:cNvGrpSpPr>
            <a:grpSpLocks/>
          </p:cNvGrpSpPr>
          <p:nvPr/>
        </p:nvGrpSpPr>
        <p:grpSpPr bwMode="auto">
          <a:xfrm>
            <a:off x="2141538" y="4862513"/>
            <a:ext cx="4065587" cy="1479550"/>
            <a:chOff x="2140969" y="3381722"/>
            <a:chExt cx="4066459" cy="1480264"/>
          </a:xfrm>
        </p:grpSpPr>
        <p:grpSp>
          <p:nvGrpSpPr>
            <p:cNvPr id="67623" name="Group 104"/>
            <p:cNvGrpSpPr>
              <a:grpSpLocks/>
            </p:cNvGrpSpPr>
            <p:nvPr/>
          </p:nvGrpSpPr>
          <p:grpSpPr bwMode="auto">
            <a:xfrm>
              <a:off x="2140969" y="3385684"/>
              <a:ext cx="1927131" cy="734167"/>
              <a:chOff x="1947112" y="1744908"/>
              <a:chExt cx="1927131" cy="734167"/>
            </a:xfrm>
          </p:grpSpPr>
          <p:sp>
            <p:nvSpPr>
              <p:cNvPr id="67642" name="TextBox 123"/>
              <p:cNvSpPr txBox="1">
                <a:spLocks noChangeArrowheads="1"/>
              </p:cNvSpPr>
              <p:nvPr/>
            </p:nvSpPr>
            <p:spPr bwMode="auto">
              <a:xfrm>
                <a:off x="1947112" y="2078965"/>
                <a:ext cx="1927131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… r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(A)r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 … </a:t>
                </a:r>
              </a:p>
            </p:txBody>
          </p:sp>
          <p:sp>
            <p:nvSpPr>
              <p:cNvPr id="67643" name="Freeform 124"/>
              <p:cNvSpPr>
                <a:spLocks/>
              </p:cNvSpPr>
              <p:nvPr/>
            </p:nvSpPr>
            <p:spPr bwMode="auto">
              <a:xfrm>
                <a:off x="2508300" y="2009233"/>
                <a:ext cx="619512" cy="144079"/>
              </a:xfrm>
              <a:custGeom>
                <a:avLst/>
                <a:gdLst>
                  <a:gd name="T0" fmla="*/ 0 w 603849"/>
                  <a:gd name="T1" fmla="*/ 156489 h 138248"/>
                  <a:gd name="T2" fmla="*/ 316719 w 603849"/>
                  <a:gd name="T3" fmla="*/ 254 h 138248"/>
                  <a:gd name="T4" fmla="*/ 652067 w 603849"/>
                  <a:gd name="T5" fmla="*/ 127194 h 13824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03849" h="138248">
                    <a:moveTo>
                      <a:pt x="0" y="138248"/>
                    </a:moveTo>
                    <a:cubicBezTo>
                      <a:pt x="96328" y="71393"/>
                      <a:pt x="192657" y="4538"/>
                      <a:pt x="293298" y="225"/>
                    </a:cubicBezTo>
                    <a:cubicBezTo>
                      <a:pt x="393940" y="-4088"/>
                      <a:pt x="498894" y="54140"/>
                      <a:pt x="603849" y="112368"/>
                    </a:cubicBezTo>
                  </a:path>
                </a:pathLst>
              </a:custGeom>
              <a:noFill/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cxnSp>
            <p:nvCxnSpPr>
              <p:cNvPr id="67644" name="Straight Arrow Connector 125"/>
              <p:cNvCxnSpPr>
                <a:cxnSpLocks noChangeShapeType="1"/>
              </p:cNvCxnSpPr>
              <p:nvPr/>
            </p:nvCxnSpPr>
            <p:spPr bwMode="auto">
              <a:xfrm>
                <a:off x="3056408" y="2078469"/>
                <a:ext cx="146650" cy="94892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7645" name="Straight Arrow Connector 126"/>
              <p:cNvCxnSpPr>
                <a:cxnSpLocks noChangeShapeType="1"/>
              </p:cNvCxnSpPr>
              <p:nvPr/>
            </p:nvCxnSpPr>
            <p:spPr bwMode="auto">
              <a:xfrm flipH="1">
                <a:off x="2460692" y="2099923"/>
                <a:ext cx="145388" cy="84035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67646" name="TextBox 127"/>
              <p:cNvSpPr txBox="1">
                <a:spLocks noChangeArrowheads="1"/>
              </p:cNvSpPr>
              <p:nvPr/>
            </p:nvSpPr>
            <p:spPr bwMode="auto">
              <a:xfrm>
                <a:off x="2578135" y="1744908"/>
                <a:ext cx="570990" cy="2616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100">
                    <a:solidFill>
                      <a:srgbClr val="FF0000"/>
                    </a:solidFill>
                  </a:rPr>
                  <a:t>swap?</a:t>
                </a:r>
              </a:p>
            </p:txBody>
          </p:sp>
        </p:grpSp>
        <p:grpSp>
          <p:nvGrpSpPr>
            <p:cNvPr id="67624" name="Group 105"/>
            <p:cNvGrpSpPr>
              <a:grpSpLocks/>
            </p:cNvGrpSpPr>
            <p:nvPr/>
          </p:nvGrpSpPr>
          <p:grpSpPr bwMode="auto">
            <a:xfrm>
              <a:off x="2178525" y="4127819"/>
              <a:ext cx="2028119" cy="734167"/>
              <a:chOff x="1947112" y="1744908"/>
              <a:chExt cx="2028119" cy="734167"/>
            </a:xfrm>
          </p:grpSpPr>
          <p:sp>
            <p:nvSpPr>
              <p:cNvPr id="67637" name="TextBox 118"/>
              <p:cNvSpPr txBox="1">
                <a:spLocks noChangeArrowheads="1"/>
              </p:cNvSpPr>
              <p:nvPr/>
            </p:nvSpPr>
            <p:spPr bwMode="auto">
              <a:xfrm>
                <a:off x="1947112" y="2078965"/>
                <a:ext cx="2028119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… r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(A)w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 … </a:t>
                </a:r>
              </a:p>
            </p:txBody>
          </p:sp>
          <p:sp>
            <p:nvSpPr>
              <p:cNvPr id="67638" name="Freeform 119"/>
              <p:cNvSpPr>
                <a:spLocks/>
              </p:cNvSpPr>
              <p:nvPr/>
            </p:nvSpPr>
            <p:spPr bwMode="auto">
              <a:xfrm>
                <a:off x="2508300" y="2009233"/>
                <a:ext cx="619512" cy="144079"/>
              </a:xfrm>
              <a:custGeom>
                <a:avLst/>
                <a:gdLst>
                  <a:gd name="T0" fmla="*/ 0 w 603849"/>
                  <a:gd name="T1" fmla="*/ 156489 h 138248"/>
                  <a:gd name="T2" fmla="*/ 316719 w 603849"/>
                  <a:gd name="T3" fmla="*/ 254 h 138248"/>
                  <a:gd name="T4" fmla="*/ 652067 w 603849"/>
                  <a:gd name="T5" fmla="*/ 127194 h 13824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03849" h="138248">
                    <a:moveTo>
                      <a:pt x="0" y="138248"/>
                    </a:moveTo>
                    <a:cubicBezTo>
                      <a:pt x="96328" y="71393"/>
                      <a:pt x="192657" y="4538"/>
                      <a:pt x="293298" y="225"/>
                    </a:cubicBezTo>
                    <a:cubicBezTo>
                      <a:pt x="393940" y="-4088"/>
                      <a:pt x="498894" y="54140"/>
                      <a:pt x="603849" y="112368"/>
                    </a:cubicBezTo>
                  </a:path>
                </a:pathLst>
              </a:custGeom>
              <a:noFill/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cxnSp>
            <p:nvCxnSpPr>
              <p:cNvPr id="67639" name="Straight Arrow Connector 120"/>
              <p:cNvCxnSpPr>
                <a:cxnSpLocks noChangeShapeType="1"/>
              </p:cNvCxnSpPr>
              <p:nvPr/>
            </p:nvCxnSpPr>
            <p:spPr bwMode="auto">
              <a:xfrm>
                <a:off x="3056408" y="2078469"/>
                <a:ext cx="146650" cy="94892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7640" name="Straight Arrow Connector 121"/>
              <p:cNvCxnSpPr>
                <a:cxnSpLocks noChangeShapeType="1"/>
              </p:cNvCxnSpPr>
              <p:nvPr/>
            </p:nvCxnSpPr>
            <p:spPr bwMode="auto">
              <a:xfrm flipH="1">
                <a:off x="2460692" y="2099923"/>
                <a:ext cx="145388" cy="84035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67641" name="TextBox 122"/>
              <p:cNvSpPr txBox="1">
                <a:spLocks noChangeArrowheads="1"/>
              </p:cNvSpPr>
              <p:nvPr/>
            </p:nvSpPr>
            <p:spPr bwMode="auto">
              <a:xfrm>
                <a:off x="2578135" y="1744908"/>
                <a:ext cx="570990" cy="2616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100">
                    <a:solidFill>
                      <a:srgbClr val="FF0000"/>
                    </a:solidFill>
                  </a:rPr>
                  <a:t>swap?</a:t>
                </a:r>
              </a:p>
            </p:txBody>
          </p:sp>
        </p:grpSp>
        <p:grpSp>
          <p:nvGrpSpPr>
            <p:cNvPr id="67625" name="Group 106"/>
            <p:cNvGrpSpPr>
              <a:grpSpLocks/>
            </p:cNvGrpSpPr>
            <p:nvPr/>
          </p:nvGrpSpPr>
          <p:grpSpPr bwMode="auto">
            <a:xfrm>
              <a:off x="4078319" y="3381722"/>
              <a:ext cx="2028119" cy="734167"/>
              <a:chOff x="1947112" y="1744908"/>
              <a:chExt cx="2028119" cy="734167"/>
            </a:xfrm>
          </p:grpSpPr>
          <p:sp>
            <p:nvSpPr>
              <p:cNvPr id="67632" name="TextBox 113"/>
              <p:cNvSpPr txBox="1">
                <a:spLocks noChangeArrowheads="1"/>
              </p:cNvSpPr>
              <p:nvPr/>
            </p:nvSpPr>
            <p:spPr bwMode="auto">
              <a:xfrm>
                <a:off x="1947112" y="2078965"/>
                <a:ext cx="2028119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… w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(A)r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 … </a:t>
                </a:r>
              </a:p>
            </p:txBody>
          </p:sp>
          <p:sp>
            <p:nvSpPr>
              <p:cNvPr id="67633" name="Freeform 114"/>
              <p:cNvSpPr>
                <a:spLocks/>
              </p:cNvSpPr>
              <p:nvPr/>
            </p:nvSpPr>
            <p:spPr bwMode="auto">
              <a:xfrm>
                <a:off x="2508300" y="2009233"/>
                <a:ext cx="619512" cy="144079"/>
              </a:xfrm>
              <a:custGeom>
                <a:avLst/>
                <a:gdLst>
                  <a:gd name="T0" fmla="*/ 0 w 603849"/>
                  <a:gd name="T1" fmla="*/ 156489 h 138248"/>
                  <a:gd name="T2" fmla="*/ 316719 w 603849"/>
                  <a:gd name="T3" fmla="*/ 254 h 138248"/>
                  <a:gd name="T4" fmla="*/ 652067 w 603849"/>
                  <a:gd name="T5" fmla="*/ 127194 h 13824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03849" h="138248">
                    <a:moveTo>
                      <a:pt x="0" y="138248"/>
                    </a:moveTo>
                    <a:cubicBezTo>
                      <a:pt x="96328" y="71393"/>
                      <a:pt x="192657" y="4538"/>
                      <a:pt x="293298" y="225"/>
                    </a:cubicBezTo>
                    <a:cubicBezTo>
                      <a:pt x="393940" y="-4088"/>
                      <a:pt x="498894" y="54140"/>
                      <a:pt x="603849" y="112368"/>
                    </a:cubicBezTo>
                  </a:path>
                </a:pathLst>
              </a:custGeom>
              <a:noFill/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cxnSp>
            <p:nvCxnSpPr>
              <p:cNvPr id="67634" name="Straight Arrow Connector 115"/>
              <p:cNvCxnSpPr>
                <a:cxnSpLocks noChangeShapeType="1"/>
              </p:cNvCxnSpPr>
              <p:nvPr/>
            </p:nvCxnSpPr>
            <p:spPr bwMode="auto">
              <a:xfrm>
                <a:off x="3056408" y="2078469"/>
                <a:ext cx="146650" cy="94892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7635" name="Straight Arrow Connector 116"/>
              <p:cNvCxnSpPr>
                <a:cxnSpLocks noChangeShapeType="1"/>
              </p:cNvCxnSpPr>
              <p:nvPr/>
            </p:nvCxnSpPr>
            <p:spPr bwMode="auto">
              <a:xfrm flipH="1">
                <a:off x="2460692" y="2099923"/>
                <a:ext cx="145388" cy="84035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67636" name="TextBox 117"/>
              <p:cNvSpPr txBox="1">
                <a:spLocks noChangeArrowheads="1"/>
              </p:cNvSpPr>
              <p:nvPr/>
            </p:nvSpPr>
            <p:spPr bwMode="auto">
              <a:xfrm>
                <a:off x="2578135" y="1744908"/>
                <a:ext cx="570990" cy="2616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100">
                    <a:solidFill>
                      <a:srgbClr val="FF0000"/>
                    </a:solidFill>
                  </a:rPr>
                  <a:t>swap?</a:t>
                </a:r>
              </a:p>
            </p:txBody>
          </p:sp>
        </p:grpSp>
        <p:grpSp>
          <p:nvGrpSpPr>
            <p:cNvPr id="67626" name="Group 107"/>
            <p:cNvGrpSpPr>
              <a:grpSpLocks/>
            </p:cNvGrpSpPr>
            <p:nvPr/>
          </p:nvGrpSpPr>
          <p:grpSpPr bwMode="auto">
            <a:xfrm>
              <a:off x="4078319" y="4113896"/>
              <a:ext cx="2129109" cy="734167"/>
              <a:chOff x="1947112" y="1744908"/>
              <a:chExt cx="2129109" cy="734167"/>
            </a:xfrm>
          </p:grpSpPr>
          <p:sp>
            <p:nvSpPr>
              <p:cNvPr id="67627" name="TextBox 108"/>
              <p:cNvSpPr txBox="1">
                <a:spLocks noChangeArrowheads="1"/>
              </p:cNvSpPr>
              <p:nvPr/>
            </p:nvSpPr>
            <p:spPr bwMode="auto">
              <a:xfrm>
                <a:off x="1947112" y="2078965"/>
                <a:ext cx="2129109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… w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(A)w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 … </a:t>
                </a:r>
              </a:p>
            </p:txBody>
          </p:sp>
          <p:sp>
            <p:nvSpPr>
              <p:cNvPr id="67628" name="Freeform 109"/>
              <p:cNvSpPr>
                <a:spLocks/>
              </p:cNvSpPr>
              <p:nvPr/>
            </p:nvSpPr>
            <p:spPr bwMode="auto">
              <a:xfrm>
                <a:off x="2508300" y="2009233"/>
                <a:ext cx="619512" cy="144079"/>
              </a:xfrm>
              <a:custGeom>
                <a:avLst/>
                <a:gdLst>
                  <a:gd name="T0" fmla="*/ 0 w 603849"/>
                  <a:gd name="T1" fmla="*/ 156489 h 138248"/>
                  <a:gd name="T2" fmla="*/ 316719 w 603849"/>
                  <a:gd name="T3" fmla="*/ 254 h 138248"/>
                  <a:gd name="T4" fmla="*/ 652067 w 603849"/>
                  <a:gd name="T5" fmla="*/ 127194 h 13824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03849" h="138248">
                    <a:moveTo>
                      <a:pt x="0" y="138248"/>
                    </a:moveTo>
                    <a:cubicBezTo>
                      <a:pt x="96328" y="71393"/>
                      <a:pt x="192657" y="4538"/>
                      <a:pt x="293298" y="225"/>
                    </a:cubicBezTo>
                    <a:cubicBezTo>
                      <a:pt x="393940" y="-4088"/>
                      <a:pt x="498894" y="54140"/>
                      <a:pt x="603849" y="112368"/>
                    </a:cubicBezTo>
                  </a:path>
                </a:pathLst>
              </a:custGeom>
              <a:noFill/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cxnSp>
            <p:nvCxnSpPr>
              <p:cNvPr id="67629" name="Straight Arrow Connector 110"/>
              <p:cNvCxnSpPr>
                <a:cxnSpLocks noChangeShapeType="1"/>
              </p:cNvCxnSpPr>
              <p:nvPr/>
            </p:nvCxnSpPr>
            <p:spPr bwMode="auto">
              <a:xfrm>
                <a:off x="3056408" y="2078469"/>
                <a:ext cx="146650" cy="94892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7630" name="Straight Arrow Connector 111"/>
              <p:cNvCxnSpPr>
                <a:cxnSpLocks noChangeShapeType="1"/>
              </p:cNvCxnSpPr>
              <p:nvPr/>
            </p:nvCxnSpPr>
            <p:spPr bwMode="auto">
              <a:xfrm flipH="1">
                <a:off x="2460692" y="2099923"/>
                <a:ext cx="145388" cy="84035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67631" name="TextBox 112"/>
              <p:cNvSpPr txBox="1">
                <a:spLocks noChangeArrowheads="1"/>
              </p:cNvSpPr>
              <p:nvPr/>
            </p:nvSpPr>
            <p:spPr bwMode="auto">
              <a:xfrm>
                <a:off x="2578135" y="1744908"/>
                <a:ext cx="570990" cy="2616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100">
                    <a:solidFill>
                      <a:srgbClr val="FF0000"/>
                    </a:solidFill>
                  </a:rPr>
                  <a:t>swap?</a:t>
                </a:r>
              </a:p>
            </p:txBody>
          </p:sp>
        </p:grpSp>
      </p:grpSp>
      <p:grpSp>
        <p:nvGrpSpPr>
          <p:cNvPr id="67597" name="Group 128"/>
          <p:cNvGrpSpPr>
            <a:grpSpLocks/>
          </p:cNvGrpSpPr>
          <p:nvPr/>
        </p:nvGrpSpPr>
        <p:grpSpPr bwMode="auto">
          <a:xfrm>
            <a:off x="2905125" y="5788025"/>
            <a:ext cx="304800" cy="161925"/>
            <a:chOff x="1863969" y="3018728"/>
            <a:chExt cx="1091227" cy="472844"/>
          </a:xfrm>
        </p:grpSpPr>
        <p:cxnSp>
          <p:nvCxnSpPr>
            <p:cNvPr id="67621" name="Straight Connector 129"/>
            <p:cNvCxnSpPr>
              <a:cxnSpLocks noChangeShapeType="1"/>
            </p:cNvCxnSpPr>
            <p:nvPr/>
          </p:nvCxnSpPr>
          <p:spPr bwMode="auto">
            <a:xfrm flipV="1">
              <a:off x="1863969" y="3032938"/>
              <a:ext cx="1046285" cy="458634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7622" name="Straight Connector 130"/>
            <p:cNvCxnSpPr>
              <a:cxnSpLocks noChangeShapeType="1"/>
            </p:cNvCxnSpPr>
            <p:nvPr/>
          </p:nvCxnSpPr>
          <p:spPr bwMode="auto">
            <a:xfrm>
              <a:off x="1882412" y="3018728"/>
              <a:ext cx="1072784" cy="458078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7598" name="Group 131"/>
          <p:cNvGrpSpPr>
            <a:grpSpLocks/>
          </p:cNvGrpSpPr>
          <p:nvPr/>
        </p:nvGrpSpPr>
        <p:grpSpPr bwMode="auto">
          <a:xfrm>
            <a:off x="2913063" y="2508250"/>
            <a:ext cx="304800" cy="161925"/>
            <a:chOff x="1863969" y="3018728"/>
            <a:chExt cx="1091227" cy="472844"/>
          </a:xfrm>
        </p:grpSpPr>
        <p:cxnSp>
          <p:nvCxnSpPr>
            <p:cNvPr id="67619" name="Straight Connector 132"/>
            <p:cNvCxnSpPr>
              <a:cxnSpLocks noChangeShapeType="1"/>
            </p:cNvCxnSpPr>
            <p:nvPr/>
          </p:nvCxnSpPr>
          <p:spPr bwMode="auto">
            <a:xfrm flipV="1">
              <a:off x="1863969" y="3032938"/>
              <a:ext cx="1046285" cy="458634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7620" name="Straight Connector 133"/>
            <p:cNvCxnSpPr>
              <a:cxnSpLocks noChangeShapeType="1"/>
            </p:cNvCxnSpPr>
            <p:nvPr/>
          </p:nvCxnSpPr>
          <p:spPr bwMode="auto">
            <a:xfrm>
              <a:off x="1882412" y="3018728"/>
              <a:ext cx="1072784" cy="458078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7599" name="Group 134"/>
          <p:cNvGrpSpPr>
            <a:grpSpLocks/>
          </p:cNvGrpSpPr>
          <p:nvPr/>
        </p:nvGrpSpPr>
        <p:grpSpPr bwMode="auto">
          <a:xfrm>
            <a:off x="4805363" y="5049838"/>
            <a:ext cx="304800" cy="161925"/>
            <a:chOff x="1863969" y="3018728"/>
            <a:chExt cx="1091227" cy="472844"/>
          </a:xfrm>
        </p:grpSpPr>
        <p:cxnSp>
          <p:nvCxnSpPr>
            <p:cNvPr id="67617" name="Straight Connector 135"/>
            <p:cNvCxnSpPr>
              <a:cxnSpLocks noChangeShapeType="1"/>
            </p:cNvCxnSpPr>
            <p:nvPr/>
          </p:nvCxnSpPr>
          <p:spPr bwMode="auto">
            <a:xfrm flipV="1">
              <a:off x="1863969" y="3032938"/>
              <a:ext cx="1046285" cy="458634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7618" name="Straight Connector 136"/>
            <p:cNvCxnSpPr>
              <a:cxnSpLocks noChangeShapeType="1"/>
            </p:cNvCxnSpPr>
            <p:nvPr/>
          </p:nvCxnSpPr>
          <p:spPr bwMode="auto">
            <a:xfrm>
              <a:off x="1882412" y="3018728"/>
              <a:ext cx="1072784" cy="458078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7600" name="Group 137"/>
          <p:cNvGrpSpPr>
            <a:grpSpLocks/>
          </p:cNvGrpSpPr>
          <p:nvPr/>
        </p:nvGrpSpPr>
        <p:grpSpPr bwMode="auto">
          <a:xfrm>
            <a:off x="4805363" y="5778500"/>
            <a:ext cx="304800" cy="161925"/>
            <a:chOff x="1863969" y="3018728"/>
            <a:chExt cx="1091227" cy="472844"/>
          </a:xfrm>
        </p:grpSpPr>
        <p:cxnSp>
          <p:nvCxnSpPr>
            <p:cNvPr id="67615" name="Straight Connector 138"/>
            <p:cNvCxnSpPr>
              <a:cxnSpLocks noChangeShapeType="1"/>
            </p:cNvCxnSpPr>
            <p:nvPr/>
          </p:nvCxnSpPr>
          <p:spPr bwMode="auto">
            <a:xfrm flipV="1">
              <a:off x="1863969" y="3032938"/>
              <a:ext cx="1046285" cy="458634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7616" name="Straight Connector 139"/>
            <p:cNvCxnSpPr>
              <a:cxnSpLocks noChangeShapeType="1"/>
            </p:cNvCxnSpPr>
            <p:nvPr/>
          </p:nvCxnSpPr>
          <p:spPr bwMode="auto">
            <a:xfrm>
              <a:off x="1882412" y="3018728"/>
              <a:ext cx="1072784" cy="458078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7601" name="Group 140"/>
          <p:cNvGrpSpPr>
            <a:grpSpLocks/>
          </p:cNvGrpSpPr>
          <p:nvPr/>
        </p:nvGrpSpPr>
        <p:grpSpPr bwMode="auto">
          <a:xfrm>
            <a:off x="2835275" y="1760538"/>
            <a:ext cx="304800" cy="161925"/>
            <a:chOff x="1863969" y="3018728"/>
            <a:chExt cx="1091227" cy="472844"/>
          </a:xfrm>
        </p:grpSpPr>
        <p:cxnSp>
          <p:nvCxnSpPr>
            <p:cNvPr id="67613" name="Straight Connector 141"/>
            <p:cNvCxnSpPr>
              <a:cxnSpLocks noChangeShapeType="1"/>
            </p:cNvCxnSpPr>
            <p:nvPr/>
          </p:nvCxnSpPr>
          <p:spPr bwMode="auto">
            <a:xfrm flipV="1">
              <a:off x="1863969" y="3032938"/>
              <a:ext cx="1046285" cy="458634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7614" name="Straight Connector 142"/>
            <p:cNvCxnSpPr>
              <a:cxnSpLocks noChangeShapeType="1"/>
            </p:cNvCxnSpPr>
            <p:nvPr/>
          </p:nvCxnSpPr>
          <p:spPr bwMode="auto">
            <a:xfrm>
              <a:off x="1882412" y="3018728"/>
              <a:ext cx="1072784" cy="458078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7602" name="Group 143"/>
          <p:cNvGrpSpPr>
            <a:grpSpLocks/>
          </p:cNvGrpSpPr>
          <p:nvPr/>
        </p:nvGrpSpPr>
        <p:grpSpPr bwMode="auto">
          <a:xfrm>
            <a:off x="4806950" y="1749425"/>
            <a:ext cx="304800" cy="161925"/>
            <a:chOff x="1863969" y="3018728"/>
            <a:chExt cx="1091227" cy="472844"/>
          </a:xfrm>
        </p:grpSpPr>
        <p:cxnSp>
          <p:nvCxnSpPr>
            <p:cNvPr id="67611" name="Straight Connector 144"/>
            <p:cNvCxnSpPr>
              <a:cxnSpLocks noChangeShapeType="1"/>
            </p:cNvCxnSpPr>
            <p:nvPr/>
          </p:nvCxnSpPr>
          <p:spPr bwMode="auto">
            <a:xfrm flipV="1">
              <a:off x="1863969" y="3032938"/>
              <a:ext cx="1046285" cy="458634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7612" name="Straight Connector 145"/>
            <p:cNvCxnSpPr>
              <a:cxnSpLocks noChangeShapeType="1"/>
            </p:cNvCxnSpPr>
            <p:nvPr/>
          </p:nvCxnSpPr>
          <p:spPr bwMode="auto">
            <a:xfrm>
              <a:off x="1882412" y="3018728"/>
              <a:ext cx="1072784" cy="458078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7603" name="Group 146"/>
          <p:cNvGrpSpPr>
            <a:grpSpLocks/>
          </p:cNvGrpSpPr>
          <p:nvPr/>
        </p:nvGrpSpPr>
        <p:grpSpPr bwMode="auto">
          <a:xfrm>
            <a:off x="4776788" y="2487613"/>
            <a:ext cx="304800" cy="161925"/>
            <a:chOff x="1863969" y="3018728"/>
            <a:chExt cx="1091227" cy="472844"/>
          </a:xfrm>
        </p:grpSpPr>
        <p:cxnSp>
          <p:nvCxnSpPr>
            <p:cNvPr id="67609" name="Straight Connector 147"/>
            <p:cNvCxnSpPr>
              <a:cxnSpLocks noChangeShapeType="1"/>
            </p:cNvCxnSpPr>
            <p:nvPr/>
          </p:nvCxnSpPr>
          <p:spPr bwMode="auto">
            <a:xfrm flipV="1">
              <a:off x="1863969" y="3032938"/>
              <a:ext cx="1046285" cy="458634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7610" name="Straight Connector 148"/>
            <p:cNvCxnSpPr>
              <a:cxnSpLocks noChangeShapeType="1"/>
            </p:cNvCxnSpPr>
            <p:nvPr/>
          </p:nvCxnSpPr>
          <p:spPr bwMode="auto">
            <a:xfrm>
              <a:off x="1882412" y="3018728"/>
              <a:ext cx="1072784" cy="458078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67604" name="TextBox 8"/>
          <p:cNvSpPr txBox="1">
            <a:spLocks noChangeArrowheads="1"/>
          </p:cNvSpPr>
          <p:nvPr/>
        </p:nvSpPr>
        <p:spPr bwMode="auto">
          <a:xfrm>
            <a:off x="3330575" y="4159250"/>
            <a:ext cx="5873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√</a:t>
            </a:r>
          </a:p>
        </p:txBody>
      </p:sp>
      <p:sp>
        <p:nvSpPr>
          <p:cNvPr id="67605" name="TextBox 149"/>
          <p:cNvSpPr txBox="1">
            <a:spLocks noChangeArrowheads="1"/>
          </p:cNvSpPr>
          <p:nvPr/>
        </p:nvSpPr>
        <p:spPr bwMode="auto">
          <a:xfrm>
            <a:off x="5251450" y="3408363"/>
            <a:ext cx="5857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√</a:t>
            </a:r>
          </a:p>
        </p:txBody>
      </p:sp>
      <p:sp>
        <p:nvSpPr>
          <p:cNvPr id="67606" name="TextBox 150"/>
          <p:cNvSpPr txBox="1">
            <a:spLocks noChangeArrowheads="1"/>
          </p:cNvSpPr>
          <p:nvPr/>
        </p:nvSpPr>
        <p:spPr bwMode="auto">
          <a:xfrm>
            <a:off x="3281363" y="3400425"/>
            <a:ext cx="5857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√</a:t>
            </a:r>
          </a:p>
        </p:txBody>
      </p:sp>
      <p:sp>
        <p:nvSpPr>
          <p:cNvPr id="67607" name="TextBox 151"/>
          <p:cNvSpPr txBox="1">
            <a:spLocks noChangeArrowheads="1"/>
          </p:cNvSpPr>
          <p:nvPr/>
        </p:nvSpPr>
        <p:spPr bwMode="auto">
          <a:xfrm>
            <a:off x="5230813" y="4149725"/>
            <a:ext cx="5857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√</a:t>
            </a:r>
          </a:p>
        </p:txBody>
      </p:sp>
      <p:sp>
        <p:nvSpPr>
          <p:cNvPr id="67608" name="TextBox 152"/>
          <p:cNvSpPr txBox="1">
            <a:spLocks noChangeArrowheads="1"/>
          </p:cNvSpPr>
          <p:nvPr/>
        </p:nvSpPr>
        <p:spPr bwMode="auto">
          <a:xfrm>
            <a:off x="3270250" y="4894263"/>
            <a:ext cx="5857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√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8"/>
          <p:cNvSpPr>
            <a:spLocks noChangeArrowheads="1"/>
          </p:cNvSpPr>
          <p:nvPr/>
        </p:nvSpPr>
        <p:spPr bwMode="auto">
          <a:xfrm>
            <a:off x="896938" y="265113"/>
            <a:ext cx="7385050" cy="110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Conflict-Serializability</a:t>
            </a:r>
          </a:p>
          <a:p>
            <a:pPr eaLnBrk="1" hangingPunct="1">
              <a:buFontTx/>
              <a:buNone/>
            </a:pPr>
            <a:r>
              <a:rPr lang="en-US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(A sufficient condition for serializability)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825500" y="1325563"/>
            <a:ext cx="7283450" cy="43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Consider:</a:t>
            </a:r>
          </a:p>
          <a:p>
            <a:pPr marL="0" indent="0" eaLnBrk="1" hangingPunct="1">
              <a:buFontTx/>
              <a:buNone/>
              <a:defRPr/>
            </a:pPr>
            <a:endParaRPr lang="en-US" altLang="en-US" sz="2400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612" name="TextBox 1"/>
          <p:cNvSpPr txBox="1">
            <a:spLocks noChangeArrowheads="1"/>
          </p:cNvSpPr>
          <p:nvPr/>
        </p:nvSpPr>
        <p:spPr bwMode="auto">
          <a:xfrm>
            <a:off x="965200" y="1868488"/>
            <a:ext cx="5619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</p:txBody>
      </p:sp>
      <p:grpSp>
        <p:nvGrpSpPr>
          <p:cNvPr id="68613" name="Group 12"/>
          <p:cNvGrpSpPr>
            <a:grpSpLocks/>
          </p:cNvGrpSpPr>
          <p:nvPr/>
        </p:nvGrpSpPr>
        <p:grpSpPr bwMode="auto">
          <a:xfrm>
            <a:off x="2120900" y="1577975"/>
            <a:ext cx="1825625" cy="735013"/>
            <a:chOff x="1947112" y="1744908"/>
            <a:chExt cx="1826141" cy="734167"/>
          </a:xfrm>
        </p:grpSpPr>
        <p:sp>
          <p:nvSpPr>
            <p:cNvPr id="68711" name="TextBox 5"/>
            <p:cNvSpPr txBox="1">
              <a:spLocks noChangeArrowheads="1"/>
            </p:cNvSpPr>
            <p:nvPr/>
          </p:nvSpPr>
          <p:spPr bwMode="auto">
            <a:xfrm>
              <a:off x="1947112" y="2078965"/>
              <a:ext cx="1826141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… r</a:t>
              </a:r>
              <a:r>
                <a:rPr lang="en-US" altLang="en-US" sz="20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(*)r</a:t>
              </a:r>
              <a:r>
                <a:rPr lang="en-US" altLang="en-US" sz="20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(*) … </a:t>
              </a:r>
            </a:p>
          </p:txBody>
        </p:sp>
        <p:sp>
          <p:nvSpPr>
            <p:cNvPr id="68712" name="Freeform 2"/>
            <p:cNvSpPr>
              <a:spLocks/>
            </p:cNvSpPr>
            <p:nvPr/>
          </p:nvSpPr>
          <p:spPr bwMode="auto">
            <a:xfrm>
              <a:off x="2508300" y="2009233"/>
              <a:ext cx="619512" cy="144079"/>
            </a:xfrm>
            <a:custGeom>
              <a:avLst/>
              <a:gdLst>
                <a:gd name="T0" fmla="*/ 0 w 603849"/>
                <a:gd name="T1" fmla="*/ 156489 h 138248"/>
                <a:gd name="T2" fmla="*/ 316719 w 603849"/>
                <a:gd name="T3" fmla="*/ 254 h 138248"/>
                <a:gd name="T4" fmla="*/ 652067 w 603849"/>
                <a:gd name="T5" fmla="*/ 127194 h 13824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03849" h="138248">
                  <a:moveTo>
                    <a:pt x="0" y="138248"/>
                  </a:moveTo>
                  <a:cubicBezTo>
                    <a:pt x="96328" y="71393"/>
                    <a:pt x="192657" y="4538"/>
                    <a:pt x="293298" y="225"/>
                  </a:cubicBezTo>
                  <a:cubicBezTo>
                    <a:pt x="393940" y="-4088"/>
                    <a:pt x="498894" y="54140"/>
                    <a:pt x="603849" y="112368"/>
                  </a:cubicBezTo>
                </a:path>
              </a:pathLst>
            </a:cu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cxnSp>
          <p:nvCxnSpPr>
            <p:cNvPr id="68713" name="Straight Arrow Connector 6"/>
            <p:cNvCxnSpPr>
              <a:cxnSpLocks noChangeShapeType="1"/>
            </p:cNvCxnSpPr>
            <p:nvPr/>
          </p:nvCxnSpPr>
          <p:spPr bwMode="auto">
            <a:xfrm>
              <a:off x="3056408" y="2078469"/>
              <a:ext cx="146650" cy="94892"/>
            </a:xfrm>
            <a:prstGeom prst="straightConnector1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8714" name="Straight Arrow Connector 11"/>
            <p:cNvCxnSpPr>
              <a:cxnSpLocks noChangeShapeType="1"/>
            </p:cNvCxnSpPr>
            <p:nvPr/>
          </p:nvCxnSpPr>
          <p:spPr bwMode="auto">
            <a:xfrm flipH="1">
              <a:off x="2460692" y="2099923"/>
              <a:ext cx="145388" cy="84035"/>
            </a:xfrm>
            <a:prstGeom prst="straightConnector1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8715" name="TextBox 10"/>
            <p:cNvSpPr txBox="1">
              <a:spLocks noChangeArrowheads="1"/>
            </p:cNvSpPr>
            <p:nvPr/>
          </p:nvSpPr>
          <p:spPr bwMode="auto">
            <a:xfrm>
              <a:off x="2578135" y="1744908"/>
              <a:ext cx="570990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FF0000"/>
                  </a:solidFill>
                </a:rPr>
                <a:t>swap?</a:t>
              </a:r>
            </a:p>
          </p:txBody>
        </p:sp>
      </p:grpSp>
      <p:grpSp>
        <p:nvGrpSpPr>
          <p:cNvPr id="68614" name="Group 35"/>
          <p:cNvGrpSpPr>
            <a:grpSpLocks/>
          </p:cNvGrpSpPr>
          <p:nvPr/>
        </p:nvGrpSpPr>
        <p:grpSpPr bwMode="auto">
          <a:xfrm>
            <a:off x="2157413" y="2320925"/>
            <a:ext cx="1927225" cy="733425"/>
            <a:chOff x="1947112" y="1744908"/>
            <a:chExt cx="1927131" cy="734167"/>
          </a:xfrm>
        </p:grpSpPr>
        <p:sp>
          <p:nvSpPr>
            <p:cNvPr id="68706" name="TextBox 36"/>
            <p:cNvSpPr txBox="1">
              <a:spLocks noChangeArrowheads="1"/>
            </p:cNvSpPr>
            <p:nvPr/>
          </p:nvSpPr>
          <p:spPr bwMode="auto">
            <a:xfrm>
              <a:off x="1947112" y="2078965"/>
              <a:ext cx="1927131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… r</a:t>
              </a:r>
              <a:r>
                <a:rPr lang="en-US" altLang="en-US" sz="20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(*)w</a:t>
              </a:r>
              <a:r>
                <a:rPr lang="en-US" altLang="en-US" sz="20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(*) … </a:t>
              </a:r>
            </a:p>
          </p:txBody>
        </p:sp>
        <p:sp>
          <p:nvSpPr>
            <p:cNvPr id="68707" name="Freeform 37"/>
            <p:cNvSpPr>
              <a:spLocks/>
            </p:cNvSpPr>
            <p:nvPr/>
          </p:nvSpPr>
          <p:spPr bwMode="auto">
            <a:xfrm>
              <a:off x="2508300" y="2009233"/>
              <a:ext cx="619512" cy="144079"/>
            </a:xfrm>
            <a:custGeom>
              <a:avLst/>
              <a:gdLst>
                <a:gd name="T0" fmla="*/ 0 w 603849"/>
                <a:gd name="T1" fmla="*/ 156489 h 138248"/>
                <a:gd name="T2" fmla="*/ 316719 w 603849"/>
                <a:gd name="T3" fmla="*/ 254 h 138248"/>
                <a:gd name="T4" fmla="*/ 652067 w 603849"/>
                <a:gd name="T5" fmla="*/ 127194 h 13824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03849" h="138248">
                  <a:moveTo>
                    <a:pt x="0" y="138248"/>
                  </a:moveTo>
                  <a:cubicBezTo>
                    <a:pt x="96328" y="71393"/>
                    <a:pt x="192657" y="4538"/>
                    <a:pt x="293298" y="225"/>
                  </a:cubicBezTo>
                  <a:cubicBezTo>
                    <a:pt x="393940" y="-4088"/>
                    <a:pt x="498894" y="54140"/>
                    <a:pt x="603849" y="112368"/>
                  </a:cubicBezTo>
                </a:path>
              </a:pathLst>
            </a:cu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cxnSp>
          <p:nvCxnSpPr>
            <p:cNvPr id="68708" name="Straight Arrow Connector 38"/>
            <p:cNvCxnSpPr>
              <a:cxnSpLocks noChangeShapeType="1"/>
            </p:cNvCxnSpPr>
            <p:nvPr/>
          </p:nvCxnSpPr>
          <p:spPr bwMode="auto">
            <a:xfrm>
              <a:off x="3056408" y="2078469"/>
              <a:ext cx="146650" cy="94892"/>
            </a:xfrm>
            <a:prstGeom prst="straightConnector1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8709" name="Straight Arrow Connector 39"/>
            <p:cNvCxnSpPr>
              <a:cxnSpLocks noChangeShapeType="1"/>
            </p:cNvCxnSpPr>
            <p:nvPr/>
          </p:nvCxnSpPr>
          <p:spPr bwMode="auto">
            <a:xfrm flipH="1">
              <a:off x="2460692" y="2099923"/>
              <a:ext cx="145388" cy="84035"/>
            </a:xfrm>
            <a:prstGeom prst="straightConnector1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8710" name="TextBox 40"/>
            <p:cNvSpPr txBox="1">
              <a:spLocks noChangeArrowheads="1"/>
            </p:cNvSpPr>
            <p:nvPr/>
          </p:nvSpPr>
          <p:spPr bwMode="auto">
            <a:xfrm>
              <a:off x="2578135" y="1744908"/>
              <a:ext cx="570990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FF0000"/>
                  </a:solidFill>
                </a:rPr>
                <a:t>swap?</a:t>
              </a:r>
            </a:p>
          </p:txBody>
        </p:sp>
      </p:grpSp>
      <p:grpSp>
        <p:nvGrpSpPr>
          <p:cNvPr id="68615" name="Group 41"/>
          <p:cNvGrpSpPr>
            <a:grpSpLocks/>
          </p:cNvGrpSpPr>
          <p:nvPr/>
        </p:nvGrpSpPr>
        <p:grpSpPr bwMode="auto">
          <a:xfrm>
            <a:off x="4057650" y="1574800"/>
            <a:ext cx="1927225" cy="733425"/>
            <a:chOff x="1947112" y="1744908"/>
            <a:chExt cx="1927131" cy="734167"/>
          </a:xfrm>
        </p:grpSpPr>
        <p:sp>
          <p:nvSpPr>
            <p:cNvPr id="68701" name="TextBox 42"/>
            <p:cNvSpPr txBox="1">
              <a:spLocks noChangeArrowheads="1"/>
            </p:cNvSpPr>
            <p:nvPr/>
          </p:nvSpPr>
          <p:spPr bwMode="auto">
            <a:xfrm>
              <a:off x="1947112" y="2078965"/>
              <a:ext cx="1927131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… w</a:t>
              </a:r>
              <a:r>
                <a:rPr lang="en-US" altLang="en-US" sz="20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(*)r</a:t>
              </a:r>
              <a:r>
                <a:rPr lang="en-US" altLang="en-US" sz="20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(*) … </a:t>
              </a:r>
            </a:p>
          </p:txBody>
        </p:sp>
        <p:sp>
          <p:nvSpPr>
            <p:cNvPr id="68702" name="Freeform 43"/>
            <p:cNvSpPr>
              <a:spLocks/>
            </p:cNvSpPr>
            <p:nvPr/>
          </p:nvSpPr>
          <p:spPr bwMode="auto">
            <a:xfrm>
              <a:off x="2508300" y="2009233"/>
              <a:ext cx="619512" cy="144079"/>
            </a:xfrm>
            <a:custGeom>
              <a:avLst/>
              <a:gdLst>
                <a:gd name="T0" fmla="*/ 0 w 603849"/>
                <a:gd name="T1" fmla="*/ 156489 h 138248"/>
                <a:gd name="T2" fmla="*/ 316719 w 603849"/>
                <a:gd name="T3" fmla="*/ 254 h 138248"/>
                <a:gd name="T4" fmla="*/ 652067 w 603849"/>
                <a:gd name="T5" fmla="*/ 127194 h 13824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03849" h="138248">
                  <a:moveTo>
                    <a:pt x="0" y="138248"/>
                  </a:moveTo>
                  <a:cubicBezTo>
                    <a:pt x="96328" y="71393"/>
                    <a:pt x="192657" y="4538"/>
                    <a:pt x="293298" y="225"/>
                  </a:cubicBezTo>
                  <a:cubicBezTo>
                    <a:pt x="393940" y="-4088"/>
                    <a:pt x="498894" y="54140"/>
                    <a:pt x="603849" y="112368"/>
                  </a:cubicBezTo>
                </a:path>
              </a:pathLst>
            </a:cu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cxnSp>
          <p:nvCxnSpPr>
            <p:cNvPr id="68703" name="Straight Arrow Connector 44"/>
            <p:cNvCxnSpPr>
              <a:cxnSpLocks noChangeShapeType="1"/>
            </p:cNvCxnSpPr>
            <p:nvPr/>
          </p:nvCxnSpPr>
          <p:spPr bwMode="auto">
            <a:xfrm>
              <a:off x="3056408" y="2078469"/>
              <a:ext cx="146650" cy="94892"/>
            </a:xfrm>
            <a:prstGeom prst="straightConnector1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8704" name="Straight Arrow Connector 45"/>
            <p:cNvCxnSpPr>
              <a:cxnSpLocks noChangeShapeType="1"/>
            </p:cNvCxnSpPr>
            <p:nvPr/>
          </p:nvCxnSpPr>
          <p:spPr bwMode="auto">
            <a:xfrm flipH="1">
              <a:off x="2460692" y="2099923"/>
              <a:ext cx="145388" cy="84035"/>
            </a:xfrm>
            <a:prstGeom prst="straightConnector1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8705" name="TextBox 46"/>
            <p:cNvSpPr txBox="1">
              <a:spLocks noChangeArrowheads="1"/>
            </p:cNvSpPr>
            <p:nvPr/>
          </p:nvSpPr>
          <p:spPr bwMode="auto">
            <a:xfrm>
              <a:off x="2578135" y="1744908"/>
              <a:ext cx="570990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FF0000"/>
                  </a:solidFill>
                </a:rPr>
                <a:t>swap?</a:t>
              </a:r>
            </a:p>
          </p:txBody>
        </p:sp>
      </p:grpSp>
      <p:grpSp>
        <p:nvGrpSpPr>
          <p:cNvPr id="68616" name="Group 47"/>
          <p:cNvGrpSpPr>
            <a:grpSpLocks/>
          </p:cNvGrpSpPr>
          <p:nvPr/>
        </p:nvGrpSpPr>
        <p:grpSpPr bwMode="auto">
          <a:xfrm>
            <a:off x="4057650" y="2306638"/>
            <a:ext cx="2028825" cy="733425"/>
            <a:chOff x="1947112" y="1744908"/>
            <a:chExt cx="2028119" cy="734167"/>
          </a:xfrm>
        </p:grpSpPr>
        <p:sp>
          <p:nvSpPr>
            <p:cNvPr id="68696" name="TextBox 48"/>
            <p:cNvSpPr txBox="1">
              <a:spLocks noChangeArrowheads="1"/>
            </p:cNvSpPr>
            <p:nvPr/>
          </p:nvSpPr>
          <p:spPr bwMode="auto">
            <a:xfrm>
              <a:off x="1947112" y="2078965"/>
              <a:ext cx="2028119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… w</a:t>
              </a:r>
              <a:r>
                <a:rPr lang="en-US" altLang="en-US" sz="20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(*)w</a:t>
              </a:r>
              <a:r>
                <a:rPr lang="en-US" altLang="en-US" sz="20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(*) … </a:t>
              </a:r>
            </a:p>
          </p:txBody>
        </p:sp>
        <p:sp>
          <p:nvSpPr>
            <p:cNvPr id="68697" name="Freeform 49"/>
            <p:cNvSpPr>
              <a:spLocks/>
            </p:cNvSpPr>
            <p:nvPr/>
          </p:nvSpPr>
          <p:spPr bwMode="auto">
            <a:xfrm>
              <a:off x="2508300" y="2009233"/>
              <a:ext cx="619512" cy="144079"/>
            </a:xfrm>
            <a:custGeom>
              <a:avLst/>
              <a:gdLst>
                <a:gd name="T0" fmla="*/ 0 w 603849"/>
                <a:gd name="T1" fmla="*/ 156489 h 138248"/>
                <a:gd name="T2" fmla="*/ 316719 w 603849"/>
                <a:gd name="T3" fmla="*/ 254 h 138248"/>
                <a:gd name="T4" fmla="*/ 652067 w 603849"/>
                <a:gd name="T5" fmla="*/ 127194 h 13824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03849" h="138248">
                  <a:moveTo>
                    <a:pt x="0" y="138248"/>
                  </a:moveTo>
                  <a:cubicBezTo>
                    <a:pt x="96328" y="71393"/>
                    <a:pt x="192657" y="4538"/>
                    <a:pt x="293298" y="225"/>
                  </a:cubicBezTo>
                  <a:cubicBezTo>
                    <a:pt x="393940" y="-4088"/>
                    <a:pt x="498894" y="54140"/>
                    <a:pt x="603849" y="112368"/>
                  </a:cubicBezTo>
                </a:path>
              </a:pathLst>
            </a:cu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cxnSp>
          <p:nvCxnSpPr>
            <p:cNvPr id="68698" name="Straight Arrow Connector 50"/>
            <p:cNvCxnSpPr>
              <a:cxnSpLocks noChangeShapeType="1"/>
            </p:cNvCxnSpPr>
            <p:nvPr/>
          </p:nvCxnSpPr>
          <p:spPr bwMode="auto">
            <a:xfrm>
              <a:off x="3056408" y="2078469"/>
              <a:ext cx="146650" cy="94892"/>
            </a:xfrm>
            <a:prstGeom prst="straightConnector1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8699" name="Straight Arrow Connector 51"/>
            <p:cNvCxnSpPr>
              <a:cxnSpLocks noChangeShapeType="1"/>
            </p:cNvCxnSpPr>
            <p:nvPr/>
          </p:nvCxnSpPr>
          <p:spPr bwMode="auto">
            <a:xfrm flipH="1">
              <a:off x="2460692" y="2099923"/>
              <a:ext cx="145388" cy="84035"/>
            </a:xfrm>
            <a:prstGeom prst="straightConnector1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8700" name="TextBox 52"/>
            <p:cNvSpPr txBox="1">
              <a:spLocks noChangeArrowheads="1"/>
            </p:cNvSpPr>
            <p:nvPr/>
          </p:nvSpPr>
          <p:spPr bwMode="auto">
            <a:xfrm>
              <a:off x="2578135" y="1744908"/>
              <a:ext cx="570990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FF0000"/>
                  </a:solidFill>
                </a:rPr>
                <a:t>swap?</a:t>
              </a:r>
            </a:p>
          </p:txBody>
        </p:sp>
      </p:grpSp>
      <p:sp>
        <p:nvSpPr>
          <p:cNvPr id="68617" name="TextBox 56"/>
          <p:cNvSpPr txBox="1">
            <a:spLocks noChangeArrowheads="1"/>
          </p:cNvSpPr>
          <p:nvPr/>
        </p:nvSpPr>
        <p:spPr bwMode="auto">
          <a:xfrm>
            <a:off x="6361113" y="2051050"/>
            <a:ext cx="20558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Violate T</a:t>
            </a:r>
            <a:r>
              <a:rPr lang="en-US" altLang="en-US" sz="2000" baseline="-25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’s logic!</a:t>
            </a:r>
          </a:p>
        </p:txBody>
      </p:sp>
      <p:sp>
        <p:nvSpPr>
          <p:cNvPr id="68618" name="TextBox 53"/>
          <p:cNvSpPr txBox="1">
            <a:spLocks noChangeArrowheads="1"/>
          </p:cNvSpPr>
          <p:nvPr/>
        </p:nvSpPr>
        <p:spPr bwMode="auto">
          <a:xfrm>
            <a:off x="939800" y="3470275"/>
            <a:ext cx="9271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, T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</p:txBody>
      </p:sp>
      <p:grpSp>
        <p:nvGrpSpPr>
          <p:cNvPr id="68619" name="Group 7"/>
          <p:cNvGrpSpPr>
            <a:grpSpLocks/>
          </p:cNvGrpSpPr>
          <p:nvPr/>
        </p:nvGrpSpPr>
        <p:grpSpPr bwMode="auto">
          <a:xfrm>
            <a:off x="2141538" y="3381375"/>
            <a:ext cx="4065587" cy="1481138"/>
            <a:chOff x="2140969" y="3381722"/>
            <a:chExt cx="4066459" cy="1480264"/>
          </a:xfrm>
        </p:grpSpPr>
        <p:grpSp>
          <p:nvGrpSpPr>
            <p:cNvPr id="68672" name="Group 67"/>
            <p:cNvGrpSpPr>
              <a:grpSpLocks/>
            </p:cNvGrpSpPr>
            <p:nvPr/>
          </p:nvGrpSpPr>
          <p:grpSpPr bwMode="auto">
            <a:xfrm>
              <a:off x="2140969" y="3385684"/>
              <a:ext cx="1927131" cy="734167"/>
              <a:chOff x="1947112" y="1744908"/>
              <a:chExt cx="1927131" cy="734167"/>
            </a:xfrm>
          </p:grpSpPr>
          <p:sp>
            <p:nvSpPr>
              <p:cNvPr id="68691" name="TextBox 98"/>
              <p:cNvSpPr txBox="1">
                <a:spLocks noChangeArrowheads="1"/>
              </p:cNvSpPr>
              <p:nvPr/>
            </p:nvSpPr>
            <p:spPr bwMode="auto">
              <a:xfrm>
                <a:off x="1947112" y="2078965"/>
                <a:ext cx="1927131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… r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(A)r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(B) … </a:t>
                </a:r>
              </a:p>
            </p:txBody>
          </p:sp>
          <p:sp>
            <p:nvSpPr>
              <p:cNvPr id="68692" name="Freeform 99"/>
              <p:cNvSpPr>
                <a:spLocks/>
              </p:cNvSpPr>
              <p:nvPr/>
            </p:nvSpPr>
            <p:spPr bwMode="auto">
              <a:xfrm>
                <a:off x="2508300" y="2009233"/>
                <a:ext cx="619512" cy="144079"/>
              </a:xfrm>
              <a:custGeom>
                <a:avLst/>
                <a:gdLst>
                  <a:gd name="T0" fmla="*/ 0 w 603849"/>
                  <a:gd name="T1" fmla="*/ 156489 h 138248"/>
                  <a:gd name="T2" fmla="*/ 316719 w 603849"/>
                  <a:gd name="T3" fmla="*/ 254 h 138248"/>
                  <a:gd name="T4" fmla="*/ 652067 w 603849"/>
                  <a:gd name="T5" fmla="*/ 127194 h 13824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03849" h="138248">
                    <a:moveTo>
                      <a:pt x="0" y="138248"/>
                    </a:moveTo>
                    <a:cubicBezTo>
                      <a:pt x="96328" y="71393"/>
                      <a:pt x="192657" y="4538"/>
                      <a:pt x="293298" y="225"/>
                    </a:cubicBezTo>
                    <a:cubicBezTo>
                      <a:pt x="393940" y="-4088"/>
                      <a:pt x="498894" y="54140"/>
                      <a:pt x="603849" y="112368"/>
                    </a:cubicBezTo>
                  </a:path>
                </a:pathLst>
              </a:custGeom>
              <a:noFill/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cxnSp>
            <p:nvCxnSpPr>
              <p:cNvPr id="68693" name="Straight Arrow Connector 100"/>
              <p:cNvCxnSpPr>
                <a:cxnSpLocks noChangeShapeType="1"/>
              </p:cNvCxnSpPr>
              <p:nvPr/>
            </p:nvCxnSpPr>
            <p:spPr bwMode="auto">
              <a:xfrm>
                <a:off x="3056408" y="2078469"/>
                <a:ext cx="146650" cy="94892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8694" name="Straight Arrow Connector 101"/>
              <p:cNvCxnSpPr>
                <a:cxnSpLocks noChangeShapeType="1"/>
              </p:cNvCxnSpPr>
              <p:nvPr/>
            </p:nvCxnSpPr>
            <p:spPr bwMode="auto">
              <a:xfrm flipH="1">
                <a:off x="2460692" y="2099923"/>
                <a:ext cx="145388" cy="84035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68695" name="TextBox 102"/>
              <p:cNvSpPr txBox="1">
                <a:spLocks noChangeArrowheads="1"/>
              </p:cNvSpPr>
              <p:nvPr/>
            </p:nvSpPr>
            <p:spPr bwMode="auto">
              <a:xfrm>
                <a:off x="2578135" y="1744908"/>
                <a:ext cx="570990" cy="2616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100">
                    <a:solidFill>
                      <a:srgbClr val="FF0000"/>
                    </a:solidFill>
                  </a:rPr>
                  <a:t>swap?</a:t>
                </a:r>
              </a:p>
            </p:txBody>
          </p:sp>
        </p:grpSp>
        <p:grpSp>
          <p:nvGrpSpPr>
            <p:cNvPr id="68673" name="Group 68"/>
            <p:cNvGrpSpPr>
              <a:grpSpLocks/>
            </p:cNvGrpSpPr>
            <p:nvPr/>
          </p:nvGrpSpPr>
          <p:grpSpPr bwMode="auto">
            <a:xfrm>
              <a:off x="2178525" y="4127819"/>
              <a:ext cx="2028119" cy="734167"/>
              <a:chOff x="1947112" y="1744908"/>
              <a:chExt cx="2028119" cy="734167"/>
            </a:xfrm>
          </p:grpSpPr>
          <p:sp>
            <p:nvSpPr>
              <p:cNvPr id="68686" name="TextBox 93"/>
              <p:cNvSpPr txBox="1">
                <a:spLocks noChangeArrowheads="1"/>
              </p:cNvSpPr>
              <p:nvPr/>
            </p:nvSpPr>
            <p:spPr bwMode="auto">
              <a:xfrm>
                <a:off x="1947112" y="2078965"/>
                <a:ext cx="2028119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… r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(A)w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(B) … </a:t>
                </a:r>
              </a:p>
            </p:txBody>
          </p:sp>
          <p:sp>
            <p:nvSpPr>
              <p:cNvPr id="68687" name="Freeform 94"/>
              <p:cNvSpPr>
                <a:spLocks/>
              </p:cNvSpPr>
              <p:nvPr/>
            </p:nvSpPr>
            <p:spPr bwMode="auto">
              <a:xfrm>
                <a:off x="2508300" y="2009233"/>
                <a:ext cx="619512" cy="144079"/>
              </a:xfrm>
              <a:custGeom>
                <a:avLst/>
                <a:gdLst>
                  <a:gd name="T0" fmla="*/ 0 w 603849"/>
                  <a:gd name="T1" fmla="*/ 156489 h 138248"/>
                  <a:gd name="T2" fmla="*/ 316719 w 603849"/>
                  <a:gd name="T3" fmla="*/ 254 h 138248"/>
                  <a:gd name="T4" fmla="*/ 652067 w 603849"/>
                  <a:gd name="T5" fmla="*/ 127194 h 13824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03849" h="138248">
                    <a:moveTo>
                      <a:pt x="0" y="138248"/>
                    </a:moveTo>
                    <a:cubicBezTo>
                      <a:pt x="96328" y="71393"/>
                      <a:pt x="192657" y="4538"/>
                      <a:pt x="293298" y="225"/>
                    </a:cubicBezTo>
                    <a:cubicBezTo>
                      <a:pt x="393940" y="-4088"/>
                      <a:pt x="498894" y="54140"/>
                      <a:pt x="603849" y="112368"/>
                    </a:cubicBezTo>
                  </a:path>
                </a:pathLst>
              </a:custGeom>
              <a:noFill/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cxnSp>
            <p:nvCxnSpPr>
              <p:cNvPr id="68688" name="Straight Arrow Connector 95"/>
              <p:cNvCxnSpPr>
                <a:cxnSpLocks noChangeShapeType="1"/>
              </p:cNvCxnSpPr>
              <p:nvPr/>
            </p:nvCxnSpPr>
            <p:spPr bwMode="auto">
              <a:xfrm>
                <a:off x="3056408" y="2078469"/>
                <a:ext cx="146650" cy="94892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8689" name="Straight Arrow Connector 96"/>
              <p:cNvCxnSpPr>
                <a:cxnSpLocks noChangeShapeType="1"/>
              </p:cNvCxnSpPr>
              <p:nvPr/>
            </p:nvCxnSpPr>
            <p:spPr bwMode="auto">
              <a:xfrm flipH="1">
                <a:off x="2460692" y="2099923"/>
                <a:ext cx="145388" cy="84035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68690" name="TextBox 97"/>
              <p:cNvSpPr txBox="1">
                <a:spLocks noChangeArrowheads="1"/>
              </p:cNvSpPr>
              <p:nvPr/>
            </p:nvSpPr>
            <p:spPr bwMode="auto">
              <a:xfrm>
                <a:off x="2578135" y="1744908"/>
                <a:ext cx="570990" cy="2616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100">
                    <a:solidFill>
                      <a:srgbClr val="FF0000"/>
                    </a:solidFill>
                  </a:rPr>
                  <a:t>swap?</a:t>
                </a:r>
              </a:p>
            </p:txBody>
          </p:sp>
        </p:grpSp>
        <p:grpSp>
          <p:nvGrpSpPr>
            <p:cNvPr id="68674" name="Group 69"/>
            <p:cNvGrpSpPr>
              <a:grpSpLocks/>
            </p:cNvGrpSpPr>
            <p:nvPr/>
          </p:nvGrpSpPr>
          <p:grpSpPr bwMode="auto">
            <a:xfrm>
              <a:off x="4078319" y="3381722"/>
              <a:ext cx="2028119" cy="734167"/>
              <a:chOff x="1947112" y="1744908"/>
              <a:chExt cx="2028119" cy="734167"/>
            </a:xfrm>
          </p:grpSpPr>
          <p:sp>
            <p:nvSpPr>
              <p:cNvPr id="68681" name="TextBox 88"/>
              <p:cNvSpPr txBox="1">
                <a:spLocks noChangeArrowheads="1"/>
              </p:cNvSpPr>
              <p:nvPr/>
            </p:nvSpPr>
            <p:spPr bwMode="auto">
              <a:xfrm>
                <a:off x="1947112" y="2078965"/>
                <a:ext cx="2028119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… w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(A)r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(B) … </a:t>
                </a:r>
              </a:p>
            </p:txBody>
          </p:sp>
          <p:sp>
            <p:nvSpPr>
              <p:cNvPr id="68682" name="Freeform 89"/>
              <p:cNvSpPr>
                <a:spLocks/>
              </p:cNvSpPr>
              <p:nvPr/>
            </p:nvSpPr>
            <p:spPr bwMode="auto">
              <a:xfrm>
                <a:off x="2508300" y="2009233"/>
                <a:ext cx="619512" cy="144079"/>
              </a:xfrm>
              <a:custGeom>
                <a:avLst/>
                <a:gdLst>
                  <a:gd name="T0" fmla="*/ 0 w 603849"/>
                  <a:gd name="T1" fmla="*/ 156489 h 138248"/>
                  <a:gd name="T2" fmla="*/ 316719 w 603849"/>
                  <a:gd name="T3" fmla="*/ 254 h 138248"/>
                  <a:gd name="T4" fmla="*/ 652067 w 603849"/>
                  <a:gd name="T5" fmla="*/ 127194 h 13824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03849" h="138248">
                    <a:moveTo>
                      <a:pt x="0" y="138248"/>
                    </a:moveTo>
                    <a:cubicBezTo>
                      <a:pt x="96328" y="71393"/>
                      <a:pt x="192657" y="4538"/>
                      <a:pt x="293298" y="225"/>
                    </a:cubicBezTo>
                    <a:cubicBezTo>
                      <a:pt x="393940" y="-4088"/>
                      <a:pt x="498894" y="54140"/>
                      <a:pt x="603849" y="112368"/>
                    </a:cubicBezTo>
                  </a:path>
                </a:pathLst>
              </a:custGeom>
              <a:noFill/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cxnSp>
            <p:nvCxnSpPr>
              <p:cNvPr id="68683" name="Straight Arrow Connector 90"/>
              <p:cNvCxnSpPr>
                <a:cxnSpLocks noChangeShapeType="1"/>
              </p:cNvCxnSpPr>
              <p:nvPr/>
            </p:nvCxnSpPr>
            <p:spPr bwMode="auto">
              <a:xfrm>
                <a:off x="3056408" y="2078469"/>
                <a:ext cx="146650" cy="94892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8684" name="Straight Arrow Connector 91"/>
              <p:cNvCxnSpPr>
                <a:cxnSpLocks noChangeShapeType="1"/>
              </p:cNvCxnSpPr>
              <p:nvPr/>
            </p:nvCxnSpPr>
            <p:spPr bwMode="auto">
              <a:xfrm flipH="1">
                <a:off x="2460692" y="2099923"/>
                <a:ext cx="145388" cy="84035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68685" name="TextBox 92"/>
              <p:cNvSpPr txBox="1">
                <a:spLocks noChangeArrowheads="1"/>
              </p:cNvSpPr>
              <p:nvPr/>
            </p:nvSpPr>
            <p:spPr bwMode="auto">
              <a:xfrm>
                <a:off x="2578135" y="1744908"/>
                <a:ext cx="570990" cy="2616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100">
                    <a:solidFill>
                      <a:srgbClr val="FF0000"/>
                    </a:solidFill>
                  </a:rPr>
                  <a:t>swap?</a:t>
                </a:r>
              </a:p>
            </p:txBody>
          </p:sp>
        </p:grpSp>
        <p:grpSp>
          <p:nvGrpSpPr>
            <p:cNvPr id="68675" name="Group 70"/>
            <p:cNvGrpSpPr>
              <a:grpSpLocks/>
            </p:cNvGrpSpPr>
            <p:nvPr/>
          </p:nvGrpSpPr>
          <p:grpSpPr bwMode="auto">
            <a:xfrm>
              <a:off x="4078319" y="4113896"/>
              <a:ext cx="2129109" cy="734167"/>
              <a:chOff x="1947112" y="1744908"/>
              <a:chExt cx="2129109" cy="734167"/>
            </a:xfrm>
          </p:grpSpPr>
          <p:sp>
            <p:nvSpPr>
              <p:cNvPr id="68676" name="TextBox 83"/>
              <p:cNvSpPr txBox="1">
                <a:spLocks noChangeArrowheads="1"/>
              </p:cNvSpPr>
              <p:nvPr/>
            </p:nvSpPr>
            <p:spPr bwMode="auto">
              <a:xfrm>
                <a:off x="1947112" y="2078965"/>
                <a:ext cx="2129109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… w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(A)w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(B) … </a:t>
                </a:r>
              </a:p>
            </p:txBody>
          </p:sp>
          <p:sp>
            <p:nvSpPr>
              <p:cNvPr id="68677" name="Freeform 84"/>
              <p:cNvSpPr>
                <a:spLocks/>
              </p:cNvSpPr>
              <p:nvPr/>
            </p:nvSpPr>
            <p:spPr bwMode="auto">
              <a:xfrm>
                <a:off x="2508300" y="2009233"/>
                <a:ext cx="619512" cy="144079"/>
              </a:xfrm>
              <a:custGeom>
                <a:avLst/>
                <a:gdLst>
                  <a:gd name="T0" fmla="*/ 0 w 603849"/>
                  <a:gd name="T1" fmla="*/ 156489 h 138248"/>
                  <a:gd name="T2" fmla="*/ 316719 w 603849"/>
                  <a:gd name="T3" fmla="*/ 254 h 138248"/>
                  <a:gd name="T4" fmla="*/ 652067 w 603849"/>
                  <a:gd name="T5" fmla="*/ 127194 h 13824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03849" h="138248">
                    <a:moveTo>
                      <a:pt x="0" y="138248"/>
                    </a:moveTo>
                    <a:cubicBezTo>
                      <a:pt x="96328" y="71393"/>
                      <a:pt x="192657" y="4538"/>
                      <a:pt x="293298" y="225"/>
                    </a:cubicBezTo>
                    <a:cubicBezTo>
                      <a:pt x="393940" y="-4088"/>
                      <a:pt x="498894" y="54140"/>
                      <a:pt x="603849" y="112368"/>
                    </a:cubicBezTo>
                  </a:path>
                </a:pathLst>
              </a:custGeom>
              <a:noFill/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cxnSp>
            <p:nvCxnSpPr>
              <p:cNvPr id="68678" name="Straight Arrow Connector 85"/>
              <p:cNvCxnSpPr>
                <a:cxnSpLocks noChangeShapeType="1"/>
              </p:cNvCxnSpPr>
              <p:nvPr/>
            </p:nvCxnSpPr>
            <p:spPr bwMode="auto">
              <a:xfrm>
                <a:off x="3056408" y="2078469"/>
                <a:ext cx="146650" cy="94892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8679" name="Straight Arrow Connector 86"/>
              <p:cNvCxnSpPr>
                <a:cxnSpLocks noChangeShapeType="1"/>
              </p:cNvCxnSpPr>
              <p:nvPr/>
            </p:nvCxnSpPr>
            <p:spPr bwMode="auto">
              <a:xfrm flipH="1">
                <a:off x="2460692" y="2099923"/>
                <a:ext cx="145388" cy="84035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68680" name="TextBox 87"/>
              <p:cNvSpPr txBox="1">
                <a:spLocks noChangeArrowheads="1"/>
              </p:cNvSpPr>
              <p:nvPr/>
            </p:nvSpPr>
            <p:spPr bwMode="auto">
              <a:xfrm>
                <a:off x="2578135" y="1744908"/>
                <a:ext cx="570990" cy="2616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100">
                    <a:solidFill>
                      <a:srgbClr val="FF0000"/>
                    </a:solidFill>
                  </a:rPr>
                  <a:t>swap?</a:t>
                </a:r>
              </a:p>
            </p:txBody>
          </p:sp>
        </p:grpSp>
      </p:grpSp>
      <p:grpSp>
        <p:nvGrpSpPr>
          <p:cNvPr id="68620" name="Group 103"/>
          <p:cNvGrpSpPr>
            <a:grpSpLocks/>
          </p:cNvGrpSpPr>
          <p:nvPr/>
        </p:nvGrpSpPr>
        <p:grpSpPr bwMode="auto">
          <a:xfrm>
            <a:off x="2141538" y="4862513"/>
            <a:ext cx="4065587" cy="1479550"/>
            <a:chOff x="2140969" y="3381722"/>
            <a:chExt cx="4066459" cy="1480264"/>
          </a:xfrm>
        </p:grpSpPr>
        <p:grpSp>
          <p:nvGrpSpPr>
            <p:cNvPr id="68648" name="Group 104"/>
            <p:cNvGrpSpPr>
              <a:grpSpLocks/>
            </p:cNvGrpSpPr>
            <p:nvPr/>
          </p:nvGrpSpPr>
          <p:grpSpPr bwMode="auto">
            <a:xfrm>
              <a:off x="2140969" y="3385684"/>
              <a:ext cx="1927131" cy="734167"/>
              <a:chOff x="1947112" y="1744908"/>
              <a:chExt cx="1927131" cy="734167"/>
            </a:xfrm>
          </p:grpSpPr>
          <p:sp>
            <p:nvSpPr>
              <p:cNvPr id="68667" name="TextBox 123"/>
              <p:cNvSpPr txBox="1">
                <a:spLocks noChangeArrowheads="1"/>
              </p:cNvSpPr>
              <p:nvPr/>
            </p:nvSpPr>
            <p:spPr bwMode="auto">
              <a:xfrm>
                <a:off x="1947112" y="2078965"/>
                <a:ext cx="1927131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… r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(A)r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 … </a:t>
                </a:r>
              </a:p>
            </p:txBody>
          </p:sp>
          <p:sp>
            <p:nvSpPr>
              <p:cNvPr id="68668" name="Freeform 124"/>
              <p:cNvSpPr>
                <a:spLocks/>
              </p:cNvSpPr>
              <p:nvPr/>
            </p:nvSpPr>
            <p:spPr bwMode="auto">
              <a:xfrm>
                <a:off x="2508300" y="2009233"/>
                <a:ext cx="619512" cy="144079"/>
              </a:xfrm>
              <a:custGeom>
                <a:avLst/>
                <a:gdLst>
                  <a:gd name="T0" fmla="*/ 0 w 603849"/>
                  <a:gd name="T1" fmla="*/ 156489 h 138248"/>
                  <a:gd name="T2" fmla="*/ 316719 w 603849"/>
                  <a:gd name="T3" fmla="*/ 254 h 138248"/>
                  <a:gd name="T4" fmla="*/ 652067 w 603849"/>
                  <a:gd name="T5" fmla="*/ 127194 h 13824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03849" h="138248">
                    <a:moveTo>
                      <a:pt x="0" y="138248"/>
                    </a:moveTo>
                    <a:cubicBezTo>
                      <a:pt x="96328" y="71393"/>
                      <a:pt x="192657" y="4538"/>
                      <a:pt x="293298" y="225"/>
                    </a:cubicBezTo>
                    <a:cubicBezTo>
                      <a:pt x="393940" y="-4088"/>
                      <a:pt x="498894" y="54140"/>
                      <a:pt x="603849" y="112368"/>
                    </a:cubicBezTo>
                  </a:path>
                </a:pathLst>
              </a:custGeom>
              <a:noFill/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cxnSp>
            <p:nvCxnSpPr>
              <p:cNvPr id="68669" name="Straight Arrow Connector 125"/>
              <p:cNvCxnSpPr>
                <a:cxnSpLocks noChangeShapeType="1"/>
              </p:cNvCxnSpPr>
              <p:nvPr/>
            </p:nvCxnSpPr>
            <p:spPr bwMode="auto">
              <a:xfrm>
                <a:off x="3056408" y="2078469"/>
                <a:ext cx="146650" cy="94892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8670" name="Straight Arrow Connector 126"/>
              <p:cNvCxnSpPr>
                <a:cxnSpLocks noChangeShapeType="1"/>
              </p:cNvCxnSpPr>
              <p:nvPr/>
            </p:nvCxnSpPr>
            <p:spPr bwMode="auto">
              <a:xfrm flipH="1">
                <a:off x="2460692" y="2099923"/>
                <a:ext cx="145388" cy="84035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68671" name="TextBox 127"/>
              <p:cNvSpPr txBox="1">
                <a:spLocks noChangeArrowheads="1"/>
              </p:cNvSpPr>
              <p:nvPr/>
            </p:nvSpPr>
            <p:spPr bwMode="auto">
              <a:xfrm>
                <a:off x="2578135" y="1744908"/>
                <a:ext cx="570990" cy="2616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100">
                    <a:solidFill>
                      <a:srgbClr val="FF0000"/>
                    </a:solidFill>
                  </a:rPr>
                  <a:t>swap?</a:t>
                </a:r>
              </a:p>
            </p:txBody>
          </p:sp>
        </p:grpSp>
        <p:grpSp>
          <p:nvGrpSpPr>
            <p:cNvPr id="68649" name="Group 105"/>
            <p:cNvGrpSpPr>
              <a:grpSpLocks/>
            </p:cNvGrpSpPr>
            <p:nvPr/>
          </p:nvGrpSpPr>
          <p:grpSpPr bwMode="auto">
            <a:xfrm>
              <a:off x="2178525" y="4127819"/>
              <a:ext cx="2028119" cy="734167"/>
              <a:chOff x="1947112" y="1744908"/>
              <a:chExt cx="2028119" cy="734167"/>
            </a:xfrm>
          </p:grpSpPr>
          <p:sp>
            <p:nvSpPr>
              <p:cNvPr id="68662" name="TextBox 118"/>
              <p:cNvSpPr txBox="1">
                <a:spLocks noChangeArrowheads="1"/>
              </p:cNvSpPr>
              <p:nvPr/>
            </p:nvSpPr>
            <p:spPr bwMode="auto">
              <a:xfrm>
                <a:off x="1947112" y="2078965"/>
                <a:ext cx="2028119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… r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(A)w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 … </a:t>
                </a:r>
              </a:p>
            </p:txBody>
          </p:sp>
          <p:sp>
            <p:nvSpPr>
              <p:cNvPr id="68663" name="Freeform 119"/>
              <p:cNvSpPr>
                <a:spLocks/>
              </p:cNvSpPr>
              <p:nvPr/>
            </p:nvSpPr>
            <p:spPr bwMode="auto">
              <a:xfrm>
                <a:off x="2508300" y="2009233"/>
                <a:ext cx="619512" cy="144079"/>
              </a:xfrm>
              <a:custGeom>
                <a:avLst/>
                <a:gdLst>
                  <a:gd name="T0" fmla="*/ 0 w 603849"/>
                  <a:gd name="T1" fmla="*/ 156489 h 138248"/>
                  <a:gd name="T2" fmla="*/ 316719 w 603849"/>
                  <a:gd name="T3" fmla="*/ 254 h 138248"/>
                  <a:gd name="T4" fmla="*/ 652067 w 603849"/>
                  <a:gd name="T5" fmla="*/ 127194 h 13824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03849" h="138248">
                    <a:moveTo>
                      <a:pt x="0" y="138248"/>
                    </a:moveTo>
                    <a:cubicBezTo>
                      <a:pt x="96328" y="71393"/>
                      <a:pt x="192657" y="4538"/>
                      <a:pt x="293298" y="225"/>
                    </a:cubicBezTo>
                    <a:cubicBezTo>
                      <a:pt x="393940" y="-4088"/>
                      <a:pt x="498894" y="54140"/>
                      <a:pt x="603849" y="112368"/>
                    </a:cubicBezTo>
                  </a:path>
                </a:pathLst>
              </a:custGeom>
              <a:noFill/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cxnSp>
            <p:nvCxnSpPr>
              <p:cNvPr id="68664" name="Straight Arrow Connector 120"/>
              <p:cNvCxnSpPr>
                <a:cxnSpLocks noChangeShapeType="1"/>
              </p:cNvCxnSpPr>
              <p:nvPr/>
            </p:nvCxnSpPr>
            <p:spPr bwMode="auto">
              <a:xfrm>
                <a:off x="3056408" y="2078469"/>
                <a:ext cx="146650" cy="94892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8665" name="Straight Arrow Connector 121"/>
              <p:cNvCxnSpPr>
                <a:cxnSpLocks noChangeShapeType="1"/>
              </p:cNvCxnSpPr>
              <p:nvPr/>
            </p:nvCxnSpPr>
            <p:spPr bwMode="auto">
              <a:xfrm flipH="1">
                <a:off x="2460692" y="2099923"/>
                <a:ext cx="145388" cy="84035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68666" name="TextBox 122"/>
              <p:cNvSpPr txBox="1">
                <a:spLocks noChangeArrowheads="1"/>
              </p:cNvSpPr>
              <p:nvPr/>
            </p:nvSpPr>
            <p:spPr bwMode="auto">
              <a:xfrm>
                <a:off x="2578135" y="1744908"/>
                <a:ext cx="570990" cy="2616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100">
                    <a:solidFill>
                      <a:srgbClr val="FF0000"/>
                    </a:solidFill>
                  </a:rPr>
                  <a:t>swap?</a:t>
                </a:r>
              </a:p>
            </p:txBody>
          </p:sp>
        </p:grpSp>
        <p:grpSp>
          <p:nvGrpSpPr>
            <p:cNvPr id="68650" name="Group 106"/>
            <p:cNvGrpSpPr>
              <a:grpSpLocks/>
            </p:cNvGrpSpPr>
            <p:nvPr/>
          </p:nvGrpSpPr>
          <p:grpSpPr bwMode="auto">
            <a:xfrm>
              <a:off x="4078319" y="3381722"/>
              <a:ext cx="2028119" cy="734167"/>
              <a:chOff x="1947112" y="1744908"/>
              <a:chExt cx="2028119" cy="734167"/>
            </a:xfrm>
          </p:grpSpPr>
          <p:sp>
            <p:nvSpPr>
              <p:cNvPr id="68657" name="TextBox 113"/>
              <p:cNvSpPr txBox="1">
                <a:spLocks noChangeArrowheads="1"/>
              </p:cNvSpPr>
              <p:nvPr/>
            </p:nvSpPr>
            <p:spPr bwMode="auto">
              <a:xfrm>
                <a:off x="1947112" y="2078965"/>
                <a:ext cx="2028119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… w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(A)r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 … </a:t>
                </a:r>
              </a:p>
            </p:txBody>
          </p:sp>
          <p:sp>
            <p:nvSpPr>
              <p:cNvPr id="68658" name="Freeform 114"/>
              <p:cNvSpPr>
                <a:spLocks/>
              </p:cNvSpPr>
              <p:nvPr/>
            </p:nvSpPr>
            <p:spPr bwMode="auto">
              <a:xfrm>
                <a:off x="2508300" y="2009233"/>
                <a:ext cx="619512" cy="144079"/>
              </a:xfrm>
              <a:custGeom>
                <a:avLst/>
                <a:gdLst>
                  <a:gd name="T0" fmla="*/ 0 w 603849"/>
                  <a:gd name="T1" fmla="*/ 156489 h 138248"/>
                  <a:gd name="T2" fmla="*/ 316719 w 603849"/>
                  <a:gd name="T3" fmla="*/ 254 h 138248"/>
                  <a:gd name="T4" fmla="*/ 652067 w 603849"/>
                  <a:gd name="T5" fmla="*/ 127194 h 13824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03849" h="138248">
                    <a:moveTo>
                      <a:pt x="0" y="138248"/>
                    </a:moveTo>
                    <a:cubicBezTo>
                      <a:pt x="96328" y="71393"/>
                      <a:pt x="192657" y="4538"/>
                      <a:pt x="293298" y="225"/>
                    </a:cubicBezTo>
                    <a:cubicBezTo>
                      <a:pt x="393940" y="-4088"/>
                      <a:pt x="498894" y="54140"/>
                      <a:pt x="603849" y="112368"/>
                    </a:cubicBezTo>
                  </a:path>
                </a:pathLst>
              </a:custGeom>
              <a:noFill/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cxnSp>
            <p:nvCxnSpPr>
              <p:cNvPr id="68659" name="Straight Arrow Connector 115"/>
              <p:cNvCxnSpPr>
                <a:cxnSpLocks noChangeShapeType="1"/>
              </p:cNvCxnSpPr>
              <p:nvPr/>
            </p:nvCxnSpPr>
            <p:spPr bwMode="auto">
              <a:xfrm>
                <a:off x="3056408" y="2078469"/>
                <a:ext cx="146650" cy="94892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8660" name="Straight Arrow Connector 116"/>
              <p:cNvCxnSpPr>
                <a:cxnSpLocks noChangeShapeType="1"/>
              </p:cNvCxnSpPr>
              <p:nvPr/>
            </p:nvCxnSpPr>
            <p:spPr bwMode="auto">
              <a:xfrm flipH="1">
                <a:off x="2460692" y="2099923"/>
                <a:ext cx="145388" cy="84035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68661" name="TextBox 117"/>
              <p:cNvSpPr txBox="1">
                <a:spLocks noChangeArrowheads="1"/>
              </p:cNvSpPr>
              <p:nvPr/>
            </p:nvSpPr>
            <p:spPr bwMode="auto">
              <a:xfrm>
                <a:off x="2578135" y="1744908"/>
                <a:ext cx="570990" cy="2616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100">
                    <a:solidFill>
                      <a:srgbClr val="FF0000"/>
                    </a:solidFill>
                  </a:rPr>
                  <a:t>swap?</a:t>
                </a:r>
              </a:p>
            </p:txBody>
          </p:sp>
        </p:grpSp>
        <p:grpSp>
          <p:nvGrpSpPr>
            <p:cNvPr id="68651" name="Group 107"/>
            <p:cNvGrpSpPr>
              <a:grpSpLocks/>
            </p:cNvGrpSpPr>
            <p:nvPr/>
          </p:nvGrpSpPr>
          <p:grpSpPr bwMode="auto">
            <a:xfrm>
              <a:off x="4078319" y="4113896"/>
              <a:ext cx="2129109" cy="734167"/>
              <a:chOff x="1947112" y="1744908"/>
              <a:chExt cx="2129109" cy="734167"/>
            </a:xfrm>
          </p:grpSpPr>
          <p:sp>
            <p:nvSpPr>
              <p:cNvPr id="68652" name="TextBox 108"/>
              <p:cNvSpPr txBox="1">
                <a:spLocks noChangeArrowheads="1"/>
              </p:cNvSpPr>
              <p:nvPr/>
            </p:nvSpPr>
            <p:spPr bwMode="auto">
              <a:xfrm>
                <a:off x="1947112" y="2078965"/>
                <a:ext cx="2129109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… w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(A)w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 … </a:t>
                </a:r>
              </a:p>
            </p:txBody>
          </p:sp>
          <p:sp>
            <p:nvSpPr>
              <p:cNvPr id="68653" name="Freeform 109"/>
              <p:cNvSpPr>
                <a:spLocks/>
              </p:cNvSpPr>
              <p:nvPr/>
            </p:nvSpPr>
            <p:spPr bwMode="auto">
              <a:xfrm>
                <a:off x="2508300" y="2009233"/>
                <a:ext cx="619512" cy="144079"/>
              </a:xfrm>
              <a:custGeom>
                <a:avLst/>
                <a:gdLst>
                  <a:gd name="T0" fmla="*/ 0 w 603849"/>
                  <a:gd name="T1" fmla="*/ 156489 h 138248"/>
                  <a:gd name="T2" fmla="*/ 316719 w 603849"/>
                  <a:gd name="T3" fmla="*/ 254 h 138248"/>
                  <a:gd name="T4" fmla="*/ 652067 w 603849"/>
                  <a:gd name="T5" fmla="*/ 127194 h 13824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03849" h="138248">
                    <a:moveTo>
                      <a:pt x="0" y="138248"/>
                    </a:moveTo>
                    <a:cubicBezTo>
                      <a:pt x="96328" y="71393"/>
                      <a:pt x="192657" y="4538"/>
                      <a:pt x="293298" y="225"/>
                    </a:cubicBezTo>
                    <a:cubicBezTo>
                      <a:pt x="393940" y="-4088"/>
                      <a:pt x="498894" y="54140"/>
                      <a:pt x="603849" y="112368"/>
                    </a:cubicBezTo>
                  </a:path>
                </a:pathLst>
              </a:custGeom>
              <a:noFill/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cxnSp>
            <p:nvCxnSpPr>
              <p:cNvPr id="68654" name="Straight Arrow Connector 110"/>
              <p:cNvCxnSpPr>
                <a:cxnSpLocks noChangeShapeType="1"/>
              </p:cNvCxnSpPr>
              <p:nvPr/>
            </p:nvCxnSpPr>
            <p:spPr bwMode="auto">
              <a:xfrm>
                <a:off x="3056408" y="2078469"/>
                <a:ext cx="146650" cy="94892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8655" name="Straight Arrow Connector 111"/>
              <p:cNvCxnSpPr>
                <a:cxnSpLocks noChangeShapeType="1"/>
              </p:cNvCxnSpPr>
              <p:nvPr/>
            </p:nvCxnSpPr>
            <p:spPr bwMode="auto">
              <a:xfrm flipH="1">
                <a:off x="2460692" y="2099923"/>
                <a:ext cx="145388" cy="84035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68656" name="TextBox 112"/>
              <p:cNvSpPr txBox="1">
                <a:spLocks noChangeArrowheads="1"/>
              </p:cNvSpPr>
              <p:nvPr/>
            </p:nvSpPr>
            <p:spPr bwMode="auto">
              <a:xfrm>
                <a:off x="2578135" y="1744908"/>
                <a:ext cx="570990" cy="2616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100">
                    <a:solidFill>
                      <a:srgbClr val="FF0000"/>
                    </a:solidFill>
                  </a:rPr>
                  <a:t>swap?</a:t>
                </a:r>
              </a:p>
            </p:txBody>
          </p:sp>
        </p:grpSp>
      </p:grpSp>
      <p:grpSp>
        <p:nvGrpSpPr>
          <p:cNvPr id="68621" name="Group 128"/>
          <p:cNvGrpSpPr>
            <a:grpSpLocks/>
          </p:cNvGrpSpPr>
          <p:nvPr/>
        </p:nvGrpSpPr>
        <p:grpSpPr bwMode="auto">
          <a:xfrm>
            <a:off x="2905125" y="5788025"/>
            <a:ext cx="304800" cy="161925"/>
            <a:chOff x="1863969" y="3018728"/>
            <a:chExt cx="1091227" cy="472844"/>
          </a:xfrm>
        </p:grpSpPr>
        <p:cxnSp>
          <p:nvCxnSpPr>
            <p:cNvPr id="68646" name="Straight Connector 129"/>
            <p:cNvCxnSpPr>
              <a:cxnSpLocks noChangeShapeType="1"/>
            </p:cNvCxnSpPr>
            <p:nvPr/>
          </p:nvCxnSpPr>
          <p:spPr bwMode="auto">
            <a:xfrm flipV="1">
              <a:off x="1863969" y="3032938"/>
              <a:ext cx="1046285" cy="458634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8647" name="Straight Connector 130"/>
            <p:cNvCxnSpPr>
              <a:cxnSpLocks noChangeShapeType="1"/>
            </p:cNvCxnSpPr>
            <p:nvPr/>
          </p:nvCxnSpPr>
          <p:spPr bwMode="auto">
            <a:xfrm>
              <a:off x="1882412" y="3018728"/>
              <a:ext cx="1072784" cy="458078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8622" name="Group 131"/>
          <p:cNvGrpSpPr>
            <a:grpSpLocks/>
          </p:cNvGrpSpPr>
          <p:nvPr/>
        </p:nvGrpSpPr>
        <p:grpSpPr bwMode="auto">
          <a:xfrm>
            <a:off x="2913063" y="2508250"/>
            <a:ext cx="304800" cy="161925"/>
            <a:chOff x="1863969" y="3018728"/>
            <a:chExt cx="1091227" cy="472844"/>
          </a:xfrm>
        </p:grpSpPr>
        <p:cxnSp>
          <p:nvCxnSpPr>
            <p:cNvPr id="68644" name="Straight Connector 132"/>
            <p:cNvCxnSpPr>
              <a:cxnSpLocks noChangeShapeType="1"/>
            </p:cNvCxnSpPr>
            <p:nvPr/>
          </p:nvCxnSpPr>
          <p:spPr bwMode="auto">
            <a:xfrm flipV="1">
              <a:off x="1863969" y="3032938"/>
              <a:ext cx="1046285" cy="458634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8645" name="Straight Connector 133"/>
            <p:cNvCxnSpPr>
              <a:cxnSpLocks noChangeShapeType="1"/>
            </p:cNvCxnSpPr>
            <p:nvPr/>
          </p:nvCxnSpPr>
          <p:spPr bwMode="auto">
            <a:xfrm>
              <a:off x="1882412" y="3018728"/>
              <a:ext cx="1072784" cy="458078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8623" name="Group 134"/>
          <p:cNvGrpSpPr>
            <a:grpSpLocks/>
          </p:cNvGrpSpPr>
          <p:nvPr/>
        </p:nvGrpSpPr>
        <p:grpSpPr bwMode="auto">
          <a:xfrm>
            <a:off x="4805363" y="5049838"/>
            <a:ext cx="304800" cy="161925"/>
            <a:chOff x="1863969" y="3018728"/>
            <a:chExt cx="1091227" cy="472844"/>
          </a:xfrm>
        </p:grpSpPr>
        <p:cxnSp>
          <p:nvCxnSpPr>
            <p:cNvPr id="68642" name="Straight Connector 135"/>
            <p:cNvCxnSpPr>
              <a:cxnSpLocks noChangeShapeType="1"/>
            </p:cNvCxnSpPr>
            <p:nvPr/>
          </p:nvCxnSpPr>
          <p:spPr bwMode="auto">
            <a:xfrm flipV="1">
              <a:off x="1863969" y="3032938"/>
              <a:ext cx="1046285" cy="458634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8643" name="Straight Connector 136"/>
            <p:cNvCxnSpPr>
              <a:cxnSpLocks noChangeShapeType="1"/>
            </p:cNvCxnSpPr>
            <p:nvPr/>
          </p:nvCxnSpPr>
          <p:spPr bwMode="auto">
            <a:xfrm>
              <a:off x="1882412" y="3018728"/>
              <a:ext cx="1072784" cy="458078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8624" name="Group 137"/>
          <p:cNvGrpSpPr>
            <a:grpSpLocks/>
          </p:cNvGrpSpPr>
          <p:nvPr/>
        </p:nvGrpSpPr>
        <p:grpSpPr bwMode="auto">
          <a:xfrm>
            <a:off x="4805363" y="5778500"/>
            <a:ext cx="304800" cy="161925"/>
            <a:chOff x="1863969" y="3018728"/>
            <a:chExt cx="1091227" cy="472844"/>
          </a:xfrm>
        </p:grpSpPr>
        <p:cxnSp>
          <p:nvCxnSpPr>
            <p:cNvPr id="68640" name="Straight Connector 138"/>
            <p:cNvCxnSpPr>
              <a:cxnSpLocks noChangeShapeType="1"/>
            </p:cNvCxnSpPr>
            <p:nvPr/>
          </p:nvCxnSpPr>
          <p:spPr bwMode="auto">
            <a:xfrm flipV="1">
              <a:off x="1863969" y="3032938"/>
              <a:ext cx="1046285" cy="458634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8641" name="Straight Connector 139"/>
            <p:cNvCxnSpPr>
              <a:cxnSpLocks noChangeShapeType="1"/>
            </p:cNvCxnSpPr>
            <p:nvPr/>
          </p:nvCxnSpPr>
          <p:spPr bwMode="auto">
            <a:xfrm>
              <a:off x="1882412" y="3018728"/>
              <a:ext cx="1072784" cy="458078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8625" name="Group 140"/>
          <p:cNvGrpSpPr>
            <a:grpSpLocks/>
          </p:cNvGrpSpPr>
          <p:nvPr/>
        </p:nvGrpSpPr>
        <p:grpSpPr bwMode="auto">
          <a:xfrm>
            <a:off x="2835275" y="1760538"/>
            <a:ext cx="304800" cy="161925"/>
            <a:chOff x="1863969" y="3018728"/>
            <a:chExt cx="1091227" cy="472844"/>
          </a:xfrm>
        </p:grpSpPr>
        <p:cxnSp>
          <p:nvCxnSpPr>
            <p:cNvPr id="68638" name="Straight Connector 141"/>
            <p:cNvCxnSpPr>
              <a:cxnSpLocks noChangeShapeType="1"/>
            </p:cNvCxnSpPr>
            <p:nvPr/>
          </p:nvCxnSpPr>
          <p:spPr bwMode="auto">
            <a:xfrm flipV="1">
              <a:off x="1863969" y="3032938"/>
              <a:ext cx="1046285" cy="458634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8639" name="Straight Connector 142"/>
            <p:cNvCxnSpPr>
              <a:cxnSpLocks noChangeShapeType="1"/>
            </p:cNvCxnSpPr>
            <p:nvPr/>
          </p:nvCxnSpPr>
          <p:spPr bwMode="auto">
            <a:xfrm>
              <a:off x="1882412" y="3018728"/>
              <a:ext cx="1072784" cy="458078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8626" name="Group 143"/>
          <p:cNvGrpSpPr>
            <a:grpSpLocks/>
          </p:cNvGrpSpPr>
          <p:nvPr/>
        </p:nvGrpSpPr>
        <p:grpSpPr bwMode="auto">
          <a:xfrm>
            <a:off x="4806950" y="1749425"/>
            <a:ext cx="304800" cy="161925"/>
            <a:chOff x="1863969" y="3018728"/>
            <a:chExt cx="1091227" cy="472844"/>
          </a:xfrm>
        </p:grpSpPr>
        <p:cxnSp>
          <p:nvCxnSpPr>
            <p:cNvPr id="68636" name="Straight Connector 144"/>
            <p:cNvCxnSpPr>
              <a:cxnSpLocks noChangeShapeType="1"/>
            </p:cNvCxnSpPr>
            <p:nvPr/>
          </p:nvCxnSpPr>
          <p:spPr bwMode="auto">
            <a:xfrm flipV="1">
              <a:off x="1863969" y="3032938"/>
              <a:ext cx="1046285" cy="458634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8637" name="Straight Connector 145"/>
            <p:cNvCxnSpPr>
              <a:cxnSpLocks noChangeShapeType="1"/>
            </p:cNvCxnSpPr>
            <p:nvPr/>
          </p:nvCxnSpPr>
          <p:spPr bwMode="auto">
            <a:xfrm>
              <a:off x="1882412" y="3018728"/>
              <a:ext cx="1072784" cy="458078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8627" name="Group 146"/>
          <p:cNvGrpSpPr>
            <a:grpSpLocks/>
          </p:cNvGrpSpPr>
          <p:nvPr/>
        </p:nvGrpSpPr>
        <p:grpSpPr bwMode="auto">
          <a:xfrm>
            <a:off x="4776788" y="2487613"/>
            <a:ext cx="304800" cy="161925"/>
            <a:chOff x="1863969" y="3018728"/>
            <a:chExt cx="1091227" cy="472844"/>
          </a:xfrm>
        </p:grpSpPr>
        <p:cxnSp>
          <p:nvCxnSpPr>
            <p:cNvPr id="68634" name="Straight Connector 147"/>
            <p:cNvCxnSpPr>
              <a:cxnSpLocks noChangeShapeType="1"/>
            </p:cNvCxnSpPr>
            <p:nvPr/>
          </p:nvCxnSpPr>
          <p:spPr bwMode="auto">
            <a:xfrm flipV="1">
              <a:off x="1863969" y="3032938"/>
              <a:ext cx="1046285" cy="458634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8635" name="Straight Connector 148"/>
            <p:cNvCxnSpPr>
              <a:cxnSpLocks noChangeShapeType="1"/>
            </p:cNvCxnSpPr>
            <p:nvPr/>
          </p:nvCxnSpPr>
          <p:spPr bwMode="auto">
            <a:xfrm>
              <a:off x="1882412" y="3018728"/>
              <a:ext cx="1072784" cy="458078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68628" name="TextBox 8"/>
          <p:cNvSpPr txBox="1">
            <a:spLocks noChangeArrowheads="1"/>
          </p:cNvSpPr>
          <p:nvPr/>
        </p:nvSpPr>
        <p:spPr bwMode="auto">
          <a:xfrm>
            <a:off x="3330575" y="4159250"/>
            <a:ext cx="5873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√</a:t>
            </a:r>
          </a:p>
        </p:txBody>
      </p:sp>
      <p:sp>
        <p:nvSpPr>
          <p:cNvPr id="68629" name="TextBox 149"/>
          <p:cNvSpPr txBox="1">
            <a:spLocks noChangeArrowheads="1"/>
          </p:cNvSpPr>
          <p:nvPr/>
        </p:nvSpPr>
        <p:spPr bwMode="auto">
          <a:xfrm>
            <a:off x="5251450" y="3408363"/>
            <a:ext cx="5857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√</a:t>
            </a:r>
          </a:p>
        </p:txBody>
      </p:sp>
      <p:sp>
        <p:nvSpPr>
          <p:cNvPr id="68630" name="TextBox 150"/>
          <p:cNvSpPr txBox="1">
            <a:spLocks noChangeArrowheads="1"/>
          </p:cNvSpPr>
          <p:nvPr/>
        </p:nvSpPr>
        <p:spPr bwMode="auto">
          <a:xfrm>
            <a:off x="3281363" y="3400425"/>
            <a:ext cx="5857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√</a:t>
            </a:r>
          </a:p>
        </p:txBody>
      </p:sp>
      <p:sp>
        <p:nvSpPr>
          <p:cNvPr id="68631" name="TextBox 151"/>
          <p:cNvSpPr txBox="1">
            <a:spLocks noChangeArrowheads="1"/>
          </p:cNvSpPr>
          <p:nvPr/>
        </p:nvSpPr>
        <p:spPr bwMode="auto">
          <a:xfrm>
            <a:off x="5230813" y="4149725"/>
            <a:ext cx="5857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√</a:t>
            </a:r>
          </a:p>
        </p:txBody>
      </p:sp>
      <p:sp>
        <p:nvSpPr>
          <p:cNvPr id="68632" name="TextBox 152"/>
          <p:cNvSpPr txBox="1">
            <a:spLocks noChangeArrowheads="1"/>
          </p:cNvSpPr>
          <p:nvPr/>
        </p:nvSpPr>
        <p:spPr bwMode="auto">
          <a:xfrm>
            <a:off x="3270250" y="4894263"/>
            <a:ext cx="5857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√</a:t>
            </a:r>
          </a:p>
        </p:txBody>
      </p:sp>
      <p:sp>
        <p:nvSpPr>
          <p:cNvPr id="68633" name="TextBox 9"/>
          <p:cNvSpPr txBox="1">
            <a:spLocks noChangeArrowheads="1"/>
          </p:cNvSpPr>
          <p:nvPr/>
        </p:nvSpPr>
        <p:spPr bwMode="auto">
          <a:xfrm>
            <a:off x="6407150" y="3403600"/>
            <a:ext cx="2424113" cy="2554288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Two actions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conflict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if either they are by the same transaction, or they are by two transactions on the same element and at least one of the actions is write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2D2DB9"/>
      </a:hlink>
      <a:folHlink>
        <a:srgbClr val="B2B2B2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6019</TotalTime>
  <Words>9327</Words>
  <Application>Microsoft Office PowerPoint</Application>
  <PresentationFormat>On-screen Show (4:3)</PresentationFormat>
  <Paragraphs>1696</Paragraphs>
  <Slides>74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74</vt:i4>
      </vt:variant>
    </vt:vector>
  </HeadingPairs>
  <TitlesOfParts>
    <vt:vector size="80" baseType="lpstr">
      <vt:lpstr>宋体</vt:lpstr>
      <vt:lpstr>Arial</vt:lpstr>
      <vt:lpstr>Footlight MT Light</vt:lpstr>
      <vt:lpstr>Tahoma</vt:lpstr>
      <vt:lpstr>Times New Roman</vt:lpstr>
      <vt:lpstr>Default Design</vt:lpstr>
      <vt:lpstr>PowerPoint Presentation</vt:lpstr>
      <vt:lpstr>PowerPoint Presentation</vt:lpstr>
      <vt:lpstr>Coping with System Failures</vt:lpstr>
      <vt:lpstr>Undo/Redo Logging</vt:lpstr>
      <vt:lpstr>Undo/Redo Logging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Coping with System Failures</vt:lpstr>
      <vt:lpstr>Tranactions</vt:lpstr>
      <vt:lpstr>Tranactions</vt:lpstr>
      <vt:lpstr>PowerPoint Presentation</vt:lpstr>
      <vt:lpstr>PowerPoint Presentation</vt:lpstr>
      <vt:lpstr>Observation.</vt:lpstr>
      <vt:lpstr>Observation.</vt:lpstr>
      <vt:lpstr>Observation.</vt:lpstr>
      <vt:lpstr>Observation.</vt:lpstr>
      <vt:lpstr>Observation.</vt:lpstr>
      <vt:lpstr>Observation.</vt:lpstr>
      <vt:lpstr>Observation.</vt:lpstr>
      <vt:lpstr>Scheduling:  Examples</vt:lpstr>
      <vt:lpstr>Schedule A</vt:lpstr>
      <vt:lpstr>PowerPoint Presentation</vt:lpstr>
      <vt:lpstr>Schedule B</vt:lpstr>
      <vt:lpstr>Schedule B</vt:lpstr>
      <vt:lpstr>Schedule C</vt:lpstr>
      <vt:lpstr>Schedule C</vt:lpstr>
      <vt:lpstr>Schedule D</vt:lpstr>
      <vt:lpstr>Schedule D</vt:lpstr>
      <vt:lpstr>Schedule E</vt:lpstr>
      <vt:lpstr>Schedule 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245: Database System Principles</dc:title>
  <dc:creator>Siroker</dc:creator>
  <cp:lastModifiedBy>Chen, Jianer</cp:lastModifiedBy>
  <cp:revision>386</cp:revision>
  <cp:lastPrinted>2001-01-16T17:12:14Z</cp:lastPrinted>
  <dcterms:created xsi:type="dcterms:W3CDTF">1999-07-13T19:55:20Z</dcterms:created>
  <dcterms:modified xsi:type="dcterms:W3CDTF">2025-04-21T18:02:34Z</dcterms:modified>
</cp:coreProperties>
</file>