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5"/>
  </p:notesMasterIdLst>
  <p:handoutMasterIdLst>
    <p:handoutMasterId r:id="rId76"/>
  </p:handoutMasterIdLst>
  <p:sldIdLst>
    <p:sldId id="293" r:id="rId2"/>
    <p:sldId id="1052" r:id="rId3"/>
    <p:sldId id="889" r:id="rId4"/>
    <p:sldId id="1045" r:id="rId5"/>
    <p:sldId id="960" r:id="rId6"/>
    <p:sldId id="961" r:id="rId7"/>
    <p:sldId id="962" r:id="rId8"/>
    <p:sldId id="963" r:id="rId9"/>
    <p:sldId id="964" r:id="rId10"/>
    <p:sldId id="966" r:id="rId11"/>
    <p:sldId id="967" r:id="rId12"/>
    <p:sldId id="968" r:id="rId13"/>
    <p:sldId id="969" r:id="rId14"/>
    <p:sldId id="970" r:id="rId15"/>
    <p:sldId id="971" r:id="rId16"/>
    <p:sldId id="972" r:id="rId17"/>
    <p:sldId id="973" r:id="rId18"/>
    <p:sldId id="974" r:id="rId19"/>
    <p:sldId id="975" r:id="rId20"/>
    <p:sldId id="976" r:id="rId21"/>
    <p:sldId id="977" r:id="rId22"/>
    <p:sldId id="978" r:id="rId23"/>
    <p:sldId id="979" r:id="rId24"/>
    <p:sldId id="980" r:id="rId25"/>
    <p:sldId id="981" r:id="rId26"/>
    <p:sldId id="982" r:id="rId27"/>
    <p:sldId id="983" r:id="rId28"/>
    <p:sldId id="984" r:id="rId29"/>
    <p:sldId id="985" r:id="rId30"/>
    <p:sldId id="986" r:id="rId31"/>
    <p:sldId id="987" r:id="rId32"/>
    <p:sldId id="988" r:id="rId33"/>
    <p:sldId id="989" r:id="rId34"/>
    <p:sldId id="990" r:id="rId35"/>
    <p:sldId id="1044" r:id="rId36"/>
    <p:sldId id="991" r:id="rId37"/>
    <p:sldId id="992" r:id="rId38"/>
    <p:sldId id="993" r:id="rId39"/>
    <p:sldId id="1001" r:id="rId40"/>
    <p:sldId id="1002" r:id="rId41"/>
    <p:sldId id="1003" r:id="rId42"/>
    <p:sldId id="1004" r:id="rId43"/>
    <p:sldId id="1005" r:id="rId44"/>
    <p:sldId id="1006" r:id="rId45"/>
    <p:sldId id="1007" r:id="rId46"/>
    <p:sldId id="1097" r:id="rId47"/>
    <p:sldId id="1047" r:id="rId48"/>
    <p:sldId id="1049" r:id="rId49"/>
    <p:sldId id="1050" r:id="rId50"/>
    <p:sldId id="1051" r:id="rId51"/>
    <p:sldId id="1098" r:id="rId52"/>
    <p:sldId id="1099" r:id="rId53"/>
    <p:sldId id="1054" r:id="rId54"/>
    <p:sldId id="1055" r:id="rId55"/>
    <p:sldId id="1056" r:id="rId56"/>
    <p:sldId id="1057" r:id="rId57"/>
    <p:sldId id="1058" r:id="rId58"/>
    <p:sldId id="1059" r:id="rId59"/>
    <p:sldId id="1060" r:id="rId60"/>
    <p:sldId id="1061" r:id="rId61"/>
    <p:sldId id="1062" r:id="rId62"/>
    <p:sldId id="1063" r:id="rId63"/>
    <p:sldId id="1064" r:id="rId64"/>
    <p:sldId id="1065" r:id="rId65"/>
    <p:sldId id="1066" r:id="rId66"/>
    <p:sldId id="1067" r:id="rId67"/>
    <p:sldId id="1068" r:id="rId68"/>
    <p:sldId id="1069" r:id="rId69"/>
    <p:sldId id="1070" r:id="rId70"/>
    <p:sldId id="1071" r:id="rId71"/>
    <p:sldId id="1072" r:id="rId72"/>
    <p:sldId id="1073" r:id="rId73"/>
    <p:sldId id="1074" r:id="rId74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DD"/>
    <a:srgbClr val="00FF00"/>
    <a:srgbClr val="7FD3E7"/>
    <a:srgbClr val="99FFCC"/>
    <a:srgbClr val="FFCC00"/>
    <a:srgbClr val="FF3300"/>
    <a:srgbClr val="FFFF99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373" autoAdjust="0"/>
    <p:restoredTop sz="90767" autoAdjust="0"/>
  </p:normalViewPr>
  <p:slideViewPr>
    <p:cSldViewPr snapToGrid="0">
      <p:cViewPr varScale="1">
        <p:scale>
          <a:sx n="108" d="100"/>
          <a:sy n="108" d="100"/>
        </p:scale>
        <p:origin x="125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B3899D88-16C1-4137-ADCC-DFF1FF4D7DC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087962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fld id="{0F691420-A3F4-4B33-922F-0E10F573E6A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0639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8780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EB194-A306-451A-B5AE-DE753A8BA443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79086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B83018-536A-4E95-B117-8F0D7A5FFE0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88921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10F7FB-AFCB-4DA4-8FE3-1B4EE101353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45935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24758-1802-48CE-8575-DBA498FAE297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09763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CBF8C-FF15-4411-8F91-366F337B8DB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17219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68ADAB-E0DA-4583-B1DB-A99263E4CD2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30349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C5E77-3EB2-4E2B-BF1A-42A48CCF8AC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04519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B616FB97-33D8-4F62-B630-D889D4C5E1B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90" r:id="rId1"/>
    <p:sldLayoutId id="2147484491" r:id="rId2"/>
    <p:sldLayoutId id="2147484492" r:id="rId3"/>
    <p:sldLayoutId id="2147484493" r:id="rId4"/>
    <p:sldLayoutId id="2147484494" r:id="rId5"/>
    <p:sldLayoutId id="2147484495" r:id="rId6"/>
    <p:sldLayoutId id="2147484496" r:id="rId7"/>
    <p:sldLayoutId id="214748449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3071813"/>
            <a:ext cx="23017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>
                <a:ea typeface="宋体" panose="02010600030101010101" pitchFamily="2" charset="-122"/>
              </a:rPr>
              <a:t>Spring  2025</a:t>
            </a:r>
            <a:endParaRPr lang="en-US" altLang="zh-CN" sz="2800" dirty="0">
              <a:ea typeface="宋体" panose="02010600030101010101" pitchFamily="2" charset="-122"/>
            </a:endParaRP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-1" y="6553200"/>
            <a:ext cx="405709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36: Redo-logging, Undo/Redo logging</a:t>
            </a:r>
          </a:p>
        </p:txBody>
      </p:sp>
    </p:spTree>
    <p:extLst>
      <p:ext uri="{BB962C8B-B14F-4D97-AF65-F5344CB8AC3E}">
        <p14:creationId xmlns:p14="http://schemas.microsoft.com/office/powerpoint/2010/main" val="1658872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23556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23640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41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42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43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557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23636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37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38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9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558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23559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23627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28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9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0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1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2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3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4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5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560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23618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19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0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1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2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3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4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5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6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561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23609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10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1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2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3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4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5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6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7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562" name="Line 49"/>
          <p:cNvSpPr>
            <a:spLocks noChangeShapeType="1"/>
          </p:cNvSpPr>
          <p:nvPr/>
        </p:nvSpPr>
        <p:spPr bwMode="auto">
          <a:xfrm flipV="1">
            <a:off x="1131888" y="1504950"/>
            <a:ext cx="1601787" cy="91440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3" name="Line 52"/>
          <p:cNvSpPr>
            <a:spLocks noChangeShapeType="1"/>
          </p:cNvSpPr>
          <p:nvPr/>
        </p:nvSpPr>
        <p:spPr bwMode="auto">
          <a:xfrm>
            <a:off x="1146175" y="4705350"/>
            <a:ext cx="1587500" cy="24765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4" name="Text Box 53"/>
          <p:cNvSpPr txBox="1">
            <a:spLocks noChangeArrowheads="1"/>
          </p:cNvSpPr>
          <p:nvPr/>
        </p:nvSpPr>
        <p:spPr bwMode="auto">
          <a:xfrm>
            <a:off x="1727200" y="4232275"/>
            <a:ext cx="5349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</a:t>
            </a:r>
          </a:p>
        </p:txBody>
      </p:sp>
      <p:sp>
        <p:nvSpPr>
          <p:cNvPr id="23565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22542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3567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8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5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23570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1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3572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3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23574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31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23575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6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7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23578" name="Line 68"/>
          <p:cNvSpPr>
            <a:spLocks noChangeShapeType="1"/>
          </p:cNvSpPr>
          <p:nvPr/>
        </p:nvSpPr>
        <p:spPr bwMode="auto">
          <a:xfrm flipV="1">
            <a:off x="3648075" y="4267200"/>
            <a:ext cx="495300" cy="681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9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0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1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2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3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4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5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6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7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8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9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91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" name="Rectangle 1"/>
          <p:cNvSpPr/>
          <p:nvPr/>
        </p:nvSpPr>
        <p:spPr>
          <a:xfrm>
            <a:off x="373063" y="1663700"/>
            <a:ext cx="754062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368300" y="2292350"/>
            <a:ext cx="754063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368300" y="2938463"/>
            <a:ext cx="754063" cy="3667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User-3</a:t>
            </a:r>
          </a:p>
        </p:txBody>
      </p:sp>
      <p:sp>
        <p:nvSpPr>
          <p:cNvPr id="88" name="Rectangle 87"/>
          <p:cNvSpPr/>
          <p:nvPr/>
        </p:nvSpPr>
        <p:spPr>
          <a:xfrm>
            <a:off x="368300" y="4425950"/>
            <a:ext cx="754063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23596" name="TextBox 2"/>
          <p:cNvSpPr txBox="1">
            <a:spLocks noChangeArrowheads="1"/>
          </p:cNvSpPr>
          <p:nvPr/>
        </p:nvSpPr>
        <p:spPr bwMode="auto">
          <a:xfrm rot="5400000">
            <a:off x="505619" y="3690144"/>
            <a:ext cx="7159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……</a:t>
            </a:r>
          </a:p>
        </p:txBody>
      </p:sp>
      <p:sp>
        <p:nvSpPr>
          <p:cNvPr id="23597" name="Line 49"/>
          <p:cNvSpPr>
            <a:spLocks noChangeShapeType="1"/>
          </p:cNvSpPr>
          <p:nvPr/>
        </p:nvSpPr>
        <p:spPr bwMode="auto">
          <a:xfrm flipV="1">
            <a:off x="1122363" y="1714500"/>
            <a:ext cx="1598612" cy="285432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98" name="Line 49"/>
          <p:cNvSpPr>
            <a:spLocks noChangeShapeType="1"/>
          </p:cNvSpPr>
          <p:nvPr/>
        </p:nvSpPr>
        <p:spPr bwMode="auto">
          <a:xfrm flipV="1">
            <a:off x="1141413" y="1400175"/>
            <a:ext cx="1579562" cy="48577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99" name="Line 49"/>
          <p:cNvSpPr>
            <a:spLocks noChangeShapeType="1"/>
          </p:cNvSpPr>
          <p:nvPr/>
        </p:nvSpPr>
        <p:spPr bwMode="auto">
          <a:xfrm>
            <a:off x="1131888" y="2543175"/>
            <a:ext cx="1612900" cy="2335213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600" name="Line 49"/>
          <p:cNvSpPr>
            <a:spLocks noChangeShapeType="1"/>
          </p:cNvSpPr>
          <p:nvPr/>
        </p:nvSpPr>
        <p:spPr bwMode="auto">
          <a:xfrm>
            <a:off x="1125538" y="3122613"/>
            <a:ext cx="1565275" cy="178752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601" name="Text Box 50"/>
          <p:cNvSpPr txBox="1">
            <a:spLocks noChangeArrowheads="1"/>
          </p:cNvSpPr>
          <p:nvPr/>
        </p:nvSpPr>
        <p:spPr bwMode="auto">
          <a:xfrm>
            <a:off x="1744663" y="2033588"/>
            <a:ext cx="517525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</p:txBody>
      </p:sp>
      <p:sp>
        <p:nvSpPr>
          <p:cNvPr id="23602" name="TextBox 3"/>
          <p:cNvSpPr txBox="1">
            <a:spLocks noChangeArrowheads="1"/>
          </p:cNvSpPr>
          <p:nvPr/>
        </p:nvSpPr>
        <p:spPr bwMode="auto">
          <a:xfrm rot="3671849">
            <a:off x="3117056" y="2794794"/>
            <a:ext cx="8620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……,T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,T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200" i="1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603" name="TextBox 94"/>
          <p:cNvSpPr txBox="1">
            <a:spLocks noChangeArrowheads="1"/>
          </p:cNvSpPr>
          <p:nvPr/>
        </p:nvSpPr>
        <p:spPr bwMode="auto">
          <a:xfrm rot="-3233769">
            <a:off x="3414713" y="4230688"/>
            <a:ext cx="892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 Q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,Q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200" i="1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604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solidFill>
            <a:srgbClr val="7FD3E7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3605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97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8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zh-CN" sz="1400" dirty="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defRPr/>
            </a:pPr>
            <a:r>
              <a:rPr lang="en-US" altLang="zh-CN" sz="1400" dirty="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99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 dirty="0">
                <a:ea typeface="宋体" panose="02010600030101010101" pitchFamily="2" charset="-122"/>
              </a:rPr>
              <a:t>lock table</a:t>
            </a:r>
          </a:p>
        </p:txBody>
      </p:sp>
    </p:spTree>
    <p:extLst>
      <p:ext uri="{BB962C8B-B14F-4D97-AF65-F5344CB8AC3E}">
        <p14:creationId xmlns:p14="http://schemas.microsoft.com/office/powerpoint/2010/main" val="1482460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ext Box 46"/>
          <p:cNvSpPr txBox="1">
            <a:spLocks noChangeArrowheads="1"/>
          </p:cNvSpPr>
          <p:nvPr/>
        </p:nvSpPr>
        <p:spPr bwMode="auto">
          <a:xfrm>
            <a:off x="700088" y="1485900"/>
            <a:ext cx="7742237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Therefore, the logging strategy must be carefully designed to ensure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 and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601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63600" y="171450"/>
            <a:ext cx="7454900" cy="1038225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Coping with System Failures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49300" y="1073150"/>
            <a:ext cx="7661275" cy="365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021" name="Rectangle 6"/>
          <p:cNvSpPr>
            <a:spLocks noChangeArrowheads="1"/>
          </p:cNvSpPr>
          <p:nvPr/>
        </p:nvSpPr>
        <p:spPr bwMode="auto">
          <a:xfrm>
            <a:off x="1401763" y="2587625"/>
            <a:ext cx="6030912" cy="1196975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Footlight MT Light" panose="0204060206030A020304" pitchFamily="18" charset="0"/>
              </a:rPr>
              <a:t>If you are going to be in the logging business, one of the things that you have to do is to learn about heavy equipment.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 		Robert VanNatta,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		</a:t>
            </a:r>
            <a:r>
              <a:rPr lang="en-US" altLang="en-US" sz="1400" i="1">
                <a:solidFill>
                  <a:schemeClr val="tx2"/>
                </a:solidFill>
                <a:latin typeface="Footlight MT Light" panose="0204060206030A020304" pitchFamily="18" charset="0"/>
              </a:rPr>
              <a:t>Logging History of Columbia County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300" y="4284663"/>
            <a:ext cx="5702300" cy="18161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We will study three logging strategies: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Undo-logging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Undo/Redo-logging</a:t>
            </a:r>
          </a:p>
        </p:txBody>
      </p:sp>
    </p:spTree>
    <p:extLst>
      <p:ext uri="{BB962C8B-B14F-4D97-AF65-F5344CB8AC3E}">
        <p14:creationId xmlns:p14="http://schemas.microsoft.com/office/powerpoint/2010/main" val="2399870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46"/>
          <p:cNvSpPr txBox="1">
            <a:spLocks noChangeArrowheads="1"/>
          </p:cNvSpPr>
          <p:nvPr/>
        </p:nvSpPr>
        <p:spPr bwMode="auto">
          <a:xfrm>
            <a:off x="700088" y="1485900"/>
            <a:ext cx="7742237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Therefore, the logging strategy must be carefully designed to ensure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 and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63600" y="171450"/>
            <a:ext cx="7454900" cy="1038225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Coping with System Failures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49300" y="1073150"/>
            <a:ext cx="7661275" cy="365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1" name="Rectangle 6"/>
          <p:cNvSpPr>
            <a:spLocks noChangeArrowheads="1"/>
          </p:cNvSpPr>
          <p:nvPr/>
        </p:nvSpPr>
        <p:spPr bwMode="auto">
          <a:xfrm>
            <a:off x="1401763" y="2587625"/>
            <a:ext cx="6030912" cy="1196975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Footlight MT Light" panose="0204060206030A020304" pitchFamily="18" charset="0"/>
              </a:rPr>
              <a:t>If you are going to be in the logging business, one of the things that you have to do is to learn about heavy equipment.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 		Robert VanNatta,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		</a:t>
            </a:r>
            <a:r>
              <a:rPr lang="en-US" altLang="en-US" sz="1400" i="1">
                <a:solidFill>
                  <a:schemeClr val="tx2"/>
                </a:solidFill>
                <a:latin typeface="Footlight MT Light" panose="0204060206030A020304" pitchFamily="18" charset="0"/>
              </a:rPr>
              <a:t>Logging History of Columbia County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300" y="4284663"/>
            <a:ext cx="5702300" cy="18161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We will study three logging strategies: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Undo-logging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Undo/Redo-logging</a:t>
            </a:r>
          </a:p>
        </p:txBody>
      </p:sp>
    </p:spTree>
    <p:extLst>
      <p:ext uri="{BB962C8B-B14F-4D97-AF65-F5344CB8AC3E}">
        <p14:creationId xmlns:p14="http://schemas.microsoft.com/office/powerpoint/2010/main" val="210117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82700"/>
            <a:ext cx="7772400" cy="271462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The format of the Redo-log: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852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8853" name="TextBox 1"/>
          <p:cNvSpPr txBox="1">
            <a:spLocks noChangeArrowheads="1"/>
          </p:cNvSpPr>
          <p:nvPr/>
        </p:nvSpPr>
        <p:spPr bwMode="auto">
          <a:xfrm>
            <a:off x="2036763" y="2044700"/>
            <a:ext cx="1738312" cy="1939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A, 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B, b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(or &lt;T, abort&gt;)</a:t>
            </a:r>
          </a:p>
        </p:txBody>
      </p:sp>
      <p:sp>
        <p:nvSpPr>
          <p:cNvPr id="78854" name="TextBox 2"/>
          <p:cNvSpPr txBox="1">
            <a:spLocks noChangeArrowheads="1"/>
          </p:cNvSpPr>
          <p:nvPr/>
        </p:nvSpPr>
        <p:spPr bwMode="auto">
          <a:xfrm>
            <a:off x="4491038" y="2071688"/>
            <a:ext cx="2003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starts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3370263" y="2276475"/>
            <a:ext cx="1120775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856" name="TextBox 8"/>
          <p:cNvSpPr txBox="1">
            <a:spLocks noChangeArrowheads="1"/>
          </p:cNvSpPr>
          <p:nvPr/>
        </p:nvSpPr>
        <p:spPr bwMode="auto">
          <a:xfrm>
            <a:off x="4473575" y="2559050"/>
            <a:ext cx="31623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wrote on A/B, and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A/B had an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value a</a:t>
            </a:r>
            <a:r>
              <a:rPr lang="en-US" altLang="en-US" sz="1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/b</a:t>
            </a:r>
            <a:r>
              <a:rPr lang="en-US" altLang="en-US" sz="1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baseline="-250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Arrow Connector 9"/>
          <p:cNvCxnSpPr>
            <a:stCxn id="78856" idx="1"/>
          </p:cNvCxnSpPr>
          <p:nvPr/>
        </p:nvCxnSpPr>
        <p:spPr>
          <a:xfrm flipH="1" flipV="1">
            <a:off x="3351213" y="2619375"/>
            <a:ext cx="1122362" cy="35560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858" name="TextBox 12"/>
          <p:cNvSpPr txBox="1">
            <a:spLocks noChangeArrowheads="1"/>
          </p:cNvSpPr>
          <p:nvPr/>
        </p:nvSpPr>
        <p:spPr bwMode="auto">
          <a:xfrm>
            <a:off x="4491038" y="3305175"/>
            <a:ext cx="28352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commits/abort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3530600" y="3489325"/>
            <a:ext cx="960438" cy="1905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3425252" y="3057525"/>
            <a:ext cx="1048323" cy="90487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7080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82700"/>
            <a:ext cx="7772400" cy="271462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The format of the Redo-log: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876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9877" name="TextBox 1"/>
          <p:cNvSpPr txBox="1">
            <a:spLocks noChangeArrowheads="1"/>
          </p:cNvSpPr>
          <p:nvPr/>
        </p:nvSpPr>
        <p:spPr bwMode="auto">
          <a:xfrm>
            <a:off x="2036763" y="2044700"/>
            <a:ext cx="1738312" cy="1939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A, 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B, b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(or &lt;T, abort&gt;)</a:t>
            </a:r>
          </a:p>
        </p:txBody>
      </p:sp>
      <p:sp>
        <p:nvSpPr>
          <p:cNvPr id="79878" name="TextBox 2"/>
          <p:cNvSpPr txBox="1">
            <a:spLocks noChangeArrowheads="1"/>
          </p:cNvSpPr>
          <p:nvPr/>
        </p:nvSpPr>
        <p:spPr bwMode="auto">
          <a:xfrm>
            <a:off x="4491038" y="2071688"/>
            <a:ext cx="2003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starts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3370263" y="2276475"/>
            <a:ext cx="1120775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880" name="TextBox 8"/>
          <p:cNvSpPr txBox="1">
            <a:spLocks noChangeArrowheads="1"/>
          </p:cNvSpPr>
          <p:nvPr/>
        </p:nvSpPr>
        <p:spPr bwMode="auto">
          <a:xfrm>
            <a:off x="4473575" y="2559050"/>
            <a:ext cx="31623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wrote on A/B, and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A/B had an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value a</a:t>
            </a:r>
            <a:r>
              <a:rPr lang="en-US" altLang="en-US" sz="1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/b</a:t>
            </a:r>
            <a:r>
              <a:rPr lang="en-US" altLang="en-US" sz="1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baseline="-250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Arrow Connector 9"/>
          <p:cNvCxnSpPr>
            <a:stCxn id="79880" idx="1"/>
          </p:cNvCxnSpPr>
          <p:nvPr/>
        </p:nvCxnSpPr>
        <p:spPr>
          <a:xfrm flipH="1" flipV="1">
            <a:off x="3351213" y="2619375"/>
            <a:ext cx="1122362" cy="35560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882" name="TextBox 12"/>
          <p:cNvSpPr txBox="1">
            <a:spLocks noChangeArrowheads="1"/>
          </p:cNvSpPr>
          <p:nvPr/>
        </p:nvSpPr>
        <p:spPr bwMode="auto">
          <a:xfrm>
            <a:off x="4491038" y="3305175"/>
            <a:ext cx="28352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commits/abort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3530600" y="3489325"/>
            <a:ext cx="960438" cy="1905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ular Callout 1"/>
          <p:cNvSpPr/>
          <p:nvPr/>
        </p:nvSpPr>
        <p:spPr>
          <a:xfrm>
            <a:off x="5702300" y="4402138"/>
            <a:ext cx="2755900" cy="1679575"/>
          </a:xfrm>
          <a:prstGeom prst="wedgeRoundRectCallout">
            <a:avLst>
              <a:gd name="adj1" fmla="val -43204"/>
              <a:gd name="adj2" fmla="val -123576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Undo-logging uses OLD values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3425252" y="3057525"/>
            <a:ext cx="1048323" cy="90487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223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82700"/>
            <a:ext cx="7772400" cy="271462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The format of the Redo-log: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900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0901" name="TextBox 1"/>
          <p:cNvSpPr txBox="1">
            <a:spLocks noChangeArrowheads="1"/>
          </p:cNvSpPr>
          <p:nvPr/>
        </p:nvSpPr>
        <p:spPr bwMode="auto">
          <a:xfrm>
            <a:off x="2036763" y="2044700"/>
            <a:ext cx="1738312" cy="1939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A, 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B, b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(or &lt;T, abort&gt;)</a:t>
            </a:r>
          </a:p>
        </p:txBody>
      </p:sp>
      <p:sp>
        <p:nvSpPr>
          <p:cNvPr id="80902" name="TextBox 2"/>
          <p:cNvSpPr txBox="1">
            <a:spLocks noChangeArrowheads="1"/>
          </p:cNvSpPr>
          <p:nvPr/>
        </p:nvSpPr>
        <p:spPr bwMode="auto">
          <a:xfrm>
            <a:off x="4491038" y="2071688"/>
            <a:ext cx="2003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starts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3370263" y="2276475"/>
            <a:ext cx="1120775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904" name="TextBox 8"/>
          <p:cNvSpPr txBox="1">
            <a:spLocks noChangeArrowheads="1"/>
          </p:cNvSpPr>
          <p:nvPr/>
        </p:nvSpPr>
        <p:spPr bwMode="auto">
          <a:xfrm>
            <a:off x="4473575" y="2559050"/>
            <a:ext cx="31623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wrote on A/B, and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A/B had an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value a</a:t>
            </a:r>
            <a:r>
              <a:rPr lang="en-US" altLang="en-US" sz="1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/b</a:t>
            </a:r>
            <a:r>
              <a:rPr lang="en-US" altLang="en-US" sz="1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baseline="-250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Arrow Connector 9"/>
          <p:cNvCxnSpPr>
            <a:stCxn id="80904" idx="1"/>
          </p:cNvCxnSpPr>
          <p:nvPr/>
        </p:nvCxnSpPr>
        <p:spPr>
          <a:xfrm flipH="1" flipV="1">
            <a:off x="3351213" y="2619375"/>
            <a:ext cx="1122362" cy="35560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906" name="TextBox 12"/>
          <p:cNvSpPr txBox="1">
            <a:spLocks noChangeArrowheads="1"/>
          </p:cNvSpPr>
          <p:nvPr/>
        </p:nvSpPr>
        <p:spPr bwMode="auto">
          <a:xfrm>
            <a:off x="4491038" y="3305175"/>
            <a:ext cx="28352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commits/abort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3530600" y="3489325"/>
            <a:ext cx="960438" cy="1905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1042988" y="4589463"/>
            <a:ext cx="7058025" cy="13700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idea of Redo-logging: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Redo-log record &lt;T, commit&gt; has not reached disk, then </a:t>
            </a:r>
            <a:r>
              <a:rPr lang="en-US" altLang="en-US" sz="2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changes 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 by T have reached disk.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3425252" y="3057525"/>
            <a:ext cx="1048323" cy="90487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5918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82700"/>
            <a:ext cx="7772400" cy="271462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The format of the Redo-log: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24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1925" name="TextBox 1"/>
          <p:cNvSpPr txBox="1">
            <a:spLocks noChangeArrowheads="1"/>
          </p:cNvSpPr>
          <p:nvPr/>
        </p:nvSpPr>
        <p:spPr bwMode="auto">
          <a:xfrm>
            <a:off x="2036763" y="2044700"/>
            <a:ext cx="1738312" cy="1939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A, 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B, b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(or &lt;T, abort&gt;)</a:t>
            </a:r>
          </a:p>
        </p:txBody>
      </p:sp>
      <p:sp>
        <p:nvSpPr>
          <p:cNvPr id="81926" name="TextBox 2"/>
          <p:cNvSpPr txBox="1">
            <a:spLocks noChangeArrowheads="1"/>
          </p:cNvSpPr>
          <p:nvPr/>
        </p:nvSpPr>
        <p:spPr bwMode="auto">
          <a:xfrm>
            <a:off x="4491038" y="2071688"/>
            <a:ext cx="2003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starts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3370263" y="2276475"/>
            <a:ext cx="1120775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28" name="TextBox 8"/>
          <p:cNvSpPr txBox="1">
            <a:spLocks noChangeArrowheads="1"/>
          </p:cNvSpPr>
          <p:nvPr/>
        </p:nvSpPr>
        <p:spPr bwMode="auto">
          <a:xfrm>
            <a:off x="4473575" y="2559050"/>
            <a:ext cx="31623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wrote on A/B, and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A/B had an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value a</a:t>
            </a:r>
            <a:r>
              <a:rPr lang="en-US" altLang="en-US" sz="1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/b</a:t>
            </a:r>
            <a:r>
              <a:rPr lang="en-US" altLang="en-US" sz="1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baseline="-250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Arrow Connector 9"/>
          <p:cNvCxnSpPr>
            <a:stCxn id="81928" idx="1"/>
          </p:cNvCxnSpPr>
          <p:nvPr/>
        </p:nvCxnSpPr>
        <p:spPr>
          <a:xfrm flipH="1" flipV="1">
            <a:off x="3351213" y="2619375"/>
            <a:ext cx="1122362" cy="35560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30" name="TextBox 12"/>
          <p:cNvSpPr txBox="1">
            <a:spLocks noChangeArrowheads="1"/>
          </p:cNvSpPr>
          <p:nvPr/>
        </p:nvSpPr>
        <p:spPr bwMode="auto">
          <a:xfrm>
            <a:off x="4491038" y="3305175"/>
            <a:ext cx="28352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commits/abort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3530600" y="3489325"/>
            <a:ext cx="960438" cy="1905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1042988" y="4589463"/>
            <a:ext cx="7058025" cy="13700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idea of Redo-logging: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Redo-log record &lt;T, commit&gt; has not reached disk, then </a:t>
            </a:r>
            <a:r>
              <a:rPr lang="en-US" altLang="en-US" sz="2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changes 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 by T have reached disk.</a:t>
            </a:r>
          </a:p>
        </p:txBody>
      </p:sp>
      <p:sp>
        <p:nvSpPr>
          <p:cNvPr id="15" name="Rounded Rectangular Callout 14"/>
          <p:cNvSpPr/>
          <p:nvPr/>
        </p:nvSpPr>
        <p:spPr>
          <a:xfrm>
            <a:off x="6081713" y="2465388"/>
            <a:ext cx="2757487" cy="1679575"/>
          </a:xfrm>
          <a:prstGeom prst="wedgeRoundRectCallout">
            <a:avLst>
              <a:gd name="adj1" fmla="val -58633"/>
              <a:gd name="adj2" fmla="val 73892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Compare with Undo:</a:t>
            </a:r>
          </a:p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&lt;T, commit&gt; reaches disk, then all changes by T have reached disk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3425252" y="3057525"/>
            <a:ext cx="1048323" cy="90487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0398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947" name="Title 1"/>
          <p:cNvSpPr>
            <a:spLocks noGrp="1"/>
          </p:cNvSpPr>
          <p:nvPr>
            <p:ph type="title"/>
          </p:nvPr>
        </p:nvSpPr>
        <p:spPr>
          <a:xfrm>
            <a:off x="2897188" y="139700"/>
            <a:ext cx="35560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768350" y="1187450"/>
            <a:ext cx="7239000" cy="6508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idea of Redo-logging: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&lt;T, commit&gt; is not in disk, then </a:t>
            </a: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changes 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 by T have reached disk.</a:t>
            </a:r>
          </a:p>
        </p:txBody>
      </p:sp>
      <p:sp>
        <p:nvSpPr>
          <p:cNvPr id="82949" name="Content Placeholder 3"/>
          <p:cNvSpPr>
            <a:spLocks noGrp="1"/>
          </p:cNvSpPr>
          <p:nvPr>
            <p:ph idx="1"/>
          </p:nvPr>
        </p:nvSpPr>
        <p:spPr>
          <a:xfrm>
            <a:off x="768350" y="2154238"/>
            <a:ext cx="6608763" cy="1406525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 rule (Rule R1):</a:t>
            </a:r>
          </a:p>
          <a:p>
            <a:pPr marL="0" indent="0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The entire Redo-log for T (including &lt;T, commit&gt;) reaches disk before any change by T reaches disk</a:t>
            </a:r>
            <a:endParaRPr lang="en-US" altLang="en-US" sz="24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950" name="TextBox 12"/>
          <p:cNvSpPr txBox="1">
            <a:spLocks noChangeArrowheads="1"/>
          </p:cNvSpPr>
          <p:nvPr/>
        </p:nvSpPr>
        <p:spPr bwMode="auto">
          <a:xfrm>
            <a:off x="7716838" y="2695575"/>
            <a:ext cx="862012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000"/>
                </a:solidFill>
              </a:rPr>
              <a:t>&lt;</a:t>
            </a: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100">
                <a:solidFill>
                  <a:srgbClr val="FFC000"/>
                </a:solidFill>
              </a:rPr>
              <a:t>&gt;</a:t>
            </a:r>
          </a:p>
        </p:txBody>
      </p:sp>
      <p:sp>
        <p:nvSpPr>
          <p:cNvPr id="82951" name="TextBox 13"/>
          <p:cNvSpPr txBox="1">
            <a:spLocks noChangeArrowheads="1"/>
          </p:cNvSpPr>
          <p:nvPr/>
        </p:nvSpPr>
        <p:spPr bwMode="auto">
          <a:xfrm rot="5400000">
            <a:off x="8019256" y="2853532"/>
            <a:ext cx="434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2952" name="TextBox 44"/>
          <p:cNvSpPr txBox="1">
            <a:spLocks noChangeArrowheads="1"/>
          </p:cNvSpPr>
          <p:nvPr/>
        </p:nvSpPr>
        <p:spPr bwMode="auto">
          <a:xfrm>
            <a:off x="7705725" y="4078288"/>
            <a:ext cx="93027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82953" name="TextBox 45"/>
          <p:cNvSpPr txBox="1">
            <a:spLocks noChangeArrowheads="1"/>
          </p:cNvSpPr>
          <p:nvPr/>
        </p:nvSpPr>
        <p:spPr bwMode="auto">
          <a:xfrm rot="5400000">
            <a:off x="8032751" y="5005387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2954" name="TextBox 46"/>
          <p:cNvSpPr txBox="1">
            <a:spLocks noChangeArrowheads="1"/>
          </p:cNvSpPr>
          <p:nvPr/>
        </p:nvSpPr>
        <p:spPr bwMode="auto">
          <a:xfrm rot="5400000">
            <a:off x="8014494" y="4391819"/>
            <a:ext cx="4365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cxnSp>
        <p:nvCxnSpPr>
          <p:cNvPr id="48" name="Straight Arrow Connector 47"/>
          <p:cNvCxnSpPr/>
          <p:nvPr/>
        </p:nvCxnSpPr>
        <p:spPr>
          <a:xfrm flipH="1">
            <a:off x="8705850" y="2543175"/>
            <a:ext cx="9525" cy="314483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956" name="TextBox 12"/>
          <p:cNvSpPr txBox="1">
            <a:spLocks noChangeArrowheads="1"/>
          </p:cNvSpPr>
          <p:nvPr/>
        </p:nvSpPr>
        <p:spPr bwMode="auto">
          <a:xfrm>
            <a:off x="7835900" y="4684713"/>
            <a:ext cx="6365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10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957" name="TextBox 13"/>
          <p:cNvSpPr txBox="1">
            <a:spLocks noChangeArrowheads="1"/>
          </p:cNvSpPr>
          <p:nvPr/>
        </p:nvSpPr>
        <p:spPr bwMode="auto">
          <a:xfrm rot="5400000">
            <a:off x="8008144" y="2072481"/>
            <a:ext cx="43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2958" name="TextBox 12"/>
          <p:cNvSpPr txBox="1">
            <a:spLocks noChangeArrowheads="1"/>
          </p:cNvSpPr>
          <p:nvPr/>
        </p:nvSpPr>
        <p:spPr bwMode="auto">
          <a:xfrm>
            <a:off x="7751763" y="2506663"/>
            <a:ext cx="7874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 start</a:t>
            </a:r>
            <a:r>
              <a:rPr lang="en-US" altLang="en-US" sz="1100">
                <a:solidFill>
                  <a:srgbClr val="00B050"/>
                </a:solidFill>
              </a:rPr>
              <a:t>&gt;</a:t>
            </a:r>
          </a:p>
        </p:txBody>
      </p:sp>
      <p:sp>
        <p:nvSpPr>
          <p:cNvPr id="82959" name="TextBox 12"/>
          <p:cNvSpPr txBox="1">
            <a:spLocks noChangeArrowheads="1"/>
          </p:cNvSpPr>
          <p:nvPr/>
        </p:nvSpPr>
        <p:spPr bwMode="auto">
          <a:xfrm>
            <a:off x="7740650" y="3397250"/>
            <a:ext cx="8604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7030A0"/>
                </a:solidFill>
              </a:rPr>
              <a:t>&lt;</a:t>
            </a: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100">
                <a:solidFill>
                  <a:srgbClr val="7030A0"/>
                </a:solidFill>
              </a:rPr>
              <a:t>&gt;</a:t>
            </a:r>
          </a:p>
        </p:txBody>
      </p:sp>
      <p:sp>
        <p:nvSpPr>
          <p:cNvPr id="82960" name="TextBox 12"/>
          <p:cNvSpPr txBox="1">
            <a:spLocks noChangeArrowheads="1"/>
          </p:cNvSpPr>
          <p:nvPr/>
        </p:nvSpPr>
        <p:spPr bwMode="auto">
          <a:xfrm>
            <a:off x="7735888" y="3200400"/>
            <a:ext cx="8620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/>
              <a:t>&lt;</a:t>
            </a: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100"/>
              <a:t>&gt;</a:t>
            </a:r>
          </a:p>
        </p:txBody>
      </p:sp>
      <p:sp>
        <p:nvSpPr>
          <p:cNvPr id="82961" name="TextBox 12"/>
          <p:cNvSpPr txBox="1">
            <a:spLocks noChangeArrowheads="1"/>
          </p:cNvSpPr>
          <p:nvPr/>
        </p:nvSpPr>
        <p:spPr bwMode="auto">
          <a:xfrm>
            <a:off x="7742238" y="3875088"/>
            <a:ext cx="8620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100">
                <a:solidFill>
                  <a:srgbClr val="00B050"/>
                </a:solidFill>
              </a:rPr>
              <a:t>&gt;</a:t>
            </a:r>
          </a:p>
        </p:txBody>
      </p:sp>
      <p:sp>
        <p:nvSpPr>
          <p:cNvPr id="82962" name="TextBox 12"/>
          <p:cNvSpPr txBox="1">
            <a:spLocks noChangeArrowheads="1"/>
          </p:cNvSpPr>
          <p:nvPr/>
        </p:nvSpPr>
        <p:spPr bwMode="auto">
          <a:xfrm>
            <a:off x="7840663" y="5314950"/>
            <a:ext cx="63658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en-US" sz="11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963" name="TextBox 12"/>
          <p:cNvSpPr txBox="1">
            <a:spLocks noChangeArrowheads="1"/>
          </p:cNvSpPr>
          <p:nvPr/>
        </p:nvSpPr>
        <p:spPr bwMode="auto">
          <a:xfrm>
            <a:off x="7842250" y="4256088"/>
            <a:ext cx="6365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altLang="en-US" sz="11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964" name="TextBox 12"/>
          <p:cNvSpPr txBox="1">
            <a:spLocks noChangeArrowheads="1"/>
          </p:cNvSpPr>
          <p:nvPr/>
        </p:nvSpPr>
        <p:spPr bwMode="auto">
          <a:xfrm>
            <a:off x="7853363" y="4878388"/>
            <a:ext cx="63658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965" name="TextBox 13"/>
          <p:cNvSpPr txBox="1">
            <a:spLocks noChangeArrowheads="1"/>
          </p:cNvSpPr>
          <p:nvPr/>
        </p:nvSpPr>
        <p:spPr bwMode="auto">
          <a:xfrm rot="5400000">
            <a:off x="8022431" y="3547270"/>
            <a:ext cx="434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2966" name="TextBox 58"/>
          <p:cNvSpPr txBox="1">
            <a:spLocks noChangeArrowheads="1"/>
          </p:cNvSpPr>
          <p:nvPr/>
        </p:nvSpPr>
        <p:spPr bwMode="auto">
          <a:xfrm rot="5400000">
            <a:off x="7317581" y="3994944"/>
            <a:ext cx="3154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order in which the values reach disk</a:t>
            </a:r>
          </a:p>
        </p:txBody>
      </p:sp>
      <p:sp>
        <p:nvSpPr>
          <p:cNvPr id="82967" name="TextBox 59"/>
          <p:cNvSpPr txBox="1">
            <a:spLocks noChangeArrowheads="1"/>
          </p:cNvSpPr>
          <p:nvPr/>
        </p:nvSpPr>
        <p:spPr bwMode="auto">
          <a:xfrm rot="5400000">
            <a:off x="8039101" y="5465762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61" name="Rectangle 60"/>
          <p:cNvSpPr/>
          <p:nvPr/>
        </p:nvSpPr>
        <p:spPr>
          <a:xfrm>
            <a:off x="7740650" y="2085975"/>
            <a:ext cx="827088" cy="394493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677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995" name="Title 1"/>
          <p:cNvSpPr>
            <a:spLocks noGrp="1"/>
          </p:cNvSpPr>
          <p:nvPr>
            <p:ph type="title"/>
          </p:nvPr>
        </p:nvSpPr>
        <p:spPr>
          <a:xfrm>
            <a:off x="2897188" y="139700"/>
            <a:ext cx="35560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768350" y="1187450"/>
            <a:ext cx="7239000" cy="6508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idea of Redo-logging: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&lt;T, commit&gt; is not in disk, then </a:t>
            </a: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changes 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 by T have reached disk.</a:t>
            </a:r>
          </a:p>
        </p:txBody>
      </p:sp>
      <p:sp>
        <p:nvSpPr>
          <p:cNvPr id="84997" name="Content Placeholder 3"/>
          <p:cNvSpPr>
            <a:spLocks noGrp="1"/>
          </p:cNvSpPr>
          <p:nvPr>
            <p:ph idx="1"/>
          </p:nvPr>
        </p:nvSpPr>
        <p:spPr>
          <a:xfrm>
            <a:off x="768350" y="2154238"/>
            <a:ext cx="6608763" cy="1406525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 rule (Rule R1):</a:t>
            </a:r>
          </a:p>
          <a:p>
            <a:pPr marL="0" indent="0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The entire Redo-log for T (including &lt;T, commit&gt;) reaches disk before any change by T reaches disk</a:t>
            </a:r>
            <a:endParaRPr lang="en-US" altLang="en-US" sz="24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998" name="TextBox 12"/>
          <p:cNvSpPr txBox="1">
            <a:spLocks noChangeArrowheads="1"/>
          </p:cNvSpPr>
          <p:nvPr/>
        </p:nvSpPr>
        <p:spPr bwMode="auto">
          <a:xfrm>
            <a:off x="7716838" y="2695575"/>
            <a:ext cx="862012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000"/>
                </a:solidFill>
              </a:rPr>
              <a:t>&lt;</a:t>
            </a: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100">
                <a:solidFill>
                  <a:srgbClr val="FFC000"/>
                </a:solidFill>
              </a:rPr>
              <a:t>&gt;</a:t>
            </a:r>
          </a:p>
        </p:txBody>
      </p:sp>
      <p:sp>
        <p:nvSpPr>
          <p:cNvPr id="84999" name="TextBox 13"/>
          <p:cNvSpPr txBox="1">
            <a:spLocks noChangeArrowheads="1"/>
          </p:cNvSpPr>
          <p:nvPr/>
        </p:nvSpPr>
        <p:spPr bwMode="auto">
          <a:xfrm rot="5400000">
            <a:off x="8019256" y="2853532"/>
            <a:ext cx="434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5000" name="TextBox 44"/>
          <p:cNvSpPr txBox="1">
            <a:spLocks noChangeArrowheads="1"/>
          </p:cNvSpPr>
          <p:nvPr/>
        </p:nvSpPr>
        <p:spPr bwMode="auto">
          <a:xfrm>
            <a:off x="7705725" y="4078288"/>
            <a:ext cx="93027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85001" name="TextBox 45"/>
          <p:cNvSpPr txBox="1">
            <a:spLocks noChangeArrowheads="1"/>
          </p:cNvSpPr>
          <p:nvPr/>
        </p:nvSpPr>
        <p:spPr bwMode="auto">
          <a:xfrm rot="5400000">
            <a:off x="8032751" y="5005387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5002" name="TextBox 46"/>
          <p:cNvSpPr txBox="1">
            <a:spLocks noChangeArrowheads="1"/>
          </p:cNvSpPr>
          <p:nvPr/>
        </p:nvSpPr>
        <p:spPr bwMode="auto">
          <a:xfrm rot="5400000">
            <a:off x="8014494" y="4391819"/>
            <a:ext cx="4365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cxnSp>
        <p:nvCxnSpPr>
          <p:cNvPr id="48" name="Straight Arrow Connector 47"/>
          <p:cNvCxnSpPr/>
          <p:nvPr/>
        </p:nvCxnSpPr>
        <p:spPr>
          <a:xfrm flipH="1">
            <a:off x="8705850" y="2543175"/>
            <a:ext cx="9525" cy="314483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004" name="TextBox 12"/>
          <p:cNvSpPr txBox="1">
            <a:spLocks noChangeArrowheads="1"/>
          </p:cNvSpPr>
          <p:nvPr/>
        </p:nvSpPr>
        <p:spPr bwMode="auto">
          <a:xfrm>
            <a:off x="7835900" y="4684713"/>
            <a:ext cx="6365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10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005" name="TextBox 13"/>
          <p:cNvSpPr txBox="1">
            <a:spLocks noChangeArrowheads="1"/>
          </p:cNvSpPr>
          <p:nvPr/>
        </p:nvSpPr>
        <p:spPr bwMode="auto">
          <a:xfrm rot="5400000">
            <a:off x="8008144" y="2072481"/>
            <a:ext cx="43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5006" name="TextBox 12"/>
          <p:cNvSpPr txBox="1">
            <a:spLocks noChangeArrowheads="1"/>
          </p:cNvSpPr>
          <p:nvPr/>
        </p:nvSpPr>
        <p:spPr bwMode="auto">
          <a:xfrm>
            <a:off x="7751763" y="2506663"/>
            <a:ext cx="7874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 start</a:t>
            </a:r>
            <a:r>
              <a:rPr lang="en-US" altLang="en-US" sz="1100">
                <a:solidFill>
                  <a:srgbClr val="00B050"/>
                </a:solidFill>
              </a:rPr>
              <a:t>&gt;</a:t>
            </a:r>
          </a:p>
        </p:txBody>
      </p:sp>
      <p:sp>
        <p:nvSpPr>
          <p:cNvPr id="85007" name="TextBox 12"/>
          <p:cNvSpPr txBox="1">
            <a:spLocks noChangeArrowheads="1"/>
          </p:cNvSpPr>
          <p:nvPr/>
        </p:nvSpPr>
        <p:spPr bwMode="auto">
          <a:xfrm>
            <a:off x="7740650" y="3397250"/>
            <a:ext cx="8604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7030A0"/>
                </a:solidFill>
              </a:rPr>
              <a:t>&lt;</a:t>
            </a: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100">
                <a:solidFill>
                  <a:srgbClr val="7030A0"/>
                </a:solidFill>
              </a:rPr>
              <a:t>&gt;</a:t>
            </a:r>
          </a:p>
        </p:txBody>
      </p:sp>
      <p:sp>
        <p:nvSpPr>
          <p:cNvPr id="85008" name="TextBox 12"/>
          <p:cNvSpPr txBox="1">
            <a:spLocks noChangeArrowheads="1"/>
          </p:cNvSpPr>
          <p:nvPr/>
        </p:nvSpPr>
        <p:spPr bwMode="auto">
          <a:xfrm>
            <a:off x="7735888" y="3200400"/>
            <a:ext cx="8620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/>
              <a:t>&lt;</a:t>
            </a: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100"/>
              <a:t>&gt;</a:t>
            </a:r>
          </a:p>
        </p:txBody>
      </p:sp>
      <p:sp>
        <p:nvSpPr>
          <p:cNvPr id="85009" name="TextBox 12"/>
          <p:cNvSpPr txBox="1">
            <a:spLocks noChangeArrowheads="1"/>
          </p:cNvSpPr>
          <p:nvPr/>
        </p:nvSpPr>
        <p:spPr bwMode="auto">
          <a:xfrm>
            <a:off x="7742238" y="3875088"/>
            <a:ext cx="8620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100">
                <a:solidFill>
                  <a:srgbClr val="00B050"/>
                </a:solidFill>
              </a:rPr>
              <a:t>&gt;</a:t>
            </a:r>
          </a:p>
        </p:txBody>
      </p:sp>
      <p:sp>
        <p:nvSpPr>
          <p:cNvPr id="85010" name="TextBox 12"/>
          <p:cNvSpPr txBox="1">
            <a:spLocks noChangeArrowheads="1"/>
          </p:cNvSpPr>
          <p:nvPr/>
        </p:nvSpPr>
        <p:spPr bwMode="auto">
          <a:xfrm>
            <a:off x="7840663" y="5314950"/>
            <a:ext cx="63658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en-US" sz="11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011" name="TextBox 12"/>
          <p:cNvSpPr txBox="1">
            <a:spLocks noChangeArrowheads="1"/>
          </p:cNvSpPr>
          <p:nvPr/>
        </p:nvSpPr>
        <p:spPr bwMode="auto">
          <a:xfrm>
            <a:off x="7842250" y="4256088"/>
            <a:ext cx="6365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altLang="en-US" sz="11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012" name="TextBox 12"/>
          <p:cNvSpPr txBox="1">
            <a:spLocks noChangeArrowheads="1"/>
          </p:cNvSpPr>
          <p:nvPr/>
        </p:nvSpPr>
        <p:spPr bwMode="auto">
          <a:xfrm>
            <a:off x="7853363" y="4878388"/>
            <a:ext cx="63658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013" name="TextBox 13"/>
          <p:cNvSpPr txBox="1">
            <a:spLocks noChangeArrowheads="1"/>
          </p:cNvSpPr>
          <p:nvPr/>
        </p:nvSpPr>
        <p:spPr bwMode="auto">
          <a:xfrm rot="5400000">
            <a:off x="8022431" y="3547270"/>
            <a:ext cx="434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5014" name="TextBox 58"/>
          <p:cNvSpPr txBox="1">
            <a:spLocks noChangeArrowheads="1"/>
          </p:cNvSpPr>
          <p:nvPr/>
        </p:nvSpPr>
        <p:spPr bwMode="auto">
          <a:xfrm rot="5400000">
            <a:off x="7317581" y="3994944"/>
            <a:ext cx="3154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order in which the values reach disk</a:t>
            </a:r>
          </a:p>
        </p:txBody>
      </p:sp>
      <p:sp>
        <p:nvSpPr>
          <p:cNvPr id="85015" name="TextBox 59"/>
          <p:cNvSpPr txBox="1">
            <a:spLocks noChangeArrowheads="1"/>
          </p:cNvSpPr>
          <p:nvPr/>
        </p:nvSpPr>
        <p:spPr bwMode="auto">
          <a:xfrm rot="5400000">
            <a:off x="8039101" y="5465762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61" name="Rectangle 60"/>
          <p:cNvSpPr/>
          <p:nvPr/>
        </p:nvSpPr>
        <p:spPr>
          <a:xfrm>
            <a:off x="7740650" y="2085975"/>
            <a:ext cx="827088" cy="394493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Rounded Rectangular Callout 1"/>
          <p:cNvSpPr/>
          <p:nvPr/>
        </p:nvSpPr>
        <p:spPr>
          <a:xfrm>
            <a:off x="1446213" y="3917950"/>
            <a:ext cx="5368925" cy="2387600"/>
          </a:xfrm>
          <a:prstGeom prst="wedgeRoundRectCallout">
            <a:avLst>
              <a:gd name="adj1" fmla="val -20980"/>
              <a:gd name="adj2" fmla="val -68751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Remarks: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Log-record of all results of T reaches disk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before T’s costly disk I/O’s;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</p:txBody>
      </p:sp>
    </p:spTree>
    <p:extLst>
      <p:ext uri="{BB962C8B-B14F-4D97-AF65-F5344CB8AC3E}">
        <p14:creationId xmlns:p14="http://schemas.microsoft.com/office/powerpoint/2010/main" val="751346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019" name="Title 1"/>
          <p:cNvSpPr>
            <a:spLocks noGrp="1"/>
          </p:cNvSpPr>
          <p:nvPr>
            <p:ph type="title"/>
          </p:nvPr>
        </p:nvSpPr>
        <p:spPr>
          <a:xfrm>
            <a:off x="2897188" y="139700"/>
            <a:ext cx="35560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768350" y="1187450"/>
            <a:ext cx="7239000" cy="6508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idea of Redo-logging: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&lt;T, commit&gt; is not in disk, then </a:t>
            </a: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changes 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 by T have reached disk.</a:t>
            </a:r>
          </a:p>
        </p:txBody>
      </p:sp>
      <p:sp>
        <p:nvSpPr>
          <p:cNvPr id="86021" name="Content Placeholder 3"/>
          <p:cNvSpPr>
            <a:spLocks noGrp="1"/>
          </p:cNvSpPr>
          <p:nvPr>
            <p:ph idx="1"/>
          </p:nvPr>
        </p:nvSpPr>
        <p:spPr>
          <a:xfrm>
            <a:off x="768350" y="2154238"/>
            <a:ext cx="6608763" cy="1406525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 rule (Rule R1):</a:t>
            </a:r>
          </a:p>
          <a:p>
            <a:pPr marL="0" indent="0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The entire Redo-log for T (including &lt;T, commit&gt;) reaches disk before any change by T reaches disk</a:t>
            </a:r>
            <a:endParaRPr lang="en-US" altLang="en-US" sz="24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022" name="TextBox 12"/>
          <p:cNvSpPr txBox="1">
            <a:spLocks noChangeArrowheads="1"/>
          </p:cNvSpPr>
          <p:nvPr/>
        </p:nvSpPr>
        <p:spPr bwMode="auto">
          <a:xfrm>
            <a:off x="7716838" y="2695575"/>
            <a:ext cx="862012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000"/>
                </a:solidFill>
              </a:rPr>
              <a:t>&lt;</a:t>
            </a: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100">
                <a:solidFill>
                  <a:srgbClr val="FFC000"/>
                </a:solidFill>
              </a:rPr>
              <a:t>&gt;</a:t>
            </a:r>
          </a:p>
        </p:txBody>
      </p:sp>
      <p:sp>
        <p:nvSpPr>
          <p:cNvPr id="86023" name="TextBox 13"/>
          <p:cNvSpPr txBox="1">
            <a:spLocks noChangeArrowheads="1"/>
          </p:cNvSpPr>
          <p:nvPr/>
        </p:nvSpPr>
        <p:spPr bwMode="auto">
          <a:xfrm rot="5400000">
            <a:off x="8019256" y="2853532"/>
            <a:ext cx="434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6024" name="TextBox 44"/>
          <p:cNvSpPr txBox="1">
            <a:spLocks noChangeArrowheads="1"/>
          </p:cNvSpPr>
          <p:nvPr/>
        </p:nvSpPr>
        <p:spPr bwMode="auto">
          <a:xfrm>
            <a:off x="7705725" y="4078288"/>
            <a:ext cx="93027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86025" name="TextBox 45"/>
          <p:cNvSpPr txBox="1">
            <a:spLocks noChangeArrowheads="1"/>
          </p:cNvSpPr>
          <p:nvPr/>
        </p:nvSpPr>
        <p:spPr bwMode="auto">
          <a:xfrm rot="5400000">
            <a:off x="8032751" y="5005387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6026" name="TextBox 46"/>
          <p:cNvSpPr txBox="1">
            <a:spLocks noChangeArrowheads="1"/>
          </p:cNvSpPr>
          <p:nvPr/>
        </p:nvSpPr>
        <p:spPr bwMode="auto">
          <a:xfrm rot="5400000">
            <a:off x="8014494" y="4391819"/>
            <a:ext cx="4365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cxnSp>
        <p:nvCxnSpPr>
          <p:cNvPr id="48" name="Straight Arrow Connector 47"/>
          <p:cNvCxnSpPr/>
          <p:nvPr/>
        </p:nvCxnSpPr>
        <p:spPr>
          <a:xfrm flipH="1">
            <a:off x="8705850" y="2543175"/>
            <a:ext cx="9525" cy="314483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028" name="TextBox 12"/>
          <p:cNvSpPr txBox="1">
            <a:spLocks noChangeArrowheads="1"/>
          </p:cNvSpPr>
          <p:nvPr/>
        </p:nvSpPr>
        <p:spPr bwMode="auto">
          <a:xfrm>
            <a:off x="7835900" y="4684713"/>
            <a:ext cx="6365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10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029" name="TextBox 13"/>
          <p:cNvSpPr txBox="1">
            <a:spLocks noChangeArrowheads="1"/>
          </p:cNvSpPr>
          <p:nvPr/>
        </p:nvSpPr>
        <p:spPr bwMode="auto">
          <a:xfrm rot="5400000">
            <a:off x="8008144" y="2072481"/>
            <a:ext cx="43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6030" name="TextBox 12"/>
          <p:cNvSpPr txBox="1">
            <a:spLocks noChangeArrowheads="1"/>
          </p:cNvSpPr>
          <p:nvPr/>
        </p:nvSpPr>
        <p:spPr bwMode="auto">
          <a:xfrm>
            <a:off x="7751763" y="2506663"/>
            <a:ext cx="7874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 start</a:t>
            </a:r>
            <a:r>
              <a:rPr lang="en-US" altLang="en-US" sz="1100">
                <a:solidFill>
                  <a:srgbClr val="00B050"/>
                </a:solidFill>
              </a:rPr>
              <a:t>&gt;</a:t>
            </a:r>
          </a:p>
        </p:txBody>
      </p:sp>
      <p:sp>
        <p:nvSpPr>
          <p:cNvPr id="86031" name="TextBox 12"/>
          <p:cNvSpPr txBox="1">
            <a:spLocks noChangeArrowheads="1"/>
          </p:cNvSpPr>
          <p:nvPr/>
        </p:nvSpPr>
        <p:spPr bwMode="auto">
          <a:xfrm>
            <a:off x="7740650" y="3397250"/>
            <a:ext cx="8604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7030A0"/>
                </a:solidFill>
              </a:rPr>
              <a:t>&lt;</a:t>
            </a: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100">
                <a:solidFill>
                  <a:srgbClr val="7030A0"/>
                </a:solidFill>
              </a:rPr>
              <a:t>&gt;</a:t>
            </a:r>
          </a:p>
        </p:txBody>
      </p:sp>
      <p:sp>
        <p:nvSpPr>
          <p:cNvPr id="86032" name="TextBox 12"/>
          <p:cNvSpPr txBox="1">
            <a:spLocks noChangeArrowheads="1"/>
          </p:cNvSpPr>
          <p:nvPr/>
        </p:nvSpPr>
        <p:spPr bwMode="auto">
          <a:xfrm>
            <a:off x="7735888" y="3200400"/>
            <a:ext cx="8620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/>
              <a:t>&lt;</a:t>
            </a: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100"/>
              <a:t>&gt;</a:t>
            </a:r>
          </a:p>
        </p:txBody>
      </p:sp>
      <p:sp>
        <p:nvSpPr>
          <p:cNvPr id="86033" name="TextBox 12"/>
          <p:cNvSpPr txBox="1">
            <a:spLocks noChangeArrowheads="1"/>
          </p:cNvSpPr>
          <p:nvPr/>
        </p:nvSpPr>
        <p:spPr bwMode="auto">
          <a:xfrm>
            <a:off x="7742238" y="3875088"/>
            <a:ext cx="8620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100">
                <a:solidFill>
                  <a:srgbClr val="00B050"/>
                </a:solidFill>
              </a:rPr>
              <a:t>&gt;</a:t>
            </a:r>
          </a:p>
        </p:txBody>
      </p:sp>
      <p:sp>
        <p:nvSpPr>
          <p:cNvPr id="86034" name="TextBox 12"/>
          <p:cNvSpPr txBox="1">
            <a:spLocks noChangeArrowheads="1"/>
          </p:cNvSpPr>
          <p:nvPr/>
        </p:nvSpPr>
        <p:spPr bwMode="auto">
          <a:xfrm>
            <a:off x="7840663" y="5314950"/>
            <a:ext cx="63658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en-US" sz="11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035" name="TextBox 12"/>
          <p:cNvSpPr txBox="1">
            <a:spLocks noChangeArrowheads="1"/>
          </p:cNvSpPr>
          <p:nvPr/>
        </p:nvSpPr>
        <p:spPr bwMode="auto">
          <a:xfrm>
            <a:off x="7842250" y="4256088"/>
            <a:ext cx="6365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altLang="en-US" sz="11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036" name="TextBox 12"/>
          <p:cNvSpPr txBox="1">
            <a:spLocks noChangeArrowheads="1"/>
          </p:cNvSpPr>
          <p:nvPr/>
        </p:nvSpPr>
        <p:spPr bwMode="auto">
          <a:xfrm>
            <a:off x="7853363" y="4878388"/>
            <a:ext cx="63658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037" name="TextBox 13"/>
          <p:cNvSpPr txBox="1">
            <a:spLocks noChangeArrowheads="1"/>
          </p:cNvSpPr>
          <p:nvPr/>
        </p:nvSpPr>
        <p:spPr bwMode="auto">
          <a:xfrm rot="5400000">
            <a:off x="8022431" y="3547270"/>
            <a:ext cx="434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6038" name="TextBox 58"/>
          <p:cNvSpPr txBox="1">
            <a:spLocks noChangeArrowheads="1"/>
          </p:cNvSpPr>
          <p:nvPr/>
        </p:nvSpPr>
        <p:spPr bwMode="auto">
          <a:xfrm rot="5400000">
            <a:off x="7317581" y="3994944"/>
            <a:ext cx="3154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order in which the values reach disk</a:t>
            </a:r>
          </a:p>
        </p:txBody>
      </p:sp>
      <p:sp>
        <p:nvSpPr>
          <p:cNvPr id="86039" name="TextBox 59"/>
          <p:cNvSpPr txBox="1">
            <a:spLocks noChangeArrowheads="1"/>
          </p:cNvSpPr>
          <p:nvPr/>
        </p:nvSpPr>
        <p:spPr bwMode="auto">
          <a:xfrm rot="5400000">
            <a:off x="8039101" y="5465762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61" name="Rectangle 60"/>
          <p:cNvSpPr/>
          <p:nvPr/>
        </p:nvSpPr>
        <p:spPr>
          <a:xfrm>
            <a:off x="7740650" y="2085975"/>
            <a:ext cx="827088" cy="394493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Rounded Rectangular Callout 1"/>
          <p:cNvSpPr/>
          <p:nvPr/>
        </p:nvSpPr>
        <p:spPr>
          <a:xfrm>
            <a:off x="1446213" y="3917950"/>
            <a:ext cx="5368925" cy="2387600"/>
          </a:xfrm>
          <a:prstGeom prst="wedgeRoundRectCallout">
            <a:avLst>
              <a:gd name="adj1" fmla="val -20980"/>
              <a:gd name="adj2" fmla="val -68751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Remarks: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Log-record of all results of T reaches disk 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before T’s costly disk I/O’s;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One flush-log is sufficient for the entire T-log;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</p:txBody>
      </p:sp>
    </p:spTree>
    <p:extLst>
      <p:ext uri="{BB962C8B-B14F-4D97-AF65-F5344CB8AC3E}">
        <p14:creationId xmlns:p14="http://schemas.microsoft.com/office/powerpoint/2010/main" val="4981826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043" name="Title 1"/>
          <p:cNvSpPr>
            <a:spLocks noGrp="1"/>
          </p:cNvSpPr>
          <p:nvPr>
            <p:ph type="title"/>
          </p:nvPr>
        </p:nvSpPr>
        <p:spPr>
          <a:xfrm>
            <a:off x="2897188" y="139700"/>
            <a:ext cx="35560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768350" y="1187450"/>
            <a:ext cx="7239000" cy="6508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idea of Redo-logging: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&lt;T, commit&gt; is not in disk, then </a:t>
            </a: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changes 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 by T have reached disk.</a:t>
            </a:r>
          </a:p>
        </p:txBody>
      </p:sp>
      <p:sp>
        <p:nvSpPr>
          <p:cNvPr id="87045" name="Content Placeholder 3"/>
          <p:cNvSpPr>
            <a:spLocks noGrp="1"/>
          </p:cNvSpPr>
          <p:nvPr>
            <p:ph idx="1"/>
          </p:nvPr>
        </p:nvSpPr>
        <p:spPr>
          <a:xfrm>
            <a:off x="768350" y="2154238"/>
            <a:ext cx="6608763" cy="1406525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 rule (Rule R1):</a:t>
            </a:r>
          </a:p>
          <a:p>
            <a:pPr marL="0" indent="0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The entire Redo-log for T (including &lt;T, commit&gt;) reaches disk before any change by T reaches disk</a:t>
            </a:r>
            <a:endParaRPr lang="en-US" altLang="en-US" sz="24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46" name="TextBox 12"/>
          <p:cNvSpPr txBox="1">
            <a:spLocks noChangeArrowheads="1"/>
          </p:cNvSpPr>
          <p:nvPr/>
        </p:nvSpPr>
        <p:spPr bwMode="auto">
          <a:xfrm>
            <a:off x="7716838" y="2695575"/>
            <a:ext cx="862012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000"/>
                </a:solidFill>
              </a:rPr>
              <a:t>&lt;</a:t>
            </a: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100">
                <a:solidFill>
                  <a:srgbClr val="FFC000"/>
                </a:solidFill>
              </a:rPr>
              <a:t>&gt;</a:t>
            </a:r>
          </a:p>
        </p:txBody>
      </p:sp>
      <p:sp>
        <p:nvSpPr>
          <p:cNvPr id="87047" name="TextBox 13"/>
          <p:cNvSpPr txBox="1">
            <a:spLocks noChangeArrowheads="1"/>
          </p:cNvSpPr>
          <p:nvPr/>
        </p:nvSpPr>
        <p:spPr bwMode="auto">
          <a:xfrm rot="5400000">
            <a:off x="8019256" y="2853532"/>
            <a:ext cx="434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7048" name="TextBox 44"/>
          <p:cNvSpPr txBox="1">
            <a:spLocks noChangeArrowheads="1"/>
          </p:cNvSpPr>
          <p:nvPr/>
        </p:nvSpPr>
        <p:spPr bwMode="auto">
          <a:xfrm>
            <a:off x="7705725" y="4078288"/>
            <a:ext cx="93027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87049" name="TextBox 45"/>
          <p:cNvSpPr txBox="1">
            <a:spLocks noChangeArrowheads="1"/>
          </p:cNvSpPr>
          <p:nvPr/>
        </p:nvSpPr>
        <p:spPr bwMode="auto">
          <a:xfrm rot="5400000">
            <a:off x="8032751" y="5005387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7050" name="TextBox 46"/>
          <p:cNvSpPr txBox="1">
            <a:spLocks noChangeArrowheads="1"/>
          </p:cNvSpPr>
          <p:nvPr/>
        </p:nvSpPr>
        <p:spPr bwMode="auto">
          <a:xfrm rot="5400000">
            <a:off x="8014494" y="4391819"/>
            <a:ext cx="4365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cxnSp>
        <p:nvCxnSpPr>
          <p:cNvPr id="48" name="Straight Arrow Connector 47"/>
          <p:cNvCxnSpPr/>
          <p:nvPr/>
        </p:nvCxnSpPr>
        <p:spPr>
          <a:xfrm flipH="1">
            <a:off x="8705850" y="2543175"/>
            <a:ext cx="9525" cy="314483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052" name="TextBox 12"/>
          <p:cNvSpPr txBox="1">
            <a:spLocks noChangeArrowheads="1"/>
          </p:cNvSpPr>
          <p:nvPr/>
        </p:nvSpPr>
        <p:spPr bwMode="auto">
          <a:xfrm>
            <a:off x="7835900" y="4684713"/>
            <a:ext cx="6365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10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53" name="TextBox 13"/>
          <p:cNvSpPr txBox="1">
            <a:spLocks noChangeArrowheads="1"/>
          </p:cNvSpPr>
          <p:nvPr/>
        </p:nvSpPr>
        <p:spPr bwMode="auto">
          <a:xfrm rot="5400000">
            <a:off x="8008144" y="2072481"/>
            <a:ext cx="43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7054" name="TextBox 12"/>
          <p:cNvSpPr txBox="1">
            <a:spLocks noChangeArrowheads="1"/>
          </p:cNvSpPr>
          <p:nvPr/>
        </p:nvSpPr>
        <p:spPr bwMode="auto">
          <a:xfrm>
            <a:off x="7751763" y="2506663"/>
            <a:ext cx="7874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 start</a:t>
            </a:r>
            <a:r>
              <a:rPr lang="en-US" altLang="en-US" sz="1100">
                <a:solidFill>
                  <a:srgbClr val="00B050"/>
                </a:solidFill>
              </a:rPr>
              <a:t>&gt;</a:t>
            </a:r>
          </a:p>
        </p:txBody>
      </p:sp>
      <p:sp>
        <p:nvSpPr>
          <p:cNvPr id="87055" name="TextBox 12"/>
          <p:cNvSpPr txBox="1">
            <a:spLocks noChangeArrowheads="1"/>
          </p:cNvSpPr>
          <p:nvPr/>
        </p:nvSpPr>
        <p:spPr bwMode="auto">
          <a:xfrm>
            <a:off x="7740650" y="3397250"/>
            <a:ext cx="8604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7030A0"/>
                </a:solidFill>
              </a:rPr>
              <a:t>&lt;</a:t>
            </a: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100">
                <a:solidFill>
                  <a:srgbClr val="7030A0"/>
                </a:solidFill>
              </a:rPr>
              <a:t>&gt;</a:t>
            </a:r>
          </a:p>
        </p:txBody>
      </p:sp>
      <p:sp>
        <p:nvSpPr>
          <p:cNvPr id="87056" name="TextBox 12"/>
          <p:cNvSpPr txBox="1">
            <a:spLocks noChangeArrowheads="1"/>
          </p:cNvSpPr>
          <p:nvPr/>
        </p:nvSpPr>
        <p:spPr bwMode="auto">
          <a:xfrm>
            <a:off x="7735888" y="3200400"/>
            <a:ext cx="8620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/>
              <a:t>&lt;</a:t>
            </a: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100"/>
              <a:t>&gt;</a:t>
            </a:r>
          </a:p>
        </p:txBody>
      </p:sp>
      <p:sp>
        <p:nvSpPr>
          <p:cNvPr id="87057" name="TextBox 12"/>
          <p:cNvSpPr txBox="1">
            <a:spLocks noChangeArrowheads="1"/>
          </p:cNvSpPr>
          <p:nvPr/>
        </p:nvSpPr>
        <p:spPr bwMode="auto">
          <a:xfrm>
            <a:off x="7742238" y="3875088"/>
            <a:ext cx="8620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100">
                <a:solidFill>
                  <a:srgbClr val="00B050"/>
                </a:solidFill>
              </a:rPr>
              <a:t>&gt;</a:t>
            </a:r>
          </a:p>
        </p:txBody>
      </p:sp>
      <p:sp>
        <p:nvSpPr>
          <p:cNvPr id="87058" name="TextBox 12"/>
          <p:cNvSpPr txBox="1">
            <a:spLocks noChangeArrowheads="1"/>
          </p:cNvSpPr>
          <p:nvPr/>
        </p:nvSpPr>
        <p:spPr bwMode="auto">
          <a:xfrm>
            <a:off x="7840663" y="5314950"/>
            <a:ext cx="63658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en-US" sz="11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59" name="TextBox 12"/>
          <p:cNvSpPr txBox="1">
            <a:spLocks noChangeArrowheads="1"/>
          </p:cNvSpPr>
          <p:nvPr/>
        </p:nvSpPr>
        <p:spPr bwMode="auto">
          <a:xfrm>
            <a:off x="7842250" y="4256088"/>
            <a:ext cx="6365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altLang="en-US" sz="11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60" name="TextBox 12"/>
          <p:cNvSpPr txBox="1">
            <a:spLocks noChangeArrowheads="1"/>
          </p:cNvSpPr>
          <p:nvPr/>
        </p:nvSpPr>
        <p:spPr bwMode="auto">
          <a:xfrm>
            <a:off x="7853363" y="4878388"/>
            <a:ext cx="63658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61" name="TextBox 13"/>
          <p:cNvSpPr txBox="1">
            <a:spLocks noChangeArrowheads="1"/>
          </p:cNvSpPr>
          <p:nvPr/>
        </p:nvSpPr>
        <p:spPr bwMode="auto">
          <a:xfrm rot="5400000">
            <a:off x="8022431" y="3547270"/>
            <a:ext cx="434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7062" name="TextBox 58"/>
          <p:cNvSpPr txBox="1">
            <a:spLocks noChangeArrowheads="1"/>
          </p:cNvSpPr>
          <p:nvPr/>
        </p:nvSpPr>
        <p:spPr bwMode="auto">
          <a:xfrm rot="5400000">
            <a:off x="7317581" y="3994944"/>
            <a:ext cx="3154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order in which the values reach disk</a:t>
            </a:r>
          </a:p>
        </p:txBody>
      </p:sp>
      <p:sp>
        <p:nvSpPr>
          <p:cNvPr id="87063" name="TextBox 59"/>
          <p:cNvSpPr txBox="1">
            <a:spLocks noChangeArrowheads="1"/>
          </p:cNvSpPr>
          <p:nvPr/>
        </p:nvSpPr>
        <p:spPr bwMode="auto">
          <a:xfrm rot="5400000">
            <a:off x="8039101" y="5465762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61" name="Rectangle 60"/>
          <p:cNvSpPr/>
          <p:nvPr/>
        </p:nvSpPr>
        <p:spPr>
          <a:xfrm>
            <a:off x="7740650" y="2085975"/>
            <a:ext cx="827088" cy="394493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Rounded Rectangular Callout 1"/>
          <p:cNvSpPr/>
          <p:nvPr/>
        </p:nvSpPr>
        <p:spPr>
          <a:xfrm>
            <a:off x="1446213" y="3917950"/>
            <a:ext cx="5368925" cy="2387600"/>
          </a:xfrm>
          <a:prstGeom prst="wedgeRoundRectCallout">
            <a:avLst>
              <a:gd name="adj1" fmla="val -20980"/>
              <a:gd name="adj2" fmla="val -68751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Remarks: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Log-record of all results of T reaches disk 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before T’s costly disk I/O’s;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One flush-log is sufficient for the entire T-log;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Drawback: needs main memory space to hold 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intermediate results</a:t>
            </a:r>
          </a:p>
        </p:txBody>
      </p:sp>
    </p:spTree>
    <p:extLst>
      <p:ext uri="{BB962C8B-B14F-4D97-AF65-F5344CB8AC3E}">
        <p14:creationId xmlns:p14="http://schemas.microsoft.com/office/powerpoint/2010/main" val="31640389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565150" y="2085975"/>
            <a:ext cx="6969125" cy="336867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9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Thus, when the system crashes, we can look at disk-log:</a:t>
            </a:r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768350" y="1187450"/>
            <a:ext cx="7239000" cy="6508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idea of Redo-logging: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&lt;T, commit&gt; is not in disk, then </a:t>
            </a: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changes 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 by T have reached disk.</a:t>
            </a:r>
          </a:p>
        </p:txBody>
      </p:sp>
      <p:sp>
        <p:nvSpPr>
          <p:cNvPr id="88069" name="TextBox 12"/>
          <p:cNvSpPr txBox="1">
            <a:spLocks noChangeArrowheads="1"/>
          </p:cNvSpPr>
          <p:nvPr/>
        </p:nvSpPr>
        <p:spPr bwMode="auto">
          <a:xfrm>
            <a:off x="7716838" y="2695575"/>
            <a:ext cx="862012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000"/>
                </a:solidFill>
              </a:rPr>
              <a:t>&lt;</a:t>
            </a: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100">
                <a:solidFill>
                  <a:srgbClr val="FFC000"/>
                </a:solidFill>
              </a:rPr>
              <a:t>&gt;</a:t>
            </a:r>
          </a:p>
        </p:txBody>
      </p:sp>
      <p:sp>
        <p:nvSpPr>
          <p:cNvPr id="88070" name="TextBox 13"/>
          <p:cNvSpPr txBox="1">
            <a:spLocks noChangeArrowheads="1"/>
          </p:cNvSpPr>
          <p:nvPr/>
        </p:nvSpPr>
        <p:spPr bwMode="auto">
          <a:xfrm rot="5400000">
            <a:off x="8019256" y="2853532"/>
            <a:ext cx="434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8071" name="TextBox 31"/>
          <p:cNvSpPr txBox="1">
            <a:spLocks noChangeArrowheads="1"/>
          </p:cNvSpPr>
          <p:nvPr/>
        </p:nvSpPr>
        <p:spPr bwMode="auto">
          <a:xfrm>
            <a:off x="7705725" y="4078288"/>
            <a:ext cx="93027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88072" name="TextBox 32"/>
          <p:cNvSpPr txBox="1">
            <a:spLocks noChangeArrowheads="1"/>
          </p:cNvSpPr>
          <p:nvPr/>
        </p:nvSpPr>
        <p:spPr bwMode="auto">
          <a:xfrm rot="5400000">
            <a:off x="8032751" y="5005387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8073" name="TextBox 33"/>
          <p:cNvSpPr txBox="1">
            <a:spLocks noChangeArrowheads="1"/>
          </p:cNvSpPr>
          <p:nvPr/>
        </p:nvSpPr>
        <p:spPr bwMode="auto">
          <a:xfrm rot="5400000">
            <a:off x="8014494" y="4391819"/>
            <a:ext cx="4365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H="1">
            <a:off x="8705850" y="2543175"/>
            <a:ext cx="9525" cy="314483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075" name="TextBox 12"/>
          <p:cNvSpPr txBox="1">
            <a:spLocks noChangeArrowheads="1"/>
          </p:cNvSpPr>
          <p:nvPr/>
        </p:nvSpPr>
        <p:spPr bwMode="auto">
          <a:xfrm>
            <a:off x="7835900" y="4684713"/>
            <a:ext cx="6365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10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076" name="TextBox 13"/>
          <p:cNvSpPr txBox="1">
            <a:spLocks noChangeArrowheads="1"/>
          </p:cNvSpPr>
          <p:nvPr/>
        </p:nvSpPr>
        <p:spPr bwMode="auto">
          <a:xfrm rot="5400000">
            <a:off x="8008144" y="2072481"/>
            <a:ext cx="43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8077" name="TextBox 12"/>
          <p:cNvSpPr txBox="1">
            <a:spLocks noChangeArrowheads="1"/>
          </p:cNvSpPr>
          <p:nvPr/>
        </p:nvSpPr>
        <p:spPr bwMode="auto">
          <a:xfrm>
            <a:off x="7751763" y="2506663"/>
            <a:ext cx="7874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 start</a:t>
            </a:r>
            <a:r>
              <a:rPr lang="en-US" altLang="en-US" sz="1100">
                <a:solidFill>
                  <a:srgbClr val="00B050"/>
                </a:solidFill>
              </a:rPr>
              <a:t>&gt;</a:t>
            </a:r>
          </a:p>
        </p:txBody>
      </p:sp>
      <p:sp>
        <p:nvSpPr>
          <p:cNvPr id="88078" name="TextBox 12"/>
          <p:cNvSpPr txBox="1">
            <a:spLocks noChangeArrowheads="1"/>
          </p:cNvSpPr>
          <p:nvPr/>
        </p:nvSpPr>
        <p:spPr bwMode="auto">
          <a:xfrm>
            <a:off x="7740650" y="3397250"/>
            <a:ext cx="8604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7030A0"/>
                </a:solidFill>
              </a:rPr>
              <a:t>&lt;</a:t>
            </a: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100">
                <a:solidFill>
                  <a:srgbClr val="7030A0"/>
                </a:solidFill>
              </a:rPr>
              <a:t>&gt;</a:t>
            </a:r>
          </a:p>
        </p:txBody>
      </p:sp>
      <p:sp>
        <p:nvSpPr>
          <p:cNvPr id="88079" name="TextBox 12"/>
          <p:cNvSpPr txBox="1">
            <a:spLocks noChangeArrowheads="1"/>
          </p:cNvSpPr>
          <p:nvPr/>
        </p:nvSpPr>
        <p:spPr bwMode="auto">
          <a:xfrm>
            <a:off x="7735888" y="3200400"/>
            <a:ext cx="8620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/>
              <a:t>&lt;</a:t>
            </a: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100"/>
              <a:t>&gt;</a:t>
            </a:r>
          </a:p>
        </p:txBody>
      </p:sp>
      <p:sp>
        <p:nvSpPr>
          <p:cNvPr id="88080" name="TextBox 12"/>
          <p:cNvSpPr txBox="1">
            <a:spLocks noChangeArrowheads="1"/>
          </p:cNvSpPr>
          <p:nvPr/>
        </p:nvSpPr>
        <p:spPr bwMode="auto">
          <a:xfrm>
            <a:off x="7742238" y="3875088"/>
            <a:ext cx="8620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100">
                <a:solidFill>
                  <a:srgbClr val="00B050"/>
                </a:solidFill>
              </a:rPr>
              <a:t>&gt;</a:t>
            </a:r>
          </a:p>
        </p:txBody>
      </p:sp>
      <p:sp>
        <p:nvSpPr>
          <p:cNvPr id="88081" name="TextBox 12"/>
          <p:cNvSpPr txBox="1">
            <a:spLocks noChangeArrowheads="1"/>
          </p:cNvSpPr>
          <p:nvPr/>
        </p:nvSpPr>
        <p:spPr bwMode="auto">
          <a:xfrm>
            <a:off x="7840663" y="5314950"/>
            <a:ext cx="63658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en-US" sz="11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082" name="TextBox 12"/>
          <p:cNvSpPr txBox="1">
            <a:spLocks noChangeArrowheads="1"/>
          </p:cNvSpPr>
          <p:nvPr/>
        </p:nvSpPr>
        <p:spPr bwMode="auto">
          <a:xfrm>
            <a:off x="7842250" y="4256088"/>
            <a:ext cx="6365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altLang="en-US" sz="11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083" name="TextBox 12"/>
          <p:cNvSpPr txBox="1">
            <a:spLocks noChangeArrowheads="1"/>
          </p:cNvSpPr>
          <p:nvPr/>
        </p:nvSpPr>
        <p:spPr bwMode="auto">
          <a:xfrm>
            <a:off x="7853363" y="4878388"/>
            <a:ext cx="63658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084" name="TextBox 13"/>
          <p:cNvSpPr txBox="1">
            <a:spLocks noChangeArrowheads="1"/>
          </p:cNvSpPr>
          <p:nvPr/>
        </p:nvSpPr>
        <p:spPr bwMode="auto">
          <a:xfrm rot="5400000">
            <a:off x="8022431" y="3547270"/>
            <a:ext cx="434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8085" name="TextBox 45"/>
          <p:cNvSpPr txBox="1">
            <a:spLocks noChangeArrowheads="1"/>
          </p:cNvSpPr>
          <p:nvPr/>
        </p:nvSpPr>
        <p:spPr bwMode="auto">
          <a:xfrm rot="5400000">
            <a:off x="7317581" y="3994944"/>
            <a:ext cx="3154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order in which the values reach disk</a:t>
            </a:r>
          </a:p>
        </p:txBody>
      </p:sp>
      <p:sp>
        <p:nvSpPr>
          <p:cNvPr id="88086" name="TextBox 46"/>
          <p:cNvSpPr txBox="1">
            <a:spLocks noChangeArrowheads="1"/>
          </p:cNvSpPr>
          <p:nvPr/>
        </p:nvSpPr>
        <p:spPr bwMode="auto">
          <a:xfrm rot="5400000">
            <a:off x="8039101" y="5465762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740650" y="2085975"/>
            <a:ext cx="827088" cy="394493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9" name="Title 1"/>
          <p:cNvSpPr txBox="1">
            <a:spLocks/>
          </p:cNvSpPr>
          <p:nvPr/>
        </p:nvSpPr>
        <p:spPr bwMode="auto">
          <a:xfrm>
            <a:off x="2897188" y="139700"/>
            <a:ext cx="3556000" cy="1143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r>
              <a:rPr lang="en-US" altLang="zh-CN" ker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  <a:endParaRPr lang="en-US" altLang="en-US" kern="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2126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565150" y="2085975"/>
            <a:ext cx="6969125" cy="336867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9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Thus, when the system crashes, we can look at disk-log:</a:t>
            </a:r>
          </a:p>
          <a:p>
            <a:pPr eaLnBrk="1" hangingPunct="1"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we do not see &lt;T, commit&gt;, by R1, we know that none of the changes made by T has reached disk, yet. Thus, we can ignore T;</a:t>
            </a:r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768350" y="1187450"/>
            <a:ext cx="7239000" cy="6508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idea of Redo-logging: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&lt;T, commit&gt; is not in disk, then </a:t>
            </a: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changes 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 by T have reached disk.</a:t>
            </a:r>
          </a:p>
        </p:txBody>
      </p:sp>
      <p:sp>
        <p:nvSpPr>
          <p:cNvPr id="89093" name="TextBox 12"/>
          <p:cNvSpPr txBox="1">
            <a:spLocks noChangeArrowheads="1"/>
          </p:cNvSpPr>
          <p:nvPr/>
        </p:nvSpPr>
        <p:spPr bwMode="auto">
          <a:xfrm>
            <a:off x="7716838" y="2695575"/>
            <a:ext cx="862012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000"/>
                </a:solidFill>
              </a:rPr>
              <a:t>&lt;</a:t>
            </a: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100">
                <a:solidFill>
                  <a:srgbClr val="FFC000"/>
                </a:solidFill>
              </a:rPr>
              <a:t>&gt;</a:t>
            </a:r>
          </a:p>
        </p:txBody>
      </p:sp>
      <p:sp>
        <p:nvSpPr>
          <p:cNvPr id="89094" name="TextBox 13"/>
          <p:cNvSpPr txBox="1">
            <a:spLocks noChangeArrowheads="1"/>
          </p:cNvSpPr>
          <p:nvPr/>
        </p:nvSpPr>
        <p:spPr bwMode="auto">
          <a:xfrm rot="5400000">
            <a:off x="8019256" y="2853532"/>
            <a:ext cx="434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9095" name="TextBox 31"/>
          <p:cNvSpPr txBox="1">
            <a:spLocks noChangeArrowheads="1"/>
          </p:cNvSpPr>
          <p:nvPr/>
        </p:nvSpPr>
        <p:spPr bwMode="auto">
          <a:xfrm>
            <a:off x="7705725" y="4078288"/>
            <a:ext cx="93027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89096" name="TextBox 32"/>
          <p:cNvSpPr txBox="1">
            <a:spLocks noChangeArrowheads="1"/>
          </p:cNvSpPr>
          <p:nvPr/>
        </p:nvSpPr>
        <p:spPr bwMode="auto">
          <a:xfrm rot="5400000">
            <a:off x="8032751" y="5005387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9097" name="TextBox 33"/>
          <p:cNvSpPr txBox="1">
            <a:spLocks noChangeArrowheads="1"/>
          </p:cNvSpPr>
          <p:nvPr/>
        </p:nvSpPr>
        <p:spPr bwMode="auto">
          <a:xfrm rot="5400000">
            <a:off x="8014494" y="4391819"/>
            <a:ext cx="4365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H="1">
            <a:off x="8705850" y="2543175"/>
            <a:ext cx="9525" cy="314483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099" name="TextBox 12"/>
          <p:cNvSpPr txBox="1">
            <a:spLocks noChangeArrowheads="1"/>
          </p:cNvSpPr>
          <p:nvPr/>
        </p:nvSpPr>
        <p:spPr bwMode="auto">
          <a:xfrm>
            <a:off x="7835900" y="4684713"/>
            <a:ext cx="6365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10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100" name="TextBox 13"/>
          <p:cNvSpPr txBox="1">
            <a:spLocks noChangeArrowheads="1"/>
          </p:cNvSpPr>
          <p:nvPr/>
        </p:nvSpPr>
        <p:spPr bwMode="auto">
          <a:xfrm rot="5400000">
            <a:off x="8008144" y="2072481"/>
            <a:ext cx="43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9101" name="TextBox 12"/>
          <p:cNvSpPr txBox="1">
            <a:spLocks noChangeArrowheads="1"/>
          </p:cNvSpPr>
          <p:nvPr/>
        </p:nvSpPr>
        <p:spPr bwMode="auto">
          <a:xfrm>
            <a:off x="7751763" y="2506663"/>
            <a:ext cx="7874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 start</a:t>
            </a:r>
            <a:r>
              <a:rPr lang="en-US" altLang="en-US" sz="1100">
                <a:solidFill>
                  <a:srgbClr val="00B050"/>
                </a:solidFill>
              </a:rPr>
              <a:t>&gt;</a:t>
            </a:r>
          </a:p>
        </p:txBody>
      </p:sp>
      <p:sp>
        <p:nvSpPr>
          <p:cNvPr id="89102" name="TextBox 12"/>
          <p:cNvSpPr txBox="1">
            <a:spLocks noChangeArrowheads="1"/>
          </p:cNvSpPr>
          <p:nvPr/>
        </p:nvSpPr>
        <p:spPr bwMode="auto">
          <a:xfrm>
            <a:off x="7740650" y="3397250"/>
            <a:ext cx="8604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7030A0"/>
                </a:solidFill>
              </a:rPr>
              <a:t>&lt;</a:t>
            </a: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100">
                <a:solidFill>
                  <a:srgbClr val="7030A0"/>
                </a:solidFill>
              </a:rPr>
              <a:t>&gt;</a:t>
            </a:r>
          </a:p>
        </p:txBody>
      </p:sp>
      <p:sp>
        <p:nvSpPr>
          <p:cNvPr id="89103" name="TextBox 12"/>
          <p:cNvSpPr txBox="1">
            <a:spLocks noChangeArrowheads="1"/>
          </p:cNvSpPr>
          <p:nvPr/>
        </p:nvSpPr>
        <p:spPr bwMode="auto">
          <a:xfrm>
            <a:off x="7735888" y="3200400"/>
            <a:ext cx="8620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/>
              <a:t>&lt;</a:t>
            </a: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100"/>
              <a:t>&gt;</a:t>
            </a:r>
          </a:p>
        </p:txBody>
      </p:sp>
      <p:sp>
        <p:nvSpPr>
          <p:cNvPr id="89104" name="TextBox 12"/>
          <p:cNvSpPr txBox="1">
            <a:spLocks noChangeArrowheads="1"/>
          </p:cNvSpPr>
          <p:nvPr/>
        </p:nvSpPr>
        <p:spPr bwMode="auto">
          <a:xfrm>
            <a:off x="7742238" y="3875088"/>
            <a:ext cx="8620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100">
                <a:solidFill>
                  <a:srgbClr val="00B050"/>
                </a:solidFill>
              </a:rPr>
              <a:t>&gt;</a:t>
            </a:r>
          </a:p>
        </p:txBody>
      </p:sp>
      <p:sp>
        <p:nvSpPr>
          <p:cNvPr id="89105" name="TextBox 12"/>
          <p:cNvSpPr txBox="1">
            <a:spLocks noChangeArrowheads="1"/>
          </p:cNvSpPr>
          <p:nvPr/>
        </p:nvSpPr>
        <p:spPr bwMode="auto">
          <a:xfrm>
            <a:off x="7840663" y="5314950"/>
            <a:ext cx="63658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en-US" sz="11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106" name="TextBox 12"/>
          <p:cNvSpPr txBox="1">
            <a:spLocks noChangeArrowheads="1"/>
          </p:cNvSpPr>
          <p:nvPr/>
        </p:nvSpPr>
        <p:spPr bwMode="auto">
          <a:xfrm>
            <a:off x="7842250" y="4256088"/>
            <a:ext cx="6365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altLang="en-US" sz="11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107" name="TextBox 12"/>
          <p:cNvSpPr txBox="1">
            <a:spLocks noChangeArrowheads="1"/>
          </p:cNvSpPr>
          <p:nvPr/>
        </p:nvSpPr>
        <p:spPr bwMode="auto">
          <a:xfrm>
            <a:off x="7853363" y="4878388"/>
            <a:ext cx="63658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108" name="TextBox 13"/>
          <p:cNvSpPr txBox="1">
            <a:spLocks noChangeArrowheads="1"/>
          </p:cNvSpPr>
          <p:nvPr/>
        </p:nvSpPr>
        <p:spPr bwMode="auto">
          <a:xfrm rot="5400000">
            <a:off x="8022431" y="3547270"/>
            <a:ext cx="434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9109" name="TextBox 45"/>
          <p:cNvSpPr txBox="1">
            <a:spLocks noChangeArrowheads="1"/>
          </p:cNvSpPr>
          <p:nvPr/>
        </p:nvSpPr>
        <p:spPr bwMode="auto">
          <a:xfrm rot="5400000">
            <a:off x="7317581" y="3994944"/>
            <a:ext cx="3154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order in which the values reach disk</a:t>
            </a:r>
          </a:p>
        </p:txBody>
      </p:sp>
      <p:sp>
        <p:nvSpPr>
          <p:cNvPr id="89110" name="TextBox 46"/>
          <p:cNvSpPr txBox="1">
            <a:spLocks noChangeArrowheads="1"/>
          </p:cNvSpPr>
          <p:nvPr/>
        </p:nvSpPr>
        <p:spPr bwMode="auto">
          <a:xfrm rot="5400000">
            <a:off x="8039101" y="5465762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740650" y="2085975"/>
            <a:ext cx="827088" cy="394493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9" name="Title 1"/>
          <p:cNvSpPr txBox="1">
            <a:spLocks/>
          </p:cNvSpPr>
          <p:nvPr/>
        </p:nvSpPr>
        <p:spPr bwMode="auto">
          <a:xfrm>
            <a:off x="2897188" y="139700"/>
            <a:ext cx="3556000" cy="1143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r>
              <a:rPr lang="en-US" altLang="zh-CN" ker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  <a:endParaRPr lang="en-US" altLang="en-US" kern="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8188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565150" y="2085975"/>
            <a:ext cx="6969125" cy="336867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9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Thus, when the system crashes, we can look at disk-log:</a:t>
            </a:r>
          </a:p>
          <a:p>
            <a:pPr eaLnBrk="1" hangingPunct="1"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we do not see &lt;T, commit&gt;, by R1, we know that none of the changes made by T has reached disk, yet. Thus, we can ignore T;</a:t>
            </a:r>
          </a:p>
          <a:p>
            <a:pPr eaLnBrk="1" hangingPunct="1"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we see &lt;T, commit&gt;, then all records for T have reached disk, although we do not know which also have their corresponding changes reach disk. To ensure atomicity, we must Redo T;</a:t>
            </a:r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768350" y="1187450"/>
            <a:ext cx="7239000" cy="6508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idea of Redo-logging: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&lt;T, commit&gt; is not in disk, then </a:t>
            </a: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changes 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 by T have reached disk.</a:t>
            </a:r>
          </a:p>
        </p:txBody>
      </p:sp>
      <p:sp>
        <p:nvSpPr>
          <p:cNvPr id="90117" name="TextBox 12"/>
          <p:cNvSpPr txBox="1">
            <a:spLocks noChangeArrowheads="1"/>
          </p:cNvSpPr>
          <p:nvPr/>
        </p:nvSpPr>
        <p:spPr bwMode="auto">
          <a:xfrm>
            <a:off x="7716838" y="2695575"/>
            <a:ext cx="862012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000"/>
                </a:solidFill>
              </a:rPr>
              <a:t>&lt;</a:t>
            </a: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100">
                <a:solidFill>
                  <a:srgbClr val="FFC000"/>
                </a:solidFill>
              </a:rPr>
              <a:t>&gt;</a:t>
            </a:r>
          </a:p>
        </p:txBody>
      </p:sp>
      <p:sp>
        <p:nvSpPr>
          <p:cNvPr id="90118" name="TextBox 13"/>
          <p:cNvSpPr txBox="1">
            <a:spLocks noChangeArrowheads="1"/>
          </p:cNvSpPr>
          <p:nvPr/>
        </p:nvSpPr>
        <p:spPr bwMode="auto">
          <a:xfrm rot="5400000">
            <a:off x="8019256" y="2853532"/>
            <a:ext cx="434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90119" name="TextBox 31"/>
          <p:cNvSpPr txBox="1">
            <a:spLocks noChangeArrowheads="1"/>
          </p:cNvSpPr>
          <p:nvPr/>
        </p:nvSpPr>
        <p:spPr bwMode="auto">
          <a:xfrm>
            <a:off x="7705725" y="4078288"/>
            <a:ext cx="93027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90120" name="TextBox 32"/>
          <p:cNvSpPr txBox="1">
            <a:spLocks noChangeArrowheads="1"/>
          </p:cNvSpPr>
          <p:nvPr/>
        </p:nvSpPr>
        <p:spPr bwMode="auto">
          <a:xfrm rot="5400000">
            <a:off x="8032751" y="5005387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90121" name="TextBox 33"/>
          <p:cNvSpPr txBox="1">
            <a:spLocks noChangeArrowheads="1"/>
          </p:cNvSpPr>
          <p:nvPr/>
        </p:nvSpPr>
        <p:spPr bwMode="auto">
          <a:xfrm rot="5400000">
            <a:off x="8014494" y="4391819"/>
            <a:ext cx="4365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H="1">
            <a:off x="8705850" y="2543175"/>
            <a:ext cx="9525" cy="314483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123" name="TextBox 12"/>
          <p:cNvSpPr txBox="1">
            <a:spLocks noChangeArrowheads="1"/>
          </p:cNvSpPr>
          <p:nvPr/>
        </p:nvSpPr>
        <p:spPr bwMode="auto">
          <a:xfrm>
            <a:off x="7835900" y="4684713"/>
            <a:ext cx="6365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10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124" name="TextBox 13"/>
          <p:cNvSpPr txBox="1">
            <a:spLocks noChangeArrowheads="1"/>
          </p:cNvSpPr>
          <p:nvPr/>
        </p:nvSpPr>
        <p:spPr bwMode="auto">
          <a:xfrm rot="5400000">
            <a:off x="8008144" y="2072481"/>
            <a:ext cx="43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90125" name="TextBox 12"/>
          <p:cNvSpPr txBox="1">
            <a:spLocks noChangeArrowheads="1"/>
          </p:cNvSpPr>
          <p:nvPr/>
        </p:nvSpPr>
        <p:spPr bwMode="auto">
          <a:xfrm>
            <a:off x="7751763" y="2506663"/>
            <a:ext cx="7874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 start</a:t>
            </a:r>
            <a:r>
              <a:rPr lang="en-US" altLang="en-US" sz="1100">
                <a:solidFill>
                  <a:srgbClr val="00B050"/>
                </a:solidFill>
              </a:rPr>
              <a:t>&gt;</a:t>
            </a:r>
          </a:p>
        </p:txBody>
      </p:sp>
      <p:sp>
        <p:nvSpPr>
          <p:cNvPr id="90126" name="TextBox 12"/>
          <p:cNvSpPr txBox="1">
            <a:spLocks noChangeArrowheads="1"/>
          </p:cNvSpPr>
          <p:nvPr/>
        </p:nvSpPr>
        <p:spPr bwMode="auto">
          <a:xfrm>
            <a:off x="7740650" y="3397250"/>
            <a:ext cx="8604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7030A0"/>
                </a:solidFill>
              </a:rPr>
              <a:t>&lt;</a:t>
            </a: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100">
                <a:solidFill>
                  <a:srgbClr val="7030A0"/>
                </a:solidFill>
              </a:rPr>
              <a:t>&gt;</a:t>
            </a:r>
          </a:p>
        </p:txBody>
      </p:sp>
      <p:sp>
        <p:nvSpPr>
          <p:cNvPr id="90127" name="TextBox 12"/>
          <p:cNvSpPr txBox="1">
            <a:spLocks noChangeArrowheads="1"/>
          </p:cNvSpPr>
          <p:nvPr/>
        </p:nvSpPr>
        <p:spPr bwMode="auto">
          <a:xfrm>
            <a:off x="7735888" y="3200400"/>
            <a:ext cx="8620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/>
              <a:t>&lt;</a:t>
            </a: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100"/>
              <a:t>&gt;</a:t>
            </a:r>
          </a:p>
        </p:txBody>
      </p:sp>
      <p:sp>
        <p:nvSpPr>
          <p:cNvPr id="90128" name="TextBox 12"/>
          <p:cNvSpPr txBox="1">
            <a:spLocks noChangeArrowheads="1"/>
          </p:cNvSpPr>
          <p:nvPr/>
        </p:nvSpPr>
        <p:spPr bwMode="auto">
          <a:xfrm>
            <a:off x="7742238" y="3875088"/>
            <a:ext cx="8620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100">
                <a:solidFill>
                  <a:srgbClr val="00B050"/>
                </a:solidFill>
              </a:rPr>
              <a:t>&gt;</a:t>
            </a:r>
          </a:p>
        </p:txBody>
      </p:sp>
      <p:sp>
        <p:nvSpPr>
          <p:cNvPr id="90129" name="TextBox 12"/>
          <p:cNvSpPr txBox="1">
            <a:spLocks noChangeArrowheads="1"/>
          </p:cNvSpPr>
          <p:nvPr/>
        </p:nvSpPr>
        <p:spPr bwMode="auto">
          <a:xfrm>
            <a:off x="7840663" y="5314950"/>
            <a:ext cx="63658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en-US" sz="11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130" name="TextBox 12"/>
          <p:cNvSpPr txBox="1">
            <a:spLocks noChangeArrowheads="1"/>
          </p:cNvSpPr>
          <p:nvPr/>
        </p:nvSpPr>
        <p:spPr bwMode="auto">
          <a:xfrm>
            <a:off x="7842250" y="4256088"/>
            <a:ext cx="6365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altLang="en-US" sz="11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131" name="TextBox 12"/>
          <p:cNvSpPr txBox="1">
            <a:spLocks noChangeArrowheads="1"/>
          </p:cNvSpPr>
          <p:nvPr/>
        </p:nvSpPr>
        <p:spPr bwMode="auto">
          <a:xfrm>
            <a:off x="7853363" y="4878388"/>
            <a:ext cx="63658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132" name="TextBox 13"/>
          <p:cNvSpPr txBox="1">
            <a:spLocks noChangeArrowheads="1"/>
          </p:cNvSpPr>
          <p:nvPr/>
        </p:nvSpPr>
        <p:spPr bwMode="auto">
          <a:xfrm rot="5400000">
            <a:off x="8022431" y="3547270"/>
            <a:ext cx="434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90133" name="TextBox 45"/>
          <p:cNvSpPr txBox="1">
            <a:spLocks noChangeArrowheads="1"/>
          </p:cNvSpPr>
          <p:nvPr/>
        </p:nvSpPr>
        <p:spPr bwMode="auto">
          <a:xfrm rot="5400000">
            <a:off x="7317581" y="3994944"/>
            <a:ext cx="3154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order in which the values reach disk</a:t>
            </a:r>
          </a:p>
        </p:txBody>
      </p:sp>
      <p:sp>
        <p:nvSpPr>
          <p:cNvPr id="90134" name="TextBox 46"/>
          <p:cNvSpPr txBox="1">
            <a:spLocks noChangeArrowheads="1"/>
          </p:cNvSpPr>
          <p:nvPr/>
        </p:nvSpPr>
        <p:spPr bwMode="auto">
          <a:xfrm rot="5400000">
            <a:off x="8039101" y="5465762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740650" y="2085975"/>
            <a:ext cx="827088" cy="394493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9" name="Title 1"/>
          <p:cNvSpPr txBox="1">
            <a:spLocks/>
          </p:cNvSpPr>
          <p:nvPr/>
        </p:nvSpPr>
        <p:spPr bwMode="auto">
          <a:xfrm>
            <a:off x="2897188" y="139700"/>
            <a:ext cx="3556000" cy="1143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r>
              <a:rPr lang="en-US" altLang="zh-CN" ker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  <a:endParaRPr lang="en-US" altLang="en-US" kern="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3347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565150" y="2085975"/>
            <a:ext cx="6969125" cy="336867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9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Thus, when the system crashes, we can look at disk-log:</a:t>
            </a:r>
          </a:p>
          <a:p>
            <a:pPr eaLnBrk="1" hangingPunct="1"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we do not see &lt;T, commit&gt;, by R1, we know that none of the changes made by T has reached disk, yet. Thus, we can ignore T;</a:t>
            </a:r>
          </a:p>
          <a:p>
            <a:pPr eaLnBrk="1" hangingPunct="1"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we see &lt;T, commit&gt;, then all records for T have reached disk, although we do not know which also have their corresponding changes reach disk. To ensure atomicity, we must Redo T;</a:t>
            </a:r>
          </a:p>
          <a:p>
            <a:pPr eaLnBrk="1" hangingPunct="1"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Redoing T, for each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&lt;T, V, a</a:t>
            </a:r>
            <a:r>
              <a:rPr lang="en-US" sz="19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we see,  we are unsure if the new value a</a:t>
            </a:r>
            <a:r>
              <a:rPr lang="en-US" sz="19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V has reached disk. However, Redoing the action (i.e., assigning the new value a</a:t>
            </a:r>
            <a:r>
              <a:rPr lang="en-US" sz="19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V) is always safe. </a:t>
            </a:r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768350" y="1187450"/>
            <a:ext cx="7239000" cy="6508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idea of Redo-logging: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&lt;T, commit&gt; is not in disk, then </a:t>
            </a: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changes 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 by T have reached disk.</a:t>
            </a:r>
          </a:p>
        </p:txBody>
      </p:sp>
      <p:sp>
        <p:nvSpPr>
          <p:cNvPr id="91141" name="TextBox 12"/>
          <p:cNvSpPr txBox="1">
            <a:spLocks noChangeArrowheads="1"/>
          </p:cNvSpPr>
          <p:nvPr/>
        </p:nvSpPr>
        <p:spPr bwMode="auto">
          <a:xfrm>
            <a:off x="7716838" y="2695575"/>
            <a:ext cx="862012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000"/>
                </a:solidFill>
              </a:rPr>
              <a:t>&lt;</a:t>
            </a: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100">
                <a:solidFill>
                  <a:srgbClr val="FFC000"/>
                </a:solidFill>
              </a:rPr>
              <a:t>&gt;</a:t>
            </a:r>
          </a:p>
        </p:txBody>
      </p:sp>
      <p:sp>
        <p:nvSpPr>
          <p:cNvPr id="91142" name="TextBox 13"/>
          <p:cNvSpPr txBox="1">
            <a:spLocks noChangeArrowheads="1"/>
          </p:cNvSpPr>
          <p:nvPr/>
        </p:nvSpPr>
        <p:spPr bwMode="auto">
          <a:xfrm rot="5400000">
            <a:off x="8019256" y="2853532"/>
            <a:ext cx="434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91143" name="TextBox 31"/>
          <p:cNvSpPr txBox="1">
            <a:spLocks noChangeArrowheads="1"/>
          </p:cNvSpPr>
          <p:nvPr/>
        </p:nvSpPr>
        <p:spPr bwMode="auto">
          <a:xfrm>
            <a:off x="7705725" y="4078288"/>
            <a:ext cx="93027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91144" name="TextBox 32"/>
          <p:cNvSpPr txBox="1">
            <a:spLocks noChangeArrowheads="1"/>
          </p:cNvSpPr>
          <p:nvPr/>
        </p:nvSpPr>
        <p:spPr bwMode="auto">
          <a:xfrm rot="5400000">
            <a:off x="8032751" y="5005387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91145" name="TextBox 33"/>
          <p:cNvSpPr txBox="1">
            <a:spLocks noChangeArrowheads="1"/>
          </p:cNvSpPr>
          <p:nvPr/>
        </p:nvSpPr>
        <p:spPr bwMode="auto">
          <a:xfrm rot="5400000">
            <a:off x="8014494" y="4391819"/>
            <a:ext cx="4365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H="1">
            <a:off x="8705850" y="2543175"/>
            <a:ext cx="9525" cy="314483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147" name="TextBox 12"/>
          <p:cNvSpPr txBox="1">
            <a:spLocks noChangeArrowheads="1"/>
          </p:cNvSpPr>
          <p:nvPr/>
        </p:nvSpPr>
        <p:spPr bwMode="auto">
          <a:xfrm>
            <a:off x="7835900" y="4684713"/>
            <a:ext cx="6365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10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148" name="TextBox 13"/>
          <p:cNvSpPr txBox="1">
            <a:spLocks noChangeArrowheads="1"/>
          </p:cNvSpPr>
          <p:nvPr/>
        </p:nvSpPr>
        <p:spPr bwMode="auto">
          <a:xfrm rot="5400000">
            <a:off x="8008144" y="2072481"/>
            <a:ext cx="43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91149" name="TextBox 12"/>
          <p:cNvSpPr txBox="1">
            <a:spLocks noChangeArrowheads="1"/>
          </p:cNvSpPr>
          <p:nvPr/>
        </p:nvSpPr>
        <p:spPr bwMode="auto">
          <a:xfrm>
            <a:off x="7751763" y="2506663"/>
            <a:ext cx="7874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 start</a:t>
            </a:r>
            <a:r>
              <a:rPr lang="en-US" altLang="en-US" sz="1100">
                <a:solidFill>
                  <a:srgbClr val="00B050"/>
                </a:solidFill>
              </a:rPr>
              <a:t>&gt;</a:t>
            </a:r>
          </a:p>
        </p:txBody>
      </p:sp>
      <p:sp>
        <p:nvSpPr>
          <p:cNvPr id="91150" name="TextBox 12"/>
          <p:cNvSpPr txBox="1">
            <a:spLocks noChangeArrowheads="1"/>
          </p:cNvSpPr>
          <p:nvPr/>
        </p:nvSpPr>
        <p:spPr bwMode="auto">
          <a:xfrm>
            <a:off x="7740650" y="3397250"/>
            <a:ext cx="8604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7030A0"/>
                </a:solidFill>
              </a:rPr>
              <a:t>&lt;</a:t>
            </a: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100">
                <a:solidFill>
                  <a:srgbClr val="7030A0"/>
                </a:solidFill>
              </a:rPr>
              <a:t>&gt;</a:t>
            </a:r>
          </a:p>
        </p:txBody>
      </p:sp>
      <p:sp>
        <p:nvSpPr>
          <p:cNvPr id="91151" name="TextBox 12"/>
          <p:cNvSpPr txBox="1">
            <a:spLocks noChangeArrowheads="1"/>
          </p:cNvSpPr>
          <p:nvPr/>
        </p:nvSpPr>
        <p:spPr bwMode="auto">
          <a:xfrm>
            <a:off x="7735888" y="3200400"/>
            <a:ext cx="8620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/>
              <a:t>&lt;</a:t>
            </a: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100"/>
              <a:t>&gt;</a:t>
            </a:r>
          </a:p>
        </p:txBody>
      </p:sp>
      <p:sp>
        <p:nvSpPr>
          <p:cNvPr id="91152" name="TextBox 12"/>
          <p:cNvSpPr txBox="1">
            <a:spLocks noChangeArrowheads="1"/>
          </p:cNvSpPr>
          <p:nvPr/>
        </p:nvSpPr>
        <p:spPr bwMode="auto">
          <a:xfrm>
            <a:off x="7742238" y="3875088"/>
            <a:ext cx="8620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100">
                <a:solidFill>
                  <a:srgbClr val="00B050"/>
                </a:solidFill>
              </a:rPr>
              <a:t>&gt;</a:t>
            </a:r>
          </a:p>
        </p:txBody>
      </p:sp>
      <p:sp>
        <p:nvSpPr>
          <p:cNvPr id="91153" name="TextBox 12"/>
          <p:cNvSpPr txBox="1">
            <a:spLocks noChangeArrowheads="1"/>
          </p:cNvSpPr>
          <p:nvPr/>
        </p:nvSpPr>
        <p:spPr bwMode="auto">
          <a:xfrm>
            <a:off x="7840663" y="5314950"/>
            <a:ext cx="63658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en-US" sz="11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154" name="TextBox 12"/>
          <p:cNvSpPr txBox="1">
            <a:spLocks noChangeArrowheads="1"/>
          </p:cNvSpPr>
          <p:nvPr/>
        </p:nvSpPr>
        <p:spPr bwMode="auto">
          <a:xfrm>
            <a:off x="7842250" y="4256088"/>
            <a:ext cx="6365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altLang="en-US" sz="11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155" name="TextBox 12"/>
          <p:cNvSpPr txBox="1">
            <a:spLocks noChangeArrowheads="1"/>
          </p:cNvSpPr>
          <p:nvPr/>
        </p:nvSpPr>
        <p:spPr bwMode="auto">
          <a:xfrm>
            <a:off x="7853363" y="4878388"/>
            <a:ext cx="63658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156" name="TextBox 13"/>
          <p:cNvSpPr txBox="1">
            <a:spLocks noChangeArrowheads="1"/>
          </p:cNvSpPr>
          <p:nvPr/>
        </p:nvSpPr>
        <p:spPr bwMode="auto">
          <a:xfrm rot="5400000">
            <a:off x="8022431" y="3547270"/>
            <a:ext cx="434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91157" name="TextBox 45"/>
          <p:cNvSpPr txBox="1">
            <a:spLocks noChangeArrowheads="1"/>
          </p:cNvSpPr>
          <p:nvPr/>
        </p:nvSpPr>
        <p:spPr bwMode="auto">
          <a:xfrm rot="5400000">
            <a:off x="7317581" y="3994944"/>
            <a:ext cx="3154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order in which the values reach disk</a:t>
            </a:r>
          </a:p>
        </p:txBody>
      </p:sp>
      <p:sp>
        <p:nvSpPr>
          <p:cNvPr id="91158" name="TextBox 46"/>
          <p:cNvSpPr txBox="1">
            <a:spLocks noChangeArrowheads="1"/>
          </p:cNvSpPr>
          <p:nvPr/>
        </p:nvSpPr>
        <p:spPr bwMode="auto">
          <a:xfrm rot="5400000">
            <a:off x="8039101" y="5465762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740650" y="2085975"/>
            <a:ext cx="827088" cy="394493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9" name="Title 1"/>
          <p:cNvSpPr txBox="1">
            <a:spLocks/>
          </p:cNvSpPr>
          <p:nvPr/>
        </p:nvSpPr>
        <p:spPr bwMode="auto">
          <a:xfrm>
            <a:off x="2897188" y="139700"/>
            <a:ext cx="3556000" cy="1143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r>
              <a:rPr lang="en-US" altLang="zh-CN" ker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  <a:endParaRPr lang="en-US" altLang="en-US" kern="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5820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565150" y="2085975"/>
            <a:ext cx="6969125" cy="336867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9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Thus, when the system crashes, we can look at disk-log:</a:t>
            </a:r>
          </a:p>
          <a:p>
            <a:pPr eaLnBrk="1" hangingPunct="1"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we do not see &lt;T, commit&gt;, by R1, we know that none of the changes made by T has reached disk, yet. Thus, we can ignore T;</a:t>
            </a:r>
          </a:p>
          <a:p>
            <a:pPr eaLnBrk="1" hangingPunct="1"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we see &lt;T, commit&gt;, then all records for T have reached disk, although we do not know which also have their corresponding changes reach disk. To ensure atomicity, we must Redo T;</a:t>
            </a:r>
          </a:p>
          <a:p>
            <a:pPr eaLnBrk="1" hangingPunct="1"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Redoing T, for each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&lt;T, V, a</a:t>
            </a:r>
            <a:r>
              <a:rPr lang="en-US" sz="19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we see,  we are unsure if the new value a</a:t>
            </a:r>
            <a:r>
              <a:rPr lang="en-US" sz="19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V has reached disk. However, Redoing the action (i.e., assigning the new value a</a:t>
            </a:r>
            <a:r>
              <a:rPr lang="en-US" sz="19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V) is always safe. </a:t>
            </a:r>
          </a:p>
          <a:p>
            <a:pPr eaLnBrk="1" hangingPunct="1"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Redo should follow the forward order recorded in the log.</a:t>
            </a:r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768350" y="1187450"/>
            <a:ext cx="7239000" cy="6508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idea of Redo-logging: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&lt;T, commit&gt; is not in disk, then </a:t>
            </a: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changes 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 by T have reached disk.</a:t>
            </a:r>
          </a:p>
        </p:txBody>
      </p:sp>
      <p:sp>
        <p:nvSpPr>
          <p:cNvPr id="92165" name="TextBox 12"/>
          <p:cNvSpPr txBox="1">
            <a:spLocks noChangeArrowheads="1"/>
          </p:cNvSpPr>
          <p:nvPr/>
        </p:nvSpPr>
        <p:spPr bwMode="auto">
          <a:xfrm>
            <a:off x="7716838" y="2695575"/>
            <a:ext cx="862012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000"/>
                </a:solidFill>
              </a:rPr>
              <a:t>&lt;</a:t>
            </a: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100">
                <a:solidFill>
                  <a:srgbClr val="FFC000"/>
                </a:solidFill>
              </a:rPr>
              <a:t>&gt;</a:t>
            </a:r>
          </a:p>
        </p:txBody>
      </p:sp>
      <p:sp>
        <p:nvSpPr>
          <p:cNvPr id="92166" name="TextBox 13"/>
          <p:cNvSpPr txBox="1">
            <a:spLocks noChangeArrowheads="1"/>
          </p:cNvSpPr>
          <p:nvPr/>
        </p:nvSpPr>
        <p:spPr bwMode="auto">
          <a:xfrm rot="5400000">
            <a:off x="8019256" y="2853532"/>
            <a:ext cx="434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92167" name="TextBox 31"/>
          <p:cNvSpPr txBox="1">
            <a:spLocks noChangeArrowheads="1"/>
          </p:cNvSpPr>
          <p:nvPr/>
        </p:nvSpPr>
        <p:spPr bwMode="auto">
          <a:xfrm>
            <a:off x="7705725" y="4078288"/>
            <a:ext cx="93027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92168" name="TextBox 32"/>
          <p:cNvSpPr txBox="1">
            <a:spLocks noChangeArrowheads="1"/>
          </p:cNvSpPr>
          <p:nvPr/>
        </p:nvSpPr>
        <p:spPr bwMode="auto">
          <a:xfrm rot="5400000">
            <a:off x="8032751" y="5005387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92169" name="TextBox 33"/>
          <p:cNvSpPr txBox="1">
            <a:spLocks noChangeArrowheads="1"/>
          </p:cNvSpPr>
          <p:nvPr/>
        </p:nvSpPr>
        <p:spPr bwMode="auto">
          <a:xfrm rot="5400000">
            <a:off x="8014494" y="4391819"/>
            <a:ext cx="4365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H="1">
            <a:off x="8705850" y="2543175"/>
            <a:ext cx="9525" cy="314483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171" name="TextBox 12"/>
          <p:cNvSpPr txBox="1">
            <a:spLocks noChangeArrowheads="1"/>
          </p:cNvSpPr>
          <p:nvPr/>
        </p:nvSpPr>
        <p:spPr bwMode="auto">
          <a:xfrm>
            <a:off x="7835900" y="4684713"/>
            <a:ext cx="6365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10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172" name="TextBox 13"/>
          <p:cNvSpPr txBox="1">
            <a:spLocks noChangeArrowheads="1"/>
          </p:cNvSpPr>
          <p:nvPr/>
        </p:nvSpPr>
        <p:spPr bwMode="auto">
          <a:xfrm rot="5400000">
            <a:off x="8008144" y="2072481"/>
            <a:ext cx="43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92173" name="TextBox 12"/>
          <p:cNvSpPr txBox="1">
            <a:spLocks noChangeArrowheads="1"/>
          </p:cNvSpPr>
          <p:nvPr/>
        </p:nvSpPr>
        <p:spPr bwMode="auto">
          <a:xfrm>
            <a:off x="7751763" y="2506663"/>
            <a:ext cx="7874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 start</a:t>
            </a:r>
            <a:r>
              <a:rPr lang="en-US" altLang="en-US" sz="1100">
                <a:solidFill>
                  <a:srgbClr val="00B050"/>
                </a:solidFill>
              </a:rPr>
              <a:t>&gt;</a:t>
            </a:r>
          </a:p>
        </p:txBody>
      </p:sp>
      <p:sp>
        <p:nvSpPr>
          <p:cNvPr id="92174" name="TextBox 12"/>
          <p:cNvSpPr txBox="1">
            <a:spLocks noChangeArrowheads="1"/>
          </p:cNvSpPr>
          <p:nvPr/>
        </p:nvSpPr>
        <p:spPr bwMode="auto">
          <a:xfrm>
            <a:off x="7740650" y="3397250"/>
            <a:ext cx="8604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7030A0"/>
                </a:solidFill>
              </a:rPr>
              <a:t>&lt;</a:t>
            </a: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100">
                <a:solidFill>
                  <a:srgbClr val="7030A0"/>
                </a:solidFill>
              </a:rPr>
              <a:t>&gt;</a:t>
            </a:r>
          </a:p>
        </p:txBody>
      </p:sp>
      <p:sp>
        <p:nvSpPr>
          <p:cNvPr id="92175" name="TextBox 12"/>
          <p:cNvSpPr txBox="1">
            <a:spLocks noChangeArrowheads="1"/>
          </p:cNvSpPr>
          <p:nvPr/>
        </p:nvSpPr>
        <p:spPr bwMode="auto">
          <a:xfrm>
            <a:off x="7735888" y="3200400"/>
            <a:ext cx="8620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/>
              <a:t>&lt;</a:t>
            </a: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100"/>
              <a:t>&gt;</a:t>
            </a:r>
          </a:p>
        </p:txBody>
      </p:sp>
      <p:sp>
        <p:nvSpPr>
          <p:cNvPr id="92176" name="TextBox 12"/>
          <p:cNvSpPr txBox="1">
            <a:spLocks noChangeArrowheads="1"/>
          </p:cNvSpPr>
          <p:nvPr/>
        </p:nvSpPr>
        <p:spPr bwMode="auto">
          <a:xfrm>
            <a:off x="7742238" y="3875088"/>
            <a:ext cx="8620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100">
                <a:solidFill>
                  <a:srgbClr val="00B050"/>
                </a:solidFill>
              </a:rPr>
              <a:t>&gt;</a:t>
            </a:r>
          </a:p>
        </p:txBody>
      </p:sp>
      <p:sp>
        <p:nvSpPr>
          <p:cNvPr id="92177" name="TextBox 12"/>
          <p:cNvSpPr txBox="1">
            <a:spLocks noChangeArrowheads="1"/>
          </p:cNvSpPr>
          <p:nvPr/>
        </p:nvSpPr>
        <p:spPr bwMode="auto">
          <a:xfrm>
            <a:off x="7840663" y="5314950"/>
            <a:ext cx="63658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en-US" sz="11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178" name="TextBox 12"/>
          <p:cNvSpPr txBox="1">
            <a:spLocks noChangeArrowheads="1"/>
          </p:cNvSpPr>
          <p:nvPr/>
        </p:nvSpPr>
        <p:spPr bwMode="auto">
          <a:xfrm>
            <a:off x="7842250" y="4256088"/>
            <a:ext cx="6365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altLang="en-US" sz="11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179" name="TextBox 12"/>
          <p:cNvSpPr txBox="1">
            <a:spLocks noChangeArrowheads="1"/>
          </p:cNvSpPr>
          <p:nvPr/>
        </p:nvSpPr>
        <p:spPr bwMode="auto">
          <a:xfrm>
            <a:off x="7853363" y="4878388"/>
            <a:ext cx="63658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180" name="TextBox 13"/>
          <p:cNvSpPr txBox="1">
            <a:spLocks noChangeArrowheads="1"/>
          </p:cNvSpPr>
          <p:nvPr/>
        </p:nvSpPr>
        <p:spPr bwMode="auto">
          <a:xfrm rot="5400000">
            <a:off x="8022431" y="3547270"/>
            <a:ext cx="434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92181" name="TextBox 45"/>
          <p:cNvSpPr txBox="1">
            <a:spLocks noChangeArrowheads="1"/>
          </p:cNvSpPr>
          <p:nvPr/>
        </p:nvSpPr>
        <p:spPr bwMode="auto">
          <a:xfrm rot="5400000">
            <a:off x="7317581" y="3994944"/>
            <a:ext cx="3154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order in which the values reach disk</a:t>
            </a:r>
          </a:p>
        </p:txBody>
      </p:sp>
      <p:sp>
        <p:nvSpPr>
          <p:cNvPr id="92182" name="TextBox 46"/>
          <p:cNvSpPr txBox="1">
            <a:spLocks noChangeArrowheads="1"/>
          </p:cNvSpPr>
          <p:nvPr/>
        </p:nvSpPr>
        <p:spPr bwMode="auto">
          <a:xfrm rot="5400000">
            <a:off x="8039101" y="5465762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740650" y="2085975"/>
            <a:ext cx="827088" cy="394493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9" name="Title 1"/>
          <p:cNvSpPr txBox="1">
            <a:spLocks/>
          </p:cNvSpPr>
          <p:nvPr/>
        </p:nvSpPr>
        <p:spPr bwMode="auto">
          <a:xfrm>
            <a:off x="2897188" y="139700"/>
            <a:ext cx="3556000" cy="1143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r>
              <a:rPr lang="en-US" altLang="zh-CN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  <a:endParaRPr lang="en-US" altLang="en-US" kern="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9943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187" name="TextBox 1"/>
          <p:cNvSpPr txBox="1">
            <a:spLocks noChangeArrowheads="1"/>
          </p:cNvSpPr>
          <p:nvPr/>
        </p:nvSpPr>
        <p:spPr bwMode="auto">
          <a:xfrm>
            <a:off x="2590800" y="1917700"/>
            <a:ext cx="39576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Algorithms for Redo-logging</a:t>
            </a:r>
          </a:p>
        </p:txBody>
      </p:sp>
      <p:sp>
        <p:nvSpPr>
          <p:cNvPr id="93188" name="TextBox 2"/>
          <p:cNvSpPr txBox="1">
            <a:spLocks noChangeArrowheads="1"/>
          </p:cNvSpPr>
          <p:nvPr/>
        </p:nvSpPr>
        <p:spPr bwMode="auto">
          <a:xfrm>
            <a:off x="781050" y="2511425"/>
            <a:ext cx="3686175" cy="34782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Add &lt;T, start&gt;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When T writes on A, add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&lt;T, A, 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 in memory-log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(no output(A) is allowed yet);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Add &lt;T, commit&gt; to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Flush memory-log to disk;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5. Perform output(A) for disk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elements A that were written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by T. </a:t>
            </a:r>
          </a:p>
        </p:txBody>
      </p:sp>
      <p:sp>
        <p:nvSpPr>
          <p:cNvPr id="93189" name="TextBox 7"/>
          <p:cNvSpPr txBox="1">
            <a:spLocks noChangeArrowheads="1"/>
          </p:cNvSpPr>
          <p:nvPr/>
        </p:nvSpPr>
        <p:spPr bwMode="auto">
          <a:xfrm>
            <a:off x="4592638" y="2511425"/>
            <a:ext cx="3657600" cy="2862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\\but write &lt;T, abort&gt; to disk-log</a:t>
            </a: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For each &lt;T, A, 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   Redo by assigning 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2897188" y="139700"/>
            <a:ext cx="3556000" cy="1143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r>
              <a:rPr lang="en-US" altLang="zh-CN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  <a:endParaRPr lang="en-US" altLang="en-US" kern="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917575" y="1187450"/>
            <a:ext cx="7239000" cy="6508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idea of Redo-logging: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&lt;T, commit&gt; is not in disk, then </a:t>
            </a: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changes 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 by T have reached disk.</a:t>
            </a:r>
          </a:p>
        </p:txBody>
      </p:sp>
    </p:spTree>
    <p:extLst>
      <p:ext uri="{BB962C8B-B14F-4D97-AF65-F5344CB8AC3E}">
        <p14:creationId xmlns:p14="http://schemas.microsoft.com/office/powerpoint/2010/main" val="5086526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A1BEF92-D415-4FFB-9307-F7EEDF82B4B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211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50990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Example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983162" cy="3492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21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6AF2ECD-35B2-4640-82E9-3C948AFB4EA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4214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4215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4216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94217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4218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4219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4220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94221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94222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94223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94224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94225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94226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128428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94227" name="TextBox 2"/>
          <p:cNvSpPr txBox="1">
            <a:spLocks noChangeArrowheads="1"/>
          </p:cNvSpPr>
          <p:nvPr/>
        </p:nvSpPr>
        <p:spPr bwMode="auto">
          <a:xfrm>
            <a:off x="6116638" y="220663"/>
            <a:ext cx="2827337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Add &lt;T, start&gt;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When T writes on A, add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memory-log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(no output(A) is allowed yet);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&lt;T, commit&gt;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 Flush memory-log to disk;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5. Perform output(A) for disk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elements A that were written by T. </a:t>
            </a:r>
          </a:p>
        </p:txBody>
      </p:sp>
    </p:spTree>
    <p:extLst>
      <p:ext uri="{BB962C8B-B14F-4D97-AF65-F5344CB8AC3E}">
        <p14:creationId xmlns:p14="http://schemas.microsoft.com/office/powerpoint/2010/main" val="6487703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F214E7B-91D5-4FC7-B3A6-0A83515737DE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23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66FE3A9-6EE0-409E-A64D-95A227DFC291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523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5237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523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9523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9524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95244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95245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95246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95247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95248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  <a:endParaRPr lang="en-US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95249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857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log recording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620713" y="1023938"/>
            <a:ext cx="4657725" cy="142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251" name="TextBox 2"/>
          <p:cNvSpPr txBox="1">
            <a:spLocks noChangeArrowheads="1"/>
          </p:cNvSpPr>
          <p:nvPr/>
        </p:nvSpPr>
        <p:spPr bwMode="auto">
          <a:xfrm>
            <a:off x="6116638" y="220663"/>
            <a:ext cx="2827337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Add &lt;T, start&gt;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When T writes on A, add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memory-log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(no output(A) is allowed yet);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&lt;T, commit&gt;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 Flush memory-log to disk;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5. Perform output(A) for disk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elements A that were written by T. </a:t>
            </a:r>
          </a:p>
        </p:txBody>
      </p:sp>
    </p:spTree>
    <p:extLst>
      <p:ext uri="{BB962C8B-B14F-4D97-AF65-F5344CB8AC3E}">
        <p14:creationId xmlns:p14="http://schemas.microsoft.com/office/powerpoint/2010/main" val="25869341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877F646-2E9C-414D-BFDF-CD27A59E39F4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25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31C1B64-0FEE-4388-9802-5E593054DFF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626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6261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6262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96263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264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265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266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96267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96268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96269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96270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96271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96272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96273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96274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96275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857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log recording</a:t>
            </a:r>
          </a:p>
        </p:txBody>
      </p:sp>
      <p:cxnSp>
        <p:nvCxnSpPr>
          <p:cNvPr id="31" name="Straight Connector 30"/>
          <p:cNvCxnSpPr/>
          <p:nvPr/>
        </p:nvCxnSpPr>
        <p:spPr>
          <a:xfrm>
            <a:off x="620713" y="1023938"/>
            <a:ext cx="4657725" cy="142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277" name="TextBox 23"/>
          <p:cNvSpPr txBox="1">
            <a:spLocks noChangeArrowheads="1"/>
          </p:cNvSpPr>
          <p:nvPr/>
        </p:nvSpPr>
        <p:spPr bwMode="auto">
          <a:xfrm>
            <a:off x="4498975" y="4254500"/>
            <a:ext cx="641350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</p:txBody>
      </p:sp>
      <p:sp>
        <p:nvSpPr>
          <p:cNvPr id="96278" name="TextBox 2"/>
          <p:cNvSpPr txBox="1">
            <a:spLocks noChangeArrowheads="1"/>
          </p:cNvSpPr>
          <p:nvPr/>
        </p:nvSpPr>
        <p:spPr bwMode="auto">
          <a:xfrm>
            <a:off x="6116638" y="220663"/>
            <a:ext cx="2827337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Add &lt;T, start&gt;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When T writes on A, add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memory-log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(no output(A) is allowed yet);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&lt;T, commit&gt;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 Flush memory-log to disk;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5. Perform output(A) for disk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elements A that were written by T. </a:t>
            </a:r>
          </a:p>
        </p:txBody>
      </p:sp>
      <p:sp>
        <p:nvSpPr>
          <p:cNvPr id="96279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</p:spTree>
    <p:extLst>
      <p:ext uri="{BB962C8B-B14F-4D97-AF65-F5344CB8AC3E}">
        <p14:creationId xmlns:p14="http://schemas.microsoft.com/office/powerpoint/2010/main" val="400492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D273867-3F1A-4D92-9CB8-2644D2D55C4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28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37B7A6A-4D7E-4807-9643-5C972F87703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7284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7285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7286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97287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288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289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290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97291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97292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97293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97294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97295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97296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97297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97298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97299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857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log recording</a:t>
            </a:r>
          </a:p>
        </p:txBody>
      </p:sp>
      <p:cxnSp>
        <p:nvCxnSpPr>
          <p:cNvPr id="31" name="Straight Connector 30"/>
          <p:cNvCxnSpPr/>
          <p:nvPr/>
        </p:nvCxnSpPr>
        <p:spPr>
          <a:xfrm>
            <a:off x="620713" y="1023938"/>
            <a:ext cx="4657725" cy="142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301" name="TextBox 23"/>
          <p:cNvSpPr txBox="1">
            <a:spLocks noChangeArrowheads="1"/>
          </p:cNvSpPr>
          <p:nvPr/>
        </p:nvSpPr>
        <p:spPr bwMode="auto">
          <a:xfrm>
            <a:off x="4498975" y="4254500"/>
            <a:ext cx="728663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97302" name="TextBox 2"/>
          <p:cNvSpPr txBox="1">
            <a:spLocks noChangeArrowheads="1"/>
          </p:cNvSpPr>
          <p:nvPr/>
        </p:nvSpPr>
        <p:spPr bwMode="auto">
          <a:xfrm>
            <a:off x="6116638" y="220663"/>
            <a:ext cx="2827337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Add &lt;T, start&gt;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When T writes on A, add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memory-log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(no output(A) is allowed yet);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&lt;T, commit&gt;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 Flush memory-log to disk;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5. Perform output(A) for disk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elements A that were written by T. </a:t>
            </a:r>
          </a:p>
        </p:txBody>
      </p:sp>
      <p:sp>
        <p:nvSpPr>
          <p:cNvPr id="97303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</p:spTree>
    <p:extLst>
      <p:ext uri="{BB962C8B-B14F-4D97-AF65-F5344CB8AC3E}">
        <p14:creationId xmlns:p14="http://schemas.microsoft.com/office/powerpoint/2010/main" val="41951528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extBox 29"/>
          <p:cNvSpPr txBox="1">
            <a:spLocks noChangeArrowheads="1"/>
          </p:cNvSpPr>
          <p:nvPr/>
        </p:nvSpPr>
        <p:spPr bwMode="auto">
          <a:xfrm>
            <a:off x="6067425" y="4821238"/>
            <a:ext cx="641350" cy="460375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  <p:sp>
        <p:nvSpPr>
          <p:cNvPr id="98307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0DF8CA0-00AC-4129-903C-A2134523D020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8308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AD0F946-E228-4FAA-8CF3-1B8EA737E04E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8309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8310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8311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98312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8313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8314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8315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98316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98317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98318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98319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98320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98321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98322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98323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98324" name="TextBox 25"/>
          <p:cNvSpPr txBox="1">
            <a:spLocks noChangeArrowheads="1"/>
          </p:cNvSpPr>
          <p:nvPr/>
        </p:nvSpPr>
        <p:spPr bwMode="auto">
          <a:xfrm>
            <a:off x="4471988" y="4254500"/>
            <a:ext cx="727075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98325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857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log recording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620713" y="1023938"/>
            <a:ext cx="4657725" cy="142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4475163" y="4249738"/>
            <a:ext cx="727075" cy="585787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98328" name="TextBox 2"/>
          <p:cNvSpPr txBox="1">
            <a:spLocks noChangeArrowheads="1"/>
          </p:cNvSpPr>
          <p:nvPr/>
        </p:nvSpPr>
        <p:spPr bwMode="auto">
          <a:xfrm>
            <a:off x="6116638" y="220663"/>
            <a:ext cx="2827337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Add &lt;T, start&gt;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When T writes on A, add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memory-log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(no output(A) is allowed yet);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&lt;T, commit&gt;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 Flush memory-log to disk;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5. Perform output(A) for disk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elements A that were written by T. </a:t>
            </a:r>
          </a:p>
        </p:txBody>
      </p:sp>
      <p:sp>
        <p:nvSpPr>
          <p:cNvPr id="98329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</p:spTree>
    <p:extLst>
      <p:ext uri="{BB962C8B-B14F-4D97-AF65-F5344CB8AC3E}">
        <p14:creationId xmlns:p14="http://schemas.microsoft.com/office/powerpoint/2010/main" val="2488455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-0.00417 L 0.1743 0.0854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81" y="4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extBox 23"/>
          <p:cNvSpPr txBox="1">
            <a:spLocks noChangeArrowheads="1"/>
          </p:cNvSpPr>
          <p:nvPr/>
        </p:nvSpPr>
        <p:spPr bwMode="auto">
          <a:xfrm>
            <a:off x="6078538" y="4803775"/>
            <a:ext cx="728662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99331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94D5CFD-E28B-44B4-9115-FD5DE57E9A2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332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2D8F74A-B03C-4F5C-A0D6-D45BE881AC7C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9333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9334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9335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99336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37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38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39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99340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99341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99342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99343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99344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99345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99346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99347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99348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857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log recording</a:t>
            </a:r>
          </a:p>
        </p:txBody>
      </p:sp>
      <p:cxnSp>
        <p:nvCxnSpPr>
          <p:cNvPr id="39" name="Straight Connector 38"/>
          <p:cNvCxnSpPr/>
          <p:nvPr/>
        </p:nvCxnSpPr>
        <p:spPr>
          <a:xfrm>
            <a:off x="620713" y="1023938"/>
            <a:ext cx="4657725" cy="142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350" name="TextBox 2"/>
          <p:cNvSpPr txBox="1">
            <a:spLocks noChangeArrowheads="1"/>
          </p:cNvSpPr>
          <p:nvPr/>
        </p:nvSpPr>
        <p:spPr bwMode="auto">
          <a:xfrm>
            <a:off x="6116638" y="220663"/>
            <a:ext cx="2827337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Add &lt;T, start&gt;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When T writes on A, add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memory-log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(no output(A) is allowed yet);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&lt;T, commit&gt;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 Flush memory-log to disk;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5. Perform output(A) for disk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elements A that were written by T. </a:t>
            </a:r>
          </a:p>
        </p:txBody>
      </p:sp>
      <p:sp>
        <p:nvSpPr>
          <p:cNvPr id="99351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99352" name="TextBox 23"/>
          <p:cNvSpPr txBox="1">
            <a:spLocks noChangeArrowheads="1"/>
          </p:cNvSpPr>
          <p:nvPr/>
        </p:nvSpPr>
        <p:spPr bwMode="auto">
          <a:xfrm>
            <a:off x="4498975" y="4254500"/>
            <a:ext cx="728663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99353" name="TextBox 23"/>
          <p:cNvSpPr txBox="1">
            <a:spLocks noChangeArrowheads="1"/>
          </p:cNvSpPr>
          <p:nvPr/>
        </p:nvSpPr>
        <p:spPr bwMode="auto">
          <a:xfrm>
            <a:off x="6075363" y="4830763"/>
            <a:ext cx="727075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28" name="TextBox 30"/>
          <p:cNvSpPr txBox="1">
            <a:spLocks noChangeArrowheads="1"/>
          </p:cNvSpPr>
          <p:nvPr/>
        </p:nvSpPr>
        <p:spPr bwMode="auto">
          <a:xfrm>
            <a:off x="3633788" y="4125913"/>
            <a:ext cx="617537" cy="3063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29" name="TextBox 31"/>
          <p:cNvSpPr txBox="1">
            <a:spLocks noChangeArrowheads="1"/>
          </p:cNvSpPr>
          <p:nvPr/>
        </p:nvSpPr>
        <p:spPr bwMode="auto">
          <a:xfrm>
            <a:off x="3649663" y="4516438"/>
            <a:ext cx="615950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</p:spTree>
    <p:extLst>
      <p:ext uri="{BB962C8B-B14F-4D97-AF65-F5344CB8AC3E}">
        <p14:creationId xmlns:p14="http://schemas.microsoft.com/office/powerpoint/2010/main" val="2769533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2.59259E-6 L 0.2677 -0.020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85" y="-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0.35504 -0.07778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43" y="-3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56841A8-DFC5-4686-9203-7A216D25FDC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035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C391A6C-25ED-44BD-BCAD-EC9C2AA99B4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035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00357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0035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0035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36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36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36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0036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00364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00365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100366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100367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49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369" name="TextBox 7"/>
          <p:cNvSpPr txBox="1">
            <a:spLocks noChangeArrowheads="1"/>
          </p:cNvSpPr>
          <p:nvPr/>
        </p:nvSpPr>
        <p:spPr bwMode="auto">
          <a:xfrm>
            <a:off x="6219825" y="285750"/>
            <a:ext cx="2749550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\\but write &lt;T, abort&gt; to disk-log</a:t>
            </a:r>
            <a:endParaRPr lang="en-US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each &lt;T, A,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</p:spTree>
    <p:extLst>
      <p:ext uri="{BB962C8B-B14F-4D97-AF65-F5344CB8AC3E}">
        <p14:creationId xmlns:p14="http://schemas.microsoft.com/office/powerpoint/2010/main" val="35122143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C6115E5-441B-48C2-92E0-0367205AC8B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37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2C6A5F5-0572-4E2A-89CD-EA499AA8F6BF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138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01381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01382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01383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384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385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386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01387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01388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01389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101390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392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01393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49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Failure Recovery</a:t>
            </a:r>
          </a:p>
        </p:txBody>
      </p:sp>
      <p:sp>
        <p:nvSpPr>
          <p:cNvPr id="101394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101395" name="TextBox 7"/>
          <p:cNvSpPr txBox="1">
            <a:spLocks noChangeArrowheads="1"/>
          </p:cNvSpPr>
          <p:nvPr/>
        </p:nvSpPr>
        <p:spPr bwMode="auto">
          <a:xfrm>
            <a:off x="6219825" y="285750"/>
            <a:ext cx="2749550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\\but write &lt;T, abort&gt; to disk-log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each &lt;T, A,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</p:spTree>
    <p:extLst>
      <p:ext uri="{BB962C8B-B14F-4D97-AF65-F5344CB8AC3E}">
        <p14:creationId xmlns:p14="http://schemas.microsoft.com/office/powerpoint/2010/main" val="26929937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C760D39-B662-403E-AAFB-D46F8EB6D4B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45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1EF3469-8F60-4E0A-9333-3C47D38A7A3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4452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830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altLang="en-US"/>
          </a:p>
        </p:txBody>
      </p:sp>
      <p:sp>
        <p:nvSpPr>
          <p:cNvPr id="104454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04455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456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457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458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04459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04460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104461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104462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ular Callout 22"/>
          <p:cNvSpPr/>
          <p:nvPr/>
        </p:nvSpPr>
        <p:spPr>
          <a:xfrm>
            <a:off x="330200" y="4987925"/>
            <a:ext cx="2309813" cy="896938"/>
          </a:xfrm>
          <a:prstGeom prst="wedgeRoundRectCallout">
            <a:avLst>
              <a:gd name="adj1" fmla="val 29920"/>
              <a:gd name="adj2" fmla="val -11721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after this point, 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293688" y="4352925"/>
            <a:ext cx="3082925" cy="1588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466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04467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49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Failure Recovery</a:t>
            </a:r>
          </a:p>
        </p:txBody>
      </p:sp>
      <p:sp>
        <p:nvSpPr>
          <p:cNvPr id="104468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104469" name="TextBox 7"/>
          <p:cNvSpPr txBox="1">
            <a:spLocks noChangeArrowheads="1"/>
          </p:cNvSpPr>
          <p:nvPr/>
        </p:nvSpPr>
        <p:spPr bwMode="auto">
          <a:xfrm>
            <a:off x="6219825" y="285750"/>
            <a:ext cx="2749550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\\but write &lt;T, abort&gt; to disk-log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each &lt;T, A,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  <p:sp>
        <p:nvSpPr>
          <p:cNvPr id="104470" name="TextBox 23"/>
          <p:cNvSpPr txBox="1">
            <a:spLocks noChangeArrowheads="1"/>
          </p:cNvSpPr>
          <p:nvPr/>
        </p:nvSpPr>
        <p:spPr bwMode="auto">
          <a:xfrm>
            <a:off x="6075363" y="4830763"/>
            <a:ext cx="727075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</p:spTree>
    <p:extLst>
      <p:ext uri="{BB962C8B-B14F-4D97-AF65-F5344CB8AC3E}">
        <p14:creationId xmlns:p14="http://schemas.microsoft.com/office/powerpoint/2010/main" val="21526630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C760D39-B662-403E-AAFB-D46F8EB6D4B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45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1EF3469-8F60-4E0A-9333-3C47D38A7A3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4452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830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altLang="en-US"/>
          </a:p>
        </p:txBody>
      </p:sp>
      <p:sp>
        <p:nvSpPr>
          <p:cNvPr id="104454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04455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456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457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458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04459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04460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A=30</a:t>
            </a:r>
          </a:p>
        </p:txBody>
      </p:sp>
      <p:sp>
        <p:nvSpPr>
          <p:cNvPr id="104461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B=30</a:t>
            </a:r>
          </a:p>
        </p:txBody>
      </p:sp>
      <p:sp>
        <p:nvSpPr>
          <p:cNvPr id="104462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ular Callout 22"/>
          <p:cNvSpPr/>
          <p:nvPr/>
        </p:nvSpPr>
        <p:spPr>
          <a:xfrm>
            <a:off x="330200" y="4987925"/>
            <a:ext cx="2309813" cy="896938"/>
          </a:xfrm>
          <a:prstGeom prst="wedgeRoundRectCallout">
            <a:avLst>
              <a:gd name="adj1" fmla="val 29920"/>
              <a:gd name="adj2" fmla="val -11721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after this point, 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293688" y="4352925"/>
            <a:ext cx="3082925" cy="1588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466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04467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49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Failure Recovery</a:t>
            </a:r>
          </a:p>
        </p:txBody>
      </p:sp>
      <p:sp>
        <p:nvSpPr>
          <p:cNvPr id="104468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104469" name="TextBox 7"/>
          <p:cNvSpPr txBox="1">
            <a:spLocks noChangeArrowheads="1"/>
          </p:cNvSpPr>
          <p:nvPr/>
        </p:nvSpPr>
        <p:spPr bwMode="auto">
          <a:xfrm>
            <a:off x="6219825" y="285750"/>
            <a:ext cx="2749550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\\but write &lt;T, abort&gt; to disk-log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For each &lt;T, A, a</a:t>
            </a:r>
            <a:r>
              <a:rPr lang="en-US" altLang="en-US" sz="1400" baseline="-25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  <p:sp>
        <p:nvSpPr>
          <p:cNvPr id="104470" name="TextBox 23"/>
          <p:cNvSpPr txBox="1">
            <a:spLocks noChangeArrowheads="1"/>
          </p:cNvSpPr>
          <p:nvPr/>
        </p:nvSpPr>
        <p:spPr bwMode="auto">
          <a:xfrm>
            <a:off x="6075363" y="4830763"/>
            <a:ext cx="727075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cxnSp>
        <p:nvCxnSpPr>
          <p:cNvPr id="3" name="Straight Arrow Connector 2"/>
          <p:cNvCxnSpPr/>
          <p:nvPr/>
        </p:nvCxnSpPr>
        <p:spPr bwMode="auto">
          <a:xfrm>
            <a:off x="6896100" y="4830763"/>
            <a:ext cx="0" cy="5842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1300285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5B7420D-FBCF-426A-8454-5243AF58847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547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D4FDA1B-90DD-4C86-8DEA-EDC30EB8E82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547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830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altLang="en-US"/>
          </a:p>
        </p:txBody>
      </p:sp>
      <p:sp>
        <p:nvSpPr>
          <p:cNvPr id="10547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0547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8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8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8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0548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05484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105485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105486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ular Callout 22"/>
          <p:cNvSpPr/>
          <p:nvPr/>
        </p:nvSpPr>
        <p:spPr>
          <a:xfrm>
            <a:off x="330200" y="4987925"/>
            <a:ext cx="2309813" cy="896938"/>
          </a:xfrm>
          <a:prstGeom prst="wedgeRoundRectCallout">
            <a:avLst>
              <a:gd name="adj1" fmla="val 29920"/>
              <a:gd name="adj2" fmla="val -13624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at this point, 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280988" y="4144963"/>
            <a:ext cx="3084512" cy="317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490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05491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49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Failure Recovery</a:t>
            </a:r>
          </a:p>
        </p:txBody>
      </p:sp>
      <p:sp>
        <p:nvSpPr>
          <p:cNvPr id="105492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105493" name="TextBox 7"/>
          <p:cNvSpPr txBox="1">
            <a:spLocks noChangeArrowheads="1"/>
          </p:cNvSpPr>
          <p:nvPr/>
        </p:nvSpPr>
        <p:spPr bwMode="auto">
          <a:xfrm>
            <a:off x="6219825" y="285750"/>
            <a:ext cx="2749550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\\but write &lt;T, abort&gt; to disk-log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For each &lt;T, A, a</a:t>
            </a:r>
            <a:r>
              <a:rPr lang="en-US" altLang="en-US" sz="1400" baseline="-25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  <p:sp>
        <p:nvSpPr>
          <p:cNvPr id="105494" name="TextBox 23"/>
          <p:cNvSpPr txBox="1">
            <a:spLocks noChangeArrowheads="1"/>
          </p:cNvSpPr>
          <p:nvPr/>
        </p:nvSpPr>
        <p:spPr bwMode="auto">
          <a:xfrm>
            <a:off x="6075363" y="4830763"/>
            <a:ext cx="727075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</p:spTree>
    <p:extLst>
      <p:ext uri="{BB962C8B-B14F-4D97-AF65-F5344CB8AC3E}">
        <p14:creationId xmlns:p14="http://schemas.microsoft.com/office/powerpoint/2010/main" val="24437995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5B7420D-FBCF-426A-8454-5243AF58847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547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D4FDA1B-90DD-4C86-8DEA-EDC30EB8E82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547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830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altLang="en-US"/>
          </a:p>
        </p:txBody>
      </p:sp>
      <p:sp>
        <p:nvSpPr>
          <p:cNvPr id="10547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0547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8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8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8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0548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05484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A=30</a:t>
            </a:r>
          </a:p>
        </p:txBody>
      </p:sp>
      <p:sp>
        <p:nvSpPr>
          <p:cNvPr id="105485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5874" cy="3077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B=30</a:t>
            </a:r>
          </a:p>
        </p:txBody>
      </p:sp>
      <p:sp>
        <p:nvSpPr>
          <p:cNvPr id="105486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ular Callout 22"/>
          <p:cNvSpPr/>
          <p:nvPr/>
        </p:nvSpPr>
        <p:spPr>
          <a:xfrm>
            <a:off x="330200" y="4987925"/>
            <a:ext cx="2309813" cy="896938"/>
          </a:xfrm>
          <a:prstGeom prst="wedgeRoundRectCallout">
            <a:avLst>
              <a:gd name="adj1" fmla="val 29920"/>
              <a:gd name="adj2" fmla="val -13624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at this point, 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280988" y="4144963"/>
            <a:ext cx="3084512" cy="317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490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05491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49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Failure Recovery</a:t>
            </a:r>
          </a:p>
        </p:txBody>
      </p:sp>
      <p:sp>
        <p:nvSpPr>
          <p:cNvPr id="105492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105493" name="TextBox 7"/>
          <p:cNvSpPr txBox="1">
            <a:spLocks noChangeArrowheads="1"/>
          </p:cNvSpPr>
          <p:nvPr/>
        </p:nvSpPr>
        <p:spPr bwMode="auto">
          <a:xfrm>
            <a:off x="6219825" y="285750"/>
            <a:ext cx="2749550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\\but write &lt;T, abort&gt; to disk-log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For each &lt;T, A, a</a:t>
            </a:r>
            <a:r>
              <a:rPr lang="en-US" altLang="en-US" sz="1400" baseline="-25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  <p:sp>
        <p:nvSpPr>
          <p:cNvPr id="105494" name="TextBox 23"/>
          <p:cNvSpPr txBox="1">
            <a:spLocks noChangeArrowheads="1"/>
          </p:cNvSpPr>
          <p:nvPr/>
        </p:nvSpPr>
        <p:spPr bwMode="auto">
          <a:xfrm>
            <a:off x="6075363" y="4830763"/>
            <a:ext cx="727075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cxnSp>
        <p:nvCxnSpPr>
          <p:cNvPr id="25" name="Straight Arrow Connector 24"/>
          <p:cNvCxnSpPr/>
          <p:nvPr/>
        </p:nvCxnSpPr>
        <p:spPr bwMode="auto">
          <a:xfrm>
            <a:off x="6896100" y="4830763"/>
            <a:ext cx="0" cy="5842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9996646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2AC55E3-2122-4F0D-A953-1C2C7D2D9218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49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A60981B-F046-465C-A561-890E68A94E1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650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830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altLang="en-US"/>
          </a:p>
        </p:txBody>
      </p:sp>
      <p:sp>
        <p:nvSpPr>
          <p:cNvPr id="106502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06503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6504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6505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6506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06507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06508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06509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106510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ular Callout 22"/>
          <p:cNvSpPr/>
          <p:nvPr/>
        </p:nvSpPr>
        <p:spPr>
          <a:xfrm>
            <a:off x="330200" y="4987925"/>
            <a:ext cx="2309813" cy="896938"/>
          </a:xfrm>
          <a:prstGeom prst="wedgeRoundRectCallout">
            <a:avLst>
              <a:gd name="adj1" fmla="val 32031"/>
              <a:gd name="adj2" fmla="val -15799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at this point, 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257175" y="3949700"/>
            <a:ext cx="3082925" cy="317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514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06515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49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Failure Recovery</a:t>
            </a:r>
          </a:p>
        </p:txBody>
      </p:sp>
      <p:sp>
        <p:nvSpPr>
          <p:cNvPr id="106516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106517" name="TextBox 7"/>
          <p:cNvSpPr txBox="1">
            <a:spLocks noChangeArrowheads="1"/>
          </p:cNvSpPr>
          <p:nvPr/>
        </p:nvSpPr>
        <p:spPr bwMode="auto">
          <a:xfrm>
            <a:off x="6219825" y="285750"/>
            <a:ext cx="2749550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\\but write &lt;T, abort&gt; to disk-log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For each &lt;T, A, a</a:t>
            </a:r>
            <a:r>
              <a:rPr lang="en-US" altLang="en-US" sz="1400" baseline="-25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  <p:sp>
        <p:nvSpPr>
          <p:cNvPr id="106518" name="TextBox 23"/>
          <p:cNvSpPr txBox="1">
            <a:spLocks noChangeArrowheads="1"/>
          </p:cNvSpPr>
          <p:nvPr/>
        </p:nvSpPr>
        <p:spPr bwMode="auto">
          <a:xfrm>
            <a:off x="6075363" y="4830763"/>
            <a:ext cx="727075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</p:spTree>
    <p:extLst>
      <p:ext uri="{BB962C8B-B14F-4D97-AF65-F5344CB8AC3E}">
        <p14:creationId xmlns:p14="http://schemas.microsoft.com/office/powerpoint/2010/main" val="1370811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2AC55E3-2122-4F0D-A953-1C2C7D2D9218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49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A60981B-F046-465C-A561-890E68A94E1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650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830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altLang="en-US"/>
          </a:p>
        </p:txBody>
      </p:sp>
      <p:sp>
        <p:nvSpPr>
          <p:cNvPr id="106502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06503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6504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6505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6506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06507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06508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477" cy="3077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A=30</a:t>
            </a:r>
          </a:p>
        </p:txBody>
      </p:sp>
      <p:sp>
        <p:nvSpPr>
          <p:cNvPr id="106509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5874" cy="3077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B=30</a:t>
            </a:r>
          </a:p>
        </p:txBody>
      </p:sp>
      <p:sp>
        <p:nvSpPr>
          <p:cNvPr id="106510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ular Callout 22"/>
          <p:cNvSpPr/>
          <p:nvPr/>
        </p:nvSpPr>
        <p:spPr>
          <a:xfrm>
            <a:off x="330200" y="4987925"/>
            <a:ext cx="2309813" cy="896938"/>
          </a:xfrm>
          <a:prstGeom prst="wedgeRoundRectCallout">
            <a:avLst>
              <a:gd name="adj1" fmla="val 32031"/>
              <a:gd name="adj2" fmla="val -15799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at this point, 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257175" y="3949700"/>
            <a:ext cx="3082925" cy="317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514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06515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49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Failure Recovery</a:t>
            </a:r>
          </a:p>
        </p:txBody>
      </p:sp>
      <p:sp>
        <p:nvSpPr>
          <p:cNvPr id="106516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106517" name="TextBox 7"/>
          <p:cNvSpPr txBox="1">
            <a:spLocks noChangeArrowheads="1"/>
          </p:cNvSpPr>
          <p:nvPr/>
        </p:nvSpPr>
        <p:spPr bwMode="auto">
          <a:xfrm>
            <a:off x="6219825" y="285750"/>
            <a:ext cx="2749550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\\but write &lt;T, abort&gt; to disk-log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For each &lt;T, A, a</a:t>
            </a:r>
            <a:r>
              <a:rPr lang="en-US" altLang="en-US" sz="1400" baseline="-25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  <p:sp>
        <p:nvSpPr>
          <p:cNvPr id="106518" name="TextBox 23"/>
          <p:cNvSpPr txBox="1">
            <a:spLocks noChangeArrowheads="1"/>
          </p:cNvSpPr>
          <p:nvPr/>
        </p:nvSpPr>
        <p:spPr bwMode="auto">
          <a:xfrm>
            <a:off x="6075363" y="4830763"/>
            <a:ext cx="727075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cxnSp>
        <p:nvCxnSpPr>
          <p:cNvPr id="25" name="Straight Arrow Connector 24"/>
          <p:cNvCxnSpPr/>
          <p:nvPr/>
        </p:nvCxnSpPr>
        <p:spPr bwMode="auto">
          <a:xfrm>
            <a:off x="6896100" y="4830763"/>
            <a:ext cx="0" cy="5842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0549175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8588405-FE53-4239-95BC-5C6B6260E573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957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5F3755F-376B-4FF4-8265-8A9F6C1B87D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9572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0957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09574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09575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576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577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578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09579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09580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09581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109582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ular Callout 22"/>
          <p:cNvSpPr/>
          <p:nvPr/>
        </p:nvSpPr>
        <p:spPr>
          <a:xfrm>
            <a:off x="330200" y="4987925"/>
            <a:ext cx="2309813" cy="896938"/>
          </a:xfrm>
          <a:prstGeom prst="wedgeRoundRectCallout">
            <a:avLst>
              <a:gd name="adj1" fmla="val 33087"/>
              <a:gd name="adj2" fmla="val -17974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before &lt;T, commit&gt; reaches disk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314325" y="3754438"/>
            <a:ext cx="3084513" cy="317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586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09587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49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Failure Recovery</a:t>
            </a:r>
          </a:p>
        </p:txBody>
      </p:sp>
      <p:sp>
        <p:nvSpPr>
          <p:cNvPr id="109588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109589" name="TextBox 7"/>
          <p:cNvSpPr txBox="1">
            <a:spLocks noChangeArrowheads="1"/>
          </p:cNvSpPr>
          <p:nvPr/>
        </p:nvSpPr>
        <p:spPr bwMode="auto">
          <a:xfrm>
            <a:off x="6219825" y="285750"/>
            <a:ext cx="2749550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\\but write &lt;T, abort&gt; to disk-log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each &lt;T, A,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</p:spTree>
    <p:extLst>
      <p:ext uri="{BB962C8B-B14F-4D97-AF65-F5344CB8AC3E}">
        <p14:creationId xmlns:p14="http://schemas.microsoft.com/office/powerpoint/2010/main" val="22026860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27BB085-D401-4EDD-9E51-4A15F9160077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59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A4B84D0-171B-49AF-BB6B-2AFA6D89AF9E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059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10597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059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1059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1060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10604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10605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110606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ular Callout 22"/>
          <p:cNvSpPr/>
          <p:nvPr/>
        </p:nvSpPr>
        <p:spPr>
          <a:xfrm>
            <a:off x="330200" y="4987925"/>
            <a:ext cx="2309813" cy="896938"/>
          </a:xfrm>
          <a:prstGeom prst="wedgeRoundRectCallout">
            <a:avLst>
              <a:gd name="adj1" fmla="val 33087"/>
              <a:gd name="adj2" fmla="val -17974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before &lt;T, commit&gt; reaches disk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314325" y="3754438"/>
            <a:ext cx="3084513" cy="317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610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10611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49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Failure Recovery</a:t>
            </a:r>
          </a:p>
        </p:txBody>
      </p:sp>
      <p:sp>
        <p:nvSpPr>
          <p:cNvPr id="110612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110613" name="TextBox 7"/>
          <p:cNvSpPr txBox="1">
            <a:spLocks noChangeArrowheads="1"/>
          </p:cNvSpPr>
          <p:nvPr/>
        </p:nvSpPr>
        <p:spPr bwMode="auto">
          <a:xfrm>
            <a:off x="6219825" y="285750"/>
            <a:ext cx="2749550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\\but write &lt;T, abort&gt; to disk-log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each &lt;T, A,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  <p:sp>
        <p:nvSpPr>
          <p:cNvPr id="110614" name="TextBox 23"/>
          <p:cNvSpPr txBox="1">
            <a:spLocks noChangeArrowheads="1"/>
          </p:cNvSpPr>
          <p:nvPr/>
        </p:nvSpPr>
        <p:spPr bwMode="auto">
          <a:xfrm>
            <a:off x="6075363" y="4830763"/>
            <a:ext cx="641350" cy="461962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</p:txBody>
      </p:sp>
      <p:sp>
        <p:nvSpPr>
          <p:cNvPr id="110615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110616" name="TextBox 23"/>
          <p:cNvSpPr txBox="1">
            <a:spLocks noChangeArrowheads="1"/>
          </p:cNvSpPr>
          <p:nvPr/>
        </p:nvSpPr>
        <p:spPr bwMode="auto">
          <a:xfrm>
            <a:off x="4498975" y="4254500"/>
            <a:ext cx="728663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</p:spTree>
    <p:extLst>
      <p:ext uri="{BB962C8B-B14F-4D97-AF65-F5344CB8AC3E}">
        <p14:creationId xmlns:p14="http://schemas.microsoft.com/office/powerpoint/2010/main" val="23396264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27BB085-D401-4EDD-9E51-4A15F9160077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59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A4B84D0-171B-49AF-BB6B-2AFA6D89AF9E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059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10597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059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1059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1060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10604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10605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110606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ular Callout 22"/>
          <p:cNvSpPr/>
          <p:nvPr/>
        </p:nvSpPr>
        <p:spPr>
          <a:xfrm>
            <a:off x="330200" y="4987925"/>
            <a:ext cx="2309813" cy="896938"/>
          </a:xfrm>
          <a:prstGeom prst="wedgeRoundRectCallout">
            <a:avLst>
              <a:gd name="adj1" fmla="val 33087"/>
              <a:gd name="adj2" fmla="val -17974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before &lt;T, commit&gt; reaches disk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314325" y="3754438"/>
            <a:ext cx="3084513" cy="317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610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10611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49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Failure Recovery</a:t>
            </a:r>
          </a:p>
        </p:txBody>
      </p:sp>
      <p:sp>
        <p:nvSpPr>
          <p:cNvPr id="110612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110613" name="TextBox 7"/>
          <p:cNvSpPr txBox="1">
            <a:spLocks noChangeArrowheads="1"/>
          </p:cNvSpPr>
          <p:nvPr/>
        </p:nvSpPr>
        <p:spPr bwMode="auto">
          <a:xfrm>
            <a:off x="6219825" y="285750"/>
            <a:ext cx="2749550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\\but write &lt;T, abort&gt; to disk-log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each &lt;T, A,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  <p:sp>
        <p:nvSpPr>
          <p:cNvPr id="110614" name="TextBox 23"/>
          <p:cNvSpPr txBox="1">
            <a:spLocks noChangeArrowheads="1"/>
          </p:cNvSpPr>
          <p:nvPr/>
        </p:nvSpPr>
        <p:spPr bwMode="auto">
          <a:xfrm>
            <a:off x="6075363" y="4830763"/>
            <a:ext cx="641522" cy="584775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abort&gt;</a:t>
            </a:r>
          </a:p>
        </p:txBody>
      </p:sp>
      <p:sp>
        <p:nvSpPr>
          <p:cNvPr id="110615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110616" name="TextBox 23"/>
          <p:cNvSpPr txBox="1">
            <a:spLocks noChangeArrowheads="1"/>
          </p:cNvSpPr>
          <p:nvPr/>
        </p:nvSpPr>
        <p:spPr bwMode="auto">
          <a:xfrm>
            <a:off x="4498975" y="4254500"/>
            <a:ext cx="728663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</p:spTree>
    <p:extLst>
      <p:ext uri="{BB962C8B-B14F-4D97-AF65-F5344CB8AC3E}">
        <p14:creationId xmlns:p14="http://schemas.microsoft.com/office/powerpoint/2010/main" val="52693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615D2E1-4555-4C93-9FAB-941526AF47C2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61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303E441-1470-4469-BD55-FB2E97DA289E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162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11621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1622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11623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1624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1625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1626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11627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11628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11629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111630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ular Callout 22"/>
          <p:cNvSpPr/>
          <p:nvPr/>
        </p:nvSpPr>
        <p:spPr>
          <a:xfrm>
            <a:off x="330200" y="4987925"/>
            <a:ext cx="2309813" cy="896938"/>
          </a:xfrm>
          <a:prstGeom prst="wedgeRoundRectCallout">
            <a:avLst>
              <a:gd name="adj1" fmla="val 33087"/>
              <a:gd name="adj2" fmla="val -17974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before &lt;T, commit&gt; reaches disk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323850" y="3590925"/>
            <a:ext cx="3084513" cy="1588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634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11635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49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Failure Recovery</a:t>
            </a:r>
          </a:p>
        </p:txBody>
      </p:sp>
      <p:sp>
        <p:nvSpPr>
          <p:cNvPr id="111636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111637" name="TextBox 7"/>
          <p:cNvSpPr txBox="1">
            <a:spLocks noChangeArrowheads="1"/>
          </p:cNvSpPr>
          <p:nvPr/>
        </p:nvSpPr>
        <p:spPr bwMode="auto">
          <a:xfrm>
            <a:off x="6219825" y="285750"/>
            <a:ext cx="2749550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\\but write &lt;T, abort&gt; to disk-log</a:t>
            </a:r>
            <a:endParaRPr lang="en-US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each &lt;T, A,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  <p:sp>
        <p:nvSpPr>
          <p:cNvPr id="111638" name="TextBox 23"/>
          <p:cNvSpPr txBox="1">
            <a:spLocks noChangeArrowheads="1"/>
          </p:cNvSpPr>
          <p:nvPr/>
        </p:nvSpPr>
        <p:spPr bwMode="auto">
          <a:xfrm>
            <a:off x="6075363" y="4830763"/>
            <a:ext cx="641350" cy="338137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</p:txBody>
      </p:sp>
      <p:sp>
        <p:nvSpPr>
          <p:cNvPr id="111639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111640" name="TextBox 23"/>
          <p:cNvSpPr txBox="1">
            <a:spLocks noChangeArrowheads="1"/>
          </p:cNvSpPr>
          <p:nvPr/>
        </p:nvSpPr>
        <p:spPr bwMode="auto">
          <a:xfrm>
            <a:off x="4498975" y="4254500"/>
            <a:ext cx="641350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</p:txBody>
      </p:sp>
    </p:spTree>
    <p:extLst>
      <p:ext uri="{BB962C8B-B14F-4D97-AF65-F5344CB8AC3E}">
        <p14:creationId xmlns:p14="http://schemas.microsoft.com/office/powerpoint/2010/main" val="34470233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6654C82-F359-468D-8D84-EDD0E22B7D3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64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58AD2C0-AC18-4DDE-B73C-0F5FC06838D8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2644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830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altLang="en-US"/>
          </a:p>
        </p:txBody>
      </p:sp>
      <p:sp>
        <p:nvSpPr>
          <p:cNvPr id="112646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12647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648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649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650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12651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12652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12653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112654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ular Callout 22"/>
          <p:cNvSpPr/>
          <p:nvPr/>
        </p:nvSpPr>
        <p:spPr>
          <a:xfrm>
            <a:off x="330200" y="4987925"/>
            <a:ext cx="2309813" cy="896938"/>
          </a:xfrm>
          <a:prstGeom prst="wedgeRoundRectCallout">
            <a:avLst>
              <a:gd name="adj1" fmla="val 33087"/>
              <a:gd name="adj2" fmla="val -17974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before &lt;T, commit&gt; reaches disk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314325" y="3754438"/>
            <a:ext cx="3084513" cy="317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658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12659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49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Failure Recovery</a:t>
            </a:r>
          </a:p>
        </p:txBody>
      </p:sp>
      <p:sp>
        <p:nvSpPr>
          <p:cNvPr id="112660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112661" name="TextBox 7"/>
          <p:cNvSpPr txBox="1">
            <a:spLocks noChangeArrowheads="1"/>
          </p:cNvSpPr>
          <p:nvPr/>
        </p:nvSpPr>
        <p:spPr bwMode="auto">
          <a:xfrm>
            <a:off x="6219825" y="285750"/>
            <a:ext cx="2749550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\\but write &lt;T, abort&gt; to disk-log</a:t>
            </a: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 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each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  <p:sp>
        <p:nvSpPr>
          <p:cNvPr id="112662" name="TextBox 23"/>
          <p:cNvSpPr txBox="1">
            <a:spLocks noChangeArrowheads="1"/>
          </p:cNvSpPr>
          <p:nvPr/>
        </p:nvSpPr>
        <p:spPr bwMode="auto">
          <a:xfrm>
            <a:off x="6075363" y="4830763"/>
            <a:ext cx="641350" cy="338137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rot="16200000" flipH="1">
            <a:off x="6662738" y="5006975"/>
            <a:ext cx="333375" cy="3175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45442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B6F508C-62FD-4FAB-9E78-7A29553A75E7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66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AC31DB7-A05D-4CD5-BFEA-D3D287224DB5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3668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830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altLang="en-US"/>
          </a:p>
        </p:txBody>
      </p:sp>
      <p:sp>
        <p:nvSpPr>
          <p:cNvPr id="113670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13671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3672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3673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3674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13675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13676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13677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113678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ular Callout 22"/>
          <p:cNvSpPr/>
          <p:nvPr/>
        </p:nvSpPr>
        <p:spPr>
          <a:xfrm>
            <a:off x="330200" y="4987925"/>
            <a:ext cx="2309813" cy="896938"/>
          </a:xfrm>
          <a:prstGeom prst="wedgeRoundRectCallout">
            <a:avLst>
              <a:gd name="adj1" fmla="val 33087"/>
              <a:gd name="adj2" fmla="val -17974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before &lt;T, commit&gt; reaches disk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314325" y="3754438"/>
            <a:ext cx="3084513" cy="317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682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13683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49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Failure Recovery</a:t>
            </a:r>
          </a:p>
        </p:txBody>
      </p:sp>
      <p:sp>
        <p:nvSpPr>
          <p:cNvPr id="113684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113685" name="TextBox 7"/>
          <p:cNvSpPr txBox="1">
            <a:spLocks noChangeArrowheads="1"/>
          </p:cNvSpPr>
          <p:nvPr/>
        </p:nvSpPr>
        <p:spPr bwMode="auto">
          <a:xfrm>
            <a:off x="6219825" y="285750"/>
            <a:ext cx="2749550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\\but write &lt;T, abort&gt; to disk-log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each &lt;T, A,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  <p:sp>
        <p:nvSpPr>
          <p:cNvPr id="113686" name="TextBox 23"/>
          <p:cNvSpPr txBox="1">
            <a:spLocks noChangeArrowheads="1"/>
          </p:cNvSpPr>
          <p:nvPr/>
        </p:nvSpPr>
        <p:spPr bwMode="auto">
          <a:xfrm>
            <a:off x="6075363" y="4830763"/>
            <a:ext cx="641350" cy="461962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abort&gt;</a:t>
            </a:r>
          </a:p>
        </p:txBody>
      </p:sp>
    </p:spTree>
    <p:extLst>
      <p:ext uri="{BB962C8B-B14F-4D97-AF65-F5344CB8AC3E}">
        <p14:creationId xmlns:p14="http://schemas.microsoft.com/office/powerpoint/2010/main" val="20218176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A9A5D87-77AA-46ED-96C7-041B98082DC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69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97DADAC9-9408-4761-8089-D5BCAF80F4B7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4692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56213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Checkpoint for Redo-logging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5576887" cy="174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694" name="TextBox 22"/>
          <p:cNvSpPr txBox="1">
            <a:spLocks noChangeArrowheads="1"/>
          </p:cNvSpPr>
          <p:nvPr/>
        </p:nvSpPr>
        <p:spPr bwMode="auto">
          <a:xfrm>
            <a:off x="8027988" y="1044575"/>
            <a:ext cx="892175" cy="5122863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4695" name="TextBox 23"/>
          <p:cNvSpPr txBox="1">
            <a:spLocks noChangeArrowheads="1"/>
          </p:cNvSpPr>
          <p:nvPr/>
        </p:nvSpPr>
        <p:spPr bwMode="auto">
          <a:xfrm>
            <a:off x="8162925" y="619125"/>
            <a:ext cx="523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log</a:t>
            </a:r>
          </a:p>
        </p:txBody>
      </p:sp>
      <p:sp>
        <p:nvSpPr>
          <p:cNvPr id="114696" name="TextBox 24"/>
          <p:cNvSpPr txBox="1">
            <a:spLocks noChangeArrowheads="1"/>
          </p:cNvSpPr>
          <p:nvPr/>
        </p:nvSpPr>
        <p:spPr bwMode="auto">
          <a:xfrm rot="5400000">
            <a:off x="8213726" y="1801812"/>
            <a:ext cx="7159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……</a:t>
            </a:r>
          </a:p>
        </p:txBody>
      </p:sp>
      <p:sp>
        <p:nvSpPr>
          <p:cNvPr id="114697" name="TextBox 25"/>
          <p:cNvSpPr txBox="1">
            <a:spLocks noChangeArrowheads="1"/>
          </p:cNvSpPr>
          <p:nvPr/>
        </p:nvSpPr>
        <p:spPr bwMode="auto">
          <a:xfrm>
            <a:off x="8027988" y="2286000"/>
            <a:ext cx="8715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&lt;T1,start&gt;</a:t>
            </a:r>
          </a:p>
        </p:txBody>
      </p:sp>
      <p:sp>
        <p:nvSpPr>
          <p:cNvPr id="114698" name="TextBox 26"/>
          <p:cNvSpPr txBox="1">
            <a:spLocks noChangeArrowheads="1"/>
          </p:cNvSpPr>
          <p:nvPr/>
        </p:nvSpPr>
        <p:spPr bwMode="auto">
          <a:xfrm rot="5400000">
            <a:off x="8353425" y="2403475"/>
            <a:ext cx="436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14699" name="TextBox 27"/>
          <p:cNvSpPr txBox="1">
            <a:spLocks noChangeArrowheads="1"/>
          </p:cNvSpPr>
          <p:nvPr/>
        </p:nvSpPr>
        <p:spPr bwMode="auto">
          <a:xfrm>
            <a:off x="8027988" y="2921000"/>
            <a:ext cx="8715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&lt;T3,start&gt;</a:t>
            </a:r>
          </a:p>
        </p:txBody>
      </p:sp>
      <p:sp>
        <p:nvSpPr>
          <p:cNvPr id="114700" name="TextBox 27"/>
          <p:cNvSpPr txBox="1">
            <a:spLocks noChangeArrowheads="1"/>
          </p:cNvSpPr>
          <p:nvPr/>
        </p:nvSpPr>
        <p:spPr bwMode="auto">
          <a:xfrm>
            <a:off x="7942263" y="2716213"/>
            <a:ext cx="10509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&lt;T2,commit&gt;</a:t>
            </a:r>
          </a:p>
        </p:txBody>
      </p:sp>
      <p:sp>
        <p:nvSpPr>
          <p:cNvPr id="114701" name="TextBox 27"/>
          <p:cNvSpPr txBox="1">
            <a:spLocks noChangeArrowheads="1"/>
          </p:cNvSpPr>
          <p:nvPr/>
        </p:nvSpPr>
        <p:spPr bwMode="auto">
          <a:xfrm>
            <a:off x="7948613" y="3317875"/>
            <a:ext cx="10509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&lt;T4,commit&gt;</a:t>
            </a:r>
          </a:p>
        </p:txBody>
      </p:sp>
      <p:sp>
        <p:nvSpPr>
          <p:cNvPr id="114702" name="TextBox 32"/>
          <p:cNvSpPr txBox="1">
            <a:spLocks noChangeArrowheads="1"/>
          </p:cNvSpPr>
          <p:nvPr/>
        </p:nvSpPr>
        <p:spPr bwMode="auto">
          <a:xfrm rot="5400000">
            <a:off x="8364538" y="3046413"/>
            <a:ext cx="436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6720220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7C96B22-BD97-4AD3-8830-5EECC829B05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71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46EE603-8F1F-4CDE-80F2-768A21741CC5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5716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56213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Checkpoint for Redo-logging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5576887" cy="174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403350"/>
            <a:ext cx="7300913" cy="6826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 a log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&lt;Start CKPT(T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where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the currently active transactions; </a:t>
            </a:r>
          </a:p>
        </p:txBody>
      </p:sp>
      <p:sp>
        <p:nvSpPr>
          <p:cNvPr id="115719" name="TextBox 22"/>
          <p:cNvSpPr txBox="1">
            <a:spLocks noChangeArrowheads="1"/>
          </p:cNvSpPr>
          <p:nvPr/>
        </p:nvSpPr>
        <p:spPr bwMode="auto">
          <a:xfrm>
            <a:off x="8027988" y="1044575"/>
            <a:ext cx="892175" cy="5122863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5720" name="TextBox 23"/>
          <p:cNvSpPr txBox="1">
            <a:spLocks noChangeArrowheads="1"/>
          </p:cNvSpPr>
          <p:nvPr/>
        </p:nvSpPr>
        <p:spPr bwMode="auto">
          <a:xfrm>
            <a:off x="8162925" y="619125"/>
            <a:ext cx="523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log</a:t>
            </a:r>
          </a:p>
        </p:txBody>
      </p:sp>
      <p:sp>
        <p:nvSpPr>
          <p:cNvPr id="115721" name="TextBox 24"/>
          <p:cNvSpPr txBox="1">
            <a:spLocks noChangeArrowheads="1"/>
          </p:cNvSpPr>
          <p:nvPr/>
        </p:nvSpPr>
        <p:spPr bwMode="auto">
          <a:xfrm rot="5400000">
            <a:off x="8213726" y="1801812"/>
            <a:ext cx="7159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……</a:t>
            </a:r>
          </a:p>
        </p:txBody>
      </p:sp>
      <p:sp>
        <p:nvSpPr>
          <p:cNvPr id="115722" name="TextBox 25"/>
          <p:cNvSpPr txBox="1">
            <a:spLocks noChangeArrowheads="1"/>
          </p:cNvSpPr>
          <p:nvPr/>
        </p:nvSpPr>
        <p:spPr bwMode="auto">
          <a:xfrm>
            <a:off x="8027988" y="2286000"/>
            <a:ext cx="8715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&lt;T1,start&gt;</a:t>
            </a:r>
          </a:p>
        </p:txBody>
      </p:sp>
      <p:sp>
        <p:nvSpPr>
          <p:cNvPr id="115723" name="TextBox 26"/>
          <p:cNvSpPr txBox="1">
            <a:spLocks noChangeArrowheads="1"/>
          </p:cNvSpPr>
          <p:nvPr/>
        </p:nvSpPr>
        <p:spPr bwMode="auto">
          <a:xfrm rot="5400000">
            <a:off x="8353425" y="2403475"/>
            <a:ext cx="436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15724" name="TextBox 27"/>
          <p:cNvSpPr txBox="1">
            <a:spLocks noChangeArrowheads="1"/>
          </p:cNvSpPr>
          <p:nvPr/>
        </p:nvSpPr>
        <p:spPr bwMode="auto">
          <a:xfrm>
            <a:off x="8027988" y="2921000"/>
            <a:ext cx="8715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&lt;T3,start&gt;</a:t>
            </a:r>
          </a:p>
        </p:txBody>
      </p:sp>
      <p:sp>
        <p:nvSpPr>
          <p:cNvPr id="115725" name="TextBox 31"/>
          <p:cNvSpPr txBox="1">
            <a:spLocks noChangeArrowheads="1"/>
          </p:cNvSpPr>
          <p:nvPr/>
        </p:nvSpPr>
        <p:spPr bwMode="auto">
          <a:xfrm>
            <a:off x="7985125" y="3500438"/>
            <a:ext cx="957263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&lt;Start CKPT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  (T1,T3)&gt;</a:t>
            </a:r>
          </a:p>
        </p:txBody>
      </p:sp>
      <p:sp>
        <p:nvSpPr>
          <p:cNvPr id="115726" name="TextBox 27"/>
          <p:cNvSpPr txBox="1">
            <a:spLocks noChangeArrowheads="1"/>
          </p:cNvSpPr>
          <p:nvPr/>
        </p:nvSpPr>
        <p:spPr bwMode="auto">
          <a:xfrm>
            <a:off x="7942263" y="2716213"/>
            <a:ext cx="10509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&lt;T2,commit&gt;</a:t>
            </a:r>
          </a:p>
        </p:txBody>
      </p:sp>
      <p:sp>
        <p:nvSpPr>
          <p:cNvPr id="115727" name="TextBox 27"/>
          <p:cNvSpPr txBox="1">
            <a:spLocks noChangeArrowheads="1"/>
          </p:cNvSpPr>
          <p:nvPr/>
        </p:nvSpPr>
        <p:spPr bwMode="auto">
          <a:xfrm>
            <a:off x="7948613" y="3317875"/>
            <a:ext cx="10509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&lt;T4,commit&gt;</a:t>
            </a:r>
          </a:p>
        </p:txBody>
      </p:sp>
      <p:sp>
        <p:nvSpPr>
          <p:cNvPr id="115728" name="TextBox 32"/>
          <p:cNvSpPr txBox="1">
            <a:spLocks noChangeArrowheads="1"/>
          </p:cNvSpPr>
          <p:nvPr/>
        </p:nvSpPr>
        <p:spPr bwMode="auto">
          <a:xfrm rot="5400000">
            <a:off x="8364538" y="3046413"/>
            <a:ext cx="436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7396576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5CBC964-E5DB-4CA2-8D30-C5B664F1A01D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73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B7E2EE2-EB19-415F-A4F9-52CE186A326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6740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56213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Checkpoint for Redo-logging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5576887" cy="174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403350"/>
            <a:ext cx="7300913" cy="14462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 a log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&lt;Start CKPT(T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where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the currently active transactions;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Copy all elements in main memory that were written 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by committed transactions to disk;</a:t>
            </a:r>
          </a:p>
        </p:txBody>
      </p:sp>
      <p:sp>
        <p:nvSpPr>
          <p:cNvPr id="116743" name="TextBox 22"/>
          <p:cNvSpPr txBox="1">
            <a:spLocks noChangeArrowheads="1"/>
          </p:cNvSpPr>
          <p:nvPr/>
        </p:nvSpPr>
        <p:spPr bwMode="auto">
          <a:xfrm>
            <a:off x="8027988" y="1044575"/>
            <a:ext cx="892175" cy="5122863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6744" name="TextBox 23"/>
          <p:cNvSpPr txBox="1">
            <a:spLocks noChangeArrowheads="1"/>
          </p:cNvSpPr>
          <p:nvPr/>
        </p:nvSpPr>
        <p:spPr bwMode="auto">
          <a:xfrm>
            <a:off x="8162925" y="619125"/>
            <a:ext cx="523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log</a:t>
            </a:r>
          </a:p>
        </p:txBody>
      </p:sp>
      <p:sp>
        <p:nvSpPr>
          <p:cNvPr id="116745" name="TextBox 24"/>
          <p:cNvSpPr txBox="1">
            <a:spLocks noChangeArrowheads="1"/>
          </p:cNvSpPr>
          <p:nvPr/>
        </p:nvSpPr>
        <p:spPr bwMode="auto">
          <a:xfrm rot="5400000">
            <a:off x="8213726" y="1801812"/>
            <a:ext cx="7159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……</a:t>
            </a:r>
          </a:p>
        </p:txBody>
      </p:sp>
      <p:sp>
        <p:nvSpPr>
          <p:cNvPr id="116746" name="TextBox 25"/>
          <p:cNvSpPr txBox="1">
            <a:spLocks noChangeArrowheads="1"/>
          </p:cNvSpPr>
          <p:nvPr/>
        </p:nvSpPr>
        <p:spPr bwMode="auto">
          <a:xfrm>
            <a:off x="8027988" y="2286000"/>
            <a:ext cx="8715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&lt;T1,start&gt;</a:t>
            </a:r>
          </a:p>
        </p:txBody>
      </p:sp>
      <p:sp>
        <p:nvSpPr>
          <p:cNvPr id="116747" name="TextBox 26"/>
          <p:cNvSpPr txBox="1">
            <a:spLocks noChangeArrowheads="1"/>
          </p:cNvSpPr>
          <p:nvPr/>
        </p:nvSpPr>
        <p:spPr bwMode="auto">
          <a:xfrm rot="5400000">
            <a:off x="8353425" y="2403475"/>
            <a:ext cx="436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16748" name="TextBox 27"/>
          <p:cNvSpPr txBox="1">
            <a:spLocks noChangeArrowheads="1"/>
          </p:cNvSpPr>
          <p:nvPr/>
        </p:nvSpPr>
        <p:spPr bwMode="auto">
          <a:xfrm>
            <a:off x="8027988" y="2921000"/>
            <a:ext cx="8715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&lt;T3,start&gt;</a:t>
            </a:r>
          </a:p>
        </p:txBody>
      </p:sp>
      <p:sp>
        <p:nvSpPr>
          <p:cNvPr id="116749" name="TextBox 31"/>
          <p:cNvSpPr txBox="1">
            <a:spLocks noChangeArrowheads="1"/>
          </p:cNvSpPr>
          <p:nvPr/>
        </p:nvSpPr>
        <p:spPr bwMode="auto">
          <a:xfrm>
            <a:off x="7985125" y="3500438"/>
            <a:ext cx="957263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&lt;Start CKPT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  (T1,T3)&gt;</a:t>
            </a:r>
          </a:p>
        </p:txBody>
      </p:sp>
      <p:sp>
        <p:nvSpPr>
          <p:cNvPr id="116750" name="TextBox 32"/>
          <p:cNvSpPr txBox="1">
            <a:spLocks noChangeArrowheads="1"/>
          </p:cNvSpPr>
          <p:nvPr/>
        </p:nvSpPr>
        <p:spPr bwMode="auto">
          <a:xfrm rot="5400000">
            <a:off x="8367713" y="4183063"/>
            <a:ext cx="436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16751" name="TextBox 27"/>
          <p:cNvSpPr txBox="1">
            <a:spLocks noChangeArrowheads="1"/>
          </p:cNvSpPr>
          <p:nvPr/>
        </p:nvSpPr>
        <p:spPr bwMode="auto">
          <a:xfrm>
            <a:off x="7942263" y="2716213"/>
            <a:ext cx="10509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&lt;T2,commit&gt;</a:t>
            </a:r>
          </a:p>
        </p:txBody>
      </p:sp>
      <p:sp>
        <p:nvSpPr>
          <p:cNvPr id="116752" name="TextBox 27"/>
          <p:cNvSpPr txBox="1">
            <a:spLocks noChangeArrowheads="1"/>
          </p:cNvSpPr>
          <p:nvPr/>
        </p:nvSpPr>
        <p:spPr bwMode="auto">
          <a:xfrm>
            <a:off x="7948613" y="3317875"/>
            <a:ext cx="10509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&lt;T4,commit&gt;</a:t>
            </a:r>
          </a:p>
        </p:txBody>
      </p:sp>
      <p:sp>
        <p:nvSpPr>
          <p:cNvPr id="116753" name="TextBox 32"/>
          <p:cNvSpPr txBox="1">
            <a:spLocks noChangeArrowheads="1"/>
          </p:cNvSpPr>
          <p:nvPr/>
        </p:nvSpPr>
        <p:spPr bwMode="auto">
          <a:xfrm rot="5400000">
            <a:off x="8364538" y="3046413"/>
            <a:ext cx="436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047038" y="3913188"/>
            <a:ext cx="873125" cy="3937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Copy changes by committed </a:t>
            </a:r>
            <a:r>
              <a:rPr lang="en-US" sz="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Xacts</a:t>
            </a:r>
            <a:r>
              <a:rPr lang="en-US" sz="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to disk</a:t>
            </a:r>
            <a:r>
              <a:rPr lang="en-US" sz="8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713787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BDD41D1-47E7-491B-8130-F505D6526345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776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3772353-579C-4DF2-B5A6-731C4CE8CBAB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7764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56213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Checkpoint for Redo-logging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5576887" cy="174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403350"/>
            <a:ext cx="7300913" cy="20367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 a log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&lt;Start CKPT(T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where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the currently active transactions;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Copy all elements in main memory that were written 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by committed transactions to disk;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at the meanwhile, the system can continuously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\\ accept new transactions (non-quiescent)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117767" name="TextBox 22"/>
          <p:cNvSpPr txBox="1">
            <a:spLocks noChangeArrowheads="1"/>
          </p:cNvSpPr>
          <p:nvPr/>
        </p:nvSpPr>
        <p:spPr bwMode="auto">
          <a:xfrm>
            <a:off x="8027988" y="1044575"/>
            <a:ext cx="892175" cy="5122863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7768" name="TextBox 23"/>
          <p:cNvSpPr txBox="1">
            <a:spLocks noChangeArrowheads="1"/>
          </p:cNvSpPr>
          <p:nvPr/>
        </p:nvSpPr>
        <p:spPr bwMode="auto">
          <a:xfrm>
            <a:off x="8162925" y="619125"/>
            <a:ext cx="523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log</a:t>
            </a:r>
          </a:p>
        </p:txBody>
      </p:sp>
      <p:sp>
        <p:nvSpPr>
          <p:cNvPr id="117769" name="TextBox 24"/>
          <p:cNvSpPr txBox="1">
            <a:spLocks noChangeArrowheads="1"/>
          </p:cNvSpPr>
          <p:nvPr/>
        </p:nvSpPr>
        <p:spPr bwMode="auto">
          <a:xfrm rot="5400000">
            <a:off x="8213726" y="1801812"/>
            <a:ext cx="7159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……</a:t>
            </a:r>
          </a:p>
        </p:txBody>
      </p:sp>
      <p:sp>
        <p:nvSpPr>
          <p:cNvPr id="117770" name="TextBox 25"/>
          <p:cNvSpPr txBox="1">
            <a:spLocks noChangeArrowheads="1"/>
          </p:cNvSpPr>
          <p:nvPr/>
        </p:nvSpPr>
        <p:spPr bwMode="auto">
          <a:xfrm>
            <a:off x="8027988" y="2286000"/>
            <a:ext cx="8715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&lt;T1,start&gt;</a:t>
            </a:r>
          </a:p>
        </p:txBody>
      </p:sp>
      <p:sp>
        <p:nvSpPr>
          <p:cNvPr id="117771" name="TextBox 26"/>
          <p:cNvSpPr txBox="1">
            <a:spLocks noChangeArrowheads="1"/>
          </p:cNvSpPr>
          <p:nvPr/>
        </p:nvSpPr>
        <p:spPr bwMode="auto">
          <a:xfrm rot="5400000">
            <a:off x="8353425" y="2403475"/>
            <a:ext cx="436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17772" name="TextBox 27"/>
          <p:cNvSpPr txBox="1">
            <a:spLocks noChangeArrowheads="1"/>
          </p:cNvSpPr>
          <p:nvPr/>
        </p:nvSpPr>
        <p:spPr bwMode="auto">
          <a:xfrm>
            <a:off x="8027988" y="2921000"/>
            <a:ext cx="8715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&lt;T3,start&gt;</a:t>
            </a:r>
          </a:p>
        </p:txBody>
      </p:sp>
      <p:sp>
        <p:nvSpPr>
          <p:cNvPr id="117773" name="TextBox 31"/>
          <p:cNvSpPr txBox="1">
            <a:spLocks noChangeArrowheads="1"/>
          </p:cNvSpPr>
          <p:nvPr/>
        </p:nvSpPr>
        <p:spPr bwMode="auto">
          <a:xfrm>
            <a:off x="7985125" y="3500438"/>
            <a:ext cx="957263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&lt;Start CKPT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  (T1,T3)&gt;</a:t>
            </a:r>
          </a:p>
        </p:txBody>
      </p:sp>
      <p:sp>
        <p:nvSpPr>
          <p:cNvPr id="117774" name="TextBox 32"/>
          <p:cNvSpPr txBox="1">
            <a:spLocks noChangeArrowheads="1"/>
          </p:cNvSpPr>
          <p:nvPr/>
        </p:nvSpPr>
        <p:spPr bwMode="auto">
          <a:xfrm rot="5400000">
            <a:off x="8367713" y="4183063"/>
            <a:ext cx="436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17775" name="TextBox 37"/>
          <p:cNvSpPr txBox="1">
            <a:spLocks noChangeArrowheads="1"/>
          </p:cNvSpPr>
          <p:nvPr/>
        </p:nvSpPr>
        <p:spPr bwMode="auto">
          <a:xfrm>
            <a:off x="8005763" y="4484688"/>
            <a:ext cx="8731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&lt;T5,start&gt;</a:t>
            </a:r>
          </a:p>
        </p:txBody>
      </p:sp>
      <p:sp>
        <p:nvSpPr>
          <p:cNvPr id="117776" name="TextBox 27"/>
          <p:cNvSpPr txBox="1">
            <a:spLocks noChangeArrowheads="1"/>
          </p:cNvSpPr>
          <p:nvPr/>
        </p:nvSpPr>
        <p:spPr bwMode="auto">
          <a:xfrm>
            <a:off x="7942263" y="2716213"/>
            <a:ext cx="10509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&lt;T2,commit&gt;</a:t>
            </a:r>
          </a:p>
        </p:txBody>
      </p:sp>
      <p:sp>
        <p:nvSpPr>
          <p:cNvPr id="117777" name="TextBox 27"/>
          <p:cNvSpPr txBox="1">
            <a:spLocks noChangeArrowheads="1"/>
          </p:cNvSpPr>
          <p:nvPr/>
        </p:nvSpPr>
        <p:spPr bwMode="auto">
          <a:xfrm>
            <a:off x="7948613" y="3317875"/>
            <a:ext cx="10509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&lt;T4,commit&gt;</a:t>
            </a:r>
          </a:p>
        </p:txBody>
      </p:sp>
      <p:sp>
        <p:nvSpPr>
          <p:cNvPr id="117778" name="TextBox 32"/>
          <p:cNvSpPr txBox="1">
            <a:spLocks noChangeArrowheads="1"/>
          </p:cNvSpPr>
          <p:nvPr/>
        </p:nvSpPr>
        <p:spPr bwMode="auto">
          <a:xfrm rot="5400000">
            <a:off x="8364538" y="3046413"/>
            <a:ext cx="436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047038" y="3913188"/>
            <a:ext cx="873125" cy="3937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Copy changes by committed </a:t>
            </a:r>
            <a:r>
              <a:rPr lang="en-US" sz="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Xacts</a:t>
            </a:r>
            <a:r>
              <a:rPr lang="en-US" sz="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to disk</a:t>
            </a:r>
            <a:r>
              <a:rPr lang="en-US" sz="8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043863" y="4738688"/>
            <a:ext cx="873125" cy="3937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Copy changes by committed </a:t>
            </a:r>
            <a:r>
              <a:rPr lang="en-US" sz="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Xacts</a:t>
            </a:r>
            <a:r>
              <a:rPr lang="en-US" sz="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to disk</a:t>
            </a:r>
            <a:r>
              <a:rPr lang="en-US" sz="8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282423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8FAC4FC-4DA0-43E5-98BA-9D1A6D643CC5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878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23BDD94-E91D-4509-A3CD-754073FC1ED5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8788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56213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Checkpoint for Redo-logging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5576887" cy="174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403350"/>
            <a:ext cx="7300913" cy="25050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 a log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&lt;Start CKPT(T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where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the currently active transactions;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Copy all elements in main memory that were written 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by committed transactions to disk;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at the meanwhile, the system can continuously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\\ accept new transactions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(non-quiescent)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When step 2 is done, place a log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&lt;End CKPT&gt;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8791" name="TextBox 22"/>
          <p:cNvSpPr txBox="1">
            <a:spLocks noChangeArrowheads="1"/>
          </p:cNvSpPr>
          <p:nvPr/>
        </p:nvSpPr>
        <p:spPr bwMode="auto">
          <a:xfrm>
            <a:off x="8027988" y="1044575"/>
            <a:ext cx="892175" cy="5122863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8792" name="TextBox 23"/>
          <p:cNvSpPr txBox="1">
            <a:spLocks noChangeArrowheads="1"/>
          </p:cNvSpPr>
          <p:nvPr/>
        </p:nvSpPr>
        <p:spPr bwMode="auto">
          <a:xfrm>
            <a:off x="8162925" y="619125"/>
            <a:ext cx="523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log</a:t>
            </a:r>
          </a:p>
        </p:txBody>
      </p:sp>
      <p:sp>
        <p:nvSpPr>
          <p:cNvPr id="118793" name="TextBox 24"/>
          <p:cNvSpPr txBox="1">
            <a:spLocks noChangeArrowheads="1"/>
          </p:cNvSpPr>
          <p:nvPr/>
        </p:nvSpPr>
        <p:spPr bwMode="auto">
          <a:xfrm rot="5400000">
            <a:off x="8213726" y="1801812"/>
            <a:ext cx="7159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……</a:t>
            </a:r>
          </a:p>
        </p:txBody>
      </p:sp>
      <p:sp>
        <p:nvSpPr>
          <p:cNvPr id="118794" name="TextBox 25"/>
          <p:cNvSpPr txBox="1">
            <a:spLocks noChangeArrowheads="1"/>
          </p:cNvSpPr>
          <p:nvPr/>
        </p:nvSpPr>
        <p:spPr bwMode="auto">
          <a:xfrm>
            <a:off x="8027988" y="2286000"/>
            <a:ext cx="8715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&lt;T1,start&gt;</a:t>
            </a:r>
          </a:p>
        </p:txBody>
      </p:sp>
      <p:sp>
        <p:nvSpPr>
          <p:cNvPr id="118795" name="TextBox 26"/>
          <p:cNvSpPr txBox="1">
            <a:spLocks noChangeArrowheads="1"/>
          </p:cNvSpPr>
          <p:nvPr/>
        </p:nvSpPr>
        <p:spPr bwMode="auto">
          <a:xfrm rot="5400000">
            <a:off x="8353425" y="2403475"/>
            <a:ext cx="436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18796" name="TextBox 27"/>
          <p:cNvSpPr txBox="1">
            <a:spLocks noChangeArrowheads="1"/>
          </p:cNvSpPr>
          <p:nvPr/>
        </p:nvSpPr>
        <p:spPr bwMode="auto">
          <a:xfrm>
            <a:off x="8027988" y="2921000"/>
            <a:ext cx="8715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&lt;T3,start&gt;</a:t>
            </a:r>
          </a:p>
        </p:txBody>
      </p:sp>
      <p:sp>
        <p:nvSpPr>
          <p:cNvPr id="118797" name="TextBox 31"/>
          <p:cNvSpPr txBox="1">
            <a:spLocks noChangeArrowheads="1"/>
          </p:cNvSpPr>
          <p:nvPr/>
        </p:nvSpPr>
        <p:spPr bwMode="auto">
          <a:xfrm>
            <a:off x="7985125" y="3500438"/>
            <a:ext cx="957263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&lt;Start CKPT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  (T1,T3)&gt;</a:t>
            </a:r>
          </a:p>
        </p:txBody>
      </p:sp>
      <p:sp>
        <p:nvSpPr>
          <p:cNvPr id="118798" name="TextBox 32"/>
          <p:cNvSpPr txBox="1">
            <a:spLocks noChangeArrowheads="1"/>
          </p:cNvSpPr>
          <p:nvPr/>
        </p:nvSpPr>
        <p:spPr bwMode="auto">
          <a:xfrm rot="5400000">
            <a:off x="8367713" y="4183063"/>
            <a:ext cx="436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18799" name="TextBox 36"/>
          <p:cNvSpPr txBox="1">
            <a:spLocks noChangeArrowheads="1"/>
          </p:cNvSpPr>
          <p:nvPr/>
        </p:nvSpPr>
        <p:spPr bwMode="auto">
          <a:xfrm>
            <a:off x="7988300" y="5099050"/>
            <a:ext cx="10001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&lt;End CKPT&gt;</a:t>
            </a:r>
          </a:p>
        </p:txBody>
      </p:sp>
      <p:sp>
        <p:nvSpPr>
          <p:cNvPr id="118800" name="TextBox 37"/>
          <p:cNvSpPr txBox="1">
            <a:spLocks noChangeArrowheads="1"/>
          </p:cNvSpPr>
          <p:nvPr/>
        </p:nvSpPr>
        <p:spPr bwMode="auto">
          <a:xfrm>
            <a:off x="8005763" y="4484688"/>
            <a:ext cx="8731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&lt;T5,start&gt;</a:t>
            </a:r>
          </a:p>
        </p:txBody>
      </p:sp>
      <p:sp>
        <p:nvSpPr>
          <p:cNvPr id="118801" name="TextBox 27"/>
          <p:cNvSpPr txBox="1">
            <a:spLocks noChangeArrowheads="1"/>
          </p:cNvSpPr>
          <p:nvPr/>
        </p:nvSpPr>
        <p:spPr bwMode="auto">
          <a:xfrm>
            <a:off x="7942263" y="2716213"/>
            <a:ext cx="10509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&lt;T2,commit&gt;</a:t>
            </a:r>
          </a:p>
        </p:txBody>
      </p:sp>
      <p:sp>
        <p:nvSpPr>
          <p:cNvPr id="118802" name="TextBox 27"/>
          <p:cNvSpPr txBox="1">
            <a:spLocks noChangeArrowheads="1"/>
          </p:cNvSpPr>
          <p:nvPr/>
        </p:nvSpPr>
        <p:spPr bwMode="auto">
          <a:xfrm>
            <a:off x="7948613" y="3317875"/>
            <a:ext cx="10509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&lt;T4,commit&gt;</a:t>
            </a:r>
          </a:p>
        </p:txBody>
      </p:sp>
      <p:sp>
        <p:nvSpPr>
          <p:cNvPr id="118803" name="TextBox 32"/>
          <p:cNvSpPr txBox="1">
            <a:spLocks noChangeArrowheads="1"/>
          </p:cNvSpPr>
          <p:nvPr/>
        </p:nvSpPr>
        <p:spPr bwMode="auto">
          <a:xfrm rot="5400000">
            <a:off x="8364538" y="3046413"/>
            <a:ext cx="436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047038" y="3913188"/>
            <a:ext cx="873125" cy="3937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Copy changes by committed </a:t>
            </a:r>
            <a:r>
              <a:rPr lang="en-US" sz="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Xacts</a:t>
            </a:r>
            <a:r>
              <a:rPr lang="en-US" sz="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to disk</a:t>
            </a:r>
            <a:r>
              <a:rPr lang="en-US" sz="8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043863" y="4738688"/>
            <a:ext cx="873125" cy="3937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Copy changes by committed </a:t>
            </a:r>
            <a:r>
              <a:rPr lang="en-US" sz="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Xacts</a:t>
            </a:r>
            <a:r>
              <a:rPr lang="en-US" sz="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to disk</a:t>
            </a:r>
            <a:r>
              <a:rPr lang="en-US" sz="8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924230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TextBox 36"/>
          <p:cNvSpPr txBox="1">
            <a:spLocks noChangeArrowheads="1"/>
          </p:cNvSpPr>
          <p:nvPr/>
        </p:nvSpPr>
        <p:spPr bwMode="auto">
          <a:xfrm>
            <a:off x="7985125" y="1493838"/>
            <a:ext cx="10001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&lt;End CKPT&gt;</a:t>
            </a:r>
          </a:p>
        </p:txBody>
      </p:sp>
      <p:sp>
        <p:nvSpPr>
          <p:cNvPr id="119811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CACBCCD-E168-4641-906F-F82B030CC068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9812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273E14C-74BD-441C-865E-A6C50157E5EE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9813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56213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Checkpoint for Redo-logging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5576887" cy="174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403350"/>
            <a:ext cx="7300913" cy="30956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 a log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&lt;Start CKPT(T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where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the currently active transactions;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Copy all elements in main memory that were written 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by committed transactions to disk;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at the meanwhile, the system can continuously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\\ accept new transactions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(non-quiescent)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When step 2 is done, place a log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&lt;End CKPT&gt;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\\ at this point, all log records before the earliest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\\  &lt;T</a:t>
            </a:r>
            <a:r>
              <a:rPr lang="en-US" altLang="en-US" sz="24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start&gt; among (T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can be ignored</a:t>
            </a:r>
          </a:p>
        </p:txBody>
      </p:sp>
      <p:sp>
        <p:nvSpPr>
          <p:cNvPr id="119816" name="TextBox 22"/>
          <p:cNvSpPr txBox="1">
            <a:spLocks noChangeArrowheads="1"/>
          </p:cNvSpPr>
          <p:nvPr/>
        </p:nvSpPr>
        <p:spPr bwMode="auto">
          <a:xfrm>
            <a:off x="8027988" y="1044575"/>
            <a:ext cx="892175" cy="5122863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9817" name="TextBox 23"/>
          <p:cNvSpPr txBox="1">
            <a:spLocks noChangeArrowheads="1"/>
          </p:cNvSpPr>
          <p:nvPr/>
        </p:nvSpPr>
        <p:spPr bwMode="auto">
          <a:xfrm>
            <a:off x="8162925" y="619125"/>
            <a:ext cx="523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log</a:t>
            </a:r>
          </a:p>
        </p:txBody>
      </p:sp>
      <p:sp>
        <p:nvSpPr>
          <p:cNvPr id="119818" name="TextBox 24"/>
          <p:cNvSpPr txBox="1">
            <a:spLocks noChangeArrowheads="1"/>
          </p:cNvSpPr>
          <p:nvPr/>
        </p:nvSpPr>
        <p:spPr bwMode="auto">
          <a:xfrm rot="5400000">
            <a:off x="8213726" y="1801812"/>
            <a:ext cx="7159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……</a:t>
            </a:r>
          </a:p>
        </p:txBody>
      </p:sp>
      <p:sp>
        <p:nvSpPr>
          <p:cNvPr id="119819" name="TextBox 25"/>
          <p:cNvSpPr txBox="1">
            <a:spLocks noChangeArrowheads="1"/>
          </p:cNvSpPr>
          <p:nvPr/>
        </p:nvSpPr>
        <p:spPr bwMode="auto">
          <a:xfrm>
            <a:off x="8027988" y="2286000"/>
            <a:ext cx="8715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&lt;T1,start&gt;</a:t>
            </a:r>
          </a:p>
        </p:txBody>
      </p:sp>
      <p:sp>
        <p:nvSpPr>
          <p:cNvPr id="119820" name="TextBox 26"/>
          <p:cNvSpPr txBox="1">
            <a:spLocks noChangeArrowheads="1"/>
          </p:cNvSpPr>
          <p:nvPr/>
        </p:nvSpPr>
        <p:spPr bwMode="auto">
          <a:xfrm rot="5400000">
            <a:off x="8353425" y="2403475"/>
            <a:ext cx="436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19821" name="TextBox 27"/>
          <p:cNvSpPr txBox="1">
            <a:spLocks noChangeArrowheads="1"/>
          </p:cNvSpPr>
          <p:nvPr/>
        </p:nvSpPr>
        <p:spPr bwMode="auto">
          <a:xfrm>
            <a:off x="8027988" y="2921000"/>
            <a:ext cx="8715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&lt;T3,start&gt;</a:t>
            </a:r>
          </a:p>
        </p:txBody>
      </p:sp>
      <p:sp>
        <p:nvSpPr>
          <p:cNvPr id="119822" name="TextBox 31"/>
          <p:cNvSpPr txBox="1">
            <a:spLocks noChangeArrowheads="1"/>
          </p:cNvSpPr>
          <p:nvPr/>
        </p:nvSpPr>
        <p:spPr bwMode="auto">
          <a:xfrm>
            <a:off x="7985125" y="3500438"/>
            <a:ext cx="957263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&lt;Start CKPT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  (T1,T3)&gt;</a:t>
            </a:r>
          </a:p>
        </p:txBody>
      </p:sp>
      <p:sp>
        <p:nvSpPr>
          <p:cNvPr id="119823" name="TextBox 32"/>
          <p:cNvSpPr txBox="1">
            <a:spLocks noChangeArrowheads="1"/>
          </p:cNvSpPr>
          <p:nvPr/>
        </p:nvSpPr>
        <p:spPr bwMode="auto">
          <a:xfrm rot="5400000">
            <a:off x="8367713" y="4183063"/>
            <a:ext cx="436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19824" name="TextBox 36"/>
          <p:cNvSpPr txBox="1">
            <a:spLocks noChangeArrowheads="1"/>
          </p:cNvSpPr>
          <p:nvPr/>
        </p:nvSpPr>
        <p:spPr bwMode="auto">
          <a:xfrm>
            <a:off x="7988300" y="5099050"/>
            <a:ext cx="10001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&lt;End CKPT&gt;</a:t>
            </a:r>
          </a:p>
        </p:txBody>
      </p:sp>
      <p:sp>
        <p:nvSpPr>
          <p:cNvPr id="119825" name="TextBox 37"/>
          <p:cNvSpPr txBox="1">
            <a:spLocks noChangeArrowheads="1"/>
          </p:cNvSpPr>
          <p:nvPr/>
        </p:nvSpPr>
        <p:spPr bwMode="auto">
          <a:xfrm>
            <a:off x="8005763" y="4484688"/>
            <a:ext cx="8731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&lt;T5,start&gt;</a:t>
            </a:r>
          </a:p>
        </p:txBody>
      </p:sp>
      <p:sp>
        <p:nvSpPr>
          <p:cNvPr id="7" name="Rectangle 6"/>
          <p:cNvSpPr/>
          <p:nvPr/>
        </p:nvSpPr>
        <p:spPr>
          <a:xfrm>
            <a:off x="8027988" y="1038225"/>
            <a:ext cx="893762" cy="12573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9827" name="TextBox 27"/>
          <p:cNvSpPr txBox="1">
            <a:spLocks noChangeArrowheads="1"/>
          </p:cNvSpPr>
          <p:nvPr/>
        </p:nvSpPr>
        <p:spPr bwMode="auto">
          <a:xfrm>
            <a:off x="7942263" y="2716213"/>
            <a:ext cx="10509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&lt;T2,commit&gt;</a:t>
            </a:r>
          </a:p>
        </p:txBody>
      </p:sp>
      <p:sp>
        <p:nvSpPr>
          <p:cNvPr id="119828" name="TextBox 27"/>
          <p:cNvSpPr txBox="1">
            <a:spLocks noChangeArrowheads="1"/>
          </p:cNvSpPr>
          <p:nvPr/>
        </p:nvSpPr>
        <p:spPr bwMode="auto">
          <a:xfrm>
            <a:off x="7948613" y="3317875"/>
            <a:ext cx="10509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&lt;T4,commit&gt;</a:t>
            </a:r>
          </a:p>
        </p:txBody>
      </p:sp>
      <p:sp>
        <p:nvSpPr>
          <p:cNvPr id="119829" name="TextBox 32"/>
          <p:cNvSpPr txBox="1">
            <a:spLocks noChangeArrowheads="1"/>
          </p:cNvSpPr>
          <p:nvPr/>
        </p:nvSpPr>
        <p:spPr bwMode="auto">
          <a:xfrm rot="5400000">
            <a:off x="8364538" y="3046413"/>
            <a:ext cx="436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047038" y="3913188"/>
            <a:ext cx="873125" cy="3937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Copy changes by committed </a:t>
            </a:r>
            <a:r>
              <a:rPr lang="en-US" sz="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Xacts</a:t>
            </a:r>
            <a:r>
              <a:rPr lang="en-US" sz="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to disk</a:t>
            </a:r>
            <a:r>
              <a:rPr lang="en-US" sz="8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043863" y="4738688"/>
            <a:ext cx="873125" cy="3937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Copy changes by committed </a:t>
            </a:r>
            <a:r>
              <a:rPr lang="en-US" sz="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Xacts</a:t>
            </a:r>
            <a:r>
              <a:rPr lang="en-US" sz="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to disk</a:t>
            </a:r>
            <a:r>
              <a:rPr lang="en-US" sz="8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693022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1DAD3F2-CB2E-4ED6-ADCE-D7143DA90EB0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083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EEF035B-312A-4E72-808F-B5F3FC758F5F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0836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56213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Checkpoint for Redo-logging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5576887" cy="174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403350"/>
            <a:ext cx="7300913" cy="39830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 a log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&lt;Start CKPT(T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where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the currently active transactions;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Copy all elements in main memory that were written 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by committed transactions to disk;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at the meanwhile, the system can continuously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\\ accept new transactions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(non-quiescent)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When step 2 is done, place a log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&lt;End CKPT&gt;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\\ at this point, all log records before the earliest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\\  &lt;T</a:t>
            </a:r>
            <a:r>
              <a:rPr lang="en-US" altLang="en-US" sz="24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start&gt; among (T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can be ignored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if crash occurs between &lt;Start CKPT(T</a:t>
            </a:r>
            <a:r>
              <a:rPr lang="en-US" altLang="en-US" sz="24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)&gt;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\\ and &lt;End CKPT&gt;, then look for a previous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\\ &lt;End CKPT&gt;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0839" name="TextBox 22"/>
          <p:cNvSpPr txBox="1">
            <a:spLocks noChangeArrowheads="1"/>
          </p:cNvSpPr>
          <p:nvPr/>
        </p:nvSpPr>
        <p:spPr bwMode="auto">
          <a:xfrm>
            <a:off x="8027988" y="1044575"/>
            <a:ext cx="892175" cy="5122863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20840" name="TextBox 23"/>
          <p:cNvSpPr txBox="1">
            <a:spLocks noChangeArrowheads="1"/>
          </p:cNvSpPr>
          <p:nvPr/>
        </p:nvSpPr>
        <p:spPr bwMode="auto">
          <a:xfrm>
            <a:off x="8162925" y="619125"/>
            <a:ext cx="523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log</a:t>
            </a:r>
          </a:p>
        </p:txBody>
      </p:sp>
      <p:sp>
        <p:nvSpPr>
          <p:cNvPr id="120841" name="TextBox 24"/>
          <p:cNvSpPr txBox="1">
            <a:spLocks noChangeArrowheads="1"/>
          </p:cNvSpPr>
          <p:nvPr/>
        </p:nvSpPr>
        <p:spPr bwMode="auto">
          <a:xfrm rot="5400000">
            <a:off x="8213726" y="1801812"/>
            <a:ext cx="7159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……</a:t>
            </a:r>
          </a:p>
        </p:txBody>
      </p:sp>
      <p:sp>
        <p:nvSpPr>
          <p:cNvPr id="120842" name="TextBox 25"/>
          <p:cNvSpPr txBox="1">
            <a:spLocks noChangeArrowheads="1"/>
          </p:cNvSpPr>
          <p:nvPr/>
        </p:nvSpPr>
        <p:spPr bwMode="auto">
          <a:xfrm>
            <a:off x="8027988" y="2286000"/>
            <a:ext cx="8715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&lt;T1,start&gt;</a:t>
            </a:r>
          </a:p>
        </p:txBody>
      </p:sp>
      <p:sp>
        <p:nvSpPr>
          <p:cNvPr id="120843" name="TextBox 26"/>
          <p:cNvSpPr txBox="1">
            <a:spLocks noChangeArrowheads="1"/>
          </p:cNvSpPr>
          <p:nvPr/>
        </p:nvSpPr>
        <p:spPr bwMode="auto">
          <a:xfrm rot="5400000">
            <a:off x="8353425" y="2403475"/>
            <a:ext cx="436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20844" name="TextBox 27"/>
          <p:cNvSpPr txBox="1">
            <a:spLocks noChangeArrowheads="1"/>
          </p:cNvSpPr>
          <p:nvPr/>
        </p:nvSpPr>
        <p:spPr bwMode="auto">
          <a:xfrm>
            <a:off x="8027988" y="2921000"/>
            <a:ext cx="8715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&lt;T3,start&gt;</a:t>
            </a:r>
          </a:p>
        </p:txBody>
      </p:sp>
      <p:sp>
        <p:nvSpPr>
          <p:cNvPr id="120845" name="TextBox 31"/>
          <p:cNvSpPr txBox="1">
            <a:spLocks noChangeArrowheads="1"/>
          </p:cNvSpPr>
          <p:nvPr/>
        </p:nvSpPr>
        <p:spPr bwMode="auto">
          <a:xfrm>
            <a:off x="7985125" y="3500438"/>
            <a:ext cx="957263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&lt;Start CKPT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  (T1,T3)&gt;</a:t>
            </a:r>
          </a:p>
        </p:txBody>
      </p:sp>
      <p:sp>
        <p:nvSpPr>
          <p:cNvPr id="120846" name="TextBox 32"/>
          <p:cNvSpPr txBox="1">
            <a:spLocks noChangeArrowheads="1"/>
          </p:cNvSpPr>
          <p:nvPr/>
        </p:nvSpPr>
        <p:spPr bwMode="auto">
          <a:xfrm rot="5400000">
            <a:off x="8367713" y="4183063"/>
            <a:ext cx="436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20847" name="TextBox 36"/>
          <p:cNvSpPr txBox="1">
            <a:spLocks noChangeArrowheads="1"/>
          </p:cNvSpPr>
          <p:nvPr/>
        </p:nvSpPr>
        <p:spPr bwMode="auto">
          <a:xfrm>
            <a:off x="7988300" y="5099050"/>
            <a:ext cx="10001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CCC"/>
                </a:solidFill>
              </a:rPr>
              <a:t>&lt;End CKPT&gt;</a:t>
            </a:r>
          </a:p>
        </p:txBody>
      </p:sp>
      <p:sp>
        <p:nvSpPr>
          <p:cNvPr id="120848" name="TextBox 37"/>
          <p:cNvSpPr txBox="1">
            <a:spLocks noChangeArrowheads="1"/>
          </p:cNvSpPr>
          <p:nvPr/>
        </p:nvSpPr>
        <p:spPr bwMode="auto">
          <a:xfrm>
            <a:off x="8005763" y="4484688"/>
            <a:ext cx="8731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&lt;T5,start&gt;</a:t>
            </a:r>
          </a:p>
        </p:txBody>
      </p:sp>
      <p:sp>
        <p:nvSpPr>
          <p:cNvPr id="7" name="Rectangle 6"/>
          <p:cNvSpPr/>
          <p:nvPr/>
        </p:nvSpPr>
        <p:spPr>
          <a:xfrm>
            <a:off x="8027988" y="1038225"/>
            <a:ext cx="893762" cy="4699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0850" name="TextBox 27"/>
          <p:cNvSpPr txBox="1">
            <a:spLocks noChangeArrowheads="1"/>
          </p:cNvSpPr>
          <p:nvPr/>
        </p:nvSpPr>
        <p:spPr bwMode="auto">
          <a:xfrm>
            <a:off x="7942263" y="2716213"/>
            <a:ext cx="10509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&lt;T2,commit&gt;</a:t>
            </a:r>
          </a:p>
        </p:txBody>
      </p:sp>
      <p:sp>
        <p:nvSpPr>
          <p:cNvPr id="120851" name="TextBox 27"/>
          <p:cNvSpPr txBox="1">
            <a:spLocks noChangeArrowheads="1"/>
          </p:cNvSpPr>
          <p:nvPr/>
        </p:nvSpPr>
        <p:spPr bwMode="auto">
          <a:xfrm>
            <a:off x="7948613" y="3317875"/>
            <a:ext cx="10509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&lt;T4,commit&gt;</a:t>
            </a:r>
          </a:p>
        </p:txBody>
      </p:sp>
      <p:sp>
        <p:nvSpPr>
          <p:cNvPr id="120852" name="TextBox 32"/>
          <p:cNvSpPr txBox="1">
            <a:spLocks noChangeArrowheads="1"/>
          </p:cNvSpPr>
          <p:nvPr/>
        </p:nvSpPr>
        <p:spPr bwMode="auto">
          <a:xfrm rot="5400000">
            <a:off x="8364538" y="3046413"/>
            <a:ext cx="436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047038" y="3913188"/>
            <a:ext cx="873125" cy="3937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Copy changes by committed </a:t>
            </a:r>
            <a:r>
              <a:rPr lang="en-US" sz="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Xacts</a:t>
            </a:r>
            <a:r>
              <a:rPr lang="en-US" sz="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to disk</a:t>
            </a:r>
            <a:r>
              <a:rPr lang="en-US" sz="8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20854" name="TextBox 36"/>
          <p:cNvSpPr txBox="1">
            <a:spLocks noChangeArrowheads="1"/>
          </p:cNvSpPr>
          <p:nvPr/>
        </p:nvSpPr>
        <p:spPr bwMode="auto">
          <a:xfrm>
            <a:off x="7985125" y="1493838"/>
            <a:ext cx="10001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&lt;End CKPT&gt;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043863" y="4738688"/>
            <a:ext cx="873125" cy="3937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Copy changes by committed </a:t>
            </a:r>
            <a:r>
              <a:rPr lang="en-US" sz="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Xacts</a:t>
            </a:r>
            <a:r>
              <a:rPr lang="en-US" sz="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to disk</a:t>
            </a:r>
            <a:r>
              <a:rPr lang="en-US" sz="8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559932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ext Box 46"/>
          <p:cNvSpPr txBox="1">
            <a:spLocks noChangeArrowheads="1"/>
          </p:cNvSpPr>
          <p:nvPr/>
        </p:nvSpPr>
        <p:spPr bwMode="auto">
          <a:xfrm>
            <a:off x="700088" y="1485900"/>
            <a:ext cx="7742237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Therefore, the logging strategy must be carefully designed to ensure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 and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185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63600" y="171450"/>
            <a:ext cx="7454900" cy="1038225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Coping with System Failures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49300" y="1073150"/>
            <a:ext cx="7661275" cy="365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861" name="Rectangle 6"/>
          <p:cNvSpPr>
            <a:spLocks noChangeArrowheads="1"/>
          </p:cNvSpPr>
          <p:nvPr/>
        </p:nvSpPr>
        <p:spPr bwMode="auto">
          <a:xfrm>
            <a:off x="1401763" y="2587625"/>
            <a:ext cx="6030912" cy="1196975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Footlight MT Light" panose="0204060206030A020304" pitchFamily="18" charset="0"/>
              </a:rPr>
              <a:t>If you are going to be in the logging business, one of the things that you have to do is to learn about heavy equipment.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 		Robert VanNatta,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		</a:t>
            </a:r>
            <a:r>
              <a:rPr lang="en-US" altLang="en-US" sz="1400" i="1">
                <a:solidFill>
                  <a:schemeClr val="tx2"/>
                </a:solidFill>
                <a:latin typeface="Footlight MT Light" panose="0204060206030A020304" pitchFamily="18" charset="0"/>
              </a:rPr>
              <a:t>Logging History of Columbia County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300" y="4284663"/>
            <a:ext cx="5702300" cy="18161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We will study three logging strategies: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Undo-logging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Undo/Redo-logging</a:t>
            </a:r>
          </a:p>
        </p:txBody>
      </p:sp>
    </p:spTree>
    <p:extLst>
      <p:ext uri="{BB962C8B-B14F-4D97-AF65-F5344CB8AC3E}">
        <p14:creationId xmlns:p14="http://schemas.microsoft.com/office/powerpoint/2010/main" val="4213775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ext Box 46"/>
          <p:cNvSpPr txBox="1">
            <a:spLocks noChangeArrowheads="1"/>
          </p:cNvSpPr>
          <p:nvPr/>
        </p:nvSpPr>
        <p:spPr bwMode="auto">
          <a:xfrm>
            <a:off x="700088" y="1485900"/>
            <a:ext cx="7742237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Therefore, the logging strategy must be carefully designed to ensure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 and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185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63600" y="171450"/>
            <a:ext cx="7454900" cy="1038225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Coping with System Failures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49300" y="1073150"/>
            <a:ext cx="7661275" cy="365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861" name="Rectangle 6"/>
          <p:cNvSpPr>
            <a:spLocks noChangeArrowheads="1"/>
          </p:cNvSpPr>
          <p:nvPr/>
        </p:nvSpPr>
        <p:spPr bwMode="auto">
          <a:xfrm>
            <a:off x="1401763" y="2587625"/>
            <a:ext cx="6030912" cy="1196975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Footlight MT Light" panose="0204060206030A020304" pitchFamily="18" charset="0"/>
              </a:rPr>
              <a:t>If you are going to be in the logging business, one of the things that you have to do is to learn about heavy equipment.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 		Robert VanNatta,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		</a:t>
            </a:r>
            <a:r>
              <a:rPr lang="en-US" altLang="en-US" sz="1400" i="1">
                <a:solidFill>
                  <a:schemeClr val="tx2"/>
                </a:solidFill>
                <a:latin typeface="Footlight MT Light" panose="0204060206030A020304" pitchFamily="18" charset="0"/>
              </a:rPr>
              <a:t>Logging History of Columbia County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300" y="4284663"/>
            <a:ext cx="5702300" cy="18161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We will study three logging strategies: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Undo-logging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Undo/Redo-logging</a:t>
            </a:r>
          </a:p>
        </p:txBody>
      </p:sp>
    </p:spTree>
    <p:extLst>
      <p:ext uri="{BB962C8B-B14F-4D97-AF65-F5344CB8AC3E}">
        <p14:creationId xmlns:p14="http://schemas.microsoft.com/office/powerpoint/2010/main" val="158487435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ext Box 46"/>
          <p:cNvSpPr txBox="1">
            <a:spLocks noChangeArrowheads="1"/>
          </p:cNvSpPr>
          <p:nvPr/>
        </p:nvSpPr>
        <p:spPr bwMode="auto">
          <a:xfrm>
            <a:off x="700088" y="1485900"/>
            <a:ext cx="7742237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Therefore, the logging strategy must be carefully designed to ensure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 and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185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63600" y="171450"/>
            <a:ext cx="7454900" cy="1038225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Coping with System Failures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49300" y="1073150"/>
            <a:ext cx="7661275" cy="365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861" name="Rectangle 6"/>
          <p:cNvSpPr>
            <a:spLocks noChangeArrowheads="1"/>
          </p:cNvSpPr>
          <p:nvPr/>
        </p:nvSpPr>
        <p:spPr bwMode="auto">
          <a:xfrm>
            <a:off x="1401763" y="2587625"/>
            <a:ext cx="6030912" cy="1196975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Footlight MT Light" panose="0204060206030A020304" pitchFamily="18" charset="0"/>
              </a:rPr>
              <a:t>If you are going to be in the logging business, one of the things that you have to do is to learn about heavy equipment.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 		Robert VanNatta,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		</a:t>
            </a:r>
            <a:r>
              <a:rPr lang="en-US" altLang="en-US" sz="1400" i="1">
                <a:solidFill>
                  <a:schemeClr val="tx2"/>
                </a:solidFill>
                <a:latin typeface="Footlight MT Light" panose="0204060206030A020304" pitchFamily="18" charset="0"/>
              </a:rPr>
              <a:t>Logging History of Columbia County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300" y="4284663"/>
            <a:ext cx="5702300" cy="18161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We will study three logging strategies: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Undo-logging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Undo/Redo-logging</a:t>
            </a:r>
          </a:p>
        </p:txBody>
      </p:sp>
    </p:spTree>
    <p:extLst>
      <p:ext uri="{BB962C8B-B14F-4D97-AF65-F5344CB8AC3E}">
        <p14:creationId xmlns:p14="http://schemas.microsoft.com/office/powerpoint/2010/main" val="1952393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82700"/>
            <a:ext cx="7772400" cy="271462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The format of the Undo/Redo log: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884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 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2885" name="TextBox 1"/>
          <p:cNvSpPr txBox="1">
            <a:spLocks noChangeArrowheads="1"/>
          </p:cNvSpPr>
          <p:nvPr/>
        </p:nvSpPr>
        <p:spPr bwMode="auto">
          <a:xfrm>
            <a:off x="2036763" y="2044700"/>
            <a:ext cx="1822450" cy="1938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A,a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B,b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,b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(or &lt;T, abort&gt;)</a:t>
            </a:r>
          </a:p>
        </p:txBody>
      </p:sp>
      <p:sp>
        <p:nvSpPr>
          <p:cNvPr id="122886" name="TextBox 2"/>
          <p:cNvSpPr txBox="1">
            <a:spLocks noChangeArrowheads="1"/>
          </p:cNvSpPr>
          <p:nvPr/>
        </p:nvSpPr>
        <p:spPr bwMode="auto">
          <a:xfrm>
            <a:off x="4491038" y="2071688"/>
            <a:ext cx="2003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starts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3370263" y="2276475"/>
            <a:ext cx="1120775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888" name="TextBox 8"/>
          <p:cNvSpPr txBox="1">
            <a:spLocks noChangeArrowheads="1"/>
          </p:cNvSpPr>
          <p:nvPr/>
        </p:nvSpPr>
        <p:spPr bwMode="auto">
          <a:xfrm>
            <a:off x="4473575" y="2559050"/>
            <a:ext cx="33258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wrote on A/B,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both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 and new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values are recorded</a:t>
            </a:r>
            <a:endParaRPr lang="en-US" altLang="en-US" sz="1800" baseline="-250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baseline="-250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3743325" y="2622550"/>
            <a:ext cx="730250" cy="293688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890" name="TextBox 12"/>
          <p:cNvSpPr txBox="1">
            <a:spLocks noChangeArrowheads="1"/>
          </p:cNvSpPr>
          <p:nvPr/>
        </p:nvSpPr>
        <p:spPr bwMode="auto">
          <a:xfrm>
            <a:off x="4491038" y="3305175"/>
            <a:ext cx="28352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commits/abort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3530600" y="3489325"/>
            <a:ext cx="960438" cy="1905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22888" idx="1"/>
          </p:cNvCxnSpPr>
          <p:nvPr/>
        </p:nvCxnSpPr>
        <p:spPr>
          <a:xfrm flipH="1">
            <a:off x="3743325" y="2974975"/>
            <a:ext cx="730250" cy="19050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07193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82700"/>
            <a:ext cx="7772400" cy="271462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The format of the Undo/Redo log: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908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 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3909" name="TextBox 1"/>
          <p:cNvSpPr txBox="1">
            <a:spLocks noChangeArrowheads="1"/>
          </p:cNvSpPr>
          <p:nvPr/>
        </p:nvSpPr>
        <p:spPr bwMode="auto">
          <a:xfrm>
            <a:off x="2036763" y="2044700"/>
            <a:ext cx="1822450" cy="1938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A,a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B,b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,b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(or &lt;T, abort&gt;)</a:t>
            </a:r>
          </a:p>
        </p:txBody>
      </p:sp>
      <p:sp>
        <p:nvSpPr>
          <p:cNvPr id="123910" name="TextBox 2"/>
          <p:cNvSpPr txBox="1">
            <a:spLocks noChangeArrowheads="1"/>
          </p:cNvSpPr>
          <p:nvPr/>
        </p:nvSpPr>
        <p:spPr bwMode="auto">
          <a:xfrm>
            <a:off x="4491038" y="2071688"/>
            <a:ext cx="2003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starts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3370263" y="2276475"/>
            <a:ext cx="1120775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912" name="TextBox 8"/>
          <p:cNvSpPr txBox="1">
            <a:spLocks noChangeArrowheads="1"/>
          </p:cNvSpPr>
          <p:nvPr/>
        </p:nvSpPr>
        <p:spPr bwMode="auto">
          <a:xfrm>
            <a:off x="4473575" y="2559050"/>
            <a:ext cx="33258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wrote on A/B,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both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 and new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values are recorded</a:t>
            </a:r>
            <a:endParaRPr lang="en-US" altLang="en-US" sz="1800" baseline="-250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baseline="-250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3743325" y="2622550"/>
            <a:ext cx="730250" cy="293688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914" name="TextBox 12"/>
          <p:cNvSpPr txBox="1">
            <a:spLocks noChangeArrowheads="1"/>
          </p:cNvSpPr>
          <p:nvPr/>
        </p:nvSpPr>
        <p:spPr bwMode="auto">
          <a:xfrm>
            <a:off x="4491038" y="3305175"/>
            <a:ext cx="28352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commits/abort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3530600" y="3489325"/>
            <a:ext cx="960438" cy="1905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23912" idx="1"/>
          </p:cNvCxnSpPr>
          <p:nvPr/>
        </p:nvCxnSpPr>
        <p:spPr>
          <a:xfrm flipH="1">
            <a:off x="3743325" y="2974975"/>
            <a:ext cx="730250" cy="19050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1042988" y="4589463"/>
            <a:ext cx="5711825" cy="13700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idea of Undo/Redo logging: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flexibility and compromise undo logging and redo logging (at the expense of using more space).</a:t>
            </a:r>
          </a:p>
        </p:txBody>
      </p:sp>
    </p:spTree>
    <p:extLst>
      <p:ext uri="{BB962C8B-B14F-4D97-AF65-F5344CB8AC3E}">
        <p14:creationId xmlns:p14="http://schemas.microsoft.com/office/powerpoint/2010/main" val="245503822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82700"/>
            <a:ext cx="7772400" cy="271462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The format of the Undo/Redo log: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932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 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4933" name="TextBox 1"/>
          <p:cNvSpPr txBox="1">
            <a:spLocks noChangeArrowheads="1"/>
          </p:cNvSpPr>
          <p:nvPr/>
        </p:nvSpPr>
        <p:spPr bwMode="auto">
          <a:xfrm>
            <a:off x="2036763" y="2044700"/>
            <a:ext cx="1822450" cy="1938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A,a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B,b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,b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(or &lt;T, abort&gt;)</a:t>
            </a:r>
          </a:p>
        </p:txBody>
      </p:sp>
      <p:sp>
        <p:nvSpPr>
          <p:cNvPr id="124934" name="TextBox 2"/>
          <p:cNvSpPr txBox="1">
            <a:spLocks noChangeArrowheads="1"/>
          </p:cNvSpPr>
          <p:nvPr/>
        </p:nvSpPr>
        <p:spPr bwMode="auto">
          <a:xfrm>
            <a:off x="4491038" y="2071688"/>
            <a:ext cx="2003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starts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3370263" y="2276475"/>
            <a:ext cx="1120775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936" name="TextBox 8"/>
          <p:cNvSpPr txBox="1">
            <a:spLocks noChangeArrowheads="1"/>
          </p:cNvSpPr>
          <p:nvPr/>
        </p:nvSpPr>
        <p:spPr bwMode="auto">
          <a:xfrm>
            <a:off x="4473575" y="2559050"/>
            <a:ext cx="33258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wrote on A/B,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both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 and new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values are recorded</a:t>
            </a:r>
            <a:endParaRPr lang="en-US" altLang="en-US" sz="1800" baseline="-250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baseline="-250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3743325" y="2622550"/>
            <a:ext cx="730250" cy="293688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938" name="TextBox 12"/>
          <p:cNvSpPr txBox="1">
            <a:spLocks noChangeArrowheads="1"/>
          </p:cNvSpPr>
          <p:nvPr/>
        </p:nvSpPr>
        <p:spPr bwMode="auto">
          <a:xfrm>
            <a:off x="4491038" y="3305175"/>
            <a:ext cx="28352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commits/abort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3530600" y="3489325"/>
            <a:ext cx="960438" cy="1905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24936" idx="1"/>
          </p:cNvCxnSpPr>
          <p:nvPr/>
        </p:nvCxnSpPr>
        <p:spPr>
          <a:xfrm flipH="1">
            <a:off x="3743325" y="2974975"/>
            <a:ext cx="730250" cy="19050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1042988" y="4589463"/>
            <a:ext cx="5711825" cy="13700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idea of Undo/Redo logging: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flexibility and compromise undo logging and redo logging (at the expense of using more space).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19750" y="2035175"/>
            <a:ext cx="3413125" cy="24955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Undo: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helps guarantee </a:t>
            </a:r>
          </a:p>
          <a:p>
            <a:pPr>
              <a:defRPr/>
            </a:pP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Atomicity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but transactions</a:t>
            </a:r>
          </a:p>
          <a:p>
            <a:pPr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commit later, more flush of </a:t>
            </a:r>
          </a:p>
          <a:p>
            <a:pPr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log files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Redo: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helps guarantee </a:t>
            </a:r>
          </a:p>
          <a:p>
            <a:pPr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Durability, but requires   </a:t>
            </a:r>
          </a:p>
          <a:p>
            <a:pPr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more main memory space </a:t>
            </a:r>
          </a:p>
        </p:txBody>
      </p:sp>
    </p:spTree>
    <p:extLst>
      <p:ext uri="{BB962C8B-B14F-4D97-AF65-F5344CB8AC3E}">
        <p14:creationId xmlns:p14="http://schemas.microsoft.com/office/powerpoint/2010/main" val="138557704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768350" y="1187450"/>
            <a:ext cx="7239000" cy="6508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idea of Undo/Redo logging: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Compromising undo logging and redo logging, increasing flexibility.</a:t>
            </a:r>
          </a:p>
        </p:txBody>
      </p:sp>
      <p:sp>
        <p:nvSpPr>
          <p:cNvPr id="125956" name="Content Placeholder 3"/>
          <p:cNvSpPr>
            <a:spLocks noGrp="1"/>
          </p:cNvSpPr>
          <p:nvPr>
            <p:ph idx="1"/>
          </p:nvPr>
        </p:nvSpPr>
        <p:spPr>
          <a:xfrm>
            <a:off x="768350" y="2154238"/>
            <a:ext cx="6599238" cy="1649412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Undo/Redo logging rule (Rule UR):</a:t>
            </a:r>
          </a:p>
          <a:p>
            <a:pPr marL="0" indent="0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An undo/redo log record must reach disk before the corresponding change reaches disk. </a:t>
            </a:r>
            <a:endParaRPr lang="en-US" altLang="en-US" sz="24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5957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 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25958" name="Group 28"/>
          <p:cNvGrpSpPr>
            <a:grpSpLocks/>
          </p:cNvGrpSpPr>
          <p:nvPr/>
        </p:nvGrpSpPr>
        <p:grpSpPr bwMode="auto">
          <a:xfrm>
            <a:off x="7543800" y="2085975"/>
            <a:ext cx="1504950" cy="3944938"/>
            <a:chOff x="7543837" y="2085975"/>
            <a:chExt cx="1504913" cy="3944938"/>
          </a:xfrm>
        </p:grpSpPr>
        <p:sp>
          <p:nvSpPr>
            <p:cNvPr id="125959" name="TextBox 12"/>
            <p:cNvSpPr txBox="1">
              <a:spLocks noChangeArrowheads="1"/>
            </p:cNvSpPr>
            <p:nvPr/>
          </p:nvSpPr>
          <p:spPr bwMode="auto">
            <a:xfrm>
              <a:off x="7544315" y="2695575"/>
              <a:ext cx="103586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000"/>
                  </a:solidFill>
                </a:rPr>
                <a:t>&lt;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</a:rPr>
                <a:t>&gt;</a:t>
              </a:r>
            </a:p>
          </p:txBody>
        </p:sp>
        <p:sp>
          <p:nvSpPr>
            <p:cNvPr id="125960" name="TextBox 13"/>
            <p:cNvSpPr txBox="1">
              <a:spLocks noChangeArrowheads="1"/>
            </p:cNvSpPr>
            <p:nvPr/>
          </p:nvSpPr>
          <p:spPr bwMode="auto">
            <a:xfrm rot="5400000">
              <a:off x="7976126" y="2853532"/>
              <a:ext cx="43497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25961" name="TextBox 44"/>
            <p:cNvSpPr txBox="1">
              <a:spLocks noChangeArrowheads="1"/>
            </p:cNvSpPr>
            <p:nvPr/>
          </p:nvSpPr>
          <p:spPr bwMode="auto">
            <a:xfrm>
              <a:off x="7610839" y="4397468"/>
              <a:ext cx="930275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&lt;T, commit&gt;</a:t>
              </a:r>
            </a:p>
          </p:txBody>
        </p:sp>
        <p:sp>
          <p:nvSpPr>
            <p:cNvPr id="125962" name="TextBox 46"/>
            <p:cNvSpPr txBox="1">
              <a:spLocks noChangeArrowheads="1"/>
            </p:cNvSpPr>
            <p:nvPr/>
          </p:nvSpPr>
          <p:spPr bwMode="auto">
            <a:xfrm rot="5400000">
              <a:off x="7971364" y="4952527"/>
              <a:ext cx="436563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 flipH="1">
              <a:off x="8705858" y="2543175"/>
              <a:ext cx="9525" cy="314483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5964" name="TextBox 12"/>
            <p:cNvSpPr txBox="1">
              <a:spLocks noChangeArrowheads="1"/>
            </p:cNvSpPr>
            <p:nvPr/>
          </p:nvSpPr>
          <p:spPr bwMode="auto">
            <a:xfrm>
              <a:off x="7630250" y="3400426"/>
              <a:ext cx="893193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 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5965" name="TextBox 13"/>
            <p:cNvSpPr txBox="1">
              <a:spLocks noChangeArrowheads="1"/>
            </p:cNvSpPr>
            <p:nvPr/>
          </p:nvSpPr>
          <p:spPr bwMode="auto">
            <a:xfrm rot="5400000">
              <a:off x="7982266" y="2072481"/>
              <a:ext cx="4349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25966" name="TextBox 12"/>
            <p:cNvSpPr txBox="1">
              <a:spLocks noChangeArrowheads="1"/>
            </p:cNvSpPr>
            <p:nvPr/>
          </p:nvSpPr>
          <p:spPr bwMode="auto">
            <a:xfrm>
              <a:off x="7700007" y="2506663"/>
              <a:ext cx="787400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</a:rPr>
                <a:t>&lt;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 start</a:t>
              </a:r>
              <a:r>
                <a:rPr lang="en-US" altLang="en-US" sz="1100">
                  <a:solidFill>
                    <a:srgbClr val="00B050"/>
                  </a:solidFill>
                </a:rPr>
                <a:t>&gt;</a:t>
              </a:r>
            </a:p>
          </p:txBody>
        </p:sp>
        <p:sp>
          <p:nvSpPr>
            <p:cNvPr id="125967" name="TextBox 12"/>
            <p:cNvSpPr txBox="1">
              <a:spLocks noChangeArrowheads="1"/>
            </p:cNvSpPr>
            <p:nvPr/>
          </p:nvSpPr>
          <p:spPr bwMode="auto">
            <a:xfrm>
              <a:off x="7550876" y="3587022"/>
              <a:ext cx="103586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7030A0"/>
                  </a:solidFill>
                </a:rPr>
                <a:t>&lt;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</a:rPr>
                <a:t>&gt;</a:t>
              </a:r>
            </a:p>
          </p:txBody>
        </p:sp>
        <p:sp>
          <p:nvSpPr>
            <p:cNvPr id="125968" name="TextBox 12"/>
            <p:cNvSpPr txBox="1">
              <a:spLocks noChangeArrowheads="1"/>
            </p:cNvSpPr>
            <p:nvPr/>
          </p:nvSpPr>
          <p:spPr bwMode="auto">
            <a:xfrm>
              <a:off x="7554740" y="3200400"/>
              <a:ext cx="106631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/>
                <a:t>&lt;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/>
                <a:t>&gt;</a:t>
              </a:r>
            </a:p>
          </p:txBody>
        </p:sp>
        <p:sp>
          <p:nvSpPr>
            <p:cNvPr id="125969" name="TextBox 12"/>
            <p:cNvSpPr txBox="1">
              <a:spLocks noChangeArrowheads="1"/>
            </p:cNvSpPr>
            <p:nvPr/>
          </p:nvSpPr>
          <p:spPr bwMode="auto">
            <a:xfrm>
              <a:off x="7543837" y="4211520"/>
              <a:ext cx="103586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</a:rPr>
                <a:t>&lt;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00B050"/>
                  </a:solidFill>
                </a:rPr>
                <a:t>&gt;</a:t>
              </a:r>
            </a:p>
          </p:txBody>
        </p:sp>
        <p:sp>
          <p:nvSpPr>
            <p:cNvPr id="125970" name="TextBox 12"/>
            <p:cNvSpPr txBox="1">
              <a:spLocks noChangeArrowheads="1"/>
            </p:cNvSpPr>
            <p:nvPr/>
          </p:nvSpPr>
          <p:spPr bwMode="auto">
            <a:xfrm>
              <a:off x="7644541" y="3795604"/>
              <a:ext cx="89319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 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5971" name="TextBox 12"/>
            <p:cNvSpPr txBox="1">
              <a:spLocks noChangeArrowheads="1"/>
            </p:cNvSpPr>
            <p:nvPr/>
          </p:nvSpPr>
          <p:spPr bwMode="auto">
            <a:xfrm>
              <a:off x="7626597" y="4808170"/>
              <a:ext cx="904415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en-US" altLang="en-US" sz="11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5972" name="TextBox 12"/>
            <p:cNvSpPr txBox="1">
              <a:spLocks noChangeArrowheads="1"/>
            </p:cNvSpPr>
            <p:nvPr/>
          </p:nvSpPr>
          <p:spPr bwMode="auto">
            <a:xfrm>
              <a:off x="7620461" y="5249321"/>
              <a:ext cx="904415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en-US" altLang="en-US" sz="11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5973" name="TextBox 13"/>
            <p:cNvSpPr txBox="1">
              <a:spLocks noChangeArrowheads="1"/>
            </p:cNvSpPr>
            <p:nvPr/>
          </p:nvSpPr>
          <p:spPr bwMode="auto">
            <a:xfrm rot="5400000">
              <a:off x="7970675" y="3918206"/>
              <a:ext cx="43497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25974" name="TextBox 58"/>
            <p:cNvSpPr txBox="1">
              <a:spLocks noChangeArrowheads="1"/>
            </p:cNvSpPr>
            <p:nvPr/>
          </p:nvSpPr>
          <p:spPr bwMode="auto">
            <a:xfrm rot="5400000">
              <a:off x="7317581" y="3994944"/>
              <a:ext cx="3154363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The order in which the values reach disk</a:t>
              </a:r>
            </a:p>
          </p:txBody>
        </p:sp>
        <p:sp>
          <p:nvSpPr>
            <p:cNvPr id="125975" name="TextBox 59"/>
            <p:cNvSpPr txBox="1">
              <a:spLocks noChangeArrowheads="1"/>
            </p:cNvSpPr>
            <p:nvPr/>
          </p:nvSpPr>
          <p:spPr bwMode="auto">
            <a:xfrm rot="5400000">
              <a:off x="7965228" y="4512553"/>
              <a:ext cx="445868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7569236" y="2085975"/>
              <a:ext cx="998513" cy="3944938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7582219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979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 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768350" y="1187450"/>
            <a:ext cx="7239000" cy="6508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Undo/Redo logging rule (UR):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 records reach disk before the corresponding changes reach disk. </a:t>
            </a:r>
          </a:p>
        </p:txBody>
      </p:sp>
      <p:sp>
        <p:nvSpPr>
          <p:cNvPr id="52" name="Rectangle 3"/>
          <p:cNvSpPr txBox="1">
            <a:spLocks noChangeArrowheads="1"/>
          </p:cNvSpPr>
          <p:nvPr/>
        </p:nvSpPr>
        <p:spPr bwMode="auto">
          <a:xfrm>
            <a:off x="565150" y="2085975"/>
            <a:ext cx="6967538" cy="415131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9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Thus, when the system crashes, we can look at disk-log:</a:t>
            </a:r>
          </a:p>
        </p:txBody>
      </p:sp>
      <p:grpSp>
        <p:nvGrpSpPr>
          <p:cNvPr id="126982" name="Group 26"/>
          <p:cNvGrpSpPr>
            <a:grpSpLocks/>
          </p:cNvGrpSpPr>
          <p:nvPr/>
        </p:nvGrpSpPr>
        <p:grpSpPr bwMode="auto">
          <a:xfrm>
            <a:off x="7543800" y="2085975"/>
            <a:ext cx="1504950" cy="3944938"/>
            <a:chOff x="7543837" y="2085975"/>
            <a:chExt cx="1504913" cy="3944938"/>
          </a:xfrm>
        </p:grpSpPr>
        <p:sp>
          <p:nvSpPr>
            <p:cNvPr id="126983" name="TextBox 12"/>
            <p:cNvSpPr txBox="1">
              <a:spLocks noChangeArrowheads="1"/>
            </p:cNvSpPr>
            <p:nvPr/>
          </p:nvSpPr>
          <p:spPr bwMode="auto">
            <a:xfrm>
              <a:off x="7544315" y="2695575"/>
              <a:ext cx="103586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000"/>
                  </a:solidFill>
                </a:rPr>
                <a:t>&lt;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</a:rPr>
                <a:t>&gt;</a:t>
              </a:r>
            </a:p>
          </p:txBody>
        </p:sp>
        <p:sp>
          <p:nvSpPr>
            <p:cNvPr id="126984" name="TextBox 13"/>
            <p:cNvSpPr txBox="1">
              <a:spLocks noChangeArrowheads="1"/>
            </p:cNvSpPr>
            <p:nvPr/>
          </p:nvSpPr>
          <p:spPr bwMode="auto">
            <a:xfrm rot="5400000">
              <a:off x="7976126" y="2853532"/>
              <a:ext cx="43497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26985" name="TextBox 44"/>
            <p:cNvSpPr txBox="1">
              <a:spLocks noChangeArrowheads="1"/>
            </p:cNvSpPr>
            <p:nvPr/>
          </p:nvSpPr>
          <p:spPr bwMode="auto">
            <a:xfrm>
              <a:off x="7610839" y="4397468"/>
              <a:ext cx="930275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&lt;T, commit&gt;</a:t>
              </a:r>
            </a:p>
          </p:txBody>
        </p:sp>
        <p:sp>
          <p:nvSpPr>
            <p:cNvPr id="126986" name="TextBox 46"/>
            <p:cNvSpPr txBox="1">
              <a:spLocks noChangeArrowheads="1"/>
            </p:cNvSpPr>
            <p:nvPr/>
          </p:nvSpPr>
          <p:spPr bwMode="auto">
            <a:xfrm rot="5400000">
              <a:off x="7971364" y="4952527"/>
              <a:ext cx="436563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cxnSp>
          <p:nvCxnSpPr>
            <p:cNvPr id="49" name="Straight Arrow Connector 48"/>
            <p:cNvCxnSpPr/>
            <p:nvPr/>
          </p:nvCxnSpPr>
          <p:spPr>
            <a:xfrm flipH="1">
              <a:off x="8705858" y="2543175"/>
              <a:ext cx="9525" cy="314483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988" name="TextBox 12"/>
            <p:cNvSpPr txBox="1">
              <a:spLocks noChangeArrowheads="1"/>
            </p:cNvSpPr>
            <p:nvPr/>
          </p:nvSpPr>
          <p:spPr bwMode="auto">
            <a:xfrm>
              <a:off x="7630250" y="3400426"/>
              <a:ext cx="893193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 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6989" name="TextBox 13"/>
            <p:cNvSpPr txBox="1">
              <a:spLocks noChangeArrowheads="1"/>
            </p:cNvSpPr>
            <p:nvPr/>
          </p:nvSpPr>
          <p:spPr bwMode="auto">
            <a:xfrm rot="5400000">
              <a:off x="7982266" y="2072481"/>
              <a:ext cx="4349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26990" name="TextBox 12"/>
            <p:cNvSpPr txBox="1">
              <a:spLocks noChangeArrowheads="1"/>
            </p:cNvSpPr>
            <p:nvPr/>
          </p:nvSpPr>
          <p:spPr bwMode="auto">
            <a:xfrm>
              <a:off x="7700007" y="2506663"/>
              <a:ext cx="787400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</a:rPr>
                <a:t>&lt;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 start</a:t>
              </a:r>
              <a:r>
                <a:rPr lang="en-US" altLang="en-US" sz="1100">
                  <a:solidFill>
                    <a:srgbClr val="00B050"/>
                  </a:solidFill>
                </a:rPr>
                <a:t>&gt;</a:t>
              </a:r>
            </a:p>
          </p:txBody>
        </p:sp>
        <p:sp>
          <p:nvSpPr>
            <p:cNvPr id="126991" name="TextBox 12"/>
            <p:cNvSpPr txBox="1">
              <a:spLocks noChangeArrowheads="1"/>
            </p:cNvSpPr>
            <p:nvPr/>
          </p:nvSpPr>
          <p:spPr bwMode="auto">
            <a:xfrm>
              <a:off x="7550876" y="3587022"/>
              <a:ext cx="103586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7030A0"/>
                  </a:solidFill>
                </a:rPr>
                <a:t>&lt;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</a:rPr>
                <a:t>&gt;</a:t>
              </a:r>
            </a:p>
          </p:txBody>
        </p:sp>
        <p:sp>
          <p:nvSpPr>
            <p:cNvPr id="126992" name="TextBox 12"/>
            <p:cNvSpPr txBox="1">
              <a:spLocks noChangeArrowheads="1"/>
            </p:cNvSpPr>
            <p:nvPr/>
          </p:nvSpPr>
          <p:spPr bwMode="auto">
            <a:xfrm>
              <a:off x="7554740" y="3200400"/>
              <a:ext cx="106631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/>
                <a:t>&lt;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/>
                <a:t>&gt;</a:t>
              </a:r>
            </a:p>
          </p:txBody>
        </p:sp>
        <p:sp>
          <p:nvSpPr>
            <p:cNvPr id="126993" name="TextBox 12"/>
            <p:cNvSpPr txBox="1">
              <a:spLocks noChangeArrowheads="1"/>
            </p:cNvSpPr>
            <p:nvPr/>
          </p:nvSpPr>
          <p:spPr bwMode="auto">
            <a:xfrm>
              <a:off x="7543837" y="4211520"/>
              <a:ext cx="103586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</a:rPr>
                <a:t>&lt;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00B050"/>
                  </a:solidFill>
                </a:rPr>
                <a:t>&gt;</a:t>
              </a:r>
            </a:p>
          </p:txBody>
        </p:sp>
        <p:sp>
          <p:nvSpPr>
            <p:cNvPr id="126994" name="TextBox 12"/>
            <p:cNvSpPr txBox="1">
              <a:spLocks noChangeArrowheads="1"/>
            </p:cNvSpPr>
            <p:nvPr/>
          </p:nvSpPr>
          <p:spPr bwMode="auto">
            <a:xfrm>
              <a:off x="7644541" y="3795604"/>
              <a:ext cx="89319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 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6995" name="TextBox 12"/>
            <p:cNvSpPr txBox="1">
              <a:spLocks noChangeArrowheads="1"/>
            </p:cNvSpPr>
            <p:nvPr/>
          </p:nvSpPr>
          <p:spPr bwMode="auto">
            <a:xfrm>
              <a:off x="7626597" y="4808170"/>
              <a:ext cx="904415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en-US" altLang="en-US" sz="11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6996" name="TextBox 12"/>
            <p:cNvSpPr txBox="1">
              <a:spLocks noChangeArrowheads="1"/>
            </p:cNvSpPr>
            <p:nvPr/>
          </p:nvSpPr>
          <p:spPr bwMode="auto">
            <a:xfrm>
              <a:off x="7620461" y="5249321"/>
              <a:ext cx="904415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en-US" altLang="en-US" sz="11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6997" name="TextBox 13"/>
            <p:cNvSpPr txBox="1">
              <a:spLocks noChangeArrowheads="1"/>
            </p:cNvSpPr>
            <p:nvPr/>
          </p:nvSpPr>
          <p:spPr bwMode="auto">
            <a:xfrm rot="5400000">
              <a:off x="7970675" y="3918206"/>
              <a:ext cx="43497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26998" name="TextBox 58"/>
            <p:cNvSpPr txBox="1">
              <a:spLocks noChangeArrowheads="1"/>
            </p:cNvSpPr>
            <p:nvPr/>
          </p:nvSpPr>
          <p:spPr bwMode="auto">
            <a:xfrm rot="5400000">
              <a:off x="7317581" y="3994944"/>
              <a:ext cx="3154363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The order in which the values reach disk</a:t>
              </a:r>
            </a:p>
          </p:txBody>
        </p:sp>
        <p:sp>
          <p:nvSpPr>
            <p:cNvPr id="126999" name="TextBox 59"/>
            <p:cNvSpPr txBox="1">
              <a:spLocks noChangeArrowheads="1"/>
            </p:cNvSpPr>
            <p:nvPr/>
          </p:nvSpPr>
          <p:spPr bwMode="auto">
            <a:xfrm rot="5400000">
              <a:off x="7965228" y="4512553"/>
              <a:ext cx="445868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7569236" y="2085975"/>
              <a:ext cx="998513" cy="3944938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4418186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003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 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768350" y="1187450"/>
            <a:ext cx="7239000" cy="6508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Undo/Redo logging rule (UR):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 records reach disk before the corresponding changes reach disk. </a:t>
            </a:r>
          </a:p>
        </p:txBody>
      </p:sp>
      <p:sp>
        <p:nvSpPr>
          <p:cNvPr id="52" name="Rectangle 3"/>
          <p:cNvSpPr txBox="1">
            <a:spLocks noChangeArrowheads="1"/>
          </p:cNvSpPr>
          <p:nvPr/>
        </p:nvSpPr>
        <p:spPr bwMode="auto">
          <a:xfrm>
            <a:off x="565150" y="2085975"/>
            <a:ext cx="6967538" cy="415131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9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Thus, when the system crashes, we can look at disk-log:</a:t>
            </a:r>
          </a:p>
          <a:p>
            <a:pPr eaLnBrk="1" hangingPunct="1"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we see &lt;T, commit&gt;, then all log records for T have reaches disk (although we are not sure if the corresponding changes have also reached disk), so we have all information to Redo T;</a:t>
            </a:r>
          </a:p>
        </p:txBody>
      </p:sp>
      <p:grpSp>
        <p:nvGrpSpPr>
          <p:cNvPr id="128006" name="Group 26"/>
          <p:cNvGrpSpPr>
            <a:grpSpLocks/>
          </p:cNvGrpSpPr>
          <p:nvPr/>
        </p:nvGrpSpPr>
        <p:grpSpPr bwMode="auto">
          <a:xfrm>
            <a:off x="7543800" y="2085975"/>
            <a:ext cx="1504950" cy="3944938"/>
            <a:chOff x="7543837" y="2085975"/>
            <a:chExt cx="1504913" cy="3944938"/>
          </a:xfrm>
        </p:grpSpPr>
        <p:sp>
          <p:nvSpPr>
            <p:cNvPr id="128007" name="TextBox 12"/>
            <p:cNvSpPr txBox="1">
              <a:spLocks noChangeArrowheads="1"/>
            </p:cNvSpPr>
            <p:nvPr/>
          </p:nvSpPr>
          <p:spPr bwMode="auto">
            <a:xfrm>
              <a:off x="7544315" y="2695575"/>
              <a:ext cx="103586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&lt;</a:t>
              </a:r>
              <a:r>
                <a:rPr lang="en-US" altLang="en-US" sz="11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0000"/>
                  </a:solidFill>
                </a:rPr>
                <a:t>&gt;</a:t>
              </a:r>
            </a:p>
          </p:txBody>
        </p:sp>
        <p:sp>
          <p:nvSpPr>
            <p:cNvPr id="128008" name="TextBox 13"/>
            <p:cNvSpPr txBox="1">
              <a:spLocks noChangeArrowheads="1"/>
            </p:cNvSpPr>
            <p:nvPr/>
          </p:nvSpPr>
          <p:spPr bwMode="auto">
            <a:xfrm rot="5400000">
              <a:off x="7976126" y="2853532"/>
              <a:ext cx="43497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28009" name="TextBox 44"/>
            <p:cNvSpPr txBox="1">
              <a:spLocks noChangeArrowheads="1"/>
            </p:cNvSpPr>
            <p:nvPr/>
          </p:nvSpPr>
          <p:spPr bwMode="auto">
            <a:xfrm>
              <a:off x="7610839" y="4397468"/>
              <a:ext cx="930275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&lt;T, commit&gt;</a:t>
              </a:r>
            </a:p>
          </p:txBody>
        </p:sp>
        <p:sp>
          <p:nvSpPr>
            <p:cNvPr id="128010" name="TextBox 46"/>
            <p:cNvSpPr txBox="1">
              <a:spLocks noChangeArrowheads="1"/>
            </p:cNvSpPr>
            <p:nvPr/>
          </p:nvSpPr>
          <p:spPr bwMode="auto">
            <a:xfrm rot="5400000">
              <a:off x="7971364" y="4952527"/>
              <a:ext cx="436563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D1FFE6"/>
                  </a:solidFill>
                </a:rPr>
                <a:t>…</a:t>
              </a:r>
            </a:p>
          </p:txBody>
        </p:sp>
        <p:cxnSp>
          <p:nvCxnSpPr>
            <p:cNvPr id="49" name="Straight Arrow Connector 48"/>
            <p:cNvCxnSpPr/>
            <p:nvPr/>
          </p:nvCxnSpPr>
          <p:spPr>
            <a:xfrm flipH="1">
              <a:off x="8705858" y="2543175"/>
              <a:ext cx="9525" cy="314483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012" name="TextBox 12"/>
            <p:cNvSpPr txBox="1">
              <a:spLocks noChangeArrowheads="1"/>
            </p:cNvSpPr>
            <p:nvPr/>
          </p:nvSpPr>
          <p:spPr bwMode="auto">
            <a:xfrm>
              <a:off x="7630250" y="3400426"/>
              <a:ext cx="893193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 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8013" name="TextBox 13"/>
            <p:cNvSpPr txBox="1">
              <a:spLocks noChangeArrowheads="1"/>
            </p:cNvSpPr>
            <p:nvPr/>
          </p:nvSpPr>
          <p:spPr bwMode="auto">
            <a:xfrm rot="5400000">
              <a:off x="7982266" y="2072481"/>
              <a:ext cx="4349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28014" name="TextBox 12"/>
            <p:cNvSpPr txBox="1">
              <a:spLocks noChangeArrowheads="1"/>
            </p:cNvSpPr>
            <p:nvPr/>
          </p:nvSpPr>
          <p:spPr bwMode="auto">
            <a:xfrm>
              <a:off x="7700007" y="2506663"/>
              <a:ext cx="787400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</a:rPr>
                <a:t>&lt;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 start</a:t>
              </a:r>
              <a:r>
                <a:rPr lang="en-US" altLang="en-US" sz="1100">
                  <a:solidFill>
                    <a:srgbClr val="00B050"/>
                  </a:solidFill>
                </a:rPr>
                <a:t>&gt;</a:t>
              </a:r>
            </a:p>
          </p:txBody>
        </p:sp>
        <p:sp>
          <p:nvSpPr>
            <p:cNvPr id="128015" name="TextBox 12"/>
            <p:cNvSpPr txBox="1">
              <a:spLocks noChangeArrowheads="1"/>
            </p:cNvSpPr>
            <p:nvPr/>
          </p:nvSpPr>
          <p:spPr bwMode="auto">
            <a:xfrm>
              <a:off x="7550876" y="3587022"/>
              <a:ext cx="103586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&lt;</a:t>
              </a:r>
              <a:r>
                <a:rPr lang="en-US" altLang="en-US" sz="11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FF0000"/>
                  </a:solidFill>
                </a:rPr>
                <a:t>&gt;</a:t>
              </a:r>
            </a:p>
          </p:txBody>
        </p:sp>
        <p:sp>
          <p:nvSpPr>
            <p:cNvPr id="128016" name="TextBox 12"/>
            <p:cNvSpPr txBox="1">
              <a:spLocks noChangeArrowheads="1"/>
            </p:cNvSpPr>
            <p:nvPr/>
          </p:nvSpPr>
          <p:spPr bwMode="auto">
            <a:xfrm>
              <a:off x="7554740" y="3200400"/>
              <a:ext cx="106631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&lt;</a:t>
              </a:r>
              <a:r>
                <a:rPr lang="en-US" altLang="en-US" sz="11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solidFill>
                    <a:srgbClr val="FF0000"/>
                  </a:solidFill>
                </a:rPr>
                <a:t>&gt;</a:t>
              </a:r>
            </a:p>
          </p:txBody>
        </p:sp>
        <p:sp>
          <p:nvSpPr>
            <p:cNvPr id="128017" name="TextBox 12"/>
            <p:cNvSpPr txBox="1">
              <a:spLocks noChangeArrowheads="1"/>
            </p:cNvSpPr>
            <p:nvPr/>
          </p:nvSpPr>
          <p:spPr bwMode="auto">
            <a:xfrm>
              <a:off x="7543837" y="4211520"/>
              <a:ext cx="103586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&lt;</a:t>
              </a:r>
              <a:r>
                <a:rPr lang="en-US" altLang="en-US" sz="11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FF0000"/>
                  </a:solidFill>
                </a:rPr>
                <a:t>&gt;</a:t>
              </a:r>
            </a:p>
          </p:txBody>
        </p:sp>
        <p:sp>
          <p:nvSpPr>
            <p:cNvPr id="128018" name="TextBox 12"/>
            <p:cNvSpPr txBox="1">
              <a:spLocks noChangeArrowheads="1"/>
            </p:cNvSpPr>
            <p:nvPr/>
          </p:nvSpPr>
          <p:spPr bwMode="auto">
            <a:xfrm>
              <a:off x="7644541" y="3795604"/>
              <a:ext cx="89319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 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8019" name="TextBox 12"/>
            <p:cNvSpPr txBox="1">
              <a:spLocks noChangeArrowheads="1"/>
            </p:cNvSpPr>
            <p:nvPr/>
          </p:nvSpPr>
          <p:spPr bwMode="auto">
            <a:xfrm>
              <a:off x="7626597" y="4808170"/>
              <a:ext cx="904415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en-US" altLang="en-US" sz="11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" name="TextBox 12"/>
            <p:cNvSpPr txBox="1">
              <a:spLocks noChangeArrowheads="1"/>
            </p:cNvSpPr>
            <p:nvPr/>
          </p:nvSpPr>
          <p:spPr bwMode="auto">
            <a:xfrm>
              <a:off x="7620035" y="5249863"/>
              <a:ext cx="904853" cy="260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defRPr/>
              </a:pPr>
              <a:r>
                <a:rPr lang="en-US" altLang="en-US" sz="11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en-US" altLang="en-US" sz="1100" i="1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sz="11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8021" name="TextBox 13"/>
            <p:cNvSpPr txBox="1">
              <a:spLocks noChangeArrowheads="1"/>
            </p:cNvSpPr>
            <p:nvPr/>
          </p:nvSpPr>
          <p:spPr bwMode="auto">
            <a:xfrm rot="5400000">
              <a:off x="7970675" y="3918206"/>
              <a:ext cx="43497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28022" name="TextBox 58"/>
            <p:cNvSpPr txBox="1">
              <a:spLocks noChangeArrowheads="1"/>
            </p:cNvSpPr>
            <p:nvPr/>
          </p:nvSpPr>
          <p:spPr bwMode="auto">
            <a:xfrm rot="5400000">
              <a:off x="7317581" y="3994944"/>
              <a:ext cx="3154363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The order in which the values reach disk</a:t>
              </a:r>
            </a:p>
          </p:txBody>
        </p:sp>
        <p:sp>
          <p:nvSpPr>
            <p:cNvPr id="128023" name="TextBox 59"/>
            <p:cNvSpPr txBox="1">
              <a:spLocks noChangeArrowheads="1"/>
            </p:cNvSpPr>
            <p:nvPr/>
          </p:nvSpPr>
          <p:spPr bwMode="auto">
            <a:xfrm rot="5400000">
              <a:off x="7965228" y="4512553"/>
              <a:ext cx="445868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7569236" y="2085975"/>
              <a:ext cx="998513" cy="3944938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3074519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027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 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768350" y="1187450"/>
            <a:ext cx="7239000" cy="6508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Undo/Redo logging rule (UR):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 records reach disk before the corresponding changes reach disk. </a:t>
            </a:r>
          </a:p>
        </p:txBody>
      </p:sp>
      <p:sp>
        <p:nvSpPr>
          <p:cNvPr id="52" name="Rectangle 3"/>
          <p:cNvSpPr txBox="1">
            <a:spLocks noChangeArrowheads="1"/>
          </p:cNvSpPr>
          <p:nvPr/>
        </p:nvSpPr>
        <p:spPr bwMode="auto">
          <a:xfrm>
            <a:off x="565150" y="2085975"/>
            <a:ext cx="6967538" cy="415131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9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Thus, when the system crashes, we can look at disk-log:</a:t>
            </a:r>
          </a:p>
          <a:p>
            <a:pPr eaLnBrk="1" hangingPunct="1"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we see &lt;T, commit&gt;, then all log records for T have reaches disk (although we are not sure if the corresponding changes have also reached disk), so we have all information to Redo T;</a:t>
            </a:r>
          </a:p>
          <a:p>
            <a:pPr eaLnBrk="1" hangingPunct="1"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we do not see &lt;T, commit&gt;, then we do not know if the log record for T is complete. However: </a:t>
            </a:r>
          </a:p>
        </p:txBody>
      </p:sp>
      <p:grpSp>
        <p:nvGrpSpPr>
          <p:cNvPr id="129030" name="Group 26"/>
          <p:cNvGrpSpPr>
            <a:grpSpLocks/>
          </p:cNvGrpSpPr>
          <p:nvPr/>
        </p:nvGrpSpPr>
        <p:grpSpPr bwMode="auto">
          <a:xfrm>
            <a:off x="7543800" y="2085975"/>
            <a:ext cx="1504950" cy="3944938"/>
            <a:chOff x="7543837" y="2085975"/>
            <a:chExt cx="1504913" cy="3944938"/>
          </a:xfrm>
        </p:grpSpPr>
        <p:sp>
          <p:nvSpPr>
            <p:cNvPr id="129031" name="TextBox 12"/>
            <p:cNvSpPr txBox="1">
              <a:spLocks noChangeArrowheads="1"/>
            </p:cNvSpPr>
            <p:nvPr/>
          </p:nvSpPr>
          <p:spPr bwMode="auto">
            <a:xfrm>
              <a:off x="7544315" y="2695575"/>
              <a:ext cx="103586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000"/>
                  </a:solidFill>
                </a:rPr>
                <a:t>&lt;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</a:rPr>
                <a:t>&gt;</a:t>
              </a:r>
            </a:p>
          </p:txBody>
        </p:sp>
        <p:sp>
          <p:nvSpPr>
            <p:cNvPr id="129032" name="TextBox 13"/>
            <p:cNvSpPr txBox="1">
              <a:spLocks noChangeArrowheads="1"/>
            </p:cNvSpPr>
            <p:nvPr/>
          </p:nvSpPr>
          <p:spPr bwMode="auto">
            <a:xfrm rot="5400000">
              <a:off x="7976126" y="2853532"/>
              <a:ext cx="43497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29033" name="TextBox 44"/>
            <p:cNvSpPr txBox="1">
              <a:spLocks noChangeArrowheads="1"/>
            </p:cNvSpPr>
            <p:nvPr/>
          </p:nvSpPr>
          <p:spPr bwMode="auto">
            <a:xfrm>
              <a:off x="7610839" y="4397468"/>
              <a:ext cx="930275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&lt;T, commit&gt;</a:t>
              </a:r>
            </a:p>
          </p:txBody>
        </p:sp>
        <p:sp>
          <p:nvSpPr>
            <p:cNvPr id="129034" name="TextBox 46"/>
            <p:cNvSpPr txBox="1">
              <a:spLocks noChangeArrowheads="1"/>
            </p:cNvSpPr>
            <p:nvPr/>
          </p:nvSpPr>
          <p:spPr bwMode="auto">
            <a:xfrm rot="5400000">
              <a:off x="7971364" y="4952527"/>
              <a:ext cx="436563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D1FFE6"/>
                  </a:solidFill>
                </a:rPr>
                <a:t>…</a:t>
              </a:r>
            </a:p>
          </p:txBody>
        </p:sp>
        <p:cxnSp>
          <p:nvCxnSpPr>
            <p:cNvPr id="49" name="Straight Arrow Connector 48"/>
            <p:cNvCxnSpPr/>
            <p:nvPr/>
          </p:nvCxnSpPr>
          <p:spPr>
            <a:xfrm flipH="1">
              <a:off x="8705858" y="2543175"/>
              <a:ext cx="9525" cy="314483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036" name="TextBox 12"/>
            <p:cNvSpPr txBox="1">
              <a:spLocks noChangeArrowheads="1"/>
            </p:cNvSpPr>
            <p:nvPr/>
          </p:nvSpPr>
          <p:spPr bwMode="auto">
            <a:xfrm>
              <a:off x="7630250" y="3400426"/>
              <a:ext cx="893193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 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9037" name="TextBox 13"/>
            <p:cNvSpPr txBox="1">
              <a:spLocks noChangeArrowheads="1"/>
            </p:cNvSpPr>
            <p:nvPr/>
          </p:nvSpPr>
          <p:spPr bwMode="auto">
            <a:xfrm rot="5400000">
              <a:off x="7982266" y="2072481"/>
              <a:ext cx="4349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29038" name="TextBox 12"/>
            <p:cNvSpPr txBox="1">
              <a:spLocks noChangeArrowheads="1"/>
            </p:cNvSpPr>
            <p:nvPr/>
          </p:nvSpPr>
          <p:spPr bwMode="auto">
            <a:xfrm>
              <a:off x="7700007" y="2506663"/>
              <a:ext cx="787400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</a:rPr>
                <a:t>&lt;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 start</a:t>
              </a:r>
              <a:r>
                <a:rPr lang="en-US" altLang="en-US" sz="1100">
                  <a:solidFill>
                    <a:srgbClr val="00B050"/>
                  </a:solidFill>
                </a:rPr>
                <a:t>&gt;</a:t>
              </a:r>
            </a:p>
          </p:txBody>
        </p:sp>
        <p:sp>
          <p:nvSpPr>
            <p:cNvPr id="129039" name="TextBox 12"/>
            <p:cNvSpPr txBox="1">
              <a:spLocks noChangeArrowheads="1"/>
            </p:cNvSpPr>
            <p:nvPr/>
          </p:nvSpPr>
          <p:spPr bwMode="auto">
            <a:xfrm>
              <a:off x="7550876" y="3587022"/>
              <a:ext cx="103586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7030A0"/>
                  </a:solidFill>
                </a:rPr>
                <a:t>&lt;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</a:rPr>
                <a:t>&gt;</a:t>
              </a:r>
            </a:p>
          </p:txBody>
        </p:sp>
        <p:sp>
          <p:nvSpPr>
            <p:cNvPr id="129040" name="TextBox 12"/>
            <p:cNvSpPr txBox="1">
              <a:spLocks noChangeArrowheads="1"/>
            </p:cNvSpPr>
            <p:nvPr/>
          </p:nvSpPr>
          <p:spPr bwMode="auto">
            <a:xfrm>
              <a:off x="7554740" y="3200400"/>
              <a:ext cx="106631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/>
                <a:t>&lt;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/>
                <a:t>&gt;</a:t>
              </a:r>
            </a:p>
          </p:txBody>
        </p:sp>
        <p:sp>
          <p:nvSpPr>
            <p:cNvPr id="129041" name="TextBox 12"/>
            <p:cNvSpPr txBox="1">
              <a:spLocks noChangeArrowheads="1"/>
            </p:cNvSpPr>
            <p:nvPr/>
          </p:nvSpPr>
          <p:spPr bwMode="auto">
            <a:xfrm>
              <a:off x="7543837" y="4211520"/>
              <a:ext cx="103586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D1FFE6"/>
                  </a:solidFill>
                </a:rPr>
                <a:t>&lt;</a:t>
              </a:r>
              <a:r>
                <a:rPr lang="en-US" altLang="en-US" sz="11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D1FFE6"/>
                  </a:solidFill>
                </a:rPr>
                <a:t>&gt;</a:t>
              </a:r>
            </a:p>
          </p:txBody>
        </p:sp>
        <p:sp>
          <p:nvSpPr>
            <p:cNvPr id="129042" name="TextBox 12"/>
            <p:cNvSpPr txBox="1">
              <a:spLocks noChangeArrowheads="1"/>
            </p:cNvSpPr>
            <p:nvPr/>
          </p:nvSpPr>
          <p:spPr bwMode="auto">
            <a:xfrm>
              <a:off x="7644541" y="3795604"/>
              <a:ext cx="89319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 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9043" name="TextBox 12"/>
            <p:cNvSpPr txBox="1">
              <a:spLocks noChangeArrowheads="1"/>
            </p:cNvSpPr>
            <p:nvPr/>
          </p:nvSpPr>
          <p:spPr bwMode="auto">
            <a:xfrm>
              <a:off x="7626597" y="4808170"/>
              <a:ext cx="904415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en-US" altLang="en-US" sz="1100" i="1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en-US" sz="1100">
                <a:solidFill>
                  <a:srgbClr val="D1FFE6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" name="TextBox 12"/>
            <p:cNvSpPr txBox="1">
              <a:spLocks noChangeArrowheads="1"/>
            </p:cNvSpPr>
            <p:nvPr/>
          </p:nvSpPr>
          <p:spPr bwMode="auto">
            <a:xfrm>
              <a:off x="7620035" y="5249863"/>
              <a:ext cx="904853" cy="260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defRPr/>
              </a:pPr>
              <a:r>
                <a:rPr lang="en-US" altLang="en-US" sz="11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en-US" altLang="en-US" sz="1100" i="1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sz="11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9045" name="TextBox 13"/>
            <p:cNvSpPr txBox="1">
              <a:spLocks noChangeArrowheads="1"/>
            </p:cNvSpPr>
            <p:nvPr/>
          </p:nvSpPr>
          <p:spPr bwMode="auto">
            <a:xfrm rot="5400000">
              <a:off x="7970675" y="3918206"/>
              <a:ext cx="43497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29046" name="TextBox 58"/>
            <p:cNvSpPr txBox="1">
              <a:spLocks noChangeArrowheads="1"/>
            </p:cNvSpPr>
            <p:nvPr/>
          </p:nvSpPr>
          <p:spPr bwMode="auto">
            <a:xfrm rot="5400000">
              <a:off x="7317581" y="3994944"/>
              <a:ext cx="3154363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The order in which the values reach disk</a:t>
              </a:r>
            </a:p>
          </p:txBody>
        </p:sp>
        <p:sp>
          <p:nvSpPr>
            <p:cNvPr id="129047" name="TextBox 59"/>
            <p:cNvSpPr txBox="1">
              <a:spLocks noChangeArrowheads="1"/>
            </p:cNvSpPr>
            <p:nvPr/>
          </p:nvSpPr>
          <p:spPr bwMode="auto">
            <a:xfrm rot="5400000">
              <a:off x="7965228" y="4512553"/>
              <a:ext cx="445868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D1FFE6"/>
                  </a:solidFill>
                </a:rPr>
                <a:t>…</a:t>
              </a: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7569236" y="2085975"/>
              <a:ext cx="998513" cy="3944938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0902236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051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 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768350" y="1187450"/>
            <a:ext cx="7239000" cy="6508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Undo/Redo logging rule (UR):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 records reach disk before the corresponding changes reach disk. </a:t>
            </a:r>
          </a:p>
        </p:txBody>
      </p:sp>
      <p:grpSp>
        <p:nvGrpSpPr>
          <p:cNvPr id="130053" name="Group 29"/>
          <p:cNvGrpSpPr>
            <a:grpSpLocks/>
          </p:cNvGrpSpPr>
          <p:nvPr/>
        </p:nvGrpSpPr>
        <p:grpSpPr bwMode="auto">
          <a:xfrm>
            <a:off x="7543800" y="2085975"/>
            <a:ext cx="1504950" cy="3944938"/>
            <a:chOff x="7543837" y="2085975"/>
            <a:chExt cx="1504913" cy="3944938"/>
          </a:xfrm>
        </p:grpSpPr>
        <p:sp>
          <p:nvSpPr>
            <p:cNvPr id="130057" name="TextBox 12"/>
            <p:cNvSpPr txBox="1">
              <a:spLocks noChangeArrowheads="1"/>
            </p:cNvSpPr>
            <p:nvPr/>
          </p:nvSpPr>
          <p:spPr bwMode="auto">
            <a:xfrm>
              <a:off x="7544315" y="2695575"/>
              <a:ext cx="103586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000"/>
                  </a:solidFill>
                </a:rPr>
                <a:t>&lt;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</a:rPr>
                <a:t>&gt;</a:t>
              </a:r>
            </a:p>
          </p:txBody>
        </p:sp>
        <p:sp>
          <p:nvSpPr>
            <p:cNvPr id="130058" name="TextBox 13"/>
            <p:cNvSpPr txBox="1">
              <a:spLocks noChangeArrowheads="1"/>
            </p:cNvSpPr>
            <p:nvPr/>
          </p:nvSpPr>
          <p:spPr bwMode="auto">
            <a:xfrm rot="5400000">
              <a:off x="7976126" y="2853532"/>
              <a:ext cx="43497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30059" name="TextBox 44"/>
            <p:cNvSpPr txBox="1">
              <a:spLocks noChangeArrowheads="1"/>
            </p:cNvSpPr>
            <p:nvPr/>
          </p:nvSpPr>
          <p:spPr bwMode="auto">
            <a:xfrm>
              <a:off x="7610839" y="4397468"/>
              <a:ext cx="930275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&lt;T, commit&gt;</a:t>
              </a:r>
            </a:p>
          </p:txBody>
        </p:sp>
        <p:sp>
          <p:nvSpPr>
            <p:cNvPr id="130060" name="TextBox 46"/>
            <p:cNvSpPr txBox="1">
              <a:spLocks noChangeArrowheads="1"/>
            </p:cNvSpPr>
            <p:nvPr/>
          </p:nvSpPr>
          <p:spPr bwMode="auto">
            <a:xfrm rot="5400000">
              <a:off x="7971364" y="4952527"/>
              <a:ext cx="436563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D1FFE6"/>
                  </a:solidFill>
                </a:rPr>
                <a:t>…</a:t>
              </a:r>
            </a:p>
          </p:txBody>
        </p:sp>
        <p:cxnSp>
          <p:nvCxnSpPr>
            <p:cNvPr id="36" name="Straight Arrow Connector 35"/>
            <p:cNvCxnSpPr/>
            <p:nvPr/>
          </p:nvCxnSpPr>
          <p:spPr>
            <a:xfrm flipH="1">
              <a:off x="8705858" y="2543175"/>
              <a:ext cx="9525" cy="314483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062" name="TextBox 12"/>
            <p:cNvSpPr txBox="1">
              <a:spLocks noChangeArrowheads="1"/>
            </p:cNvSpPr>
            <p:nvPr/>
          </p:nvSpPr>
          <p:spPr bwMode="auto">
            <a:xfrm>
              <a:off x="7630250" y="3400426"/>
              <a:ext cx="893193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 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0063" name="TextBox 13"/>
            <p:cNvSpPr txBox="1">
              <a:spLocks noChangeArrowheads="1"/>
            </p:cNvSpPr>
            <p:nvPr/>
          </p:nvSpPr>
          <p:spPr bwMode="auto">
            <a:xfrm rot="5400000">
              <a:off x="7982266" y="2072481"/>
              <a:ext cx="4349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30064" name="TextBox 12"/>
            <p:cNvSpPr txBox="1">
              <a:spLocks noChangeArrowheads="1"/>
            </p:cNvSpPr>
            <p:nvPr/>
          </p:nvSpPr>
          <p:spPr bwMode="auto">
            <a:xfrm>
              <a:off x="7700007" y="2506663"/>
              <a:ext cx="787400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</a:rPr>
                <a:t>&lt;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 start</a:t>
              </a:r>
              <a:r>
                <a:rPr lang="en-US" altLang="en-US" sz="1100">
                  <a:solidFill>
                    <a:srgbClr val="00B050"/>
                  </a:solidFill>
                </a:rPr>
                <a:t>&gt;</a:t>
              </a:r>
            </a:p>
          </p:txBody>
        </p:sp>
        <p:sp>
          <p:nvSpPr>
            <p:cNvPr id="130065" name="TextBox 12"/>
            <p:cNvSpPr txBox="1">
              <a:spLocks noChangeArrowheads="1"/>
            </p:cNvSpPr>
            <p:nvPr/>
          </p:nvSpPr>
          <p:spPr bwMode="auto">
            <a:xfrm>
              <a:off x="7550876" y="3587022"/>
              <a:ext cx="103586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7030A0"/>
                  </a:solidFill>
                </a:rPr>
                <a:t>&lt;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</a:rPr>
                <a:t>&gt;</a:t>
              </a:r>
            </a:p>
          </p:txBody>
        </p:sp>
        <p:sp>
          <p:nvSpPr>
            <p:cNvPr id="130066" name="TextBox 12"/>
            <p:cNvSpPr txBox="1">
              <a:spLocks noChangeArrowheads="1"/>
            </p:cNvSpPr>
            <p:nvPr/>
          </p:nvSpPr>
          <p:spPr bwMode="auto">
            <a:xfrm>
              <a:off x="7554740" y="3200400"/>
              <a:ext cx="106631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/>
                <a:t>&lt;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/>
                <a:t>&gt;</a:t>
              </a:r>
            </a:p>
          </p:txBody>
        </p:sp>
        <p:sp>
          <p:nvSpPr>
            <p:cNvPr id="130067" name="TextBox 12"/>
            <p:cNvSpPr txBox="1">
              <a:spLocks noChangeArrowheads="1"/>
            </p:cNvSpPr>
            <p:nvPr/>
          </p:nvSpPr>
          <p:spPr bwMode="auto">
            <a:xfrm>
              <a:off x="7543837" y="4211520"/>
              <a:ext cx="103586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D1FFE6"/>
                  </a:solidFill>
                </a:rPr>
                <a:t>&lt;</a:t>
              </a:r>
              <a:r>
                <a:rPr lang="en-US" altLang="en-US" sz="11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D1FFE6"/>
                  </a:solidFill>
                </a:rPr>
                <a:t>&gt;</a:t>
              </a:r>
            </a:p>
          </p:txBody>
        </p:sp>
        <p:sp>
          <p:nvSpPr>
            <p:cNvPr id="130068" name="TextBox 12"/>
            <p:cNvSpPr txBox="1">
              <a:spLocks noChangeArrowheads="1"/>
            </p:cNvSpPr>
            <p:nvPr/>
          </p:nvSpPr>
          <p:spPr bwMode="auto">
            <a:xfrm>
              <a:off x="7644541" y="3795604"/>
              <a:ext cx="89319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 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0069" name="TextBox 12"/>
            <p:cNvSpPr txBox="1">
              <a:spLocks noChangeArrowheads="1"/>
            </p:cNvSpPr>
            <p:nvPr/>
          </p:nvSpPr>
          <p:spPr bwMode="auto">
            <a:xfrm>
              <a:off x="7626597" y="4808170"/>
              <a:ext cx="904415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en-US" altLang="en-US" sz="1100" i="1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en-US" sz="1100">
                <a:solidFill>
                  <a:srgbClr val="D1FFE6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TextBox 12"/>
            <p:cNvSpPr txBox="1">
              <a:spLocks noChangeArrowheads="1"/>
            </p:cNvSpPr>
            <p:nvPr/>
          </p:nvSpPr>
          <p:spPr bwMode="auto">
            <a:xfrm>
              <a:off x="7620035" y="5249863"/>
              <a:ext cx="904853" cy="260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defRPr/>
              </a:pPr>
              <a:r>
                <a:rPr lang="en-US" altLang="en-US" sz="11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en-US" altLang="en-US" sz="1100" i="1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sz="11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0071" name="TextBox 13"/>
            <p:cNvSpPr txBox="1">
              <a:spLocks noChangeArrowheads="1"/>
            </p:cNvSpPr>
            <p:nvPr/>
          </p:nvSpPr>
          <p:spPr bwMode="auto">
            <a:xfrm rot="5400000">
              <a:off x="7970675" y="3918206"/>
              <a:ext cx="43497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30072" name="TextBox 58"/>
            <p:cNvSpPr txBox="1">
              <a:spLocks noChangeArrowheads="1"/>
            </p:cNvSpPr>
            <p:nvPr/>
          </p:nvSpPr>
          <p:spPr bwMode="auto">
            <a:xfrm rot="5400000">
              <a:off x="7317581" y="3994944"/>
              <a:ext cx="3154363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The order in which the values reach disk</a:t>
              </a:r>
            </a:p>
          </p:txBody>
        </p:sp>
        <p:sp>
          <p:nvSpPr>
            <p:cNvPr id="130073" name="TextBox 59"/>
            <p:cNvSpPr txBox="1">
              <a:spLocks noChangeArrowheads="1"/>
            </p:cNvSpPr>
            <p:nvPr/>
          </p:nvSpPr>
          <p:spPr bwMode="auto">
            <a:xfrm rot="5400000">
              <a:off x="7965228" y="4512553"/>
              <a:ext cx="445868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D1FFE6"/>
                  </a:solidFill>
                </a:rPr>
                <a:t>…</a:t>
              </a: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7569236" y="2085975"/>
              <a:ext cx="998513" cy="3944938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52" name="Rectangle 3"/>
          <p:cNvSpPr txBox="1">
            <a:spLocks noChangeArrowheads="1"/>
          </p:cNvSpPr>
          <p:nvPr/>
        </p:nvSpPr>
        <p:spPr bwMode="auto">
          <a:xfrm>
            <a:off x="565150" y="2085975"/>
            <a:ext cx="6967538" cy="415131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9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Thus, when the system crashes, we can look at disk-log:</a:t>
            </a:r>
          </a:p>
          <a:p>
            <a:pPr eaLnBrk="1" hangingPunct="1"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we see &lt;T, commit&gt;, then all log records for T have reaches disk (although we are not sure if the corresponding changes have also reached disk), so we have all information to Redo T;</a:t>
            </a:r>
          </a:p>
          <a:p>
            <a:pPr eaLnBrk="1" hangingPunct="1"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we do not see &lt;T, commit&gt;, then we do not know if the log record for T is complete. However: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* If  record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&lt;T, V,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9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sz="19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is not in disk, then the corresponding  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change has not reached disk, yet, so we can ignore it;</a:t>
            </a:r>
          </a:p>
        </p:txBody>
      </p:sp>
      <p:sp>
        <p:nvSpPr>
          <p:cNvPr id="2" name="Oval 1"/>
          <p:cNvSpPr/>
          <p:nvPr/>
        </p:nvSpPr>
        <p:spPr>
          <a:xfrm>
            <a:off x="7543800" y="4202113"/>
            <a:ext cx="1050925" cy="3095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550150" y="4802188"/>
            <a:ext cx="1052513" cy="3095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41434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075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 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768350" y="1187450"/>
            <a:ext cx="7239000" cy="6508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Undo/Redo logging rule (UR):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 records reach disk before the corresponding changes reach disk. </a:t>
            </a:r>
          </a:p>
        </p:txBody>
      </p:sp>
      <p:sp>
        <p:nvSpPr>
          <p:cNvPr id="52" name="Rectangle 3"/>
          <p:cNvSpPr txBox="1">
            <a:spLocks noChangeArrowheads="1"/>
          </p:cNvSpPr>
          <p:nvPr/>
        </p:nvSpPr>
        <p:spPr bwMode="auto">
          <a:xfrm>
            <a:off x="565150" y="2085975"/>
            <a:ext cx="6967538" cy="415131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9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Thus, when the system crashes, we can look at disk-log:</a:t>
            </a:r>
          </a:p>
          <a:p>
            <a:pPr eaLnBrk="1" hangingPunct="1"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we see &lt;T, commit&gt;, then all log records for T have reaches disk (although we are not sure if the corresponding changes have also reached disk), so we have all information to Redo T;</a:t>
            </a:r>
          </a:p>
          <a:p>
            <a:pPr eaLnBrk="1" hangingPunct="1"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we do not see &lt;T, commit&gt;, then we do not know if the log record for T is complete. However: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* If  record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&lt;T, V,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9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sz="19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is not in disk, then the corresponding  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change has not reached disk, yet, so we can ignore it;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* If record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&lt;T, V,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9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sz="19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is in disk, then, though we do not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know if the corresponding change has reached disk, Undoing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this action is always safe. </a:t>
            </a:r>
          </a:p>
        </p:txBody>
      </p:sp>
      <p:grpSp>
        <p:nvGrpSpPr>
          <p:cNvPr id="131078" name="Group 52"/>
          <p:cNvGrpSpPr>
            <a:grpSpLocks/>
          </p:cNvGrpSpPr>
          <p:nvPr/>
        </p:nvGrpSpPr>
        <p:grpSpPr bwMode="auto">
          <a:xfrm>
            <a:off x="7543800" y="2085975"/>
            <a:ext cx="1504950" cy="3944938"/>
            <a:chOff x="7543837" y="2085975"/>
            <a:chExt cx="1504913" cy="3944938"/>
          </a:xfrm>
        </p:grpSpPr>
        <p:sp>
          <p:nvSpPr>
            <p:cNvPr id="131082" name="TextBox 12"/>
            <p:cNvSpPr txBox="1">
              <a:spLocks noChangeArrowheads="1"/>
            </p:cNvSpPr>
            <p:nvPr/>
          </p:nvSpPr>
          <p:spPr bwMode="auto">
            <a:xfrm>
              <a:off x="7544315" y="2695575"/>
              <a:ext cx="103586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000"/>
                  </a:solidFill>
                </a:rPr>
                <a:t>&lt;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</a:rPr>
                <a:t>&gt;</a:t>
              </a:r>
            </a:p>
          </p:txBody>
        </p:sp>
        <p:sp>
          <p:nvSpPr>
            <p:cNvPr id="131083" name="TextBox 13"/>
            <p:cNvSpPr txBox="1">
              <a:spLocks noChangeArrowheads="1"/>
            </p:cNvSpPr>
            <p:nvPr/>
          </p:nvSpPr>
          <p:spPr bwMode="auto">
            <a:xfrm rot="5400000">
              <a:off x="7976126" y="2853532"/>
              <a:ext cx="43497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31084" name="TextBox 44"/>
            <p:cNvSpPr txBox="1">
              <a:spLocks noChangeArrowheads="1"/>
            </p:cNvSpPr>
            <p:nvPr/>
          </p:nvSpPr>
          <p:spPr bwMode="auto">
            <a:xfrm>
              <a:off x="7610839" y="4397468"/>
              <a:ext cx="930275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&lt;T, commit&gt;</a:t>
              </a:r>
            </a:p>
          </p:txBody>
        </p:sp>
        <p:sp>
          <p:nvSpPr>
            <p:cNvPr id="131085" name="TextBox 46"/>
            <p:cNvSpPr txBox="1">
              <a:spLocks noChangeArrowheads="1"/>
            </p:cNvSpPr>
            <p:nvPr/>
          </p:nvSpPr>
          <p:spPr bwMode="auto">
            <a:xfrm rot="5400000">
              <a:off x="7971364" y="4952527"/>
              <a:ext cx="436563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D1FFE6"/>
                  </a:solidFill>
                </a:rPr>
                <a:t>…</a:t>
              </a:r>
            </a:p>
          </p:txBody>
        </p:sp>
        <p:cxnSp>
          <p:nvCxnSpPr>
            <p:cNvPr id="58" name="Straight Arrow Connector 57"/>
            <p:cNvCxnSpPr/>
            <p:nvPr/>
          </p:nvCxnSpPr>
          <p:spPr>
            <a:xfrm flipH="1">
              <a:off x="8705858" y="2543175"/>
              <a:ext cx="9525" cy="314483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087" name="TextBox 12"/>
            <p:cNvSpPr txBox="1">
              <a:spLocks noChangeArrowheads="1"/>
            </p:cNvSpPr>
            <p:nvPr/>
          </p:nvSpPr>
          <p:spPr bwMode="auto">
            <a:xfrm>
              <a:off x="7630250" y="3400426"/>
              <a:ext cx="893193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 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1088" name="TextBox 13"/>
            <p:cNvSpPr txBox="1">
              <a:spLocks noChangeArrowheads="1"/>
            </p:cNvSpPr>
            <p:nvPr/>
          </p:nvSpPr>
          <p:spPr bwMode="auto">
            <a:xfrm rot="5400000">
              <a:off x="7982266" y="2072481"/>
              <a:ext cx="4349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31089" name="TextBox 12"/>
            <p:cNvSpPr txBox="1">
              <a:spLocks noChangeArrowheads="1"/>
            </p:cNvSpPr>
            <p:nvPr/>
          </p:nvSpPr>
          <p:spPr bwMode="auto">
            <a:xfrm>
              <a:off x="7700007" y="2506663"/>
              <a:ext cx="787400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</a:rPr>
                <a:t>&lt;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 start</a:t>
              </a:r>
              <a:r>
                <a:rPr lang="en-US" altLang="en-US" sz="1100">
                  <a:solidFill>
                    <a:srgbClr val="00B050"/>
                  </a:solidFill>
                </a:rPr>
                <a:t>&gt;</a:t>
              </a:r>
            </a:p>
          </p:txBody>
        </p:sp>
        <p:sp>
          <p:nvSpPr>
            <p:cNvPr id="131090" name="TextBox 12"/>
            <p:cNvSpPr txBox="1">
              <a:spLocks noChangeArrowheads="1"/>
            </p:cNvSpPr>
            <p:nvPr/>
          </p:nvSpPr>
          <p:spPr bwMode="auto">
            <a:xfrm>
              <a:off x="7550876" y="3587022"/>
              <a:ext cx="103586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7030A0"/>
                  </a:solidFill>
                </a:rPr>
                <a:t>&lt;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</a:rPr>
                <a:t>&gt;</a:t>
              </a:r>
            </a:p>
          </p:txBody>
        </p:sp>
        <p:sp>
          <p:nvSpPr>
            <p:cNvPr id="131091" name="TextBox 12"/>
            <p:cNvSpPr txBox="1">
              <a:spLocks noChangeArrowheads="1"/>
            </p:cNvSpPr>
            <p:nvPr/>
          </p:nvSpPr>
          <p:spPr bwMode="auto">
            <a:xfrm>
              <a:off x="7554740" y="3200400"/>
              <a:ext cx="106631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/>
                <a:t>&lt;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/>
                <a:t>&gt;</a:t>
              </a:r>
            </a:p>
          </p:txBody>
        </p:sp>
        <p:sp>
          <p:nvSpPr>
            <p:cNvPr id="131092" name="TextBox 12"/>
            <p:cNvSpPr txBox="1">
              <a:spLocks noChangeArrowheads="1"/>
            </p:cNvSpPr>
            <p:nvPr/>
          </p:nvSpPr>
          <p:spPr bwMode="auto">
            <a:xfrm>
              <a:off x="7543837" y="4211520"/>
              <a:ext cx="103586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D1FFE6"/>
                  </a:solidFill>
                </a:rPr>
                <a:t>&lt;</a:t>
              </a:r>
              <a:r>
                <a:rPr lang="en-US" altLang="en-US" sz="11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D1FFE6"/>
                  </a:solidFill>
                </a:rPr>
                <a:t>&gt;</a:t>
              </a:r>
            </a:p>
          </p:txBody>
        </p:sp>
        <p:sp>
          <p:nvSpPr>
            <p:cNvPr id="131093" name="TextBox 12"/>
            <p:cNvSpPr txBox="1">
              <a:spLocks noChangeArrowheads="1"/>
            </p:cNvSpPr>
            <p:nvPr/>
          </p:nvSpPr>
          <p:spPr bwMode="auto">
            <a:xfrm>
              <a:off x="7644541" y="3795604"/>
              <a:ext cx="89319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 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1094" name="TextBox 12"/>
            <p:cNvSpPr txBox="1">
              <a:spLocks noChangeArrowheads="1"/>
            </p:cNvSpPr>
            <p:nvPr/>
          </p:nvSpPr>
          <p:spPr bwMode="auto">
            <a:xfrm>
              <a:off x="7626597" y="4808170"/>
              <a:ext cx="904415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en-US" altLang="en-US" sz="1100" i="1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en-US" sz="1100">
                <a:solidFill>
                  <a:srgbClr val="D1FFE6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TextBox 12"/>
            <p:cNvSpPr txBox="1">
              <a:spLocks noChangeArrowheads="1"/>
            </p:cNvSpPr>
            <p:nvPr/>
          </p:nvSpPr>
          <p:spPr bwMode="auto">
            <a:xfrm>
              <a:off x="7620035" y="5249863"/>
              <a:ext cx="904853" cy="260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defRPr/>
              </a:pPr>
              <a:r>
                <a:rPr lang="en-US" altLang="en-US" sz="11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en-US" altLang="en-US" sz="1100" i="1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sz="11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1096" name="TextBox 13"/>
            <p:cNvSpPr txBox="1">
              <a:spLocks noChangeArrowheads="1"/>
            </p:cNvSpPr>
            <p:nvPr/>
          </p:nvSpPr>
          <p:spPr bwMode="auto">
            <a:xfrm rot="5400000">
              <a:off x="7970675" y="3918206"/>
              <a:ext cx="43497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31097" name="TextBox 58"/>
            <p:cNvSpPr txBox="1">
              <a:spLocks noChangeArrowheads="1"/>
            </p:cNvSpPr>
            <p:nvPr/>
          </p:nvSpPr>
          <p:spPr bwMode="auto">
            <a:xfrm rot="5400000">
              <a:off x="7317581" y="3994944"/>
              <a:ext cx="3154363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The order in which the values reach disk</a:t>
              </a:r>
            </a:p>
          </p:txBody>
        </p:sp>
        <p:sp>
          <p:nvSpPr>
            <p:cNvPr id="131098" name="TextBox 59"/>
            <p:cNvSpPr txBox="1">
              <a:spLocks noChangeArrowheads="1"/>
            </p:cNvSpPr>
            <p:nvPr/>
          </p:nvSpPr>
          <p:spPr bwMode="auto">
            <a:xfrm rot="5400000">
              <a:off x="7965228" y="4512553"/>
              <a:ext cx="445868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D1FFE6"/>
                  </a:solidFill>
                </a:rPr>
                <a:t>…</a:t>
              </a: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7569236" y="2085975"/>
              <a:ext cx="998513" cy="3944938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72" name="Oval 71"/>
          <p:cNvSpPr/>
          <p:nvPr/>
        </p:nvSpPr>
        <p:spPr>
          <a:xfrm>
            <a:off x="7550150" y="2717800"/>
            <a:ext cx="1052513" cy="2301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7558088" y="3214688"/>
            <a:ext cx="1052512" cy="2190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7535863" y="3622675"/>
            <a:ext cx="1052512" cy="2063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85328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099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 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768350" y="1187450"/>
            <a:ext cx="7239000" cy="6508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Undo/Redo logging rule (UR):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 records reach disk before the corresponding changes reach disk. </a:t>
            </a:r>
          </a:p>
        </p:txBody>
      </p:sp>
      <p:sp>
        <p:nvSpPr>
          <p:cNvPr id="52" name="Rectangle 3"/>
          <p:cNvSpPr txBox="1">
            <a:spLocks noChangeArrowheads="1"/>
          </p:cNvSpPr>
          <p:nvPr/>
        </p:nvSpPr>
        <p:spPr bwMode="auto">
          <a:xfrm>
            <a:off x="565150" y="2085975"/>
            <a:ext cx="6967538" cy="415131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9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Thus, when the system crashes, we can look at disk-log:</a:t>
            </a:r>
          </a:p>
          <a:p>
            <a:pPr eaLnBrk="1" hangingPunct="1"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we see &lt;T, commit&gt;, then all log records for T have reaches disk (although we are not sure if the corresponding changes have also reached disk), so we have all information to Redo T;</a:t>
            </a:r>
          </a:p>
          <a:p>
            <a:pPr eaLnBrk="1" hangingPunct="1"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we do not see &lt;T, commit&gt;, then we do not know if the log record for T is complete. However: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* If  record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&lt;T, V,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9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sz="19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is not in disk, then the corresponding  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change has not reached disk, yet, so we can ignore it;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* If record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&lt;T, V,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9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sz="19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is in disk, then, though we do not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know if the corresponding change has reached disk, Undoing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this action is always safe. </a:t>
            </a:r>
          </a:p>
          <a:p>
            <a:pPr eaLnBrk="1" hangingPunct="1"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Redo should go forwards while Undo should go backwards. </a:t>
            </a:r>
          </a:p>
        </p:txBody>
      </p:sp>
      <p:grpSp>
        <p:nvGrpSpPr>
          <p:cNvPr id="132102" name="Group 45"/>
          <p:cNvGrpSpPr>
            <a:grpSpLocks/>
          </p:cNvGrpSpPr>
          <p:nvPr/>
        </p:nvGrpSpPr>
        <p:grpSpPr bwMode="auto">
          <a:xfrm>
            <a:off x="7543800" y="2085975"/>
            <a:ext cx="1504950" cy="3944938"/>
            <a:chOff x="7543837" y="2085975"/>
            <a:chExt cx="1504913" cy="3944938"/>
          </a:xfrm>
        </p:grpSpPr>
        <p:sp>
          <p:nvSpPr>
            <p:cNvPr id="132103" name="TextBox 12"/>
            <p:cNvSpPr txBox="1">
              <a:spLocks noChangeArrowheads="1"/>
            </p:cNvSpPr>
            <p:nvPr/>
          </p:nvSpPr>
          <p:spPr bwMode="auto">
            <a:xfrm>
              <a:off x="7544315" y="2695575"/>
              <a:ext cx="103586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000"/>
                  </a:solidFill>
                </a:rPr>
                <a:t>&lt;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</a:rPr>
                <a:t>&gt;</a:t>
              </a:r>
            </a:p>
          </p:txBody>
        </p:sp>
        <p:sp>
          <p:nvSpPr>
            <p:cNvPr id="132104" name="TextBox 13"/>
            <p:cNvSpPr txBox="1">
              <a:spLocks noChangeArrowheads="1"/>
            </p:cNvSpPr>
            <p:nvPr/>
          </p:nvSpPr>
          <p:spPr bwMode="auto">
            <a:xfrm rot="5400000">
              <a:off x="7976126" y="2853532"/>
              <a:ext cx="43497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32105" name="TextBox 44"/>
            <p:cNvSpPr txBox="1">
              <a:spLocks noChangeArrowheads="1"/>
            </p:cNvSpPr>
            <p:nvPr/>
          </p:nvSpPr>
          <p:spPr bwMode="auto">
            <a:xfrm>
              <a:off x="7610839" y="4397468"/>
              <a:ext cx="930275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&lt;T, commit&gt;</a:t>
              </a:r>
            </a:p>
          </p:txBody>
        </p:sp>
        <p:sp>
          <p:nvSpPr>
            <p:cNvPr id="132106" name="TextBox 46"/>
            <p:cNvSpPr txBox="1">
              <a:spLocks noChangeArrowheads="1"/>
            </p:cNvSpPr>
            <p:nvPr/>
          </p:nvSpPr>
          <p:spPr bwMode="auto">
            <a:xfrm rot="5400000">
              <a:off x="7971364" y="4952527"/>
              <a:ext cx="436563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cxnSp>
          <p:nvCxnSpPr>
            <p:cNvPr id="51" name="Straight Arrow Connector 50"/>
            <p:cNvCxnSpPr/>
            <p:nvPr/>
          </p:nvCxnSpPr>
          <p:spPr>
            <a:xfrm flipH="1">
              <a:off x="8705858" y="2543175"/>
              <a:ext cx="9525" cy="314483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108" name="TextBox 12"/>
            <p:cNvSpPr txBox="1">
              <a:spLocks noChangeArrowheads="1"/>
            </p:cNvSpPr>
            <p:nvPr/>
          </p:nvSpPr>
          <p:spPr bwMode="auto">
            <a:xfrm>
              <a:off x="7630250" y="3400426"/>
              <a:ext cx="893193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 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2109" name="TextBox 13"/>
            <p:cNvSpPr txBox="1">
              <a:spLocks noChangeArrowheads="1"/>
            </p:cNvSpPr>
            <p:nvPr/>
          </p:nvSpPr>
          <p:spPr bwMode="auto">
            <a:xfrm rot="5400000">
              <a:off x="7982266" y="2072481"/>
              <a:ext cx="4349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32110" name="TextBox 12"/>
            <p:cNvSpPr txBox="1">
              <a:spLocks noChangeArrowheads="1"/>
            </p:cNvSpPr>
            <p:nvPr/>
          </p:nvSpPr>
          <p:spPr bwMode="auto">
            <a:xfrm>
              <a:off x="7700007" y="2506663"/>
              <a:ext cx="787400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</a:rPr>
                <a:t>&lt;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 start</a:t>
              </a:r>
              <a:r>
                <a:rPr lang="en-US" altLang="en-US" sz="1100">
                  <a:solidFill>
                    <a:srgbClr val="00B050"/>
                  </a:solidFill>
                </a:rPr>
                <a:t>&gt;</a:t>
              </a:r>
            </a:p>
          </p:txBody>
        </p:sp>
        <p:sp>
          <p:nvSpPr>
            <p:cNvPr id="132111" name="TextBox 12"/>
            <p:cNvSpPr txBox="1">
              <a:spLocks noChangeArrowheads="1"/>
            </p:cNvSpPr>
            <p:nvPr/>
          </p:nvSpPr>
          <p:spPr bwMode="auto">
            <a:xfrm>
              <a:off x="7550876" y="3587022"/>
              <a:ext cx="103586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7030A0"/>
                  </a:solidFill>
                </a:rPr>
                <a:t>&lt;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</a:rPr>
                <a:t>&gt;</a:t>
              </a:r>
            </a:p>
          </p:txBody>
        </p:sp>
        <p:sp>
          <p:nvSpPr>
            <p:cNvPr id="132112" name="TextBox 12"/>
            <p:cNvSpPr txBox="1">
              <a:spLocks noChangeArrowheads="1"/>
            </p:cNvSpPr>
            <p:nvPr/>
          </p:nvSpPr>
          <p:spPr bwMode="auto">
            <a:xfrm>
              <a:off x="7554740" y="3200400"/>
              <a:ext cx="106631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/>
                <a:t>&lt;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/>
                <a:t>&gt;</a:t>
              </a:r>
            </a:p>
          </p:txBody>
        </p:sp>
        <p:sp>
          <p:nvSpPr>
            <p:cNvPr id="132113" name="TextBox 12"/>
            <p:cNvSpPr txBox="1">
              <a:spLocks noChangeArrowheads="1"/>
            </p:cNvSpPr>
            <p:nvPr/>
          </p:nvSpPr>
          <p:spPr bwMode="auto">
            <a:xfrm>
              <a:off x="7543837" y="4211520"/>
              <a:ext cx="103586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</a:rPr>
                <a:t>&lt;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00B050"/>
                  </a:solidFill>
                </a:rPr>
                <a:t>&gt;</a:t>
              </a:r>
            </a:p>
          </p:txBody>
        </p:sp>
        <p:sp>
          <p:nvSpPr>
            <p:cNvPr id="132114" name="TextBox 12"/>
            <p:cNvSpPr txBox="1">
              <a:spLocks noChangeArrowheads="1"/>
            </p:cNvSpPr>
            <p:nvPr/>
          </p:nvSpPr>
          <p:spPr bwMode="auto">
            <a:xfrm>
              <a:off x="7644541" y="3795604"/>
              <a:ext cx="89319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 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2115" name="TextBox 12"/>
            <p:cNvSpPr txBox="1">
              <a:spLocks noChangeArrowheads="1"/>
            </p:cNvSpPr>
            <p:nvPr/>
          </p:nvSpPr>
          <p:spPr bwMode="auto">
            <a:xfrm>
              <a:off x="7626597" y="4808170"/>
              <a:ext cx="904415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en-US" altLang="en-US" sz="11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2116" name="TextBox 12"/>
            <p:cNvSpPr txBox="1">
              <a:spLocks noChangeArrowheads="1"/>
            </p:cNvSpPr>
            <p:nvPr/>
          </p:nvSpPr>
          <p:spPr bwMode="auto">
            <a:xfrm>
              <a:off x="7620461" y="5249321"/>
              <a:ext cx="904415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en-US" altLang="en-US" sz="11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2117" name="TextBox 13"/>
            <p:cNvSpPr txBox="1">
              <a:spLocks noChangeArrowheads="1"/>
            </p:cNvSpPr>
            <p:nvPr/>
          </p:nvSpPr>
          <p:spPr bwMode="auto">
            <a:xfrm rot="5400000">
              <a:off x="7970675" y="3918206"/>
              <a:ext cx="43497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32118" name="TextBox 58"/>
            <p:cNvSpPr txBox="1">
              <a:spLocks noChangeArrowheads="1"/>
            </p:cNvSpPr>
            <p:nvPr/>
          </p:nvSpPr>
          <p:spPr bwMode="auto">
            <a:xfrm rot="5400000">
              <a:off x="7317581" y="3994944"/>
              <a:ext cx="3154363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The order in which the values reach disk</a:t>
              </a:r>
            </a:p>
          </p:txBody>
        </p:sp>
        <p:sp>
          <p:nvSpPr>
            <p:cNvPr id="132119" name="TextBox 59"/>
            <p:cNvSpPr txBox="1">
              <a:spLocks noChangeArrowheads="1"/>
            </p:cNvSpPr>
            <p:nvPr/>
          </p:nvSpPr>
          <p:spPr bwMode="auto">
            <a:xfrm rot="5400000">
              <a:off x="7965228" y="4512553"/>
              <a:ext cx="445868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7569236" y="2085975"/>
              <a:ext cx="998513" cy="3944938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5156650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123" name="TextBox 1"/>
          <p:cNvSpPr txBox="1">
            <a:spLocks noChangeArrowheads="1"/>
          </p:cNvSpPr>
          <p:nvPr/>
        </p:nvSpPr>
        <p:spPr bwMode="auto">
          <a:xfrm>
            <a:off x="2392363" y="1917700"/>
            <a:ext cx="4762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Algorithms for Undo/Redo logging</a:t>
            </a:r>
          </a:p>
        </p:txBody>
      </p:sp>
      <p:sp>
        <p:nvSpPr>
          <p:cNvPr id="133124" name="TextBox 2"/>
          <p:cNvSpPr txBox="1">
            <a:spLocks noChangeArrowheads="1"/>
          </p:cNvSpPr>
          <p:nvPr/>
        </p:nvSpPr>
        <p:spPr bwMode="auto">
          <a:xfrm>
            <a:off x="781050" y="2511425"/>
            <a:ext cx="3686175" cy="20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Undo/Redo log recording</a:t>
            </a:r>
            <a:endParaRPr lang="en-US" altLang="en-US" sz="1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1. Add &lt;T, start&gt;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2. When T writes on A, add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&lt;T, A,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&gt; in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output(A) can be performed now,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either before or after step 3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3. Add &lt;T, commit&gt; to memory-log.</a:t>
            </a:r>
          </a:p>
        </p:txBody>
      </p:sp>
      <p:sp>
        <p:nvSpPr>
          <p:cNvPr id="133125" name="TextBox 7"/>
          <p:cNvSpPr txBox="1">
            <a:spLocks noChangeArrowheads="1"/>
          </p:cNvSpPr>
          <p:nvPr/>
        </p:nvSpPr>
        <p:spPr bwMode="auto">
          <a:xfrm>
            <a:off x="4652963" y="2511425"/>
            <a:ext cx="3657600" cy="2862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Undo/Redo log</a:t>
            </a:r>
            <a:endParaRPr lang="en-US" alt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For T with 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For &lt;T, A, 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Redo by assigning a</a:t>
            </a:r>
            <a:r>
              <a:rPr lang="en-US" alt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Scan the 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For T without &lt;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T,commit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For &lt;T, A, 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Undo by assigning 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A.</a:t>
            </a:r>
          </a:p>
        </p:txBody>
      </p:sp>
      <p:sp>
        <p:nvSpPr>
          <p:cNvPr id="133126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 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941388" y="1187450"/>
            <a:ext cx="7239000" cy="6508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Undo/Redo logging rule (UR):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 records reach disk before the corresponding changes reach disk. </a:t>
            </a:r>
          </a:p>
        </p:txBody>
      </p:sp>
    </p:spTree>
    <p:extLst>
      <p:ext uri="{BB962C8B-B14F-4D97-AF65-F5344CB8AC3E}">
        <p14:creationId xmlns:p14="http://schemas.microsoft.com/office/powerpoint/2010/main" val="195353962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C3019CB-1D88-4FF0-AC8B-484B0BF07520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147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5143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Undo/Redo-logging: Example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028700"/>
            <a:ext cx="4983162" cy="3492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14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30A9EC1-1DD5-43FC-AC2F-A4ADDC06BBD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415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34151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4152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34153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4154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4155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4156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34157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34158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34159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134160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134161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34162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128428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134163" name="TextBox 2"/>
          <p:cNvSpPr txBox="1">
            <a:spLocks noChangeArrowheads="1"/>
          </p:cNvSpPr>
          <p:nvPr/>
        </p:nvSpPr>
        <p:spPr bwMode="auto">
          <a:xfrm>
            <a:off x="6116638" y="220663"/>
            <a:ext cx="2827337" cy="16002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Add &lt;T, start&gt;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When T writes on A, add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output(A) can be performed now,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either before or after step 3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&lt;T, commit&gt; to memory-log.</a:t>
            </a:r>
          </a:p>
        </p:txBody>
      </p:sp>
    </p:spTree>
    <p:extLst>
      <p:ext uri="{BB962C8B-B14F-4D97-AF65-F5344CB8AC3E}">
        <p14:creationId xmlns:p14="http://schemas.microsoft.com/office/powerpoint/2010/main" val="123791779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209FADB-EDF3-4EED-A765-970E0D110AD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517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53580C0-7F07-4D09-A834-9118FEB72A35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5172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3517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5174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35175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5176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5177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5178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35179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35180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35181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135182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135183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35184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4749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10, 30&gt;</a:t>
            </a:r>
            <a:endParaRPr lang="en-US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  <a:endParaRPr lang="en-US" altLang="en-US" sz="18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</p:txBody>
      </p:sp>
      <p:sp>
        <p:nvSpPr>
          <p:cNvPr id="135185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494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Undo/Redo: log recording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620713" y="1020763"/>
            <a:ext cx="4303712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187" name="TextBox 2"/>
          <p:cNvSpPr txBox="1">
            <a:spLocks noChangeArrowheads="1"/>
          </p:cNvSpPr>
          <p:nvPr/>
        </p:nvSpPr>
        <p:spPr bwMode="auto">
          <a:xfrm>
            <a:off x="6116638" y="220663"/>
            <a:ext cx="2827337" cy="16002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Add &lt;T, start&gt;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When T writes on A, add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output(A) can be performed now,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either before or after step 3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&lt;T, commit&gt; to memory-log.</a:t>
            </a:r>
          </a:p>
        </p:txBody>
      </p:sp>
    </p:spTree>
    <p:extLst>
      <p:ext uri="{BB962C8B-B14F-4D97-AF65-F5344CB8AC3E}">
        <p14:creationId xmlns:p14="http://schemas.microsoft.com/office/powerpoint/2010/main" val="9261004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D71A987-EDDC-4B57-90E9-99BF78BA0E6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619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BB91AC5-6489-4C5F-AACE-46D781864CF4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619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36197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619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3619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620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620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620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3620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36204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36205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136206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136207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136208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136209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136210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36211" name="TextBox 23"/>
          <p:cNvSpPr txBox="1">
            <a:spLocks noChangeArrowheads="1"/>
          </p:cNvSpPr>
          <p:nvPr/>
        </p:nvSpPr>
        <p:spPr bwMode="auto">
          <a:xfrm>
            <a:off x="4430713" y="4254500"/>
            <a:ext cx="795337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10, 30&gt;</a:t>
            </a:r>
          </a:p>
        </p:txBody>
      </p:sp>
      <p:sp>
        <p:nvSpPr>
          <p:cNvPr id="136212" name="TextBox 2"/>
          <p:cNvSpPr txBox="1">
            <a:spLocks noChangeArrowheads="1"/>
          </p:cNvSpPr>
          <p:nvPr/>
        </p:nvSpPr>
        <p:spPr bwMode="auto">
          <a:xfrm>
            <a:off x="6116638" y="220663"/>
            <a:ext cx="2827337" cy="16002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Add &lt;T, start&gt;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When T writes on A, add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output(A) can be performed now,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either before or after step 3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&lt;T, commit&gt; to memory-log.</a:t>
            </a:r>
          </a:p>
        </p:txBody>
      </p:sp>
      <p:sp>
        <p:nvSpPr>
          <p:cNvPr id="136213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4749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  <a:endParaRPr lang="en-US" altLang="en-US" sz="18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</p:txBody>
      </p:sp>
      <p:sp>
        <p:nvSpPr>
          <p:cNvPr id="136214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494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Undo/Redo: log recording</a:t>
            </a:r>
          </a:p>
        </p:txBody>
      </p:sp>
      <p:cxnSp>
        <p:nvCxnSpPr>
          <p:cNvPr id="28" name="Straight Connector 27"/>
          <p:cNvCxnSpPr/>
          <p:nvPr/>
        </p:nvCxnSpPr>
        <p:spPr>
          <a:xfrm flipV="1">
            <a:off x="620713" y="1020763"/>
            <a:ext cx="4303712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881037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DE790E3-9867-445B-8197-D8E8C4D5ECC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721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E5E098D-B860-4611-9AF5-7390A3C3E4D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722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37221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7222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37223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7224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7225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7226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37227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37228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37229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137230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137231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137232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137233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137234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37235" name="TextBox 23"/>
          <p:cNvSpPr txBox="1">
            <a:spLocks noChangeArrowheads="1"/>
          </p:cNvSpPr>
          <p:nvPr/>
        </p:nvSpPr>
        <p:spPr bwMode="auto">
          <a:xfrm>
            <a:off x="4430713" y="4254500"/>
            <a:ext cx="795337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10, 30&gt;</a:t>
            </a:r>
          </a:p>
        </p:txBody>
      </p:sp>
      <p:sp>
        <p:nvSpPr>
          <p:cNvPr id="137236" name="TextBox 2"/>
          <p:cNvSpPr txBox="1">
            <a:spLocks noChangeArrowheads="1"/>
          </p:cNvSpPr>
          <p:nvPr/>
        </p:nvSpPr>
        <p:spPr bwMode="auto">
          <a:xfrm>
            <a:off x="6116638" y="220663"/>
            <a:ext cx="2827337" cy="16002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Add &lt;T, start&gt;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When T writes on A, add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output(A) can be performed now,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either before or after step 3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&lt;T, commit&gt; to memory-log.</a:t>
            </a:r>
          </a:p>
        </p:txBody>
      </p:sp>
      <p:sp>
        <p:nvSpPr>
          <p:cNvPr id="137237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4749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  <a:endParaRPr lang="en-US" altLang="en-US" sz="18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</p:txBody>
      </p:sp>
      <p:sp>
        <p:nvSpPr>
          <p:cNvPr id="25" name="TextBox 23"/>
          <p:cNvSpPr txBox="1">
            <a:spLocks noChangeArrowheads="1"/>
          </p:cNvSpPr>
          <p:nvPr/>
        </p:nvSpPr>
        <p:spPr bwMode="auto">
          <a:xfrm>
            <a:off x="4433888" y="4246563"/>
            <a:ext cx="795337" cy="461962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10, 30&gt;</a:t>
            </a:r>
          </a:p>
        </p:txBody>
      </p:sp>
      <p:sp>
        <p:nvSpPr>
          <p:cNvPr id="137239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494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Undo/Redo: log recording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620713" y="1020763"/>
            <a:ext cx="4303712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4361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2.22222E-6 L 0.18055 0.070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28" y="3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53704FE-A3C3-4D21-8EFA-DABE4AF86427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824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F871A9C-2EFE-488D-88DA-8406BDD1AE5A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8244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38245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8246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38247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8248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8249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8250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38251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38252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38253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138254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138255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138256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138257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138258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38259" name="TextBox 23"/>
          <p:cNvSpPr txBox="1">
            <a:spLocks noChangeArrowheads="1"/>
          </p:cNvSpPr>
          <p:nvPr/>
        </p:nvSpPr>
        <p:spPr bwMode="auto">
          <a:xfrm>
            <a:off x="4430713" y="4254500"/>
            <a:ext cx="795337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10, 30&gt;</a:t>
            </a:r>
          </a:p>
        </p:txBody>
      </p:sp>
      <p:sp>
        <p:nvSpPr>
          <p:cNvPr id="138260" name="TextBox 2"/>
          <p:cNvSpPr txBox="1">
            <a:spLocks noChangeArrowheads="1"/>
          </p:cNvSpPr>
          <p:nvPr/>
        </p:nvSpPr>
        <p:spPr bwMode="auto">
          <a:xfrm>
            <a:off x="6116638" y="220663"/>
            <a:ext cx="2827337" cy="16002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Add &lt;T, start&gt;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When T writes on A, add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output(A) can be performed now,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either before or after step 3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&lt;T, commit&gt; to memory-log.</a:t>
            </a:r>
          </a:p>
        </p:txBody>
      </p:sp>
      <p:sp>
        <p:nvSpPr>
          <p:cNvPr id="138261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4749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</p:txBody>
      </p:sp>
      <p:sp>
        <p:nvSpPr>
          <p:cNvPr id="138262" name="TextBox 23"/>
          <p:cNvSpPr txBox="1">
            <a:spLocks noChangeArrowheads="1"/>
          </p:cNvSpPr>
          <p:nvPr/>
        </p:nvSpPr>
        <p:spPr bwMode="auto">
          <a:xfrm>
            <a:off x="6084888" y="4751388"/>
            <a:ext cx="795337" cy="461962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10, 30&gt;</a:t>
            </a:r>
          </a:p>
        </p:txBody>
      </p:sp>
      <p:sp>
        <p:nvSpPr>
          <p:cNvPr id="27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138264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494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Undo/Redo: log recording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620713" y="1020763"/>
            <a:ext cx="4303712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2066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44444E-6 L 0.35573 -0.078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78" y="-39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5303A4D-1A20-4144-AEA9-1C7A70DF6915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926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1A73279-0214-4491-83A3-99012553D739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9268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3926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9270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39271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9272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9273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9274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39275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39276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39277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139278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139279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139280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139281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139282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39283" name="TextBox 23"/>
          <p:cNvSpPr txBox="1">
            <a:spLocks noChangeArrowheads="1"/>
          </p:cNvSpPr>
          <p:nvPr/>
        </p:nvSpPr>
        <p:spPr bwMode="auto">
          <a:xfrm>
            <a:off x="4430713" y="4254500"/>
            <a:ext cx="795337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139284" name="TextBox 2"/>
          <p:cNvSpPr txBox="1">
            <a:spLocks noChangeArrowheads="1"/>
          </p:cNvSpPr>
          <p:nvPr/>
        </p:nvSpPr>
        <p:spPr bwMode="auto">
          <a:xfrm>
            <a:off x="6116638" y="220663"/>
            <a:ext cx="2827337" cy="16002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Add &lt;T, start&gt;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When T writes on A, add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output(A) can be performed now,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either before or after step 3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&lt;T, commit&gt; to memory-log.</a:t>
            </a:r>
          </a:p>
        </p:txBody>
      </p:sp>
      <p:sp>
        <p:nvSpPr>
          <p:cNvPr id="139285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4749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</p:txBody>
      </p:sp>
      <p:sp>
        <p:nvSpPr>
          <p:cNvPr id="139286" name="TextBox 23"/>
          <p:cNvSpPr txBox="1">
            <a:spLocks noChangeArrowheads="1"/>
          </p:cNvSpPr>
          <p:nvPr/>
        </p:nvSpPr>
        <p:spPr bwMode="auto">
          <a:xfrm>
            <a:off x="6084888" y="4751388"/>
            <a:ext cx="795337" cy="461962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10, 30&gt;</a:t>
            </a:r>
          </a:p>
        </p:txBody>
      </p:sp>
      <p:sp>
        <p:nvSpPr>
          <p:cNvPr id="139287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494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Undo/Redo: log recording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620713" y="1020763"/>
            <a:ext cx="4303712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695324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A01D0BB-EB91-4808-86E0-92F2687FE8BE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029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85464E3-E1FC-4FE1-8A7A-BF2ED3527DB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0292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4029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40294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40295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0296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0297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0298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40299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40300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40301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140302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140303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140304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140305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140306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40307" name="TextBox 23"/>
          <p:cNvSpPr txBox="1">
            <a:spLocks noChangeArrowheads="1"/>
          </p:cNvSpPr>
          <p:nvPr/>
        </p:nvSpPr>
        <p:spPr bwMode="auto">
          <a:xfrm>
            <a:off x="4430713" y="4254500"/>
            <a:ext cx="795337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140308" name="TextBox 2"/>
          <p:cNvSpPr txBox="1">
            <a:spLocks noChangeArrowheads="1"/>
          </p:cNvSpPr>
          <p:nvPr/>
        </p:nvSpPr>
        <p:spPr bwMode="auto">
          <a:xfrm>
            <a:off x="6116638" y="220663"/>
            <a:ext cx="2827337" cy="16002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Add &lt;T, start&gt;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When T writes on A, add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output(A) can be performed now,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either before or after step 3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&lt;T, commit&gt; to memory-log.</a:t>
            </a:r>
          </a:p>
        </p:txBody>
      </p:sp>
      <p:sp>
        <p:nvSpPr>
          <p:cNvPr id="140309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4749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</p:txBody>
      </p:sp>
      <p:sp>
        <p:nvSpPr>
          <p:cNvPr id="140310" name="TextBox 23"/>
          <p:cNvSpPr txBox="1">
            <a:spLocks noChangeArrowheads="1"/>
          </p:cNvSpPr>
          <p:nvPr/>
        </p:nvSpPr>
        <p:spPr bwMode="auto">
          <a:xfrm>
            <a:off x="6084888" y="4751388"/>
            <a:ext cx="795337" cy="461962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10, 30&gt;</a:t>
            </a:r>
          </a:p>
        </p:txBody>
      </p:sp>
      <p:sp>
        <p:nvSpPr>
          <p:cNvPr id="27" name="TextBox 23"/>
          <p:cNvSpPr txBox="1">
            <a:spLocks noChangeArrowheads="1"/>
          </p:cNvSpPr>
          <p:nvPr/>
        </p:nvSpPr>
        <p:spPr bwMode="auto">
          <a:xfrm>
            <a:off x="4433888" y="4246563"/>
            <a:ext cx="795337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140312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494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Undo/Redo: log recording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620713" y="1020763"/>
            <a:ext cx="4303712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54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44444E-6 L 0.18055 0.0682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28" y="3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FE2A04E-DF52-4AE2-B266-390FDA6291C4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131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40ABF23E-9CA5-4A0F-AF81-8B27FF054B1C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131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41317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4131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4131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132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132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132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4132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41324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41325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141326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141327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141328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141329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41330" name="TextBox 23"/>
          <p:cNvSpPr txBox="1">
            <a:spLocks noChangeArrowheads="1"/>
          </p:cNvSpPr>
          <p:nvPr/>
        </p:nvSpPr>
        <p:spPr bwMode="auto">
          <a:xfrm>
            <a:off x="4430713" y="4254500"/>
            <a:ext cx="795337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141331" name="TextBox 2"/>
          <p:cNvSpPr txBox="1">
            <a:spLocks noChangeArrowheads="1"/>
          </p:cNvSpPr>
          <p:nvPr/>
        </p:nvSpPr>
        <p:spPr bwMode="auto">
          <a:xfrm>
            <a:off x="6116638" y="220663"/>
            <a:ext cx="2827337" cy="16002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Add &lt;T, start&gt;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When T writes on A, add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output(A) can be performed now,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either before or after step 3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&lt;T, commit&gt; to memory-log.</a:t>
            </a:r>
          </a:p>
        </p:txBody>
      </p:sp>
      <p:sp>
        <p:nvSpPr>
          <p:cNvPr id="141332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4749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</p:txBody>
      </p:sp>
      <p:sp>
        <p:nvSpPr>
          <p:cNvPr id="141333" name="TextBox 23"/>
          <p:cNvSpPr txBox="1">
            <a:spLocks noChangeArrowheads="1"/>
          </p:cNvSpPr>
          <p:nvPr/>
        </p:nvSpPr>
        <p:spPr bwMode="auto">
          <a:xfrm>
            <a:off x="6084888" y="4751388"/>
            <a:ext cx="795337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141334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141335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494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Undo/Redo: log recording</a:t>
            </a:r>
          </a:p>
        </p:txBody>
      </p:sp>
      <p:cxnSp>
        <p:nvCxnSpPr>
          <p:cNvPr id="28" name="Straight Connector 27"/>
          <p:cNvCxnSpPr/>
          <p:nvPr/>
        </p:nvCxnSpPr>
        <p:spPr>
          <a:xfrm flipV="1">
            <a:off x="620713" y="1020763"/>
            <a:ext cx="4303712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30"/>
          <p:cNvSpPr txBox="1">
            <a:spLocks noChangeArrowheads="1"/>
          </p:cNvSpPr>
          <p:nvPr/>
        </p:nvSpPr>
        <p:spPr bwMode="auto">
          <a:xfrm>
            <a:off x="3641725" y="4130675"/>
            <a:ext cx="617538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</p:spTree>
    <p:extLst>
      <p:ext uri="{BB962C8B-B14F-4D97-AF65-F5344CB8AC3E}">
        <p14:creationId xmlns:p14="http://schemas.microsoft.com/office/powerpoint/2010/main" val="3279924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96296E-6 L 0.26702 -0.021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51" y="-1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678298A-B9D0-4CB5-A115-80745675EA6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233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17D9F55-2AA4-4321-AEEB-887ED6CF3B48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234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42341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42342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42343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2344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2345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2346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42347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42348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42349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142350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142351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1323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Undo/Redo: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035550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353" name="TextBox 2"/>
          <p:cNvSpPr txBox="1">
            <a:spLocks noChangeArrowheads="1"/>
          </p:cNvSpPr>
          <p:nvPr/>
        </p:nvSpPr>
        <p:spPr bwMode="auto">
          <a:xfrm>
            <a:off x="6116638" y="220663"/>
            <a:ext cx="2827337" cy="2246312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Undo/Redo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For T with  &lt;T,commit&gt;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 Scan the 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5. For T without &lt;T,commit&gt;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by assigning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to A.</a:t>
            </a:r>
          </a:p>
        </p:txBody>
      </p:sp>
    </p:spTree>
    <p:extLst>
      <p:ext uri="{BB962C8B-B14F-4D97-AF65-F5344CB8AC3E}">
        <p14:creationId xmlns:p14="http://schemas.microsoft.com/office/powerpoint/2010/main" val="163469609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2C2669D-B343-4004-B192-CDEAF52D5E60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36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5ED4AF8-E964-4821-AD63-2323661CCEB9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3364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43365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43366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43367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368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369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370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43371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43372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43373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143374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143375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43376" name="TextBox 2"/>
          <p:cNvSpPr txBox="1">
            <a:spLocks noChangeArrowheads="1"/>
          </p:cNvSpPr>
          <p:nvPr/>
        </p:nvSpPr>
        <p:spPr bwMode="auto">
          <a:xfrm>
            <a:off x="6116638" y="220663"/>
            <a:ext cx="2827337" cy="2246312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Undo/Redo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For T with  &lt;T,commit&gt;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 Scan the 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5. For T without &lt;T,commit&gt;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by assigning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to A.</a:t>
            </a:r>
          </a:p>
        </p:txBody>
      </p:sp>
      <p:sp>
        <p:nvSpPr>
          <p:cNvPr id="143377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4749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flush-log;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</p:txBody>
      </p:sp>
      <p:sp>
        <p:nvSpPr>
          <p:cNvPr id="143378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1323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Undo/Redo: Failure Recovery</a:t>
            </a:r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514350" y="1020763"/>
            <a:ext cx="5035550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755146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898259E-E14F-4BB0-AD13-D878C5909127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70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438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3C45355-E5DF-4B93-8212-841B521367F9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70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4388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830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altLang="en-US"/>
          </a:p>
        </p:txBody>
      </p:sp>
      <p:sp>
        <p:nvSpPr>
          <p:cNvPr id="144390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44391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392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393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394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44395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44396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44397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5874" cy="3077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144398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23" name="Rounded Rectangular Callout 22"/>
          <p:cNvSpPr/>
          <p:nvPr/>
        </p:nvSpPr>
        <p:spPr>
          <a:xfrm>
            <a:off x="395288" y="5222875"/>
            <a:ext cx="2309812" cy="896938"/>
          </a:xfrm>
          <a:prstGeom prst="wedgeRoundRectCallout">
            <a:avLst>
              <a:gd name="adj1" fmla="val 31503"/>
              <a:gd name="adj2" fmla="val -13847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after &lt;T, commit&gt; is flushed to disk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322263" y="4367213"/>
            <a:ext cx="3082925" cy="1587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401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44402" name="TextBox 2"/>
          <p:cNvSpPr txBox="1">
            <a:spLocks noChangeArrowheads="1"/>
          </p:cNvSpPr>
          <p:nvPr/>
        </p:nvSpPr>
        <p:spPr bwMode="auto">
          <a:xfrm>
            <a:off x="6116638" y="220663"/>
            <a:ext cx="2827337" cy="2246312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Undo/Redo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For T with  &lt;T,commit&gt;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 Scan the 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5. For T without &lt;T,commit&gt;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by assigning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to A.</a:t>
            </a:r>
          </a:p>
        </p:txBody>
      </p:sp>
      <p:sp>
        <p:nvSpPr>
          <p:cNvPr id="144403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4749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</p:txBody>
      </p:sp>
      <p:sp>
        <p:nvSpPr>
          <p:cNvPr id="144404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1323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Undo/Redo: Failure Recovery</a:t>
            </a:r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514350" y="1020763"/>
            <a:ext cx="5035550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406" name="TextBox 23"/>
          <p:cNvSpPr txBox="1">
            <a:spLocks noChangeArrowheads="1"/>
          </p:cNvSpPr>
          <p:nvPr/>
        </p:nvSpPr>
        <p:spPr bwMode="auto">
          <a:xfrm>
            <a:off x="6084888" y="4751388"/>
            <a:ext cx="795337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</p:spTree>
    <p:extLst>
      <p:ext uri="{BB962C8B-B14F-4D97-AF65-F5344CB8AC3E}">
        <p14:creationId xmlns:p14="http://schemas.microsoft.com/office/powerpoint/2010/main" val="124885029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834118B-2141-4556-81BB-028A79D1E639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71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541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6FFD780-E566-4DF7-A067-E9B1D0E345B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71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5412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830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altLang="en-US"/>
          </a:p>
        </p:txBody>
      </p:sp>
      <p:sp>
        <p:nvSpPr>
          <p:cNvPr id="145414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45415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5416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5417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5418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45419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45420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A=30</a:t>
            </a:r>
          </a:p>
        </p:txBody>
      </p:sp>
      <p:sp>
        <p:nvSpPr>
          <p:cNvPr id="145421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B=30</a:t>
            </a:r>
          </a:p>
        </p:txBody>
      </p:sp>
      <p:sp>
        <p:nvSpPr>
          <p:cNvPr id="145422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322263" y="4367213"/>
            <a:ext cx="3082925" cy="1587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424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45425" name="TextBox 2"/>
          <p:cNvSpPr txBox="1">
            <a:spLocks noChangeArrowheads="1"/>
          </p:cNvSpPr>
          <p:nvPr/>
        </p:nvSpPr>
        <p:spPr bwMode="auto">
          <a:xfrm>
            <a:off x="6116638" y="220663"/>
            <a:ext cx="2827337" cy="2246312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Undo/Redo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T with  &lt;T,commit&gt;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For &lt;T, A, a</a:t>
            </a:r>
            <a:r>
              <a:rPr lang="en-US" altLang="en-US" sz="1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 Scan the 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5. For T without &lt;T,commit&gt;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by assigning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to A.</a:t>
            </a:r>
          </a:p>
        </p:txBody>
      </p:sp>
      <p:sp>
        <p:nvSpPr>
          <p:cNvPr id="145426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4749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</p:txBody>
      </p:sp>
      <p:sp>
        <p:nvSpPr>
          <p:cNvPr id="145427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1323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Undo/Redo: Failure Recovery</a:t>
            </a:r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514350" y="1020763"/>
            <a:ext cx="5035550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429" name="TextBox 23"/>
          <p:cNvSpPr txBox="1">
            <a:spLocks noChangeArrowheads="1"/>
          </p:cNvSpPr>
          <p:nvPr/>
        </p:nvSpPr>
        <p:spPr bwMode="auto">
          <a:xfrm>
            <a:off x="6084888" y="4751388"/>
            <a:ext cx="795337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25" name="Rounded Rectangular Callout 24"/>
          <p:cNvSpPr/>
          <p:nvPr/>
        </p:nvSpPr>
        <p:spPr>
          <a:xfrm>
            <a:off x="395288" y="5222875"/>
            <a:ext cx="2309812" cy="896938"/>
          </a:xfrm>
          <a:prstGeom prst="wedgeRoundRectCallout">
            <a:avLst>
              <a:gd name="adj1" fmla="val 31503"/>
              <a:gd name="adj2" fmla="val -13847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after &lt;T, commit&gt; is flushed to disk</a:t>
            </a:r>
          </a:p>
        </p:txBody>
      </p:sp>
      <p:cxnSp>
        <p:nvCxnSpPr>
          <p:cNvPr id="3" name="Straight Arrow Connector 2"/>
          <p:cNvCxnSpPr/>
          <p:nvPr/>
        </p:nvCxnSpPr>
        <p:spPr bwMode="auto">
          <a:xfrm>
            <a:off x="6967538" y="4751388"/>
            <a:ext cx="0" cy="5842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38325929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2276B35-3F34-424E-9040-4030386E8D2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72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643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7B5F847-A2F7-47DC-AE2C-106C8AEF924A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72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643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830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altLang="en-US"/>
          </a:p>
        </p:txBody>
      </p:sp>
      <p:sp>
        <p:nvSpPr>
          <p:cNvPr id="14643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4643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4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4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4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4644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46444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46445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5874" cy="3077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146446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314325" y="4143375"/>
            <a:ext cx="3082925" cy="1588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448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46449" name="TextBox 2"/>
          <p:cNvSpPr txBox="1">
            <a:spLocks noChangeArrowheads="1"/>
          </p:cNvSpPr>
          <p:nvPr/>
        </p:nvSpPr>
        <p:spPr bwMode="auto">
          <a:xfrm>
            <a:off x="6116638" y="220663"/>
            <a:ext cx="2827337" cy="2246312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Undo/Redo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For T with  &lt;T,commit&gt;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 Scan the 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5. For T without &lt;T,commit&gt;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by assigning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to A.</a:t>
            </a:r>
          </a:p>
        </p:txBody>
      </p:sp>
      <p:sp>
        <p:nvSpPr>
          <p:cNvPr id="146450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4749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</p:txBody>
      </p:sp>
      <p:sp>
        <p:nvSpPr>
          <p:cNvPr id="146451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1323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Undo/Redo: Failure Recovery</a:t>
            </a:r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514350" y="1020763"/>
            <a:ext cx="5035550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453" name="TextBox 23"/>
          <p:cNvSpPr txBox="1">
            <a:spLocks noChangeArrowheads="1"/>
          </p:cNvSpPr>
          <p:nvPr/>
        </p:nvSpPr>
        <p:spPr bwMode="auto">
          <a:xfrm>
            <a:off x="6084888" y="4751388"/>
            <a:ext cx="795337" cy="461962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10, 30&gt;</a:t>
            </a:r>
          </a:p>
        </p:txBody>
      </p:sp>
      <p:sp>
        <p:nvSpPr>
          <p:cNvPr id="25" name="Rounded Rectangular Callout 24"/>
          <p:cNvSpPr/>
          <p:nvPr/>
        </p:nvSpPr>
        <p:spPr>
          <a:xfrm>
            <a:off x="395288" y="5222875"/>
            <a:ext cx="2309812" cy="896938"/>
          </a:xfrm>
          <a:prstGeom prst="wedgeRoundRectCallout">
            <a:avLst>
              <a:gd name="adj1" fmla="val 45424"/>
              <a:gd name="adj2" fmla="val -16424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before  &lt;T, commit&gt; is flushed to disk</a:t>
            </a:r>
          </a:p>
        </p:txBody>
      </p:sp>
    </p:spTree>
    <p:extLst>
      <p:ext uri="{BB962C8B-B14F-4D97-AF65-F5344CB8AC3E}">
        <p14:creationId xmlns:p14="http://schemas.microsoft.com/office/powerpoint/2010/main" val="260898809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83D1026-88B7-4796-80B0-2955A0346993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73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45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EB08964-613A-4D43-B743-57951BE16F18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73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746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830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altLang="en-US"/>
          </a:p>
        </p:txBody>
      </p:sp>
      <p:sp>
        <p:nvSpPr>
          <p:cNvPr id="147462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47463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7464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7465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7466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47467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47468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82625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B050"/>
                </a:solidFill>
              </a:rPr>
              <a:t>A=10</a:t>
            </a:r>
          </a:p>
        </p:txBody>
      </p:sp>
      <p:sp>
        <p:nvSpPr>
          <p:cNvPr id="147469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B=10</a:t>
            </a:r>
          </a:p>
        </p:txBody>
      </p:sp>
      <p:sp>
        <p:nvSpPr>
          <p:cNvPr id="147470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314325" y="4143375"/>
            <a:ext cx="3082925" cy="1588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472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47473" name="TextBox 2"/>
          <p:cNvSpPr txBox="1">
            <a:spLocks noChangeArrowheads="1"/>
          </p:cNvSpPr>
          <p:nvPr/>
        </p:nvSpPr>
        <p:spPr bwMode="auto">
          <a:xfrm>
            <a:off x="6116638" y="220663"/>
            <a:ext cx="2827337" cy="2246312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Undo/Redo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For T with  &lt;T,commit&gt;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 Scan the 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T without &lt;T,commit&gt;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For &lt;T, A, a</a:t>
            </a:r>
            <a:r>
              <a:rPr lang="en-US" altLang="en-US" sz="1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by assigning a</a:t>
            </a:r>
            <a:r>
              <a:rPr lang="en-US" altLang="en-US" sz="1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A.</a:t>
            </a:r>
          </a:p>
        </p:txBody>
      </p:sp>
      <p:sp>
        <p:nvSpPr>
          <p:cNvPr id="147474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4749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</p:txBody>
      </p:sp>
      <p:sp>
        <p:nvSpPr>
          <p:cNvPr id="147475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1323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Undo/Redo: Failure Recovery</a:t>
            </a:r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514350" y="1020763"/>
            <a:ext cx="5035550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477" name="TextBox 23"/>
          <p:cNvSpPr txBox="1">
            <a:spLocks noChangeArrowheads="1"/>
          </p:cNvSpPr>
          <p:nvPr/>
        </p:nvSpPr>
        <p:spPr bwMode="auto">
          <a:xfrm>
            <a:off x="6084888" y="4751388"/>
            <a:ext cx="795337" cy="461962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10, 30&gt;</a:t>
            </a:r>
          </a:p>
        </p:txBody>
      </p:sp>
      <p:sp>
        <p:nvSpPr>
          <p:cNvPr id="25" name="Rounded Rectangular Callout 24"/>
          <p:cNvSpPr/>
          <p:nvPr/>
        </p:nvSpPr>
        <p:spPr>
          <a:xfrm>
            <a:off x="395288" y="5222875"/>
            <a:ext cx="2309812" cy="896938"/>
          </a:xfrm>
          <a:prstGeom prst="wedgeRoundRectCallout">
            <a:avLst>
              <a:gd name="adj1" fmla="val 45424"/>
              <a:gd name="adj2" fmla="val -16424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before  &lt;T, commit&gt; is flushed to disk</a:t>
            </a:r>
          </a:p>
        </p:txBody>
      </p:sp>
      <p:cxnSp>
        <p:nvCxnSpPr>
          <p:cNvPr id="3" name="Straight Arrow Connector 2"/>
          <p:cNvCxnSpPr/>
          <p:nvPr/>
        </p:nvCxnSpPr>
        <p:spPr bwMode="auto">
          <a:xfrm flipV="1">
            <a:off x="6967538" y="4751388"/>
            <a:ext cx="0" cy="4619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20932112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5974</TotalTime>
  <Words>12299</Words>
  <Application>Microsoft Office PowerPoint</Application>
  <PresentationFormat>On-screen Show (4:3)</PresentationFormat>
  <Paragraphs>2003</Paragraphs>
  <Slides>73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9" baseType="lpstr">
      <vt:lpstr>宋体</vt:lpstr>
      <vt:lpstr>Arial</vt:lpstr>
      <vt:lpstr>Footlight MT Light</vt:lpstr>
      <vt:lpstr>Tahoma</vt:lpstr>
      <vt:lpstr>Times New Roman</vt:lpstr>
      <vt:lpstr>Default Design</vt:lpstr>
      <vt:lpstr>PowerPoint Presentation</vt:lpstr>
      <vt:lpstr>PowerPoint Presentation</vt:lpstr>
      <vt:lpstr>Coping with System Failures</vt:lpstr>
      <vt:lpstr>Coping with System Failures</vt:lpstr>
      <vt:lpstr>Redo-Logging</vt:lpstr>
      <vt:lpstr>Redo-Logging</vt:lpstr>
      <vt:lpstr>Redo-Logging</vt:lpstr>
      <vt:lpstr>Redo-Logging</vt:lpstr>
      <vt:lpstr>Redo-Logging</vt:lpstr>
      <vt:lpstr>Redo-Logging</vt:lpstr>
      <vt:lpstr>Redo-Logging</vt:lpstr>
      <vt:lpstr>Redo-Logging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Coping with System Failures</vt:lpstr>
      <vt:lpstr>Coping with System Failures</vt:lpstr>
      <vt:lpstr>Coping with System Failures</vt:lpstr>
      <vt:lpstr>Undo/Redo Logging</vt:lpstr>
      <vt:lpstr>Undo/Redo Logging</vt:lpstr>
      <vt:lpstr>Undo/Redo Logging</vt:lpstr>
      <vt:lpstr>Undo/Redo Logging</vt:lpstr>
      <vt:lpstr>Undo/Redo Logging</vt:lpstr>
      <vt:lpstr>Undo/Redo Logging</vt:lpstr>
      <vt:lpstr>Undo/Redo Logging</vt:lpstr>
      <vt:lpstr>Undo/Redo Logging</vt:lpstr>
      <vt:lpstr>Undo/Redo Logging</vt:lpstr>
      <vt:lpstr>Undo/Redo Logging</vt:lpstr>
      <vt:lpstr>Undo/Redo Logging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384</cp:revision>
  <cp:lastPrinted>2001-01-16T17:12:14Z</cp:lastPrinted>
  <dcterms:created xsi:type="dcterms:W3CDTF">1999-07-13T19:55:20Z</dcterms:created>
  <dcterms:modified xsi:type="dcterms:W3CDTF">2025-04-16T18:05:13Z</dcterms:modified>
</cp:coreProperties>
</file>