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293" r:id="rId2"/>
    <p:sldId id="1052" r:id="rId3"/>
    <p:sldId id="837" r:id="rId4"/>
    <p:sldId id="849" r:id="rId5"/>
    <p:sldId id="850" r:id="rId6"/>
    <p:sldId id="889" r:id="rId7"/>
    <p:sldId id="890" r:id="rId8"/>
    <p:sldId id="891" r:id="rId9"/>
    <p:sldId id="1051" r:id="rId10"/>
    <p:sldId id="893" r:id="rId11"/>
    <p:sldId id="895" r:id="rId12"/>
    <p:sldId id="896" r:id="rId13"/>
    <p:sldId id="897" r:id="rId14"/>
    <p:sldId id="1059" r:id="rId15"/>
    <p:sldId id="899" r:id="rId16"/>
    <p:sldId id="900" r:id="rId17"/>
    <p:sldId id="901" r:id="rId18"/>
    <p:sldId id="902" r:id="rId19"/>
    <p:sldId id="903" r:id="rId20"/>
    <p:sldId id="904" r:id="rId21"/>
    <p:sldId id="905" r:id="rId22"/>
    <p:sldId id="906" r:id="rId23"/>
    <p:sldId id="907" r:id="rId24"/>
    <p:sldId id="908" r:id="rId25"/>
    <p:sldId id="909" r:id="rId26"/>
    <p:sldId id="910" r:id="rId27"/>
    <p:sldId id="911" r:id="rId28"/>
    <p:sldId id="912" r:id="rId29"/>
    <p:sldId id="913" r:id="rId30"/>
    <p:sldId id="914" r:id="rId31"/>
    <p:sldId id="915" r:id="rId32"/>
    <p:sldId id="916" r:id="rId33"/>
    <p:sldId id="917" r:id="rId34"/>
    <p:sldId id="918" r:id="rId35"/>
    <p:sldId id="919" r:id="rId36"/>
    <p:sldId id="920" r:id="rId37"/>
    <p:sldId id="921" r:id="rId38"/>
    <p:sldId id="922" r:id="rId39"/>
    <p:sldId id="923" r:id="rId40"/>
    <p:sldId id="924" r:id="rId41"/>
    <p:sldId id="925" r:id="rId42"/>
    <p:sldId id="926" r:id="rId43"/>
    <p:sldId id="927" r:id="rId44"/>
    <p:sldId id="928" r:id="rId45"/>
    <p:sldId id="929" r:id="rId46"/>
    <p:sldId id="930" r:id="rId47"/>
    <p:sldId id="931" r:id="rId48"/>
    <p:sldId id="932" r:id="rId49"/>
    <p:sldId id="933" r:id="rId50"/>
    <p:sldId id="934" r:id="rId51"/>
    <p:sldId id="935" r:id="rId52"/>
    <p:sldId id="936" r:id="rId53"/>
    <p:sldId id="937" r:id="rId54"/>
    <p:sldId id="938" r:id="rId55"/>
    <p:sldId id="939" r:id="rId56"/>
    <p:sldId id="940" r:id="rId57"/>
    <p:sldId id="941" r:id="rId58"/>
    <p:sldId id="942" r:id="rId59"/>
    <p:sldId id="948" r:id="rId60"/>
    <p:sldId id="949" r:id="rId61"/>
    <p:sldId id="950" r:id="rId62"/>
    <p:sldId id="951" r:id="rId63"/>
    <p:sldId id="952" r:id="rId64"/>
    <p:sldId id="953" r:id="rId65"/>
    <p:sldId id="954" r:id="rId66"/>
    <p:sldId id="955" r:id="rId67"/>
    <p:sldId id="956" r:id="rId68"/>
    <p:sldId id="957" r:id="rId69"/>
    <p:sldId id="958" r:id="rId70"/>
    <p:sldId id="660" r:id="rId7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0FF00"/>
    <a:srgbClr val="7FD3E7"/>
    <a:srgbClr val="99FFCC"/>
    <a:srgbClr val="FFCC00"/>
    <a:srgbClr val="FF3300"/>
    <a:srgbClr val="FF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73" autoAdjust="0"/>
    <p:restoredTop sz="90767" autoAdjust="0"/>
  </p:normalViewPr>
  <p:slideViewPr>
    <p:cSldViewPr snapToGrid="0">
      <p:cViewPr varScale="1">
        <p:scale>
          <a:sx n="108" d="100"/>
          <a:sy n="108" d="100"/>
        </p:scale>
        <p:origin x="125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3899D88-16C1-4137-ADCC-DFF1FF4D7DC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8796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0F691420-A3F4-4B33-922F-0E10F573E6A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78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EB194-A306-451A-B5AE-DE753A8BA44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908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83018-536A-4E95-B117-8F0D7A5FFE0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8921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0F7FB-AFCB-4DA4-8FE3-1B4EE10135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593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24758-1802-48CE-8575-DBA498FAE2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0976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CBF8C-FF15-4411-8F91-366F337B8DB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721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8ADAB-E0DA-4583-B1DB-A99263E4CD2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034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C5E77-3EB2-4E2B-BF1A-42A48CCF8AC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451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616FB97-33D8-4F62-B630-D889D4C5E1B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57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35: Undo-logging</a:t>
            </a:r>
          </a:p>
        </p:txBody>
      </p:sp>
    </p:spTree>
    <p:extLst>
      <p:ext uri="{BB962C8B-B14F-4D97-AF65-F5344CB8AC3E}">
        <p14:creationId xmlns:p14="http://schemas.microsoft.com/office/powerpoint/2010/main" val="165887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364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4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5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363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5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355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362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2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361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360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1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2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2356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254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6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357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57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357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3578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2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3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4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5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6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7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8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9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1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3596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23597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8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9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0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1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23602" name="TextBox 3"/>
          <p:cNvSpPr txBox="1">
            <a:spLocks noChangeArrowheads="1"/>
          </p:cNvSpPr>
          <p:nvPr/>
        </p:nvSpPr>
        <p:spPr bwMode="auto">
          <a:xfrm rot="3671849">
            <a:off x="3117056" y="2794794"/>
            <a:ext cx="862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3" name="TextBox 94"/>
          <p:cNvSpPr txBox="1">
            <a:spLocks noChangeArrowheads="1"/>
          </p:cNvSpPr>
          <p:nvPr/>
        </p:nvSpPr>
        <p:spPr bwMode="auto">
          <a:xfrm rot="-3233769">
            <a:off x="3414713" y="4230688"/>
            <a:ext cx="892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,Q</a:t>
            </a:r>
            <a:r>
              <a:rPr lang="en-US" altLang="en-US" sz="12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200" i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0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3605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9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400" dirty="0">
                <a:ea typeface="宋体" panose="02010600030101010101" pitchFamily="2" charset="-122"/>
              </a:rPr>
              <a:t>lock table</a:t>
            </a:r>
          </a:p>
        </p:txBody>
      </p:sp>
    </p:spTree>
    <p:extLst>
      <p:ext uri="{BB962C8B-B14F-4D97-AF65-F5344CB8AC3E}">
        <p14:creationId xmlns:p14="http://schemas.microsoft.com/office/powerpoint/2010/main" val="1482460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054100"/>
            <a:ext cx="785812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transaction?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A sequence of actions that we want to be done as a single “logic step ”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is a logic step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(what do we want a transaction to be)?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7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ACID</a:t>
            </a: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7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either all steps of a transaction happen, 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a transaction transforms a consistent DB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into a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execution of a transaction is isolated from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that of other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458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3175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We will be focused on: </a:t>
            </a:r>
          </a:p>
        </p:txBody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7225" y="1703388"/>
            <a:ext cx="7772400" cy="248761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prevent/fix constraint violations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due to system failures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How do we recover from system failures?</a:t>
            </a: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concurrent executed transactions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both</a:t>
            </a:r>
          </a:p>
        </p:txBody>
      </p:sp>
    </p:spTree>
    <p:extLst>
      <p:ext uri="{BB962C8B-B14F-4D97-AF65-F5344CB8AC3E}">
        <p14:creationId xmlns:p14="http://schemas.microsoft.com/office/powerpoint/2010/main" val="1398141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669925" y="1319213"/>
            <a:ext cx="7858125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What we want to recover?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7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Undesired changes made by transactions 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How can a transaction make undesired changes?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7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Partial changes made by an incomplete transaction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7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whose execution is interrupted because of system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7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failure.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2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7875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System Failure Recovery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017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2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2399870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2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424923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Undo-log: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365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738312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 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15366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8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162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A/B had an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a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15368" idx="1"/>
          </p:cNvCxnSpPr>
          <p:nvPr/>
        </p:nvCxnSpPr>
        <p:spPr>
          <a:xfrm flipH="1" flipV="1">
            <a:off x="3351213" y="2619375"/>
            <a:ext cx="1122362" cy="355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0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370263" y="3092450"/>
            <a:ext cx="1120775" cy="952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915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2700"/>
            <a:ext cx="7772400" cy="2714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format of the Undo-log: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81050" y="1082675"/>
            <a:ext cx="7421563" cy="26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8" name="Title 1"/>
          <p:cNvSpPr>
            <a:spLocks noGrp="1"/>
          </p:cNvSpPr>
          <p:nvPr>
            <p:ph type="title"/>
          </p:nvPr>
        </p:nvSpPr>
        <p:spPr>
          <a:xfrm>
            <a:off x="685800" y="139700"/>
            <a:ext cx="77724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389" name="TextBox 1"/>
          <p:cNvSpPr txBox="1">
            <a:spLocks noChangeArrowheads="1"/>
          </p:cNvSpPr>
          <p:nvPr/>
        </p:nvSpPr>
        <p:spPr bwMode="auto">
          <a:xfrm>
            <a:off x="2036763" y="2044700"/>
            <a:ext cx="1738312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B, b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(or &lt;T, abort&gt;)</a:t>
            </a:r>
          </a:p>
        </p:txBody>
      </p:sp>
      <p:sp>
        <p:nvSpPr>
          <p:cNvPr id="16390" name="TextBox 2"/>
          <p:cNvSpPr txBox="1">
            <a:spLocks noChangeArrowheads="1"/>
          </p:cNvSpPr>
          <p:nvPr/>
        </p:nvSpPr>
        <p:spPr bwMode="auto">
          <a:xfrm>
            <a:off x="4491038" y="207168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starts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370263" y="2276475"/>
            <a:ext cx="1120775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2" name="TextBox 8"/>
          <p:cNvSpPr txBox="1">
            <a:spLocks noChangeArrowheads="1"/>
          </p:cNvSpPr>
          <p:nvPr/>
        </p:nvSpPr>
        <p:spPr bwMode="auto">
          <a:xfrm>
            <a:off x="4473575" y="2559050"/>
            <a:ext cx="3162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wrote on A/B,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A/B had an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a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aseline="-250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16392" idx="1"/>
          </p:cNvCxnSpPr>
          <p:nvPr/>
        </p:nvCxnSpPr>
        <p:spPr>
          <a:xfrm flipH="1" flipV="1">
            <a:off x="3351213" y="2619375"/>
            <a:ext cx="1122362" cy="355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4" name="TextBox 12"/>
          <p:cNvSpPr txBox="1">
            <a:spLocks noChangeArrowheads="1"/>
          </p:cNvSpPr>
          <p:nvPr/>
        </p:nvSpPr>
        <p:spPr bwMode="auto">
          <a:xfrm>
            <a:off x="4491038" y="3305175"/>
            <a:ext cx="2835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T commits/abort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30600" y="3489325"/>
            <a:ext cx="960438" cy="190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042988" y="4589463"/>
            <a:ext cx="7058025" cy="1370012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Undo-logging: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log record &lt;T, commit&gt; reaches disk, </a:t>
            </a:r>
            <a:r>
              <a:rPr lang="en-US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changes    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370263" y="3092450"/>
            <a:ext cx="1120775" cy="952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533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68350" y="1187450"/>
            <a:ext cx="6484938" cy="6508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 of Undo-logging: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&lt;T, commit&gt; reaches disk, </a:t>
            </a:r>
            <a:r>
              <a:rPr lang="en-US" altLang="en-US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changes </a:t>
            </a:r>
            <a:r>
              <a:rPr lang="en-US" altLang="en-US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T have reached disk.</a:t>
            </a:r>
          </a:p>
        </p:txBody>
      </p:sp>
      <p:sp>
        <p:nvSpPr>
          <p:cNvPr id="17413" name="Content Placeholder 3"/>
          <p:cNvSpPr>
            <a:spLocks noGrp="1"/>
          </p:cNvSpPr>
          <p:nvPr>
            <p:ph idx="1"/>
          </p:nvPr>
        </p:nvSpPr>
        <p:spPr>
          <a:xfrm>
            <a:off x="768350" y="2154238"/>
            <a:ext cx="6608763" cy="2311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V, a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the change of V reaches disk;</a:t>
            </a:r>
          </a:p>
          <a:p>
            <a:pPr marL="0" indent="0"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 The log record &lt;T, commit&gt; reaches disk after </a:t>
            </a:r>
          </a:p>
          <a:p>
            <a:pPr marL="0" indent="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all changes made by T reach disk. </a:t>
            </a: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414" name="Group 41"/>
          <p:cNvGrpSpPr>
            <a:grpSpLocks/>
          </p:cNvGrpSpPr>
          <p:nvPr/>
        </p:nvGrpSpPr>
        <p:grpSpPr bwMode="auto">
          <a:xfrm>
            <a:off x="7791450" y="1681163"/>
            <a:ext cx="1352550" cy="3946525"/>
            <a:chOff x="7575446" y="1743828"/>
            <a:chExt cx="1351844" cy="3945914"/>
          </a:xfrm>
        </p:grpSpPr>
        <p:sp>
          <p:nvSpPr>
            <p:cNvPr id="17415" name="TextBox 12"/>
            <p:cNvSpPr txBox="1">
              <a:spLocks noChangeArrowheads="1"/>
            </p:cNvSpPr>
            <p:nvPr/>
          </p:nvSpPr>
          <p:spPr bwMode="auto">
            <a:xfrm>
              <a:off x="7595923" y="2353020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17416" name="TextBox 13"/>
            <p:cNvSpPr txBox="1">
              <a:spLocks noChangeArrowheads="1"/>
            </p:cNvSpPr>
            <p:nvPr/>
          </p:nvSpPr>
          <p:spPr bwMode="auto">
            <a:xfrm rot="5400000">
              <a:off x="7898755" y="2511302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7417" name="TextBox 44"/>
            <p:cNvSpPr txBox="1">
              <a:spLocks noChangeArrowheads="1"/>
            </p:cNvSpPr>
            <p:nvPr/>
          </p:nvSpPr>
          <p:spPr bwMode="auto">
            <a:xfrm>
              <a:off x="7575446" y="5084486"/>
              <a:ext cx="9300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17418" name="TextBox 45"/>
            <p:cNvSpPr txBox="1">
              <a:spLocks noChangeArrowheads="1"/>
            </p:cNvSpPr>
            <p:nvPr/>
          </p:nvSpPr>
          <p:spPr bwMode="auto">
            <a:xfrm rot="5400000">
              <a:off x="7912198" y="4758875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7419" name="TextBox 46"/>
            <p:cNvSpPr txBox="1">
              <a:spLocks noChangeArrowheads="1"/>
            </p:cNvSpPr>
            <p:nvPr/>
          </p:nvSpPr>
          <p:spPr bwMode="auto">
            <a:xfrm rot="5400000">
              <a:off x="7893133" y="3889969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flipH="1">
              <a:off x="8584569" y="2200957"/>
              <a:ext cx="9520" cy="31443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21" name="TextBox 12"/>
            <p:cNvSpPr txBox="1">
              <a:spLocks noChangeArrowheads="1"/>
            </p:cNvSpPr>
            <p:nvPr/>
          </p:nvSpPr>
          <p:spPr bwMode="auto">
            <a:xfrm>
              <a:off x="7710511" y="2826725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22" name="TextBox 13"/>
            <p:cNvSpPr txBox="1">
              <a:spLocks noChangeArrowheads="1"/>
            </p:cNvSpPr>
            <p:nvPr/>
          </p:nvSpPr>
          <p:spPr bwMode="auto">
            <a:xfrm rot="5400000">
              <a:off x="7886987" y="1730334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7423" name="TextBox 12"/>
            <p:cNvSpPr txBox="1">
              <a:spLocks noChangeArrowheads="1"/>
            </p:cNvSpPr>
            <p:nvPr/>
          </p:nvSpPr>
          <p:spPr bwMode="auto">
            <a:xfrm>
              <a:off x="7630173" y="2165237"/>
              <a:ext cx="78739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7424" name="TextBox 12"/>
            <p:cNvSpPr txBox="1">
              <a:spLocks noChangeArrowheads="1"/>
            </p:cNvSpPr>
            <p:nvPr/>
          </p:nvSpPr>
          <p:spPr bwMode="auto">
            <a:xfrm>
              <a:off x="7619442" y="3545578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7425" name="TextBox 12"/>
            <p:cNvSpPr txBox="1">
              <a:spLocks noChangeArrowheads="1"/>
            </p:cNvSpPr>
            <p:nvPr/>
          </p:nvSpPr>
          <p:spPr bwMode="auto">
            <a:xfrm>
              <a:off x="7636613" y="3039997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17426" name="TextBox 12"/>
            <p:cNvSpPr txBox="1">
              <a:spLocks noChangeArrowheads="1"/>
            </p:cNvSpPr>
            <p:nvPr/>
          </p:nvSpPr>
          <p:spPr bwMode="auto">
            <a:xfrm>
              <a:off x="7603920" y="4224436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17427" name="TextBox 12"/>
            <p:cNvSpPr txBox="1">
              <a:spLocks noChangeArrowheads="1"/>
            </p:cNvSpPr>
            <p:nvPr/>
          </p:nvSpPr>
          <p:spPr bwMode="auto">
            <a:xfrm>
              <a:off x="7733244" y="373526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28" name="TextBox 12"/>
            <p:cNvSpPr txBox="1">
              <a:spLocks noChangeArrowheads="1"/>
            </p:cNvSpPr>
            <p:nvPr/>
          </p:nvSpPr>
          <p:spPr bwMode="auto">
            <a:xfrm>
              <a:off x="7720450" y="4425264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29" name="TextBox 12"/>
            <p:cNvSpPr txBox="1">
              <a:spLocks noChangeArrowheads="1"/>
            </p:cNvSpPr>
            <p:nvPr/>
          </p:nvSpPr>
          <p:spPr bwMode="auto">
            <a:xfrm>
              <a:off x="7721749" y="461141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30" name="TextBox 13"/>
            <p:cNvSpPr txBox="1">
              <a:spLocks noChangeArrowheads="1"/>
            </p:cNvSpPr>
            <p:nvPr/>
          </p:nvSpPr>
          <p:spPr bwMode="auto">
            <a:xfrm rot="5400000">
              <a:off x="7900975" y="3206058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17431" name="TextBox 58"/>
            <p:cNvSpPr txBox="1">
              <a:spLocks noChangeArrowheads="1"/>
            </p:cNvSpPr>
            <p:nvPr/>
          </p:nvSpPr>
          <p:spPr bwMode="auto">
            <a:xfrm rot="5400000">
              <a:off x="7196688" y="3653300"/>
              <a:ext cx="31534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17432" name="TextBox 59"/>
            <p:cNvSpPr txBox="1">
              <a:spLocks noChangeArrowheads="1"/>
            </p:cNvSpPr>
            <p:nvPr/>
          </p:nvSpPr>
          <p:spPr bwMode="auto">
            <a:xfrm rot="5400000">
              <a:off x="7907900" y="5240479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7618287" y="1743828"/>
              <a:ext cx="828242" cy="3945914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1154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6" name="Content Placeholder 3"/>
          <p:cNvSpPr>
            <a:spLocks noGrp="1"/>
          </p:cNvSpPr>
          <p:nvPr>
            <p:ph idx="1"/>
          </p:nvPr>
        </p:nvSpPr>
        <p:spPr>
          <a:xfrm>
            <a:off x="715963" y="1282700"/>
            <a:ext cx="7772400" cy="1046163"/>
          </a:xfrm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V,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 the change of V reaches disk;</a:t>
            </a:r>
          </a:p>
          <a:p>
            <a:pPr marL="0" indent="0"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U2.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commit&gt; reaches disk after all changes made by T reach disk. </a:t>
            </a:r>
            <a:endParaRPr lang="en-US" altLang="en-US" sz="16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697163" y="2501900"/>
            <a:ext cx="3756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undo-logging</a:t>
            </a: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715963" y="3114675"/>
            <a:ext cx="3686175" cy="317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</p:spTree>
    <p:extLst>
      <p:ext uri="{BB962C8B-B14F-4D97-AF65-F5344CB8AC3E}">
        <p14:creationId xmlns:p14="http://schemas.microsoft.com/office/powerpoint/2010/main" val="341121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6" name="Content Placeholder 3"/>
          <p:cNvSpPr>
            <a:spLocks noGrp="1"/>
          </p:cNvSpPr>
          <p:nvPr>
            <p:ph idx="1"/>
          </p:nvPr>
        </p:nvSpPr>
        <p:spPr>
          <a:xfrm>
            <a:off x="715963" y="1282700"/>
            <a:ext cx="7772400" cy="1046163"/>
          </a:xfrm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log record &lt;T, V, 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 the change of V reaches disk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commit&gt; reaches disk after all changes made by T reach disk. </a:t>
            </a:r>
            <a:endParaRPr lang="en-US" altLang="en-US" sz="1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697163" y="2501900"/>
            <a:ext cx="3756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undo-logging</a:t>
            </a: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715963" y="3114675"/>
            <a:ext cx="3686175" cy="317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</p:spTree>
    <p:extLst>
      <p:ext uri="{BB962C8B-B14F-4D97-AF65-F5344CB8AC3E}">
        <p14:creationId xmlns:p14="http://schemas.microsoft.com/office/powerpoint/2010/main" val="474425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6" name="Content Placeholder 3"/>
          <p:cNvSpPr>
            <a:spLocks noGrp="1"/>
          </p:cNvSpPr>
          <p:nvPr>
            <p:ph idx="1"/>
          </p:nvPr>
        </p:nvSpPr>
        <p:spPr>
          <a:xfrm>
            <a:off x="715963" y="1282700"/>
            <a:ext cx="7772400" cy="1046163"/>
          </a:xfrm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V,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 the change of V reaches disk;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log record &lt;T, commit&gt; reaches disk after all changes made by T reach disk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1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697163" y="2501900"/>
            <a:ext cx="3756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undo-logging</a:t>
            </a: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715963" y="3114675"/>
            <a:ext cx="3686175" cy="317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</p:spTree>
    <p:extLst>
      <p:ext uri="{BB962C8B-B14F-4D97-AF65-F5344CB8AC3E}">
        <p14:creationId xmlns:p14="http://schemas.microsoft.com/office/powerpoint/2010/main" val="1463670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6" name="Content Placeholder 3"/>
          <p:cNvSpPr>
            <a:spLocks noGrp="1"/>
          </p:cNvSpPr>
          <p:nvPr>
            <p:ph idx="1"/>
          </p:nvPr>
        </p:nvSpPr>
        <p:spPr>
          <a:xfrm>
            <a:off x="715963" y="1282700"/>
            <a:ext cx="7772400" cy="1046163"/>
          </a:xfrm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V,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 the change of V reaches disk;</a:t>
            </a:r>
          </a:p>
          <a:p>
            <a:pPr marL="0" indent="0"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U2.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commit&gt; reaches disk after all changes made by T reach disk. </a:t>
            </a:r>
            <a:endParaRPr lang="en-US" altLang="en-US" sz="16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697163" y="2501900"/>
            <a:ext cx="3756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undo-logging</a:t>
            </a: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715963" y="3114675"/>
            <a:ext cx="3686175" cy="317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3559" name="TextBox 7"/>
          <p:cNvSpPr txBox="1">
            <a:spLocks noChangeArrowheads="1"/>
          </p:cNvSpPr>
          <p:nvPr/>
        </p:nvSpPr>
        <p:spPr bwMode="auto">
          <a:xfrm>
            <a:off x="4602163" y="3114675"/>
            <a:ext cx="3886200" cy="2554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3004683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6" name="Content Placeholder 3"/>
          <p:cNvSpPr>
            <a:spLocks noGrp="1"/>
          </p:cNvSpPr>
          <p:nvPr>
            <p:ph idx="1"/>
          </p:nvPr>
        </p:nvSpPr>
        <p:spPr>
          <a:xfrm>
            <a:off x="715963" y="1282700"/>
            <a:ext cx="7772400" cy="1046163"/>
          </a:xfrm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V,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 the change of V reaches disk;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log record &lt;T, commit&gt; reaches disk after all changes made by T reach disk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1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697163" y="2501900"/>
            <a:ext cx="3756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undo-logging</a:t>
            </a: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715963" y="3114675"/>
            <a:ext cx="3686175" cy="317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3559" name="TextBox 7"/>
          <p:cNvSpPr txBox="1">
            <a:spLocks noChangeArrowheads="1"/>
          </p:cNvSpPr>
          <p:nvPr/>
        </p:nvSpPr>
        <p:spPr bwMode="auto">
          <a:xfrm>
            <a:off x="4602163" y="3114675"/>
            <a:ext cx="3886200" cy="2554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1912858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6" name="Content Placeholder 3"/>
          <p:cNvSpPr>
            <a:spLocks noGrp="1"/>
          </p:cNvSpPr>
          <p:nvPr>
            <p:ph idx="1"/>
          </p:nvPr>
        </p:nvSpPr>
        <p:spPr>
          <a:xfrm>
            <a:off x="715963" y="1282700"/>
            <a:ext cx="7772400" cy="1046163"/>
          </a:xfrm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log record &lt;T, V, 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600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 the change of V reaches disk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commit&gt; reaches disk after all changes made by T reach disk. </a:t>
            </a:r>
            <a:endParaRPr lang="en-US" altLang="en-US" sz="1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697163" y="2501900"/>
            <a:ext cx="3756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undo-logging</a:t>
            </a: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715963" y="3114675"/>
            <a:ext cx="3686175" cy="317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3559" name="TextBox 7"/>
          <p:cNvSpPr txBox="1">
            <a:spLocks noChangeArrowheads="1"/>
          </p:cNvSpPr>
          <p:nvPr/>
        </p:nvSpPr>
        <p:spPr bwMode="auto">
          <a:xfrm>
            <a:off x="4602163" y="3114675"/>
            <a:ext cx="3886200" cy="2554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</a:t>
            </a:r>
            <a:r>
              <a:rPr lang="en-US" altLang="en-US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1332340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706438" y="1095375"/>
            <a:ext cx="7729537" cy="14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897188" y="139700"/>
            <a:ext cx="3556000" cy="1143000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  <a:endParaRPr lang="en-US" altLang="en-US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556" name="Content Placeholder 3"/>
          <p:cNvSpPr>
            <a:spLocks noGrp="1"/>
          </p:cNvSpPr>
          <p:nvPr>
            <p:ph idx="1"/>
          </p:nvPr>
        </p:nvSpPr>
        <p:spPr>
          <a:xfrm>
            <a:off x="715963" y="1282700"/>
            <a:ext cx="7772400" cy="1046163"/>
          </a:xfrm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 rules:</a:t>
            </a:r>
          </a:p>
          <a:p>
            <a:pPr marL="0" indent="0"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U1.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V,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reaches disk before the change of V reaches disk;</a:t>
            </a:r>
          </a:p>
          <a:p>
            <a:pPr marL="0" indent="0"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U2.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The log record &lt;T, commit&gt; reaches disk after all changes made by T reach disk. </a:t>
            </a:r>
            <a:endParaRPr lang="en-US" altLang="en-US" sz="16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697163" y="2501900"/>
            <a:ext cx="3756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for undo-logging</a:t>
            </a:r>
          </a:p>
        </p:txBody>
      </p:sp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715963" y="3114675"/>
            <a:ext cx="3686175" cy="317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3559" name="TextBox 7"/>
          <p:cNvSpPr txBox="1">
            <a:spLocks noChangeArrowheads="1"/>
          </p:cNvSpPr>
          <p:nvPr/>
        </p:nvSpPr>
        <p:spPr bwMode="auto">
          <a:xfrm>
            <a:off x="4602163" y="3114675"/>
            <a:ext cx="3886200" cy="2554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2911996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734B52-EE10-47BD-8489-777F32B4D11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5157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Example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713" y="1109663"/>
            <a:ext cx="4983162" cy="349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CCCA440-CE34-4FD8-86F2-5859CD3D9B1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58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8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2458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2458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2459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2459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2459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4593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T1: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459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12842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</p:txBody>
      </p:sp>
      <p:sp>
        <p:nvSpPr>
          <p:cNvPr id="24595" name="TextBox 23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</p:spTree>
    <p:extLst>
      <p:ext uri="{BB962C8B-B14F-4D97-AF65-F5344CB8AC3E}">
        <p14:creationId xmlns:p14="http://schemas.microsoft.com/office/powerpoint/2010/main" val="3658696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FF1AA3-635E-4C66-B24F-5F6704AEFBD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CDE8E25-569C-4644-BBF4-1F9F28EABC3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60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2561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2561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2561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2561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5615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561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474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25617" name="TextBox 23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5618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802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EDB736-06A0-4ACE-859D-1CFA49233C6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F0720BF-8C6C-48C4-9D73-83A9DCAC2FD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62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3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2663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2663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2663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2663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6639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6640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26641" name="TextBox 23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6642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49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E98061-2CFA-4267-A39F-C0CA2024B71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9145108-02A4-46E6-A40F-78AF0E51F29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65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2765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2765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2766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2766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2766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7663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7664" name="TextBox 22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27665" name="TextBox 23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7666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8" name="TextBox 21"/>
          <p:cNvSpPr txBox="1">
            <a:spLocks noChangeArrowheads="1"/>
          </p:cNvSpPr>
          <p:nvPr/>
        </p:nvSpPr>
        <p:spPr bwMode="auto">
          <a:xfrm>
            <a:off x="4498975" y="4254500"/>
            <a:ext cx="588963" cy="2159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</p:txBody>
      </p:sp>
      <p:sp>
        <p:nvSpPr>
          <p:cNvPr id="27669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3546308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8A2AD9-B8B3-486D-9F9F-B23D5C33432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2D41371-1518-4750-853D-3BFF11303E9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67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7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2868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2868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2868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2868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8687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28688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28689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690" name="TextBox 28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869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3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641350" cy="338138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</p:txBody>
      </p:sp>
      <p:sp>
        <p:nvSpPr>
          <p:cNvPr id="2869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1589217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2B7AE6-B1C6-4909-B903-8F9028E88A3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0806EC1-70EA-4E54-AC1F-729524CC96E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70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2970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2970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2970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2970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2971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29711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29712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29713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2971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9715" name="TextBox 25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29716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8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29719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3678038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26"/>
          <p:cNvSpPr txBox="1">
            <a:spLocks noChangeArrowheads="1"/>
          </p:cNvSpPr>
          <p:nvPr/>
        </p:nvSpPr>
        <p:spPr bwMode="auto">
          <a:xfrm>
            <a:off x="6067425" y="4821238"/>
            <a:ext cx="641350" cy="46037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3072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69278B-48C0-48E6-8F1A-45D20CFF095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C5EA7C6-9996-46E5-91FF-705BCFE2AD6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725" name="AutoShape 11"/>
          <p:cNvSpPr>
            <a:spLocks noChangeArrowheads="1"/>
          </p:cNvSpPr>
          <p:nvPr/>
        </p:nvSpPr>
        <p:spPr bwMode="auto">
          <a:xfrm>
            <a:off x="5948363" y="305752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0726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27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0728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0732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0733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30734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30735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0736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0737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0738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30739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0740" name="TextBox 25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30741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43" name="TextBox 23"/>
          <p:cNvSpPr txBox="1">
            <a:spLocks noChangeArrowheads="1"/>
          </p:cNvSpPr>
          <p:nvPr/>
        </p:nvSpPr>
        <p:spPr bwMode="auto">
          <a:xfrm>
            <a:off x="4498975" y="42545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3074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502150" y="426085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276138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0.17257 0.082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28" y="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BA8E6D-EAB3-49BA-8746-4BCE2D4287E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BF96F50-BAE3-4189-89BE-7365B4D5A72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74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175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175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3175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3175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1759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1760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1761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3176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1763" name="TextBox 34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31764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6" name="TextBox 26"/>
          <p:cNvSpPr txBox="1">
            <a:spLocks noChangeArrowheads="1"/>
          </p:cNvSpPr>
          <p:nvPr/>
        </p:nvSpPr>
        <p:spPr bwMode="auto">
          <a:xfrm>
            <a:off x="4498975" y="42545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31767" name="TextBox 29"/>
          <p:cNvSpPr txBox="1">
            <a:spLocks noChangeArrowheads="1"/>
          </p:cNvSpPr>
          <p:nvPr/>
        </p:nvSpPr>
        <p:spPr bwMode="auto">
          <a:xfrm>
            <a:off x="6067425" y="4821238"/>
            <a:ext cx="641350" cy="46037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3176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28" name="TextBox 30"/>
          <p:cNvSpPr txBox="1">
            <a:spLocks noChangeArrowheads="1"/>
          </p:cNvSpPr>
          <p:nvPr/>
        </p:nvSpPr>
        <p:spPr bwMode="auto">
          <a:xfrm>
            <a:off x="3633788" y="4125913"/>
            <a:ext cx="617537" cy="306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29" name="TextBox 31"/>
          <p:cNvSpPr txBox="1">
            <a:spLocks noChangeArrowheads="1"/>
          </p:cNvSpPr>
          <p:nvPr/>
        </p:nvSpPr>
        <p:spPr bwMode="auto">
          <a:xfrm>
            <a:off x="3649663" y="4516438"/>
            <a:ext cx="615950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</p:spTree>
    <p:extLst>
      <p:ext uri="{BB962C8B-B14F-4D97-AF65-F5344CB8AC3E}">
        <p14:creationId xmlns:p14="http://schemas.microsoft.com/office/powerpoint/2010/main" val="252236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9259E-6 L 0.2677 -0.02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35504 -0.0777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43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29"/>
          <p:cNvSpPr txBox="1">
            <a:spLocks noChangeArrowheads="1"/>
          </p:cNvSpPr>
          <p:nvPr/>
        </p:nvSpPr>
        <p:spPr bwMode="auto">
          <a:xfrm>
            <a:off x="6067425" y="4821238"/>
            <a:ext cx="641350" cy="46037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3277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A8C889-0CC2-4DEE-939D-2B1D463EA47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4CD8843-1ACA-4AEE-B448-AACF46C5753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773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2774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2775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2776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9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2780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2781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2782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2783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2784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2785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2786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32787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2788" name="TextBox 25"/>
          <p:cNvSpPr txBox="1">
            <a:spLocks noChangeArrowheads="1"/>
          </p:cNvSpPr>
          <p:nvPr/>
        </p:nvSpPr>
        <p:spPr bwMode="auto">
          <a:xfrm>
            <a:off x="4471988" y="4254500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32789" name="TextBox 26"/>
          <p:cNvSpPr txBox="1">
            <a:spLocks noChangeArrowheads="1"/>
          </p:cNvSpPr>
          <p:nvPr/>
        </p:nvSpPr>
        <p:spPr bwMode="auto">
          <a:xfrm>
            <a:off x="5965825" y="236538"/>
            <a:ext cx="2746375" cy="2246312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Log recording</a:t>
            </a:r>
            <a:endParaRPr lang="en-US" alt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When T writes on A, add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log-record &lt;T, A, a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&gt; (in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memory-log);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Before output(A), make sure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the memory-log is flushed 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disk-log at least once;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Add log-record &lt;T, commit&gt;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to memory-log only when all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output(A) related to T are done.</a:t>
            </a:r>
          </a:p>
        </p:txBody>
      </p:sp>
      <p:sp>
        <p:nvSpPr>
          <p:cNvPr id="32790" name="TextBox 1"/>
          <p:cNvSpPr txBox="1">
            <a:spLocks noChangeArrowheads="1"/>
          </p:cNvSpPr>
          <p:nvPr/>
        </p:nvSpPr>
        <p:spPr bwMode="auto">
          <a:xfrm>
            <a:off x="544513" y="436563"/>
            <a:ext cx="490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log recording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620713" y="1023938"/>
            <a:ext cx="4657725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9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32793" name="TextBox 29"/>
          <p:cNvSpPr txBox="1">
            <a:spLocks noChangeArrowheads="1"/>
          </p:cNvSpPr>
          <p:nvPr/>
        </p:nvSpPr>
        <p:spPr bwMode="auto">
          <a:xfrm>
            <a:off x="6156325" y="4973638"/>
            <a:ext cx="641350" cy="460375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475163" y="4249738"/>
            <a:ext cx="727075" cy="585787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73069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0.1743 0.1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5" y="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E7AF83-4F32-4067-AB71-E0CCBC1A295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C56A5A4-63F6-410B-BC3F-F0BED0DE471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379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379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380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380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3380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3380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380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630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5B2F3F-B0E5-4CC0-8FF3-83AA6C08F5D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0F4D20F-D7F3-4F89-BAFC-E2BE65F11D1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82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482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482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482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482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3482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3483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483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33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3483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4835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41003616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A3ACCB-3C9D-4A99-BF88-F5491BAEA5C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671B211-A6E7-41C6-8983-E52309CD946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584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584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585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585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3585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3585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585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57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17779"/>
              <a:gd name="adj2" fmla="val -1131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this point,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30200" y="4357688"/>
            <a:ext cx="3038475" cy="46037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6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5861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066499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25C67B8-A8F3-4322-9CC6-6BA1E9BC42B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33D5278-4ECD-4533-BD1B-9CE962DD8FE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86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686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7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687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687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687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687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6879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6880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6881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36882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84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17779"/>
              <a:gd name="adj2" fmla="val -1131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this point, 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4357688"/>
            <a:ext cx="3038475" cy="46037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87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688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36889" name="TextBox 31"/>
          <p:cNvSpPr txBox="1">
            <a:spLocks noChangeArrowheads="1"/>
          </p:cNvSpPr>
          <p:nvPr/>
        </p:nvSpPr>
        <p:spPr bwMode="auto">
          <a:xfrm>
            <a:off x="4498975" y="4254500"/>
            <a:ext cx="727075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  <p:sp>
        <p:nvSpPr>
          <p:cNvPr id="36890" name="TextBox 32"/>
          <p:cNvSpPr txBox="1">
            <a:spLocks noChangeArrowheads="1"/>
          </p:cNvSpPr>
          <p:nvPr/>
        </p:nvSpPr>
        <p:spPr bwMode="auto">
          <a:xfrm>
            <a:off x="6038850" y="5000625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9563861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F12EB3-3090-4240-AAFF-5530C1F2558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648DAEC-C4FB-4050-9821-418D675601C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89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3789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789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790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790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790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7903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05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17779"/>
              <a:gd name="adj2" fmla="val -1131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this point, 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4357688"/>
            <a:ext cx="3038475" cy="46037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08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7909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37910" name="TextBox 25"/>
          <p:cNvSpPr txBox="1">
            <a:spLocks noChangeArrowheads="1"/>
          </p:cNvSpPr>
          <p:nvPr/>
        </p:nvSpPr>
        <p:spPr bwMode="auto">
          <a:xfrm>
            <a:off x="6038850" y="5000625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8729721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FCBF63-CE17-40A5-8507-B8B2B48A251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34F0E04-9337-49B3-BFFD-394924E33CD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91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3891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892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892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892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892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892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9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330200" y="4987925"/>
            <a:ext cx="2309813" cy="896938"/>
          </a:xfrm>
          <a:prstGeom prst="wedgeRoundRectCallout">
            <a:avLst>
              <a:gd name="adj1" fmla="val 17779"/>
              <a:gd name="adj2" fmla="val -1131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after this point, 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4357688"/>
            <a:ext cx="3038475" cy="46037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 flipH="1" flipV="1">
            <a:off x="6932613" y="4987925"/>
            <a:ext cx="11112" cy="635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33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893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38935" name="TextBox 27"/>
          <p:cNvSpPr txBox="1">
            <a:spLocks noChangeArrowheads="1"/>
          </p:cNvSpPr>
          <p:nvPr/>
        </p:nvSpPr>
        <p:spPr bwMode="auto">
          <a:xfrm>
            <a:off x="6038850" y="5000625"/>
            <a:ext cx="728663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</a:t>
            </a:r>
          </a:p>
        </p:txBody>
      </p:sp>
    </p:spTree>
    <p:extLst>
      <p:ext uri="{BB962C8B-B14F-4D97-AF65-F5344CB8AC3E}">
        <p14:creationId xmlns:p14="http://schemas.microsoft.com/office/powerpoint/2010/main" val="2861520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B77326-F301-4288-A076-1C759B24341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009BB32-CFA7-45E8-B912-3AE608CBFF9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3994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94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3994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3994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994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995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39951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39952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39953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39954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56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59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9960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39961" name="TextBox 30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39962" name="TextBox 31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12138676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563CF0-C295-4312-9E55-81D5F39DF7C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ED28028-9D95-49F8-A17B-F44C52F0551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096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0966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0970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0971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0972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40973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0974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76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6921500" y="4927600"/>
            <a:ext cx="11113" cy="635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38" name="Rounded Rectangular Callout 37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40981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098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0983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1653564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829631-860E-47E0-A4A4-0CC16AA6414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B918CF4-E2FE-4AD5-A751-3A35E788BEC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198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1990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1994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1995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A=10</a:t>
            </a:r>
          </a:p>
        </p:txBody>
      </p:sp>
      <p:sp>
        <p:nvSpPr>
          <p:cNvPr id="41996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41997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1998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00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25" name="Rounded Rectangular Callout 24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4200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2005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2006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</p:spTree>
    <p:extLst>
      <p:ext uri="{BB962C8B-B14F-4D97-AF65-F5344CB8AC3E}">
        <p14:creationId xmlns:p14="http://schemas.microsoft.com/office/powerpoint/2010/main" val="2210160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D9F3527-2B16-4DCF-BC76-4F1E8578B3E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4B54569-9E6B-4D83-982D-DAEFE099784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301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301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01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301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301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302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302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4302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3023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3024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43025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43026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28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95275" y="3941763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6900863" y="4927600"/>
            <a:ext cx="11112" cy="635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455613"/>
          </a:xfrm>
          <a:prstGeom prst="wedgeRoundRectCallout">
            <a:avLst>
              <a:gd name="adj1" fmla="val -42901"/>
              <a:gd name="adj2" fmla="val -25134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4303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3033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3034" name="TextBox 30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43035" name="TextBox 31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34960582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CD6716-0A75-4CFA-9169-7EA1D57C452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965A6F1-46E3-4B7B-9E49-88D082C52E0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03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403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404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404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A=10</a:t>
            </a:r>
          </a:p>
        </p:txBody>
      </p:sp>
      <p:sp>
        <p:nvSpPr>
          <p:cNvPr id="4404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4404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4047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4048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44049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44050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52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330200" y="4987925"/>
            <a:ext cx="2808288" cy="455613"/>
          </a:xfrm>
          <a:prstGeom prst="wedgeRoundRectCallout">
            <a:avLst>
              <a:gd name="adj1" fmla="val -42901"/>
              <a:gd name="adj2" fmla="val -25134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95275" y="3941763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55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405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4057" name="TextBox 30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44058" name="TextBox 31"/>
          <p:cNvSpPr txBox="1">
            <a:spLocks noChangeArrowheads="1"/>
          </p:cNvSpPr>
          <p:nvPr/>
        </p:nvSpPr>
        <p:spPr bwMode="auto">
          <a:xfrm>
            <a:off x="6145213" y="5000625"/>
            <a:ext cx="641350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</p:spTree>
    <p:extLst>
      <p:ext uri="{BB962C8B-B14F-4D97-AF65-F5344CB8AC3E}">
        <p14:creationId xmlns:p14="http://schemas.microsoft.com/office/powerpoint/2010/main" val="11003664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7F5557-F955-4B87-9FAF-3DD3902AB04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8B1D430-A956-43AC-9547-0796355BBE2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506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5061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506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506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506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506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4506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4507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5071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5072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45073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45074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76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3746500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6889750" y="4927600"/>
            <a:ext cx="11113" cy="635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455613"/>
          </a:xfrm>
          <a:prstGeom prst="wedgeRoundRectCallout">
            <a:avLst>
              <a:gd name="adj1" fmla="val -44482"/>
              <a:gd name="adj2" fmla="val -29226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4508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5081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5082" name="TextBox 30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45083" name="TextBox 31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3025183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9473D6-5D14-4B3A-83E2-6106D784B83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C2BB991-9702-4B28-9383-A72178D9CBE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608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6085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608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608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609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609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A=10</a:t>
            </a:r>
          </a:p>
        </p:txBody>
      </p:sp>
      <p:sp>
        <p:nvSpPr>
          <p:cNvPr id="4609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4609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6095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6096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46097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46098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100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3746500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455613"/>
          </a:xfrm>
          <a:prstGeom prst="wedgeRoundRectCallout">
            <a:avLst>
              <a:gd name="adj1" fmla="val -44482"/>
              <a:gd name="adj2" fmla="val -29226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46103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6104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6105" name="TextBox 30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46106" name="TextBox 31"/>
          <p:cNvSpPr txBox="1">
            <a:spLocks noChangeArrowheads="1"/>
          </p:cNvSpPr>
          <p:nvPr/>
        </p:nvSpPr>
        <p:spPr bwMode="auto">
          <a:xfrm>
            <a:off x="6145213" y="5000625"/>
            <a:ext cx="641350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</p:spTree>
    <p:extLst>
      <p:ext uri="{BB962C8B-B14F-4D97-AF65-F5344CB8AC3E}">
        <p14:creationId xmlns:p14="http://schemas.microsoft.com/office/powerpoint/2010/main" val="29539670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F26BFA-462D-4248-8022-9F96CCED51E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5708E8C-BCFB-4B7E-B54B-FF8FF44542A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710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7109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7110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2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3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4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7115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7116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47117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47118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7119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7120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47121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47122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24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3522663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635000"/>
          </a:xfrm>
          <a:prstGeom prst="wedgeRoundRectCallout">
            <a:avLst>
              <a:gd name="adj1" fmla="val -42210"/>
              <a:gd name="adj2" fmla="val -2565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point </a:t>
            </a:r>
          </a:p>
        </p:txBody>
      </p:sp>
      <p:sp>
        <p:nvSpPr>
          <p:cNvPr id="47127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7128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7129" name="TextBox 26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29412028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677FAD-6F04-43C5-AE4C-A7A09A03662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4E79B95-F832-44CB-8B4B-C2A2580184D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13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4813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8134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8135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6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7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8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8139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8140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48141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48142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8143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48144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48145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48146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48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3522663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635000"/>
          </a:xfrm>
          <a:prstGeom prst="wedgeRoundRectCallout">
            <a:avLst>
              <a:gd name="adj1" fmla="val -42210"/>
              <a:gd name="adj2" fmla="val -2565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point </a:t>
            </a:r>
          </a:p>
        </p:txBody>
      </p:sp>
      <p:sp>
        <p:nvSpPr>
          <p:cNvPr id="48151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8152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8153" name="TextBox 26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48154" name="TextBox 31"/>
          <p:cNvSpPr txBox="1">
            <a:spLocks noChangeArrowheads="1"/>
          </p:cNvSpPr>
          <p:nvPr/>
        </p:nvSpPr>
        <p:spPr bwMode="auto">
          <a:xfrm>
            <a:off x="6145213" y="5000625"/>
            <a:ext cx="641350" cy="338138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</p:txBody>
      </p:sp>
    </p:spTree>
    <p:extLst>
      <p:ext uri="{BB962C8B-B14F-4D97-AF65-F5344CB8AC3E}">
        <p14:creationId xmlns:p14="http://schemas.microsoft.com/office/powerpoint/2010/main" val="12290928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BB53D5-CC9C-4C27-B34E-A2D7C5CB5CA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612445E-A510-4A4D-A924-B30DA9D1618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915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547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4915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4915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4916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4916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4916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4916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49167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69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3522663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635000"/>
          </a:xfrm>
          <a:prstGeom prst="wedgeRoundRectCallout">
            <a:avLst>
              <a:gd name="adj1" fmla="val -42210"/>
              <a:gd name="adj2" fmla="val -2565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point </a:t>
            </a:r>
          </a:p>
        </p:txBody>
      </p:sp>
      <p:sp>
        <p:nvSpPr>
          <p:cNvPr id="4917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9173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49174" name="TextBox 31"/>
          <p:cNvSpPr txBox="1">
            <a:spLocks noChangeArrowheads="1"/>
          </p:cNvSpPr>
          <p:nvPr/>
        </p:nvSpPr>
        <p:spPr bwMode="auto">
          <a:xfrm>
            <a:off x="6145213" y="5000625"/>
            <a:ext cx="641350" cy="338138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</p:txBody>
      </p:sp>
    </p:spTree>
    <p:extLst>
      <p:ext uri="{BB962C8B-B14F-4D97-AF65-F5344CB8AC3E}">
        <p14:creationId xmlns:p14="http://schemas.microsoft.com/office/powerpoint/2010/main" val="4984461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777470-655F-4C96-9FF0-DA12CA9E5A4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E2665B7-46A2-486C-BFB1-730E4AA7550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018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547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50182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0183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5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6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0187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0188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A=10</a:t>
            </a:r>
          </a:p>
        </p:txBody>
      </p:sp>
      <p:sp>
        <p:nvSpPr>
          <p:cNvPr id="50189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0190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0191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93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3522663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635000"/>
          </a:xfrm>
          <a:prstGeom prst="wedgeRoundRectCallout">
            <a:avLst>
              <a:gd name="adj1" fmla="val -42210"/>
              <a:gd name="adj2" fmla="val -2565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point </a:t>
            </a:r>
          </a:p>
        </p:txBody>
      </p:sp>
      <p:sp>
        <p:nvSpPr>
          <p:cNvPr id="5019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0197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50198" name="TextBox 31"/>
          <p:cNvSpPr txBox="1">
            <a:spLocks noChangeArrowheads="1"/>
          </p:cNvSpPr>
          <p:nvPr/>
        </p:nvSpPr>
        <p:spPr bwMode="auto">
          <a:xfrm>
            <a:off x="6145213" y="5000625"/>
            <a:ext cx="641350" cy="338138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16200000" flipV="1">
            <a:off x="6700838" y="5127625"/>
            <a:ext cx="412750" cy="127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8564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12389C-2F91-4FAF-A19E-4CAFB81BFAD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648ED7A-031B-4FD6-A305-4DB42721CA3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120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10547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51206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1207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8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9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0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1211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1212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A=10</a:t>
            </a:r>
          </a:p>
        </p:txBody>
      </p:sp>
      <p:sp>
        <p:nvSpPr>
          <p:cNvPr id="51213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B=10</a:t>
            </a:r>
          </a:p>
        </p:txBody>
      </p:sp>
      <p:sp>
        <p:nvSpPr>
          <p:cNvPr id="51214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1215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17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30200" y="3522663"/>
            <a:ext cx="3040063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ular Callout 36"/>
          <p:cNvSpPr/>
          <p:nvPr/>
        </p:nvSpPr>
        <p:spPr>
          <a:xfrm>
            <a:off x="330200" y="4987925"/>
            <a:ext cx="2808288" cy="635000"/>
          </a:xfrm>
          <a:prstGeom prst="wedgeRoundRectCallout">
            <a:avLst>
              <a:gd name="adj1" fmla="val -42210"/>
              <a:gd name="adj2" fmla="val -2565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before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point </a:t>
            </a:r>
          </a:p>
        </p:txBody>
      </p:sp>
      <p:sp>
        <p:nvSpPr>
          <p:cNvPr id="5122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1221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51222" name="TextBox 31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16200000" flipV="1">
            <a:off x="6700838" y="5127625"/>
            <a:ext cx="412750" cy="127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4571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CA2611-C071-4209-AA78-36D192867A2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334CE48-FC77-4AAB-B69A-B8602464F04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2228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604963"/>
            <a:ext cx="7726363" cy="14716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execute the recovery algorithm, we need to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1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14694346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A9BE7A-7100-48C1-99F4-649930D915F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9F9F185-0F65-45F9-8C2A-D417E4E847F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3252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604963"/>
            <a:ext cx="7726363" cy="18161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execute the recovery algorithm, we need to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A.1    Read the disk-log into the main memory;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5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37772905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5B4377-0679-4C59-A32C-BCA0D14AC96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7E64400-5EE5-4B94-B07B-F21268284E7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4276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604963"/>
            <a:ext cx="7726363" cy="21605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execute the recovery algorithm, we need to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A.1    Read the disk-log into the main memory;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A.2    FOR each &lt;T, 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 in step 3 DO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write(A,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output(A);</a:t>
            </a:r>
          </a:p>
        </p:txBody>
      </p:sp>
      <p:sp>
        <p:nvSpPr>
          <p:cNvPr id="54279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22936689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92F51-D6AC-48B0-B681-32200972ED0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29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EC40389-1564-4115-8238-C877106E6F1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5300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604963"/>
            <a:ext cx="7816850" cy="28495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execute the recovery algorithm, we need to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A.1    Read the disk-log into the main memory;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A.2    FOR each &lt;T, 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 in step 3 DO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write(A,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output(A);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 startAt="2"/>
              <a:defRPr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if the system crashes again during Undo?</a:t>
            </a:r>
          </a:p>
        </p:txBody>
      </p:sp>
      <p:sp>
        <p:nvSpPr>
          <p:cNvPr id="55303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21493811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CED1AE-E95B-48D2-9E35-B5076EF44CF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075352A-204A-47C5-BA12-25CD34CEDA2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6324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604963"/>
            <a:ext cx="7816850" cy="3194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execute the recovery algorithm, we need to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A.1    Read the disk-log into the main memory;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A.2    FOR each &lt;T, 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 in step 3 DO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write(A,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output(A);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 startAt="2"/>
              <a:defRPr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if the system crashes again during Undo?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The disk-log remains;</a:t>
            </a:r>
          </a:p>
        </p:txBody>
      </p:sp>
      <p:sp>
        <p:nvSpPr>
          <p:cNvPr id="56327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20014560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6ECC37-C1CF-4599-B035-ACBC7538CE4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4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E4B01D-C878-4334-8705-898F1FF5ED5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7348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604963"/>
            <a:ext cx="7816850" cy="35401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execute the recovery algorithm, we need to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A.1    Read the disk-log into the main memory;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A.2    FOR each &lt;T, 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 in step 3 DO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write(A,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output(A);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 startAt="2"/>
              <a:defRPr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if the system crashes again during Undo?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The disk-log remains;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We can simply repeat steps A.1 and A.2;</a:t>
            </a:r>
          </a:p>
        </p:txBody>
      </p:sp>
      <p:sp>
        <p:nvSpPr>
          <p:cNvPr id="57351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18260409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F94779-DA6B-4F05-A98C-2E41383A43C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BA8902F-0CB4-4596-97DB-25C073193FE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8372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604963"/>
            <a:ext cx="7816850" cy="45735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Remarks: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execute the recovery algorithm, we need to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A.1    Read the disk-log into the main memory;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A.2    FOR each &lt;T, 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 in step 3 DO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write(A,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output(A);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80000"/>
              </a:lnSpc>
              <a:spcBef>
                <a:spcPct val="0"/>
              </a:spcBef>
              <a:buFont typeface="+mj-lt"/>
              <a:buAutoNum type="alphaUcPeriod" startAt="2"/>
              <a:defRPr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if the system crashes again during Undo?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The disk-log remains;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We can simply repeat steps A.1 and A.2;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 Some &lt;T, A,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may have been undone in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step 3 before the second crash, but re-Undo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them would not hurt.</a:t>
            </a:r>
          </a:p>
        </p:txBody>
      </p:sp>
      <p:sp>
        <p:nvSpPr>
          <p:cNvPr id="58375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For each log-record &lt;T, A,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</p:spTree>
    <p:extLst>
      <p:ext uri="{BB962C8B-B14F-4D97-AF65-F5344CB8AC3E}">
        <p14:creationId xmlns:p14="http://schemas.microsoft.com/office/powerpoint/2010/main" val="25473216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973FDC-4922-4899-BCA8-F0A59DA8C6A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0652395-0A73-4FC5-9AD1-B539E5A41EE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939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59397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398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59399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0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2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59403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59404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59405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59406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59407" name="TextBox 30"/>
          <p:cNvSpPr txBox="1">
            <a:spLocks noChangeArrowheads="1"/>
          </p:cNvSpPr>
          <p:nvPr/>
        </p:nvSpPr>
        <p:spPr bwMode="auto">
          <a:xfrm>
            <a:off x="3640138" y="4130675"/>
            <a:ext cx="617537" cy="306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59408" name="TextBox 31"/>
          <p:cNvSpPr txBox="1">
            <a:spLocks noChangeArrowheads="1"/>
          </p:cNvSpPr>
          <p:nvPr/>
        </p:nvSpPr>
        <p:spPr bwMode="auto">
          <a:xfrm>
            <a:off x="3643313" y="4522788"/>
            <a:ext cx="617537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59409" name="TextBox 4"/>
          <p:cNvSpPr txBox="1">
            <a:spLocks noChangeArrowheads="1"/>
          </p:cNvSpPr>
          <p:nvPr/>
        </p:nvSpPr>
        <p:spPr bwMode="auto">
          <a:xfrm>
            <a:off x="4616450" y="3965575"/>
            <a:ext cx="41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</a:p>
        </p:txBody>
      </p:sp>
      <p:sp>
        <p:nvSpPr>
          <p:cNvPr id="59410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12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15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9416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59417" name="TextBox 30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59418" name="TextBox 31"/>
          <p:cNvSpPr txBox="1">
            <a:spLocks noChangeArrowheads="1"/>
          </p:cNvSpPr>
          <p:nvPr/>
        </p:nvSpPr>
        <p:spPr bwMode="auto">
          <a:xfrm>
            <a:off x="4533900" y="4243388"/>
            <a:ext cx="642938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6795276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204F9C-2D19-431C-BDF3-BCAC8958B5B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27F0F30-F12E-4CE4-83C3-37589F886FF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042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0421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0422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4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0426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0427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0428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60429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0430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32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38" name="Rounded Rectangular Callout 37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6043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0437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60438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32012321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7AE4B9-873E-4F02-835F-5D5A4B115AF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4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E863F44-C46C-4073-B7E0-C131A1DF5D0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1444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1445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1446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7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8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9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1450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1451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1452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B=30</a:t>
            </a:r>
          </a:p>
        </p:txBody>
      </p:sp>
      <p:sp>
        <p:nvSpPr>
          <p:cNvPr id="61453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1454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56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58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Rounded Rectangular Callout 37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61460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1461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61462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24" name="TextBox 25"/>
          <p:cNvSpPr txBox="1">
            <a:spLocks noChangeArrowheads="1"/>
          </p:cNvSpPr>
          <p:nvPr/>
        </p:nvSpPr>
        <p:spPr bwMode="auto">
          <a:xfrm>
            <a:off x="6148388" y="50038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081588" y="4432300"/>
            <a:ext cx="0" cy="37623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0201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L -0.19705 -0.090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61" y="-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9D77B8-39C8-41D4-B167-AD0BBAC6D05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4D346ED-D536-4102-A193-01DF27DBA59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2468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2469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2470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1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2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3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2474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2475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2476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62477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2478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0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2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Rounded Rectangular Callout 37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62484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2485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62486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62487" name="TextBox 25"/>
          <p:cNvSpPr txBox="1">
            <a:spLocks noChangeArrowheads="1"/>
          </p:cNvSpPr>
          <p:nvPr/>
        </p:nvSpPr>
        <p:spPr bwMode="auto">
          <a:xfrm>
            <a:off x="4341813" y="4389438"/>
            <a:ext cx="641350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5081588" y="4432300"/>
            <a:ext cx="0" cy="37623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1977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C47584-7092-49E8-9294-3717BB252B4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A66C042-8E71-4324-87C4-2C05B8461C7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3492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3493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3494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5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6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7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3498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3499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3500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63501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3502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04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/>
          </a:p>
        </p:txBody>
      </p:sp>
      <p:sp>
        <p:nvSpPr>
          <p:cNvPr id="38" name="Rounded Rectangular Callout 37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63508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3509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63510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</p:spTree>
    <p:extLst>
      <p:ext uri="{BB962C8B-B14F-4D97-AF65-F5344CB8AC3E}">
        <p14:creationId xmlns:p14="http://schemas.microsoft.com/office/powerpoint/2010/main" val="13377797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DCCB0A-6505-4B3D-845C-0E1BFF143B7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94F1728-0109-489E-B940-969CBB8F13D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4516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4517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4518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9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0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1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4522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4523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A=30</a:t>
            </a:r>
          </a:p>
        </p:txBody>
      </p:sp>
      <p:sp>
        <p:nvSpPr>
          <p:cNvPr id="64524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175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64525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4526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8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30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Rounded Rectangular Callout 37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64532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4533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64534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sp>
        <p:nvSpPr>
          <p:cNvPr id="24" name="TextBox 25"/>
          <p:cNvSpPr txBox="1">
            <a:spLocks noChangeArrowheads="1"/>
          </p:cNvSpPr>
          <p:nvPr/>
        </p:nvSpPr>
        <p:spPr bwMode="auto">
          <a:xfrm>
            <a:off x="6148388" y="5003800"/>
            <a:ext cx="641350" cy="461963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081588" y="4432300"/>
            <a:ext cx="0" cy="37623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9770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L -0.19705 -0.090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61" y="-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558881-3233-4E39-ADE2-3AA204A55F7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3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0B8FE01-36F0-4D1E-9A24-6E49C87A4EF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5540" name="AutoShape 11"/>
          <p:cNvSpPr>
            <a:spLocks noChangeArrowheads="1"/>
          </p:cNvSpPr>
          <p:nvPr/>
        </p:nvSpPr>
        <p:spPr bwMode="auto">
          <a:xfrm>
            <a:off x="5965825" y="3089275"/>
            <a:ext cx="2486025" cy="3116263"/>
          </a:xfrm>
          <a:prstGeom prst="can">
            <a:avLst>
              <a:gd name="adj" fmla="val 3270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5541" name="Rectangle 4"/>
          <p:cNvSpPr>
            <a:spLocks noChangeArrowheads="1"/>
          </p:cNvSpPr>
          <p:nvPr/>
        </p:nvSpPr>
        <p:spPr bwMode="auto">
          <a:xfrm>
            <a:off x="3957638" y="2424113"/>
            <a:ext cx="838200" cy="384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CPU</a:t>
            </a:r>
          </a:p>
        </p:txBody>
      </p:sp>
      <p:sp>
        <p:nvSpPr>
          <p:cNvPr id="65542" name="Line 7"/>
          <p:cNvSpPr>
            <a:spLocks noChangeShapeType="1"/>
          </p:cNvSpPr>
          <p:nvPr/>
        </p:nvSpPr>
        <p:spPr bwMode="auto">
          <a:xfrm>
            <a:off x="3482975" y="29210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3" name="Line 9"/>
          <p:cNvSpPr>
            <a:spLocks noChangeShapeType="1"/>
          </p:cNvSpPr>
          <p:nvPr/>
        </p:nvSpPr>
        <p:spPr bwMode="auto">
          <a:xfrm>
            <a:off x="4386263" y="2819400"/>
            <a:ext cx="0" cy="118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4" name="Line 10"/>
          <p:cNvSpPr>
            <a:spLocks noChangeShapeType="1"/>
          </p:cNvSpPr>
          <p:nvPr/>
        </p:nvSpPr>
        <p:spPr bwMode="auto">
          <a:xfrm>
            <a:off x="7191375" y="2921000"/>
            <a:ext cx="12700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5" name="TextBox 1"/>
          <p:cNvSpPr txBox="1">
            <a:spLocks noChangeArrowheads="1"/>
          </p:cNvSpPr>
          <p:nvPr/>
        </p:nvSpPr>
        <p:spPr bwMode="auto">
          <a:xfrm>
            <a:off x="3892550" y="5222875"/>
            <a:ext cx="1109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memory</a:t>
            </a:r>
          </a:p>
        </p:txBody>
      </p:sp>
      <p:sp>
        <p:nvSpPr>
          <p:cNvPr id="65546" name="TextBox 24"/>
          <p:cNvSpPr txBox="1">
            <a:spLocks noChangeArrowheads="1"/>
          </p:cNvSpPr>
          <p:nvPr/>
        </p:nvSpPr>
        <p:spPr bwMode="auto">
          <a:xfrm>
            <a:off x="6967538" y="6173788"/>
            <a:ext cx="627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disk</a:t>
            </a:r>
          </a:p>
        </p:txBody>
      </p:sp>
      <p:sp>
        <p:nvSpPr>
          <p:cNvPr id="65547" name="TextBox 4"/>
          <p:cNvSpPr txBox="1">
            <a:spLocks noChangeArrowheads="1"/>
          </p:cNvSpPr>
          <p:nvPr/>
        </p:nvSpPr>
        <p:spPr bwMode="auto">
          <a:xfrm>
            <a:off x="6084888" y="3983038"/>
            <a:ext cx="61753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A=10</a:t>
            </a:r>
          </a:p>
        </p:txBody>
      </p:sp>
      <p:sp>
        <p:nvSpPr>
          <p:cNvPr id="65548" name="TextBox 23"/>
          <p:cNvSpPr txBox="1">
            <a:spLocks noChangeArrowheads="1"/>
          </p:cNvSpPr>
          <p:nvPr/>
        </p:nvSpPr>
        <p:spPr bwMode="auto">
          <a:xfrm>
            <a:off x="6896100" y="3976688"/>
            <a:ext cx="682625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B050"/>
                </a:solidFill>
              </a:rPr>
              <a:t>B=10</a:t>
            </a:r>
          </a:p>
        </p:txBody>
      </p:sp>
      <p:sp>
        <p:nvSpPr>
          <p:cNvPr id="65549" name="TextBox 25"/>
          <p:cNvSpPr txBox="1">
            <a:spLocks noChangeArrowheads="1"/>
          </p:cNvSpPr>
          <p:nvPr/>
        </p:nvSpPr>
        <p:spPr bwMode="auto">
          <a:xfrm>
            <a:off x="7696200" y="3965575"/>
            <a:ext cx="617538" cy="30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C=30</a:t>
            </a:r>
          </a:p>
        </p:txBody>
      </p:sp>
      <p:sp>
        <p:nvSpPr>
          <p:cNvPr id="65550" name="TextBox 1"/>
          <p:cNvSpPr txBox="1">
            <a:spLocks noChangeArrowheads="1"/>
          </p:cNvSpPr>
          <p:nvPr/>
        </p:nvSpPr>
        <p:spPr bwMode="auto">
          <a:xfrm>
            <a:off x="417513" y="436563"/>
            <a:ext cx="554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Undo-logging: Failure Recovery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14350" y="1020763"/>
            <a:ext cx="53451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52" name="TextBox 29"/>
          <p:cNvSpPr txBox="1">
            <a:spLocks noChangeArrowheads="1"/>
          </p:cNvSpPr>
          <p:nvPr/>
        </p:nvSpPr>
        <p:spPr bwMode="auto">
          <a:xfrm>
            <a:off x="5932488" y="169863"/>
            <a:ext cx="3135312" cy="20605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System recovery with disk-log</a:t>
            </a:r>
            <a:endParaRPr lang="en-US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Scan the disk-log backwards;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Ignore T if see &lt;T, commit&gt;;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For each T with no &lt;T, commit&gt;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log-record &lt;T, A,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Undo the action by restoring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the value of A back to a</a:t>
            </a:r>
            <a:r>
              <a:rPr lang="en-US" altLang="en-US" sz="1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Add &lt;T, abort&gt; to disk-log.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8763" y="4113213"/>
            <a:ext cx="3038475" cy="47625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54" name="Rectangle 7"/>
          <p:cNvSpPr>
            <a:spLocks noChangeArrowheads="1"/>
          </p:cNvSpPr>
          <p:nvPr/>
        </p:nvSpPr>
        <p:spPr bwMode="auto">
          <a:xfrm>
            <a:off x="3494088" y="4010025"/>
            <a:ext cx="1784350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Rounded Rectangular Callout 37"/>
          <p:cNvSpPr/>
          <p:nvPr/>
        </p:nvSpPr>
        <p:spPr>
          <a:xfrm>
            <a:off x="298450" y="5273675"/>
            <a:ext cx="2889250" cy="896938"/>
          </a:xfrm>
          <a:prstGeom prst="wedgeRoundRectCallout">
            <a:avLst>
              <a:gd name="adj1" fmla="val -44640"/>
              <a:gd name="adj2" fmla="val -165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crash occurs at this point </a:t>
            </a:r>
          </a:p>
        </p:txBody>
      </p:sp>
      <p:sp>
        <p:nvSpPr>
          <p:cNvPr id="65556" name="TextBox 26"/>
          <p:cNvSpPr txBox="1">
            <a:spLocks noChangeArrowheads="1"/>
          </p:cNvSpPr>
          <p:nvPr/>
        </p:nvSpPr>
        <p:spPr bwMode="auto">
          <a:xfrm>
            <a:off x="652463" y="1457325"/>
            <a:ext cx="2486025" cy="646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T:  A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B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B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5557" name="TextBox 28"/>
          <p:cNvSpPr txBox="1">
            <a:spLocks noChangeArrowheads="1"/>
          </p:cNvSpPr>
          <p:nvPr/>
        </p:nvSpPr>
        <p:spPr bwMode="auto">
          <a:xfrm>
            <a:off x="652463" y="2154238"/>
            <a:ext cx="2486025" cy="22812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start&gt;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(A,t);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(A,t);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A,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(B,t);  t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(B,t);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B, 10&gt;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flush-log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(A);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(B);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add-log: &lt;T, commit&gt;</a:t>
            </a:r>
          </a:p>
        </p:txBody>
      </p:sp>
      <p:sp>
        <p:nvSpPr>
          <p:cNvPr id="65558" name="TextBox 25"/>
          <p:cNvSpPr txBox="1">
            <a:spLocks noChangeArrowheads="1"/>
          </p:cNvSpPr>
          <p:nvPr/>
        </p:nvSpPr>
        <p:spPr bwMode="auto">
          <a:xfrm>
            <a:off x="6145213" y="5000625"/>
            <a:ext cx="641350" cy="58420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abort&gt;</a:t>
            </a:r>
          </a:p>
        </p:txBody>
      </p:sp>
      <p:sp>
        <p:nvSpPr>
          <p:cNvPr id="65559" name="TextBox 25"/>
          <p:cNvSpPr txBox="1">
            <a:spLocks noChangeArrowheads="1"/>
          </p:cNvSpPr>
          <p:nvPr/>
        </p:nvSpPr>
        <p:spPr bwMode="auto">
          <a:xfrm>
            <a:off x="4341813" y="4389438"/>
            <a:ext cx="641350" cy="461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start&gt;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A, 10&gt;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B, 10&gt;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5081588" y="4432300"/>
            <a:ext cx="0" cy="37623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7892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A1B9AA-0F58-46C6-A530-F08F9ACEA75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9850DF1-D7D8-4931-9B6A-977724A32C1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6564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4368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90DCB3-0989-4A0B-B659-63A069A7F25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8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387BAAF-B01F-4BEB-8641-6BE7BF80C6D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7588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9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disk-log file could be extremely large: costing disk space and recovery time;</a:t>
            </a:r>
          </a:p>
        </p:txBody>
      </p:sp>
      <p:sp>
        <p:nvSpPr>
          <p:cNvPr id="67591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2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67593" name="TextBox 24"/>
          <p:cNvSpPr txBox="1">
            <a:spLocks noChangeArrowheads="1"/>
          </p:cNvSpPr>
          <p:nvPr/>
        </p:nvSpPr>
        <p:spPr bwMode="auto">
          <a:xfrm rot="5400000">
            <a:off x="8213725" y="1171575"/>
            <a:ext cx="715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67594" name="TextBox 25"/>
          <p:cNvSpPr txBox="1">
            <a:spLocks noChangeArrowheads="1"/>
          </p:cNvSpPr>
          <p:nvPr/>
        </p:nvSpPr>
        <p:spPr bwMode="auto">
          <a:xfrm>
            <a:off x="8027988" y="1655763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67595" name="TextBox 26"/>
          <p:cNvSpPr txBox="1">
            <a:spLocks noChangeArrowheads="1"/>
          </p:cNvSpPr>
          <p:nvPr/>
        </p:nvSpPr>
        <p:spPr bwMode="auto">
          <a:xfrm rot="5400000">
            <a:off x="8353426" y="18462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7596" name="TextBox 27"/>
          <p:cNvSpPr txBox="1">
            <a:spLocks noChangeArrowheads="1"/>
          </p:cNvSpPr>
          <p:nvPr/>
        </p:nvSpPr>
        <p:spPr bwMode="auto">
          <a:xfrm>
            <a:off x="8027988" y="2162175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&lt;T2,start&gt;</a:t>
            </a:r>
          </a:p>
        </p:txBody>
      </p:sp>
      <p:sp>
        <p:nvSpPr>
          <p:cNvPr id="67597" name="TextBox 30"/>
          <p:cNvSpPr txBox="1">
            <a:spLocks noChangeArrowheads="1"/>
          </p:cNvSpPr>
          <p:nvPr/>
        </p:nvSpPr>
        <p:spPr bwMode="auto">
          <a:xfrm rot="5400000">
            <a:off x="8354219" y="23391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0350021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1154CA-583E-4319-B5BD-C52280BDA6C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E0182B5-9E6A-4120-81C9-313591A9B5F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8612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12493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disk-log file could be extremely large: costing disk space and recovery time;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may use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checkpoint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shorten disk-log: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5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8616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68617" name="TextBox 24"/>
          <p:cNvSpPr txBox="1">
            <a:spLocks noChangeArrowheads="1"/>
          </p:cNvSpPr>
          <p:nvPr/>
        </p:nvSpPr>
        <p:spPr bwMode="auto">
          <a:xfrm rot="5400000">
            <a:off x="8213725" y="1171575"/>
            <a:ext cx="715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68618" name="TextBox 25"/>
          <p:cNvSpPr txBox="1">
            <a:spLocks noChangeArrowheads="1"/>
          </p:cNvSpPr>
          <p:nvPr/>
        </p:nvSpPr>
        <p:spPr bwMode="auto">
          <a:xfrm>
            <a:off x="8027988" y="1655763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68619" name="TextBox 26"/>
          <p:cNvSpPr txBox="1">
            <a:spLocks noChangeArrowheads="1"/>
          </p:cNvSpPr>
          <p:nvPr/>
        </p:nvSpPr>
        <p:spPr bwMode="auto">
          <a:xfrm rot="5400000">
            <a:off x="8353426" y="18462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8620" name="TextBox 27"/>
          <p:cNvSpPr txBox="1">
            <a:spLocks noChangeArrowheads="1"/>
          </p:cNvSpPr>
          <p:nvPr/>
        </p:nvSpPr>
        <p:spPr bwMode="auto">
          <a:xfrm>
            <a:off x="8027988" y="2162175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&lt;T2,start&gt;</a:t>
            </a:r>
          </a:p>
        </p:txBody>
      </p:sp>
      <p:sp>
        <p:nvSpPr>
          <p:cNvPr id="68621" name="TextBox 30"/>
          <p:cNvSpPr txBox="1">
            <a:spLocks noChangeArrowheads="1"/>
          </p:cNvSpPr>
          <p:nvPr/>
        </p:nvSpPr>
        <p:spPr bwMode="auto">
          <a:xfrm rot="5400000">
            <a:off x="8354219" y="23391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0543234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57D322-2E2D-442B-8A5C-A359479D162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3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ED0A14-C2D7-4928-B275-B06958D569A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9636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21351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disk-log file could be extremely large: costing disk space and recovery time;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may use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checkpoint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shorten disk-log: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where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transactions; </a:t>
            </a:r>
          </a:p>
        </p:txBody>
      </p:sp>
      <p:sp>
        <p:nvSpPr>
          <p:cNvPr id="69639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40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69641" name="TextBox 24"/>
          <p:cNvSpPr txBox="1">
            <a:spLocks noChangeArrowheads="1"/>
          </p:cNvSpPr>
          <p:nvPr/>
        </p:nvSpPr>
        <p:spPr bwMode="auto">
          <a:xfrm rot="5400000">
            <a:off x="8213725" y="1171575"/>
            <a:ext cx="715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69642" name="TextBox 25"/>
          <p:cNvSpPr txBox="1">
            <a:spLocks noChangeArrowheads="1"/>
          </p:cNvSpPr>
          <p:nvPr/>
        </p:nvSpPr>
        <p:spPr bwMode="auto">
          <a:xfrm>
            <a:off x="8027988" y="1655763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69643" name="TextBox 26"/>
          <p:cNvSpPr txBox="1">
            <a:spLocks noChangeArrowheads="1"/>
          </p:cNvSpPr>
          <p:nvPr/>
        </p:nvSpPr>
        <p:spPr bwMode="auto">
          <a:xfrm rot="5400000">
            <a:off x="8353426" y="18462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9644" name="TextBox 27"/>
          <p:cNvSpPr txBox="1">
            <a:spLocks noChangeArrowheads="1"/>
          </p:cNvSpPr>
          <p:nvPr/>
        </p:nvSpPr>
        <p:spPr bwMode="auto">
          <a:xfrm>
            <a:off x="8027988" y="2162175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&lt;T2,start&gt;</a:t>
            </a:r>
          </a:p>
        </p:txBody>
      </p:sp>
      <p:sp>
        <p:nvSpPr>
          <p:cNvPr id="69645" name="TextBox 30"/>
          <p:cNvSpPr txBox="1">
            <a:spLocks noChangeArrowheads="1"/>
          </p:cNvSpPr>
          <p:nvPr/>
        </p:nvSpPr>
        <p:spPr bwMode="auto">
          <a:xfrm rot="5400000">
            <a:off x="8354219" y="23391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69646" name="TextBox 31"/>
          <p:cNvSpPr txBox="1">
            <a:spLocks noChangeArrowheads="1"/>
          </p:cNvSpPr>
          <p:nvPr/>
        </p:nvSpPr>
        <p:spPr bwMode="auto">
          <a:xfrm>
            <a:off x="7985125" y="2714625"/>
            <a:ext cx="9572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(T1,T2)&gt;</a:t>
            </a:r>
          </a:p>
        </p:txBody>
      </p:sp>
    </p:spTree>
    <p:extLst>
      <p:ext uri="{BB962C8B-B14F-4D97-AF65-F5344CB8AC3E}">
        <p14:creationId xmlns:p14="http://schemas.microsoft.com/office/powerpoint/2010/main" val="38659174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3D270E-B979-4FC0-A3A8-58102AC83F3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5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B2DD708-CD3D-405D-A514-18AD285A7AA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0660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6965950" cy="26289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disk-log file could be extremely large: costing disk space and recovery time;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may use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checkpoint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shorten disk-log: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where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accept new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transactions (non-quiescent)</a:t>
            </a:r>
          </a:p>
        </p:txBody>
      </p:sp>
      <p:sp>
        <p:nvSpPr>
          <p:cNvPr id="70663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0664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70665" name="TextBox 24"/>
          <p:cNvSpPr txBox="1">
            <a:spLocks noChangeArrowheads="1"/>
          </p:cNvSpPr>
          <p:nvPr/>
        </p:nvSpPr>
        <p:spPr bwMode="auto">
          <a:xfrm rot="5400000">
            <a:off x="8213725" y="1171575"/>
            <a:ext cx="715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70666" name="TextBox 25"/>
          <p:cNvSpPr txBox="1">
            <a:spLocks noChangeArrowheads="1"/>
          </p:cNvSpPr>
          <p:nvPr/>
        </p:nvSpPr>
        <p:spPr bwMode="auto">
          <a:xfrm>
            <a:off x="8027988" y="1655763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70667" name="TextBox 26"/>
          <p:cNvSpPr txBox="1">
            <a:spLocks noChangeArrowheads="1"/>
          </p:cNvSpPr>
          <p:nvPr/>
        </p:nvSpPr>
        <p:spPr bwMode="auto">
          <a:xfrm rot="5400000">
            <a:off x="8353426" y="18462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0668" name="TextBox 27"/>
          <p:cNvSpPr txBox="1">
            <a:spLocks noChangeArrowheads="1"/>
          </p:cNvSpPr>
          <p:nvPr/>
        </p:nvSpPr>
        <p:spPr bwMode="auto">
          <a:xfrm>
            <a:off x="8027988" y="2162175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&lt;T2,start&gt;</a:t>
            </a:r>
          </a:p>
        </p:txBody>
      </p:sp>
      <p:sp>
        <p:nvSpPr>
          <p:cNvPr id="70669" name="TextBox 30"/>
          <p:cNvSpPr txBox="1">
            <a:spLocks noChangeArrowheads="1"/>
          </p:cNvSpPr>
          <p:nvPr/>
        </p:nvSpPr>
        <p:spPr bwMode="auto">
          <a:xfrm rot="5400000">
            <a:off x="8354219" y="23391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0670" name="TextBox 31"/>
          <p:cNvSpPr txBox="1">
            <a:spLocks noChangeArrowheads="1"/>
          </p:cNvSpPr>
          <p:nvPr/>
        </p:nvSpPr>
        <p:spPr bwMode="auto">
          <a:xfrm>
            <a:off x="7985125" y="2714625"/>
            <a:ext cx="9572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(T1,T2)&gt;</a:t>
            </a:r>
          </a:p>
        </p:txBody>
      </p:sp>
      <p:sp>
        <p:nvSpPr>
          <p:cNvPr id="70671" name="TextBox 32"/>
          <p:cNvSpPr txBox="1">
            <a:spLocks noChangeArrowheads="1"/>
          </p:cNvSpPr>
          <p:nvPr/>
        </p:nvSpPr>
        <p:spPr bwMode="auto">
          <a:xfrm rot="5400000">
            <a:off x="8340726" y="31035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0672" name="TextBox 37"/>
          <p:cNvSpPr txBox="1">
            <a:spLocks noChangeArrowheads="1"/>
          </p:cNvSpPr>
          <p:nvPr/>
        </p:nvSpPr>
        <p:spPr bwMode="auto">
          <a:xfrm>
            <a:off x="8005763" y="3451225"/>
            <a:ext cx="873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70673" name="TextBox 38"/>
          <p:cNvSpPr txBox="1">
            <a:spLocks noChangeArrowheads="1"/>
          </p:cNvSpPr>
          <p:nvPr/>
        </p:nvSpPr>
        <p:spPr bwMode="auto">
          <a:xfrm rot="5400000">
            <a:off x="8322469" y="3620294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7145642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B7B4A8-EBA8-493C-8563-F127E73313A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8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3497820-D509-485B-9E81-23DE4F286C1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1684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33416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disk-log file could be extremely large: costing disk space and recovery time;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may use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checkpoint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shorten disk-log: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where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accept new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transactions (non-quiescent)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When all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complete, place a log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87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8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71689" name="TextBox 24"/>
          <p:cNvSpPr txBox="1">
            <a:spLocks noChangeArrowheads="1"/>
          </p:cNvSpPr>
          <p:nvPr/>
        </p:nvSpPr>
        <p:spPr bwMode="auto">
          <a:xfrm rot="5400000">
            <a:off x="8213725" y="1171575"/>
            <a:ext cx="715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71690" name="TextBox 25"/>
          <p:cNvSpPr txBox="1">
            <a:spLocks noChangeArrowheads="1"/>
          </p:cNvSpPr>
          <p:nvPr/>
        </p:nvSpPr>
        <p:spPr bwMode="auto">
          <a:xfrm>
            <a:off x="8027988" y="1655763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71691" name="TextBox 26"/>
          <p:cNvSpPr txBox="1">
            <a:spLocks noChangeArrowheads="1"/>
          </p:cNvSpPr>
          <p:nvPr/>
        </p:nvSpPr>
        <p:spPr bwMode="auto">
          <a:xfrm rot="5400000">
            <a:off x="8353426" y="18462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1692" name="TextBox 27"/>
          <p:cNvSpPr txBox="1">
            <a:spLocks noChangeArrowheads="1"/>
          </p:cNvSpPr>
          <p:nvPr/>
        </p:nvSpPr>
        <p:spPr bwMode="auto">
          <a:xfrm>
            <a:off x="8027988" y="2162175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&lt;T2,start&gt;</a:t>
            </a:r>
          </a:p>
        </p:txBody>
      </p:sp>
      <p:sp>
        <p:nvSpPr>
          <p:cNvPr id="71693" name="TextBox 30"/>
          <p:cNvSpPr txBox="1">
            <a:spLocks noChangeArrowheads="1"/>
          </p:cNvSpPr>
          <p:nvPr/>
        </p:nvSpPr>
        <p:spPr bwMode="auto">
          <a:xfrm rot="5400000">
            <a:off x="8354219" y="23391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1694" name="TextBox 31"/>
          <p:cNvSpPr txBox="1">
            <a:spLocks noChangeArrowheads="1"/>
          </p:cNvSpPr>
          <p:nvPr/>
        </p:nvSpPr>
        <p:spPr bwMode="auto">
          <a:xfrm>
            <a:off x="7985125" y="2714625"/>
            <a:ext cx="9572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(T1,T2)&gt;</a:t>
            </a:r>
          </a:p>
        </p:txBody>
      </p:sp>
      <p:sp>
        <p:nvSpPr>
          <p:cNvPr id="71695" name="TextBox 32"/>
          <p:cNvSpPr txBox="1">
            <a:spLocks noChangeArrowheads="1"/>
          </p:cNvSpPr>
          <p:nvPr/>
        </p:nvSpPr>
        <p:spPr bwMode="auto">
          <a:xfrm rot="5400000">
            <a:off x="8340726" y="31035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1696" name="TextBox 33"/>
          <p:cNvSpPr txBox="1">
            <a:spLocks noChangeArrowheads="1"/>
          </p:cNvSpPr>
          <p:nvPr/>
        </p:nvSpPr>
        <p:spPr bwMode="auto">
          <a:xfrm>
            <a:off x="7947025" y="39655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71697" name="TextBox 34"/>
          <p:cNvSpPr txBox="1">
            <a:spLocks noChangeArrowheads="1"/>
          </p:cNvSpPr>
          <p:nvPr/>
        </p:nvSpPr>
        <p:spPr bwMode="auto">
          <a:xfrm rot="5400000">
            <a:off x="8337550" y="4159250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1698" name="TextBox 35"/>
          <p:cNvSpPr txBox="1">
            <a:spLocks noChangeArrowheads="1"/>
          </p:cNvSpPr>
          <p:nvPr/>
        </p:nvSpPr>
        <p:spPr bwMode="auto">
          <a:xfrm>
            <a:off x="7948613" y="4529138"/>
            <a:ext cx="10493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&lt;T1,commit&gt;</a:t>
            </a:r>
          </a:p>
        </p:txBody>
      </p:sp>
      <p:sp>
        <p:nvSpPr>
          <p:cNvPr id="71699" name="TextBox 36"/>
          <p:cNvSpPr txBox="1">
            <a:spLocks noChangeArrowheads="1"/>
          </p:cNvSpPr>
          <p:nvPr/>
        </p:nvSpPr>
        <p:spPr bwMode="auto">
          <a:xfrm>
            <a:off x="7978775" y="4770438"/>
            <a:ext cx="1000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71700" name="TextBox 37"/>
          <p:cNvSpPr txBox="1">
            <a:spLocks noChangeArrowheads="1"/>
          </p:cNvSpPr>
          <p:nvPr/>
        </p:nvSpPr>
        <p:spPr bwMode="auto">
          <a:xfrm>
            <a:off x="8005763" y="3451225"/>
            <a:ext cx="873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71701" name="TextBox 38"/>
          <p:cNvSpPr txBox="1">
            <a:spLocks noChangeArrowheads="1"/>
          </p:cNvSpPr>
          <p:nvPr/>
        </p:nvSpPr>
        <p:spPr bwMode="auto">
          <a:xfrm rot="5400000">
            <a:off x="8322469" y="3620294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488117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9FB0C7-EA05-4177-BF80-DB54A039CD7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0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5D12DF4-DE59-4A6A-9EA3-87C3D96DEF3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2708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3835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disk-log file could be extremely large: costing disk space and recovery time;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may use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checkpoint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shorten disk-log: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where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accept new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transactions (non-quiescent)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When all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complete, place a log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at this point, all log records before &lt;Start CKPT(T</a:t>
            </a:r>
            <a:r>
              <a:rPr lang="en-US" altLang="en-US" sz="20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i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can be ignored </a:t>
            </a:r>
          </a:p>
        </p:txBody>
      </p:sp>
      <p:sp>
        <p:nvSpPr>
          <p:cNvPr id="72711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2712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72713" name="TextBox 24"/>
          <p:cNvSpPr txBox="1">
            <a:spLocks noChangeArrowheads="1"/>
          </p:cNvSpPr>
          <p:nvPr/>
        </p:nvSpPr>
        <p:spPr bwMode="auto">
          <a:xfrm rot="5400000">
            <a:off x="8213725" y="1171575"/>
            <a:ext cx="715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72714" name="TextBox 25"/>
          <p:cNvSpPr txBox="1">
            <a:spLocks noChangeArrowheads="1"/>
          </p:cNvSpPr>
          <p:nvPr/>
        </p:nvSpPr>
        <p:spPr bwMode="auto">
          <a:xfrm>
            <a:off x="8027988" y="1655763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72715" name="TextBox 26"/>
          <p:cNvSpPr txBox="1">
            <a:spLocks noChangeArrowheads="1"/>
          </p:cNvSpPr>
          <p:nvPr/>
        </p:nvSpPr>
        <p:spPr bwMode="auto">
          <a:xfrm rot="5400000">
            <a:off x="8353426" y="18462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2716" name="TextBox 27"/>
          <p:cNvSpPr txBox="1">
            <a:spLocks noChangeArrowheads="1"/>
          </p:cNvSpPr>
          <p:nvPr/>
        </p:nvSpPr>
        <p:spPr bwMode="auto">
          <a:xfrm>
            <a:off x="8027988" y="2162175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&lt;T2,start&gt;</a:t>
            </a:r>
          </a:p>
        </p:txBody>
      </p:sp>
      <p:sp>
        <p:nvSpPr>
          <p:cNvPr id="72717" name="TextBox 30"/>
          <p:cNvSpPr txBox="1">
            <a:spLocks noChangeArrowheads="1"/>
          </p:cNvSpPr>
          <p:nvPr/>
        </p:nvSpPr>
        <p:spPr bwMode="auto">
          <a:xfrm rot="5400000">
            <a:off x="8354219" y="23391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2718" name="TextBox 31"/>
          <p:cNvSpPr txBox="1">
            <a:spLocks noChangeArrowheads="1"/>
          </p:cNvSpPr>
          <p:nvPr/>
        </p:nvSpPr>
        <p:spPr bwMode="auto">
          <a:xfrm>
            <a:off x="7985125" y="2714625"/>
            <a:ext cx="9572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(T1,T2)&gt;</a:t>
            </a:r>
          </a:p>
        </p:txBody>
      </p:sp>
      <p:sp>
        <p:nvSpPr>
          <p:cNvPr id="72719" name="TextBox 32"/>
          <p:cNvSpPr txBox="1">
            <a:spLocks noChangeArrowheads="1"/>
          </p:cNvSpPr>
          <p:nvPr/>
        </p:nvSpPr>
        <p:spPr bwMode="auto">
          <a:xfrm rot="5400000">
            <a:off x="8340726" y="31035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2720" name="TextBox 33"/>
          <p:cNvSpPr txBox="1">
            <a:spLocks noChangeArrowheads="1"/>
          </p:cNvSpPr>
          <p:nvPr/>
        </p:nvSpPr>
        <p:spPr bwMode="auto">
          <a:xfrm>
            <a:off x="7947025" y="39655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72721" name="TextBox 34"/>
          <p:cNvSpPr txBox="1">
            <a:spLocks noChangeArrowheads="1"/>
          </p:cNvSpPr>
          <p:nvPr/>
        </p:nvSpPr>
        <p:spPr bwMode="auto">
          <a:xfrm rot="5400000">
            <a:off x="8337550" y="4159250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2722" name="TextBox 35"/>
          <p:cNvSpPr txBox="1">
            <a:spLocks noChangeArrowheads="1"/>
          </p:cNvSpPr>
          <p:nvPr/>
        </p:nvSpPr>
        <p:spPr bwMode="auto">
          <a:xfrm>
            <a:off x="7948613" y="4529138"/>
            <a:ext cx="10493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&lt;T1,commit&gt;</a:t>
            </a:r>
          </a:p>
        </p:txBody>
      </p:sp>
      <p:sp>
        <p:nvSpPr>
          <p:cNvPr id="72723" name="TextBox 36"/>
          <p:cNvSpPr txBox="1">
            <a:spLocks noChangeArrowheads="1"/>
          </p:cNvSpPr>
          <p:nvPr/>
        </p:nvSpPr>
        <p:spPr bwMode="auto">
          <a:xfrm>
            <a:off x="7978775" y="4770438"/>
            <a:ext cx="1000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&lt;End CKPT&gt;</a:t>
            </a:r>
          </a:p>
        </p:txBody>
      </p:sp>
      <p:sp>
        <p:nvSpPr>
          <p:cNvPr id="72724" name="TextBox 37"/>
          <p:cNvSpPr txBox="1">
            <a:spLocks noChangeArrowheads="1"/>
          </p:cNvSpPr>
          <p:nvPr/>
        </p:nvSpPr>
        <p:spPr bwMode="auto">
          <a:xfrm>
            <a:off x="8005763" y="3451225"/>
            <a:ext cx="873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72725" name="TextBox 38"/>
          <p:cNvSpPr txBox="1">
            <a:spLocks noChangeArrowheads="1"/>
          </p:cNvSpPr>
          <p:nvPr/>
        </p:nvSpPr>
        <p:spPr bwMode="auto">
          <a:xfrm rot="5400000">
            <a:off x="8322469" y="3620294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8037513" y="1065213"/>
            <a:ext cx="893762" cy="16684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018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9C3BE3-E0BB-4665-B680-DEA6CE5642B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3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C4C33BA-2581-46F6-A384-2B6087C2D1C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3732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567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Checkpoint for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5576887" cy="17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300913" cy="45735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disk-log file could be extremely large: costing disk space and recovery time;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may use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checkpoint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shorten disk-log: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Place a log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&lt;Start CKPT(T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where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currently active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transactions;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at the meanwhile, the system can continuously accept new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\\ transactions (non-quiescent)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 When all 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complete, place a log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record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&lt;End CKPT&gt;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at this point, all log records before &lt;Start CKPT(T</a:t>
            </a:r>
            <a:r>
              <a:rPr lang="en-US" altLang="en-US" sz="20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i="1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can be ignored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if crash occurs between &lt;Start CKPT(T</a:t>
            </a:r>
            <a:r>
              <a:rPr lang="en-US" alt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i="1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 and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&lt;End CKPT&gt;, then trace back to the earliest &lt;T</a:t>
            </a:r>
            <a:r>
              <a:rPr lang="en-US" alt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start&gt;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\\ among the list (T</a:t>
            </a:r>
            <a:r>
              <a:rPr lang="en-US" alt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i="1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.</a:t>
            </a:r>
          </a:p>
        </p:txBody>
      </p:sp>
      <p:sp>
        <p:nvSpPr>
          <p:cNvPr id="73735" name="TextBox 22"/>
          <p:cNvSpPr txBox="1">
            <a:spLocks noChangeArrowheads="1"/>
          </p:cNvSpPr>
          <p:nvPr/>
        </p:nvSpPr>
        <p:spPr bwMode="auto">
          <a:xfrm>
            <a:off x="8027988" y="1044575"/>
            <a:ext cx="892175" cy="5122863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6" name="TextBox 23"/>
          <p:cNvSpPr txBox="1">
            <a:spLocks noChangeArrowheads="1"/>
          </p:cNvSpPr>
          <p:nvPr/>
        </p:nvSpPr>
        <p:spPr bwMode="auto">
          <a:xfrm>
            <a:off x="8162925" y="619125"/>
            <a:ext cx="52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log</a:t>
            </a:r>
          </a:p>
        </p:txBody>
      </p:sp>
      <p:sp>
        <p:nvSpPr>
          <p:cNvPr id="73737" name="TextBox 24"/>
          <p:cNvSpPr txBox="1">
            <a:spLocks noChangeArrowheads="1"/>
          </p:cNvSpPr>
          <p:nvPr/>
        </p:nvSpPr>
        <p:spPr bwMode="auto">
          <a:xfrm rot="5400000">
            <a:off x="8213725" y="1171575"/>
            <a:ext cx="715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……</a:t>
            </a:r>
          </a:p>
        </p:txBody>
      </p:sp>
      <p:sp>
        <p:nvSpPr>
          <p:cNvPr id="73738" name="TextBox 25"/>
          <p:cNvSpPr txBox="1">
            <a:spLocks noChangeArrowheads="1"/>
          </p:cNvSpPr>
          <p:nvPr/>
        </p:nvSpPr>
        <p:spPr bwMode="auto">
          <a:xfrm>
            <a:off x="8027988" y="1655763"/>
            <a:ext cx="871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&lt;T1,start&gt;</a:t>
            </a:r>
          </a:p>
        </p:txBody>
      </p:sp>
      <p:sp>
        <p:nvSpPr>
          <p:cNvPr id="73739" name="TextBox 26"/>
          <p:cNvSpPr txBox="1">
            <a:spLocks noChangeArrowheads="1"/>
          </p:cNvSpPr>
          <p:nvPr/>
        </p:nvSpPr>
        <p:spPr bwMode="auto">
          <a:xfrm rot="5400000">
            <a:off x="8353426" y="18462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3740" name="TextBox 27"/>
          <p:cNvSpPr txBox="1">
            <a:spLocks noChangeArrowheads="1"/>
          </p:cNvSpPr>
          <p:nvPr/>
        </p:nvSpPr>
        <p:spPr bwMode="auto">
          <a:xfrm>
            <a:off x="8027988" y="2162175"/>
            <a:ext cx="8715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&lt;T2,start&gt;</a:t>
            </a:r>
          </a:p>
        </p:txBody>
      </p:sp>
      <p:sp>
        <p:nvSpPr>
          <p:cNvPr id="73741" name="TextBox 30"/>
          <p:cNvSpPr txBox="1">
            <a:spLocks noChangeArrowheads="1"/>
          </p:cNvSpPr>
          <p:nvPr/>
        </p:nvSpPr>
        <p:spPr bwMode="auto">
          <a:xfrm rot="5400000">
            <a:off x="8354219" y="2339181"/>
            <a:ext cx="43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3742" name="TextBox 31"/>
          <p:cNvSpPr txBox="1">
            <a:spLocks noChangeArrowheads="1"/>
          </p:cNvSpPr>
          <p:nvPr/>
        </p:nvSpPr>
        <p:spPr bwMode="auto">
          <a:xfrm>
            <a:off x="7985125" y="2714625"/>
            <a:ext cx="9572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&lt;Start CKPT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0000"/>
                </a:solidFill>
              </a:rPr>
              <a:t>  (T1,T2)&gt;</a:t>
            </a:r>
          </a:p>
        </p:txBody>
      </p:sp>
      <p:sp>
        <p:nvSpPr>
          <p:cNvPr id="73743" name="TextBox 32"/>
          <p:cNvSpPr txBox="1">
            <a:spLocks noChangeArrowheads="1"/>
          </p:cNvSpPr>
          <p:nvPr/>
        </p:nvSpPr>
        <p:spPr bwMode="auto">
          <a:xfrm rot="5400000">
            <a:off x="8340726" y="3103562"/>
            <a:ext cx="43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3744" name="TextBox 33"/>
          <p:cNvSpPr txBox="1">
            <a:spLocks noChangeArrowheads="1"/>
          </p:cNvSpPr>
          <p:nvPr/>
        </p:nvSpPr>
        <p:spPr bwMode="auto">
          <a:xfrm>
            <a:off x="7947025" y="3965575"/>
            <a:ext cx="10509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&lt;T2,commit&gt;</a:t>
            </a:r>
          </a:p>
        </p:txBody>
      </p:sp>
      <p:sp>
        <p:nvSpPr>
          <p:cNvPr id="73745" name="TextBox 34"/>
          <p:cNvSpPr txBox="1">
            <a:spLocks noChangeArrowheads="1"/>
          </p:cNvSpPr>
          <p:nvPr/>
        </p:nvSpPr>
        <p:spPr bwMode="auto">
          <a:xfrm rot="5400000">
            <a:off x="8337550" y="4159250"/>
            <a:ext cx="43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3746" name="TextBox 35"/>
          <p:cNvSpPr txBox="1">
            <a:spLocks noChangeArrowheads="1"/>
          </p:cNvSpPr>
          <p:nvPr/>
        </p:nvSpPr>
        <p:spPr bwMode="auto">
          <a:xfrm>
            <a:off x="7948613" y="4529138"/>
            <a:ext cx="10493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D1FFE6"/>
                </a:solidFill>
              </a:rPr>
              <a:t>&lt;T1,commit&gt;</a:t>
            </a:r>
          </a:p>
        </p:txBody>
      </p:sp>
      <p:sp>
        <p:nvSpPr>
          <p:cNvPr id="73747" name="TextBox 36"/>
          <p:cNvSpPr txBox="1">
            <a:spLocks noChangeArrowheads="1"/>
          </p:cNvSpPr>
          <p:nvPr/>
        </p:nvSpPr>
        <p:spPr bwMode="auto">
          <a:xfrm>
            <a:off x="7978775" y="4770438"/>
            <a:ext cx="1000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FFCCCC"/>
                </a:solidFill>
              </a:rPr>
              <a:t>&lt;End CKPT&gt;</a:t>
            </a:r>
          </a:p>
        </p:txBody>
      </p:sp>
      <p:sp>
        <p:nvSpPr>
          <p:cNvPr id="73748" name="TextBox 37"/>
          <p:cNvSpPr txBox="1">
            <a:spLocks noChangeArrowheads="1"/>
          </p:cNvSpPr>
          <p:nvPr/>
        </p:nvSpPr>
        <p:spPr bwMode="auto">
          <a:xfrm>
            <a:off x="8005763" y="3451225"/>
            <a:ext cx="873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00B050"/>
                </a:solidFill>
              </a:rPr>
              <a:t>&lt;T3,start&gt;</a:t>
            </a:r>
          </a:p>
        </p:txBody>
      </p:sp>
      <p:sp>
        <p:nvSpPr>
          <p:cNvPr id="73749" name="TextBox 38"/>
          <p:cNvSpPr txBox="1">
            <a:spLocks noChangeArrowheads="1"/>
          </p:cNvSpPr>
          <p:nvPr/>
        </p:nvSpPr>
        <p:spPr bwMode="auto">
          <a:xfrm rot="5400000">
            <a:off x="8322469" y="3620294"/>
            <a:ext cx="4365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8037513" y="1065213"/>
            <a:ext cx="893762" cy="5810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7537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D6A602-ED15-4693-BED6-250A901AC1D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2881919-F968-46C0-B75C-622B01C5792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4756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635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Some Drawbacks of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24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758" name="Group 23"/>
          <p:cNvGrpSpPr>
            <a:grpSpLocks/>
          </p:cNvGrpSpPr>
          <p:nvPr/>
        </p:nvGrpSpPr>
        <p:grpSpPr bwMode="auto">
          <a:xfrm>
            <a:off x="7791450" y="1681163"/>
            <a:ext cx="1352550" cy="3946525"/>
            <a:chOff x="7575446" y="1743828"/>
            <a:chExt cx="1351844" cy="3945914"/>
          </a:xfrm>
        </p:grpSpPr>
        <p:sp>
          <p:nvSpPr>
            <p:cNvPr id="74759" name="TextBox 12"/>
            <p:cNvSpPr txBox="1">
              <a:spLocks noChangeArrowheads="1"/>
            </p:cNvSpPr>
            <p:nvPr/>
          </p:nvSpPr>
          <p:spPr bwMode="auto">
            <a:xfrm>
              <a:off x="7595923" y="2353020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74760" name="TextBox 13"/>
            <p:cNvSpPr txBox="1">
              <a:spLocks noChangeArrowheads="1"/>
            </p:cNvSpPr>
            <p:nvPr/>
          </p:nvSpPr>
          <p:spPr bwMode="auto">
            <a:xfrm rot="5400000">
              <a:off x="7898755" y="2511302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4761" name="TextBox 26"/>
            <p:cNvSpPr txBox="1">
              <a:spLocks noChangeArrowheads="1"/>
            </p:cNvSpPr>
            <p:nvPr/>
          </p:nvSpPr>
          <p:spPr bwMode="auto">
            <a:xfrm>
              <a:off x="7575446" y="5084486"/>
              <a:ext cx="9300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74762" name="TextBox 27"/>
            <p:cNvSpPr txBox="1">
              <a:spLocks noChangeArrowheads="1"/>
            </p:cNvSpPr>
            <p:nvPr/>
          </p:nvSpPr>
          <p:spPr bwMode="auto">
            <a:xfrm rot="5400000">
              <a:off x="7912198" y="4758875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4763" name="TextBox 30"/>
            <p:cNvSpPr txBox="1">
              <a:spLocks noChangeArrowheads="1"/>
            </p:cNvSpPr>
            <p:nvPr/>
          </p:nvSpPr>
          <p:spPr bwMode="auto">
            <a:xfrm rot="5400000">
              <a:off x="7893133" y="3889969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>
              <a:off x="8584569" y="2200957"/>
              <a:ext cx="9520" cy="31443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765" name="TextBox 12"/>
            <p:cNvSpPr txBox="1">
              <a:spLocks noChangeArrowheads="1"/>
            </p:cNvSpPr>
            <p:nvPr/>
          </p:nvSpPr>
          <p:spPr bwMode="auto">
            <a:xfrm>
              <a:off x="7710511" y="2826725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766" name="TextBox 13"/>
            <p:cNvSpPr txBox="1">
              <a:spLocks noChangeArrowheads="1"/>
            </p:cNvSpPr>
            <p:nvPr/>
          </p:nvSpPr>
          <p:spPr bwMode="auto">
            <a:xfrm rot="5400000">
              <a:off x="7886987" y="1730334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4767" name="TextBox 12"/>
            <p:cNvSpPr txBox="1">
              <a:spLocks noChangeArrowheads="1"/>
            </p:cNvSpPr>
            <p:nvPr/>
          </p:nvSpPr>
          <p:spPr bwMode="auto">
            <a:xfrm>
              <a:off x="7630173" y="2165237"/>
              <a:ext cx="78739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74768" name="TextBox 12"/>
            <p:cNvSpPr txBox="1">
              <a:spLocks noChangeArrowheads="1"/>
            </p:cNvSpPr>
            <p:nvPr/>
          </p:nvSpPr>
          <p:spPr bwMode="auto">
            <a:xfrm>
              <a:off x="7619442" y="3545578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74769" name="TextBox 12"/>
            <p:cNvSpPr txBox="1">
              <a:spLocks noChangeArrowheads="1"/>
            </p:cNvSpPr>
            <p:nvPr/>
          </p:nvSpPr>
          <p:spPr bwMode="auto">
            <a:xfrm>
              <a:off x="7636613" y="3039997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74770" name="TextBox 12"/>
            <p:cNvSpPr txBox="1">
              <a:spLocks noChangeArrowheads="1"/>
            </p:cNvSpPr>
            <p:nvPr/>
          </p:nvSpPr>
          <p:spPr bwMode="auto">
            <a:xfrm>
              <a:off x="7603920" y="4224436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74771" name="TextBox 12"/>
            <p:cNvSpPr txBox="1">
              <a:spLocks noChangeArrowheads="1"/>
            </p:cNvSpPr>
            <p:nvPr/>
          </p:nvSpPr>
          <p:spPr bwMode="auto">
            <a:xfrm>
              <a:off x="7733244" y="373526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772" name="TextBox 12"/>
            <p:cNvSpPr txBox="1">
              <a:spLocks noChangeArrowheads="1"/>
            </p:cNvSpPr>
            <p:nvPr/>
          </p:nvSpPr>
          <p:spPr bwMode="auto">
            <a:xfrm>
              <a:off x="7720450" y="4425264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773" name="TextBox 12"/>
            <p:cNvSpPr txBox="1">
              <a:spLocks noChangeArrowheads="1"/>
            </p:cNvSpPr>
            <p:nvPr/>
          </p:nvSpPr>
          <p:spPr bwMode="auto">
            <a:xfrm>
              <a:off x="7721749" y="461141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774" name="TextBox 13"/>
            <p:cNvSpPr txBox="1">
              <a:spLocks noChangeArrowheads="1"/>
            </p:cNvSpPr>
            <p:nvPr/>
          </p:nvSpPr>
          <p:spPr bwMode="auto">
            <a:xfrm rot="5400000">
              <a:off x="7900975" y="3206058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4775" name="TextBox 42"/>
            <p:cNvSpPr txBox="1">
              <a:spLocks noChangeArrowheads="1"/>
            </p:cNvSpPr>
            <p:nvPr/>
          </p:nvSpPr>
          <p:spPr bwMode="auto">
            <a:xfrm rot="5400000">
              <a:off x="7196688" y="3653300"/>
              <a:ext cx="31534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74776" name="TextBox 43"/>
            <p:cNvSpPr txBox="1">
              <a:spLocks noChangeArrowheads="1"/>
            </p:cNvSpPr>
            <p:nvPr/>
          </p:nvSpPr>
          <p:spPr bwMode="auto">
            <a:xfrm rot="5400000">
              <a:off x="7907900" y="5240479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618287" y="1743828"/>
              <a:ext cx="828242" cy="3945914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90497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D6E07A-80A7-4428-BA86-C3CB19EE8D0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77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A070EE5-058E-4E2A-A9C3-C808D18DDA9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5780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635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Some Drawbacks of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24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007225" cy="17049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 reaches disk very late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endParaRPr lang="en-US" altLang="en-US" sz="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“real works” of T may have been done much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earlier. If a crash occurs before  &lt;T, commit&gt; 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reaches disk, all these done works are wasted.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5783" name="Group 23"/>
          <p:cNvGrpSpPr>
            <a:grpSpLocks/>
          </p:cNvGrpSpPr>
          <p:nvPr/>
        </p:nvGrpSpPr>
        <p:grpSpPr bwMode="auto">
          <a:xfrm>
            <a:off x="7791450" y="1681163"/>
            <a:ext cx="1352550" cy="3946525"/>
            <a:chOff x="7575446" y="1743828"/>
            <a:chExt cx="1351844" cy="3945914"/>
          </a:xfrm>
        </p:grpSpPr>
        <p:sp>
          <p:nvSpPr>
            <p:cNvPr id="75784" name="TextBox 12"/>
            <p:cNvSpPr txBox="1">
              <a:spLocks noChangeArrowheads="1"/>
            </p:cNvSpPr>
            <p:nvPr/>
          </p:nvSpPr>
          <p:spPr bwMode="auto">
            <a:xfrm>
              <a:off x="7595923" y="2353020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75785" name="TextBox 13"/>
            <p:cNvSpPr txBox="1">
              <a:spLocks noChangeArrowheads="1"/>
            </p:cNvSpPr>
            <p:nvPr/>
          </p:nvSpPr>
          <p:spPr bwMode="auto">
            <a:xfrm rot="5400000">
              <a:off x="7898755" y="2511302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5786" name="TextBox 26"/>
            <p:cNvSpPr txBox="1">
              <a:spLocks noChangeArrowheads="1"/>
            </p:cNvSpPr>
            <p:nvPr/>
          </p:nvSpPr>
          <p:spPr bwMode="auto">
            <a:xfrm>
              <a:off x="7575446" y="5084486"/>
              <a:ext cx="9300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75787" name="TextBox 27"/>
            <p:cNvSpPr txBox="1">
              <a:spLocks noChangeArrowheads="1"/>
            </p:cNvSpPr>
            <p:nvPr/>
          </p:nvSpPr>
          <p:spPr bwMode="auto">
            <a:xfrm rot="5400000">
              <a:off x="7912198" y="4758875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5788" name="TextBox 30"/>
            <p:cNvSpPr txBox="1">
              <a:spLocks noChangeArrowheads="1"/>
            </p:cNvSpPr>
            <p:nvPr/>
          </p:nvSpPr>
          <p:spPr bwMode="auto">
            <a:xfrm rot="5400000">
              <a:off x="7893133" y="3889969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>
              <a:off x="8584569" y="2200957"/>
              <a:ext cx="9520" cy="31443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790" name="TextBox 12"/>
            <p:cNvSpPr txBox="1">
              <a:spLocks noChangeArrowheads="1"/>
            </p:cNvSpPr>
            <p:nvPr/>
          </p:nvSpPr>
          <p:spPr bwMode="auto">
            <a:xfrm>
              <a:off x="7710511" y="2826725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791" name="TextBox 13"/>
            <p:cNvSpPr txBox="1">
              <a:spLocks noChangeArrowheads="1"/>
            </p:cNvSpPr>
            <p:nvPr/>
          </p:nvSpPr>
          <p:spPr bwMode="auto">
            <a:xfrm rot="5400000">
              <a:off x="7886987" y="1730334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5792" name="TextBox 12"/>
            <p:cNvSpPr txBox="1">
              <a:spLocks noChangeArrowheads="1"/>
            </p:cNvSpPr>
            <p:nvPr/>
          </p:nvSpPr>
          <p:spPr bwMode="auto">
            <a:xfrm>
              <a:off x="7630173" y="2165237"/>
              <a:ext cx="78739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75793" name="TextBox 12"/>
            <p:cNvSpPr txBox="1">
              <a:spLocks noChangeArrowheads="1"/>
            </p:cNvSpPr>
            <p:nvPr/>
          </p:nvSpPr>
          <p:spPr bwMode="auto">
            <a:xfrm>
              <a:off x="7619442" y="3545578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75794" name="TextBox 12"/>
            <p:cNvSpPr txBox="1">
              <a:spLocks noChangeArrowheads="1"/>
            </p:cNvSpPr>
            <p:nvPr/>
          </p:nvSpPr>
          <p:spPr bwMode="auto">
            <a:xfrm>
              <a:off x="7636613" y="3039997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75795" name="TextBox 12"/>
            <p:cNvSpPr txBox="1">
              <a:spLocks noChangeArrowheads="1"/>
            </p:cNvSpPr>
            <p:nvPr/>
          </p:nvSpPr>
          <p:spPr bwMode="auto">
            <a:xfrm>
              <a:off x="7603920" y="4224436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75796" name="TextBox 12"/>
            <p:cNvSpPr txBox="1">
              <a:spLocks noChangeArrowheads="1"/>
            </p:cNvSpPr>
            <p:nvPr/>
          </p:nvSpPr>
          <p:spPr bwMode="auto">
            <a:xfrm>
              <a:off x="7733244" y="373526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797" name="TextBox 12"/>
            <p:cNvSpPr txBox="1">
              <a:spLocks noChangeArrowheads="1"/>
            </p:cNvSpPr>
            <p:nvPr/>
          </p:nvSpPr>
          <p:spPr bwMode="auto">
            <a:xfrm>
              <a:off x="7720450" y="4425264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798" name="TextBox 12"/>
            <p:cNvSpPr txBox="1">
              <a:spLocks noChangeArrowheads="1"/>
            </p:cNvSpPr>
            <p:nvPr/>
          </p:nvSpPr>
          <p:spPr bwMode="auto">
            <a:xfrm>
              <a:off x="7721749" y="461141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799" name="TextBox 13"/>
            <p:cNvSpPr txBox="1">
              <a:spLocks noChangeArrowheads="1"/>
            </p:cNvSpPr>
            <p:nvPr/>
          </p:nvSpPr>
          <p:spPr bwMode="auto">
            <a:xfrm rot="5400000">
              <a:off x="7900975" y="3206058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5800" name="TextBox 42"/>
            <p:cNvSpPr txBox="1">
              <a:spLocks noChangeArrowheads="1"/>
            </p:cNvSpPr>
            <p:nvPr/>
          </p:nvSpPr>
          <p:spPr bwMode="auto">
            <a:xfrm rot="5400000">
              <a:off x="7196688" y="3653300"/>
              <a:ext cx="31534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75801" name="TextBox 43"/>
            <p:cNvSpPr txBox="1">
              <a:spLocks noChangeArrowheads="1"/>
            </p:cNvSpPr>
            <p:nvPr/>
          </p:nvSpPr>
          <p:spPr bwMode="auto">
            <a:xfrm rot="5400000">
              <a:off x="7907900" y="5240479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618287" y="1743828"/>
              <a:ext cx="828242" cy="3945914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124673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D0E8CB-0A95-4F2F-819D-EA3C846C70D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41ECAA1-A4C6-42E6-8C5C-28437B3C2B6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6804" name="TextBox 1"/>
          <p:cNvSpPr txBox="1">
            <a:spLocks noChangeArrowheads="1"/>
          </p:cNvSpPr>
          <p:nvPr/>
        </p:nvSpPr>
        <p:spPr bwMode="auto">
          <a:xfrm>
            <a:off x="768350" y="436563"/>
            <a:ext cx="6635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Some Drawbacks of Undo-logging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79463" y="1044575"/>
            <a:ext cx="6624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8"/>
          <p:cNvSpPr txBox="1">
            <a:spLocks noChangeArrowheads="1"/>
          </p:cNvSpPr>
          <p:nvPr/>
        </p:nvSpPr>
        <p:spPr bwMode="auto">
          <a:xfrm>
            <a:off x="641350" y="1403350"/>
            <a:ext cx="7007225" cy="28384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&lt;T, commit&gt; reaches disk very late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endParaRPr lang="en-US" altLang="en-US" sz="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“real works” of T may have been done much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earlier. If a crash occurs before  &lt;T, commit&gt; 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reaches disk, all these done works are wasted.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memory log may need to be flushed often (in order to satisfy U1)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takes disk I/O’s.</a:t>
            </a:r>
          </a:p>
        </p:txBody>
      </p:sp>
      <p:grpSp>
        <p:nvGrpSpPr>
          <p:cNvPr id="76807" name="Group 23"/>
          <p:cNvGrpSpPr>
            <a:grpSpLocks/>
          </p:cNvGrpSpPr>
          <p:nvPr/>
        </p:nvGrpSpPr>
        <p:grpSpPr bwMode="auto">
          <a:xfrm>
            <a:off x="7791450" y="1681163"/>
            <a:ext cx="1352550" cy="3946525"/>
            <a:chOff x="7575446" y="1743828"/>
            <a:chExt cx="1351844" cy="3945914"/>
          </a:xfrm>
        </p:grpSpPr>
        <p:sp>
          <p:nvSpPr>
            <p:cNvPr id="76808" name="TextBox 12"/>
            <p:cNvSpPr txBox="1">
              <a:spLocks noChangeArrowheads="1"/>
            </p:cNvSpPr>
            <p:nvPr/>
          </p:nvSpPr>
          <p:spPr bwMode="auto">
            <a:xfrm>
              <a:off x="7595923" y="2353020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</a:rPr>
                <a:t>&lt;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sz="1100">
                  <a:solidFill>
                    <a:srgbClr val="FFC000"/>
                  </a:solidFill>
                </a:rPr>
                <a:t>&gt;</a:t>
              </a:r>
            </a:p>
          </p:txBody>
        </p:sp>
        <p:sp>
          <p:nvSpPr>
            <p:cNvPr id="76809" name="TextBox 13"/>
            <p:cNvSpPr txBox="1">
              <a:spLocks noChangeArrowheads="1"/>
            </p:cNvSpPr>
            <p:nvPr/>
          </p:nvSpPr>
          <p:spPr bwMode="auto">
            <a:xfrm rot="5400000">
              <a:off x="7898755" y="2511302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6810" name="TextBox 26"/>
            <p:cNvSpPr txBox="1">
              <a:spLocks noChangeArrowheads="1"/>
            </p:cNvSpPr>
            <p:nvPr/>
          </p:nvSpPr>
          <p:spPr bwMode="auto">
            <a:xfrm>
              <a:off x="7575446" y="5084486"/>
              <a:ext cx="9300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&lt;T, commit&gt;</a:t>
              </a:r>
            </a:p>
          </p:txBody>
        </p:sp>
        <p:sp>
          <p:nvSpPr>
            <p:cNvPr id="76811" name="TextBox 27"/>
            <p:cNvSpPr txBox="1">
              <a:spLocks noChangeArrowheads="1"/>
            </p:cNvSpPr>
            <p:nvPr/>
          </p:nvSpPr>
          <p:spPr bwMode="auto">
            <a:xfrm rot="5400000">
              <a:off x="7912198" y="4758875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6812" name="TextBox 30"/>
            <p:cNvSpPr txBox="1">
              <a:spLocks noChangeArrowheads="1"/>
            </p:cNvSpPr>
            <p:nvPr/>
          </p:nvSpPr>
          <p:spPr bwMode="auto">
            <a:xfrm rot="5400000">
              <a:off x="7893133" y="3889969"/>
              <a:ext cx="43656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>
              <a:off x="8584569" y="2200957"/>
              <a:ext cx="9520" cy="31443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814" name="TextBox 12"/>
            <p:cNvSpPr txBox="1">
              <a:spLocks noChangeArrowheads="1"/>
            </p:cNvSpPr>
            <p:nvPr/>
          </p:nvSpPr>
          <p:spPr bwMode="auto">
            <a:xfrm>
              <a:off x="7710511" y="2826725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1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5" name="TextBox 13"/>
            <p:cNvSpPr txBox="1">
              <a:spLocks noChangeArrowheads="1"/>
            </p:cNvSpPr>
            <p:nvPr/>
          </p:nvSpPr>
          <p:spPr bwMode="auto">
            <a:xfrm rot="5400000">
              <a:off x="7886987" y="1730334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6816" name="TextBox 12"/>
            <p:cNvSpPr txBox="1">
              <a:spLocks noChangeArrowheads="1"/>
            </p:cNvSpPr>
            <p:nvPr/>
          </p:nvSpPr>
          <p:spPr bwMode="auto">
            <a:xfrm>
              <a:off x="7630173" y="2165237"/>
              <a:ext cx="78739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 start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76817" name="TextBox 12"/>
            <p:cNvSpPr txBox="1">
              <a:spLocks noChangeArrowheads="1"/>
            </p:cNvSpPr>
            <p:nvPr/>
          </p:nvSpPr>
          <p:spPr bwMode="auto">
            <a:xfrm>
              <a:off x="7619442" y="3545578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</a:rPr>
                <a:t>&lt;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10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76818" name="TextBox 12"/>
            <p:cNvSpPr txBox="1">
              <a:spLocks noChangeArrowheads="1"/>
            </p:cNvSpPr>
            <p:nvPr/>
          </p:nvSpPr>
          <p:spPr bwMode="auto">
            <a:xfrm>
              <a:off x="7636613" y="3039997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/>
                <a:t>&lt;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100"/>
                <a:t>&gt;</a:t>
              </a:r>
            </a:p>
          </p:txBody>
        </p:sp>
        <p:sp>
          <p:nvSpPr>
            <p:cNvPr id="76819" name="TextBox 12"/>
            <p:cNvSpPr txBox="1">
              <a:spLocks noChangeArrowheads="1"/>
            </p:cNvSpPr>
            <p:nvPr/>
          </p:nvSpPr>
          <p:spPr bwMode="auto">
            <a:xfrm>
              <a:off x="7603920" y="4224436"/>
              <a:ext cx="8611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</a:rPr>
                <a:t>&lt;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T,V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1100" i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sz="1100">
                  <a:solidFill>
                    <a:srgbClr val="00B050"/>
                  </a:solidFill>
                </a:rPr>
                <a:t>&gt;</a:t>
              </a:r>
            </a:p>
          </p:txBody>
        </p:sp>
        <p:sp>
          <p:nvSpPr>
            <p:cNvPr id="76820" name="TextBox 12"/>
            <p:cNvSpPr txBox="1">
              <a:spLocks noChangeArrowheads="1"/>
            </p:cNvSpPr>
            <p:nvPr/>
          </p:nvSpPr>
          <p:spPr bwMode="auto">
            <a:xfrm>
              <a:off x="7733244" y="373526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11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21" name="TextBox 12"/>
            <p:cNvSpPr txBox="1">
              <a:spLocks noChangeArrowheads="1"/>
            </p:cNvSpPr>
            <p:nvPr/>
          </p:nvSpPr>
          <p:spPr bwMode="auto">
            <a:xfrm>
              <a:off x="7720450" y="4425264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1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22" name="TextBox 12"/>
            <p:cNvSpPr txBox="1">
              <a:spLocks noChangeArrowheads="1"/>
            </p:cNvSpPr>
            <p:nvPr/>
          </p:nvSpPr>
          <p:spPr bwMode="auto">
            <a:xfrm>
              <a:off x="7721749" y="4611411"/>
              <a:ext cx="6367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V</a:t>
              </a:r>
              <a:r>
                <a:rPr lang="en-US" altLang="en-US" sz="1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23" name="TextBox 13"/>
            <p:cNvSpPr txBox="1">
              <a:spLocks noChangeArrowheads="1"/>
            </p:cNvSpPr>
            <p:nvPr/>
          </p:nvSpPr>
          <p:spPr bwMode="auto">
            <a:xfrm rot="5400000">
              <a:off x="7900975" y="3206058"/>
              <a:ext cx="4349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76824" name="TextBox 42"/>
            <p:cNvSpPr txBox="1">
              <a:spLocks noChangeArrowheads="1"/>
            </p:cNvSpPr>
            <p:nvPr/>
          </p:nvSpPr>
          <p:spPr bwMode="auto">
            <a:xfrm rot="5400000">
              <a:off x="7196688" y="3653300"/>
              <a:ext cx="31534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order in which the values reach disk</a:t>
              </a:r>
            </a:p>
          </p:txBody>
        </p:sp>
        <p:sp>
          <p:nvSpPr>
            <p:cNvPr id="76825" name="TextBox 43"/>
            <p:cNvSpPr txBox="1">
              <a:spLocks noChangeArrowheads="1"/>
            </p:cNvSpPr>
            <p:nvPr/>
          </p:nvSpPr>
          <p:spPr bwMode="auto">
            <a:xfrm rot="5400000">
              <a:off x="7907900" y="5240479"/>
              <a:ext cx="436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</a:rPr>
                <a:t>…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618287" y="1743828"/>
              <a:ext cx="828242" cy="3945914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7540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6"/>
          <p:cNvSpPr txBox="1">
            <a:spLocks noChangeArrowheads="1"/>
          </p:cNvSpPr>
          <p:nvPr/>
        </p:nvSpPr>
        <p:spPr bwMode="auto">
          <a:xfrm>
            <a:off x="700088" y="1485900"/>
            <a:ext cx="77422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Therefore, the logging strategy must be carefully designed to ensure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 and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71450"/>
            <a:ext cx="7454900" cy="1038225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Coping with System Failures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9300" y="1073150"/>
            <a:ext cx="7661275" cy="365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1401763" y="2587625"/>
            <a:ext cx="6030912" cy="1196975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Footlight MT Light" panose="0204060206030A020304" pitchFamily="18" charset="0"/>
              </a:rPr>
              <a:t>If you are going to be in the logging business, one of the things that you have to do is to learn about heavy equipment.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 		Robert VanNatta,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2"/>
                </a:solidFill>
                <a:latin typeface="Footlight MT Light" panose="0204060206030A020304" pitchFamily="18" charset="0"/>
              </a:rPr>
              <a:t>	              		</a:t>
            </a:r>
            <a:r>
              <a:rPr lang="en-US" altLang="en-US" sz="1400" i="1">
                <a:solidFill>
                  <a:schemeClr val="tx2"/>
                </a:solidFill>
                <a:latin typeface="Footlight MT Light" panose="0204060206030A020304" pitchFamily="18" charset="0"/>
              </a:rPr>
              <a:t>Logging History of Columbia County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300" y="4284663"/>
            <a:ext cx="5702300" cy="1816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 will study three logging strategies: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Redo-logging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Undo/Redo-logging</a:t>
            </a:r>
          </a:p>
        </p:txBody>
      </p:sp>
    </p:spTree>
    <p:extLst>
      <p:ext uri="{BB962C8B-B14F-4D97-AF65-F5344CB8AC3E}">
        <p14:creationId xmlns:p14="http://schemas.microsoft.com/office/powerpoint/2010/main" val="23351465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2.8|81.3|9.8|41.1|18.1|52.5|35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6.5|25.6|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5938</TotalTime>
  <Words>10904</Words>
  <Application>Microsoft Office PowerPoint</Application>
  <PresentationFormat>On-screen Show (4:3)</PresentationFormat>
  <Paragraphs>1887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6" baseType="lpstr">
      <vt:lpstr>宋体</vt:lpstr>
      <vt:lpstr>Arial</vt:lpstr>
      <vt:lpstr>Footlight MT Light</vt:lpstr>
      <vt:lpstr>Tahoma</vt:lpstr>
      <vt:lpstr>Times New Roman</vt:lpstr>
      <vt:lpstr>Default Design</vt:lpstr>
      <vt:lpstr>PowerPoint Presentation</vt:lpstr>
      <vt:lpstr>PowerPoint Presentation</vt:lpstr>
      <vt:lpstr>Tranactions</vt:lpstr>
      <vt:lpstr>We will be focused on: </vt:lpstr>
      <vt:lpstr>System Failure Recovery</vt:lpstr>
      <vt:lpstr>Coping with System Failures</vt:lpstr>
      <vt:lpstr>Coping with System Failures</vt:lpstr>
      <vt:lpstr>Undo-Logging</vt:lpstr>
      <vt:lpstr>Undo-Logging</vt:lpstr>
      <vt:lpstr>Undo-Logging</vt:lpstr>
      <vt:lpstr>Undo-Logging</vt:lpstr>
      <vt:lpstr>Undo-Logging</vt:lpstr>
      <vt:lpstr>Undo-Logging</vt:lpstr>
      <vt:lpstr>Undo-Logging</vt:lpstr>
      <vt:lpstr>Undo-Logging</vt:lpstr>
      <vt:lpstr>Undo-Logging</vt:lpstr>
      <vt:lpstr>Undo-Logging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Coping with System Failures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381</cp:revision>
  <cp:lastPrinted>2001-01-16T17:12:14Z</cp:lastPrinted>
  <dcterms:created xsi:type="dcterms:W3CDTF">1999-07-13T19:55:20Z</dcterms:created>
  <dcterms:modified xsi:type="dcterms:W3CDTF">2025-04-14T17:42:31Z</dcterms:modified>
</cp:coreProperties>
</file>