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293" r:id="rId2"/>
    <p:sldId id="814" r:id="rId3"/>
    <p:sldId id="815" r:id="rId4"/>
    <p:sldId id="816" r:id="rId5"/>
    <p:sldId id="818" r:id="rId6"/>
    <p:sldId id="819" r:id="rId7"/>
    <p:sldId id="820" r:id="rId8"/>
    <p:sldId id="821" r:id="rId9"/>
    <p:sldId id="1052" r:id="rId10"/>
    <p:sldId id="823" r:id="rId11"/>
    <p:sldId id="1053" r:id="rId12"/>
    <p:sldId id="825" r:id="rId13"/>
    <p:sldId id="826" r:id="rId14"/>
    <p:sldId id="827" r:id="rId15"/>
    <p:sldId id="1054" r:id="rId16"/>
    <p:sldId id="831" r:id="rId17"/>
    <p:sldId id="832" r:id="rId18"/>
    <p:sldId id="833" r:id="rId19"/>
    <p:sldId id="834" r:id="rId20"/>
    <p:sldId id="835" r:id="rId21"/>
    <p:sldId id="836" r:id="rId22"/>
    <p:sldId id="837" r:id="rId23"/>
    <p:sldId id="838" r:id="rId24"/>
    <p:sldId id="839" r:id="rId25"/>
    <p:sldId id="840" r:id="rId26"/>
    <p:sldId id="841" r:id="rId27"/>
    <p:sldId id="842" r:id="rId28"/>
    <p:sldId id="843" r:id="rId29"/>
    <p:sldId id="844" r:id="rId30"/>
    <p:sldId id="845" r:id="rId31"/>
    <p:sldId id="846" r:id="rId32"/>
    <p:sldId id="847" r:id="rId33"/>
    <p:sldId id="848" r:id="rId34"/>
    <p:sldId id="849" r:id="rId35"/>
    <p:sldId id="850" r:id="rId36"/>
    <p:sldId id="851" r:id="rId37"/>
    <p:sldId id="852" r:id="rId38"/>
    <p:sldId id="853" r:id="rId39"/>
    <p:sldId id="854" r:id="rId40"/>
    <p:sldId id="855" r:id="rId41"/>
    <p:sldId id="856" r:id="rId42"/>
    <p:sldId id="857" r:id="rId43"/>
    <p:sldId id="858" r:id="rId44"/>
    <p:sldId id="859" r:id="rId45"/>
    <p:sldId id="860" r:id="rId46"/>
    <p:sldId id="861" r:id="rId47"/>
    <p:sldId id="862" r:id="rId48"/>
    <p:sldId id="863" r:id="rId49"/>
    <p:sldId id="864" r:id="rId50"/>
    <p:sldId id="865" r:id="rId51"/>
    <p:sldId id="866" r:id="rId52"/>
    <p:sldId id="867" r:id="rId53"/>
    <p:sldId id="868" r:id="rId54"/>
    <p:sldId id="869" r:id="rId55"/>
    <p:sldId id="876" r:id="rId56"/>
    <p:sldId id="877" r:id="rId57"/>
    <p:sldId id="878" r:id="rId58"/>
    <p:sldId id="879" r:id="rId59"/>
    <p:sldId id="880" r:id="rId60"/>
    <p:sldId id="881" r:id="rId61"/>
    <p:sldId id="882" r:id="rId62"/>
    <p:sldId id="883" r:id="rId63"/>
    <p:sldId id="884" r:id="rId64"/>
    <p:sldId id="885" r:id="rId65"/>
    <p:sldId id="886" r:id="rId66"/>
    <p:sldId id="887" r:id="rId67"/>
    <p:sldId id="888" r:id="rId68"/>
    <p:sldId id="889" r:id="rId6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00"/>
    <a:srgbClr val="7FD3E7"/>
    <a:srgbClr val="99FFCC"/>
    <a:srgbClr val="FFCC00"/>
    <a:srgbClr val="FF3300"/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73" autoAdjust="0"/>
    <p:restoredTop sz="90767" autoAdjust="0"/>
  </p:normalViewPr>
  <p:slideViewPr>
    <p:cSldViewPr snapToGrid="0">
      <p:cViewPr varScale="1">
        <p:scale>
          <a:sx n="59" d="100"/>
          <a:sy n="59" d="100"/>
        </p:scale>
        <p:origin x="556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899D88-16C1-4137-ADCC-DFF1FF4D7D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8796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0F691420-A3F4-4B33-922F-0E10F573E6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8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EB194-A306-451A-B5AE-DE753A8BA44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908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83018-536A-4E95-B117-8F0D7A5FFE0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892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0F7FB-AFCB-4DA4-8FE3-1B4EE10135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593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4758-1802-48CE-8575-DBA498FAE2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0976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BF8C-FF15-4411-8F91-366F337B8DB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721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8ADAB-E0DA-4583-B1DB-A99263E4CD2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034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C5E77-3EB2-4E2B-BF1A-42A48CCF8AC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451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616FB97-33D8-4F62-B630-D889D4C5E1B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34: Dealing with system failures</a:t>
            </a:r>
          </a:p>
        </p:txBody>
      </p:sp>
    </p:spTree>
    <p:extLst>
      <p:ext uri="{BB962C8B-B14F-4D97-AF65-F5344CB8AC3E}">
        <p14:creationId xmlns:p14="http://schemas.microsoft.com/office/powerpoint/2010/main" val="165887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5365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544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66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544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67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5368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543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3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69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542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2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70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541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1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71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5372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3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5374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5375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5377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5378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79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0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81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2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5383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4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85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6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5387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5388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9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0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5391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2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3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95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6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5397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8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5399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0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1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5402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3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4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5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7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408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0950" cy="2382837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911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6389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646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7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7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7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0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646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6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6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1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639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645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5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644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4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643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3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639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639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639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640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640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640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640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640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640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641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641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6415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6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7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8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6419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0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6421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2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6423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4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642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6432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0950" cy="2382837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Oval 89"/>
          <p:cNvSpPr/>
          <p:nvPr/>
        </p:nvSpPr>
        <p:spPr>
          <a:xfrm>
            <a:off x="3446463" y="452438"/>
            <a:ext cx="3040062" cy="309562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60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7413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749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4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749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5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741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74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74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74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742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742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742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4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742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742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2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2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743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3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4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7435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743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8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743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4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744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744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745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56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0950" cy="2382837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3762375" y="4918075"/>
            <a:ext cx="2849563" cy="1462088"/>
          </a:xfrm>
          <a:prstGeom prst="wedgeRoundRectCallout">
            <a:avLst>
              <a:gd name="adj1" fmla="val -12909"/>
              <a:gd name="adj2" fmla="val -14270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concerns on processes concurrently running in the system, </a:t>
            </a:r>
          </a:p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on individual process. </a:t>
            </a:r>
          </a:p>
        </p:txBody>
      </p:sp>
      <p:sp>
        <p:nvSpPr>
          <p:cNvPr id="4" name="Oval 3"/>
          <p:cNvSpPr/>
          <p:nvPr/>
        </p:nvSpPr>
        <p:spPr>
          <a:xfrm>
            <a:off x="3446463" y="452438"/>
            <a:ext cx="3040062" cy="309562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86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9542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3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4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5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1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9538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39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0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1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2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9463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9529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30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1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2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3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4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5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6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7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4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9520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21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2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3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4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5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6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7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8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5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9511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12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3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4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5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6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7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8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9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6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7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19469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9470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1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2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3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9475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7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8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9479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9480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1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2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9483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4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5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6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7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88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9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9490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1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9492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3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4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9495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6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7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8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0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9505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19506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7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8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9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10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</p:spTree>
    <p:extLst>
      <p:ext uri="{BB962C8B-B14F-4D97-AF65-F5344CB8AC3E}">
        <p14:creationId xmlns:p14="http://schemas.microsoft.com/office/powerpoint/2010/main" val="818948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048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0568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9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0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1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0564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5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6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7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8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0487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0555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56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7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8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9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0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1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2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3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8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0546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47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8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9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0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1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2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3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4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9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0537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38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9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0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1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2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3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4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5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0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0493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049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495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497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0499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0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501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050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0504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5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0507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8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9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0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1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512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3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20514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5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20516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7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8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20519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0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1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2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4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0529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0530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31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32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33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34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0535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36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60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150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1592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93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94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5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50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1588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89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90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1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1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1511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1579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80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1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2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3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4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5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6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7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512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1570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71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2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3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4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5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6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7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8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513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1561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62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3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4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5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6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7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8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9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14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6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1517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1518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1519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0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1521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2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1523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4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1525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6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1527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1528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9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0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1531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2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3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4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5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6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21537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8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21539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0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1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2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3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4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6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1551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1552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53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54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55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56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1557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58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5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1560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</p:spTree>
    <p:extLst>
      <p:ext uri="{BB962C8B-B14F-4D97-AF65-F5344CB8AC3E}">
        <p14:creationId xmlns:p14="http://schemas.microsoft.com/office/powerpoint/2010/main" val="77729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253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2616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617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618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9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53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2612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613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614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5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2535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2603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604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5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6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7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8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9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0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1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536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2594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95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6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7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8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9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0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1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2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537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2585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86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7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8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9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0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1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2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3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8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9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0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254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254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254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4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2546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7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2548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9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2550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2551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2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3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2554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5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6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7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8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9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0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1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2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3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4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5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7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2572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2573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74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75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76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77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2578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79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80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2581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lock table</a:t>
            </a:r>
          </a:p>
        </p:txBody>
      </p:sp>
    </p:spTree>
    <p:extLst>
      <p:ext uri="{BB962C8B-B14F-4D97-AF65-F5344CB8AC3E}">
        <p14:creationId xmlns:p14="http://schemas.microsoft.com/office/powerpoint/2010/main" val="2437010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364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5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363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355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362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2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361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360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2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356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254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6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357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7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3578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2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3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3596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3597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8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9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0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1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3602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3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60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lock table</a:t>
            </a:r>
          </a:p>
        </p:txBody>
      </p:sp>
    </p:spTree>
    <p:extLst>
      <p:ext uri="{BB962C8B-B14F-4D97-AF65-F5344CB8AC3E}">
        <p14:creationId xmlns:p14="http://schemas.microsoft.com/office/powerpoint/2010/main" val="1482460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15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46"/>
          <p:cNvSpPr txBox="1">
            <a:spLocks noChangeArrowheads="1"/>
          </p:cNvSpPr>
          <p:nvPr/>
        </p:nvSpPr>
        <p:spPr bwMode="auto">
          <a:xfrm>
            <a:off x="976313" y="1485900"/>
            <a:ext cx="7065962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may fail because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Program or data (logic) errors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Disk crashes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Computer room fires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World crashes 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System failures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(power off, code execution errors …)</a:t>
            </a: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0865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6"/>
          <p:cNvSpPr txBox="1">
            <a:spLocks noChangeArrowheads="1"/>
          </p:cNvSpPr>
          <p:nvPr/>
        </p:nvSpPr>
        <p:spPr bwMode="auto">
          <a:xfrm>
            <a:off x="976313" y="1485900"/>
            <a:ext cx="7065962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may fail because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Program or data (logic) errors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Disk crashes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Computer room fires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World crashes 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System failures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(power off, code execution errors …)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Callout 1"/>
          <p:cNvSpPr/>
          <p:nvPr/>
        </p:nvSpPr>
        <p:spPr>
          <a:xfrm>
            <a:off x="6400800" y="3244850"/>
            <a:ext cx="2551113" cy="1371600"/>
          </a:xfrm>
          <a:prstGeom prst="wedgeEllipseCallout">
            <a:avLst>
              <a:gd name="adj1" fmla="val -63750"/>
              <a:gd name="adj2" fmla="val -73934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Users’ errors, out of system’s control</a:t>
            </a:r>
          </a:p>
        </p:txBody>
      </p:sp>
    </p:spTree>
    <p:extLst>
      <p:ext uri="{BB962C8B-B14F-4D97-AF65-F5344CB8AC3E}">
        <p14:creationId xmlns:p14="http://schemas.microsoft.com/office/powerpoint/2010/main" val="3625154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6"/>
          <p:cNvSpPr txBox="1">
            <a:spLocks noChangeArrowheads="1"/>
          </p:cNvSpPr>
          <p:nvPr/>
        </p:nvSpPr>
        <p:spPr bwMode="auto">
          <a:xfrm>
            <a:off x="976313" y="1485900"/>
            <a:ext cx="7065962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may fail because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Program or data (logic) errors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crashes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Computer room fires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World crashes 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System failures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(power off, code execution errors …)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Callout 1"/>
          <p:cNvSpPr/>
          <p:nvPr/>
        </p:nvSpPr>
        <p:spPr>
          <a:xfrm>
            <a:off x="5995988" y="2951163"/>
            <a:ext cx="2552700" cy="1371600"/>
          </a:xfrm>
          <a:prstGeom prst="wedgeEllipseCallout">
            <a:avLst>
              <a:gd name="adj1" fmla="val -80000"/>
              <a:gd name="adj2" fmla="val -1502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backup</a:t>
            </a:r>
          </a:p>
        </p:txBody>
      </p:sp>
      <p:sp>
        <p:nvSpPr>
          <p:cNvPr id="27654" name="TextBox 6"/>
          <p:cNvSpPr txBox="1">
            <a:spLocks noChangeArrowheads="1"/>
          </p:cNvSpPr>
          <p:nvPr/>
        </p:nvSpPr>
        <p:spPr bwMode="auto">
          <a:xfrm>
            <a:off x="4786313" y="2825750"/>
            <a:ext cx="59372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altLang="en-US" sz="60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215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6"/>
          <p:cNvSpPr txBox="1">
            <a:spLocks noChangeArrowheads="1"/>
          </p:cNvSpPr>
          <p:nvPr/>
        </p:nvSpPr>
        <p:spPr bwMode="auto">
          <a:xfrm>
            <a:off x="976313" y="1485900"/>
            <a:ext cx="7065962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may fail because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Program or data (logic) errors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crashes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Computer room fires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World crashes 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System failures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(power off, code execution errors …)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Callout 1"/>
          <p:cNvSpPr/>
          <p:nvPr/>
        </p:nvSpPr>
        <p:spPr>
          <a:xfrm>
            <a:off x="5491163" y="3125788"/>
            <a:ext cx="2824162" cy="1371600"/>
          </a:xfrm>
          <a:prstGeom prst="wedgeEllipseCallout">
            <a:avLst>
              <a:gd name="adj1" fmla="val -84583"/>
              <a:gd name="adj2" fmla="val 3459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can do nothing with it …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Backup in Mars?</a:t>
            </a:r>
          </a:p>
        </p:txBody>
      </p:sp>
    </p:spTree>
    <p:extLst>
      <p:ext uri="{BB962C8B-B14F-4D97-AF65-F5344CB8AC3E}">
        <p14:creationId xmlns:p14="http://schemas.microsoft.com/office/powerpoint/2010/main" val="2782377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6"/>
          <p:cNvSpPr txBox="1">
            <a:spLocks noChangeArrowheads="1"/>
          </p:cNvSpPr>
          <p:nvPr/>
        </p:nvSpPr>
        <p:spPr bwMode="auto">
          <a:xfrm>
            <a:off x="976313" y="1485900"/>
            <a:ext cx="7065962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may fail because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Program or data (logic) errors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crashes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Computer room fires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World crashes 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failures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(power off, code execution errors …)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Callout 1"/>
          <p:cNvSpPr/>
          <p:nvPr/>
        </p:nvSpPr>
        <p:spPr>
          <a:xfrm>
            <a:off x="5337175" y="2976563"/>
            <a:ext cx="3381375" cy="1574800"/>
          </a:xfrm>
          <a:prstGeom prst="wedgeEllipseCallout">
            <a:avLst>
              <a:gd name="adj1" fmla="val -88348"/>
              <a:gd name="adj2" fmla="val 6870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Recovery programs and transition scheduling may help</a:t>
            </a:r>
          </a:p>
        </p:txBody>
      </p:sp>
    </p:spTree>
    <p:extLst>
      <p:ext uri="{BB962C8B-B14F-4D97-AF65-F5344CB8AC3E}">
        <p14:creationId xmlns:p14="http://schemas.microsoft.com/office/powerpoint/2010/main" val="344368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be “accurate/correct” at all times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satisfy all pre-given (logic) predicates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2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Integrity/Correctness of Data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740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be “accurate/correct” at all times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satisfy all pre-given (logic) predicates 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is key of relation R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B holds for all attributes B of R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Domain(B) = {Red, Blue, Green}</a:t>
            </a:r>
          </a:p>
          <a:p>
            <a:pPr lvl="1" eaLnBrk="1" hangingPunct="1"/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is a valid index for attribute C of R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6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Integrity/Correctness of Data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89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be “accurate/correct” at all times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satisfy all pre-given (logic) predicates 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is key of relation R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B holds for all attributes B of R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Domain(B) = {Red, Blue, Green}</a:t>
            </a:r>
          </a:p>
          <a:p>
            <a:pPr lvl="1" eaLnBrk="1" hangingPunct="1"/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is a valid index for attribute C of R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reflect the real world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0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Integrity/Correctness of Data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4821" name="Group 2"/>
          <p:cNvGrpSpPr>
            <a:grpSpLocks/>
          </p:cNvGrpSpPr>
          <p:nvPr/>
        </p:nvGrpSpPr>
        <p:grpSpPr bwMode="auto">
          <a:xfrm>
            <a:off x="5162550" y="4911725"/>
            <a:ext cx="3538538" cy="1276350"/>
            <a:chOff x="1600200" y="3429000"/>
            <a:chExt cx="6324600" cy="2133600"/>
          </a:xfrm>
        </p:grpSpPr>
        <p:sp>
          <p:nvSpPr>
            <p:cNvPr id="34822" name="AutoShape 4"/>
            <p:cNvSpPr>
              <a:spLocks noChangeArrowheads="1"/>
            </p:cNvSpPr>
            <p:nvPr/>
          </p:nvSpPr>
          <p:spPr bwMode="auto">
            <a:xfrm>
              <a:off x="1600200" y="3733800"/>
              <a:ext cx="1600200" cy="1828800"/>
            </a:xfrm>
            <a:prstGeom prst="can">
              <a:avLst>
                <a:gd name="adj" fmla="val 2857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DB</a:t>
              </a:r>
            </a:p>
          </p:txBody>
        </p:sp>
        <p:sp>
          <p:nvSpPr>
            <p:cNvPr id="34823" name="AutoShape 5"/>
            <p:cNvSpPr>
              <a:spLocks noChangeArrowheads="1"/>
            </p:cNvSpPr>
            <p:nvPr/>
          </p:nvSpPr>
          <p:spPr bwMode="auto">
            <a:xfrm>
              <a:off x="5257800" y="3429000"/>
              <a:ext cx="2667000" cy="1981200"/>
            </a:xfrm>
            <a:prstGeom prst="irregularSeal2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Reality</a:t>
              </a:r>
            </a:p>
          </p:txBody>
        </p:sp>
        <p:sp>
          <p:nvSpPr>
            <p:cNvPr id="34824" name="AutoShape 6"/>
            <p:cNvSpPr>
              <a:spLocks noChangeArrowheads="1"/>
            </p:cNvSpPr>
            <p:nvPr/>
          </p:nvSpPr>
          <p:spPr bwMode="auto">
            <a:xfrm>
              <a:off x="3657600" y="4191000"/>
              <a:ext cx="1219200" cy="304800"/>
            </a:xfrm>
            <a:prstGeom prst="leftRightArrow">
              <a:avLst>
                <a:gd name="adj1" fmla="val 50000"/>
                <a:gd name="adj2" fmla="val 8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714589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49053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in consistent state: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Data that satisfy all (logic/realistic) 	constraints</a:t>
            </a:r>
          </a:p>
          <a:p>
            <a:pPr eaLnBrk="1" hangingPunct="1">
              <a:defRPr/>
            </a:pP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Consistent Database: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Database that contains data in consistent  	state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4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Integrity/Correctness of Data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673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49053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u="sng">
                <a:latin typeface="Times New Roman" panose="02020603050405020304" pitchFamily="18" charset="0"/>
                <a:cs typeface="Times New Roman" panose="02020603050405020304" pitchFamily="18" charset="0"/>
              </a:rPr>
              <a:t>Observation: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database </a:t>
            </a:r>
            <a:r>
              <a:rPr lang="en-US" altLang="en-US" sz="2800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cannot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always keep consistent!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68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Integrity/Correctness of Data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59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49053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Observation: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database </a:t>
            </a: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cannot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always keep consistent!</a:t>
            </a:r>
          </a:p>
          <a:p>
            <a:pPr eaLnBrk="1" hangingPunct="1">
              <a:buFontTx/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Logic constraint: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28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+…. </a:t>
            </a:r>
            <a:r>
              <a:rPr lang="en-US" altLang="en-US" sz="28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8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</a:t>
            </a:r>
            <a:r>
              <a:rPr lang="en-US" alt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suppose that we wanted to deposit $100 in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We perform:  </a:t>
            </a:r>
            <a:r>
              <a:rPr lang="en-US" altLang="en-US" sz="2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+ 100;  </a:t>
            </a:r>
            <a:r>
              <a:rPr lang="en-US" altLang="en-US" sz="2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+ 100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2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Integrity/Correctness of Data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7893" name="Group 5"/>
          <p:cNvGrpSpPr>
            <a:grpSpLocks/>
          </p:cNvGrpSpPr>
          <p:nvPr/>
        </p:nvGrpSpPr>
        <p:grpSpPr bwMode="auto">
          <a:xfrm>
            <a:off x="2657475" y="4486275"/>
            <a:ext cx="3668713" cy="1320800"/>
            <a:chOff x="1966913" y="2928938"/>
            <a:chExt cx="5791200" cy="2133600"/>
          </a:xfrm>
        </p:grpSpPr>
        <p:sp>
          <p:nvSpPr>
            <p:cNvPr id="37897" name="Rectangle 4"/>
            <p:cNvSpPr>
              <a:spLocks noChangeArrowheads="1"/>
            </p:cNvSpPr>
            <p:nvPr/>
          </p:nvSpPr>
          <p:spPr bwMode="auto">
            <a:xfrm>
              <a:off x="1966913" y="29289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7898" name="Rectangle 5"/>
            <p:cNvSpPr>
              <a:spLocks noChangeArrowheads="1"/>
            </p:cNvSpPr>
            <p:nvPr/>
          </p:nvSpPr>
          <p:spPr bwMode="auto">
            <a:xfrm>
              <a:off x="1966913" y="34623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50</a:t>
              </a:r>
            </a:p>
          </p:txBody>
        </p:sp>
        <p:sp>
          <p:nvSpPr>
            <p:cNvPr id="37899" name="Rectangle 6"/>
            <p:cNvSpPr>
              <a:spLocks noChangeArrowheads="1"/>
            </p:cNvSpPr>
            <p:nvPr/>
          </p:nvSpPr>
          <p:spPr bwMode="auto">
            <a:xfrm>
              <a:off x="1966913" y="39957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7900" name="Rectangle 7"/>
            <p:cNvSpPr>
              <a:spLocks noChangeArrowheads="1"/>
            </p:cNvSpPr>
            <p:nvPr/>
          </p:nvSpPr>
          <p:spPr bwMode="auto">
            <a:xfrm>
              <a:off x="1966913" y="45291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1000</a:t>
              </a:r>
            </a:p>
          </p:txBody>
        </p:sp>
        <p:sp>
          <p:nvSpPr>
            <p:cNvPr id="37901" name="Rectangle 8"/>
            <p:cNvSpPr>
              <a:spLocks noChangeArrowheads="1"/>
            </p:cNvSpPr>
            <p:nvPr/>
          </p:nvSpPr>
          <p:spPr bwMode="auto">
            <a:xfrm>
              <a:off x="4176713" y="29289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7902" name="Rectangle 9"/>
            <p:cNvSpPr>
              <a:spLocks noChangeArrowheads="1"/>
            </p:cNvSpPr>
            <p:nvPr/>
          </p:nvSpPr>
          <p:spPr bwMode="auto">
            <a:xfrm>
              <a:off x="4176713" y="34623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</a:rPr>
                <a:t>150</a:t>
              </a:r>
            </a:p>
          </p:txBody>
        </p:sp>
        <p:sp>
          <p:nvSpPr>
            <p:cNvPr id="37903" name="Rectangle 10"/>
            <p:cNvSpPr>
              <a:spLocks noChangeArrowheads="1"/>
            </p:cNvSpPr>
            <p:nvPr/>
          </p:nvSpPr>
          <p:spPr bwMode="auto">
            <a:xfrm>
              <a:off x="4176713" y="39957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7904" name="Rectangle 11"/>
            <p:cNvSpPr>
              <a:spLocks noChangeArrowheads="1"/>
            </p:cNvSpPr>
            <p:nvPr/>
          </p:nvSpPr>
          <p:spPr bwMode="auto">
            <a:xfrm>
              <a:off x="4176713" y="45291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1000</a:t>
              </a:r>
            </a:p>
          </p:txBody>
        </p:sp>
        <p:sp>
          <p:nvSpPr>
            <p:cNvPr id="37905" name="Rectangle 12"/>
            <p:cNvSpPr>
              <a:spLocks noChangeArrowheads="1"/>
            </p:cNvSpPr>
            <p:nvPr/>
          </p:nvSpPr>
          <p:spPr bwMode="auto">
            <a:xfrm>
              <a:off x="6615113" y="29289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7906" name="Rectangle 13"/>
            <p:cNvSpPr>
              <a:spLocks noChangeArrowheads="1"/>
            </p:cNvSpPr>
            <p:nvPr/>
          </p:nvSpPr>
          <p:spPr bwMode="auto">
            <a:xfrm>
              <a:off x="6615113" y="34623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</a:rPr>
                <a:t>150</a:t>
              </a:r>
            </a:p>
          </p:txBody>
        </p:sp>
        <p:sp>
          <p:nvSpPr>
            <p:cNvPr id="37907" name="Rectangle 14"/>
            <p:cNvSpPr>
              <a:spLocks noChangeArrowheads="1"/>
            </p:cNvSpPr>
            <p:nvPr/>
          </p:nvSpPr>
          <p:spPr bwMode="auto">
            <a:xfrm>
              <a:off x="6615113" y="39957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7908" name="Rectangle 15"/>
            <p:cNvSpPr>
              <a:spLocks noChangeArrowheads="1"/>
            </p:cNvSpPr>
            <p:nvPr/>
          </p:nvSpPr>
          <p:spPr bwMode="auto">
            <a:xfrm>
              <a:off x="6615113" y="45291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</a:rPr>
                <a:t>1100</a:t>
              </a:r>
            </a:p>
          </p:txBody>
        </p:sp>
        <p:sp>
          <p:nvSpPr>
            <p:cNvPr id="37909" name="Line 16"/>
            <p:cNvSpPr>
              <a:spLocks noChangeShapeType="1"/>
            </p:cNvSpPr>
            <p:nvPr/>
          </p:nvSpPr>
          <p:spPr bwMode="auto">
            <a:xfrm>
              <a:off x="3490913" y="3919538"/>
              <a:ext cx="4572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0" name="Line 17"/>
            <p:cNvSpPr>
              <a:spLocks noChangeShapeType="1"/>
            </p:cNvSpPr>
            <p:nvPr/>
          </p:nvSpPr>
          <p:spPr bwMode="auto">
            <a:xfrm>
              <a:off x="5853113" y="3995738"/>
              <a:ext cx="6096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894" name="TextBox 2"/>
          <p:cNvSpPr txBox="1">
            <a:spLocks noChangeArrowheads="1"/>
          </p:cNvSpPr>
          <p:nvPr/>
        </p:nvSpPr>
        <p:spPr bwMode="auto">
          <a:xfrm>
            <a:off x="2284413" y="4746625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000"/>
          </a:p>
        </p:txBody>
      </p:sp>
      <p:sp>
        <p:nvSpPr>
          <p:cNvPr id="37895" name="TextBox 21"/>
          <p:cNvSpPr txBox="1">
            <a:spLocks noChangeArrowheads="1"/>
          </p:cNvSpPr>
          <p:nvPr/>
        </p:nvSpPr>
        <p:spPr bwMode="auto">
          <a:xfrm>
            <a:off x="2117725" y="5441950"/>
            <a:ext cx="630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sum</a:t>
            </a:r>
            <a:endParaRPr lang="en-US" altLang="en-US" sz="2000"/>
          </a:p>
        </p:txBody>
      </p:sp>
      <p:sp>
        <p:nvSpPr>
          <p:cNvPr id="23" name="Rounded Rectangular Callout 22"/>
          <p:cNvSpPr/>
          <p:nvPr/>
        </p:nvSpPr>
        <p:spPr>
          <a:xfrm>
            <a:off x="3536950" y="6153150"/>
            <a:ext cx="1774825" cy="555625"/>
          </a:xfrm>
          <a:prstGeom prst="wedgeRoundRectCallout">
            <a:avLst>
              <a:gd name="adj1" fmla="val -9456"/>
              <a:gd name="adj2" fmla="val -102273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</a:rPr>
              <a:t>Inconsistent!</a:t>
            </a:r>
          </a:p>
        </p:txBody>
      </p:sp>
    </p:spTree>
    <p:extLst>
      <p:ext uri="{BB962C8B-B14F-4D97-AF65-F5344CB8AC3E}">
        <p14:creationId xmlns:p14="http://schemas.microsoft.com/office/powerpoint/2010/main" val="1220611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458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2" name="Rounded Rectangular Callout 1"/>
          <p:cNvSpPr/>
          <p:nvPr/>
        </p:nvSpPr>
        <p:spPr>
          <a:xfrm>
            <a:off x="4164013" y="3000375"/>
            <a:ext cx="2894012" cy="2112963"/>
          </a:xfrm>
          <a:prstGeom prst="wedgeRoundRectCallout">
            <a:avLst>
              <a:gd name="adj1" fmla="val -111938"/>
              <a:gd name="adj2" fmla="val 919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is non-volatile:</a:t>
            </a:r>
          </a:p>
          <a:p>
            <a:pPr lvl="1" algn="ctr">
              <a:defRPr/>
            </a:pPr>
            <a:r>
              <a:rPr 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lvl="1" algn="ctr">
              <a:defRPr/>
            </a:pPr>
            <a:r>
              <a:rPr 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070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4164013" y="3000375"/>
            <a:ext cx="2894012" cy="2112963"/>
          </a:xfrm>
          <a:prstGeom prst="wedgeRoundRectCallout">
            <a:avLst>
              <a:gd name="adj1" fmla="val -111938"/>
              <a:gd name="adj2" fmla="val 919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defRPr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is non-volatile:</a:t>
            </a:r>
          </a:p>
          <a:p>
            <a:pPr algn="ctr">
              <a:defRPr/>
            </a:pPr>
            <a:r>
              <a:rPr lang="en-US" altLang="en-US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 the results of a transaction should reach disk</a:t>
            </a:r>
            <a:endParaRPr lang="en-US" altLang="en-US">
              <a:solidFill>
                <a:srgbClr val="FFFFFF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570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   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</p:spTree>
    <p:extLst>
      <p:ext uri="{BB962C8B-B14F-4D97-AF65-F5344CB8AC3E}">
        <p14:creationId xmlns:p14="http://schemas.microsoft.com/office/powerpoint/2010/main" val="32083036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   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2921000" y="1509713"/>
            <a:ext cx="5281613" cy="2503487"/>
          </a:xfrm>
          <a:prstGeom prst="wedgeRoundRectCallout">
            <a:avLst>
              <a:gd name="adj1" fmla="val -52156"/>
              <a:gd name="adj2" fmla="val 742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cannot do much with this:</a:t>
            </a:r>
          </a:p>
          <a:p>
            <a:pPr>
              <a:defRPr/>
            </a:pPr>
            <a:r>
              <a:rPr lang="en-US" altLang="en-US" sz="200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Errors can be introduced by transaction writers</a:t>
            </a:r>
          </a:p>
          <a:p>
            <a:pPr>
              <a:defRPr/>
            </a:pPr>
            <a:endParaRPr lang="en-US" altLang="en-US" sz="900">
              <a:solidFill>
                <a:srgbClr val="FFFF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</a:p>
          <a:p>
            <a:pPr>
              <a:defRPr/>
            </a:pPr>
            <a:r>
              <a:rPr lang="en-US" altLang="en-US" sz="2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endParaRPr lang="en-US" altLang="en-US" sz="20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sz="2000">
              <a:solidFill>
                <a:srgbClr val="FFFFFF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824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   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921000" y="1509713"/>
            <a:ext cx="5281613" cy="2503487"/>
          </a:xfrm>
          <a:prstGeom prst="wedgeRoundRectCallout">
            <a:avLst>
              <a:gd name="adj1" fmla="val -52156"/>
              <a:gd name="adj2" fmla="val 742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cannot do much with this:</a:t>
            </a:r>
          </a:p>
          <a:p>
            <a:pPr>
              <a:defRPr/>
            </a:pPr>
            <a:r>
              <a:rPr lang="en-US" altLang="en-US" sz="2000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Errors can be introduced by transaction writers</a:t>
            </a:r>
          </a:p>
          <a:p>
            <a:pPr>
              <a:defRPr/>
            </a:pPr>
            <a:endParaRPr lang="en-US" altLang="en-US" sz="900" dirty="0">
              <a:solidFill>
                <a:srgbClr val="FFFF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adopt the following (big) assumption:</a:t>
            </a:r>
          </a:p>
          <a:p>
            <a:pPr>
              <a:defRPr/>
            </a:pPr>
            <a:r>
              <a:rPr lang="en-US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All transactions we deal with are consistent.</a:t>
            </a:r>
          </a:p>
          <a:p>
            <a:pPr>
              <a:defRPr/>
            </a:pP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sz="2000" dirty="0">
              <a:solidFill>
                <a:srgbClr val="FFFFFF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4038" name="Group 7"/>
          <p:cNvGrpSpPr>
            <a:grpSpLocks/>
          </p:cNvGrpSpPr>
          <p:nvPr/>
        </p:nvGrpSpPr>
        <p:grpSpPr bwMode="auto">
          <a:xfrm>
            <a:off x="3514725" y="3206750"/>
            <a:ext cx="4094163" cy="636588"/>
            <a:chOff x="1328738" y="2593975"/>
            <a:chExt cx="6477000" cy="1371600"/>
          </a:xfrm>
        </p:grpSpPr>
        <p:sp>
          <p:nvSpPr>
            <p:cNvPr id="44041" name="Oval 4"/>
            <p:cNvSpPr>
              <a:spLocks noChangeArrowheads="1"/>
            </p:cNvSpPr>
            <p:nvPr/>
          </p:nvSpPr>
          <p:spPr bwMode="auto">
            <a:xfrm>
              <a:off x="1328738" y="2593975"/>
              <a:ext cx="2057400" cy="1371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Consistent DB</a:t>
              </a:r>
            </a:p>
          </p:txBody>
        </p:sp>
        <p:sp>
          <p:nvSpPr>
            <p:cNvPr id="44042" name="Oval 5"/>
            <p:cNvSpPr>
              <a:spLocks noChangeArrowheads="1"/>
            </p:cNvSpPr>
            <p:nvPr/>
          </p:nvSpPr>
          <p:spPr bwMode="auto">
            <a:xfrm>
              <a:off x="5748338" y="2593975"/>
              <a:ext cx="2057400" cy="1371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Consistent DB’</a:t>
              </a:r>
            </a:p>
          </p:txBody>
        </p:sp>
        <p:sp>
          <p:nvSpPr>
            <p:cNvPr id="44043" name="Rectangle 6"/>
            <p:cNvSpPr>
              <a:spLocks noChangeArrowheads="1"/>
            </p:cNvSpPr>
            <p:nvPr/>
          </p:nvSpPr>
          <p:spPr bwMode="auto">
            <a:xfrm>
              <a:off x="4224338" y="2898775"/>
              <a:ext cx="762000" cy="762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</a:t>
              </a:r>
            </a:p>
          </p:txBody>
        </p:sp>
      </p:grpSp>
      <p:cxnSp>
        <p:nvCxnSpPr>
          <p:cNvPr id="12" name="Straight Arrow Connector 11"/>
          <p:cNvCxnSpPr>
            <a:stCxn id="44041" idx="6"/>
            <a:endCxn id="44043" idx="1"/>
          </p:cNvCxnSpPr>
          <p:nvPr/>
        </p:nvCxnSpPr>
        <p:spPr>
          <a:xfrm>
            <a:off x="4814888" y="3525838"/>
            <a:ext cx="5302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4043" idx="3"/>
            <a:endCxn id="44042" idx="2"/>
          </p:cNvCxnSpPr>
          <p:nvPr/>
        </p:nvCxnSpPr>
        <p:spPr>
          <a:xfrm flipV="1">
            <a:off x="5826125" y="3525838"/>
            <a:ext cx="482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550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</p:spTree>
    <p:extLst>
      <p:ext uri="{BB962C8B-B14F-4D97-AF65-F5344CB8AC3E}">
        <p14:creationId xmlns:p14="http://schemas.microsoft.com/office/powerpoint/2010/main" val="12682903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46085" name="TextBox 1"/>
          <p:cNvSpPr txBox="1">
            <a:spLocks noChangeArrowheads="1"/>
          </p:cNvSpPr>
          <p:nvPr/>
        </p:nvSpPr>
        <p:spPr bwMode="auto">
          <a:xfrm>
            <a:off x="781050" y="1033463"/>
            <a:ext cx="7419975" cy="1938337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What other things can affect transaction ACID?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9148542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1050" y="1033463"/>
            <a:ext cx="7419975" cy="1938337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other things can affect transaction ACID?                 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Accident system failures may destroy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Durability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3844329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1050" y="1033463"/>
            <a:ext cx="7419975" cy="1938337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other things can affect transaction ACID?                 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Accident system failures may destroy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Durability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executions of transactions (which is highly </a:t>
            </a:r>
          </a:p>
          <a:p>
            <a:pP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desired) may affect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346169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317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We will be focused on: </a:t>
            </a:r>
          </a:p>
        </p:txBody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7225" y="1703388"/>
            <a:ext cx="7772400" cy="248761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prevent/fix constraint violations</a:t>
            </a: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system failures</a:t>
            </a: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concurrent executed transactions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both</a:t>
            </a:r>
          </a:p>
        </p:txBody>
      </p:sp>
    </p:spTree>
    <p:extLst>
      <p:ext uri="{BB962C8B-B14F-4D97-AF65-F5344CB8AC3E}">
        <p14:creationId xmlns:p14="http://schemas.microsoft.com/office/powerpoint/2010/main" val="41994522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317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We will be focused on: </a:t>
            </a:r>
          </a:p>
        </p:txBody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7225" y="1703388"/>
            <a:ext cx="7772400" cy="248761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prevent/fix constraint violations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 to system failures</a:t>
            </a: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concurrent executed transactions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both</a:t>
            </a:r>
          </a:p>
        </p:txBody>
      </p:sp>
    </p:spTree>
    <p:extLst>
      <p:ext uri="{BB962C8B-B14F-4D97-AF65-F5344CB8AC3E}">
        <p14:creationId xmlns:p14="http://schemas.microsoft.com/office/powerpoint/2010/main" val="23208288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317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We will be focused on: </a:t>
            </a:r>
          </a:p>
        </p:txBody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7225" y="1703388"/>
            <a:ext cx="7772400" cy="248761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prevent/fix constraint violations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 to system failures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How do we recover from system failures?</a:t>
            </a: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concurrent executed transactions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both</a:t>
            </a:r>
          </a:p>
        </p:txBody>
      </p:sp>
    </p:spTree>
    <p:extLst>
      <p:ext uri="{BB962C8B-B14F-4D97-AF65-F5344CB8AC3E}">
        <p14:creationId xmlns:p14="http://schemas.microsoft.com/office/powerpoint/2010/main" val="13981414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319213"/>
            <a:ext cx="7858125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we want to recover?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7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Undesired changes made by transactions 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How can a transaction make undesired changes?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7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Partial changes made by an incomplete transaction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7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whose execution is interrupted because of system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7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failure.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2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Failure Recovery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017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86BE67-1A9A-4CA2-8A3A-3ECB7596954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277638D-B633-41D4-8470-C21A3D19753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325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325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325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6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326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326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326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326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088063" y="398303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959100" y="5781675"/>
            <a:ext cx="2943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Input(A):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from disk to memory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348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-0.21979 0.02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11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632131-20D0-4048-B29F-635EE1A7714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7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72D8668-5DF7-4ED7-BA48-F0965242456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427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28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428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428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428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428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428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4289" name="TextBox 27"/>
          <p:cNvSpPr txBox="1">
            <a:spLocks noChangeArrowheads="1"/>
          </p:cNvSpPr>
          <p:nvPr/>
        </p:nvSpPr>
        <p:spPr bwMode="auto">
          <a:xfrm>
            <a:off x="4086225" y="4129088"/>
            <a:ext cx="617538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54290" name="TextBox 26"/>
          <p:cNvSpPr txBox="1">
            <a:spLocks noChangeArrowheads="1"/>
          </p:cNvSpPr>
          <p:nvPr/>
        </p:nvSpPr>
        <p:spPr bwMode="auto">
          <a:xfrm>
            <a:off x="2708275" y="6180138"/>
            <a:ext cx="3343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gets changed in memory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076700" y="4130675"/>
            <a:ext cx="617538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2511425" y="5986463"/>
            <a:ext cx="3535363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Output(A):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back from memory to disk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514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4 0.00162 L 0.21962 -0.02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63" y="-11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7BC262-51D4-43F0-8F54-68D5FE5EE8A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29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0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8724D45-C956-4BA0-ADBC-4B1C0E206F3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530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 dirty="0"/>
          </a:p>
        </p:txBody>
      </p:sp>
      <p:sp>
        <p:nvSpPr>
          <p:cNvPr id="5530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530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530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531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5531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531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5313" name="TextBox 26"/>
          <p:cNvSpPr txBox="1">
            <a:spLocks noChangeArrowheads="1"/>
          </p:cNvSpPr>
          <p:nvPr/>
        </p:nvSpPr>
        <p:spPr bwMode="auto">
          <a:xfrm>
            <a:off x="2697163" y="5818188"/>
            <a:ext cx="35401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memory shuts off,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changes in disk remain.</a:t>
            </a:r>
          </a:p>
        </p:txBody>
      </p:sp>
    </p:spTree>
    <p:extLst>
      <p:ext uri="{BB962C8B-B14F-4D97-AF65-F5344CB8AC3E}">
        <p14:creationId xmlns:p14="http://schemas.microsoft.com/office/powerpoint/2010/main" val="12003359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D9F7E7-A6A1-401F-92FB-A094C51A2BF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3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2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E7D3599-6941-4CC1-B9E1-A55803B1E9A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632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2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632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633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633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633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633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6337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</p:spTree>
    <p:extLst>
      <p:ext uri="{BB962C8B-B14F-4D97-AF65-F5344CB8AC3E}">
        <p14:creationId xmlns:p14="http://schemas.microsoft.com/office/powerpoint/2010/main" val="10727329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9DD63E-BCAF-4A04-8E0F-88C066B9DFB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4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34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1312437-EF35-4167-BCDB-70F3F544CE8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735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735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735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735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735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735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736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7361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57362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55525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18055E-1E3F-4E10-AB0B-ACED903713C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7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9128392-6F86-4AF8-B088-44972649A59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837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7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837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838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838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838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838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8385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58386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8387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</p:spTree>
    <p:extLst>
      <p:ext uri="{BB962C8B-B14F-4D97-AF65-F5344CB8AC3E}">
        <p14:creationId xmlns:p14="http://schemas.microsoft.com/office/powerpoint/2010/main" val="31917323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B86F7E-BE27-4060-B6FE-B697CCA272C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39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268037B-D0DC-456D-B42B-EEE0FACE5AB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939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0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940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940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940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940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940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9409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59410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9411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088063" y="398303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62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-0.21979 0.02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813434-9886-4954-AA21-688F91ADA0F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2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B04060A-6F9B-470A-9FED-E1F817589A1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042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42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042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042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043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6043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043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0433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0434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0435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60436" name="TextBox 30"/>
          <p:cNvSpPr txBox="1">
            <a:spLocks noChangeArrowheads="1"/>
          </p:cNvSpPr>
          <p:nvPr/>
        </p:nvSpPr>
        <p:spPr bwMode="auto">
          <a:xfrm>
            <a:off x="4076700" y="4130675"/>
            <a:ext cx="617538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</p:spTree>
    <p:extLst>
      <p:ext uri="{BB962C8B-B14F-4D97-AF65-F5344CB8AC3E}">
        <p14:creationId xmlns:p14="http://schemas.microsoft.com/office/powerpoint/2010/main" val="9223865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E1E664-9A5E-44EB-B89B-A1880A2B494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43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4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79005D5-8028-4622-9FB4-FD2D758ABE2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144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144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145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145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6145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145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1457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1458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459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61460" name="TextBox 30"/>
          <p:cNvSpPr txBox="1">
            <a:spLocks noChangeArrowheads="1"/>
          </p:cNvSpPr>
          <p:nvPr/>
        </p:nvSpPr>
        <p:spPr bwMode="auto">
          <a:xfrm>
            <a:off x="4076700" y="4130675"/>
            <a:ext cx="617538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6896100" y="397033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2" name="TextBox 31"/>
          <p:cNvSpPr txBox="1">
            <a:spLocks noChangeArrowheads="1"/>
          </p:cNvSpPr>
          <p:nvPr/>
        </p:nvSpPr>
        <p:spPr bwMode="auto">
          <a:xfrm>
            <a:off x="4079875" y="4522788"/>
            <a:ext cx="617538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</p:spTree>
    <p:extLst>
      <p:ext uri="{BB962C8B-B14F-4D97-AF65-F5344CB8AC3E}">
        <p14:creationId xmlns:p14="http://schemas.microsoft.com/office/powerpoint/2010/main" val="343592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11111E-6 L -0.30816 0.081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5436C4-FFB4-453A-B18C-19A790D0CA1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6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FBC81B0-CC0A-4FA7-BD3E-0FBDEE8893C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247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247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247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247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247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6247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248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2481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2482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2483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62484" name="TextBox 30"/>
          <p:cNvSpPr txBox="1">
            <a:spLocks noChangeArrowheads="1"/>
          </p:cNvSpPr>
          <p:nvPr/>
        </p:nvSpPr>
        <p:spPr bwMode="auto">
          <a:xfrm>
            <a:off x="4076700" y="4130675"/>
            <a:ext cx="617538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2485" name="TextBox 31"/>
          <p:cNvSpPr txBox="1">
            <a:spLocks noChangeArrowheads="1"/>
          </p:cNvSpPr>
          <p:nvPr/>
        </p:nvSpPr>
        <p:spPr bwMode="auto">
          <a:xfrm>
            <a:off x="4068763" y="4491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068763" y="4124325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</p:spTree>
    <p:extLst>
      <p:ext uri="{BB962C8B-B14F-4D97-AF65-F5344CB8AC3E}">
        <p14:creationId xmlns:p14="http://schemas.microsoft.com/office/powerpoint/2010/main" val="421866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5 0.00162 L 0.21961 -0.02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63" y="-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D075E9-3046-44BA-BBE7-A544342FBB8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EDCD5A3-90C0-4035-8CB9-02DD71B52B2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349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349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350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350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350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350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3505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3506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3507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63508" name="TextBox 30"/>
          <p:cNvSpPr txBox="1">
            <a:spLocks noChangeArrowheads="1"/>
          </p:cNvSpPr>
          <p:nvPr/>
        </p:nvSpPr>
        <p:spPr bwMode="auto">
          <a:xfrm>
            <a:off x="4076700" y="4130675"/>
            <a:ext cx="617538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3509" name="TextBox 31"/>
          <p:cNvSpPr txBox="1">
            <a:spLocks noChangeArrowheads="1"/>
          </p:cNvSpPr>
          <p:nvPr/>
        </p:nvSpPr>
        <p:spPr bwMode="auto">
          <a:xfrm>
            <a:off x="4068763" y="4491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63510" name="TextBox 29"/>
          <p:cNvSpPr txBox="1">
            <a:spLocks noChangeArrowheads="1"/>
          </p:cNvSpPr>
          <p:nvPr/>
        </p:nvSpPr>
        <p:spPr bwMode="auto">
          <a:xfrm>
            <a:off x="4068763" y="4124325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076700" y="4495800"/>
            <a:ext cx="617538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</p:spTree>
    <p:extLst>
      <p:ext uri="{BB962C8B-B14F-4D97-AF65-F5344CB8AC3E}">
        <p14:creationId xmlns:p14="http://schemas.microsoft.com/office/powerpoint/2010/main" val="347951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L 0.30834 -0.07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-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F77D25-48C6-44C6-9732-46EFC779B3B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1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75E593A-EEF6-4715-8565-4772098A99C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451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 dirty="0"/>
          </a:p>
        </p:txBody>
      </p:sp>
      <p:sp>
        <p:nvSpPr>
          <p:cNvPr id="6452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452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452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452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452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6452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4529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4530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4531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</p:spTree>
    <p:extLst>
      <p:ext uri="{BB962C8B-B14F-4D97-AF65-F5344CB8AC3E}">
        <p14:creationId xmlns:p14="http://schemas.microsoft.com/office/powerpoint/2010/main" val="40525384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F7196E-E176-4B1E-A47C-A8DD5643578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3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4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C7AF1D7-63B2-4829-827E-0F0561FD40A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554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554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554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554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555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6555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555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5553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5554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5555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6" name="12-Point Star 5"/>
          <p:cNvSpPr/>
          <p:nvPr/>
        </p:nvSpPr>
        <p:spPr>
          <a:xfrm>
            <a:off x="261938" y="3825875"/>
            <a:ext cx="2967037" cy="1260475"/>
          </a:xfrm>
          <a:prstGeom prst="star1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if the system crashes incidentally?</a:t>
            </a:r>
          </a:p>
        </p:txBody>
      </p:sp>
    </p:spTree>
    <p:extLst>
      <p:ext uri="{BB962C8B-B14F-4D97-AF65-F5344CB8AC3E}">
        <p14:creationId xmlns:p14="http://schemas.microsoft.com/office/powerpoint/2010/main" val="20898267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47154C-5543-4EF1-A0F7-EAE84DFB275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3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6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5A45E72-FFA8-4ED3-BA71-D00D7C9B217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656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 dirty="0"/>
          </a:p>
        </p:txBody>
      </p:sp>
      <p:sp>
        <p:nvSpPr>
          <p:cNvPr id="6656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656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657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657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657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6657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6577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6578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6579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76700" y="4130675"/>
            <a:ext cx="617538" cy="3063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</a:rPr>
              <a:t>A=30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68763" y="4491038"/>
            <a:ext cx="617537" cy="3079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</a:rPr>
              <a:t>B=30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620713" y="3983038"/>
            <a:ext cx="2309812" cy="1528762"/>
          </a:xfrm>
          <a:prstGeom prst="wedgeRoundRectCallout">
            <a:avLst>
              <a:gd name="adj1" fmla="val 17779"/>
              <a:gd name="adj2" fmla="val -906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crash occurs after this point,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good.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65113" y="3327400"/>
            <a:ext cx="2786062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2297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69FCE6-1B9F-4918-B4C8-73A47CD28E8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8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8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902D000-AD0C-4C87-941E-B4B65CB63EE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759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 dirty="0"/>
          </a:p>
        </p:txBody>
      </p:sp>
      <p:sp>
        <p:nvSpPr>
          <p:cNvPr id="6759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759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759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759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6759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760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7601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7602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7603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76700" y="4130675"/>
            <a:ext cx="617538" cy="3063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</a:rPr>
              <a:t>A=30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68763" y="4491038"/>
            <a:ext cx="617537" cy="3079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</a:rPr>
              <a:t>B=30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620713" y="3983038"/>
            <a:ext cx="2309812" cy="1528762"/>
          </a:xfrm>
          <a:prstGeom prst="wedgeRoundRectCallout">
            <a:avLst>
              <a:gd name="adj1" fmla="val 23764"/>
              <a:gd name="adj2" fmla="val -11634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crash occurs before this point,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probably fine: just redo T1.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71463" y="2921000"/>
            <a:ext cx="2786062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9812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62FFC4-2DEC-4682-995D-6EDE3EC0B1D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1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744E881-FE0D-43AA-A21A-FAA7B28AB9A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861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 dirty="0"/>
          </a:p>
        </p:txBody>
      </p:sp>
      <p:sp>
        <p:nvSpPr>
          <p:cNvPr id="6861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861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862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862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862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862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8625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8626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8627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76700" y="4130675"/>
            <a:ext cx="617538" cy="3063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</a:rPr>
              <a:t>A=30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68763" y="4491038"/>
            <a:ext cx="617537" cy="3079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</a:rPr>
              <a:t>B=30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620713" y="3983038"/>
            <a:ext cx="2309812" cy="1528762"/>
          </a:xfrm>
          <a:prstGeom prst="wedgeRoundRectCallout">
            <a:avLst>
              <a:gd name="adj1" fmla="val 23304"/>
              <a:gd name="adj2" fmla="val -103135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crash occurs at this point,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left with an undesired result.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7325" y="3109913"/>
            <a:ext cx="2786063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2711450" y="4886325"/>
            <a:ext cx="4256088" cy="1476375"/>
          </a:xfrm>
          <a:custGeom>
            <a:avLst/>
            <a:gdLst>
              <a:gd name="connsiteX0" fmla="*/ 0 w 4136065"/>
              <a:gd name="connsiteY0" fmla="*/ 669851 h 1641699"/>
              <a:gd name="connsiteX1" fmla="*/ 1775638 w 4136065"/>
              <a:gd name="connsiteY1" fmla="*/ 1626781 h 1641699"/>
              <a:gd name="connsiteX2" fmla="*/ 4136065 w 4136065"/>
              <a:gd name="connsiteY2" fmla="*/ 0 h 1641699"/>
              <a:gd name="connsiteX3" fmla="*/ 4136065 w 4136065"/>
              <a:gd name="connsiteY3" fmla="*/ 0 h 164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6065" h="1641699">
                <a:moveTo>
                  <a:pt x="0" y="669851"/>
                </a:moveTo>
                <a:cubicBezTo>
                  <a:pt x="543147" y="1204137"/>
                  <a:pt x="1086294" y="1738423"/>
                  <a:pt x="1775638" y="1626781"/>
                </a:cubicBezTo>
                <a:cubicBezTo>
                  <a:pt x="2464982" y="1515139"/>
                  <a:pt x="4136065" y="0"/>
                  <a:pt x="4136065" y="0"/>
                </a:cubicBezTo>
                <a:lnTo>
                  <a:pt x="4136065" y="0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832600" y="4730750"/>
            <a:ext cx="323850" cy="25558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ight Brace 31"/>
          <p:cNvSpPr/>
          <p:nvPr/>
        </p:nvSpPr>
        <p:spPr>
          <a:xfrm rot="5400000">
            <a:off x="7058819" y="3434556"/>
            <a:ext cx="361950" cy="21478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879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654B6E-B7E8-404C-B9F8-AE6244774F8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E7C81C3-E33E-4502-8661-5B202304C58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963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964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964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9646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7690756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3BFA40-0EC5-45CB-9AE9-654DC3B8E34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5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6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74060B7-9CBD-402A-A6BC-CC3E485AEE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066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066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066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066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0670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0712381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682AFB-00B3-4277-AEAD-7473A75AEF9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83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68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1E8B8F4-5256-40B7-9C7B-3EE31893E04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168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168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169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1694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</p:spTree>
    <p:extLst>
      <p:ext uri="{BB962C8B-B14F-4D97-AF65-F5344CB8AC3E}">
        <p14:creationId xmlns:p14="http://schemas.microsoft.com/office/powerpoint/2010/main" val="2956742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23B0B3-E9A5-4A0B-BADC-A4C3EFB39A8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0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0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418DBD6-5A3D-413D-98EA-D24A932731B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271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71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271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271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2718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2719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72720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72721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2722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2723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</p:spTree>
    <p:extLst>
      <p:ext uri="{BB962C8B-B14F-4D97-AF65-F5344CB8AC3E}">
        <p14:creationId xmlns:p14="http://schemas.microsoft.com/office/powerpoint/2010/main" val="17503598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956AEF-0984-45A2-B92E-1688B83A172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3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70F8CE7-BA53-4A35-AA3D-9D674B4A4DF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373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373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373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374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3742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3743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73744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73745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3746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3747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3748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3749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49312" cy="215900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</p:txBody>
      </p:sp>
      <p:sp>
        <p:nvSpPr>
          <p:cNvPr id="73750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</p:spTree>
    <p:extLst>
      <p:ext uri="{BB962C8B-B14F-4D97-AF65-F5344CB8AC3E}">
        <p14:creationId xmlns:p14="http://schemas.microsoft.com/office/powerpoint/2010/main" val="37682631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070780-D74B-4A76-9FE0-46BE2B8CC12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5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CDD73B4-82CE-4544-85E8-DE77DAA2A30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475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76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476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476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4766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4767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74768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74769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4770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4771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4772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4773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4774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477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74776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4777" name="TextBox 30"/>
          <p:cNvSpPr txBox="1">
            <a:spLocks noChangeArrowheads="1"/>
          </p:cNvSpPr>
          <p:nvPr/>
        </p:nvSpPr>
        <p:spPr bwMode="auto">
          <a:xfrm>
            <a:off x="3633788" y="4125913"/>
            <a:ext cx="617537" cy="306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4778" name="TextBox 31"/>
          <p:cNvSpPr txBox="1">
            <a:spLocks noChangeArrowheads="1"/>
          </p:cNvSpPr>
          <p:nvPr/>
        </p:nvSpPr>
        <p:spPr bwMode="auto">
          <a:xfrm>
            <a:off x="3649663" y="4516438"/>
            <a:ext cx="615950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</p:spTree>
    <p:extLst>
      <p:ext uri="{BB962C8B-B14F-4D97-AF65-F5344CB8AC3E}">
        <p14:creationId xmlns:p14="http://schemas.microsoft.com/office/powerpoint/2010/main" val="40098285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FD9F35-B55A-43E0-B35E-895555642B0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77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78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5845D87-B765-48B6-A20E-F55E6D19711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578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578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578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5790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5791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75792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75793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5794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5795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5796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5797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5798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579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TextBox 30"/>
          <p:cNvSpPr txBox="1">
            <a:spLocks noChangeArrowheads="1"/>
          </p:cNvSpPr>
          <p:nvPr/>
        </p:nvSpPr>
        <p:spPr bwMode="auto">
          <a:xfrm>
            <a:off x="3633788" y="4125913"/>
            <a:ext cx="617537" cy="306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29" name="TextBox 31"/>
          <p:cNvSpPr txBox="1">
            <a:spLocks noChangeArrowheads="1"/>
          </p:cNvSpPr>
          <p:nvPr/>
        </p:nvSpPr>
        <p:spPr bwMode="auto">
          <a:xfrm>
            <a:off x="3649663" y="4516438"/>
            <a:ext cx="615950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002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L 0.2677 -0.02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35504 -0.0777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43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44444E-6 L 0.18924 0.1104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62" y="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8" grpId="0" animBg="1"/>
      <p:bldP spid="2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D8AC07-BF2C-473B-BE0A-5CCB64E9DC1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3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7260A07-EDC8-46E1-84E6-293367D6463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680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7680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680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681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6814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6815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6816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6817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6818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6819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6820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</p:spTree>
    <p:extLst>
      <p:ext uri="{BB962C8B-B14F-4D97-AF65-F5344CB8AC3E}">
        <p14:creationId xmlns:p14="http://schemas.microsoft.com/office/powerpoint/2010/main" val="302429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04970D-E30A-4B04-8590-B3F7A6D8DE4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82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2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0D69F7E-E51D-40E7-A190-FDE8FE3D656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783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783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783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783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7838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7839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7840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7841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7842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7843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7844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7845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7846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7847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77848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7849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82529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AFB148-44D6-4A5E-B83A-78FE5863D23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80CDB2F-9E54-4E65-9961-B3C92127BA8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885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885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885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886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8862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8863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8864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8865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8866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8867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8868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8869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8870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8871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78872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8873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changes reach disk?</a:t>
            </a:r>
          </a:p>
        </p:txBody>
      </p:sp>
    </p:spTree>
    <p:extLst>
      <p:ext uri="{BB962C8B-B14F-4D97-AF65-F5344CB8AC3E}">
        <p14:creationId xmlns:p14="http://schemas.microsoft.com/office/powerpoint/2010/main" val="20907174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F2E3C2-9B46-4F9D-9845-7098300434E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7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7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4BF7189-4B08-43FA-B39D-7855D6418AF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987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9879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9880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2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3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9884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9885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988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988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988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9889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9890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9891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9892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9893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9894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79895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changes reach disk?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0705529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C05AF0-73CE-43BB-97C2-2BE97D31103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89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98B57D2-C12A-49F4-BBF2-07A02C82000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090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090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8090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8090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80910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80911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80912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80913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80914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80915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80916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0917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80918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091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80920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0921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the changes reach disk?</a:t>
            </a:r>
          </a:p>
        </p:txBody>
      </p:sp>
    </p:spTree>
    <p:extLst>
      <p:ext uri="{BB962C8B-B14F-4D97-AF65-F5344CB8AC3E}">
        <p14:creationId xmlns:p14="http://schemas.microsoft.com/office/powerpoint/2010/main" val="22949341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13336F-257A-4B5F-A0F7-7EF16C9F21D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23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2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F85A576-7485-4E82-9F5A-6EF1D3E14CB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192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81927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81928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9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0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1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81932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81933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8193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8193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8193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81937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81938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81939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1940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81941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1942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81943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1944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the changes reach disk?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6612890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12A233-F17A-42CE-B443-0CBBF19B10E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4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4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D3E0944-7E4F-4401-953C-BAF2B1E8A82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295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82951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82952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3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5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82956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82957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8295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8295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8296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82961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82962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82963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2964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82965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2966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82967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2968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Arbitrarily?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120439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91B161-A6D8-4256-80A4-8488F8BE86F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7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145846-BAE6-4EBD-8145-11D4B153CCB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397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83975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83976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7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8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9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83980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83981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8398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8398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8398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83985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83986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83987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3988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83989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3990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83991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3992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2159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Arbitrarily?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0880314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997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</p:spTree>
    <p:extLst>
      <p:ext uri="{BB962C8B-B14F-4D97-AF65-F5344CB8AC3E}">
        <p14:creationId xmlns:p14="http://schemas.microsoft.com/office/powerpoint/2010/main" val="22577464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2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23998709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4.3|9|7.8|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2.8|81.3|9.8|41.1|18.1|52.5|3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6.5|25.6|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|10.8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5910</TotalTime>
  <Words>6180</Words>
  <Application>Microsoft Office PowerPoint</Application>
  <PresentationFormat>全屏显示(4:3)</PresentationFormat>
  <Paragraphs>1344</Paragraphs>
  <Slides>68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68</vt:i4>
      </vt:variant>
    </vt:vector>
  </HeadingPairs>
  <TitlesOfParts>
    <vt:vector size="75" baseType="lpstr">
      <vt:lpstr>宋体</vt:lpstr>
      <vt:lpstr>Arial</vt:lpstr>
      <vt:lpstr>Footlight MT Light</vt:lpstr>
      <vt:lpstr>Symbol</vt:lpstr>
      <vt:lpstr>Tahoma</vt:lpstr>
      <vt:lpstr>Times New Roman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Coping with System Failures</vt:lpstr>
      <vt:lpstr>Coping with System Failures</vt:lpstr>
      <vt:lpstr>Coping with System Failures</vt:lpstr>
      <vt:lpstr>Coping with System Failures</vt:lpstr>
      <vt:lpstr>Coping with System Failures</vt:lpstr>
      <vt:lpstr>Coping with System Failures</vt:lpstr>
      <vt:lpstr>Integrity/Correctness of Data</vt:lpstr>
      <vt:lpstr>Integrity/Correctness of Data</vt:lpstr>
      <vt:lpstr>Integrity/Correctness of Data</vt:lpstr>
      <vt:lpstr>Integrity/Correctness of Data</vt:lpstr>
      <vt:lpstr>Integrity/Correctness of Data</vt:lpstr>
      <vt:lpstr>Integrity/Correctness of Data</vt:lpstr>
      <vt:lpstr>Tranactions</vt:lpstr>
      <vt:lpstr>Tranactions</vt:lpstr>
      <vt:lpstr>Tranactions</vt:lpstr>
      <vt:lpstr>Tranactions</vt:lpstr>
      <vt:lpstr>Tranactions</vt:lpstr>
      <vt:lpstr>Tranactions</vt:lpstr>
      <vt:lpstr>Tranactions</vt:lpstr>
      <vt:lpstr>Tranactions</vt:lpstr>
      <vt:lpstr>Tranactions</vt:lpstr>
      <vt:lpstr>Tranactions</vt:lpstr>
      <vt:lpstr>We will be focused on: </vt:lpstr>
      <vt:lpstr>We will be focused on: </vt:lpstr>
      <vt:lpstr>We will be focused on: </vt:lpstr>
      <vt:lpstr>System Failure Recovery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Coping with System Failures</vt:lpstr>
      <vt:lpstr>Coping with System Failures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378</cp:revision>
  <cp:lastPrinted>2001-01-16T17:12:14Z</cp:lastPrinted>
  <dcterms:created xsi:type="dcterms:W3CDTF">1999-07-13T19:55:20Z</dcterms:created>
  <dcterms:modified xsi:type="dcterms:W3CDTF">2025-04-12T03:23:20Z</dcterms:modified>
</cp:coreProperties>
</file>