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93" r:id="rId2"/>
    <p:sldId id="976" r:id="rId3"/>
    <p:sldId id="935" r:id="rId4"/>
    <p:sldId id="709" r:id="rId5"/>
    <p:sldId id="740" r:id="rId6"/>
    <p:sldId id="741" r:id="rId7"/>
    <p:sldId id="747" r:id="rId8"/>
    <p:sldId id="748" r:id="rId9"/>
    <p:sldId id="749" r:id="rId10"/>
    <p:sldId id="750" r:id="rId11"/>
    <p:sldId id="751" r:id="rId12"/>
    <p:sldId id="758" r:id="rId13"/>
    <p:sldId id="765" r:id="rId14"/>
    <p:sldId id="766" r:id="rId15"/>
    <p:sldId id="767" r:id="rId16"/>
    <p:sldId id="768" r:id="rId17"/>
    <p:sldId id="769" r:id="rId18"/>
    <p:sldId id="770" r:id="rId19"/>
    <p:sldId id="771" r:id="rId20"/>
    <p:sldId id="772" r:id="rId21"/>
    <p:sldId id="773" r:id="rId22"/>
    <p:sldId id="774" r:id="rId23"/>
    <p:sldId id="775" r:id="rId24"/>
    <p:sldId id="776" r:id="rId25"/>
    <p:sldId id="777" r:id="rId26"/>
    <p:sldId id="778" r:id="rId27"/>
    <p:sldId id="779" r:id="rId28"/>
    <p:sldId id="780" r:id="rId29"/>
    <p:sldId id="781" r:id="rId30"/>
    <p:sldId id="782" r:id="rId31"/>
    <p:sldId id="783" r:id="rId32"/>
    <p:sldId id="784" r:id="rId33"/>
    <p:sldId id="785" r:id="rId34"/>
    <p:sldId id="786" r:id="rId35"/>
    <p:sldId id="787" r:id="rId36"/>
    <p:sldId id="788" r:id="rId37"/>
    <p:sldId id="789" r:id="rId38"/>
    <p:sldId id="790" r:id="rId39"/>
    <p:sldId id="791" r:id="rId40"/>
    <p:sldId id="792" r:id="rId41"/>
    <p:sldId id="934" r:id="rId42"/>
    <p:sldId id="927" r:id="rId43"/>
    <p:sldId id="926" r:id="rId44"/>
    <p:sldId id="916" r:id="rId45"/>
    <p:sldId id="917" r:id="rId46"/>
    <p:sldId id="919" r:id="rId47"/>
    <p:sldId id="920" r:id="rId48"/>
    <p:sldId id="921" r:id="rId49"/>
    <p:sldId id="923" r:id="rId50"/>
    <p:sldId id="922" r:id="rId51"/>
    <p:sldId id="928" r:id="rId52"/>
    <p:sldId id="929" r:id="rId53"/>
    <p:sldId id="930" r:id="rId54"/>
    <p:sldId id="932" r:id="rId55"/>
    <p:sldId id="931" r:id="rId56"/>
    <p:sldId id="939" r:id="rId57"/>
    <p:sldId id="938" r:id="rId58"/>
    <p:sldId id="937" r:id="rId59"/>
    <p:sldId id="936" r:id="rId60"/>
    <p:sldId id="933" r:id="rId61"/>
    <p:sldId id="808" r:id="rId62"/>
    <p:sldId id="809" r:id="rId63"/>
    <p:sldId id="911" r:id="rId64"/>
    <p:sldId id="812" r:id="rId65"/>
    <p:sldId id="813" r:id="rId66"/>
    <p:sldId id="814" r:id="rId67"/>
    <p:sldId id="815" r:id="rId6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3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88DE006-FEA6-458C-B661-7FE8AA4398E4}" type="slidenum">
              <a:rPr lang="zh-CN" altLang="en-US" sz="1300" smtClean="0"/>
              <a:pPr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1749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9C02B4D-7A45-48F9-BFD3-3D03DF88EF15}" type="slidenum">
              <a:rPr lang="zh-CN" altLang="en-US" sz="1300" smtClean="0"/>
              <a:pPr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14934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41751D-DB97-414F-A2F5-78657A496361}" type="slidenum">
              <a:rPr lang="zh-CN" altLang="en-US" sz="1300" smtClean="0"/>
              <a:pPr/>
              <a:t>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5386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7D993A-4408-4B11-9A5F-D823AB307E58}" type="slidenum">
              <a:rPr lang="zh-CN" altLang="en-US" sz="1300" smtClean="0"/>
              <a:pPr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73023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7472B3-924F-4399-ACAC-F53C1BE0BAC0}" type="slidenum">
              <a:rPr lang="zh-CN" altLang="en-US" sz="1300" smtClean="0"/>
              <a:pPr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34378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A1494C4-3390-4C55-AB26-791077E7ED58}" type="slidenum">
              <a:rPr lang="zh-CN" altLang="en-US" sz="1300" smtClean="0"/>
              <a:pPr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77378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EFA554B-55F5-4BED-8728-07985A3847DB}" type="slidenum">
              <a:rPr lang="zh-CN" altLang="en-US" sz="1300" smtClean="0"/>
              <a:pPr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26607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60E88F0-D1D2-4C66-B4DF-670D5CAB88E4}" type="slidenum">
              <a:rPr lang="zh-CN" altLang="en-US" sz="1300" smtClean="0"/>
              <a:pPr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62522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D7E90E-56AA-4D67-A801-3455D293CA44}" type="slidenum">
              <a:rPr lang="zh-CN" altLang="en-US" sz="1300" smtClean="0"/>
              <a:pPr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65849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7B23C73-C26A-49D9-87B5-BF9F5C1A36E4}" type="slidenum">
              <a:rPr lang="zh-CN" altLang="en-US" sz="1300" smtClean="0"/>
              <a:pPr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25601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9B417DF-F8BC-4989-95FA-1EB4E711F7AD}" type="slidenum">
              <a:rPr lang="zh-CN" altLang="en-US" sz="1300" smtClean="0"/>
              <a:pPr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04457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49BEC3B-45C7-4634-A8AC-ABE7370CD68A}" type="slidenum">
              <a:rPr lang="zh-CN" altLang="en-US" sz="1300" smtClean="0"/>
              <a:pPr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19560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46374C3-5C96-4F98-87EF-1079C574D260}" type="slidenum">
              <a:rPr lang="zh-CN" altLang="en-US" sz="1300" smtClean="0"/>
              <a:pPr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97106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78678AF-248B-48D7-8F64-BFDC4D8F7904}" type="slidenum">
              <a:rPr lang="zh-CN" altLang="en-US" sz="1300" smtClean="0"/>
              <a:pPr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846580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23F5DD1-BF5F-42C2-A517-F3CBFB5C9005}" type="slidenum">
              <a:rPr lang="zh-CN" altLang="en-US" sz="1300" smtClean="0"/>
              <a:pPr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98556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28527DD-2ABB-450F-9414-6DC7BD5D424D}" type="slidenum">
              <a:rPr lang="zh-CN" altLang="en-US" sz="1300" smtClean="0"/>
              <a:pPr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490613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1B94993-33CC-45CA-87A7-0DA2BFA09530}" type="slidenum">
              <a:rPr lang="zh-CN" altLang="en-US" sz="1300" smtClean="0"/>
              <a:pPr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626745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0E7F4C8-210B-48F6-AB9C-D0CA74F0D070}" type="slidenum">
              <a:rPr lang="zh-CN" altLang="en-US" sz="1300" smtClean="0"/>
              <a:pPr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93967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354E90D-24C6-4971-9651-CC1AD13368B1}" type="slidenum">
              <a:rPr lang="zh-CN" altLang="en-US" sz="1300" smtClean="0"/>
              <a:pPr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38526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13ABBD-26C2-4454-A171-4FB0C372DC77}" type="slidenum">
              <a:rPr lang="zh-CN" altLang="en-US" sz="1300" smtClean="0"/>
              <a:pPr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13358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5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C3F361D-00CC-49DC-B68A-9E48A99F3FED}" type="slidenum">
              <a:rPr lang="zh-CN" altLang="en-US" sz="1300" smtClean="0"/>
              <a:pPr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758429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7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FAF8AE4-B935-4927-A043-EC510BAD6FA7}" type="slidenum">
              <a:rPr lang="zh-CN" altLang="en-US" sz="1300" smtClean="0"/>
              <a:pPr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86485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167583E-B7F4-49FC-BC3D-44412F78A78B}" type="slidenum">
              <a:rPr lang="zh-CN" altLang="en-US" sz="1300" smtClean="0"/>
              <a:pPr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098745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1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45EB648-8A74-4CB8-9507-1BF0DC8D6012}" type="slidenum">
              <a:rPr lang="zh-CN" altLang="en-US" sz="1300" smtClean="0"/>
              <a:pPr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731733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3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2D89C0E-93DE-47C1-B1F9-0A6CC7141564}" type="slidenum">
              <a:rPr lang="zh-CN" altLang="en-US" sz="1300" smtClean="0"/>
              <a:pPr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61193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028ADB3-1794-4714-9ABB-4F1C84E2493D}" type="slidenum">
              <a:rPr lang="zh-CN" altLang="en-US" sz="1300" smtClean="0"/>
              <a:pPr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973280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2A2291-9CB2-4B9A-8EE3-935F210EAD64}" type="slidenum">
              <a:rPr lang="zh-CN" altLang="en-US" sz="1300" smtClean="0"/>
              <a:pPr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23051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9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45DACA6-47D9-4ABE-A69E-600F38892D7F}" type="slidenum">
              <a:rPr lang="zh-CN" altLang="en-US" sz="1300" smtClean="0"/>
              <a:pPr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224700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9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45DACA6-47D9-4ABE-A69E-600F38892D7F}" type="slidenum">
              <a:rPr lang="zh-CN" altLang="en-US" sz="1300" smtClean="0"/>
              <a:pPr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492815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F93E32C-9D51-41AF-B168-39674193FDCA}" type="slidenum">
              <a:rPr lang="zh-CN" altLang="en-US" sz="1300" smtClean="0"/>
              <a:pPr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78190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3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52D2499-6AF6-47C1-A363-8DE6CF1D87B7}" type="slidenum">
              <a:rPr lang="zh-CN" altLang="en-US" sz="1300" smtClean="0"/>
              <a:pPr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099250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5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89BD3AB-F3C9-4086-99AF-DA511C7F9359}" type="slidenum">
              <a:rPr lang="zh-CN" altLang="en-US" sz="1300" smtClean="0"/>
              <a:pPr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969379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7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2EA2193-4D1D-41CC-B2DC-D225373A864C}" type="slidenum">
              <a:rPr lang="zh-CN" altLang="en-US" sz="1300" smtClean="0"/>
              <a:pPr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10266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9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52D97BE-0D88-4CA1-B93A-2653D694AA3D}" type="slidenum">
              <a:rPr lang="zh-CN" altLang="en-US" sz="1300" smtClean="0"/>
              <a:pPr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7377665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1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856BBD7-1F76-4E5C-B121-4BE322AFB546}" type="slidenum">
              <a:rPr lang="zh-CN" altLang="en-US" sz="1300" smtClean="0"/>
              <a:pPr/>
              <a:t>38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7473891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575B0B6-18F0-4ACF-A0C1-2BD083586C19}" type="slidenum">
              <a:rPr lang="zh-CN" altLang="en-US" sz="1300" smtClean="0"/>
              <a:pPr/>
              <a:t>39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46708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6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1250E6A-5AF5-4ADA-9B92-064397789A85}" type="slidenum">
              <a:rPr lang="zh-CN" altLang="en-US" sz="1300" smtClean="0"/>
              <a:pPr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1719475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382867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1978386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2392675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91512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955329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216622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848329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908175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49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043992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529112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613545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30311941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841672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720675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680666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87059373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155335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946918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59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526976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2DE44B-1577-41C0-9D1F-8069CA02536B}" type="slidenum">
              <a:rPr lang="zh-CN" altLang="en-US" sz="1300" smtClean="0"/>
              <a:pPr/>
              <a:t>60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2718154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8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A126EDB-93A8-46D8-ABF5-753BF839447E}" type="slidenum">
              <a:rPr lang="zh-CN" altLang="en-US" sz="1300" smtClean="0"/>
              <a:pPr/>
              <a:t>61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10569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-1" y="6553200"/>
            <a:ext cx="37818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33: On hash-based 2-pass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60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10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0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09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60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60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608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8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607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7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606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6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60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60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603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604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4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604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6049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0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1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2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3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54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5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6056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7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6058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9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606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5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6067" name="Can 86"/>
          <p:cNvSpPr>
            <a:spLocks noChangeArrowheads="1"/>
          </p:cNvSpPr>
          <p:nvPr/>
        </p:nvSpPr>
        <p:spPr bwMode="auto">
          <a:xfrm>
            <a:off x="3095625" y="2105025"/>
            <a:ext cx="4095750" cy="2486025"/>
          </a:xfrm>
          <a:prstGeom prst="can">
            <a:avLst>
              <a:gd name="adj" fmla="val 25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Efficient Algorithms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Relational algebriac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operations </a:t>
            </a:r>
          </a:p>
        </p:txBody>
      </p:sp>
    </p:spTree>
    <p:extLst>
      <p:ext uri="{BB962C8B-B14F-4D97-AF65-F5344CB8AC3E}">
        <p14:creationId xmlns:p14="http://schemas.microsoft.com/office/powerpoint/2010/main" val="144237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325"/>
            <a:ext cx="7772400" cy="4702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selection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Set/bag operations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Join operations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Extended operations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7C2513-DDDD-48AC-89E5-720CAA041B6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0" name="Group 41"/>
          <p:cNvGrpSpPr>
            <a:grpSpLocks/>
          </p:cNvGrpSpPr>
          <p:nvPr/>
        </p:nvGrpSpPr>
        <p:grpSpPr bwMode="auto">
          <a:xfrm>
            <a:off x="3598863" y="4608513"/>
            <a:ext cx="1925637" cy="679450"/>
            <a:chOff x="3000375" y="2580488"/>
            <a:chExt cx="1497379" cy="487662"/>
          </a:xfrm>
        </p:grpSpPr>
        <p:grpSp>
          <p:nvGrpSpPr>
            <p:cNvPr id="14343" name="Group 34"/>
            <p:cNvGrpSpPr>
              <a:grpSpLocks/>
            </p:cNvGrpSpPr>
            <p:nvPr/>
          </p:nvGrpSpPr>
          <p:grpSpPr bwMode="auto">
            <a:xfrm>
              <a:off x="3000375" y="2611093"/>
              <a:ext cx="1497379" cy="457057"/>
              <a:chOff x="3000375" y="2611093"/>
              <a:chExt cx="1497379" cy="457057"/>
            </a:xfrm>
          </p:grpSpPr>
          <p:sp>
            <p:nvSpPr>
              <p:cNvPr id="14346" name="TextBox 177"/>
              <p:cNvSpPr txBox="1">
                <a:spLocks noChangeArrowheads="1"/>
              </p:cNvSpPr>
              <p:nvPr/>
            </p:nvSpPr>
            <p:spPr bwMode="auto">
              <a:xfrm>
                <a:off x="3000375" y="2611093"/>
                <a:ext cx="424059" cy="374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47" name="AutoShape 4"/>
              <p:cNvSpPr>
                <a:spLocks noChangeArrowheads="1"/>
              </p:cNvSpPr>
              <p:nvPr/>
            </p:nvSpPr>
            <p:spPr bwMode="auto">
              <a:xfrm rot="-5400000">
                <a:off x="3564132" y="2684080"/>
                <a:ext cx="196192" cy="253741"/>
              </a:xfrm>
              <a:prstGeom prst="flowChartCollate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grpSp>
            <p:nvGrpSpPr>
              <p:cNvPr id="14348" name="Group 33"/>
              <p:cNvGrpSpPr>
                <a:grpSpLocks/>
              </p:cNvGrpSpPr>
              <p:nvPr/>
            </p:nvGrpSpPr>
            <p:grpSpPr bwMode="auto">
              <a:xfrm>
                <a:off x="4044189" y="2712737"/>
                <a:ext cx="453565" cy="355413"/>
                <a:chOff x="4055340" y="2712737"/>
                <a:chExt cx="453565" cy="355413"/>
              </a:xfrm>
            </p:grpSpPr>
            <p:sp>
              <p:nvSpPr>
                <p:cNvPr id="14349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099390" y="2668687"/>
                  <a:ext cx="184456" cy="272556"/>
                </a:xfrm>
                <a:prstGeom prst="flowChartCollate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600"/>
                    <a:t> </a:t>
                  </a:r>
                </a:p>
              </p:txBody>
            </p:sp>
            <p:sp>
              <p:nvSpPr>
                <p:cNvPr id="1435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290741" y="2759281"/>
                  <a:ext cx="218164" cy="308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sp>
          <p:nvSpPr>
            <p:cNvPr id="14344" name="TextBox 11"/>
            <p:cNvSpPr txBox="1">
              <a:spLocks noChangeArrowheads="1"/>
            </p:cNvSpPr>
            <p:nvPr/>
          </p:nvSpPr>
          <p:spPr bwMode="auto">
            <a:xfrm>
              <a:off x="3749100" y="2588592"/>
              <a:ext cx="221243" cy="46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4345" name="TextBox 12"/>
            <p:cNvSpPr txBox="1">
              <a:spLocks noChangeArrowheads="1"/>
            </p:cNvSpPr>
            <p:nvPr/>
          </p:nvSpPr>
          <p:spPr bwMode="auto">
            <a:xfrm>
              <a:off x="3246989" y="2580488"/>
              <a:ext cx="221243" cy="46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25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55763"/>
            <a:ext cx="7772400" cy="47021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Review</a:t>
            </a: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BCE5B3-9508-45FC-BB17-673CDE9842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0017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76200" y="6429375"/>
            <a:ext cx="5743575" cy="309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76200" y="6357938"/>
            <a:ext cx="464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13320" name="Group 3"/>
          <p:cNvGrpSpPr>
            <a:grpSpLocks/>
          </p:cNvGrpSpPr>
          <p:nvPr/>
        </p:nvGrpSpPr>
        <p:grpSpPr bwMode="auto">
          <a:xfrm>
            <a:off x="4551363" y="6386513"/>
            <a:ext cx="1211262" cy="392112"/>
            <a:chOff x="6033783" y="6282978"/>
            <a:chExt cx="1211701" cy="391845"/>
          </a:xfrm>
        </p:grpSpPr>
        <p:grpSp>
          <p:nvGrpSpPr>
            <p:cNvPr id="13345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47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50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51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52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8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9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46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1" name="TextBox 23"/>
          <p:cNvSpPr txBox="1">
            <a:spLocks noChangeArrowheads="1"/>
          </p:cNvSpPr>
          <p:nvPr/>
        </p:nvSpPr>
        <p:spPr bwMode="auto">
          <a:xfrm>
            <a:off x="673100" y="3683000"/>
            <a:ext cx="2298700" cy="2000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sp>
        <p:nvSpPr>
          <p:cNvPr id="13322" name="TextBox 29"/>
          <p:cNvSpPr txBox="1">
            <a:spLocks noChangeArrowheads="1"/>
          </p:cNvSpPr>
          <p:nvPr/>
        </p:nvSpPr>
        <p:spPr bwMode="auto">
          <a:xfrm>
            <a:off x="673100" y="2747963"/>
            <a:ext cx="2298700" cy="92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requiring almost no space: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</p:txBody>
      </p:sp>
      <p:sp>
        <p:nvSpPr>
          <p:cNvPr id="13323" name="TextBox 30"/>
          <p:cNvSpPr txBox="1">
            <a:spLocks noChangeArrowheads="1"/>
          </p:cNvSpPr>
          <p:nvPr/>
        </p:nvSpPr>
        <p:spPr bwMode="auto">
          <a:xfrm>
            <a:off x="3213100" y="2759075"/>
            <a:ext cx="2566988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One-pass Algorithms: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3324" name="TextBox 23"/>
          <p:cNvSpPr txBox="1">
            <a:spLocks noChangeArrowheads="1"/>
          </p:cNvSpPr>
          <p:nvPr/>
        </p:nvSpPr>
        <p:spPr bwMode="auto">
          <a:xfrm>
            <a:off x="3213100" y="3695700"/>
            <a:ext cx="2566988" cy="1970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Unary:</a:t>
            </a:r>
            <a:endParaRPr lang="en-US" altLang="en-US" sz="1800" b="1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Binary: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+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13325" name="Group 3"/>
          <p:cNvGrpSpPr>
            <a:grpSpLocks/>
          </p:cNvGrpSpPr>
          <p:nvPr/>
        </p:nvGrpSpPr>
        <p:grpSpPr bwMode="auto">
          <a:xfrm>
            <a:off x="3509963" y="3319463"/>
            <a:ext cx="1211262" cy="392112"/>
            <a:chOff x="6033783" y="6282978"/>
            <a:chExt cx="1211701" cy="391845"/>
          </a:xfrm>
        </p:grpSpPr>
        <p:grpSp>
          <p:nvGrpSpPr>
            <p:cNvPr id="13337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39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42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43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44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0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1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8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6" name="TextBox 43"/>
          <p:cNvSpPr txBox="1">
            <a:spLocks noChangeArrowheads="1"/>
          </p:cNvSpPr>
          <p:nvPr/>
        </p:nvSpPr>
        <p:spPr bwMode="auto">
          <a:xfrm>
            <a:off x="5994400" y="2755900"/>
            <a:ext cx="24638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Nested-loop Algorithms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binary operations: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</a:p>
        </p:txBody>
      </p:sp>
      <p:grpSp>
        <p:nvGrpSpPr>
          <p:cNvPr id="13327" name="Group 3"/>
          <p:cNvGrpSpPr>
            <a:grpSpLocks/>
          </p:cNvGrpSpPr>
          <p:nvPr/>
        </p:nvGrpSpPr>
        <p:grpSpPr bwMode="auto">
          <a:xfrm>
            <a:off x="7042150" y="3335338"/>
            <a:ext cx="1211263" cy="392112"/>
            <a:chOff x="6033783" y="6282978"/>
            <a:chExt cx="1211701" cy="391845"/>
          </a:xfrm>
        </p:grpSpPr>
        <p:grpSp>
          <p:nvGrpSpPr>
            <p:cNvPr id="13329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31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34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35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3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32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33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0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8" name="TextBox 23"/>
          <p:cNvSpPr txBox="1">
            <a:spLocks noChangeArrowheads="1"/>
          </p:cNvSpPr>
          <p:nvPr/>
        </p:nvSpPr>
        <p:spPr bwMode="auto">
          <a:xfrm>
            <a:off x="5997575" y="3687763"/>
            <a:ext cx="2460625" cy="1970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38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93E0CA-A980-4668-A763-254100E158D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5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6FD1C1F-E0B6-41F3-B36C-F97014AF5FD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415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15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415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415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415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416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16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416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415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415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415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6189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20A4AF-F135-43B9-837F-92A8338B834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17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6DEA294-F6BB-48A8-8E0B-758CE15809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517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17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51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51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51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51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51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51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51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51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51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51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35174" name="Group 1"/>
          <p:cNvGrpSpPr>
            <a:grpSpLocks/>
          </p:cNvGrpSpPr>
          <p:nvPr/>
        </p:nvGrpSpPr>
        <p:grpSpPr bwMode="auto">
          <a:xfrm>
            <a:off x="458788" y="436563"/>
            <a:ext cx="7999412" cy="2606675"/>
            <a:chOff x="458788" y="436563"/>
            <a:chExt cx="7999412" cy="2606167"/>
          </a:xfrm>
        </p:grpSpPr>
        <p:sp>
          <p:nvSpPr>
            <p:cNvPr id="13517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71525" y="120793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177" name="TextBox 7"/>
            <p:cNvSpPr txBox="1">
              <a:spLocks noChangeArrowheads="1"/>
            </p:cNvSpPr>
            <p:nvPr/>
          </p:nvSpPr>
          <p:spPr bwMode="auto">
            <a:xfrm>
              <a:off x="458788" y="1368425"/>
              <a:ext cx="5067300" cy="1674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General framework: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1. (Phase 1. making hash buckets)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Hash tuples into </a:t>
              </a:r>
              <a:r>
                <a:rPr lang="en-US" altLang="zh-CN" sz="18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buckets (using one block for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each bucket); write the buckets back to disk.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2. (Phase 2. bucketwise operation)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apply the operation based on buckets.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679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DB2551-8665-43D0-A00A-38B82F04D3C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21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DD9981B-C9C9-4933-929C-EA4A21880E4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722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723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723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723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724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724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724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724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724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724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724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3722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722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7224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7227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grpSp>
        <p:nvGrpSpPr>
          <p:cNvPr id="137228" name="Group 29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7230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22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</p:spTree>
    <p:extLst>
      <p:ext uri="{BB962C8B-B14F-4D97-AF65-F5344CB8AC3E}">
        <p14:creationId xmlns:p14="http://schemas.microsoft.com/office/powerpoint/2010/main" val="352166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FB6A0C-C725-47FA-969B-2CBAD5E5A6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1DE9DBA-FC7F-49DE-807A-932905E926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926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2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92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92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92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92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2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92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392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92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92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3926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7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9273" name="TextBox 49"/>
          <p:cNvSpPr txBox="1">
            <a:spLocks noChangeArrowheads="1"/>
          </p:cNvSpPr>
          <p:nvPr/>
        </p:nvSpPr>
        <p:spPr bwMode="auto">
          <a:xfrm>
            <a:off x="1768475" y="46863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277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9279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3928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80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13928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539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434C61-5304-4114-B0D0-F8312FFC0C5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C169370-7F8E-4B56-98C9-860BAF71EA6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131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135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135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135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135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135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135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135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135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135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135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1317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318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49563" y="4537075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849563" y="5711825"/>
            <a:ext cx="892175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1323" name="TextBox 38"/>
          <p:cNvSpPr txBox="1">
            <a:spLocks noChangeArrowheads="1"/>
          </p:cNvSpPr>
          <p:nvPr/>
        </p:nvSpPr>
        <p:spPr bwMode="auto">
          <a:xfrm>
            <a:off x="3017838" y="4964113"/>
            <a:ext cx="6937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grpSp>
        <p:nvGrpSpPr>
          <p:cNvPr id="141324" name="Group 33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1343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32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3776663" y="4311650"/>
            <a:ext cx="661987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778250" y="45878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771900" y="4864100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773488" y="514032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775075" y="542607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775075" y="57054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 bwMode="auto"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 bwMode="auto">
          <a:xfrm>
            <a:off x="895350" y="4587875"/>
            <a:ext cx="636588" cy="34448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1552575" y="4654550"/>
            <a:ext cx="641350" cy="2778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2200275" y="4459288"/>
            <a:ext cx="639763" cy="4762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895350" y="5160963"/>
            <a:ext cx="641350" cy="37782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2205038" y="5049838"/>
            <a:ext cx="639762" cy="49688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1552575" y="5241925"/>
            <a:ext cx="641350" cy="2984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1342" name="TextBox 49"/>
          <p:cNvSpPr txBox="1">
            <a:spLocks noChangeArrowheads="1"/>
          </p:cNvSpPr>
          <p:nvPr/>
        </p:nvSpPr>
        <p:spPr bwMode="auto">
          <a:xfrm>
            <a:off x="1729436" y="4728283"/>
            <a:ext cx="342900" cy="3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1334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769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F33754-65E0-41C3-BFB2-F3E3BDD6FBA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89F5814-6D27-4D44-ADFA-1D896D1302E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336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38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338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339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339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339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9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339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339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339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339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3365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3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69" name="TextBox 9"/>
          <p:cNvSpPr txBox="1">
            <a:spLocks noChangeArrowheads="1"/>
          </p:cNvSpPr>
          <p:nvPr/>
        </p:nvSpPr>
        <p:spPr bwMode="auto">
          <a:xfrm>
            <a:off x="3017838" y="4868863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43371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3381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372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95350" y="4330700"/>
            <a:ext cx="639763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552575" y="4330700"/>
            <a:ext cx="641350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0275" y="4335463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95350" y="4938713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05038" y="4946650"/>
            <a:ext cx="639762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2575" y="4940300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3379" name="TextBox 49"/>
          <p:cNvSpPr txBox="1">
            <a:spLocks noChangeArrowheads="1"/>
          </p:cNvSpPr>
          <p:nvPr/>
        </p:nvSpPr>
        <p:spPr bwMode="auto">
          <a:xfrm>
            <a:off x="1728788" y="4729163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3380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074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1334FE-F56B-4B02-98D6-51DA2450C06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4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D7D6A01-549A-4D41-A9E5-4C1CCE3CCC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541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43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4544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4544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4544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4544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544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4544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4544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4544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4544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45413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23" name="Oval 22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414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79475" y="4302125"/>
            <a:ext cx="1970088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45418" name="Group 35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4543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41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87775" y="4313238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552575" y="4330700"/>
            <a:ext cx="641350" cy="6016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0275" y="4335463"/>
            <a:ext cx="639763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95350" y="4938713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05038" y="4946650"/>
            <a:ext cx="639762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2575" y="4940300"/>
            <a:ext cx="641350" cy="6000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5426" name="TextBox 49"/>
          <p:cNvSpPr txBox="1">
            <a:spLocks noChangeArrowheads="1"/>
          </p:cNvSpPr>
          <p:nvPr/>
        </p:nvSpPr>
        <p:spPr bwMode="auto">
          <a:xfrm>
            <a:off x="1728788" y="4729163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45427" name="TextBox 9"/>
          <p:cNvSpPr txBox="1">
            <a:spLocks noChangeArrowheads="1"/>
          </p:cNvSpPr>
          <p:nvPr/>
        </p:nvSpPr>
        <p:spPr bwMode="auto">
          <a:xfrm>
            <a:off x="2989263" y="5026025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849563" y="5005388"/>
            <a:ext cx="8921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473575" y="5073650"/>
            <a:ext cx="3111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430" name="TextBox 9"/>
          <p:cNvSpPr txBox="1">
            <a:spLocks noChangeArrowheads="1"/>
          </p:cNvSpPr>
          <p:nvPr/>
        </p:nvSpPr>
        <p:spPr bwMode="auto">
          <a:xfrm>
            <a:off x="2922588" y="4557713"/>
            <a:ext cx="831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One bucket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per time</a:t>
            </a:r>
          </a:p>
        </p:txBody>
      </p:sp>
      <p:sp>
        <p:nvSpPr>
          <p:cNvPr id="145431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66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1A29EF-8E34-46F1-B225-0F9405C2892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7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926FE0-AD54-48FC-8302-BFEAED8B8BC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974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781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5978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5978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5978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5978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978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5979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5978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5978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5978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62865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9750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59751" name="TextBox 23"/>
          <p:cNvSpPr txBox="1">
            <a:spLocks noChangeArrowheads="1"/>
          </p:cNvSpPr>
          <p:nvPr/>
        </p:nvSpPr>
        <p:spPr bwMode="auto">
          <a:xfrm>
            <a:off x="6215063" y="33480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</a:t>
            </a:r>
            <a:r>
              <a:rPr lang="en-US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√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3B(R)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519988" y="4295775"/>
            <a:ext cx="6381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75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59754" name="Group 60"/>
          <p:cNvGrpSpPr>
            <a:grpSpLocks/>
          </p:cNvGrpSpPr>
          <p:nvPr/>
        </p:nvGrpSpPr>
        <p:grpSpPr bwMode="auto">
          <a:xfrm>
            <a:off x="763588" y="3754438"/>
            <a:ext cx="4021137" cy="2468562"/>
            <a:chOff x="763588" y="3754438"/>
            <a:chExt cx="4021137" cy="2468562"/>
          </a:xfrm>
        </p:grpSpPr>
        <p:grpSp>
          <p:nvGrpSpPr>
            <p:cNvPr id="159761" name="Group 10"/>
            <p:cNvGrpSpPr>
              <a:grpSpLocks/>
            </p:cNvGrpSpPr>
            <p:nvPr/>
          </p:nvGrpSpPr>
          <p:grpSpPr bwMode="auto">
            <a:xfrm>
              <a:off x="763588" y="3754438"/>
              <a:ext cx="2209800" cy="2468562"/>
              <a:chOff x="-733425" y="3938955"/>
              <a:chExt cx="1504950" cy="1690320"/>
            </a:xfrm>
          </p:grpSpPr>
          <p:sp>
            <p:nvSpPr>
              <p:cNvPr id="89" name="Oval 88"/>
              <p:cNvSpPr/>
              <p:nvPr/>
            </p:nvSpPr>
            <p:spPr>
              <a:xfrm>
                <a:off x="-733425" y="3938955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-733425" y="5304256"/>
                <a:ext cx="1504950" cy="32501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1" name="Straight Connector 90"/>
              <p:cNvCxnSpPr>
                <a:stCxn id="89" idx="2"/>
                <a:endCxn id="90" idx="2"/>
              </p:cNvCxnSpPr>
              <p:nvPr/>
            </p:nvCxnSpPr>
            <p:spPr>
              <a:xfrm>
                <a:off x="-733425" y="4102008"/>
                <a:ext cx="0" cy="136421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771525" y="4047657"/>
                <a:ext cx="0" cy="14185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9762" name="TextBox 6"/>
            <p:cNvSpPr txBox="1">
              <a:spLocks noChangeArrowheads="1"/>
            </p:cNvSpPr>
            <p:nvPr/>
          </p:nvSpPr>
          <p:spPr bwMode="auto">
            <a:xfrm>
              <a:off x="3352800" y="3902075"/>
              <a:ext cx="14319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main memory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79475" y="4302125"/>
              <a:ext cx="1970088" cy="12430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741738" y="4271963"/>
              <a:ext cx="731837" cy="17129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787775" y="4313238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552575" y="4330700"/>
              <a:ext cx="641350" cy="60166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200275" y="4335463"/>
              <a:ext cx="639763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95350" y="4938713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205038" y="4946650"/>
              <a:ext cx="639762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552575" y="4940300"/>
              <a:ext cx="641350" cy="60007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5977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  <p:sp>
          <p:nvSpPr>
            <p:cNvPr id="159772" name="TextBox 9"/>
            <p:cNvSpPr txBox="1">
              <a:spLocks noChangeArrowheads="1"/>
            </p:cNvSpPr>
            <p:nvPr/>
          </p:nvSpPr>
          <p:spPr bwMode="auto">
            <a:xfrm>
              <a:off x="2989263" y="5025438"/>
              <a:ext cx="7508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Phase II</a:t>
              </a:r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2849563" y="5005388"/>
              <a:ext cx="89217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4473575" y="5073650"/>
              <a:ext cx="3111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775" name="TextBox 9"/>
            <p:cNvSpPr txBox="1">
              <a:spLocks noChangeArrowheads="1"/>
            </p:cNvSpPr>
            <p:nvPr/>
          </p:nvSpPr>
          <p:spPr bwMode="auto">
            <a:xfrm>
              <a:off x="2922297" y="4558008"/>
              <a:ext cx="8322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One bucket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per time</a:t>
              </a:r>
            </a:p>
          </p:txBody>
        </p:sp>
      </p:grpSp>
      <p:sp>
        <p:nvSpPr>
          <p:cNvPr id="159755" name="TextBox 2"/>
          <p:cNvSpPr txBox="1">
            <a:spLocks noChangeArrowheads="1"/>
          </p:cNvSpPr>
          <p:nvPr/>
        </p:nvSpPr>
        <p:spPr bwMode="auto">
          <a:xfrm>
            <a:off x="6092825" y="1651000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819775" y="2574925"/>
            <a:ext cx="2844800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an entire bucket</a:t>
            </a:r>
          </a:p>
        </p:txBody>
      </p:sp>
      <p:sp>
        <p:nvSpPr>
          <p:cNvPr id="97" name="Rounded Rectangular Callout 96"/>
          <p:cNvSpPr/>
          <p:nvPr/>
        </p:nvSpPr>
        <p:spPr>
          <a:xfrm>
            <a:off x="6319838" y="5595938"/>
            <a:ext cx="2062162" cy="627062"/>
          </a:xfrm>
          <a:prstGeom prst="wedgeRoundRectCallout">
            <a:avLst>
              <a:gd name="adj1" fmla="val -10070"/>
              <a:gd name="adj2" fmla="val -10480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Assume a good 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 function</a:t>
            </a:r>
          </a:p>
        </p:txBody>
      </p:sp>
      <p:grpSp>
        <p:nvGrpSpPr>
          <p:cNvPr id="159758" name="Group 100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5975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103" name="Straight Connector 102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85950A-2D46-A757-AA34-5E691C9C9C28}"/>
              </a:ext>
            </a:extLst>
          </p:cNvPr>
          <p:cNvCxnSpPr>
            <a:cxnSpLocks/>
          </p:cNvCxnSpPr>
          <p:nvPr/>
        </p:nvCxnSpPr>
        <p:spPr bwMode="auto">
          <a:xfrm flipV="1">
            <a:off x="7692270" y="2155826"/>
            <a:ext cx="555085" cy="22339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D59D9C-895E-3AF4-3075-60039D90D6F0}"/>
              </a:ext>
            </a:extLst>
          </p:cNvPr>
          <p:cNvCxnSpPr>
            <a:cxnSpLocks/>
          </p:cNvCxnSpPr>
          <p:nvPr/>
        </p:nvCxnSpPr>
        <p:spPr bwMode="auto">
          <a:xfrm>
            <a:off x="7692270" y="2155826"/>
            <a:ext cx="555085" cy="218288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944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F9A7FF-5560-4F72-8F87-AF1AAB3E33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7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BB5EA0C-DE7F-4131-BD7B-D5666B373AA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179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182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182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182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183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183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183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182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183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182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61797" name="TextBox 49"/>
          <p:cNvSpPr txBox="1">
            <a:spLocks noChangeArrowheads="1"/>
          </p:cNvSpPr>
          <p:nvPr/>
        </p:nvSpPr>
        <p:spPr bwMode="auto">
          <a:xfrm>
            <a:off x="6624638" y="4673600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161798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181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1818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181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182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182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182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180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80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61805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56" name="Rectangle 5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1812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grpSp>
        <p:nvGrpSpPr>
          <p:cNvPr id="161807" name="Group 46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180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80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</p:spTree>
    <p:extLst>
      <p:ext uri="{BB962C8B-B14F-4D97-AF65-F5344CB8AC3E}">
        <p14:creationId xmlns:p14="http://schemas.microsoft.com/office/powerpoint/2010/main" val="140230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29DAD9-6BB6-448C-84CD-220E96CF844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C67F26D-13EC-4879-B4D8-E91D03DC6D0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384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387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387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387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388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388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388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388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388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387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63845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386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3869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387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387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387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387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384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5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cxnSp>
        <p:nvCxnSpPr>
          <p:cNvPr id="83" name="Straight Arrow Connector 82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55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87" name="Arc 86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63857" name="Group 46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386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58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63859" name="Group 4"/>
          <p:cNvGrpSpPr>
            <a:grpSpLocks/>
          </p:cNvGrpSpPr>
          <p:nvPr/>
        </p:nvGrpSpPr>
        <p:grpSpPr bwMode="auto">
          <a:xfrm>
            <a:off x="879475" y="4302125"/>
            <a:ext cx="1970088" cy="947738"/>
            <a:chOff x="879475" y="4302126"/>
            <a:chExt cx="1970088" cy="947656"/>
          </a:xfrm>
        </p:grpSpPr>
        <p:sp>
          <p:nvSpPr>
            <p:cNvPr id="66" name="Rectangle 65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861" name="TextBox 49"/>
            <p:cNvSpPr txBox="1">
              <a:spLocks noChangeArrowheads="1"/>
            </p:cNvSpPr>
            <p:nvPr/>
          </p:nvSpPr>
          <p:spPr bwMode="auto">
            <a:xfrm>
              <a:off x="1683411" y="4590603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4276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776663" y="4311650"/>
            <a:ext cx="661987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778250" y="45878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71900" y="4864100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773488" y="514032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775075" y="5426075"/>
            <a:ext cx="660400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3775075" y="5705475"/>
            <a:ext cx="661988" cy="234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589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594C0A-809A-46E4-9C00-6917447DE78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89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685392E-E5CA-4537-808A-A98945FABA7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589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593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593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593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594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594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594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594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594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593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65900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592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5929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593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593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593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593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590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90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883444" y="5294312"/>
            <a:ext cx="1970088" cy="672636"/>
            <a:chOff x="879475" y="4302126"/>
            <a:chExt cx="1970088" cy="947656"/>
          </a:xfrm>
          <a:solidFill>
            <a:srgbClr val="00B0F0"/>
          </a:solidFill>
        </p:grpSpPr>
        <p:sp>
          <p:nvSpPr>
            <p:cNvPr id="80" name="Rectangle 79"/>
            <p:cNvSpPr/>
            <p:nvPr/>
          </p:nvSpPr>
          <p:spPr>
            <a:xfrm>
              <a:off x="879475" y="4302126"/>
              <a:ext cx="1970088" cy="9476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TextBox 49"/>
            <p:cNvSpPr txBox="1">
              <a:spLocks noChangeArrowheads="1"/>
            </p:cNvSpPr>
            <p:nvPr/>
          </p:nvSpPr>
          <p:spPr bwMode="auto">
            <a:xfrm>
              <a:off x="1715312" y="4455780"/>
              <a:ext cx="327334" cy="5637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16590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6590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592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Straight Arrow Connector 58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Arc 60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65912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587795"/>
              <a:ext cx="635975" cy="34405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654520"/>
              <a:ext cx="639163" cy="27732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460598"/>
              <a:ext cx="639163" cy="4754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5161218"/>
              <a:ext cx="640757" cy="37741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5050704"/>
              <a:ext cx="639162" cy="496272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5242540"/>
              <a:ext cx="640757" cy="29818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6592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65913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</p:spTree>
    <p:extLst>
      <p:ext uri="{BB962C8B-B14F-4D97-AF65-F5344CB8AC3E}">
        <p14:creationId xmlns:p14="http://schemas.microsoft.com/office/powerpoint/2010/main" val="1296354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776663" y="4311650"/>
            <a:ext cx="661987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778250" y="4587875"/>
            <a:ext cx="661988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71900" y="4864100"/>
            <a:ext cx="660400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773488" y="5140325"/>
            <a:ext cx="660400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775075" y="5426075"/>
            <a:ext cx="660400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3775075" y="5705475"/>
            <a:ext cx="661988" cy="2349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794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CC951D-4F1D-490C-B3A7-B21A0FCD255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94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E0EA847-7606-430E-B3F3-148CED456FD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794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799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799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799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799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799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799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799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799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799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67948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67983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7984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6798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798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6798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6798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795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95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795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67956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67977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Straight Arrow Connector 58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Arc 60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67960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343829"/>
              <a:ext cx="635975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343829"/>
              <a:ext cx="639163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343829"/>
              <a:ext cx="639163" cy="59219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4973552"/>
              <a:ext cx="640757" cy="56508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4973552"/>
              <a:ext cx="639162" cy="57342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4973552"/>
              <a:ext cx="640757" cy="56716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67976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67961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03288" y="5381625"/>
            <a:ext cx="617537" cy="2381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400675"/>
            <a:ext cx="620713" cy="21907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492750"/>
            <a:ext cx="620713" cy="1285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91188"/>
            <a:ext cx="622300" cy="23018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99125"/>
            <a:ext cx="642937" cy="2365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754688"/>
            <a:ext cx="622300" cy="16827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67968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970060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998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A9CD4C-454C-4575-AF65-9EB9618F41F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98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2ADFC2F-A251-4311-96D3-63B72B179FC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998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003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003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003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003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003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003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003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003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003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69990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002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002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002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002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002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002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999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99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999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6999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0016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999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343829"/>
              <a:ext cx="635975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343829"/>
              <a:ext cx="639163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343829"/>
              <a:ext cx="639163" cy="59219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4973552"/>
              <a:ext cx="640757" cy="56508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4973552"/>
              <a:ext cx="639162" cy="57342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4973552"/>
              <a:ext cx="640757" cy="56716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70015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903288" y="5321300"/>
            <a:ext cx="617537" cy="2984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0006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0007" name="TextBox 9"/>
          <p:cNvSpPr txBox="1">
            <a:spLocks noChangeArrowheads="1"/>
          </p:cNvSpPr>
          <p:nvPr/>
        </p:nvSpPr>
        <p:spPr bwMode="auto">
          <a:xfrm>
            <a:off x="3017838" y="4826000"/>
            <a:ext cx="6937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</p:spTree>
    <p:extLst>
      <p:ext uri="{BB962C8B-B14F-4D97-AF65-F5344CB8AC3E}">
        <p14:creationId xmlns:p14="http://schemas.microsoft.com/office/powerpoint/2010/main" val="2534056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20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2F4654-82DE-4A0D-B80D-2CCD6454D26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03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A5F5D21-CDC5-43EB-AB51-1DE2E06EA26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203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208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208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208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208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208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208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208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208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208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72038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207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2073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2074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2075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2076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2077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7204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204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204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72046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2066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047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343829"/>
              <a:ext cx="635975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343829"/>
              <a:ext cx="639163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343829"/>
              <a:ext cx="639163" cy="59219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4973552"/>
              <a:ext cx="640757" cy="56508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4973552"/>
              <a:ext cx="639162" cy="57342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4973552"/>
              <a:ext cx="640757" cy="56716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72065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903288" y="5321300"/>
            <a:ext cx="617537" cy="2984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2054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2055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466850" y="4625975"/>
            <a:ext cx="2601913" cy="4238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1449388" y="5264150"/>
            <a:ext cx="2619375" cy="2222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545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408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6AF36F-BED2-48C0-89BE-BE8A88F1FF0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08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8A9DDE1-5D2A-4965-AA91-31EBDB06728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408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412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413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413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413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13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413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413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413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413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74086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412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412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412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412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412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412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7409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09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09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74094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411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095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67" name="Rectangle 66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95414" y="4343829"/>
              <a:ext cx="635975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53704" y="4343829"/>
              <a:ext cx="639163" cy="58802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2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0836" y="4343829"/>
              <a:ext cx="639163" cy="592190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95414" y="4973552"/>
              <a:ext cx="640757" cy="56508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205618" y="4973552"/>
              <a:ext cx="639162" cy="57342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M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52110" y="4973552"/>
              <a:ext cx="640757" cy="567168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74114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903288" y="5321300"/>
            <a:ext cx="617537" cy="2984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4102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4103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466850" y="4625975"/>
            <a:ext cx="2601913" cy="4238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1449388" y="5264150"/>
            <a:ext cx="2619375" cy="2222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ular Callout 56"/>
          <p:cNvSpPr/>
          <p:nvPr/>
        </p:nvSpPr>
        <p:spPr>
          <a:xfrm>
            <a:off x="5942013" y="4624388"/>
            <a:ext cx="2478087" cy="1109662"/>
          </a:xfrm>
          <a:prstGeom prst="wedgeRoundRectCallout">
            <a:avLst>
              <a:gd name="adj1" fmla="val -101799"/>
              <a:gd name="adj2" fmla="val -31955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one-pass algorithm if the smaller bucket can fit M</a:t>
            </a:r>
          </a:p>
        </p:txBody>
      </p:sp>
    </p:spTree>
    <p:extLst>
      <p:ext uri="{BB962C8B-B14F-4D97-AF65-F5344CB8AC3E}">
        <p14:creationId xmlns:p14="http://schemas.microsoft.com/office/powerpoint/2010/main" val="2391163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613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C00C56-7466-47AD-994B-EBC5FC7F1EE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13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E960670-D554-4CC0-89A3-B4F9FC280F9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613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617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618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618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618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618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618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618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618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618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76134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617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6172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617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617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617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617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7613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13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614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76142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616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6150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6157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6158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56">
            <a:extLst>
              <a:ext uri="{FF2B5EF4-FFF2-40B4-BE49-F238E27FC236}">
                <a16:creationId xmlns:a16="http://schemas.microsoft.com/office/drawing/2014/main" id="{2B975AC0-7159-A181-2B4C-EF1570C0F0E3}"/>
              </a:ext>
            </a:extLst>
          </p:cNvPr>
          <p:cNvSpPr/>
          <p:nvPr/>
        </p:nvSpPr>
        <p:spPr>
          <a:xfrm>
            <a:off x="5942013" y="4624388"/>
            <a:ext cx="2478087" cy="1109662"/>
          </a:xfrm>
          <a:prstGeom prst="wedgeRoundRectCallout">
            <a:avLst>
              <a:gd name="adj1" fmla="val -101799"/>
              <a:gd name="adj2" fmla="val -31955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one-pass algorithm if the smaller bucket can fit M</a:t>
            </a:r>
          </a:p>
        </p:txBody>
      </p:sp>
    </p:spTree>
    <p:extLst>
      <p:ext uri="{BB962C8B-B14F-4D97-AF65-F5344CB8AC3E}">
        <p14:creationId xmlns:p14="http://schemas.microsoft.com/office/powerpoint/2010/main" val="4083423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817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C9CA72-A507-4503-AF18-12EF34D4F0F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18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B82806E-6020-4DDF-93CD-37D2BE9CFFC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818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822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822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823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823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823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823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823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823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822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78182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78219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8220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7822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822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7822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7822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7818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18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818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78190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78213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8198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78205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78206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789613" y="3371850"/>
            <a:ext cx="2954337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</p:spTree>
    <p:extLst>
      <p:ext uri="{BB962C8B-B14F-4D97-AF65-F5344CB8AC3E}">
        <p14:creationId xmlns:p14="http://schemas.microsoft.com/office/powerpoint/2010/main" val="3214689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022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F22C74-8620-41D2-A81D-933541B4E02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022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5F544D4-7742-43A5-AA51-102DB98C2B5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022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027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027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027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028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028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028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028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028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027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0230" name="Group 54"/>
          <p:cNvGrpSpPr>
            <a:grpSpLocks/>
          </p:cNvGrpSpPr>
          <p:nvPr/>
        </p:nvGrpSpPr>
        <p:grpSpPr bwMode="auto">
          <a:xfrm>
            <a:off x="5821363" y="1677988"/>
            <a:ext cx="2905125" cy="1570037"/>
            <a:chOff x="5981700" y="1952625"/>
            <a:chExt cx="2905125" cy="1570038"/>
          </a:xfrm>
        </p:grpSpPr>
        <p:sp>
          <p:nvSpPr>
            <p:cNvPr id="18026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80269" name="Group 1"/>
            <p:cNvGrpSpPr>
              <a:grpSpLocks/>
            </p:cNvGrpSpPr>
            <p:nvPr/>
          </p:nvGrpSpPr>
          <p:grpSpPr bwMode="auto">
            <a:xfrm>
              <a:off x="6543675" y="3021013"/>
              <a:ext cx="890588" cy="493712"/>
              <a:chOff x="7582579" y="3449379"/>
              <a:chExt cx="889570" cy="493430"/>
            </a:xfrm>
          </p:grpSpPr>
          <p:sp>
            <p:nvSpPr>
              <p:cNvPr id="18027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8027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8027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8027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023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23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023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023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0262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0246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0253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0254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789613" y="3371850"/>
            <a:ext cx="2954337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27938" y="4512712"/>
            <a:ext cx="2698549" cy="1530466"/>
            <a:chOff x="6557191" y="4813360"/>
            <a:chExt cx="2169297" cy="1229817"/>
          </a:xfrm>
          <a:solidFill>
            <a:srgbClr val="FF0000"/>
          </a:solidFill>
        </p:grpSpPr>
        <p:sp>
          <p:nvSpPr>
            <p:cNvPr id="2" name="Oval 1"/>
            <p:cNvSpPr/>
            <p:nvPr/>
          </p:nvSpPr>
          <p:spPr>
            <a:xfrm>
              <a:off x="6557191" y="4813360"/>
              <a:ext cx="2169297" cy="122981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Hash-based algorithm does not work for </a:t>
              </a:r>
              <a:r>
                <a:rPr lang="el-GR" alt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and      </a:t>
              </a:r>
              <a:r>
                <a:rPr lang="en-US" altLang="en-US" sz="1600" baseline="-25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61" name="AutoShape 4"/>
            <p:cNvSpPr>
              <a:spLocks noChangeArrowheads="1"/>
            </p:cNvSpPr>
            <p:nvPr/>
          </p:nvSpPr>
          <p:spPr bwMode="auto">
            <a:xfrm rot="16200000">
              <a:off x="8090917" y="5545155"/>
              <a:ext cx="110238" cy="162201"/>
            </a:xfrm>
            <a:prstGeom prst="flowChartCollate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30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4283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227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3B89D9-18F6-4C7F-A2D3-0F4065B89E0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27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882ED65-C781-4640-9253-974D53DAB8C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227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231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232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232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232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232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232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232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232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232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2278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8231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2316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228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228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228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2286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230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2294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2301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2302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</p:spTree>
    <p:extLst>
      <p:ext uri="{BB962C8B-B14F-4D97-AF65-F5344CB8AC3E}">
        <p14:creationId xmlns:p14="http://schemas.microsoft.com/office/powerpoint/2010/main" val="1273115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432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52E1ED-91CA-4306-B4B3-78A9AFD2DC0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2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004A6F1-0E79-45B7-A776-16B7E9DF9C8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432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436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437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437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437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37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437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437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437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437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4326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8436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4366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433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33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33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4334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4359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4342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4349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4350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184357" name="TextBox 68"/>
          <p:cNvSpPr txBox="1">
            <a:spLocks noChangeArrowheads="1"/>
          </p:cNvSpPr>
          <p:nvPr/>
        </p:nvSpPr>
        <p:spPr bwMode="auto">
          <a:xfrm>
            <a:off x="5621571" y="3514855"/>
            <a:ext cx="3149367" cy="15081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en-US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\\ the same work for </a:t>
            </a: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∩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∩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−</a:t>
            </a:r>
            <a:r>
              <a:rPr lang="en-US" alt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en-US" sz="1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FOR each bucket index </a:t>
            </a:r>
            <a:r>
              <a:rPr lang="en-US" altLang="en-US" sz="1600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     call the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     on the R</a:t>
            </a:r>
            <a:r>
              <a:rPr lang="en-US" altLang="en-US" sz="1600" i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-bucket and S</a:t>
            </a:r>
            <a:r>
              <a:rPr lang="en-US" altLang="en-US" sz="1600" i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-bucket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5886450" y="38560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374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637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CE8757-7725-44AC-AA7A-14A8C6F6CEB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37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7363084-3DB1-4B5D-996D-CD9FC14A03E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637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641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641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642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642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642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642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642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642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642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6374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86414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6415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6378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6379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638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6382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6408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6390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6397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6398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186405" name="TextBox 68"/>
          <p:cNvSpPr txBox="1">
            <a:spLocks noChangeArrowheads="1"/>
          </p:cNvSpPr>
          <p:nvPr/>
        </p:nvSpPr>
        <p:spPr bwMode="auto">
          <a:xfrm>
            <a:off x="5816600" y="3486150"/>
            <a:ext cx="2954338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endParaRPr lang="en-US" altLang="en-US" sz="2000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\\ hash based on join attributes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each bucket index </a:t>
            </a:r>
            <a:r>
              <a:rPr lang="en-US" altLang="en-US" sz="1600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call the one-pass algorithm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on the R</a:t>
            </a:r>
            <a:r>
              <a:rPr lang="en-US" altLang="en-US" sz="1600" i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-bucket and S</a:t>
            </a:r>
            <a:r>
              <a:rPr lang="en-US" altLang="en-US" sz="1600" i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-bucket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5886450" y="3856038"/>
            <a:ext cx="800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407" name="AutoShape 4"/>
          <p:cNvSpPr>
            <a:spLocks noChangeArrowheads="1"/>
          </p:cNvSpPr>
          <p:nvPr/>
        </p:nvSpPr>
        <p:spPr bwMode="auto">
          <a:xfrm rot="-5400000">
            <a:off x="6183313" y="3581400"/>
            <a:ext cx="158750" cy="222250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2732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841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594A8D-DB57-4B41-BA3F-C449F90E984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842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3577D9E-625C-486A-953D-30BDFFAEDA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842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846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846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846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847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847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847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8846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847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846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88422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8846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8462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842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42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842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88430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88455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8438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88445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88446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188453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79" name="Straight Connector 78"/>
          <p:cNvCxnSpPr/>
          <p:nvPr/>
        </p:nvCxnSpPr>
        <p:spPr>
          <a:xfrm>
            <a:off x="7104063" y="4584700"/>
            <a:ext cx="1135062" cy="47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533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046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3CAEA4-B886-46ED-BC64-33DB4092EF8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46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CD2F099-0B14-4D83-ABA3-217A77EE09E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046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051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051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051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052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052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052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051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051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051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0470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0510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0511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9047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75" name="Oval 7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7" name="Straight Connector 76"/>
            <p:cNvCxnSpPr>
              <a:stCxn id="75" idx="2"/>
              <a:endCxn id="76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47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47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grpSp>
        <p:nvGrpSpPr>
          <p:cNvPr id="190478" name="Group 47"/>
          <p:cNvGrpSpPr>
            <a:grpSpLocks/>
          </p:cNvGrpSpPr>
          <p:nvPr/>
        </p:nvGrpSpPr>
        <p:grpSpPr bwMode="auto">
          <a:xfrm>
            <a:off x="685800" y="436563"/>
            <a:ext cx="7772400" cy="771525"/>
            <a:chOff x="685800" y="436563"/>
            <a:chExt cx="7772400" cy="771525"/>
          </a:xfrm>
        </p:grpSpPr>
        <p:sp>
          <p:nvSpPr>
            <p:cNvPr id="190504" name="TextBox 1"/>
            <p:cNvSpPr txBox="1">
              <a:spLocks noChangeArrowheads="1"/>
            </p:cNvSpPr>
            <p:nvPr/>
          </p:nvSpPr>
          <p:spPr bwMode="auto">
            <a:xfrm>
              <a:off x="685800" y="436563"/>
              <a:ext cx="70064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Two-pass hash-based algorithms 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1525" y="1208088"/>
              <a:ext cx="768667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03288" y="4484688"/>
            <a:ext cx="633412" cy="29686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558925" y="4333875"/>
            <a:ext cx="636588" cy="4476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03450" y="4333875"/>
            <a:ext cx="636588" cy="450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3288" y="4813300"/>
            <a:ext cx="638175" cy="43021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08213" y="4813300"/>
            <a:ext cx="636587" cy="436563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57338" y="4813300"/>
            <a:ext cx="638175" cy="4318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90486" name="TextBox 49"/>
          <p:cNvSpPr txBox="1">
            <a:spLocks noChangeArrowheads="1"/>
          </p:cNvSpPr>
          <p:nvPr/>
        </p:nvSpPr>
        <p:spPr bwMode="auto">
          <a:xfrm>
            <a:off x="1733550" y="4625975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6663" y="4833938"/>
            <a:ext cx="658812" cy="1049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58925" y="5302250"/>
            <a:ext cx="620713" cy="3175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203450" y="5319713"/>
            <a:ext cx="620713" cy="301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288" y="5646738"/>
            <a:ext cx="622300" cy="2746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89163" y="5641975"/>
            <a:ext cx="642937" cy="2936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557338" y="5646738"/>
            <a:ext cx="622300" cy="276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90493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90494" name="TextBox 9"/>
          <p:cNvSpPr txBox="1">
            <a:spLocks noChangeArrowheads="1"/>
          </p:cNvSpPr>
          <p:nvPr/>
        </p:nvSpPr>
        <p:spPr bwMode="auto">
          <a:xfrm>
            <a:off x="2989263" y="5060950"/>
            <a:ext cx="75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48088" y="4484688"/>
            <a:ext cx="184150" cy="257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252538" y="4144963"/>
            <a:ext cx="2459037" cy="427037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521075" y="4483100"/>
            <a:ext cx="234950" cy="1063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flipV="1">
            <a:off x="1244600" y="5443538"/>
            <a:ext cx="2459038" cy="600075"/>
          </a:xfrm>
          <a:custGeom>
            <a:avLst/>
            <a:gdLst>
              <a:gd name="connsiteX0" fmla="*/ 0 w 2459115"/>
              <a:gd name="connsiteY0" fmla="*/ 346925 h 426824"/>
              <a:gd name="connsiteX1" fmla="*/ 1198486 w 2459115"/>
              <a:gd name="connsiteY1" fmla="*/ 696 h 426824"/>
              <a:gd name="connsiteX2" fmla="*/ 2459115 w 2459115"/>
              <a:gd name="connsiteY2" fmla="*/ 426824 h 42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15" h="426824">
                <a:moveTo>
                  <a:pt x="0" y="346925"/>
                </a:moveTo>
                <a:cubicBezTo>
                  <a:pt x="394317" y="167152"/>
                  <a:pt x="788634" y="-12621"/>
                  <a:pt x="1198486" y="696"/>
                </a:cubicBezTo>
                <a:cubicBezTo>
                  <a:pt x="1608339" y="14012"/>
                  <a:pt x="2033727" y="220418"/>
                  <a:pt x="2459115" y="4268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529013" y="5426075"/>
            <a:ext cx="220662" cy="13970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190501" name="TextBox 23"/>
          <p:cNvSpPr txBox="1">
            <a:spLocks noChangeArrowheads="1"/>
          </p:cNvSpPr>
          <p:nvPr/>
        </p:nvSpPr>
        <p:spPr bwMode="auto">
          <a:xfrm>
            <a:off x="5819775" y="3622675"/>
            <a:ext cx="2906713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√ 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3(B(R) + B(S))</a:t>
            </a:r>
          </a:p>
        </p:txBody>
      </p:sp>
      <p:cxnSp>
        <p:nvCxnSpPr>
          <p:cNvPr id="79" name="Straight Connector 78"/>
          <p:cNvCxnSpPr/>
          <p:nvPr/>
        </p:nvCxnSpPr>
        <p:spPr>
          <a:xfrm>
            <a:off x="7104063" y="4584700"/>
            <a:ext cx="1135062" cy="47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ular Callout 83"/>
          <p:cNvSpPr/>
          <p:nvPr/>
        </p:nvSpPr>
        <p:spPr>
          <a:xfrm>
            <a:off x="2278199" y="3856834"/>
            <a:ext cx="2987675" cy="1746248"/>
          </a:xfrm>
          <a:prstGeom prst="wedgeRectCallout">
            <a:avLst>
              <a:gd name="adj1" fmla="val 65684"/>
              <a:gd name="adj2" fmla="val -3714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Comments: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use is better than sort-based;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output is not sorted;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a good hash function.</a:t>
            </a:r>
          </a:p>
        </p:txBody>
      </p:sp>
    </p:spTree>
    <p:extLst>
      <p:ext uri="{BB962C8B-B14F-4D97-AF65-F5344CB8AC3E}">
        <p14:creationId xmlns:p14="http://schemas.microsoft.com/office/powerpoint/2010/main" val="3808867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CFD0F2-3646-4F03-96FA-F064E0BCC34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51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58D9087-17A8-4677-95ED-AE2B878125E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251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254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254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254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255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255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255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254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254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254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2517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2540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2541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252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grpSp>
        <p:nvGrpSpPr>
          <p:cNvPr id="192524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525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92527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5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2533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2528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98" name="Arc 97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C5E666-13F8-11C2-2A6A-F60F94638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1079297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79CD70-1E87-4600-86C2-2EC49082C16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6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5351973-E600-45F5-ACA7-4AF5BD84F3D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456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46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46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46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46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6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46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46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46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46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4565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459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4599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456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grpSp>
        <p:nvGrpSpPr>
          <p:cNvPr id="19457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57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577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5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459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4578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94579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98" name="Arc 97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968750" y="4651375"/>
            <a:ext cx="473075" cy="1730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968750" y="4843463"/>
            <a:ext cx="473075" cy="1746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3967163" y="5046663"/>
            <a:ext cx="473075" cy="1730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Arc 74"/>
          <p:cNvSpPr/>
          <p:nvPr/>
        </p:nvSpPr>
        <p:spPr>
          <a:xfrm>
            <a:off x="3435350" y="4538663"/>
            <a:ext cx="579438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Rounded Rectangular Callout 48"/>
          <p:cNvSpPr/>
          <p:nvPr/>
        </p:nvSpPr>
        <p:spPr>
          <a:xfrm>
            <a:off x="4951413" y="5826125"/>
            <a:ext cx="1665287" cy="415925"/>
          </a:xfrm>
          <a:prstGeom prst="wedgeRoundRectCallout">
            <a:avLst>
              <a:gd name="adj1" fmla="val -97912"/>
              <a:gd name="adj2" fmla="val -97800"/>
              <a:gd name="adj3" fmla="val 16667"/>
            </a:avLst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free space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B86505-2B7A-241E-5868-58CDC6ED4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1819855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E4FBC6-AB7D-4B33-871D-C7B5205FD08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61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7E7F22-B016-4E88-A02E-39EE855026D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661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665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665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665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665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665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665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665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665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665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6613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664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6648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6617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9662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662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2973388" y="4537075"/>
            <a:ext cx="7683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2973388" y="5711825"/>
            <a:ext cx="768350" cy="11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626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5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6640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6627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8" name="Arc 97"/>
          <p:cNvSpPr/>
          <p:nvPr/>
        </p:nvSpPr>
        <p:spPr>
          <a:xfrm>
            <a:off x="3443288" y="4537075"/>
            <a:ext cx="579437" cy="1174750"/>
          </a:xfrm>
          <a:prstGeom prst="arc">
            <a:avLst>
              <a:gd name="adj1" fmla="val 16200000"/>
              <a:gd name="adj2" fmla="val 5210107"/>
            </a:avLst>
          </a:prstGeom>
          <a:ln w="38100">
            <a:solidFill>
              <a:srgbClr val="FF3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968750" y="4651375"/>
            <a:ext cx="473075" cy="1730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>
          <a:xfrm flipH="1" flipV="1">
            <a:off x="4270375" y="5113338"/>
            <a:ext cx="738188" cy="473075"/>
          </a:xfrm>
          <a:prstGeom prst="straightConnector1">
            <a:avLst/>
          </a:prstGeom>
          <a:ln w="28575">
            <a:solidFill>
              <a:srgbClr val="7FD3E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 flipV="1">
            <a:off x="4133850" y="5735638"/>
            <a:ext cx="650875" cy="104775"/>
          </a:xfrm>
          <a:prstGeom prst="straightConnector1">
            <a:avLst/>
          </a:prstGeom>
          <a:ln w="28575">
            <a:solidFill>
              <a:srgbClr val="7FD3E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636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3" name="Oval 2"/>
          <p:cNvSpPr/>
          <p:nvPr/>
        </p:nvSpPr>
        <p:spPr>
          <a:xfrm>
            <a:off x="4767263" y="5429250"/>
            <a:ext cx="1651000" cy="1071563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it to hold some buckets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8406BB-2D8A-01C3-FA5C-0259AD0BA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2249127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599D75-83F8-4A08-B7FD-AED07C600BF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FFC6349-4450-4CB3-B1E7-4607110C13F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866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871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871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871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871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871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872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871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871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871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8661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870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8709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866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9867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67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 flipV="1">
            <a:off x="2854325" y="4537075"/>
            <a:ext cx="887413" cy="8715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endCxn id="95" idx="3"/>
          </p:cNvCxnSpPr>
          <p:nvPr/>
        </p:nvCxnSpPr>
        <p:spPr>
          <a:xfrm flipH="1" flipV="1">
            <a:off x="2854325" y="5630863"/>
            <a:ext cx="887413" cy="920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8677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6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70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8678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912813" y="5537200"/>
            <a:ext cx="617537" cy="4032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621338"/>
            <a:ext cx="642937" cy="314325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57338" y="5648325"/>
            <a:ext cx="609600" cy="2921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98682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356100" y="5253038"/>
            <a:ext cx="714375" cy="6381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6" idx="2"/>
          </p:cNvCxnSpPr>
          <p:nvPr/>
        </p:nvCxnSpPr>
        <p:spPr>
          <a:xfrm flipH="1" flipV="1">
            <a:off x="4248150" y="5680075"/>
            <a:ext cx="666750" cy="3127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endCxn id="59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61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727450" y="4891088"/>
            <a:ext cx="488950" cy="833437"/>
          </a:xfrm>
          <a:custGeom>
            <a:avLst/>
            <a:gdLst>
              <a:gd name="connsiteX0" fmla="*/ 488650 w 488650"/>
              <a:gd name="connsiteY0" fmla="*/ 0 h 832456"/>
              <a:gd name="connsiteX1" fmla="*/ 426507 w 488650"/>
              <a:gd name="connsiteY1" fmla="*/ 408373 h 832456"/>
              <a:gd name="connsiteX2" fmla="*/ 275586 w 488650"/>
              <a:gd name="connsiteY2" fmla="*/ 754602 h 832456"/>
              <a:gd name="connsiteX3" fmla="*/ 27011 w 488650"/>
              <a:gd name="connsiteY3" fmla="*/ 825623 h 832456"/>
              <a:gd name="connsiteX4" fmla="*/ 18134 w 488650"/>
              <a:gd name="connsiteY4" fmla="*/ 825623 h 83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650" h="832456">
                <a:moveTo>
                  <a:pt x="488650" y="0"/>
                </a:moveTo>
                <a:cubicBezTo>
                  <a:pt x="475334" y="141303"/>
                  <a:pt x="462018" y="282606"/>
                  <a:pt x="426507" y="408373"/>
                </a:cubicBezTo>
                <a:cubicBezTo>
                  <a:pt x="390996" y="534140"/>
                  <a:pt x="342169" y="685060"/>
                  <a:pt x="275586" y="754602"/>
                </a:cubicBezTo>
                <a:cubicBezTo>
                  <a:pt x="209003" y="824144"/>
                  <a:pt x="69920" y="813786"/>
                  <a:pt x="27011" y="825623"/>
                </a:cubicBezTo>
                <a:cubicBezTo>
                  <a:pt x="-15898" y="837460"/>
                  <a:pt x="1118" y="831541"/>
                  <a:pt x="18134" y="82562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8694" name="TextBox 124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6" name="Oval 5"/>
          <p:cNvSpPr/>
          <p:nvPr/>
        </p:nvSpPr>
        <p:spPr>
          <a:xfrm>
            <a:off x="4914900" y="5535613"/>
            <a:ext cx="1528763" cy="9144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S-buckets not written back to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DAEA49-2E85-D5B1-984C-2BC185480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7488889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599D75-83F8-4A08-B7FD-AED07C600BF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65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FFC6349-4450-4CB3-B1E7-4607110C13F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866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871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871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871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871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871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872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9871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871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871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198661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19870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8709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8665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98672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673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98677" name="Group 65"/>
          <p:cNvGrpSpPr>
            <a:grpSpLocks/>
          </p:cNvGrpSpPr>
          <p:nvPr/>
        </p:nvGrpSpPr>
        <p:grpSpPr bwMode="auto">
          <a:xfrm>
            <a:off x="887413" y="4302125"/>
            <a:ext cx="1962150" cy="946150"/>
            <a:chOff x="879475" y="4302125"/>
            <a:chExt cx="1970088" cy="1242766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70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98678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912813" y="5326062"/>
            <a:ext cx="617537" cy="614363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340350"/>
            <a:ext cx="642937" cy="595313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44638" y="5319712"/>
            <a:ext cx="622300" cy="620713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98682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356100" y="5253038"/>
            <a:ext cx="714375" cy="6381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6" idx="2"/>
          </p:cNvCxnSpPr>
          <p:nvPr/>
        </p:nvCxnSpPr>
        <p:spPr>
          <a:xfrm flipH="1" flipV="1">
            <a:off x="4248150" y="5680075"/>
            <a:ext cx="666750" cy="3127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694" name="TextBox 124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  <p:sp>
        <p:nvSpPr>
          <p:cNvPr id="6" name="Oval 5"/>
          <p:cNvSpPr/>
          <p:nvPr/>
        </p:nvSpPr>
        <p:spPr>
          <a:xfrm>
            <a:off x="4914900" y="5535613"/>
            <a:ext cx="1528763" cy="9144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S-buckets not written back to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D3EEE7-2321-C9F4-4D71-C8E945F5F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153655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A3AE9C-D860-4479-837B-DD885C9B49F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070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1E0D69A-92EC-4917-A01F-06FD5313FD2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070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076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076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076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076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076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076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076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076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076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0709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0756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0757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0713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0720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721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0725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0749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00726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0730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051300" y="5099050"/>
            <a:ext cx="1044575" cy="9810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H="1" flipV="1">
            <a:off x="3943350" y="5516563"/>
            <a:ext cx="1068388" cy="5635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endCxn id="59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61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6" name="Oval 5"/>
          <p:cNvSpPr/>
          <p:nvPr/>
        </p:nvSpPr>
        <p:spPr>
          <a:xfrm>
            <a:off x="4941888" y="5751513"/>
            <a:ext cx="1758950" cy="9144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Directly operate with S-tuples here.</a:t>
            </a:r>
          </a:p>
        </p:txBody>
      </p:sp>
      <p:sp>
        <p:nvSpPr>
          <p:cNvPr id="200744" name="TextBox 72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6E170A-BE22-4820-66A5-D27A61FA7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12553071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ACEA6A-769E-4619-B6CB-FE915F2CC2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275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0995B6A-22AA-4FA0-8A61-79C813C6D9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275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279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279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279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279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279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280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279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279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279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2757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2788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2789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2761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02765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27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2768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414" y="4333403"/>
              <a:ext cx="635975" cy="115101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99243" y="4327147"/>
              <a:ext cx="645538" cy="1219829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52110" y="4327147"/>
              <a:ext cx="634381" cy="1213573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2781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109" name="Rectangle 10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2772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202773" name="TextBox 9"/>
          <p:cNvSpPr txBox="1">
            <a:spLocks noChangeArrowheads="1"/>
          </p:cNvSpPr>
          <p:nvPr/>
        </p:nvSpPr>
        <p:spPr bwMode="auto">
          <a:xfrm>
            <a:off x="3017838" y="4826000"/>
            <a:ext cx="6937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End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202774" name="TextBox 67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71" name="Rounded Rectangular Callout 70"/>
          <p:cNvSpPr/>
          <p:nvPr/>
        </p:nvSpPr>
        <p:spPr>
          <a:xfrm>
            <a:off x="4094163" y="6073775"/>
            <a:ext cx="1920875" cy="582613"/>
          </a:xfrm>
          <a:prstGeom prst="wedgeRoundRectCallout">
            <a:avLst>
              <a:gd name="adj1" fmla="val -109466"/>
              <a:gd name="adj2" fmla="val -70413"/>
              <a:gd name="adj3" fmla="val 16667"/>
            </a:avLst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D pairs of buckets left.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D2B422-8A7A-04EF-2038-3E115A818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27828847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0F12BE-41D3-490A-9905-4E6AFDD003B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0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EF45BD2-32AC-4E45-8466-BFD8A95C653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480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485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485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485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486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86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486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486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486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485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4805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4852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4853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4809" name="TextBox 7"/>
          <p:cNvSpPr txBox="1">
            <a:spLocks noChangeArrowheads="1"/>
          </p:cNvSpPr>
          <p:nvPr/>
        </p:nvSpPr>
        <p:spPr bwMode="auto">
          <a:xfrm>
            <a:off x="458788" y="1368425"/>
            <a:ext cx="50673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(Phase 1. making hash buckets)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Hash tuples into </a:t>
            </a:r>
            <a:r>
              <a:rPr lang="en-US" altLang="zh-CN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buckets (using one block for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each bucket); write the buckets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(Phase 2. bucketwise operation)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apply the operation based on buckets.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4816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90" name="Oval 89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2" name="Straight Connector 91"/>
            <p:cNvCxnSpPr>
              <a:stCxn id="90" idx="2"/>
              <a:endCxn id="91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17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6" name="Straight Arrow Connector 95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21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100" name="Rectangle 99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4845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04822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4826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endCxn id="59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61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6" name="Oval 5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= 2 buckets save two disk I/O’s</a:t>
            </a:r>
          </a:p>
        </p:txBody>
      </p:sp>
      <p:sp>
        <p:nvSpPr>
          <p:cNvPr id="204840" name="TextBox 72"/>
          <p:cNvSpPr txBox="1">
            <a:spLocks noChangeArrowheads="1"/>
          </p:cNvSpPr>
          <p:nvPr/>
        </p:nvSpPr>
        <p:spPr bwMode="auto">
          <a:xfrm>
            <a:off x="2646363" y="3071813"/>
            <a:ext cx="273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5, keep k = 2 buckets in M, only write  D = M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l-GR" altLang="en-US" sz="16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3 buckets back to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318DC6-D074-E059-9D48-456EC60ED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429967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41771B-C58E-491B-9BDC-1C0717A295A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85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4AB1C9D-3A2D-4806-883D-3FE9E50579D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685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690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690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690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690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691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691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690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690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690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6853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6899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6900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6857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6865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6866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870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73" name="Rectangle 72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6892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06871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6875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= 2 buckets save two 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AA651F-3A27-E2D9-6AAA-B593DB7DA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3424122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C662B6-3CB1-4538-9BAF-76F1EF64A87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89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4C39CF0-B33D-4D36-A7B3-46C1BAE48BE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890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895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895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895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895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895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895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0895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895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895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08901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08947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8948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8905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Does not matter. More critical is the amount of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M space used for holding these buckets;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8913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914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918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73" name="Rectangle 72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08940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08919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08923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buckets save two 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4A7F27-C5C0-F793-DAD7-4103E1740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4525934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14A8E-DEBB-4961-9B9E-D10420C6BE0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094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183AF68-5B3C-4EDF-B351-2D8ED39ACB1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1094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1099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1100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1100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1100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100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1100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1100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1100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1100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10949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10995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0996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0953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Does not matter. More critical is the amount of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M space used for holding these buckets;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larger k → smaller bucket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→ more buckets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more bucket blocks in M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less M space for holding buckets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10961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0962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0966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73" name="Rectangle 72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10988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10967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0971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buckets save two 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5CEDBF-7B13-487D-ABFB-C6B950780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34305378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AF4072-6C91-4ABD-A47A-F782797BBB7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99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816906E-88C9-4F02-8B10-E78A6EFD3EF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1299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1304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1304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1305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1305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305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1305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1305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1305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1304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12997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13043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3044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3001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Does not matter. More critical is the amount of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M space used for holding these buckets;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larger k → smaller bucket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→ more buckets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more bucket blocks in M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less M space for holding buckets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So k should be as small as possible: 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 = 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59225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13009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010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3014" name="Group 65"/>
          <p:cNvGrpSpPr>
            <a:grpSpLocks/>
          </p:cNvGrpSpPr>
          <p:nvPr/>
        </p:nvGrpSpPr>
        <p:grpSpPr bwMode="auto">
          <a:xfrm>
            <a:off x="887413" y="4302125"/>
            <a:ext cx="1962150" cy="947738"/>
            <a:chOff x="879475" y="4302125"/>
            <a:chExt cx="1970088" cy="1244851"/>
          </a:xfrm>
        </p:grpSpPr>
        <p:sp>
          <p:nvSpPr>
            <p:cNvPr id="73" name="Rectangle 72"/>
            <p:cNvSpPr/>
            <p:nvPr/>
          </p:nvSpPr>
          <p:spPr>
            <a:xfrm>
              <a:off x="879475" y="4302125"/>
              <a:ext cx="1970088" cy="12427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414" y="4725416"/>
              <a:ext cx="635975" cy="759004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199243" y="4875549"/>
              <a:ext cx="645538" cy="671427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Bucket 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52110" y="4591965"/>
              <a:ext cx="634381" cy="948755"/>
            </a:xfrm>
            <a:prstGeom prst="rect">
              <a:avLst/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213036" name="TextBox 49"/>
            <p:cNvSpPr txBox="1">
              <a:spLocks noChangeArrowheads="1"/>
            </p:cNvSpPr>
            <p:nvPr/>
          </p:nvSpPr>
          <p:spPr bwMode="auto">
            <a:xfrm>
              <a:off x="1729436" y="4728369"/>
              <a:ext cx="342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</a:t>
              </a:r>
            </a:p>
          </p:txBody>
        </p:sp>
      </p:grpSp>
      <p:sp>
        <p:nvSpPr>
          <p:cNvPr id="213015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617537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89163" y="5337175"/>
            <a:ext cx="642937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557338" y="5322888"/>
            <a:ext cx="609600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3019" name="TextBox 49"/>
          <p:cNvSpPr txBox="1">
            <a:spLocks noChangeArrowheads="1"/>
          </p:cNvSpPr>
          <p:nvPr/>
        </p:nvSpPr>
        <p:spPr bwMode="auto">
          <a:xfrm>
            <a:off x="1733550" y="5440363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71900" y="4856163"/>
            <a:ext cx="660400" cy="51435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3771900" y="5408613"/>
            <a:ext cx="660400" cy="5159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46500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36975" y="4552950"/>
            <a:ext cx="295275" cy="5461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3900488" y="4206875"/>
            <a:ext cx="631825" cy="669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 flipH="1" flipV="1">
            <a:off x="4278313" y="5245100"/>
            <a:ext cx="817562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the tuples in these k buckets save two 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2DCFD6-BE98-DEAE-408E-8E39EF5A9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17830649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B668EA-CF14-4417-BA0B-96067BDB1AD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4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24C5455-53AE-4C30-8339-9B02A8D0072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1504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6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1509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1509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1509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1510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0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1510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C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21509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1510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1509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grpSp>
        <p:nvGrpSpPr>
          <p:cNvPr id="215045" name="Group 54"/>
          <p:cNvGrpSpPr>
            <a:grpSpLocks/>
          </p:cNvGrpSpPr>
          <p:nvPr/>
        </p:nvGrpSpPr>
        <p:grpSpPr bwMode="auto">
          <a:xfrm>
            <a:off x="5821363" y="1393825"/>
            <a:ext cx="2905125" cy="1200150"/>
            <a:chOff x="5981700" y="1952625"/>
            <a:chExt cx="2905125" cy="1200330"/>
          </a:xfrm>
        </p:grpSpPr>
        <p:sp>
          <p:nvSpPr>
            <p:cNvPr id="215091" name="TextBox 2"/>
            <p:cNvSpPr txBox="1">
              <a:spLocks noChangeArrowheads="1"/>
            </p:cNvSpPr>
            <p:nvPr/>
          </p:nvSpPr>
          <p:spPr bwMode="auto">
            <a:xfrm>
              <a:off x="5981700" y="1952625"/>
              <a:ext cx="2905125" cy="120033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5092" name="AutoShape 4"/>
            <p:cNvSpPr>
              <a:spLocks noChangeArrowheads="1"/>
            </p:cNvSpPr>
            <p:nvPr/>
          </p:nvSpPr>
          <p:spPr bwMode="auto">
            <a:xfrm rot="-5400000">
              <a:off x="8513868" y="2799682"/>
              <a:ext cx="209308" cy="266325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951413" y="6351588"/>
            <a:ext cx="412750" cy="454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5049" name="TextBox 7"/>
          <p:cNvSpPr txBox="1">
            <a:spLocks noChangeArrowheads="1"/>
          </p:cNvSpPr>
          <p:nvPr/>
        </p:nvSpPr>
        <p:spPr bwMode="auto">
          <a:xfrm>
            <a:off x="458788" y="1289050"/>
            <a:ext cx="5067300" cy="222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(k) buckets should be left in M?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Does not matter. More critical is the amount of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M space used for holding these buckets;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larger k → smaller bucket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→ more buckets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more bucket blocks in M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→ less M space for holding buckets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So k should be as small as possible: 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 = 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16600" y="2733675"/>
            <a:ext cx="2954338" cy="463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condition: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 is large enough to hold the smaller bucket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27663" y="3548063"/>
            <a:ext cx="3486150" cy="2189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trick to save some disk I/O’s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Use fewer buckets to leave some free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 space;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the free M space to hold some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buckets so they are not written back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disk (so save Disk I/O’s);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these buckets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41738" y="4271963"/>
            <a:ext cx="731837" cy="17129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59225" y="4294188"/>
            <a:ext cx="479425" cy="160337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959225" y="4471988"/>
            <a:ext cx="481013" cy="1524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68750" y="465137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15057" name="Group 10"/>
          <p:cNvGrpSpPr>
            <a:grpSpLocks/>
          </p:cNvGrpSpPr>
          <p:nvPr/>
        </p:nvGrpSpPr>
        <p:grpSpPr bwMode="auto">
          <a:xfrm>
            <a:off x="763588" y="3754438"/>
            <a:ext cx="2209800" cy="2468562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71525" y="4047657"/>
              <a:ext cx="0" cy="14185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058" name="TextBox 6"/>
          <p:cNvSpPr txBox="1">
            <a:spLocks noChangeArrowheads="1"/>
          </p:cNvSpPr>
          <p:nvPr/>
        </p:nvSpPr>
        <p:spPr bwMode="auto">
          <a:xfrm>
            <a:off x="3352800" y="39020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84238" y="5294313"/>
            <a:ext cx="1970087" cy="673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854325" y="4537075"/>
            <a:ext cx="887413" cy="19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2381250" y="4219575"/>
            <a:ext cx="920750" cy="61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 bwMode="auto">
          <a:xfrm>
            <a:off x="887413" y="4302125"/>
            <a:ext cx="1962150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Rectangle 73"/>
          <p:cNvSpPr/>
          <p:nvPr/>
        </p:nvSpPr>
        <p:spPr bwMode="auto">
          <a:xfrm>
            <a:off x="903288" y="4624388"/>
            <a:ext cx="530225" cy="5778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75" name="Rectangle 74"/>
          <p:cNvSpPr/>
          <p:nvPr/>
        </p:nvSpPr>
        <p:spPr bwMode="auto">
          <a:xfrm>
            <a:off x="2332038" y="4729163"/>
            <a:ext cx="512762" cy="511175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1914525" y="4602163"/>
            <a:ext cx="392113" cy="61595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5066" name="TextBox 38"/>
          <p:cNvSpPr txBox="1">
            <a:spLocks noChangeArrowheads="1"/>
          </p:cNvSpPr>
          <p:nvPr/>
        </p:nvSpPr>
        <p:spPr bwMode="auto">
          <a:xfrm>
            <a:off x="3017838" y="4975225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/>
              <a:t>Phase 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12813" y="5326063"/>
            <a:ext cx="520700" cy="614362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306638" y="5337175"/>
            <a:ext cx="525462" cy="59848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Bucket D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447800" y="5322888"/>
            <a:ext cx="442913" cy="617537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771900" y="5048250"/>
            <a:ext cx="660400" cy="876300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flipV="1">
            <a:off x="3741738" y="4333875"/>
            <a:ext cx="217487" cy="203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52" idx="1"/>
          </p:cNvCxnSpPr>
          <p:nvPr/>
        </p:nvCxnSpPr>
        <p:spPr>
          <a:xfrm flipV="1">
            <a:off x="3736975" y="4548188"/>
            <a:ext cx="222250" cy="95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53" idx="1"/>
          </p:cNvCxnSpPr>
          <p:nvPr/>
        </p:nvCxnSpPr>
        <p:spPr>
          <a:xfrm>
            <a:off x="3756025" y="4556125"/>
            <a:ext cx="212725" cy="18256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736975" y="4581525"/>
            <a:ext cx="180975" cy="9636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endCxn id="112" idx="1"/>
          </p:cNvCxnSpPr>
          <p:nvPr/>
        </p:nvCxnSpPr>
        <p:spPr>
          <a:xfrm>
            <a:off x="3736975" y="4552950"/>
            <a:ext cx="233363" cy="3810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Freeform 102"/>
          <p:cNvSpPr/>
          <p:nvPr/>
        </p:nvSpPr>
        <p:spPr>
          <a:xfrm>
            <a:off x="2432050" y="4192588"/>
            <a:ext cx="1739900" cy="95250"/>
          </a:xfrm>
          <a:custGeom>
            <a:avLst/>
            <a:gdLst>
              <a:gd name="connsiteX0" fmla="*/ 1740023 w 1740023"/>
              <a:gd name="connsiteY0" fmla="*/ 14963 h 94862"/>
              <a:gd name="connsiteX1" fmla="*/ 1091953 w 1740023"/>
              <a:gd name="connsiteY1" fmla="*/ 6085 h 94862"/>
              <a:gd name="connsiteX2" fmla="*/ 0 w 1740023"/>
              <a:gd name="connsiteY2" fmla="*/ 94862 h 94862"/>
              <a:gd name="connsiteX3" fmla="*/ 0 w 1740023"/>
              <a:gd name="connsiteY3" fmla="*/ 94862 h 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023" h="94862">
                <a:moveTo>
                  <a:pt x="1740023" y="14963"/>
                </a:moveTo>
                <a:cubicBezTo>
                  <a:pt x="1560990" y="3865"/>
                  <a:pt x="1381957" y="-7232"/>
                  <a:pt x="1091953" y="6085"/>
                </a:cubicBezTo>
                <a:cubicBezTo>
                  <a:pt x="801949" y="19402"/>
                  <a:pt x="0" y="94862"/>
                  <a:pt x="0" y="94862"/>
                </a:cubicBezTo>
                <a:lnTo>
                  <a:pt x="0" y="9486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0" name="Straight Arrow Connector 109"/>
          <p:cNvCxnSpPr/>
          <p:nvPr/>
        </p:nvCxnSpPr>
        <p:spPr>
          <a:xfrm flipH="1" flipV="1">
            <a:off x="4171950" y="5737225"/>
            <a:ext cx="839788" cy="342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4941888" y="5751513"/>
            <a:ext cx="2257425" cy="977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in this bucket save two disk I/O’s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3970338" y="4848225"/>
            <a:ext cx="473075" cy="17303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3892550" y="4187825"/>
            <a:ext cx="657225" cy="9255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6" name="Rectangle 115"/>
          <p:cNvSpPr/>
          <p:nvPr/>
        </p:nvSpPr>
        <p:spPr bwMode="auto">
          <a:xfrm>
            <a:off x="1460500" y="4506913"/>
            <a:ext cx="439738" cy="722312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5082" name="TextBox 49"/>
          <p:cNvSpPr txBox="1">
            <a:spLocks noChangeArrowheads="1"/>
          </p:cNvSpPr>
          <p:nvPr/>
        </p:nvSpPr>
        <p:spPr bwMode="auto">
          <a:xfrm>
            <a:off x="1733550" y="471170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R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876425" y="5334000"/>
            <a:ext cx="441325" cy="617538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15084" name="TextBox 49"/>
          <p:cNvSpPr txBox="1">
            <a:spLocks noChangeArrowheads="1"/>
          </p:cNvSpPr>
          <p:nvPr/>
        </p:nvSpPr>
        <p:spPr bwMode="auto">
          <a:xfrm>
            <a:off x="1698625" y="5457825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60C220-0477-B0B2-2DFA-2529486A3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6500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 </a:t>
            </a:r>
          </a:p>
        </p:txBody>
      </p:sp>
    </p:spTree>
    <p:extLst>
      <p:ext uri="{BB962C8B-B14F-4D97-AF65-F5344CB8AC3E}">
        <p14:creationId xmlns:p14="http://schemas.microsoft.com/office/powerpoint/2010/main" val="7755718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649F5D-EFF5-3746-4EFC-06EAD929B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11398205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0217393F-AC40-4FD8-B184-A47F8008D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88594C-9316-B028-B905-DD2377156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32287423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041224" y="5746196"/>
            <a:ext cx="3569450" cy="4000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Rectangle 72"/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1464" name="TextBox 49"/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231466" name="TextBox 49"/>
          <p:cNvSpPr txBox="1">
            <a:spLocks noChangeArrowheads="1"/>
          </p:cNvSpPr>
          <p:nvPr/>
        </p:nvSpPr>
        <p:spPr bwMode="auto">
          <a:xfrm>
            <a:off x="2656882" y="5762637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6">
            <a:extLst>
              <a:ext uri="{FF2B5EF4-FFF2-40B4-BE49-F238E27FC236}">
                <a16:creationId xmlns:a16="http://schemas.microsoft.com/office/drawing/2014/main" id="{0217393F-AC40-4FD8-B184-A47F8008D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052737-048E-4903-95AB-E09E9A256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5956821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5712946-A355-45C3-B6F6-365275FAF8EE}"/>
              </a:ext>
            </a:extLst>
          </p:cNvPr>
          <p:cNvCxnSpPr>
            <a:cxnSpLocks/>
            <a:stCxn id="39" idx="3"/>
            <a:endCxn id="68" idx="1"/>
          </p:cNvCxnSpPr>
          <p:nvPr/>
        </p:nvCxnSpPr>
        <p:spPr>
          <a:xfrm flipV="1">
            <a:off x="4610674" y="5277993"/>
            <a:ext cx="1699371" cy="6682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17EFB3C-548B-4EA1-B551-4D26B7BA5532}"/>
              </a:ext>
            </a:extLst>
          </p:cNvPr>
          <p:cNvSpPr/>
          <p:nvPr/>
        </p:nvSpPr>
        <p:spPr>
          <a:xfrm>
            <a:off x="1041224" y="5746196"/>
            <a:ext cx="3569450" cy="4000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85352AD-2B13-49E0-8EF7-9776449ADE5F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TextBox 49">
            <a:extLst>
              <a:ext uri="{FF2B5EF4-FFF2-40B4-BE49-F238E27FC236}">
                <a16:creationId xmlns:a16="http://schemas.microsoft.com/office/drawing/2014/main" id="{75199C9B-5B1F-4F09-BC78-48CDF3594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42" name="TextBox 49">
            <a:extLst>
              <a:ext uri="{FF2B5EF4-FFF2-40B4-BE49-F238E27FC236}">
                <a16:creationId xmlns:a16="http://schemas.microsoft.com/office/drawing/2014/main" id="{51362A27-6F34-4286-9AF6-E70E6C8EE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762637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43" name="TextBox 6">
            <a:extLst>
              <a:ext uri="{FF2B5EF4-FFF2-40B4-BE49-F238E27FC236}">
                <a16:creationId xmlns:a16="http://schemas.microsoft.com/office/drawing/2014/main" id="{38B22E00-91E2-4FFF-AF02-E39085831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7BEA6-B4EE-C573-B40E-C03ACA329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37936314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D12F48-99CE-4E0E-A94D-47DB48D2BF25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0F4245-BFAF-4B4A-8BBA-D036A0CCD334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9C55953-A196-48E9-8CBD-A63220552C28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F0B097-5A5C-4A38-8358-01AB6BEB049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8CAB27-A5D3-4B55-BB23-DA181209A348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431D11B-0746-41F9-B42E-978A35BF03A3}"/>
              </a:ext>
            </a:extLst>
          </p:cNvPr>
          <p:cNvCxnSpPr>
            <a:cxnSpLocks/>
          </p:cNvCxnSpPr>
          <p:nvPr/>
        </p:nvCxnSpPr>
        <p:spPr>
          <a:xfrm flipV="1">
            <a:off x="6405739" y="4518684"/>
            <a:ext cx="227012" cy="7167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62D9B74-3955-4950-A2A9-6BD903DB966C}"/>
              </a:ext>
            </a:extLst>
          </p:cNvPr>
          <p:cNvCxnSpPr>
            <a:cxnSpLocks/>
          </p:cNvCxnSpPr>
          <p:nvPr/>
        </p:nvCxnSpPr>
        <p:spPr>
          <a:xfrm flipV="1">
            <a:off x="6400976" y="4749687"/>
            <a:ext cx="319533" cy="50639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0DAFB92-1559-4DEB-BBBB-068E9A1D8192}"/>
              </a:ext>
            </a:extLst>
          </p:cNvPr>
          <p:cNvCxnSpPr>
            <a:cxnSpLocks/>
          </p:cNvCxnSpPr>
          <p:nvPr/>
        </p:nvCxnSpPr>
        <p:spPr>
          <a:xfrm flipV="1">
            <a:off x="6420026" y="4970176"/>
            <a:ext cx="348184" cy="2843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3B80FC8-64F8-4D09-A18E-B766AA91BA09}"/>
              </a:ext>
            </a:extLst>
          </p:cNvPr>
          <p:cNvCxnSpPr>
            <a:cxnSpLocks/>
          </p:cNvCxnSpPr>
          <p:nvPr/>
        </p:nvCxnSpPr>
        <p:spPr>
          <a:xfrm>
            <a:off x="6409522" y="5254250"/>
            <a:ext cx="341484" cy="31506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AD12D99-ADDC-4E39-820A-0A2C527E7C59}"/>
              </a:ext>
            </a:extLst>
          </p:cNvPr>
          <p:cNvCxnSpPr>
            <a:cxnSpLocks/>
          </p:cNvCxnSpPr>
          <p:nvPr/>
        </p:nvCxnSpPr>
        <p:spPr>
          <a:xfrm flipV="1">
            <a:off x="6400976" y="5184168"/>
            <a:ext cx="341484" cy="671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FE82B938-D179-4D52-AB65-91A272075AA8}"/>
              </a:ext>
            </a:extLst>
          </p:cNvPr>
          <p:cNvSpPr/>
          <p:nvPr/>
        </p:nvSpPr>
        <p:spPr>
          <a:xfrm>
            <a:off x="1041224" y="5746196"/>
            <a:ext cx="3569450" cy="4000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84529B5-F6AD-43AF-9BFC-72309C37A842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TextBox 49">
            <a:extLst>
              <a:ext uri="{FF2B5EF4-FFF2-40B4-BE49-F238E27FC236}">
                <a16:creationId xmlns:a16="http://schemas.microsoft.com/office/drawing/2014/main" id="{2529826A-B97E-4CA6-B016-DC10DFC7E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61" name="TextBox 49">
            <a:extLst>
              <a:ext uri="{FF2B5EF4-FFF2-40B4-BE49-F238E27FC236}">
                <a16:creationId xmlns:a16="http://schemas.microsoft.com/office/drawing/2014/main" id="{67973749-AD70-4D2C-B1F9-F023802C2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762637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50E26D9-B48E-460E-99C5-2DEC36C4F651}"/>
              </a:ext>
            </a:extLst>
          </p:cNvPr>
          <p:cNvCxnSpPr>
            <a:cxnSpLocks/>
          </p:cNvCxnSpPr>
          <p:nvPr/>
        </p:nvCxnSpPr>
        <p:spPr>
          <a:xfrm flipV="1">
            <a:off x="4610674" y="5277993"/>
            <a:ext cx="1699371" cy="6682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">
            <a:extLst>
              <a:ext uri="{FF2B5EF4-FFF2-40B4-BE49-F238E27FC236}">
                <a16:creationId xmlns:a16="http://schemas.microsoft.com/office/drawing/2014/main" id="{689EA329-321F-432E-ACB6-1A74E3B01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1C95F-066E-9BB5-2975-996E968F3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40742816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B995D80E-CB9B-491D-8254-EFCF4F0FFF18}"/>
              </a:ext>
            </a:extLst>
          </p:cNvPr>
          <p:cNvSpPr/>
          <p:nvPr/>
        </p:nvSpPr>
        <p:spPr>
          <a:xfrm>
            <a:off x="1041224" y="5746196"/>
            <a:ext cx="2402728" cy="4000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D12F48-99CE-4E0E-A94D-47DB48D2BF25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0F4245-BFAF-4B4A-8BBA-D036A0CCD334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9C55953-A196-48E9-8CBD-A63220552C28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F0B097-5A5C-4A38-8358-01AB6BEB049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8CAB27-A5D3-4B55-BB23-DA181209A348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21AF257-A517-4700-8E15-6254E1DF2F32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431D11B-0746-41F9-B42E-978A35BF03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62D9B74-3955-4950-A2A9-6BD903DB96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50DAFB92-1559-4DEB-BBBB-068E9A1D81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3B80FC8-64F8-4D09-A18E-B766AA91BA09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AD12D99-ADDC-4E39-820A-0A2C527E7C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5023673"/>
            <a:ext cx="908748" cy="16266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956635"/>
            <a:ext cx="870706" cy="228671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5033120"/>
            <a:ext cx="870706" cy="14520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3754535" y="4948793"/>
            <a:ext cx="870706" cy="22867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A52D74-92DA-495D-B4A2-7CC6B090243A}"/>
              </a:ext>
            </a:extLst>
          </p:cNvPr>
          <p:cNvSpPr/>
          <p:nvPr/>
        </p:nvSpPr>
        <p:spPr>
          <a:xfrm>
            <a:off x="6409522" y="4360639"/>
            <a:ext cx="897279" cy="983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98F83D4-3890-4967-AB04-A2354A83F2B4}"/>
              </a:ext>
            </a:extLst>
          </p:cNvPr>
          <p:cNvCxnSpPr>
            <a:cxnSpLocks/>
            <a:endCxn id="43" idx="3"/>
          </p:cNvCxnSpPr>
          <p:nvPr/>
        </p:nvCxnSpPr>
        <p:spPr>
          <a:xfrm flipH="1">
            <a:off x="4627321" y="4803046"/>
            <a:ext cx="1775544" cy="1832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762637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3472113" y="5779114"/>
            <a:ext cx="1153128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E6E0E6F2-1A92-460E-86F2-08214E1E1E61}"/>
              </a:ext>
            </a:extLst>
          </p:cNvPr>
          <p:cNvCxnSpPr>
            <a:cxnSpLocks/>
            <a:stCxn id="64" idx="3"/>
          </p:cNvCxnSpPr>
          <p:nvPr/>
        </p:nvCxnSpPr>
        <p:spPr>
          <a:xfrm flipV="1">
            <a:off x="3443952" y="5277993"/>
            <a:ext cx="2866093" cy="6682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">
            <a:extLst>
              <a:ext uri="{FF2B5EF4-FFF2-40B4-BE49-F238E27FC236}">
                <a16:creationId xmlns:a16="http://schemas.microsoft.com/office/drawing/2014/main" id="{9C096121-D60B-42BF-B1DC-8D87B23D7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5978A-0AB0-C16A-2BE9-F179947FD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41879292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3754535" y="4796501"/>
            <a:ext cx="870706" cy="3809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6">
            <a:extLst>
              <a:ext uri="{FF2B5EF4-FFF2-40B4-BE49-F238E27FC236}">
                <a16:creationId xmlns:a16="http://schemas.microsoft.com/office/drawing/2014/main" id="{71562801-78DA-4EA9-B0EE-E1276642E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3" name="TextBox 49">
            <a:extLst>
              <a:ext uri="{FF2B5EF4-FFF2-40B4-BE49-F238E27FC236}">
                <a16:creationId xmlns:a16="http://schemas.microsoft.com/office/drawing/2014/main" id="{CAD93228-93A3-464B-A60D-8EAA5EF56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02DAA1-370F-2FBA-19EF-BD3321BEE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457026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45CE708-3933-48C6-AA3D-B8680DD67E8A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079CEC-D7E0-4129-AE3D-6F028BC09BFA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F5E8C6-4962-40D3-8B58-3567ECA37D80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86F58B-594E-49D7-A7C5-6B603399CFE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3754535" y="4796501"/>
            <a:ext cx="870706" cy="3809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3" y="5192883"/>
            <a:ext cx="3569453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A6DAFE-BF32-4EDA-8DF9-7C9817E55EE2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4612266" y="5277993"/>
            <a:ext cx="1697779" cy="209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8D2BE-6303-4C8E-92D4-1FC26121B6EE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9942-0C7B-4CF3-88FC-940CD1F3C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9E9F92-C5AB-4138-9424-803C362AC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F417507-00FD-405C-AA9F-D282C3C6CC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5E1111C-C8AB-46D0-A0BE-F6DE0649E7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E4AB59F-32A2-40CC-9EC7-8F146A3B2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5" name="TextBox 49">
            <a:extLst>
              <a:ext uri="{FF2B5EF4-FFF2-40B4-BE49-F238E27FC236}">
                <a16:creationId xmlns:a16="http://schemas.microsoft.com/office/drawing/2014/main" id="{94FFE7C3-181F-465C-96F0-7ACA02732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D5234D-D802-A477-0047-CEF5A86CF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8124116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45CE708-3933-48C6-AA3D-B8680DD67E8A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079CEC-D7E0-4129-AE3D-6F028BC09BFA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F5E8C6-4962-40D3-8B58-3567ECA37D80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86F58B-594E-49D7-A7C5-6B603399CFE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4" y="5192883"/>
            <a:ext cx="2554966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A6DAFE-BF32-4EDA-8DF9-7C9817E55EE2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3597780" y="5277993"/>
            <a:ext cx="2712265" cy="209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8D2BE-6303-4C8E-92D4-1FC26121B6EE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9942-0C7B-4CF3-88FC-940CD1F3C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9E9F92-C5AB-4138-9424-803C362AC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F417507-00FD-405C-AA9F-D282C3C6CC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5E1111C-C8AB-46D0-A0BE-F6DE0649E7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E4AB59F-32A2-40CC-9EC7-8F146A3B2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5F15359F-E63C-4C1E-8ACE-A2902B7415F6}"/>
              </a:ext>
            </a:extLst>
          </p:cNvPr>
          <p:cNvSpPr/>
          <p:nvPr/>
        </p:nvSpPr>
        <p:spPr>
          <a:xfrm>
            <a:off x="6409522" y="4360639"/>
            <a:ext cx="897279" cy="983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BDC7E07-6E4C-447A-A9B6-2B4BA84A9600}"/>
              </a:ext>
            </a:extLst>
          </p:cNvPr>
          <p:cNvCxnSpPr>
            <a:cxnSpLocks/>
          </p:cNvCxnSpPr>
          <p:nvPr/>
        </p:nvCxnSpPr>
        <p:spPr>
          <a:xfrm flipH="1" flipV="1">
            <a:off x="4640427" y="4442883"/>
            <a:ext cx="1762438" cy="3601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579217"/>
            <a:ext cx="908748" cy="13666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475954"/>
            <a:ext cx="870706" cy="238894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528028"/>
            <a:ext cx="870706" cy="1798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579217"/>
            <a:ext cx="870706" cy="1277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" name="TextBox 49">
            <a:extLst>
              <a:ext uri="{FF2B5EF4-FFF2-40B4-BE49-F238E27FC236}">
                <a16:creationId xmlns:a16="http://schemas.microsoft.com/office/drawing/2014/main" id="{E76690A9-96CB-4C08-9722-C4811CF23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E93FA1-8F13-6E82-338E-1DE8E9CA8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4582478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45CE708-3933-48C6-AA3D-B8680DD67E8A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079CEC-D7E0-4129-AE3D-6F028BC09BFA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F5E8C6-4962-40D3-8B58-3567ECA37D80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86F58B-594E-49D7-A7C5-6B603399CFE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4" y="5192883"/>
            <a:ext cx="2554966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A6DAFE-BF32-4EDA-8DF9-7C9817E55EE2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3597780" y="5277993"/>
            <a:ext cx="2712265" cy="209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8D2BE-6303-4C8E-92D4-1FC26121B6EE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9942-0C7B-4CF3-88FC-940CD1F3C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9E9F92-C5AB-4138-9424-803C362AC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F417507-00FD-405C-AA9F-D282C3C6CC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5E1111C-C8AB-46D0-A0BE-F6DE0649E7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E4AB59F-32A2-40CC-9EC7-8F146A3B2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5F15359F-E63C-4C1E-8ACE-A2902B7415F6}"/>
              </a:ext>
            </a:extLst>
          </p:cNvPr>
          <p:cNvSpPr/>
          <p:nvPr/>
        </p:nvSpPr>
        <p:spPr>
          <a:xfrm>
            <a:off x="6409522" y="4360639"/>
            <a:ext cx="897279" cy="983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BDC7E07-6E4C-447A-A9B6-2B4BA84A9600}"/>
              </a:ext>
            </a:extLst>
          </p:cNvPr>
          <p:cNvCxnSpPr>
            <a:cxnSpLocks/>
          </p:cNvCxnSpPr>
          <p:nvPr/>
        </p:nvCxnSpPr>
        <p:spPr>
          <a:xfrm flipH="1" flipV="1">
            <a:off x="4640427" y="4442883"/>
            <a:ext cx="1762438" cy="3601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579217"/>
            <a:ext cx="908748" cy="13666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475954"/>
            <a:ext cx="870706" cy="238894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528028"/>
            <a:ext cx="870706" cy="1798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579217"/>
            <a:ext cx="870706" cy="1277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0CD4CD8-0B84-46B1-9F52-182B0C2F294F}"/>
              </a:ext>
            </a:extLst>
          </p:cNvPr>
          <p:cNvSpPr/>
          <p:nvPr/>
        </p:nvSpPr>
        <p:spPr>
          <a:xfrm>
            <a:off x="6605669" y="5447243"/>
            <a:ext cx="290674" cy="2754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49">
            <a:extLst>
              <a:ext uri="{FF2B5EF4-FFF2-40B4-BE49-F238E27FC236}">
                <a16:creationId xmlns:a16="http://schemas.microsoft.com/office/drawing/2014/main" id="{12A134D7-04CA-401F-9449-A4B49E85D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307075-A670-8930-80F6-66A44C2EA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5862507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45CE708-3933-48C6-AA3D-B8680DD67E8A}"/>
              </a:ext>
            </a:extLst>
          </p:cNvPr>
          <p:cNvSpPr/>
          <p:nvPr/>
        </p:nvSpPr>
        <p:spPr>
          <a:xfrm>
            <a:off x="6491908" y="4442883"/>
            <a:ext cx="725102" cy="210452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079CEC-D7E0-4129-AE3D-6F028BC09BFA}"/>
              </a:ext>
            </a:extLst>
          </p:cNvPr>
          <p:cNvSpPr/>
          <p:nvPr/>
        </p:nvSpPr>
        <p:spPr>
          <a:xfrm>
            <a:off x="6498456" y="4663693"/>
            <a:ext cx="725102" cy="21045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F5E8C6-4962-40D3-8B58-3567ECA37D80}"/>
              </a:ext>
            </a:extLst>
          </p:cNvPr>
          <p:cNvSpPr/>
          <p:nvPr/>
        </p:nvSpPr>
        <p:spPr>
          <a:xfrm>
            <a:off x="6496070" y="4866715"/>
            <a:ext cx="725102" cy="210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86F58B-594E-49D7-A7C5-6B603399CFEE}"/>
              </a:ext>
            </a:extLst>
          </p:cNvPr>
          <p:cNvSpPr/>
          <p:nvPr/>
        </p:nvSpPr>
        <p:spPr>
          <a:xfrm>
            <a:off x="6494481" y="5081716"/>
            <a:ext cx="725102" cy="2104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B640D6-E91D-4354-BC55-0482192D952A}"/>
              </a:ext>
            </a:extLst>
          </p:cNvPr>
          <p:cNvSpPr/>
          <p:nvPr/>
        </p:nvSpPr>
        <p:spPr bwMode="auto">
          <a:xfrm>
            <a:off x="1042814" y="5192883"/>
            <a:ext cx="2554966" cy="588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882" y="5304574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83FA8-F329-402D-BE38-79599D8DCFEB}"/>
              </a:ext>
            </a:extLst>
          </p:cNvPr>
          <p:cNvSpPr/>
          <p:nvPr/>
        </p:nvSpPr>
        <p:spPr>
          <a:xfrm>
            <a:off x="1040241" y="5779114"/>
            <a:ext cx="3585000" cy="368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7F2E1-2527-4B8B-AC17-1C7BC5A47905}"/>
              </a:ext>
            </a:extLst>
          </p:cNvPr>
          <p:cNvSpPr/>
          <p:nvPr/>
        </p:nvSpPr>
        <p:spPr>
          <a:xfrm>
            <a:off x="6494481" y="5289559"/>
            <a:ext cx="725102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3A6DAFE-BF32-4EDA-8DF9-7C9817E55EE2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3597780" y="5277993"/>
            <a:ext cx="2712265" cy="209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8D2BE-6303-4C8E-92D4-1FC26121B6EE}"/>
              </a:ext>
            </a:extLst>
          </p:cNvPr>
          <p:cNvGrpSpPr/>
          <p:nvPr/>
        </p:nvGrpSpPr>
        <p:grpSpPr>
          <a:xfrm>
            <a:off x="6400976" y="4518684"/>
            <a:ext cx="367234" cy="1050628"/>
            <a:chOff x="6400976" y="4518684"/>
            <a:chExt cx="367234" cy="105062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9942-0C7B-4CF3-88FC-940CD1F3C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5739" y="4518684"/>
              <a:ext cx="227012" cy="7167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9E9F92-C5AB-4138-9424-803C362AC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4749687"/>
              <a:ext cx="319533" cy="506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F417507-00FD-405C-AA9F-D282C3C6CC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026" y="4970176"/>
              <a:ext cx="348184" cy="2843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5E1111C-C8AB-46D0-A0BE-F6DE0649E7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9522" y="5254250"/>
              <a:ext cx="341484" cy="3150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E4AB59F-32A2-40CC-9EC7-8F146A3B2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976" y="5184168"/>
              <a:ext cx="341484" cy="671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5F15359F-E63C-4C1E-8ACE-A2902B7415F6}"/>
              </a:ext>
            </a:extLst>
          </p:cNvPr>
          <p:cNvSpPr/>
          <p:nvPr/>
        </p:nvSpPr>
        <p:spPr>
          <a:xfrm>
            <a:off x="6409522" y="4360639"/>
            <a:ext cx="897279" cy="983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579217"/>
            <a:ext cx="908748" cy="13666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475954"/>
            <a:ext cx="870706" cy="238894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528028"/>
            <a:ext cx="870706" cy="1798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579217"/>
            <a:ext cx="870706" cy="1277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0CD4CD8-0B84-46B1-9F52-182B0C2F294F}"/>
              </a:ext>
            </a:extLst>
          </p:cNvPr>
          <p:cNvSpPr/>
          <p:nvPr/>
        </p:nvSpPr>
        <p:spPr>
          <a:xfrm>
            <a:off x="6605669" y="5447243"/>
            <a:ext cx="290674" cy="2754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60F26B12-DD88-4969-AA29-9ABF1EBC32C2}"/>
              </a:ext>
            </a:extLst>
          </p:cNvPr>
          <p:cNvSpPr/>
          <p:nvPr/>
        </p:nvSpPr>
        <p:spPr>
          <a:xfrm>
            <a:off x="7865845" y="5659110"/>
            <a:ext cx="1160844" cy="1046490"/>
          </a:xfrm>
          <a:prstGeom prst="cloudCallout">
            <a:avLst>
              <a:gd name="adj1" fmla="val -129947"/>
              <a:gd name="adj2" fmla="val -480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700960-B9C7-4728-83B6-6D41F1000D85}"/>
              </a:ext>
            </a:extLst>
          </p:cNvPr>
          <p:cNvSpPr txBox="1"/>
          <p:nvPr/>
        </p:nvSpPr>
        <p:spPr>
          <a:xfrm>
            <a:off x="8001847" y="5781107"/>
            <a:ext cx="91270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Operate directly and send to the output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3526BC2-8F07-46D0-BBFC-20838CBDFE51}"/>
              </a:ext>
            </a:extLst>
          </p:cNvPr>
          <p:cNvCxnSpPr>
            <a:cxnSpLocks/>
          </p:cNvCxnSpPr>
          <p:nvPr/>
        </p:nvCxnSpPr>
        <p:spPr>
          <a:xfrm flipH="1" flipV="1">
            <a:off x="4640427" y="4442883"/>
            <a:ext cx="1762438" cy="3601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9F7B93E-9F59-493F-BE61-AB16396A2F44}"/>
              </a:ext>
            </a:extLst>
          </p:cNvPr>
          <p:cNvCxnSpPr>
            <a:cxnSpLocks/>
            <a:stCxn id="6" idx="6"/>
          </p:cNvCxnSpPr>
          <p:nvPr/>
        </p:nvCxnSpPr>
        <p:spPr>
          <a:xfrm flipV="1">
            <a:off x="6896343" y="5429828"/>
            <a:ext cx="352838" cy="1551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49">
            <a:extLst>
              <a:ext uri="{FF2B5EF4-FFF2-40B4-BE49-F238E27FC236}">
                <a16:creationId xmlns:a16="http://schemas.microsoft.com/office/drawing/2014/main" id="{B891787B-EA28-425C-9A4D-A2D03E3CB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69" y="5734333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gray</a:t>
            </a:r>
            <a:endParaRPr lang="en-US" altLang="en-US" sz="1600" baseline="-250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5EA6056-1CF9-46CD-BE67-3C92539ED9EF}"/>
              </a:ext>
            </a:extLst>
          </p:cNvPr>
          <p:cNvSpPr/>
          <p:nvPr/>
        </p:nvSpPr>
        <p:spPr>
          <a:xfrm>
            <a:off x="7790891" y="4456055"/>
            <a:ext cx="1088315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12CF6CEB-9FC7-4F35-B7D5-25861AB8E2DD}"/>
              </a:ext>
            </a:extLst>
          </p:cNvPr>
          <p:cNvCxnSpPr>
            <a:cxnSpLocks/>
            <a:endCxn id="79" idx="1"/>
          </p:cNvCxnSpPr>
          <p:nvPr/>
        </p:nvCxnSpPr>
        <p:spPr>
          <a:xfrm flipV="1">
            <a:off x="7426858" y="4889173"/>
            <a:ext cx="364033" cy="3782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A36AD39-BB6C-2536-94AC-1BF26FE66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16768968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337" y="6412436"/>
            <a:ext cx="693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AA4DA0D-1C2F-4C43-9752-5E41A850A054}"/>
              </a:ext>
            </a:extLst>
          </p:cNvPr>
          <p:cNvSpPr txBox="1"/>
          <p:nvPr/>
        </p:nvSpPr>
        <p:spPr>
          <a:xfrm>
            <a:off x="7790891" y="5428586"/>
            <a:ext cx="100917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Operation on this bucket is done</a:t>
            </a:r>
          </a:p>
        </p:txBody>
      </p:sp>
      <p:sp>
        <p:nvSpPr>
          <p:cNvPr id="84" name="AutoShape 4">
            <a:extLst>
              <a:ext uri="{FF2B5EF4-FFF2-40B4-BE49-F238E27FC236}">
                <a16:creationId xmlns:a16="http://schemas.microsoft.com/office/drawing/2014/main" id="{B5060BB8-06B7-4A98-AABC-FC66C8876B6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204449" y="4535841"/>
            <a:ext cx="112578" cy="166286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7D3E4EC-A7B1-4509-8777-51E3D8936D9F}"/>
              </a:ext>
            </a:extLst>
          </p:cNvPr>
          <p:cNvSpPr/>
          <p:nvPr/>
        </p:nvSpPr>
        <p:spPr>
          <a:xfrm>
            <a:off x="7790892" y="4456055"/>
            <a:ext cx="1088306" cy="8662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80BE53-717F-4130-888D-D6E86100CA7B}"/>
              </a:ext>
            </a:extLst>
          </p:cNvPr>
          <p:cNvGrpSpPr/>
          <p:nvPr/>
        </p:nvGrpSpPr>
        <p:grpSpPr>
          <a:xfrm>
            <a:off x="7836298" y="4724611"/>
            <a:ext cx="1042900" cy="276999"/>
            <a:chOff x="7642313" y="3810757"/>
            <a:chExt cx="1042900" cy="276999"/>
          </a:xfrm>
        </p:grpSpPr>
        <p:sp>
          <p:nvSpPr>
            <p:cNvPr id="79" name="TextBox 49">
              <a:extLst>
                <a:ext uri="{FF2B5EF4-FFF2-40B4-BE49-F238E27FC236}">
                  <a16:creationId xmlns:a16="http://schemas.microsoft.com/office/drawing/2014/main" id="{8A05F754-32AB-4881-BA56-DAA129004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2313" y="3810757"/>
              <a:ext cx="10429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en-US" sz="1200" dirty="0" err="1"/>
                <a:t>R</a:t>
              </a:r>
              <a:r>
                <a:rPr lang="en-US" altLang="en-US" sz="1200" baseline="-25000" dirty="0" err="1"/>
                <a:t>gray</a:t>
              </a:r>
              <a:r>
                <a:rPr lang="en-US" altLang="en-US" sz="1200" baseline="-25000" dirty="0"/>
                <a:t>        </a:t>
              </a:r>
              <a:r>
                <a:rPr lang="en-US" altLang="en-US" sz="1200" dirty="0" err="1"/>
                <a:t>S</a:t>
              </a:r>
              <a:r>
                <a:rPr lang="en-US" altLang="en-US" sz="1200" baseline="-25000" dirty="0" err="1"/>
                <a:t>gray</a:t>
              </a:r>
              <a:endParaRPr lang="en-US" altLang="en-US" sz="1200" baseline="-25000" dirty="0"/>
            </a:p>
          </p:txBody>
        </p:sp>
        <p:sp>
          <p:nvSpPr>
            <p:cNvPr id="86" name="AutoShape 4">
              <a:extLst>
                <a:ext uri="{FF2B5EF4-FFF2-40B4-BE49-F238E27FC236}">
                  <a16:creationId xmlns:a16="http://schemas.microsoft.com/office/drawing/2014/main" id="{C8A0181D-DC74-4134-82BF-7DFD23CF00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085609" y="3897930"/>
              <a:ext cx="112530" cy="166274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E3AF7F1-55AE-FD27-4476-D96608F3B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5820336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6E0A69-DF17-4D11-A2B1-CF9A9E90FB45}"/>
              </a:ext>
            </a:extLst>
          </p:cNvPr>
          <p:cNvGrpSpPr/>
          <p:nvPr/>
        </p:nvGrpSpPr>
        <p:grpSpPr>
          <a:xfrm>
            <a:off x="1047961" y="4778701"/>
            <a:ext cx="3579360" cy="407636"/>
            <a:chOff x="1047961" y="4778701"/>
            <a:chExt cx="3579360" cy="4076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DAEB3A3-C1AE-42E3-8FBF-F48B962E592F}"/>
                </a:ext>
              </a:extLst>
            </p:cNvPr>
            <p:cNvSpPr/>
            <p:nvPr/>
          </p:nvSpPr>
          <p:spPr>
            <a:xfrm>
              <a:off x="1057871" y="4786287"/>
              <a:ext cx="3569450" cy="4000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AC0DFA-8573-4000-B499-D8CF3D6033FD}"/>
                </a:ext>
              </a:extLst>
            </p:cNvPr>
            <p:cNvSpPr/>
            <p:nvPr/>
          </p:nvSpPr>
          <p:spPr>
            <a:xfrm>
              <a:off x="1047961" y="4786287"/>
              <a:ext cx="908748" cy="40004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F4BE404-A6A7-4655-9B66-EF7F40914787}"/>
                </a:ext>
              </a:extLst>
            </p:cNvPr>
            <p:cNvSpPr/>
            <p:nvPr/>
          </p:nvSpPr>
          <p:spPr>
            <a:xfrm>
              <a:off x="1978660" y="4786287"/>
              <a:ext cx="870706" cy="399019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C072CC8-2A5D-4143-AF47-E0E8CA0D622E}"/>
                </a:ext>
              </a:extLst>
            </p:cNvPr>
            <p:cNvSpPr/>
            <p:nvPr/>
          </p:nvSpPr>
          <p:spPr>
            <a:xfrm>
              <a:off x="2874508" y="4786288"/>
              <a:ext cx="870706" cy="39203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060A183-CA25-4BFB-95A9-467EAE45D0AC}"/>
                </a:ext>
              </a:extLst>
            </p:cNvPr>
            <p:cNvSpPr/>
            <p:nvPr/>
          </p:nvSpPr>
          <p:spPr>
            <a:xfrm>
              <a:off x="3754535" y="4796501"/>
              <a:ext cx="870706" cy="38096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TextBox 49">
              <a:extLst>
                <a:ext uri="{FF2B5EF4-FFF2-40B4-BE49-F238E27FC236}">
                  <a16:creationId xmlns:a16="http://schemas.microsoft.com/office/drawing/2014/main" id="{E05658E6-0B5F-4608-A56F-7D3799901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461" y="4778701"/>
              <a:ext cx="3190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</a:t>
              </a:r>
            </a:p>
          </p:txBody>
        </p:sp>
      </p:grp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9058E-C619-7B61-C8F7-FCDBF7E74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8317161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747D41-3CA9-4740-A0C9-A04C7578D5E4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229065" y="5011691"/>
            <a:ext cx="2271166" cy="7109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DEBB225-DBE0-D408-C32A-5A752B02B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4377032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89B195-26B7-288B-F9C2-8F58C795A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7728579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5909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32141413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8125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#buckets = M/2 + 1 ≈ M/2 (so B(S) ≈ M</a:t>
            </a:r>
            <a:r>
              <a:rPr lang="en-US" alt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/4)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871409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12557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#buckets = M/2 + 1 ≈ M/2 (so B(S) ≈ M</a:t>
            </a:r>
            <a:r>
              <a:rPr lang="en-US" alt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/4)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 saves 2*(M/2) = M =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B(S)·(M/B(S))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 saves 2B(R)/(M/2) =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B(R)·(M/B(S))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25057879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16989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#buckets = M/2 + 1 ≈ M/2 (so B(S) ≈ M</a:t>
            </a:r>
            <a:r>
              <a:rPr lang="en-US" alt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/4)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 saves 2*(M/2) = M =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B(S)·(M/B(S))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 saves 2B(R)/(M/2) =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B(R)·(M/B(S))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Original cost without these savings: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3(B(R) + B(S))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35343620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4B07B6-76D1-41FD-92A6-B053668F8316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1DBC62-C868-4420-9B20-B924EBD0730E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FDB747-8CB2-40D1-A200-E0F38A84DEEE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62FBCA-AF86-451B-ABDC-23B850A3052C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391A1ED-4FB2-4981-BBC9-8B2B46710510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441" name="Group 10"/>
          <p:cNvGrpSpPr>
            <a:grpSpLocks/>
          </p:cNvGrpSpPr>
          <p:nvPr/>
        </p:nvGrpSpPr>
        <p:grpSpPr bwMode="auto">
          <a:xfrm>
            <a:off x="1051136" y="3746109"/>
            <a:ext cx="3589291" cy="2647811"/>
            <a:chOff x="-733425" y="3938955"/>
            <a:chExt cx="1504950" cy="1690320"/>
          </a:xfrm>
        </p:grpSpPr>
        <p:sp>
          <p:nvSpPr>
            <p:cNvPr id="55" name="Oval 54"/>
            <p:cNvSpPr/>
            <p:nvPr/>
          </p:nvSpPr>
          <p:spPr>
            <a:xfrm>
              <a:off x="-733425" y="3938955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-733425" y="5304256"/>
              <a:ext cx="1504950" cy="3250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8" name="Straight Connector 57"/>
            <p:cNvCxnSpPr>
              <a:stCxn id="55" idx="2"/>
              <a:endCxn id="57" idx="2"/>
            </p:cNvCxnSpPr>
            <p:nvPr/>
          </p:nvCxnSpPr>
          <p:spPr>
            <a:xfrm>
              <a:off x="-733425" y="4102008"/>
              <a:ext cx="0" cy="13642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cxnSpLocks/>
              <a:stCxn id="55" idx="6"/>
            </p:cNvCxnSpPr>
            <p:nvPr/>
          </p:nvCxnSpPr>
          <p:spPr>
            <a:xfrm>
              <a:off x="771525" y="4101465"/>
              <a:ext cx="0" cy="13647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FF744C-483E-466E-9E91-9D3DC61FC41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42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AB3060-6CC0-4EC6-B020-2D3B4469849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416229" y="1297979"/>
            <a:ext cx="3268983" cy="1641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# buckets = M/2;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Use M/2 main memory blocks to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hold a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Operations on bucket B</a:t>
            </a:r>
            <a:r>
              <a:rPr lang="en-US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performed directly.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93497" y="4442883"/>
            <a:ext cx="731837" cy="1712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1442" name="TextBox 6"/>
          <p:cNvSpPr txBox="1">
            <a:spLocks noChangeArrowheads="1"/>
          </p:cNvSpPr>
          <p:nvPr/>
        </p:nvSpPr>
        <p:spPr bwMode="auto">
          <a:xfrm>
            <a:off x="6198560" y="4022501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main memory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A32B7E-7CBC-491E-B20A-F72F883EB792}"/>
              </a:ext>
            </a:extLst>
          </p:cNvPr>
          <p:cNvSpPr/>
          <p:nvPr/>
        </p:nvSpPr>
        <p:spPr>
          <a:xfrm>
            <a:off x="7225334" y="4970176"/>
            <a:ext cx="181863" cy="604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77650EE-EA33-41C0-B792-FA3578B2B389}"/>
              </a:ext>
            </a:extLst>
          </p:cNvPr>
          <p:cNvSpPr/>
          <p:nvPr/>
        </p:nvSpPr>
        <p:spPr>
          <a:xfrm>
            <a:off x="6310045" y="4975701"/>
            <a:ext cx="181863" cy="6045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D99A5-A61C-40D3-AE8C-492FD7417C62}"/>
              </a:ext>
            </a:extLst>
          </p:cNvPr>
          <p:cNvCxnSpPr>
            <a:cxnSpLocks/>
          </p:cNvCxnSpPr>
          <p:nvPr/>
        </p:nvCxnSpPr>
        <p:spPr>
          <a:xfrm flipV="1">
            <a:off x="6491908" y="528956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BF0D9F-5040-4724-9542-7683838D6138}"/>
              </a:ext>
            </a:extLst>
          </p:cNvPr>
          <p:cNvCxnSpPr>
            <a:cxnSpLocks/>
          </p:cNvCxnSpPr>
          <p:nvPr/>
        </p:nvCxnSpPr>
        <p:spPr>
          <a:xfrm flipV="1">
            <a:off x="6501820" y="550313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9C2BA-9B66-47EA-A248-CBD8E539654E}"/>
              </a:ext>
            </a:extLst>
          </p:cNvPr>
          <p:cNvCxnSpPr>
            <a:cxnSpLocks/>
          </p:cNvCxnSpPr>
          <p:nvPr/>
        </p:nvCxnSpPr>
        <p:spPr>
          <a:xfrm flipV="1">
            <a:off x="6483585" y="572866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88E34E-F71A-47FB-A03A-DBC6BCC98B05}"/>
              </a:ext>
            </a:extLst>
          </p:cNvPr>
          <p:cNvCxnSpPr>
            <a:cxnSpLocks/>
          </p:cNvCxnSpPr>
          <p:nvPr/>
        </p:nvCxnSpPr>
        <p:spPr>
          <a:xfrm flipV="1">
            <a:off x="6491908" y="4661918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07B163-363C-4D4B-82E7-6F7A1E567C4D}"/>
              </a:ext>
            </a:extLst>
          </p:cNvPr>
          <p:cNvCxnSpPr>
            <a:cxnSpLocks/>
          </p:cNvCxnSpPr>
          <p:nvPr/>
        </p:nvCxnSpPr>
        <p:spPr>
          <a:xfrm flipV="1">
            <a:off x="6491908" y="507717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3B8E5-1FE8-4140-BF57-55B4C810E759}"/>
              </a:ext>
            </a:extLst>
          </p:cNvPr>
          <p:cNvCxnSpPr>
            <a:cxnSpLocks/>
          </p:cNvCxnSpPr>
          <p:nvPr/>
        </p:nvCxnSpPr>
        <p:spPr>
          <a:xfrm flipV="1">
            <a:off x="6491908" y="4873340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BE3359-326E-444B-9AA5-0285FB37B06A}"/>
              </a:ext>
            </a:extLst>
          </p:cNvPr>
          <p:cNvCxnSpPr>
            <a:cxnSpLocks/>
          </p:cNvCxnSpPr>
          <p:nvPr/>
        </p:nvCxnSpPr>
        <p:spPr>
          <a:xfrm flipV="1">
            <a:off x="6483585" y="5942327"/>
            <a:ext cx="733426" cy="55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8">
            <a:extLst>
              <a:ext uri="{FF2B5EF4-FFF2-40B4-BE49-F238E27FC236}">
                <a16:creationId xmlns:a16="http://schemas.microsoft.com/office/drawing/2014/main" id="{18BE5D38-52EE-4DBD-AA79-D077CF0FE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943" y="6412436"/>
            <a:ext cx="7505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/>
              <a:t>Phase II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EB3A3-C1AE-42E3-8FBF-F48B962E592F}"/>
              </a:ext>
            </a:extLst>
          </p:cNvPr>
          <p:cNvSpPr/>
          <p:nvPr/>
        </p:nvSpPr>
        <p:spPr>
          <a:xfrm>
            <a:off x="1057871" y="4786287"/>
            <a:ext cx="3569450" cy="400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AC0DFA-8573-4000-B499-D8CF3D6033FD}"/>
              </a:ext>
            </a:extLst>
          </p:cNvPr>
          <p:cNvSpPr/>
          <p:nvPr/>
        </p:nvSpPr>
        <p:spPr>
          <a:xfrm>
            <a:off x="1047961" y="4786287"/>
            <a:ext cx="908748" cy="4000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4BE404-A6A7-4655-9B66-EF7F40914787}"/>
              </a:ext>
            </a:extLst>
          </p:cNvPr>
          <p:cNvSpPr/>
          <p:nvPr/>
        </p:nvSpPr>
        <p:spPr>
          <a:xfrm>
            <a:off x="1978660" y="4786287"/>
            <a:ext cx="870706" cy="399019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072CC8-2A5D-4143-AF47-E0E8CA0D622E}"/>
              </a:ext>
            </a:extLst>
          </p:cNvPr>
          <p:cNvSpPr/>
          <p:nvPr/>
        </p:nvSpPr>
        <p:spPr>
          <a:xfrm>
            <a:off x="2874508" y="4786288"/>
            <a:ext cx="870706" cy="3920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060A183-CA25-4BFB-95A9-467EAE45D0AC}"/>
              </a:ext>
            </a:extLst>
          </p:cNvPr>
          <p:cNvSpPr/>
          <p:nvPr/>
        </p:nvSpPr>
        <p:spPr>
          <a:xfrm>
            <a:off x="6500231" y="5289560"/>
            <a:ext cx="716780" cy="866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Box 49">
            <a:extLst>
              <a:ext uri="{FF2B5EF4-FFF2-40B4-BE49-F238E27FC236}">
                <a16:creationId xmlns:a16="http://schemas.microsoft.com/office/drawing/2014/main" id="{E05658E6-0B5F-4608-A56F-7D379990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461" y="4778701"/>
            <a:ext cx="319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</a:t>
            </a: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C35F92FD-E0A8-4BBE-8F76-46692473F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074" y="3067462"/>
            <a:ext cx="2329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M = 10,   #buckets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blocks/bucket = 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49A250-0348-4280-8C82-FA58B8BA8EBB}"/>
              </a:ext>
            </a:extLst>
          </p:cNvPr>
          <p:cNvSpPr/>
          <p:nvPr/>
        </p:nvSpPr>
        <p:spPr bwMode="auto">
          <a:xfrm>
            <a:off x="1056893" y="4149740"/>
            <a:ext cx="3569453" cy="5884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4CB7CA-C67A-459F-8727-C413B7B89D03}"/>
              </a:ext>
            </a:extLst>
          </p:cNvPr>
          <p:cNvSpPr/>
          <p:nvPr/>
        </p:nvSpPr>
        <p:spPr>
          <a:xfrm>
            <a:off x="1046987" y="4149739"/>
            <a:ext cx="908748" cy="5661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5BEF09-DFE7-4620-BBDC-2946362C2668}"/>
              </a:ext>
            </a:extLst>
          </p:cNvPr>
          <p:cNvSpPr/>
          <p:nvPr/>
        </p:nvSpPr>
        <p:spPr>
          <a:xfrm>
            <a:off x="1977686" y="4153256"/>
            <a:ext cx="870706" cy="561592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D60A65-E494-401B-AB16-E3A0541BFC81}"/>
              </a:ext>
            </a:extLst>
          </p:cNvPr>
          <p:cNvSpPr/>
          <p:nvPr/>
        </p:nvSpPr>
        <p:spPr>
          <a:xfrm>
            <a:off x="2873534" y="4149311"/>
            <a:ext cx="870706" cy="5585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B87E743-C9CA-4F5C-8915-08CCEC2455DA}"/>
              </a:ext>
            </a:extLst>
          </p:cNvPr>
          <p:cNvSpPr/>
          <p:nvPr/>
        </p:nvSpPr>
        <p:spPr>
          <a:xfrm>
            <a:off x="3753561" y="4149739"/>
            <a:ext cx="870706" cy="5572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651D1394-AF16-4684-8084-DB39F03D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558" y="4251950"/>
            <a:ext cx="341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C0EC01-867C-467F-8CDC-9272D765900A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4210830" y="4488285"/>
            <a:ext cx="2099215" cy="789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9">
            <a:extLst>
              <a:ext uri="{FF2B5EF4-FFF2-40B4-BE49-F238E27FC236}">
                <a16:creationId xmlns:a16="http://schemas.microsoft.com/office/drawing/2014/main" id="{FA797DC3-3F93-4584-89DF-CEEC94072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38939"/>
            <a:ext cx="670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err="1"/>
              <a:t>S</a:t>
            </a:r>
            <a:r>
              <a:rPr lang="en-US" altLang="en-US" sz="1600" baseline="-25000" dirty="0" err="1"/>
              <a:t>yellow</a:t>
            </a:r>
            <a:endParaRPr lang="en-US" altLang="en-US" sz="1600" baseline="-25000" dirty="0"/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9B987FD9-5A5B-4C66-9324-694DB78F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1289050"/>
            <a:ext cx="4833937" cy="2141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disk I/O’s we have saved?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Let k = 1, bucket size = M/2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#buckets = M/2 + 1 ≈ M/2 (so B(S) ≈ M</a:t>
            </a:r>
            <a:r>
              <a:rPr lang="en-US" altLang="en-US" sz="16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/4)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S saves 2*(M/2) = M = </a:t>
            </a: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B(S)·(M/B(S))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4. R saves 2B(R)/(M/2) = </a:t>
            </a:r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B(R)·(M/B(S))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disk I/O’s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5. Original cost without these savings: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3(B(R) + B(S))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6. So now the cost is 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– M/B(S))(B(R) + B(S))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(with a memory requirement M ≥ 2√ B(S))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A7EE994-84FF-45AB-8160-232E67738949}"/>
              </a:ext>
            </a:extLst>
          </p:cNvPr>
          <p:cNvCxnSpPr/>
          <p:nvPr/>
        </p:nvCxnSpPr>
        <p:spPr>
          <a:xfrm>
            <a:off x="3729038" y="3143250"/>
            <a:ext cx="54133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F5831F3-9B70-D287-FF4C-DA178023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6563"/>
            <a:ext cx="73340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hash-based algorithms: an example </a:t>
            </a:r>
          </a:p>
        </p:txBody>
      </p:sp>
    </p:spTree>
    <p:extLst>
      <p:ext uri="{BB962C8B-B14F-4D97-AF65-F5344CB8AC3E}">
        <p14:creationId xmlns:p14="http://schemas.microsoft.com/office/powerpoint/2010/main" val="40163436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116F04-E59C-43F0-8D80-AE15949816A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7812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0017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76200" y="6429375"/>
            <a:ext cx="5743575" cy="309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7815" name="TextBox 1"/>
          <p:cNvSpPr txBox="1">
            <a:spLocks noChangeArrowheads="1"/>
          </p:cNvSpPr>
          <p:nvPr/>
        </p:nvSpPr>
        <p:spPr bwMode="auto">
          <a:xfrm>
            <a:off x="76200" y="6357938"/>
            <a:ext cx="464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247816" name="Group 3"/>
          <p:cNvGrpSpPr>
            <a:grpSpLocks/>
          </p:cNvGrpSpPr>
          <p:nvPr/>
        </p:nvGrpSpPr>
        <p:grpSpPr bwMode="auto">
          <a:xfrm>
            <a:off x="4551363" y="6386513"/>
            <a:ext cx="1211262" cy="392112"/>
            <a:chOff x="6033783" y="6282978"/>
            <a:chExt cx="1211701" cy="391845"/>
          </a:xfrm>
        </p:grpSpPr>
        <p:grpSp>
          <p:nvGrpSpPr>
            <p:cNvPr id="247869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247871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247874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75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24787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247872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73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247870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grpSp>
        <p:nvGrpSpPr>
          <p:cNvPr id="247817" name="Group 1"/>
          <p:cNvGrpSpPr>
            <a:grpSpLocks/>
          </p:cNvGrpSpPr>
          <p:nvPr/>
        </p:nvGrpSpPr>
        <p:grpSpPr bwMode="auto">
          <a:xfrm>
            <a:off x="527646" y="4028758"/>
            <a:ext cx="1838325" cy="2195512"/>
            <a:chOff x="673100" y="2747963"/>
            <a:chExt cx="1837764" cy="2195356"/>
          </a:xfrm>
        </p:grpSpPr>
        <p:sp>
          <p:nvSpPr>
            <p:cNvPr id="247867" name="TextBox 23"/>
            <p:cNvSpPr txBox="1">
              <a:spLocks noChangeArrowheads="1"/>
            </p:cNvSpPr>
            <p:nvPr/>
          </p:nvSpPr>
          <p:spPr bwMode="auto">
            <a:xfrm>
              <a:off x="673100" y="3481380"/>
              <a:ext cx="1837764" cy="1461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Memory: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 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 = 2</a:t>
              </a:r>
              <a:endPara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(R), </a:t>
              </a:r>
              <a:r>
                <a:rPr lang="el-GR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(R),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table-scan(R): 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B(R)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5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00B05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4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(R, S):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B(R) + B(S)</a:t>
              </a:r>
            </a:p>
          </p:txBody>
        </p:sp>
        <p:sp>
          <p:nvSpPr>
            <p:cNvPr id="247868" name="TextBox 29"/>
            <p:cNvSpPr txBox="1">
              <a:spLocks noChangeArrowheads="1"/>
            </p:cNvSpPr>
            <p:nvPr/>
          </p:nvSpPr>
          <p:spPr bwMode="auto">
            <a:xfrm>
              <a:off x="673100" y="2747963"/>
              <a:ext cx="1837763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Operations requiring almost no space: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4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table-scan</a:t>
              </a:r>
            </a:p>
          </p:txBody>
        </p:sp>
      </p:grpSp>
      <p:grpSp>
        <p:nvGrpSpPr>
          <p:cNvPr id="247818" name="Group 2"/>
          <p:cNvGrpSpPr>
            <a:grpSpLocks/>
          </p:cNvGrpSpPr>
          <p:nvPr/>
        </p:nvGrpSpPr>
        <p:grpSpPr bwMode="auto">
          <a:xfrm>
            <a:off x="2487964" y="4029248"/>
            <a:ext cx="2035175" cy="2212975"/>
            <a:chOff x="3213100" y="2759075"/>
            <a:chExt cx="2035804" cy="2212560"/>
          </a:xfrm>
        </p:grpSpPr>
        <p:sp>
          <p:nvSpPr>
            <p:cNvPr id="247857" name="TextBox 30"/>
            <p:cNvSpPr txBox="1">
              <a:spLocks noChangeArrowheads="1"/>
            </p:cNvSpPr>
            <p:nvPr/>
          </p:nvSpPr>
          <p:spPr bwMode="auto">
            <a:xfrm>
              <a:off x="3213100" y="2759075"/>
              <a:ext cx="2034581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One-pass Algorithms: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4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400" dirty="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247858" name="TextBox 23"/>
            <p:cNvSpPr txBox="1">
              <a:spLocks noChangeArrowheads="1"/>
            </p:cNvSpPr>
            <p:nvPr/>
          </p:nvSpPr>
          <p:spPr bwMode="auto">
            <a:xfrm>
              <a:off x="3214322" y="3509696"/>
              <a:ext cx="2034582" cy="1461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Unary:</a:t>
              </a:r>
              <a:endParaRPr lang="en-US" altLang="en-US" sz="1400" b="1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Memory: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 ≥ B(R)</a:t>
              </a:r>
              <a:endPara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Binary: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Memory: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 ≥ B(R</a:t>
              </a:r>
              <a:r>
                <a:rPr lang="en-US" altLang="en-US" sz="1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small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5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</a:t>
              </a:r>
              <a:r>
                <a:rPr lang="en-US" altLang="en-US" sz="1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small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 + B(R</a:t>
              </a:r>
              <a:r>
                <a:rPr lang="en-US" altLang="en-US" sz="1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large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</a:p>
          </p:txBody>
        </p:sp>
        <p:grpSp>
          <p:nvGrpSpPr>
            <p:cNvPr id="247859" name="Group 41"/>
            <p:cNvGrpSpPr>
              <a:grpSpLocks/>
            </p:cNvGrpSpPr>
            <p:nvPr/>
          </p:nvGrpSpPr>
          <p:grpSpPr bwMode="auto">
            <a:xfrm>
              <a:off x="3509985" y="3124144"/>
              <a:ext cx="998195" cy="396915"/>
              <a:chOff x="2887975" y="2583643"/>
              <a:chExt cx="1178385" cy="396435"/>
            </a:xfrm>
          </p:grpSpPr>
          <p:grpSp>
            <p:nvGrpSpPr>
              <p:cNvPr id="247861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178385" cy="311865"/>
                <a:chOff x="2887975" y="2668213"/>
                <a:chExt cx="1178385" cy="311865"/>
              </a:xfrm>
            </p:grpSpPr>
            <p:sp>
              <p:nvSpPr>
                <p:cNvPr id="247864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29949" cy="3074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65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393841" y="2709747"/>
                  <a:ext cx="112421" cy="196364"/>
                </a:xfrm>
                <a:prstGeom prst="flowChartCollate">
                  <a:avLst/>
                </a:prstGeom>
                <a:noFill/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  <p:sp>
              <p:nvSpPr>
                <p:cNvPr id="24786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3848197" y="2733986"/>
                  <a:ext cx="218163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 dirty="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  <p:sp>
            <p:nvSpPr>
              <p:cNvPr id="247862" name="TextBox 11"/>
              <p:cNvSpPr txBox="1">
                <a:spLocks noChangeArrowheads="1"/>
              </p:cNvSpPr>
              <p:nvPr/>
            </p:nvSpPr>
            <p:spPr bwMode="auto">
              <a:xfrm>
                <a:off x="3479486" y="2583643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63" name="TextBox 12"/>
              <p:cNvSpPr txBox="1">
                <a:spLocks noChangeArrowheads="1"/>
              </p:cNvSpPr>
              <p:nvPr/>
            </p:nvSpPr>
            <p:spPr bwMode="auto">
              <a:xfrm>
                <a:off x="3103902" y="2647128"/>
                <a:ext cx="270989" cy="307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247860" name="AutoShape 4"/>
            <p:cNvSpPr>
              <a:spLocks noChangeArrowheads="1"/>
            </p:cNvSpPr>
            <p:nvPr/>
          </p:nvSpPr>
          <p:spPr bwMode="auto">
            <a:xfrm rot="-5400000">
              <a:off x="4248590" y="3269557"/>
              <a:ext cx="112557" cy="166336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/>
                <a:t> </a:t>
              </a:r>
            </a:p>
          </p:txBody>
        </p:sp>
      </p:grpSp>
      <p:grpSp>
        <p:nvGrpSpPr>
          <p:cNvPr id="247819" name="Group 3"/>
          <p:cNvGrpSpPr>
            <a:grpSpLocks/>
          </p:cNvGrpSpPr>
          <p:nvPr/>
        </p:nvGrpSpPr>
        <p:grpSpPr bwMode="auto">
          <a:xfrm>
            <a:off x="4656302" y="4030186"/>
            <a:ext cx="1941512" cy="2163763"/>
            <a:chOff x="5994400" y="2755900"/>
            <a:chExt cx="1942237" cy="2164275"/>
          </a:xfrm>
        </p:grpSpPr>
        <p:sp>
          <p:nvSpPr>
            <p:cNvPr id="247847" name="TextBox 43"/>
            <p:cNvSpPr txBox="1">
              <a:spLocks noChangeArrowheads="1"/>
            </p:cNvSpPr>
            <p:nvPr/>
          </p:nvSpPr>
          <p:spPr bwMode="auto">
            <a:xfrm>
              <a:off x="5994400" y="2755900"/>
              <a:ext cx="1942237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Nested-loop Algorithms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For binary operations: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400" dirty="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</a:p>
          </p:txBody>
        </p:sp>
        <p:grpSp>
          <p:nvGrpSpPr>
            <p:cNvPr id="247848" name="Group 41"/>
            <p:cNvGrpSpPr>
              <a:grpSpLocks/>
            </p:cNvGrpSpPr>
            <p:nvPr/>
          </p:nvGrpSpPr>
          <p:grpSpPr bwMode="auto">
            <a:xfrm>
              <a:off x="6829100" y="3193274"/>
              <a:ext cx="989323" cy="330303"/>
              <a:chOff x="2887975" y="2645712"/>
              <a:chExt cx="1167910" cy="329906"/>
            </a:xfrm>
          </p:grpSpPr>
          <p:grpSp>
            <p:nvGrpSpPr>
              <p:cNvPr id="247852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167910" cy="307405"/>
                <a:chOff x="2887975" y="2668213"/>
                <a:chExt cx="1167910" cy="307405"/>
              </a:xfrm>
            </p:grpSpPr>
            <p:sp>
              <p:nvSpPr>
                <p:cNvPr id="247855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29949" cy="3074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5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3837722" y="2698516"/>
                  <a:ext cx="218163" cy="2356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baseline="-25000" dirty="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  <p:sp>
            <p:nvSpPr>
              <p:cNvPr id="247853" name="TextBox 11"/>
              <p:cNvSpPr txBox="1">
                <a:spLocks noChangeArrowheads="1"/>
              </p:cNvSpPr>
              <p:nvPr/>
            </p:nvSpPr>
            <p:spPr bwMode="auto">
              <a:xfrm>
                <a:off x="3469006" y="2645712"/>
                <a:ext cx="270989" cy="307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54" name="TextBox 12"/>
              <p:cNvSpPr txBox="1">
                <a:spLocks noChangeArrowheads="1"/>
              </p:cNvSpPr>
              <p:nvPr/>
            </p:nvSpPr>
            <p:spPr bwMode="auto">
              <a:xfrm>
                <a:off x="3082941" y="2647128"/>
                <a:ext cx="270989" cy="307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247849" name="TextBox 23"/>
            <p:cNvSpPr txBox="1">
              <a:spLocks noChangeArrowheads="1"/>
            </p:cNvSpPr>
            <p:nvPr/>
          </p:nvSpPr>
          <p:spPr bwMode="auto">
            <a:xfrm>
              <a:off x="5994400" y="3504403"/>
              <a:ext cx="1939062" cy="14157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Memory:</a:t>
              </a: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   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 ≥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5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u="sng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en-US" altLang="en-US" sz="1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B(R)*B(S)/M + B(R)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1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7850" name="AutoShape 4"/>
            <p:cNvSpPr>
              <a:spLocks noChangeArrowheads="1"/>
            </p:cNvSpPr>
            <p:nvPr/>
          </p:nvSpPr>
          <p:spPr bwMode="auto">
            <a:xfrm rot="-5400000">
              <a:off x="7236059" y="3283955"/>
              <a:ext cx="112557" cy="166336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/>
                <a:t> </a:t>
              </a:r>
            </a:p>
          </p:txBody>
        </p:sp>
        <p:sp>
          <p:nvSpPr>
            <p:cNvPr id="247851" name="AutoShape 4"/>
            <p:cNvSpPr>
              <a:spLocks noChangeArrowheads="1"/>
            </p:cNvSpPr>
            <p:nvPr/>
          </p:nvSpPr>
          <p:spPr bwMode="auto">
            <a:xfrm rot="-5400000">
              <a:off x="7555400" y="3284259"/>
              <a:ext cx="112557" cy="166336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 dirty="0"/>
                <a:t> </a:t>
              </a:r>
            </a:p>
          </p:txBody>
        </p:sp>
      </p:grpSp>
      <p:grpSp>
        <p:nvGrpSpPr>
          <p:cNvPr id="247820" name="Group 9"/>
          <p:cNvGrpSpPr>
            <a:grpSpLocks/>
          </p:cNvGrpSpPr>
          <p:nvPr/>
        </p:nvGrpSpPr>
        <p:grpSpPr bwMode="auto">
          <a:xfrm>
            <a:off x="535024" y="1657033"/>
            <a:ext cx="2665413" cy="2084387"/>
            <a:chOff x="1479352" y="4035840"/>
            <a:chExt cx="2666519" cy="2082943"/>
          </a:xfrm>
        </p:grpSpPr>
        <p:grpSp>
          <p:nvGrpSpPr>
            <p:cNvPr id="247839" name="Group 66"/>
            <p:cNvGrpSpPr>
              <a:grpSpLocks/>
            </p:cNvGrpSpPr>
            <p:nvPr/>
          </p:nvGrpSpPr>
          <p:grpSpPr bwMode="auto">
            <a:xfrm>
              <a:off x="1479352" y="4035840"/>
              <a:ext cx="2666519" cy="2082943"/>
              <a:chOff x="3213100" y="2759075"/>
              <a:chExt cx="2035804" cy="2082943"/>
            </a:xfrm>
          </p:grpSpPr>
          <p:sp>
            <p:nvSpPr>
              <p:cNvPr id="247842" name="TextBox 30"/>
              <p:cNvSpPr txBox="1">
                <a:spLocks noChangeArrowheads="1"/>
              </p:cNvSpPr>
              <p:nvPr/>
            </p:nvSpPr>
            <p:spPr bwMode="auto">
              <a:xfrm>
                <a:off x="3213100" y="2759075"/>
                <a:ext cx="2034582" cy="5232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Two-pass sort-based algorithms: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τ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QuickType II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en-US" sz="14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43" name="TextBox 23"/>
              <p:cNvSpPr txBox="1">
                <a:spLocks noChangeArrowheads="1"/>
              </p:cNvSpPr>
              <p:nvPr/>
            </p:nvSpPr>
            <p:spPr bwMode="auto">
              <a:xfrm>
                <a:off x="3214322" y="3287746"/>
                <a:ext cx="2034582" cy="1554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Unary:</a:t>
                </a:r>
                <a:endParaRPr lang="en-US" altLang="en-US" sz="14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</a:t>
                </a:r>
                <a:endPara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3B(R)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Binary: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 + B(S)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5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3(B(R) + B(S))</a:t>
                </a:r>
              </a:p>
            </p:txBody>
          </p:sp>
          <p:grpSp>
            <p:nvGrpSpPr>
              <p:cNvPr id="247844" name="Group 34"/>
              <p:cNvGrpSpPr>
                <a:grpSpLocks/>
              </p:cNvGrpSpPr>
              <p:nvPr/>
            </p:nvGrpSpPr>
            <p:grpSpPr bwMode="auto">
              <a:xfrm>
                <a:off x="3509992" y="3084271"/>
                <a:ext cx="1498763" cy="432331"/>
                <a:chOff x="2887975" y="2543810"/>
                <a:chExt cx="1769309" cy="431807"/>
              </a:xfrm>
            </p:grpSpPr>
            <p:sp>
              <p:nvSpPr>
                <p:cNvPr id="247845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218078" cy="307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46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502891" y="2501839"/>
                  <a:ext cx="112421" cy="196364"/>
                </a:xfrm>
                <a:prstGeom prst="flowChartCollate">
                  <a:avLst/>
                </a:prstGeom>
                <a:noFill/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</p:grpSp>
        </p:grpSp>
        <p:cxnSp>
          <p:nvCxnSpPr>
            <p:cNvPr id="7" name="Straight Connector 6"/>
            <p:cNvCxnSpPr/>
            <p:nvPr/>
          </p:nvCxnSpPr>
          <p:spPr>
            <a:xfrm>
              <a:off x="2840405" y="5582580"/>
              <a:ext cx="9941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2710176" y="4838559"/>
              <a:ext cx="43197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821" name="Group 83"/>
          <p:cNvGrpSpPr>
            <a:grpSpLocks/>
          </p:cNvGrpSpPr>
          <p:nvPr/>
        </p:nvGrpSpPr>
        <p:grpSpPr bwMode="auto">
          <a:xfrm>
            <a:off x="3311583" y="1651471"/>
            <a:ext cx="2665413" cy="2084387"/>
            <a:chOff x="1479352" y="4035840"/>
            <a:chExt cx="2666519" cy="2082943"/>
          </a:xfrm>
        </p:grpSpPr>
        <p:grpSp>
          <p:nvGrpSpPr>
            <p:cNvPr id="247831" name="Group 84"/>
            <p:cNvGrpSpPr>
              <a:grpSpLocks/>
            </p:cNvGrpSpPr>
            <p:nvPr/>
          </p:nvGrpSpPr>
          <p:grpSpPr bwMode="auto">
            <a:xfrm>
              <a:off x="1479352" y="4035840"/>
              <a:ext cx="2666519" cy="2082943"/>
              <a:chOff x="3213100" y="2759075"/>
              <a:chExt cx="2035804" cy="2082943"/>
            </a:xfrm>
          </p:grpSpPr>
          <p:sp>
            <p:nvSpPr>
              <p:cNvPr id="247834" name="TextBox 30"/>
              <p:cNvSpPr txBox="1">
                <a:spLocks noChangeArrowheads="1"/>
              </p:cNvSpPr>
              <p:nvPr/>
            </p:nvSpPr>
            <p:spPr bwMode="auto">
              <a:xfrm>
                <a:off x="3213100" y="2759075"/>
                <a:ext cx="2034582" cy="5232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Two-pass hash-based algorithms: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QuickType II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en-US" sz="14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35" name="TextBox 23"/>
              <p:cNvSpPr txBox="1">
                <a:spLocks noChangeArrowheads="1"/>
              </p:cNvSpPr>
              <p:nvPr/>
            </p:nvSpPr>
            <p:spPr bwMode="auto">
              <a:xfrm>
                <a:off x="3214322" y="3287746"/>
                <a:ext cx="2034582" cy="15542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Unary:</a:t>
                </a:r>
                <a:endParaRPr lang="en-US" altLang="en-US" sz="1400" b="1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B(R)</a:t>
                </a:r>
                <a:endParaRPr lang="en-US" altLang="en-US" sz="14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3B(R)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Binary: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√ B(R</a:t>
                </a:r>
                <a:r>
                  <a:rPr lang="en-US" altLang="en-US" sz="14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small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5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3(B(R</a:t>
                </a:r>
                <a:r>
                  <a:rPr lang="en-US" altLang="en-US" sz="14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small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+ B(R</a:t>
                </a:r>
                <a:r>
                  <a:rPr lang="en-US" altLang="en-US" sz="14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large</a:t>
                </a:r>
                <a:r>
                  <a:rPr lang="en-US" altLang="en-US" sz="14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))</a:t>
                </a:r>
              </a:p>
            </p:txBody>
          </p:sp>
          <p:grpSp>
            <p:nvGrpSpPr>
              <p:cNvPr id="247836" name="Group 34"/>
              <p:cNvGrpSpPr>
                <a:grpSpLocks/>
              </p:cNvGrpSpPr>
              <p:nvPr/>
            </p:nvGrpSpPr>
            <p:grpSpPr bwMode="auto">
              <a:xfrm>
                <a:off x="3510000" y="3084271"/>
                <a:ext cx="1322536" cy="432331"/>
                <a:chOff x="2887975" y="2543810"/>
                <a:chExt cx="1561267" cy="431807"/>
              </a:xfrm>
            </p:grpSpPr>
            <p:sp>
              <p:nvSpPr>
                <p:cNvPr id="247837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218078" cy="307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38" name="AutoShape 4"/>
                <p:cNvSpPr>
                  <a:spLocks noChangeArrowheads="1"/>
                </p:cNvSpPr>
                <p:nvPr/>
              </p:nvSpPr>
              <p:spPr bwMode="auto">
                <a:xfrm rot="16200000">
                  <a:off x="4337713" y="2518492"/>
                  <a:ext cx="86211" cy="136847"/>
                </a:xfrm>
                <a:prstGeom prst="flowChartCollate">
                  <a:avLst/>
                </a:prstGeom>
                <a:noFill/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</p:grpSp>
        </p:grpSp>
        <p:cxnSp>
          <p:nvCxnSpPr>
            <p:cNvPr id="86" name="Straight Connector 85"/>
            <p:cNvCxnSpPr/>
            <p:nvPr/>
          </p:nvCxnSpPr>
          <p:spPr>
            <a:xfrm flipV="1">
              <a:off x="2840405" y="5582580"/>
              <a:ext cx="651145" cy="793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2710176" y="4838559"/>
              <a:ext cx="43197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822" name="Group 93"/>
          <p:cNvGrpSpPr>
            <a:grpSpLocks/>
          </p:cNvGrpSpPr>
          <p:nvPr/>
        </p:nvGrpSpPr>
        <p:grpSpPr bwMode="auto">
          <a:xfrm>
            <a:off x="6088142" y="1653081"/>
            <a:ext cx="2569597" cy="2221511"/>
            <a:chOff x="1479352" y="4035840"/>
            <a:chExt cx="2570296" cy="2221223"/>
          </a:xfrm>
        </p:grpSpPr>
        <p:grpSp>
          <p:nvGrpSpPr>
            <p:cNvPr id="247823" name="Group 94"/>
            <p:cNvGrpSpPr>
              <a:grpSpLocks/>
            </p:cNvGrpSpPr>
            <p:nvPr/>
          </p:nvGrpSpPr>
          <p:grpSpPr bwMode="auto">
            <a:xfrm>
              <a:off x="1479352" y="4035840"/>
              <a:ext cx="2570296" cy="2221223"/>
              <a:chOff x="3213100" y="2759075"/>
              <a:chExt cx="1962341" cy="2221223"/>
            </a:xfrm>
          </p:grpSpPr>
          <p:sp>
            <p:nvSpPr>
              <p:cNvPr id="247826" name="TextBox 30"/>
              <p:cNvSpPr txBox="1">
                <a:spLocks noChangeArrowheads="1"/>
              </p:cNvSpPr>
              <p:nvPr/>
            </p:nvSpPr>
            <p:spPr bwMode="auto">
              <a:xfrm>
                <a:off x="3213100" y="2759075"/>
                <a:ext cx="1962341" cy="5232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Two-pass hybrid hash-based: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QuickType II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en-US" sz="14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∩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l-GR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</a:t>
                </a:r>
                <a:r>
                  <a:rPr lang="en-US" altLang="en-US" sz="1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247827" name="TextBox 23"/>
              <p:cNvSpPr txBox="1">
                <a:spLocks noChangeArrowheads="1"/>
              </p:cNvSpPr>
              <p:nvPr/>
            </p:nvSpPr>
            <p:spPr bwMode="auto">
              <a:xfrm>
                <a:off x="3214322" y="3287746"/>
                <a:ext cx="1961119" cy="16925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Unary:</a:t>
                </a:r>
                <a:endParaRPr lang="en-US" altLang="en-US" sz="1400" b="1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 2√ B(R)</a:t>
                </a:r>
                <a:endParaRPr lang="en-US" altLang="en-US" sz="14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3B(R) − M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Binary: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Memory:</a:t>
                </a:r>
                <a:r>
                  <a:rPr lang="en-US" alt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 ≥ 2√ B(</a:t>
                </a:r>
                <a:r>
                  <a:rPr lang="en-US" altLang="en-US" sz="1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en-US" sz="14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small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u="sng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Cost:</a:t>
                </a:r>
                <a:r>
                  <a:rPr lang="en-US" alt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 – M/B(</a:t>
                </a:r>
                <a:r>
                  <a:rPr lang="en-US" altLang="en-US" sz="1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en-US" sz="14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small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)) </a:t>
                </a:r>
                <a:r>
                  <a:rPr lang="el-GR" altLang="en-US" sz="1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·</a:t>
                </a:r>
                <a:endParaRPr lang="en-US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       (B(</a:t>
                </a:r>
                <a:r>
                  <a:rPr lang="en-US" altLang="en-US" sz="1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  <a:r>
                  <a:rPr lang="en-US" altLang="en-US" sz="14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small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 + B(</a:t>
                </a:r>
                <a:r>
                  <a:rPr lang="en-US" altLang="en-US" sz="1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R</a:t>
                </a:r>
                <a:r>
                  <a:rPr lang="en-US" altLang="en-US" sz="14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large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))</a:t>
                </a:r>
              </a:p>
            </p:txBody>
          </p:sp>
          <p:grpSp>
            <p:nvGrpSpPr>
              <p:cNvPr id="247828" name="Group 34"/>
              <p:cNvGrpSpPr>
                <a:grpSpLocks/>
              </p:cNvGrpSpPr>
              <p:nvPr/>
            </p:nvGrpSpPr>
            <p:grpSpPr bwMode="auto">
              <a:xfrm>
                <a:off x="3510000" y="3084270"/>
                <a:ext cx="1322536" cy="432332"/>
                <a:chOff x="2887975" y="2543809"/>
                <a:chExt cx="1561267" cy="431808"/>
              </a:xfrm>
            </p:grpSpPr>
            <p:sp>
              <p:nvSpPr>
                <p:cNvPr id="247829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218078" cy="307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830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294849" y="2501838"/>
                  <a:ext cx="112421" cy="196364"/>
                </a:xfrm>
                <a:prstGeom prst="flowChartCollate">
                  <a:avLst/>
                </a:prstGeom>
                <a:noFill/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 dirty="0"/>
                    <a:t> </a:t>
                  </a:r>
                </a:p>
              </p:txBody>
            </p:sp>
          </p:grpSp>
        </p:grpSp>
        <p:cxnSp>
          <p:nvCxnSpPr>
            <p:cNvPr id="96" name="Straight Connector 95"/>
            <p:cNvCxnSpPr/>
            <p:nvPr/>
          </p:nvCxnSpPr>
          <p:spPr>
            <a:xfrm>
              <a:off x="2779142" y="5513321"/>
              <a:ext cx="669345" cy="1230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2833857" y="4837423"/>
              <a:ext cx="433506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26175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4985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4986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4986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4986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4986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24986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6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6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4986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4986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4987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9874" name="Flowchart: Process 155"/>
          <p:cNvSpPr>
            <a:spLocks noChangeArrowheads="1"/>
          </p:cNvSpPr>
          <p:nvPr/>
        </p:nvSpPr>
        <p:spPr bwMode="auto">
          <a:xfrm>
            <a:off x="1844675" y="2255838"/>
            <a:ext cx="1219200" cy="457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49875" name="Straight Arrow Connector 156"/>
          <p:cNvCxnSpPr>
            <a:cxnSpLocks noChangeShapeType="1"/>
            <a:endCxn id="150" idx="1"/>
          </p:cNvCxnSpPr>
          <p:nvPr/>
        </p:nvCxnSpPr>
        <p:spPr bwMode="auto">
          <a:xfrm>
            <a:off x="2933700" y="2457450"/>
            <a:ext cx="414338" cy="88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7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4987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988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988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4988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4988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49886" name="Straight Arrow Connector 31"/>
          <p:cNvCxnSpPr>
            <a:cxnSpLocks noChangeShapeType="1"/>
          </p:cNvCxnSpPr>
          <p:nvPr/>
        </p:nvCxnSpPr>
        <p:spPr bwMode="auto">
          <a:xfrm flipV="1">
            <a:off x="2413000" y="3967163"/>
            <a:ext cx="415925" cy="50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87" name="Flowchart: Process 32"/>
          <p:cNvSpPr>
            <a:spLocks noChangeArrowheads="1"/>
          </p:cNvSpPr>
          <p:nvPr/>
        </p:nvSpPr>
        <p:spPr bwMode="auto">
          <a:xfrm>
            <a:off x="1577975" y="3741738"/>
            <a:ext cx="1031875" cy="430212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49888" name="Flowchart: Process 33"/>
          <p:cNvSpPr>
            <a:spLocks noChangeArrowheads="1"/>
          </p:cNvSpPr>
          <p:nvPr/>
        </p:nvSpPr>
        <p:spPr bwMode="auto">
          <a:xfrm>
            <a:off x="1041400" y="4287838"/>
            <a:ext cx="1277938" cy="46672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49889" name="Straight Arrow Connector 34"/>
          <p:cNvCxnSpPr>
            <a:cxnSpLocks noChangeShapeType="1"/>
            <a:stCxn id="249888" idx="3"/>
          </p:cNvCxnSpPr>
          <p:nvPr/>
        </p:nvCxnSpPr>
        <p:spPr bwMode="auto">
          <a:xfrm>
            <a:off x="2319338" y="4521200"/>
            <a:ext cx="403225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9890" name="Straight Arrow Connector 36"/>
          <p:cNvCxnSpPr>
            <a:cxnSpLocks noChangeShapeType="1"/>
            <a:endCxn id="30" idx="1"/>
          </p:cNvCxnSpPr>
          <p:nvPr/>
        </p:nvCxnSpPr>
        <p:spPr bwMode="auto">
          <a:xfrm>
            <a:off x="2103438" y="5402263"/>
            <a:ext cx="434975" cy="5953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91" name="Flowchart: Process 37"/>
          <p:cNvSpPr>
            <a:spLocks noChangeArrowheads="1"/>
          </p:cNvSpPr>
          <p:nvPr/>
        </p:nvSpPr>
        <p:spPr bwMode="auto">
          <a:xfrm>
            <a:off x="898525" y="4789488"/>
            <a:ext cx="1466850" cy="57785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249892" name="TextBox 2"/>
          <p:cNvSpPr txBox="1">
            <a:spLocks noChangeArrowheads="1"/>
          </p:cNvSpPr>
          <p:nvPr/>
        </p:nvSpPr>
        <p:spPr bwMode="auto">
          <a:xfrm>
            <a:off x="5252426" y="965128"/>
            <a:ext cx="1771650" cy="50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0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0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49893" name="Group 129"/>
          <p:cNvGrpSpPr>
            <a:grpSpLocks/>
          </p:cNvGrpSpPr>
          <p:nvPr/>
        </p:nvGrpSpPr>
        <p:grpSpPr bwMode="auto">
          <a:xfrm>
            <a:off x="5977075" y="1437701"/>
            <a:ext cx="3146425" cy="2765425"/>
            <a:chOff x="5273675" y="1741488"/>
            <a:chExt cx="3903663" cy="3319462"/>
          </a:xfrm>
        </p:grpSpPr>
        <p:sp>
          <p:nvSpPr>
            <p:cNvPr id="249918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&lt;statement&gt;</a:t>
              </a:r>
            </a:p>
          </p:txBody>
        </p:sp>
        <p:sp>
          <p:nvSpPr>
            <p:cNvPr id="249919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&lt;select-statement&gt;</a:t>
              </a:r>
            </a:p>
          </p:txBody>
        </p:sp>
        <p:sp>
          <p:nvSpPr>
            <p:cNvPr id="249920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49921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&lt;select-list&gt;</a:t>
              </a:r>
            </a:p>
          </p:txBody>
        </p:sp>
        <p:sp>
          <p:nvSpPr>
            <p:cNvPr id="249922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49923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&lt;tbl-list&gt;</a:t>
              </a:r>
            </a:p>
          </p:txBody>
        </p:sp>
        <p:sp>
          <p:nvSpPr>
            <p:cNvPr id="249924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 dirty="0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49925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&lt;search-condition&gt;</a:t>
              </a:r>
            </a:p>
          </p:txBody>
        </p:sp>
        <p:sp>
          <p:nvSpPr>
            <p:cNvPr id="249926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&lt;select-sublist&gt;</a:t>
              </a:r>
            </a:p>
          </p:txBody>
        </p:sp>
        <p:sp>
          <p:nvSpPr>
            <p:cNvPr id="249927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sp>
          <p:nvSpPr>
            <p:cNvPr id="249928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49929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&lt;tbl-name&gt;</a:t>
              </a:r>
            </a:p>
          </p:txBody>
        </p:sp>
        <p:sp>
          <p:nvSpPr>
            <p:cNvPr id="249930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&lt;tbl-list&gt;</a:t>
              </a:r>
            </a:p>
          </p:txBody>
        </p:sp>
        <p:sp>
          <p:nvSpPr>
            <p:cNvPr id="249931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49932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49933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4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5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6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7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8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9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0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1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2" name="Straight Connector 45"/>
            <p:cNvCxnSpPr>
              <a:cxnSpLocks noChangeShapeType="1"/>
              <a:endCxn id="249922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3" name="Straight Connector 46"/>
            <p:cNvCxnSpPr>
              <a:cxnSpLocks noChangeShapeType="1"/>
              <a:endCxn id="249924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4" name="Straight Connector 47"/>
            <p:cNvCxnSpPr>
              <a:cxnSpLocks noChangeShapeType="1"/>
              <a:endCxn id="249925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5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6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7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8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49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&lt;tbl-name&gt;</a:t>
              </a:r>
            </a:p>
          </p:txBody>
        </p:sp>
        <p:sp>
          <p:nvSpPr>
            <p:cNvPr id="249950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&lt;b-term&gt;</a:t>
              </a:r>
            </a:p>
          </p:txBody>
        </p:sp>
        <p:sp>
          <p:nvSpPr>
            <p:cNvPr id="249951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&lt;b-facor&gt;</a:t>
              </a:r>
            </a:p>
          </p:txBody>
        </p:sp>
        <p:sp>
          <p:nvSpPr>
            <p:cNvPr id="249952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&lt;b-term&gt;</a:t>
              </a:r>
            </a:p>
          </p:txBody>
        </p:sp>
        <p:cxnSp>
          <p:nvCxnSpPr>
            <p:cNvPr id="249953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4" name="Straight Connector 67"/>
            <p:cNvCxnSpPr>
              <a:cxnSpLocks noChangeShapeType="1"/>
              <a:endCxn id="249952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5" name="Straight Connector 68"/>
            <p:cNvCxnSpPr>
              <a:cxnSpLocks noChangeShapeType="1"/>
              <a:endCxn id="249951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6" name="Straight Connector 69"/>
            <p:cNvCxnSpPr>
              <a:cxnSpLocks noChangeShapeType="1"/>
              <a:endCxn id="249958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7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58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49959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&lt;b-facor&gt;</a:t>
              </a:r>
            </a:p>
          </p:txBody>
        </p:sp>
        <p:cxnSp>
          <p:nvCxnSpPr>
            <p:cNvPr id="249960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1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62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9963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&lt;b-primary&gt;</a:t>
              </a:r>
            </a:p>
          </p:txBody>
        </p:sp>
        <p:sp>
          <p:nvSpPr>
            <p:cNvPr id="249964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&lt;comp-pred&gt;</a:t>
              </a:r>
            </a:p>
          </p:txBody>
        </p:sp>
        <p:cxnSp>
          <p:nvCxnSpPr>
            <p:cNvPr id="249965" name="Straight Connector 90"/>
            <p:cNvCxnSpPr>
              <a:cxnSpLocks noChangeShapeType="1"/>
              <a:stCxn id="249964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6" name="Straight Connector 91"/>
            <p:cNvCxnSpPr>
              <a:cxnSpLocks noChangeShapeType="1"/>
              <a:endCxn id="249970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7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8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69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&lt;exp&gt;</a:t>
              </a:r>
            </a:p>
          </p:txBody>
        </p:sp>
        <p:sp>
          <p:nvSpPr>
            <p:cNvPr id="249970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&lt;exp&gt;</a:t>
              </a:r>
            </a:p>
          </p:txBody>
        </p:sp>
        <p:sp>
          <p:nvSpPr>
            <p:cNvPr id="249971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&lt;co-op&gt;</a:t>
              </a:r>
            </a:p>
          </p:txBody>
        </p:sp>
        <p:sp>
          <p:nvSpPr>
            <p:cNvPr id="249972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49973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4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5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6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77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&lt;term&gt;</a:t>
              </a:r>
            </a:p>
          </p:txBody>
        </p:sp>
        <p:sp>
          <p:nvSpPr>
            <p:cNvPr id="249978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&lt;factor&gt;</a:t>
              </a:r>
            </a:p>
          </p:txBody>
        </p:sp>
        <p:sp>
          <p:nvSpPr>
            <p:cNvPr id="249979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49980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1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cxnSp>
          <p:nvCxnSpPr>
            <p:cNvPr id="249982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83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84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5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&lt;term&gt;</a:t>
              </a:r>
            </a:p>
          </p:txBody>
        </p:sp>
        <p:sp>
          <p:nvSpPr>
            <p:cNvPr id="249986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&lt;factor&gt;</a:t>
              </a:r>
            </a:p>
          </p:txBody>
        </p:sp>
        <p:sp>
          <p:nvSpPr>
            <p:cNvPr id="249987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49988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9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  &lt;column-name&gt;</a:t>
              </a:r>
            </a:p>
          </p:txBody>
        </p:sp>
        <p:sp>
          <p:nvSpPr>
            <p:cNvPr id="249990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&lt;b-primary&gt;</a:t>
              </a:r>
            </a:p>
          </p:txBody>
        </p:sp>
        <p:sp>
          <p:nvSpPr>
            <p:cNvPr id="249991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&lt;comp-pred&gt;</a:t>
              </a:r>
            </a:p>
          </p:txBody>
        </p:sp>
        <p:cxnSp>
          <p:nvCxnSpPr>
            <p:cNvPr id="249992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3" name="Straight Connector 127"/>
            <p:cNvCxnSpPr>
              <a:cxnSpLocks noChangeShapeType="1"/>
              <a:endCxn id="249991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4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5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96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grpSp>
          <p:nvGrpSpPr>
            <p:cNvPr id="249997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49998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9999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&lt;exp&gt;</a:t>
                </a:r>
              </a:p>
            </p:txBody>
          </p:sp>
          <p:sp>
            <p:nvSpPr>
              <p:cNvPr id="250000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&lt;exp&gt;</a:t>
                </a:r>
              </a:p>
            </p:txBody>
          </p:sp>
          <p:sp>
            <p:nvSpPr>
              <p:cNvPr id="250001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&lt;co-op&gt;</a:t>
                </a:r>
              </a:p>
            </p:txBody>
          </p:sp>
          <p:sp>
            <p:nvSpPr>
              <p:cNvPr id="250002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50003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0004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0005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0006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&lt;term&gt;</a:t>
                </a:r>
              </a:p>
            </p:txBody>
          </p:sp>
          <p:sp>
            <p:nvSpPr>
              <p:cNvPr id="250007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&lt;factor&gt;</a:t>
                </a:r>
              </a:p>
            </p:txBody>
          </p:sp>
          <p:sp>
            <p:nvSpPr>
              <p:cNvPr id="250008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50009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50010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50011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0012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0013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0014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&lt;term&gt;</a:t>
                  </a:r>
                </a:p>
              </p:txBody>
            </p:sp>
            <p:sp>
              <p:nvSpPr>
                <p:cNvPr id="250015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&lt;factor&gt;</a:t>
                  </a:r>
                </a:p>
              </p:txBody>
            </p:sp>
            <p:sp>
              <p:nvSpPr>
                <p:cNvPr id="250016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50017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0018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&lt;integer&gt;</a:t>
                  </a:r>
                </a:p>
              </p:txBody>
            </p:sp>
          </p:grpSp>
        </p:grpSp>
      </p:grpSp>
      <p:grpSp>
        <p:nvGrpSpPr>
          <p:cNvPr id="249894" name="Group 149"/>
          <p:cNvGrpSpPr>
            <a:grpSpLocks/>
          </p:cNvGrpSpPr>
          <p:nvPr/>
        </p:nvGrpSpPr>
        <p:grpSpPr bwMode="auto">
          <a:xfrm>
            <a:off x="5737512" y="3790086"/>
            <a:ext cx="1481137" cy="1236662"/>
            <a:chOff x="1664798" y="3335338"/>
            <a:chExt cx="1873516" cy="1464083"/>
          </a:xfrm>
        </p:grpSpPr>
        <p:sp>
          <p:nvSpPr>
            <p:cNvPr id="249907" name="Rectangle 175"/>
            <p:cNvSpPr>
              <a:spLocks noChangeArrowheads="1"/>
            </p:cNvSpPr>
            <p:nvPr/>
          </p:nvSpPr>
          <p:spPr bwMode="auto">
            <a:xfrm>
              <a:off x="1664798" y="4570821"/>
              <a:ext cx="493713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49908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9909" name="TextBox 174"/>
            <p:cNvSpPr txBox="1">
              <a:spLocks noChangeArrowheads="1"/>
            </p:cNvSpPr>
            <p:nvPr/>
          </p:nvSpPr>
          <p:spPr bwMode="auto">
            <a:xfrm>
              <a:off x="2293449" y="3419248"/>
              <a:ext cx="294538" cy="25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49910" name="TextBox 177"/>
            <p:cNvSpPr txBox="1">
              <a:spLocks noChangeArrowheads="1"/>
            </p:cNvSpPr>
            <p:nvPr/>
          </p:nvSpPr>
          <p:spPr bwMode="auto">
            <a:xfrm>
              <a:off x="2112596" y="4266021"/>
              <a:ext cx="428417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9911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31051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9912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9165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9913" name="Straight Connector 184"/>
            <p:cNvCxnSpPr>
              <a:cxnSpLocks noChangeShapeType="1"/>
              <a:endCxn id="249908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14" name="Straight Connector 185"/>
            <p:cNvCxnSpPr>
              <a:cxnSpLocks noChangeShapeType="1"/>
            </p:cNvCxnSpPr>
            <p:nvPr/>
          </p:nvCxnSpPr>
          <p:spPr bwMode="auto">
            <a:xfrm rot="10800000" flipV="1">
              <a:off x="1967827" y="4488270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15" name="TextBox 196"/>
            <p:cNvSpPr txBox="1">
              <a:spLocks noChangeArrowheads="1"/>
            </p:cNvSpPr>
            <p:nvPr/>
          </p:nvSpPr>
          <p:spPr bwMode="auto">
            <a:xfrm>
              <a:off x="2274155" y="3893730"/>
              <a:ext cx="1264159" cy="25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4991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17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9895" name="Group 158"/>
          <p:cNvGrpSpPr>
            <a:grpSpLocks/>
          </p:cNvGrpSpPr>
          <p:nvPr/>
        </p:nvGrpSpPr>
        <p:grpSpPr bwMode="auto">
          <a:xfrm>
            <a:off x="5323774" y="5137256"/>
            <a:ext cx="2341563" cy="1630363"/>
            <a:chOff x="5205413" y="4759325"/>
            <a:chExt cx="2633662" cy="2051050"/>
          </a:xfrm>
        </p:grpSpPr>
        <p:sp>
          <p:nvSpPr>
            <p:cNvPr id="249896" name="Rectangle 175"/>
            <p:cNvSpPr>
              <a:spLocks noChangeArrowheads="1"/>
            </p:cNvSpPr>
            <p:nvPr/>
          </p:nvSpPr>
          <p:spPr bwMode="auto">
            <a:xfrm>
              <a:off x="5205413" y="6559550"/>
              <a:ext cx="1252537" cy="241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ScanTable</a:t>
              </a:r>
              <a:r>
                <a:rPr lang="en-US" altLang="en-US" sz="1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(S(a,b))</a:t>
              </a:r>
            </a:p>
          </p:txBody>
        </p:sp>
        <p:sp>
          <p:nvSpPr>
            <p:cNvPr id="249897" name="Rectangle 176"/>
            <p:cNvSpPr>
              <a:spLocks noChangeArrowheads="1"/>
            </p:cNvSpPr>
            <p:nvPr/>
          </p:nvSpPr>
          <p:spPr bwMode="auto">
            <a:xfrm>
              <a:off x="6662738" y="6557963"/>
              <a:ext cx="1176337" cy="252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ScanTable</a:t>
              </a:r>
              <a:r>
                <a:rPr lang="en-US" altLang="en-US" sz="1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(T(b,c))</a:t>
              </a:r>
            </a:p>
          </p:txBody>
        </p:sp>
        <p:sp>
          <p:nvSpPr>
            <p:cNvPr id="249898" name="TextBox 177"/>
            <p:cNvSpPr txBox="1">
              <a:spLocks noChangeArrowheads="1"/>
            </p:cNvSpPr>
            <p:nvPr/>
          </p:nvSpPr>
          <p:spPr bwMode="auto">
            <a:xfrm>
              <a:off x="5908675" y="6067425"/>
              <a:ext cx="1139825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Alg-CrossProd</a:t>
              </a:r>
            </a:p>
          </p:txBody>
        </p:sp>
        <p:sp>
          <p:nvSpPr>
            <p:cNvPr id="249899" name="TextBox 196"/>
            <p:cNvSpPr txBox="1">
              <a:spLocks noChangeArrowheads="1"/>
            </p:cNvSpPr>
            <p:nvPr/>
          </p:nvSpPr>
          <p:spPr bwMode="auto">
            <a:xfrm>
              <a:off x="5676900" y="5610225"/>
              <a:ext cx="16002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Select(S.b=T.b &amp; a&gt;4)</a:t>
              </a:r>
            </a:p>
          </p:txBody>
        </p:sp>
        <p:cxnSp>
          <p:nvCxnSpPr>
            <p:cNvPr id="249900" name="Straight Arrow Connector 163"/>
            <p:cNvCxnSpPr>
              <a:cxnSpLocks noChangeShapeType="1"/>
              <a:stCxn id="249897" idx="0"/>
            </p:cNvCxnSpPr>
            <p:nvPr/>
          </p:nvCxnSpPr>
          <p:spPr bwMode="auto">
            <a:xfrm rot="16200000" flipV="1">
              <a:off x="6851650" y="6159500"/>
              <a:ext cx="204788" cy="592138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1" name="Straight Arrow Connector 164"/>
            <p:cNvCxnSpPr>
              <a:cxnSpLocks noChangeShapeType="1"/>
              <a:stCxn id="249896" idx="0"/>
            </p:cNvCxnSpPr>
            <p:nvPr/>
          </p:nvCxnSpPr>
          <p:spPr bwMode="auto">
            <a:xfrm rot="5400000" flipH="1" flipV="1">
              <a:off x="5965825" y="6219825"/>
              <a:ext cx="206375" cy="473075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02" name="TextBox 196"/>
            <p:cNvSpPr txBox="1">
              <a:spLocks noChangeArrowheads="1"/>
            </p:cNvSpPr>
            <p:nvPr/>
          </p:nvSpPr>
          <p:spPr bwMode="auto">
            <a:xfrm>
              <a:off x="6057900" y="5153025"/>
              <a:ext cx="8382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Project(c)</a:t>
              </a:r>
            </a:p>
          </p:txBody>
        </p:sp>
        <p:cxnSp>
          <p:nvCxnSpPr>
            <p:cNvPr id="249903" name="Straight Arrow Connector 178"/>
            <p:cNvCxnSpPr>
              <a:cxnSpLocks noChangeShapeType="1"/>
              <a:stCxn id="249898" idx="0"/>
              <a:endCxn id="249899" idx="2"/>
            </p:cNvCxnSpPr>
            <p:nvPr/>
          </p:nvCxnSpPr>
          <p:spPr bwMode="auto">
            <a:xfrm flipH="1" flipV="1">
              <a:off x="6477000" y="5856446"/>
              <a:ext cx="1588" cy="210979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4" name="Straight Arrow Connector 180"/>
            <p:cNvCxnSpPr>
              <a:cxnSpLocks noChangeShapeType="1"/>
              <a:stCxn id="249899" idx="0"/>
              <a:endCxn id="249902" idx="2"/>
            </p:cNvCxnSpPr>
            <p:nvPr/>
          </p:nvCxnSpPr>
          <p:spPr bwMode="auto">
            <a:xfrm flipV="1">
              <a:off x="6477000" y="5399246"/>
              <a:ext cx="0" cy="210979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5" name="Straight Arrow Connector 143"/>
            <p:cNvCxnSpPr>
              <a:cxnSpLocks noChangeShapeType="1"/>
            </p:cNvCxnSpPr>
            <p:nvPr/>
          </p:nvCxnSpPr>
          <p:spPr bwMode="auto">
            <a:xfrm rot="5400000" flipH="1" flipV="1">
              <a:off x="6387306" y="5063332"/>
              <a:ext cx="180975" cy="1588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06" name="TextBox 23"/>
            <p:cNvSpPr txBox="1">
              <a:spLocks noChangeArrowheads="1"/>
            </p:cNvSpPr>
            <p:nvPr/>
          </p:nvSpPr>
          <p:spPr bwMode="auto">
            <a:xfrm>
              <a:off x="6172200" y="4759325"/>
              <a:ext cx="55496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output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76361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4985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4986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4986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4986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4986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optimization and security.</a:t>
            </a:r>
          </a:p>
        </p:txBody>
      </p:sp>
      <p:sp>
        <p:nvSpPr>
          <p:cNvPr id="24986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6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6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4986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4986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4987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9874" name="Flowchart: Process 155"/>
          <p:cNvSpPr>
            <a:spLocks noChangeArrowheads="1"/>
          </p:cNvSpPr>
          <p:nvPr/>
        </p:nvSpPr>
        <p:spPr bwMode="auto">
          <a:xfrm>
            <a:off x="1844675" y="2255838"/>
            <a:ext cx="1219200" cy="457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49875" name="Straight Arrow Connector 156"/>
          <p:cNvCxnSpPr>
            <a:cxnSpLocks noChangeShapeType="1"/>
            <a:endCxn id="150" idx="1"/>
          </p:cNvCxnSpPr>
          <p:nvPr/>
        </p:nvCxnSpPr>
        <p:spPr bwMode="auto">
          <a:xfrm>
            <a:off x="2933700" y="2457450"/>
            <a:ext cx="414338" cy="88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7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987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4987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988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988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4988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4988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49886" name="Straight Arrow Connector 31"/>
          <p:cNvCxnSpPr>
            <a:cxnSpLocks noChangeShapeType="1"/>
          </p:cNvCxnSpPr>
          <p:nvPr/>
        </p:nvCxnSpPr>
        <p:spPr bwMode="auto">
          <a:xfrm flipV="1">
            <a:off x="2413000" y="3967163"/>
            <a:ext cx="415925" cy="50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87" name="Flowchart: Process 32"/>
          <p:cNvSpPr>
            <a:spLocks noChangeArrowheads="1"/>
          </p:cNvSpPr>
          <p:nvPr/>
        </p:nvSpPr>
        <p:spPr bwMode="auto">
          <a:xfrm>
            <a:off x="1577975" y="3741738"/>
            <a:ext cx="1031875" cy="430212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49888" name="Flowchart: Process 33"/>
          <p:cNvSpPr>
            <a:spLocks noChangeArrowheads="1"/>
          </p:cNvSpPr>
          <p:nvPr/>
        </p:nvSpPr>
        <p:spPr bwMode="auto">
          <a:xfrm>
            <a:off x="1041400" y="4287838"/>
            <a:ext cx="1277938" cy="46672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49889" name="Straight Arrow Connector 34"/>
          <p:cNvCxnSpPr>
            <a:cxnSpLocks noChangeShapeType="1"/>
            <a:stCxn id="249888" idx="3"/>
          </p:cNvCxnSpPr>
          <p:nvPr/>
        </p:nvCxnSpPr>
        <p:spPr bwMode="auto">
          <a:xfrm>
            <a:off x="2319338" y="4521200"/>
            <a:ext cx="403225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9890" name="Straight Arrow Connector 36"/>
          <p:cNvCxnSpPr>
            <a:cxnSpLocks noChangeShapeType="1"/>
            <a:endCxn id="30" idx="1"/>
          </p:cNvCxnSpPr>
          <p:nvPr/>
        </p:nvCxnSpPr>
        <p:spPr bwMode="auto">
          <a:xfrm>
            <a:off x="2103438" y="5402263"/>
            <a:ext cx="434975" cy="5953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891" name="Flowchart: Process 37"/>
          <p:cNvSpPr>
            <a:spLocks noChangeArrowheads="1"/>
          </p:cNvSpPr>
          <p:nvPr/>
        </p:nvSpPr>
        <p:spPr bwMode="auto">
          <a:xfrm>
            <a:off x="898525" y="4789488"/>
            <a:ext cx="1466850" cy="57785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249892" name="TextBox 2"/>
          <p:cNvSpPr txBox="1">
            <a:spLocks noChangeArrowheads="1"/>
          </p:cNvSpPr>
          <p:nvPr/>
        </p:nvSpPr>
        <p:spPr bwMode="auto">
          <a:xfrm>
            <a:off x="5252426" y="965128"/>
            <a:ext cx="1771650" cy="50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0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000">
                <a:ea typeface="宋体" panose="02010600030101010101" pitchFamily="2" charset="-122"/>
              </a:rPr>
              <a:t>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0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0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0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49893" name="Group 129"/>
          <p:cNvGrpSpPr>
            <a:grpSpLocks/>
          </p:cNvGrpSpPr>
          <p:nvPr/>
        </p:nvGrpSpPr>
        <p:grpSpPr bwMode="auto">
          <a:xfrm>
            <a:off x="5977075" y="1437701"/>
            <a:ext cx="3146425" cy="2765425"/>
            <a:chOff x="5273675" y="1741488"/>
            <a:chExt cx="3903663" cy="3319462"/>
          </a:xfrm>
        </p:grpSpPr>
        <p:sp>
          <p:nvSpPr>
            <p:cNvPr id="249918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&lt;statement&gt;</a:t>
              </a:r>
            </a:p>
          </p:txBody>
        </p:sp>
        <p:sp>
          <p:nvSpPr>
            <p:cNvPr id="249919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&lt;select-statement&gt;</a:t>
              </a:r>
            </a:p>
          </p:txBody>
        </p:sp>
        <p:sp>
          <p:nvSpPr>
            <p:cNvPr id="249920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49921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&lt;select-list&gt;</a:t>
              </a:r>
            </a:p>
          </p:txBody>
        </p:sp>
        <p:sp>
          <p:nvSpPr>
            <p:cNvPr id="249922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49923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&lt;tbl-list&gt;</a:t>
              </a:r>
            </a:p>
          </p:txBody>
        </p:sp>
        <p:sp>
          <p:nvSpPr>
            <p:cNvPr id="249924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 dirty="0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49925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&lt;search-condition&gt;</a:t>
              </a:r>
            </a:p>
          </p:txBody>
        </p:sp>
        <p:sp>
          <p:nvSpPr>
            <p:cNvPr id="249926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&lt;select-sublist&gt;</a:t>
              </a:r>
            </a:p>
          </p:txBody>
        </p:sp>
        <p:sp>
          <p:nvSpPr>
            <p:cNvPr id="249927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sp>
          <p:nvSpPr>
            <p:cNvPr id="249928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49929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&lt;tbl-name&gt;</a:t>
              </a:r>
            </a:p>
          </p:txBody>
        </p:sp>
        <p:sp>
          <p:nvSpPr>
            <p:cNvPr id="249930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&lt;tbl-list&gt;</a:t>
              </a:r>
            </a:p>
          </p:txBody>
        </p:sp>
        <p:sp>
          <p:nvSpPr>
            <p:cNvPr id="249931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49932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49933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4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5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6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7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8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39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0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1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2" name="Straight Connector 45"/>
            <p:cNvCxnSpPr>
              <a:cxnSpLocks noChangeShapeType="1"/>
              <a:endCxn id="249922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3" name="Straight Connector 46"/>
            <p:cNvCxnSpPr>
              <a:cxnSpLocks noChangeShapeType="1"/>
              <a:endCxn id="249924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4" name="Straight Connector 47"/>
            <p:cNvCxnSpPr>
              <a:cxnSpLocks noChangeShapeType="1"/>
              <a:endCxn id="249925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5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6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7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48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49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&lt;tbl-name&gt;</a:t>
              </a:r>
            </a:p>
          </p:txBody>
        </p:sp>
        <p:sp>
          <p:nvSpPr>
            <p:cNvPr id="249950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&lt;b-term&gt;</a:t>
              </a:r>
            </a:p>
          </p:txBody>
        </p:sp>
        <p:sp>
          <p:nvSpPr>
            <p:cNvPr id="249951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&lt;b-facor&gt;</a:t>
              </a:r>
            </a:p>
          </p:txBody>
        </p:sp>
        <p:sp>
          <p:nvSpPr>
            <p:cNvPr id="249952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&lt;b-term&gt;</a:t>
              </a:r>
            </a:p>
          </p:txBody>
        </p:sp>
        <p:cxnSp>
          <p:nvCxnSpPr>
            <p:cNvPr id="249953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4" name="Straight Connector 67"/>
            <p:cNvCxnSpPr>
              <a:cxnSpLocks noChangeShapeType="1"/>
              <a:endCxn id="249952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5" name="Straight Connector 68"/>
            <p:cNvCxnSpPr>
              <a:cxnSpLocks noChangeShapeType="1"/>
              <a:endCxn id="249951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6" name="Straight Connector 69"/>
            <p:cNvCxnSpPr>
              <a:cxnSpLocks noChangeShapeType="1"/>
              <a:endCxn id="249958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57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58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49959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&lt;b-facor&gt;</a:t>
              </a:r>
            </a:p>
          </p:txBody>
        </p:sp>
        <p:cxnSp>
          <p:nvCxnSpPr>
            <p:cNvPr id="249960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1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62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9963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&lt;b-primary&gt;</a:t>
              </a:r>
            </a:p>
          </p:txBody>
        </p:sp>
        <p:sp>
          <p:nvSpPr>
            <p:cNvPr id="249964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&lt;comp-pred&gt;</a:t>
              </a:r>
            </a:p>
          </p:txBody>
        </p:sp>
        <p:cxnSp>
          <p:nvCxnSpPr>
            <p:cNvPr id="249965" name="Straight Connector 90"/>
            <p:cNvCxnSpPr>
              <a:cxnSpLocks noChangeShapeType="1"/>
              <a:stCxn id="249964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6" name="Straight Connector 91"/>
            <p:cNvCxnSpPr>
              <a:cxnSpLocks noChangeShapeType="1"/>
              <a:endCxn id="249970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7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68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69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&lt;exp&gt;</a:t>
              </a:r>
            </a:p>
          </p:txBody>
        </p:sp>
        <p:sp>
          <p:nvSpPr>
            <p:cNvPr id="249970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&lt;exp&gt;</a:t>
              </a:r>
            </a:p>
          </p:txBody>
        </p:sp>
        <p:sp>
          <p:nvSpPr>
            <p:cNvPr id="249971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&lt;co-op&gt;</a:t>
              </a:r>
            </a:p>
          </p:txBody>
        </p:sp>
        <p:sp>
          <p:nvSpPr>
            <p:cNvPr id="249972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49973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4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5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76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77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&lt;term&gt;</a:t>
              </a:r>
            </a:p>
          </p:txBody>
        </p:sp>
        <p:sp>
          <p:nvSpPr>
            <p:cNvPr id="249978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&lt;factor&gt;</a:t>
              </a:r>
            </a:p>
          </p:txBody>
        </p:sp>
        <p:sp>
          <p:nvSpPr>
            <p:cNvPr id="249979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49980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1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cxnSp>
          <p:nvCxnSpPr>
            <p:cNvPr id="249982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83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84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5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&lt;term&gt;</a:t>
              </a:r>
            </a:p>
          </p:txBody>
        </p:sp>
        <p:sp>
          <p:nvSpPr>
            <p:cNvPr id="249986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&lt;factor&gt;</a:t>
              </a:r>
            </a:p>
          </p:txBody>
        </p:sp>
        <p:sp>
          <p:nvSpPr>
            <p:cNvPr id="249987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49988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89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  &lt;column-name&gt;</a:t>
              </a:r>
            </a:p>
          </p:txBody>
        </p:sp>
        <p:sp>
          <p:nvSpPr>
            <p:cNvPr id="249990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&lt;b-primary&gt;</a:t>
              </a:r>
            </a:p>
          </p:txBody>
        </p:sp>
        <p:sp>
          <p:nvSpPr>
            <p:cNvPr id="249991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&lt;comp-pred&gt;</a:t>
              </a:r>
            </a:p>
          </p:txBody>
        </p:sp>
        <p:cxnSp>
          <p:nvCxnSpPr>
            <p:cNvPr id="249992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3" name="Straight Connector 127"/>
            <p:cNvCxnSpPr>
              <a:cxnSpLocks noChangeShapeType="1"/>
              <a:endCxn id="249991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4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95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96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00"/>
                <a:t>&lt;column-name&gt;</a:t>
              </a:r>
            </a:p>
          </p:txBody>
        </p:sp>
        <p:grpSp>
          <p:nvGrpSpPr>
            <p:cNvPr id="249997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49998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9999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&lt;exp&gt;</a:t>
                </a:r>
              </a:p>
            </p:txBody>
          </p:sp>
          <p:sp>
            <p:nvSpPr>
              <p:cNvPr id="250000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&lt;exp&gt;</a:t>
                </a:r>
              </a:p>
            </p:txBody>
          </p:sp>
          <p:sp>
            <p:nvSpPr>
              <p:cNvPr id="250001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&lt;co-op&gt;</a:t>
                </a:r>
              </a:p>
            </p:txBody>
          </p:sp>
          <p:sp>
            <p:nvSpPr>
              <p:cNvPr id="250002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50003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0004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0005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0006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&lt;term&gt;</a:t>
                </a:r>
              </a:p>
            </p:txBody>
          </p:sp>
          <p:sp>
            <p:nvSpPr>
              <p:cNvPr id="250007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/>
                  <a:t>&lt;factor&gt;</a:t>
                </a:r>
              </a:p>
            </p:txBody>
          </p:sp>
          <p:sp>
            <p:nvSpPr>
              <p:cNvPr id="250008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7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50009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50010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50011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0012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0013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0014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&lt;term&gt;</a:t>
                  </a:r>
                </a:p>
              </p:txBody>
            </p:sp>
            <p:sp>
              <p:nvSpPr>
                <p:cNvPr id="250015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&lt;factor&gt;</a:t>
                  </a:r>
                </a:p>
              </p:txBody>
            </p:sp>
            <p:sp>
              <p:nvSpPr>
                <p:cNvPr id="250016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50017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0018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700"/>
                    <a:t>&lt;integer&gt;</a:t>
                  </a:r>
                </a:p>
              </p:txBody>
            </p:sp>
          </p:grpSp>
        </p:grpSp>
      </p:grpSp>
      <p:grpSp>
        <p:nvGrpSpPr>
          <p:cNvPr id="249894" name="Group 149"/>
          <p:cNvGrpSpPr>
            <a:grpSpLocks/>
          </p:cNvGrpSpPr>
          <p:nvPr/>
        </p:nvGrpSpPr>
        <p:grpSpPr bwMode="auto">
          <a:xfrm>
            <a:off x="5737512" y="3790086"/>
            <a:ext cx="1481137" cy="1236662"/>
            <a:chOff x="1664798" y="3335338"/>
            <a:chExt cx="1873516" cy="1464083"/>
          </a:xfrm>
        </p:grpSpPr>
        <p:sp>
          <p:nvSpPr>
            <p:cNvPr id="249907" name="Rectangle 175"/>
            <p:cNvSpPr>
              <a:spLocks noChangeArrowheads="1"/>
            </p:cNvSpPr>
            <p:nvPr/>
          </p:nvSpPr>
          <p:spPr bwMode="auto">
            <a:xfrm>
              <a:off x="1664798" y="4570821"/>
              <a:ext cx="493713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49908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9909" name="TextBox 174"/>
            <p:cNvSpPr txBox="1">
              <a:spLocks noChangeArrowheads="1"/>
            </p:cNvSpPr>
            <p:nvPr/>
          </p:nvSpPr>
          <p:spPr bwMode="auto">
            <a:xfrm>
              <a:off x="2293449" y="3419248"/>
              <a:ext cx="294538" cy="25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49910" name="TextBox 177"/>
            <p:cNvSpPr txBox="1">
              <a:spLocks noChangeArrowheads="1"/>
            </p:cNvSpPr>
            <p:nvPr/>
          </p:nvSpPr>
          <p:spPr bwMode="auto">
            <a:xfrm>
              <a:off x="2112596" y="4266021"/>
              <a:ext cx="428417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9911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31051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9912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9165" cy="32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9913" name="Straight Connector 184"/>
            <p:cNvCxnSpPr>
              <a:cxnSpLocks noChangeShapeType="1"/>
              <a:endCxn id="249908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14" name="Straight Connector 185"/>
            <p:cNvCxnSpPr>
              <a:cxnSpLocks noChangeShapeType="1"/>
            </p:cNvCxnSpPr>
            <p:nvPr/>
          </p:nvCxnSpPr>
          <p:spPr bwMode="auto">
            <a:xfrm rot="10800000" flipV="1">
              <a:off x="1967827" y="4488270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15" name="TextBox 196"/>
            <p:cNvSpPr txBox="1">
              <a:spLocks noChangeArrowheads="1"/>
            </p:cNvSpPr>
            <p:nvPr/>
          </p:nvSpPr>
          <p:spPr bwMode="auto">
            <a:xfrm>
              <a:off x="2274155" y="3893730"/>
              <a:ext cx="1264159" cy="25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4991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17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9895" name="Group 158"/>
          <p:cNvGrpSpPr>
            <a:grpSpLocks/>
          </p:cNvGrpSpPr>
          <p:nvPr/>
        </p:nvGrpSpPr>
        <p:grpSpPr bwMode="auto">
          <a:xfrm>
            <a:off x="5323774" y="5137256"/>
            <a:ext cx="2341563" cy="1630363"/>
            <a:chOff x="5205413" y="4759325"/>
            <a:chExt cx="2633662" cy="2051050"/>
          </a:xfrm>
        </p:grpSpPr>
        <p:sp>
          <p:nvSpPr>
            <p:cNvPr id="249896" name="Rectangle 175"/>
            <p:cNvSpPr>
              <a:spLocks noChangeArrowheads="1"/>
            </p:cNvSpPr>
            <p:nvPr/>
          </p:nvSpPr>
          <p:spPr bwMode="auto">
            <a:xfrm>
              <a:off x="5205413" y="6559550"/>
              <a:ext cx="1252537" cy="241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ScanTable</a:t>
              </a:r>
              <a:r>
                <a:rPr lang="en-US" altLang="en-US" sz="1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(S(a,b))</a:t>
              </a:r>
            </a:p>
          </p:txBody>
        </p:sp>
        <p:sp>
          <p:nvSpPr>
            <p:cNvPr id="249897" name="Rectangle 176"/>
            <p:cNvSpPr>
              <a:spLocks noChangeArrowheads="1"/>
            </p:cNvSpPr>
            <p:nvPr/>
          </p:nvSpPr>
          <p:spPr bwMode="auto">
            <a:xfrm>
              <a:off x="6662738" y="6557963"/>
              <a:ext cx="1176337" cy="252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ScanTable</a:t>
              </a:r>
              <a:r>
                <a:rPr lang="en-US" altLang="en-US" sz="10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(T(b,c))</a:t>
              </a:r>
            </a:p>
          </p:txBody>
        </p:sp>
        <p:sp>
          <p:nvSpPr>
            <p:cNvPr id="249898" name="TextBox 177"/>
            <p:cNvSpPr txBox="1">
              <a:spLocks noChangeArrowheads="1"/>
            </p:cNvSpPr>
            <p:nvPr/>
          </p:nvSpPr>
          <p:spPr bwMode="auto">
            <a:xfrm>
              <a:off x="5908675" y="6067425"/>
              <a:ext cx="1139825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Alg-CrossProd</a:t>
              </a:r>
            </a:p>
          </p:txBody>
        </p:sp>
        <p:sp>
          <p:nvSpPr>
            <p:cNvPr id="249899" name="TextBox 196"/>
            <p:cNvSpPr txBox="1">
              <a:spLocks noChangeArrowheads="1"/>
            </p:cNvSpPr>
            <p:nvPr/>
          </p:nvSpPr>
          <p:spPr bwMode="auto">
            <a:xfrm>
              <a:off x="5676900" y="5610225"/>
              <a:ext cx="16002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Select(S.b=T.b &amp; a&gt;4)</a:t>
              </a:r>
            </a:p>
          </p:txBody>
        </p:sp>
        <p:cxnSp>
          <p:nvCxnSpPr>
            <p:cNvPr id="249900" name="Straight Arrow Connector 163"/>
            <p:cNvCxnSpPr>
              <a:cxnSpLocks noChangeShapeType="1"/>
              <a:stCxn id="249897" idx="0"/>
            </p:cNvCxnSpPr>
            <p:nvPr/>
          </p:nvCxnSpPr>
          <p:spPr bwMode="auto">
            <a:xfrm rot="16200000" flipV="1">
              <a:off x="6851650" y="6159500"/>
              <a:ext cx="204788" cy="592138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1" name="Straight Arrow Connector 164"/>
            <p:cNvCxnSpPr>
              <a:cxnSpLocks noChangeShapeType="1"/>
              <a:stCxn id="249896" idx="0"/>
            </p:cNvCxnSpPr>
            <p:nvPr/>
          </p:nvCxnSpPr>
          <p:spPr bwMode="auto">
            <a:xfrm rot="5400000" flipH="1" flipV="1">
              <a:off x="5965825" y="6219825"/>
              <a:ext cx="206375" cy="473075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02" name="TextBox 196"/>
            <p:cNvSpPr txBox="1">
              <a:spLocks noChangeArrowheads="1"/>
            </p:cNvSpPr>
            <p:nvPr/>
          </p:nvSpPr>
          <p:spPr bwMode="auto">
            <a:xfrm>
              <a:off x="6057900" y="5153025"/>
              <a:ext cx="8382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Project(c)</a:t>
              </a:r>
            </a:p>
          </p:txBody>
        </p:sp>
        <p:cxnSp>
          <p:nvCxnSpPr>
            <p:cNvPr id="249903" name="Straight Arrow Connector 178"/>
            <p:cNvCxnSpPr>
              <a:cxnSpLocks noChangeShapeType="1"/>
              <a:stCxn id="249898" idx="0"/>
              <a:endCxn id="249899" idx="2"/>
            </p:cNvCxnSpPr>
            <p:nvPr/>
          </p:nvCxnSpPr>
          <p:spPr bwMode="auto">
            <a:xfrm flipH="1" flipV="1">
              <a:off x="6477000" y="5856446"/>
              <a:ext cx="1588" cy="210979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4" name="Straight Arrow Connector 180"/>
            <p:cNvCxnSpPr>
              <a:cxnSpLocks noChangeShapeType="1"/>
              <a:stCxn id="249899" idx="0"/>
              <a:endCxn id="249902" idx="2"/>
            </p:cNvCxnSpPr>
            <p:nvPr/>
          </p:nvCxnSpPr>
          <p:spPr bwMode="auto">
            <a:xfrm flipV="1">
              <a:off x="6477000" y="5399246"/>
              <a:ext cx="0" cy="210979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9905" name="Straight Arrow Connector 143"/>
            <p:cNvCxnSpPr>
              <a:cxnSpLocks noChangeShapeType="1"/>
            </p:cNvCxnSpPr>
            <p:nvPr/>
          </p:nvCxnSpPr>
          <p:spPr bwMode="auto">
            <a:xfrm rot="5400000" flipH="1" flipV="1">
              <a:off x="6387306" y="5063332"/>
              <a:ext cx="180975" cy="1588"/>
            </a:xfrm>
            <a:prstGeom prst="straightConnector1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9906" name="TextBox 23"/>
            <p:cNvSpPr txBox="1">
              <a:spLocks noChangeArrowheads="1"/>
            </p:cNvSpPr>
            <p:nvPr/>
          </p:nvSpPr>
          <p:spPr bwMode="auto">
            <a:xfrm>
              <a:off x="6172200" y="4759325"/>
              <a:ext cx="55496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output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70823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3317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339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8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338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8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9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3320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337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8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1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337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7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2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336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6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3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3324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5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3326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3327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332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3330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4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333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6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333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334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334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4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334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335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335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9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60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80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4341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442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2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22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3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2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441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8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9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3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4344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4407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08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0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2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3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4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5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5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4398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399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0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1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2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4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5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6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6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4389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390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1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2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3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4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5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6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7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7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4348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4350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4351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4353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435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55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57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4359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0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61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436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4364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5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4367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8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9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0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71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2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4373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4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4375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6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7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4378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9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0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1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3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384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8888" cy="2278062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0257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5365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544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6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544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7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5368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543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9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542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2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70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541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1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71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5372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4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5375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7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5378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79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0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1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2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5383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4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5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6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7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8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9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539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9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539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539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540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408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9111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6389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646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7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7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7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0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646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6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6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1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6392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645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5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3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644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4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4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643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43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5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6396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6398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6399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6401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6402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3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5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6407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09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6411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6412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3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6415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7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6419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0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6421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2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6423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4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642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432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89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6095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33409</TotalTime>
  <Words>9427</Words>
  <Application>Microsoft Office PowerPoint</Application>
  <PresentationFormat>On-screen Show (4:3)</PresentationFormat>
  <Paragraphs>2179</Paragraphs>
  <Slides>67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2" baseType="lpstr">
      <vt:lpstr>QuickType II</vt:lpstr>
      <vt:lpstr>宋体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378</cp:revision>
  <cp:lastPrinted>2000-01-10T02:52:33Z</cp:lastPrinted>
  <dcterms:created xsi:type="dcterms:W3CDTF">1999-07-13T19:55:20Z</dcterms:created>
  <dcterms:modified xsi:type="dcterms:W3CDTF">2025-04-09T17:53:55Z</dcterms:modified>
</cp:coreProperties>
</file>