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93" r:id="rId2"/>
    <p:sldId id="976" r:id="rId3"/>
    <p:sldId id="935" r:id="rId4"/>
    <p:sldId id="709" r:id="rId5"/>
    <p:sldId id="540" r:id="rId6"/>
    <p:sldId id="553" r:id="rId7"/>
    <p:sldId id="549" r:id="rId8"/>
    <p:sldId id="546" r:id="rId9"/>
    <p:sldId id="548" r:id="rId10"/>
    <p:sldId id="554" r:id="rId11"/>
    <p:sldId id="555" r:id="rId12"/>
    <p:sldId id="557" r:id="rId13"/>
    <p:sldId id="552" r:id="rId14"/>
    <p:sldId id="556" r:id="rId15"/>
    <p:sldId id="809" r:id="rId16"/>
    <p:sldId id="562" r:id="rId17"/>
    <p:sldId id="560" r:id="rId18"/>
    <p:sldId id="561" r:id="rId19"/>
    <p:sldId id="563" r:id="rId20"/>
    <p:sldId id="564" r:id="rId21"/>
    <p:sldId id="559" r:id="rId22"/>
    <p:sldId id="565" r:id="rId23"/>
    <p:sldId id="724" r:id="rId24"/>
    <p:sldId id="725" r:id="rId25"/>
    <p:sldId id="726" r:id="rId26"/>
    <p:sldId id="727" r:id="rId27"/>
    <p:sldId id="728" r:id="rId28"/>
    <p:sldId id="729" r:id="rId29"/>
    <p:sldId id="730" r:id="rId30"/>
    <p:sldId id="731" r:id="rId31"/>
    <p:sldId id="732" r:id="rId32"/>
    <p:sldId id="733" r:id="rId33"/>
    <p:sldId id="734" r:id="rId34"/>
    <p:sldId id="735" r:id="rId35"/>
    <p:sldId id="736" r:id="rId36"/>
    <p:sldId id="737" r:id="rId37"/>
    <p:sldId id="738" r:id="rId38"/>
    <p:sldId id="739" r:id="rId39"/>
    <p:sldId id="740" r:id="rId40"/>
    <p:sldId id="741" r:id="rId41"/>
    <p:sldId id="742" r:id="rId42"/>
    <p:sldId id="743" r:id="rId43"/>
    <p:sldId id="744" r:id="rId44"/>
    <p:sldId id="745" r:id="rId45"/>
    <p:sldId id="746" r:id="rId46"/>
    <p:sldId id="747" r:id="rId47"/>
    <p:sldId id="748" r:id="rId48"/>
    <p:sldId id="749" r:id="rId49"/>
    <p:sldId id="750" r:id="rId50"/>
    <p:sldId id="751" r:id="rId51"/>
    <p:sldId id="752" r:id="rId52"/>
    <p:sldId id="753" r:id="rId53"/>
    <p:sldId id="754" r:id="rId54"/>
    <p:sldId id="755" r:id="rId55"/>
    <p:sldId id="756" r:id="rId56"/>
    <p:sldId id="757" r:id="rId57"/>
    <p:sldId id="758" r:id="rId58"/>
    <p:sldId id="765" r:id="rId5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3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8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99E9762C-6578-4049-B70F-3393B2A9C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6718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DC0CF5DC-AD75-4514-ABB3-468E720F0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1600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88DE006-FEA6-458C-B661-7FE8AA4398E4}" type="slidenum">
              <a:rPr lang="zh-CN" altLang="en-US" sz="1300" smtClean="0"/>
              <a:pPr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51749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9C02B4D-7A45-48F9-BFD3-3D03DF88EF15}" type="slidenum">
              <a:rPr lang="zh-CN" altLang="en-US" sz="1300" smtClean="0"/>
              <a:pPr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14934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F3AD15D-9DB1-463B-965E-BA0DD9F7C0D8}" type="slidenum">
              <a:rPr lang="zh-CN" altLang="en-US" sz="1300" smtClean="0"/>
              <a:pPr/>
              <a:t>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55806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3563F3-0038-4624-A3C9-669F63CEE254}" type="slidenum">
              <a:rPr lang="zh-CN" altLang="en-US" sz="1300" smtClean="0"/>
              <a:pPr/>
              <a:t>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78161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A5FE6DF-A0FF-4B89-BE0F-88F86FAE2C44}" type="slidenum">
              <a:rPr lang="zh-CN" altLang="en-US" sz="1300" smtClean="0"/>
              <a:pPr/>
              <a:t>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928930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92DD3DA-6542-4F99-A3E3-3AAEF4CF8D24}" type="slidenum">
              <a:rPr lang="zh-CN" altLang="en-US" sz="1300" smtClean="0"/>
              <a:pPr/>
              <a:t>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921902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979D1E4-C383-41D1-89F3-FB7EDAF204A0}" type="slidenum">
              <a:rPr lang="zh-CN" altLang="en-US" sz="1300" smtClean="0"/>
              <a:pPr/>
              <a:t>10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78688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2C01B04-4BD3-4410-A6E9-529A4F072B54}" type="slidenum">
              <a:rPr lang="zh-CN" altLang="en-US" sz="1300" smtClean="0"/>
              <a:pPr/>
              <a:t>11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1707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B298420-D4D4-4938-A572-B3254ECD3603}" type="slidenum">
              <a:rPr lang="zh-CN" altLang="en-US" sz="1300" smtClean="0"/>
              <a:pPr/>
              <a:t>12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862914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F6A351D-0027-4FB6-94CF-8BBA550DA57A}" type="slidenum">
              <a:rPr lang="zh-CN" altLang="en-US" sz="1300" smtClean="0"/>
              <a:pPr/>
              <a:t>13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8895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BDCD0B7-8DAB-4E71-A071-2DB35AC5E042}" type="slidenum">
              <a:rPr lang="zh-CN" altLang="en-US" sz="1300" smtClean="0"/>
              <a:pPr/>
              <a:t>14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56181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0D3A6D7-8DA0-4FB5-8DE5-B18B23E9AF1D}" type="slidenum">
              <a:rPr lang="zh-CN" altLang="en-US" sz="1300" smtClean="0"/>
              <a:pPr/>
              <a:t>15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34060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7EC4BB8-66B7-4E8E-A051-0481B3A13EFA}" type="slidenum">
              <a:rPr lang="zh-CN" altLang="en-US" sz="1300" smtClean="0"/>
              <a:pPr/>
              <a:t>16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753238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F56E16-8885-4A8B-BD14-0AF5B8D1BB9A}" type="slidenum">
              <a:rPr lang="zh-CN" altLang="en-US" sz="1300" smtClean="0"/>
              <a:pPr/>
              <a:t>17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354370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A9A6609-AFB7-46F6-9DCA-A2CF6313C26E}" type="slidenum">
              <a:rPr lang="zh-CN" altLang="en-US" sz="1300" smtClean="0"/>
              <a:pPr/>
              <a:t>18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09324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DE1F91E-2E51-455A-92FE-67201D9440E8}" type="slidenum">
              <a:rPr lang="zh-CN" altLang="en-US" sz="1300" smtClean="0"/>
              <a:pPr/>
              <a:t>19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49775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5DB5934-1D66-4D2B-B8F1-CE061D0904BE}" type="slidenum">
              <a:rPr lang="zh-CN" altLang="en-US" sz="1300" smtClean="0"/>
              <a:pPr/>
              <a:t>20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339540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FFCBA9C-8C4C-40A4-862B-C8E9FE4FA2CE}" type="slidenum">
              <a:rPr lang="zh-CN" altLang="en-US" sz="1300" smtClean="0"/>
              <a:pPr/>
              <a:t>21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31291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B85B4B6-365D-4908-9EBD-E4A3DCFF1F74}" type="slidenum">
              <a:rPr lang="zh-CN" altLang="en-US" sz="1300" smtClean="0"/>
              <a:pPr/>
              <a:t>22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25567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34E79F0-41C2-46C9-880C-321F7F18A976}" type="slidenum">
              <a:rPr lang="zh-CN" altLang="en-US" sz="1300" smtClean="0"/>
              <a:pPr/>
              <a:t>23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840346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D3B82A3-21EC-4ABB-BD98-2A1BC0821FDD}" type="slidenum">
              <a:rPr lang="zh-CN" altLang="en-US" sz="1300" smtClean="0"/>
              <a:pPr/>
              <a:t>24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979190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86C3430-43CA-44A4-8819-BDFD00F02380}" type="slidenum">
              <a:rPr lang="zh-CN" altLang="en-US" sz="1300" smtClean="0"/>
              <a:pPr/>
              <a:t>25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0123062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4BC39C6-826E-4A35-8981-59F4DFC3398E}" type="slidenum">
              <a:rPr lang="zh-CN" altLang="en-US" sz="1300" smtClean="0"/>
              <a:pPr/>
              <a:t>26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371543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12A0F14-15D2-495C-B8C6-947FD67AB3AD}" type="slidenum">
              <a:rPr lang="zh-CN" altLang="en-US" sz="1300" smtClean="0"/>
              <a:pPr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027848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E820621-CCF4-4E49-B82B-1EDDFB1247CF}" type="slidenum">
              <a:rPr lang="zh-CN" altLang="en-US" sz="1300" smtClean="0"/>
              <a:pPr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5426385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51C55C4-93BF-4CB5-9387-BDC112F0A0F5}" type="slidenum">
              <a:rPr lang="zh-CN" altLang="en-US" sz="1300" smtClean="0"/>
              <a:pPr/>
              <a:t>29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978475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CD783BE-D455-4353-9BD8-0F3F84D1A11C}" type="slidenum">
              <a:rPr lang="zh-CN" altLang="en-US" sz="1300" smtClean="0"/>
              <a:pPr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614005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04AE71C-41F3-4960-A3AD-8A5E05398309}" type="slidenum">
              <a:rPr lang="zh-CN" altLang="en-US" sz="1300" smtClean="0"/>
              <a:pPr/>
              <a:t>31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499530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6E7730-64B6-4024-9548-7D9D4419C96D}" type="slidenum">
              <a:rPr lang="zh-CN" altLang="en-US" sz="1300" smtClean="0"/>
              <a:pPr/>
              <a:t>32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778620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8B6E4E2-AACA-4EFB-A5D8-67BFD5CABECE}" type="slidenum">
              <a:rPr lang="zh-CN" altLang="en-US" sz="1300" smtClean="0"/>
              <a:pPr/>
              <a:t>33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0508178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16CDF06-E4F2-46B5-BE52-038774CAB721}" type="slidenum">
              <a:rPr lang="zh-CN" altLang="en-US" sz="1300" smtClean="0"/>
              <a:pPr/>
              <a:t>34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505676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5C1B358-95DB-4656-8D85-AC97D44083BE}" type="slidenum">
              <a:rPr lang="zh-CN" altLang="en-US" sz="1300" smtClean="0"/>
              <a:pPr/>
              <a:t>35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083096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BD320ED-F919-49AD-AA47-ED0572D1B1D3}" type="slidenum">
              <a:rPr lang="zh-CN" altLang="en-US" sz="1300" smtClean="0"/>
              <a:pPr/>
              <a:t>36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997396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E56719A-F7EF-46E6-94AF-AEC236967842}" type="slidenum">
              <a:rPr lang="zh-CN" altLang="en-US" sz="1300" smtClean="0"/>
              <a:pPr/>
              <a:t>37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5955089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41751D-DB97-414F-A2F5-78657A496361}" type="slidenum">
              <a:rPr lang="zh-CN" altLang="en-US" sz="1300" smtClean="0"/>
              <a:pPr/>
              <a:t>40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453862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17472B3-924F-4399-ACAC-F53C1BE0BAC0}" type="slidenum">
              <a:rPr lang="zh-CN" altLang="en-US" sz="1300" smtClean="0"/>
              <a:pPr/>
              <a:t>41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293654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17472B3-924F-4399-ACAC-F53C1BE0BAC0}" type="slidenum">
              <a:rPr lang="zh-CN" altLang="en-US" sz="1300" smtClean="0"/>
              <a:pPr/>
              <a:t>42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2855395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17472B3-924F-4399-ACAC-F53C1BE0BAC0}" type="slidenum">
              <a:rPr lang="zh-CN" altLang="en-US" sz="1300" smtClean="0"/>
              <a:pPr/>
              <a:t>43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661440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41751D-DB97-414F-A2F5-78657A496361}" type="slidenum">
              <a:rPr lang="zh-CN" altLang="en-US" sz="1300" smtClean="0"/>
              <a:pPr/>
              <a:t>44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651763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41751D-DB97-414F-A2F5-78657A496361}" type="slidenum">
              <a:rPr lang="zh-CN" altLang="en-US" sz="1300" smtClean="0"/>
              <a:pPr/>
              <a:t>45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916409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87D993A-4408-4B11-9A5F-D823AB307E58}" type="slidenum">
              <a:rPr lang="zh-CN" altLang="en-US" sz="1300" smtClean="0"/>
              <a:pPr/>
              <a:t>46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7730232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17472B3-924F-4399-ACAC-F53C1BE0BAC0}" type="slidenum">
              <a:rPr lang="zh-CN" altLang="en-US" sz="1300" smtClean="0"/>
              <a:pPr/>
              <a:t>47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343785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A1494C4-3390-4C55-AB26-791077E7ED58}" type="slidenum">
              <a:rPr lang="zh-CN" altLang="en-US" sz="1300" smtClean="0"/>
              <a:pPr/>
              <a:t>48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773781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EFA554B-55F5-4BED-8728-07985A3847DB}" type="slidenum">
              <a:rPr lang="zh-CN" altLang="en-US" sz="1300" smtClean="0"/>
              <a:pPr/>
              <a:t>49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266072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60E88F0-D1D2-4C66-B4DF-670D5CAB88E4}" type="slidenum">
              <a:rPr lang="zh-CN" altLang="en-US" sz="1300" smtClean="0"/>
              <a:pPr/>
              <a:t>50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6252248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AD80FA3-E7E4-4336-82E5-18D417BACC34}" type="slidenum">
              <a:rPr lang="zh-CN" altLang="en-US" sz="1300" smtClean="0"/>
              <a:pPr/>
              <a:t>51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604447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630AE2A-2677-4252-835F-F8BE5AB3F03D}" type="slidenum">
              <a:rPr lang="zh-CN" altLang="en-US" sz="1300" smtClean="0"/>
              <a:pPr/>
              <a:t>52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2567345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6935E29-815C-43A1-AB40-71009711EE50}" type="slidenum">
              <a:rPr lang="zh-CN" altLang="en-US" sz="1300" smtClean="0"/>
              <a:pPr/>
              <a:t>53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8741496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CC71B87-0C8F-48F2-AA7F-5D5087D0EED1}" type="slidenum">
              <a:rPr lang="zh-CN" altLang="en-US" sz="1300" smtClean="0"/>
              <a:pPr/>
              <a:t>54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620088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6E2237-4629-404A-8477-6FB93D4894B0}" type="slidenum">
              <a:rPr lang="zh-CN" altLang="en-US" sz="1300" smtClean="0"/>
              <a:pPr/>
              <a:t>55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01752061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1E8CE69-18E2-46D3-B67C-E1798E9AFA92}" type="slidenum">
              <a:rPr lang="zh-CN" altLang="en-US" sz="1300" smtClean="0"/>
              <a:pPr/>
              <a:t>56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2088196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D7E90E-56AA-4D67-A801-3455D293CA44}" type="slidenum">
              <a:rPr lang="zh-CN" altLang="en-US" sz="1300" smtClean="0"/>
              <a:pPr/>
              <a:t>57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6584990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7B23C73-C26A-49D9-87B5-BF9F5C1A36E4}" type="slidenum">
              <a:rPr lang="zh-CN" altLang="en-US" sz="1300" smtClean="0"/>
              <a:pPr/>
              <a:t>58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25601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26529-6C15-4295-AC74-0F988A6CA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05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1F365-5E88-4433-9560-B67B63BD9B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02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9F206-D6F9-4586-ACF7-C9EC2CAAC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7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8FE11-4E0A-4259-8220-431191B514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97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450C0-61B2-4C06-A78C-F9DFF9DCA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30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39C6-8039-4181-B293-C288AAB9A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41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0A036-D7CE-40DD-BFF2-96F95918D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89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67FA-DEC9-42A0-B817-E9C2C9358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74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36B74-F6FE-418B-90C2-B28DB14223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5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6F5DA-6EE5-4DC3-904F-AD16CEAC3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87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B407A-FFC7-4456-B002-023EF08CE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7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34B4373-5078-4D75-8C3E-5D2498083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32: Multi-pass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60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10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10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09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6025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602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608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8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607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7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606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6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603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603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4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603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604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4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604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6049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0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1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2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3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54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5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6056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7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6058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9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0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6061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2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3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4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5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6067" name="Can 86"/>
          <p:cNvSpPr>
            <a:spLocks noChangeArrowheads="1"/>
          </p:cNvSpPr>
          <p:nvPr/>
        </p:nvSpPr>
        <p:spPr bwMode="auto">
          <a:xfrm>
            <a:off x="3095625" y="2105025"/>
            <a:ext cx="4095750" cy="2486025"/>
          </a:xfrm>
          <a:prstGeom prst="can">
            <a:avLst>
              <a:gd name="adj" fmla="val 25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Efficient Algorithms for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Relational algebriac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operations </a:t>
            </a:r>
          </a:p>
        </p:txBody>
      </p:sp>
    </p:spTree>
    <p:extLst>
      <p:ext uri="{BB962C8B-B14F-4D97-AF65-F5344CB8AC3E}">
        <p14:creationId xmlns:p14="http://schemas.microsoft.com/office/powerpoint/2010/main" val="1442371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4325"/>
            <a:ext cx="7772400" cy="47021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Projection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selection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Set/bag operations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Join operations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Extended operations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7C2513-DDDD-48AC-89E5-720CAA041B6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0" name="Group 41"/>
          <p:cNvGrpSpPr>
            <a:grpSpLocks/>
          </p:cNvGrpSpPr>
          <p:nvPr/>
        </p:nvGrpSpPr>
        <p:grpSpPr bwMode="auto">
          <a:xfrm>
            <a:off x="3598863" y="4608513"/>
            <a:ext cx="1925637" cy="679450"/>
            <a:chOff x="3000375" y="2580488"/>
            <a:chExt cx="1497379" cy="487662"/>
          </a:xfrm>
        </p:grpSpPr>
        <p:grpSp>
          <p:nvGrpSpPr>
            <p:cNvPr id="14343" name="Group 34"/>
            <p:cNvGrpSpPr>
              <a:grpSpLocks/>
            </p:cNvGrpSpPr>
            <p:nvPr/>
          </p:nvGrpSpPr>
          <p:grpSpPr bwMode="auto">
            <a:xfrm>
              <a:off x="3000375" y="2611093"/>
              <a:ext cx="1497379" cy="457057"/>
              <a:chOff x="3000375" y="2611093"/>
              <a:chExt cx="1497379" cy="457057"/>
            </a:xfrm>
          </p:grpSpPr>
          <p:sp>
            <p:nvSpPr>
              <p:cNvPr id="14346" name="TextBox 177"/>
              <p:cNvSpPr txBox="1">
                <a:spLocks noChangeArrowheads="1"/>
              </p:cNvSpPr>
              <p:nvPr/>
            </p:nvSpPr>
            <p:spPr bwMode="auto">
              <a:xfrm>
                <a:off x="3000375" y="2611093"/>
                <a:ext cx="424059" cy="374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endParaRPr lang="en-US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47" name="AutoShape 4"/>
              <p:cNvSpPr>
                <a:spLocks noChangeArrowheads="1"/>
              </p:cNvSpPr>
              <p:nvPr/>
            </p:nvSpPr>
            <p:spPr bwMode="auto">
              <a:xfrm rot="-5400000">
                <a:off x="3564132" y="2684080"/>
                <a:ext cx="196192" cy="253741"/>
              </a:xfrm>
              <a:prstGeom prst="flowChartCollate">
                <a:avLst/>
              </a:prstGeom>
              <a:solidFill>
                <a:schemeClr val="bg1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grpSp>
            <p:nvGrpSpPr>
              <p:cNvPr id="14348" name="Group 33"/>
              <p:cNvGrpSpPr>
                <a:grpSpLocks/>
              </p:cNvGrpSpPr>
              <p:nvPr/>
            </p:nvGrpSpPr>
            <p:grpSpPr bwMode="auto">
              <a:xfrm>
                <a:off x="4044189" y="2712737"/>
                <a:ext cx="453565" cy="355413"/>
                <a:chOff x="4055340" y="2712737"/>
                <a:chExt cx="453565" cy="355413"/>
              </a:xfrm>
            </p:grpSpPr>
            <p:sp>
              <p:nvSpPr>
                <p:cNvPr id="14349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099390" y="2668687"/>
                  <a:ext cx="184456" cy="272556"/>
                </a:xfrm>
                <a:prstGeom prst="flowChartCollate">
                  <a:avLst/>
                </a:prstGeom>
                <a:solidFill>
                  <a:schemeClr val="bg1"/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600"/>
                    <a:t> </a:t>
                  </a:r>
                </a:p>
              </p:txBody>
            </p:sp>
            <p:sp>
              <p:nvSpPr>
                <p:cNvPr id="1435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290741" y="2759281"/>
                  <a:ext cx="218164" cy="308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</p:grpSp>
        <p:sp>
          <p:nvSpPr>
            <p:cNvPr id="14344" name="TextBox 11"/>
            <p:cNvSpPr txBox="1">
              <a:spLocks noChangeArrowheads="1"/>
            </p:cNvSpPr>
            <p:nvPr/>
          </p:nvSpPr>
          <p:spPr bwMode="auto">
            <a:xfrm>
              <a:off x="3749100" y="2588592"/>
              <a:ext cx="221243" cy="46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4345" name="TextBox 12"/>
            <p:cNvSpPr txBox="1">
              <a:spLocks noChangeArrowheads="1"/>
            </p:cNvSpPr>
            <p:nvPr/>
          </p:nvSpPr>
          <p:spPr bwMode="auto">
            <a:xfrm>
              <a:off x="3246989" y="2580488"/>
              <a:ext cx="221243" cy="462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254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55763"/>
            <a:ext cx="7772400" cy="47021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Quick Review</a:t>
            </a: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1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BCE5B3-9508-45FC-BB17-673CDE9842B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0017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 bwMode="auto">
          <a:xfrm>
            <a:off x="76200" y="6429375"/>
            <a:ext cx="5743575" cy="3095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319" name="TextBox 1"/>
          <p:cNvSpPr txBox="1">
            <a:spLocks noChangeArrowheads="1"/>
          </p:cNvSpPr>
          <p:nvPr/>
        </p:nvSpPr>
        <p:spPr bwMode="auto">
          <a:xfrm>
            <a:off x="76200" y="6357938"/>
            <a:ext cx="464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table-scan</a:t>
            </a: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grpSp>
        <p:nvGrpSpPr>
          <p:cNvPr id="13320" name="Group 3"/>
          <p:cNvGrpSpPr>
            <a:grpSpLocks/>
          </p:cNvGrpSpPr>
          <p:nvPr/>
        </p:nvGrpSpPr>
        <p:grpSpPr bwMode="auto">
          <a:xfrm>
            <a:off x="4551363" y="6386513"/>
            <a:ext cx="1211262" cy="392112"/>
            <a:chOff x="6033783" y="6282978"/>
            <a:chExt cx="1211701" cy="391845"/>
          </a:xfrm>
        </p:grpSpPr>
        <p:grpSp>
          <p:nvGrpSpPr>
            <p:cNvPr id="13345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47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50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51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52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48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49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46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1" name="TextBox 23"/>
          <p:cNvSpPr txBox="1">
            <a:spLocks noChangeArrowheads="1"/>
          </p:cNvSpPr>
          <p:nvPr/>
        </p:nvSpPr>
        <p:spPr bwMode="auto">
          <a:xfrm>
            <a:off x="673100" y="3683000"/>
            <a:ext cx="2298700" cy="2000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sp>
        <p:nvSpPr>
          <p:cNvPr id="13322" name="TextBox 29"/>
          <p:cNvSpPr txBox="1">
            <a:spLocks noChangeArrowheads="1"/>
          </p:cNvSpPr>
          <p:nvPr/>
        </p:nvSpPr>
        <p:spPr bwMode="auto">
          <a:xfrm>
            <a:off x="673100" y="2747963"/>
            <a:ext cx="2298700" cy="92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requiring almost no space: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</p:txBody>
      </p:sp>
      <p:sp>
        <p:nvSpPr>
          <p:cNvPr id="13323" name="TextBox 30"/>
          <p:cNvSpPr txBox="1">
            <a:spLocks noChangeArrowheads="1"/>
          </p:cNvSpPr>
          <p:nvPr/>
        </p:nvSpPr>
        <p:spPr bwMode="auto">
          <a:xfrm>
            <a:off x="3213100" y="2759075"/>
            <a:ext cx="2566988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One-pass Algorithms: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13324" name="TextBox 23"/>
          <p:cNvSpPr txBox="1">
            <a:spLocks noChangeArrowheads="1"/>
          </p:cNvSpPr>
          <p:nvPr/>
        </p:nvSpPr>
        <p:spPr bwMode="auto">
          <a:xfrm>
            <a:off x="3213100" y="3695700"/>
            <a:ext cx="2566988" cy="1970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Unary:</a:t>
            </a:r>
            <a:endParaRPr lang="en-US" altLang="en-US" sz="1800" b="1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Binary: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+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large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13325" name="Group 3"/>
          <p:cNvGrpSpPr>
            <a:grpSpLocks/>
          </p:cNvGrpSpPr>
          <p:nvPr/>
        </p:nvGrpSpPr>
        <p:grpSpPr bwMode="auto">
          <a:xfrm>
            <a:off x="3509963" y="3319463"/>
            <a:ext cx="1211262" cy="392112"/>
            <a:chOff x="6033783" y="6282978"/>
            <a:chExt cx="1211701" cy="391845"/>
          </a:xfrm>
        </p:grpSpPr>
        <p:grpSp>
          <p:nvGrpSpPr>
            <p:cNvPr id="13337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39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42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43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44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40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41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38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6" name="TextBox 43"/>
          <p:cNvSpPr txBox="1">
            <a:spLocks noChangeArrowheads="1"/>
          </p:cNvSpPr>
          <p:nvPr/>
        </p:nvSpPr>
        <p:spPr bwMode="auto">
          <a:xfrm>
            <a:off x="5994400" y="2755900"/>
            <a:ext cx="24638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Nested-loop Algorithms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For binary operations: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</a:p>
        </p:txBody>
      </p:sp>
      <p:grpSp>
        <p:nvGrpSpPr>
          <p:cNvPr id="13327" name="Group 3"/>
          <p:cNvGrpSpPr>
            <a:grpSpLocks/>
          </p:cNvGrpSpPr>
          <p:nvPr/>
        </p:nvGrpSpPr>
        <p:grpSpPr bwMode="auto">
          <a:xfrm>
            <a:off x="7042150" y="3335338"/>
            <a:ext cx="1211263" cy="392112"/>
            <a:chOff x="6033783" y="6282978"/>
            <a:chExt cx="1211701" cy="391845"/>
          </a:xfrm>
        </p:grpSpPr>
        <p:grpSp>
          <p:nvGrpSpPr>
            <p:cNvPr id="13329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31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34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35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36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32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33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30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8" name="TextBox 23"/>
          <p:cNvSpPr txBox="1">
            <a:spLocks noChangeArrowheads="1"/>
          </p:cNvSpPr>
          <p:nvPr/>
        </p:nvSpPr>
        <p:spPr bwMode="auto">
          <a:xfrm>
            <a:off x="5997575" y="3687763"/>
            <a:ext cx="2460625" cy="1970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B(S)/M +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38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9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 main techniques: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Sort-based;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Hash-based.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45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DC2E0A-AB33-4339-BA20-F1E4E6AE1A3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2B6A02-8BF3-45A3-985B-F6A544A7572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46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46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46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46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46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47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7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47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947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47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46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4D0A87-AFED-4746-87F0-3885A699A46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1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7A5C860-93C8-490B-9E09-E13FD78C876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861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1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861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862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862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862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862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862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862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862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862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8615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6861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67E6F1-0E3A-4675-9357-5FF2A663205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5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6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D8DA0DA-2AB7-4D7B-8D22-7F4F3870821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066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67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067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067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068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068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068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068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068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068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067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0663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066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666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669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7067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6465D8-F5C4-45FD-AB4A-32CA19CC80D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0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0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EB36A08-AAE9-4E33-A482-C71035FB44C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271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72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272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273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273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273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273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273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273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273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273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72711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712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2715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719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272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72721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2A6CAF-4F1F-4CAF-A06C-CC0E404191D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5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8F77FA5-0EA0-442F-BF8F-21E175C5ED6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475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77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477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477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478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478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478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478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478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478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478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7475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76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763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74764" name="TextBox 9"/>
          <p:cNvSpPr txBox="1">
            <a:spLocks noChangeArrowheads="1"/>
          </p:cNvSpPr>
          <p:nvPr/>
        </p:nvSpPr>
        <p:spPr bwMode="auto">
          <a:xfrm>
            <a:off x="3017838" y="4868863"/>
            <a:ext cx="693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End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34" name="Trapezoid 33"/>
          <p:cNvSpPr/>
          <p:nvPr/>
        </p:nvSpPr>
        <p:spPr bwMode="auto">
          <a:xfrm rot="16200000" flipV="1">
            <a:off x="1662113" y="3573462"/>
            <a:ext cx="395288" cy="1890713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7" name="Trapezoid 36"/>
          <p:cNvSpPr/>
          <p:nvPr/>
        </p:nvSpPr>
        <p:spPr bwMode="auto">
          <a:xfrm rot="16200000" flipV="1">
            <a:off x="1665288" y="4008437"/>
            <a:ext cx="368300" cy="1876425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8" name="Trapezoid 37"/>
          <p:cNvSpPr/>
          <p:nvPr/>
        </p:nvSpPr>
        <p:spPr bwMode="auto">
          <a:xfrm rot="16200000" flipV="1">
            <a:off x="1693069" y="4399756"/>
            <a:ext cx="333375" cy="1890713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4769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7477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74771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FFB285-82CB-45D4-BE19-06BF17772DC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A3CC821-C40B-4FF1-ACB0-54FE3897126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680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83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683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683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683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684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684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684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684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684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683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7680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80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12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34" name="Trapezoid 33"/>
          <p:cNvSpPr/>
          <p:nvPr/>
        </p:nvSpPr>
        <p:spPr bwMode="auto">
          <a:xfrm rot="16200000" flipV="1">
            <a:off x="1581944" y="3653631"/>
            <a:ext cx="395288" cy="1730375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7" name="Trapezoid 36"/>
          <p:cNvSpPr/>
          <p:nvPr/>
        </p:nvSpPr>
        <p:spPr bwMode="auto">
          <a:xfrm rot="16200000" flipV="1">
            <a:off x="1509713" y="4164012"/>
            <a:ext cx="368300" cy="1565275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8" name="Trapezoid 37"/>
          <p:cNvSpPr/>
          <p:nvPr/>
        </p:nvSpPr>
        <p:spPr bwMode="auto">
          <a:xfrm rot="16200000" flipV="1">
            <a:off x="1612900" y="4479925"/>
            <a:ext cx="333375" cy="1730375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4297363" y="487997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4473575" y="5073650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19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7682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76821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6822" name="Group 12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36" name="Trapezoid 35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40" name="Trapezoid 39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41" name="Trapezoid 40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937F37-8C3F-4A20-8CB6-86B63F6076F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064B5D2-34DB-4C79-9CC9-F76F79769A7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885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888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888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888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888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889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889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889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889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889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888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8856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7885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78858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8859" name="Group 45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78868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7" name="Straight Connector 66"/>
              <p:cNvCxnSpPr>
                <a:stCxn id="65" idx="2"/>
                <a:endCxn id="66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869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72" name="TextBox 9"/>
            <p:cNvSpPr txBox="1">
              <a:spLocks noChangeArrowheads="1"/>
            </p:cNvSpPr>
            <p:nvPr/>
          </p:nvSpPr>
          <p:spPr bwMode="auto">
            <a:xfrm>
              <a:off x="2989443" y="5060257"/>
              <a:ext cx="7505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sp>
          <p:nvSpPr>
            <p:cNvPr id="52" name="Trapezoid 51"/>
            <p:cNvSpPr/>
            <p:nvPr/>
          </p:nvSpPr>
          <p:spPr bwMode="auto">
            <a:xfrm rot="16200000" flipV="1">
              <a:off x="1581944" y="3653631"/>
              <a:ext cx="395288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3" name="Trapezoid 52"/>
            <p:cNvSpPr/>
            <p:nvPr/>
          </p:nvSpPr>
          <p:spPr bwMode="auto">
            <a:xfrm rot="16200000" flipV="1">
              <a:off x="1509713" y="4164012"/>
              <a:ext cx="368300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4" name="Trapezoid 53"/>
            <p:cNvSpPr/>
            <p:nvPr/>
          </p:nvSpPr>
          <p:spPr bwMode="auto">
            <a:xfrm rot="16200000" flipV="1">
              <a:off x="1612900" y="4479925"/>
              <a:ext cx="333375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Flowchart: Process 58"/>
            <p:cNvSpPr/>
            <p:nvPr/>
          </p:nvSpPr>
          <p:spPr>
            <a:xfrm>
              <a:off x="4297363" y="4879975"/>
              <a:ext cx="176212" cy="339725"/>
            </a:xfrm>
            <a:prstGeom prst="flowChartProcess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79" name="TextBox 49"/>
            <p:cNvSpPr txBox="1">
              <a:spLocks noChangeArrowheads="1"/>
            </p:cNvSpPr>
            <p:nvPr/>
          </p:nvSpPr>
          <p:spPr bwMode="auto">
            <a:xfrm>
              <a:off x="1768475" y="4686300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8860" name="Group 68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70" name="Trapezoid 69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1" name="Trapezoid 70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2" name="Trapezoid 71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B915D7-2D0C-4FC0-9D22-65D04426142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89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A13C491-FA43-4ED7-B5A9-7C0D147BB04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090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093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093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093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094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094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094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093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094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093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904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8090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80906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7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277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Remove all minimums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except one;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Output the minimum</a:t>
            </a:r>
          </a:p>
        </p:txBody>
      </p:sp>
      <p:grpSp>
        <p:nvGrpSpPr>
          <p:cNvPr id="80908" name="Group 45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80917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7" name="Straight Connector 66"/>
              <p:cNvCxnSpPr>
                <a:stCxn id="65" idx="2"/>
                <a:endCxn id="66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918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921" name="TextBox 9"/>
            <p:cNvSpPr txBox="1">
              <a:spLocks noChangeArrowheads="1"/>
            </p:cNvSpPr>
            <p:nvPr/>
          </p:nvSpPr>
          <p:spPr bwMode="auto">
            <a:xfrm>
              <a:off x="2989443" y="5060257"/>
              <a:ext cx="7505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sp>
          <p:nvSpPr>
            <p:cNvPr id="52" name="Trapezoid 51"/>
            <p:cNvSpPr/>
            <p:nvPr/>
          </p:nvSpPr>
          <p:spPr bwMode="auto">
            <a:xfrm rot="16200000" flipV="1">
              <a:off x="1581944" y="3653631"/>
              <a:ext cx="395288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3" name="Trapezoid 52"/>
            <p:cNvSpPr/>
            <p:nvPr/>
          </p:nvSpPr>
          <p:spPr bwMode="auto">
            <a:xfrm rot="16200000" flipV="1">
              <a:off x="1509713" y="4164012"/>
              <a:ext cx="368300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4" name="Trapezoid 53"/>
            <p:cNvSpPr/>
            <p:nvPr/>
          </p:nvSpPr>
          <p:spPr bwMode="auto">
            <a:xfrm rot="16200000" flipV="1">
              <a:off x="1612900" y="4479925"/>
              <a:ext cx="333375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Flowchart: Process 58"/>
            <p:cNvSpPr/>
            <p:nvPr/>
          </p:nvSpPr>
          <p:spPr>
            <a:xfrm>
              <a:off x="4297363" y="4879975"/>
              <a:ext cx="176212" cy="339725"/>
            </a:xfrm>
            <a:prstGeom prst="flowChartProcess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928" name="TextBox 49"/>
            <p:cNvSpPr txBox="1">
              <a:spLocks noChangeArrowheads="1"/>
            </p:cNvSpPr>
            <p:nvPr/>
          </p:nvSpPr>
          <p:spPr bwMode="auto">
            <a:xfrm>
              <a:off x="1768475" y="4686300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80909" name="Group 68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70" name="Trapezoid 69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1" name="Trapezoid 70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2" name="Trapezoid 71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57A45A-4A1D-4B21-AD42-2BF078EE294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4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4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97EC979-F20A-4182-94DB-9A2A4271833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295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298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298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298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299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99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299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298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298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298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952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82953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277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Remove all minimums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except one;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Output the minimum</a:t>
            </a:r>
          </a:p>
        </p:txBody>
      </p:sp>
      <p:sp>
        <p:nvSpPr>
          <p:cNvPr id="48" name="Oval Callout 47"/>
          <p:cNvSpPr/>
          <p:nvPr/>
        </p:nvSpPr>
        <p:spPr>
          <a:xfrm>
            <a:off x="5621338" y="4972050"/>
            <a:ext cx="3230562" cy="1276350"/>
          </a:xfrm>
          <a:prstGeom prst="wedgeEllipseCallout">
            <a:avLst>
              <a:gd name="adj1" fmla="val -11269"/>
              <a:gd name="adj2" fmla="val -11526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Remark.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read in the next block from a 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sublist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if its block is exhausted</a:t>
            </a:r>
          </a:p>
          <a:p>
            <a:pPr algn="ctr">
              <a:defRPr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(Apply to all algorithms)</a:t>
            </a:r>
          </a:p>
        </p:txBody>
      </p:sp>
      <p:sp>
        <p:nvSpPr>
          <p:cNvPr id="8295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82956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2957" name="Group 46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82966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67" name="Oval 66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9" name="Straight Connector 68"/>
              <p:cNvCxnSpPr>
                <a:stCxn id="67" idx="2"/>
                <a:endCxn id="68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967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970" name="TextBox 9"/>
            <p:cNvSpPr txBox="1">
              <a:spLocks noChangeArrowheads="1"/>
            </p:cNvSpPr>
            <p:nvPr/>
          </p:nvSpPr>
          <p:spPr bwMode="auto">
            <a:xfrm>
              <a:off x="2989443" y="5060257"/>
              <a:ext cx="7505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sp>
          <p:nvSpPr>
            <p:cNvPr id="54" name="Trapezoid 53"/>
            <p:cNvSpPr/>
            <p:nvPr/>
          </p:nvSpPr>
          <p:spPr bwMode="auto">
            <a:xfrm rot="16200000" flipV="1">
              <a:off x="1581944" y="3653631"/>
              <a:ext cx="395288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5" name="Trapezoid 54"/>
            <p:cNvSpPr/>
            <p:nvPr/>
          </p:nvSpPr>
          <p:spPr bwMode="auto">
            <a:xfrm rot="16200000" flipV="1">
              <a:off x="1509713" y="4164012"/>
              <a:ext cx="368300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6" name="Trapezoid 55"/>
            <p:cNvSpPr/>
            <p:nvPr/>
          </p:nvSpPr>
          <p:spPr bwMode="auto">
            <a:xfrm rot="16200000" flipV="1">
              <a:off x="1612900" y="4479925"/>
              <a:ext cx="333375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Flowchart: Process 60"/>
            <p:cNvSpPr/>
            <p:nvPr/>
          </p:nvSpPr>
          <p:spPr>
            <a:xfrm>
              <a:off x="4297363" y="4879975"/>
              <a:ext cx="176212" cy="339725"/>
            </a:xfrm>
            <a:prstGeom prst="flowChartProcess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977" name="TextBox 49"/>
            <p:cNvSpPr txBox="1">
              <a:spLocks noChangeArrowheads="1"/>
            </p:cNvSpPr>
            <p:nvPr/>
          </p:nvSpPr>
          <p:spPr bwMode="auto">
            <a:xfrm>
              <a:off x="1768475" y="4686300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82958" name="Group 70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72" name="Trapezoid 71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3" name="Trapezoid 72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4" name="Trapezoid 73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90AEC9-6CC4-4896-B0BD-9212D587874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99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99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27B3FEE-F5B7-4534-8557-66A00A0F976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499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503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503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503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503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503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503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503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503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503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000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85001" name="TextBox 68"/>
          <p:cNvSpPr txBox="1">
            <a:spLocks noChangeArrowheads="1"/>
          </p:cNvSpPr>
          <p:nvPr/>
        </p:nvSpPr>
        <p:spPr bwMode="auto">
          <a:xfrm>
            <a:off x="6037263" y="3273425"/>
            <a:ext cx="2486025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sublists are sorted by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the grouping attributes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Group all tuples with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the minimum grouping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attributes;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Calculate the aggregation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value;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Output a grouping tuple.</a:t>
            </a:r>
          </a:p>
        </p:txBody>
      </p:sp>
      <p:sp>
        <p:nvSpPr>
          <p:cNvPr id="85002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85003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5004" name="Group 45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85013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7" name="Straight Connector 66"/>
              <p:cNvCxnSpPr>
                <a:stCxn id="65" idx="2"/>
                <a:endCxn id="66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014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17" name="TextBox 9"/>
            <p:cNvSpPr txBox="1">
              <a:spLocks noChangeArrowheads="1"/>
            </p:cNvSpPr>
            <p:nvPr/>
          </p:nvSpPr>
          <p:spPr bwMode="auto">
            <a:xfrm>
              <a:off x="2989443" y="5060257"/>
              <a:ext cx="7505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sp>
          <p:nvSpPr>
            <p:cNvPr id="52" name="Trapezoid 51"/>
            <p:cNvSpPr/>
            <p:nvPr/>
          </p:nvSpPr>
          <p:spPr bwMode="auto">
            <a:xfrm rot="16200000" flipV="1">
              <a:off x="1581944" y="3653631"/>
              <a:ext cx="395288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3" name="Trapezoid 52"/>
            <p:cNvSpPr/>
            <p:nvPr/>
          </p:nvSpPr>
          <p:spPr bwMode="auto">
            <a:xfrm rot="16200000" flipV="1">
              <a:off x="1509713" y="4164012"/>
              <a:ext cx="368300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4" name="Trapezoid 53"/>
            <p:cNvSpPr/>
            <p:nvPr/>
          </p:nvSpPr>
          <p:spPr bwMode="auto">
            <a:xfrm rot="16200000" flipV="1">
              <a:off x="1612900" y="4479925"/>
              <a:ext cx="333375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Flowchart: Process 58"/>
            <p:cNvSpPr/>
            <p:nvPr/>
          </p:nvSpPr>
          <p:spPr>
            <a:xfrm>
              <a:off x="4297363" y="4879975"/>
              <a:ext cx="176212" cy="339725"/>
            </a:xfrm>
            <a:prstGeom prst="flowChartProcess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24" name="TextBox 49"/>
            <p:cNvSpPr txBox="1">
              <a:spLocks noChangeArrowheads="1"/>
            </p:cNvSpPr>
            <p:nvPr/>
          </p:nvSpPr>
          <p:spPr bwMode="auto">
            <a:xfrm>
              <a:off x="1768475" y="4686300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85005" name="Group 68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70" name="Trapezoid 69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1" name="Trapezoid 70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2" name="Trapezoid 71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2297EE-E39F-44C3-B8AD-E085E714E3B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4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4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AA627DE-5890-4F46-941F-06808A79615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704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grpSp>
        <p:nvGrpSpPr>
          <p:cNvPr id="8704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07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70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70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70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70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70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70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70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70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70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049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87050" name="TextBox 23"/>
          <p:cNvSpPr txBox="1">
            <a:spLocks noChangeArrowheads="1"/>
          </p:cNvSpPr>
          <p:nvPr/>
        </p:nvSpPr>
        <p:spPr bwMode="auto">
          <a:xfrm>
            <a:off x="6215063" y="2992438"/>
            <a:ext cx="2109787" cy="187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</a:t>
            </a:r>
            <a:r>
              <a:rPr lang="en-US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√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3B(R)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519988" y="3940175"/>
            <a:ext cx="6381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52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7053" name="Group 46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87062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8" name="Straight Connector 67"/>
              <p:cNvCxnSpPr>
                <a:stCxn id="66" idx="2"/>
                <a:endCxn id="67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063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066" name="TextBox 9"/>
            <p:cNvSpPr txBox="1">
              <a:spLocks noChangeArrowheads="1"/>
            </p:cNvSpPr>
            <p:nvPr/>
          </p:nvSpPr>
          <p:spPr bwMode="auto">
            <a:xfrm>
              <a:off x="2989443" y="5060257"/>
              <a:ext cx="7505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sp>
          <p:nvSpPr>
            <p:cNvPr id="53" name="Trapezoid 52"/>
            <p:cNvSpPr/>
            <p:nvPr/>
          </p:nvSpPr>
          <p:spPr bwMode="auto">
            <a:xfrm rot="16200000" flipV="1">
              <a:off x="1581944" y="3653631"/>
              <a:ext cx="395288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4" name="Trapezoid 53"/>
            <p:cNvSpPr/>
            <p:nvPr/>
          </p:nvSpPr>
          <p:spPr bwMode="auto">
            <a:xfrm rot="16200000" flipV="1">
              <a:off x="1509713" y="4164012"/>
              <a:ext cx="368300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5" name="Trapezoid 54"/>
            <p:cNvSpPr/>
            <p:nvPr/>
          </p:nvSpPr>
          <p:spPr bwMode="auto">
            <a:xfrm rot="16200000" flipV="1">
              <a:off x="1612900" y="4479925"/>
              <a:ext cx="333375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Flowchart: Process 59"/>
            <p:cNvSpPr/>
            <p:nvPr/>
          </p:nvSpPr>
          <p:spPr>
            <a:xfrm>
              <a:off x="4297363" y="4879975"/>
              <a:ext cx="176212" cy="339725"/>
            </a:xfrm>
            <a:prstGeom prst="flowChartProcess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073" name="TextBox 49"/>
            <p:cNvSpPr txBox="1">
              <a:spLocks noChangeArrowheads="1"/>
            </p:cNvSpPr>
            <p:nvPr/>
          </p:nvSpPr>
          <p:spPr bwMode="auto">
            <a:xfrm>
              <a:off x="1768475" y="4686300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87054" name="Group 69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71" name="Trapezoid 70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2" name="Trapezoid 71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3" name="Trapezoid 72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90E98D-2DC6-4941-B940-5712A4720A5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09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09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7AD75E6-7ED4-4F8C-8040-800E80DE70C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909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912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912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912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912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912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912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912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912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912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9095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89096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8911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89113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89114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89115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89116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89117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8909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9101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102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9104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9107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118AFD-475D-4F7F-851F-D11ED5885AC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3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4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80B21E-4B66-4FD2-8985-9F161F157F4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114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117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117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117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117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117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118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117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117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117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91143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91144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91164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1165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91166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1167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1168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1169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9114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114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15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91152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159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cxnSp>
        <p:nvCxnSpPr>
          <p:cNvPr id="83" name="Straight Arrow Connector 82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56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87" name="Arc 8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D6C3D8-8C2B-42EC-B93D-637EE3F137A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18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18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A358885-E754-4F47-8BF7-AA4227547B4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319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322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322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322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322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322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322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322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322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322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93191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93192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9321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3213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93214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3215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3216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3217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93193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3197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198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3199" name="TextBox 9"/>
          <p:cNvSpPr txBox="1">
            <a:spLocks noChangeArrowheads="1"/>
          </p:cNvSpPr>
          <p:nvPr/>
        </p:nvSpPr>
        <p:spPr bwMode="auto">
          <a:xfrm>
            <a:off x="3017838" y="4826000"/>
            <a:ext cx="6937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End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93201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731180" y="3504395"/>
              <a:ext cx="242867" cy="187642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730385" y="3794089"/>
              <a:ext cx="241279" cy="1879600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704194" y="4112355"/>
              <a:ext cx="296837" cy="187642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93207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655558" y="3580013"/>
              <a:ext cx="390136" cy="1872453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663647" y="4025999"/>
              <a:ext cx="370782" cy="187562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110E08-5E5F-445C-906D-DE5CD086213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23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A88F654-2099-49B4-BA1B-F8CF4CB4455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523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528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528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528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528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528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529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528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528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528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95239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95274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5275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95276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5277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5278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5279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9524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524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24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247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254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95269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17CF20-8FEF-4A27-841F-8DBC4A8B3C7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8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28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76A8929-F415-4EB9-BACD-F7F48538C7B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728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733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733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733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733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733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733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733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733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733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97287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9732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7323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97324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7325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7326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7327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9728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729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29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295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302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97317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248A1A-93E0-44FE-BBB7-7F2F04ADC22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3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8EEE640-3FCC-4E87-A7D1-2A67681039D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933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937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938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938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938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938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938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938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938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938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99335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9937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9372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9937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937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937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937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9933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934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34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43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350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99366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Callout 101"/>
          <p:cNvSpPr/>
          <p:nvPr/>
        </p:nvSpPr>
        <p:spPr>
          <a:xfrm>
            <a:off x="5621338" y="4892675"/>
            <a:ext cx="1900237" cy="1338263"/>
          </a:xfrm>
          <a:prstGeom prst="wedgeEllipseCallout">
            <a:avLst>
              <a:gd name="adj1" fmla="val -114078"/>
              <a:gd name="adj2" fmla="val -2932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build an efficient data structure for searching the minimum.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6FE5A2-F1F7-428C-8A2F-0C9B1F01058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37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8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6C306DB-D07F-404E-B27F-ED651C2BA15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138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142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142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143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143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143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143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143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143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143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01383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01420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1421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01422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1423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1424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1425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01384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138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38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91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398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01415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409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13063" cy="2262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IF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=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send one copy to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delete both;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send the smaller to output,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and delete it.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EA08EB-EB00-4028-A1D6-48D9FD743E4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2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911E1D8-0287-4D11-8BC5-8ED08B85B49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343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347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347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347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348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348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348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348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348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347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03431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0346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3469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0347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347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347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347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03432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343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43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9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446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03463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57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13063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IF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=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send one copy to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delete both;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delete the smaller.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553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E675C3-D185-4951-8732-5A54BA5557C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7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7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9C9F03A-99F0-4C72-84F4-B47C71471A6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547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552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552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552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553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553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553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552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553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552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05479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05517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5518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05519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5520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5521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5522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0548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548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48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87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494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05512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05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13063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IF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=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send one copy to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delete both;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delete the smaller.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Callout 69"/>
          <p:cNvSpPr/>
          <p:nvPr/>
        </p:nvSpPr>
        <p:spPr>
          <a:xfrm>
            <a:off x="6332538" y="5843588"/>
            <a:ext cx="2311400" cy="911225"/>
          </a:xfrm>
          <a:prstGeom prst="wedgeEllipseCallout">
            <a:avLst>
              <a:gd name="adj1" fmla="val -15591"/>
              <a:gd name="adj2" fmla="val -8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same algorithm works for R ∩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S!</a:t>
            </a:r>
          </a:p>
        </p:txBody>
      </p:sp>
    </p:spTree>
    <p:extLst>
      <p:ext uri="{BB962C8B-B14F-4D97-AF65-F5344CB8AC3E}">
        <p14:creationId xmlns:p14="http://schemas.microsoft.com/office/powerpoint/2010/main" val="3261085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3D6223-03C2-4C29-85E5-F5E5C83CE86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52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2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6750E02-2AF3-4A51-8268-99D1744C8A7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752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757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757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757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757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757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758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757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757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757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07527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07564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7565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07566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7567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7568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7569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0752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753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53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35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542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07559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53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both;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ELSE IF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ELSE \\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send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and delete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9822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14811A-5C4F-4578-8DFA-B7B3F97412F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57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7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84FA953-FD69-47C5-A32F-246CF2B0A98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957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962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962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962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962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962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962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962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962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962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09575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09613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9614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0961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961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961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961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0957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958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58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83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590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09608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601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both;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ELSE IF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ELSE \\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send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and delete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Callout 69"/>
          <p:cNvSpPr/>
          <p:nvPr/>
        </p:nvSpPr>
        <p:spPr>
          <a:xfrm>
            <a:off x="2919413" y="5373688"/>
            <a:ext cx="2311400" cy="911225"/>
          </a:xfrm>
          <a:prstGeom prst="wedgeEllipseCallout">
            <a:avLst>
              <a:gd name="adj1" fmla="val 74152"/>
              <a:gd name="adj2" fmla="val -8534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same algorithm works for R −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S!</a:t>
            </a:r>
          </a:p>
        </p:txBody>
      </p:sp>
    </p:spTree>
    <p:extLst>
      <p:ext uri="{BB962C8B-B14F-4D97-AF65-F5344CB8AC3E}">
        <p14:creationId xmlns:p14="http://schemas.microsoft.com/office/powerpoint/2010/main" val="3455224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CEC1DD-BB8A-45EE-BA53-A3E4EB32AAF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1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2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45A949B-D706-44B9-958B-5D4AD8FBB1A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162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166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166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167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167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167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167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1167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167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167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11623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11660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1661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11662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1663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1664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11665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11624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1162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62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31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638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11655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49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70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3954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19979A-4178-4872-94A2-08BC48C37A7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66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6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6916EC7-B6C0-498F-9B86-9B3E9DABA56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367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371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371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372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372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372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372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1372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372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371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13671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13709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3710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13711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3712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3713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13714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13672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1367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67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79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686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13704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97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 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32-Point Star 2"/>
          <p:cNvSpPr/>
          <p:nvPr/>
        </p:nvSpPr>
        <p:spPr>
          <a:xfrm>
            <a:off x="6010275" y="3805238"/>
            <a:ext cx="2644775" cy="2255837"/>
          </a:xfrm>
          <a:prstGeom prst="star3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Sorted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sublists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not seem to help computing R</a:t>
            </a:r>
            <a:r>
              <a:rPr lang="el-GR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S: each tuple of R should be joined with all tuples of S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6253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8300E7-86C4-40D5-B996-83A737858E7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71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71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2794F28-65AE-4A29-B84F-08CB2409C8A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571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576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577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577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577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577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577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577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577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577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15719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1576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5762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1576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576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576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11576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1572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1572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72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727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734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15756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745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                   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32-Point Star 2"/>
          <p:cNvSpPr/>
          <p:nvPr/>
        </p:nvSpPr>
        <p:spPr>
          <a:xfrm>
            <a:off x="6010275" y="3805238"/>
            <a:ext cx="2644775" cy="2255837"/>
          </a:xfrm>
          <a:prstGeom prst="star3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Sorted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sublists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not seem to help computing R</a:t>
            </a:r>
            <a:r>
              <a:rPr lang="el-GR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S: each tuple of R should be joined with all tuples of S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32-Point Star 73"/>
          <p:cNvSpPr/>
          <p:nvPr/>
        </p:nvSpPr>
        <p:spPr>
          <a:xfrm>
            <a:off x="4546600" y="4027488"/>
            <a:ext cx="1693863" cy="1598612"/>
          </a:xfrm>
          <a:prstGeom prst="star3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same 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true for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    </a:t>
            </a:r>
            <a:r>
              <a:rPr lang="en-US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15749" name="AutoShape 4"/>
          <p:cNvSpPr>
            <a:spLocks noChangeArrowheads="1"/>
          </p:cNvSpPr>
          <p:nvPr/>
        </p:nvSpPr>
        <p:spPr bwMode="auto">
          <a:xfrm rot="-5400000">
            <a:off x="5304631" y="4964907"/>
            <a:ext cx="134937" cy="165100"/>
          </a:xfrm>
          <a:prstGeom prst="flowChartCollat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sp>
        <p:nvSpPr>
          <p:cNvPr id="115750" name="AutoShape 4"/>
          <p:cNvSpPr>
            <a:spLocks noChangeArrowheads="1"/>
          </p:cNvSpPr>
          <p:nvPr/>
        </p:nvSpPr>
        <p:spPr bwMode="auto">
          <a:xfrm rot="-5400000">
            <a:off x="8108156" y="3606007"/>
            <a:ext cx="141287" cy="190500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cxnSp>
        <p:nvCxnSpPr>
          <p:cNvPr id="88" name="Straight Connector 87"/>
          <p:cNvCxnSpPr/>
          <p:nvPr/>
        </p:nvCxnSpPr>
        <p:spPr>
          <a:xfrm>
            <a:off x="7854950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6575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2891B6-9A94-43B4-A17B-84C004190BE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76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6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98246D0-B21A-47D0-A336-DA1A88F5E92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776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781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781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781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782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782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782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781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782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781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17767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17807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7808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17809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7810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7811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000"/>
                    </a:solidFill>
                  </a:rPr>
                  <a:t>C</a:t>
                </a:r>
              </a:p>
            </p:txBody>
          </p:sp>
          <p:sp>
            <p:nvSpPr>
              <p:cNvPr id="117812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1776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1777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77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75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782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17802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93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                   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95" name="AutoShape 4"/>
          <p:cNvSpPr>
            <a:spLocks noChangeArrowheads="1"/>
          </p:cNvSpPr>
          <p:nvPr/>
        </p:nvSpPr>
        <p:spPr bwMode="auto">
          <a:xfrm rot="-5400000">
            <a:off x="8108156" y="3606007"/>
            <a:ext cx="141287" cy="190500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cxnSp>
        <p:nvCxnSpPr>
          <p:cNvPr id="88" name="Straight Connector 87"/>
          <p:cNvCxnSpPr/>
          <p:nvPr/>
        </p:nvCxnSpPr>
        <p:spPr>
          <a:xfrm>
            <a:off x="7854950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6045200" y="4271963"/>
            <a:ext cx="2527300" cy="1381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Simply use the 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Nested-Loop algorithm</a:t>
            </a:r>
          </a:p>
          <a:p>
            <a:pPr algn="ctr"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Memory: M ≥ 2</a:t>
            </a:r>
          </a:p>
          <a:p>
            <a:pPr algn="ctr"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cost: B(R)B(S)/M + B(R)</a:t>
            </a:r>
          </a:p>
        </p:txBody>
      </p:sp>
    </p:spTree>
    <p:extLst>
      <p:ext uri="{BB962C8B-B14F-4D97-AF65-F5344CB8AC3E}">
        <p14:creationId xmlns:p14="http://schemas.microsoft.com/office/powerpoint/2010/main" val="4093398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07AF39-B2B8-43EA-95C9-00C6E877860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81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81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A200A6F-B135-4B9B-9BE2-8AE411E97AC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981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986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986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986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986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987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987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986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986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986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19815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1985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9856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19857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9858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9859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19860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1981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1982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82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823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830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19850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841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S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9842" name="AutoShape 4"/>
          <p:cNvSpPr>
            <a:spLocks noChangeArrowheads="1"/>
          </p:cNvSpPr>
          <p:nvPr/>
        </p:nvSpPr>
        <p:spPr bwMode="auto">
          <a:xfrm rot="-5400000">
            <a:off x="6176169" y="3604419"/>
            <a:ext cx="139700" cy="192088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  <p:cxnSp>
        <p:nvCxnSpPr>
          <p:cNvPr id="91" name="Straight Connector 9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870700" y="3670300"/>
            <a:ext cx="1711325" cy="8366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about </a:t>
            </a:r>
          </a:p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    S?</a:t>
            </a:r>
          </a:p>
        </p:txBody>
      </p:sp>
      <p:sp>
        <p:nvSpPr>
          <p:cNvPr id="119845" name="AutoShape 4"/>
          <p:cNvSpPr>
            <a:spLocks noChangeArrowheads="1"/>
          </p:cNvSpPr>
          <p:nvPr/>
        </p:nvSpPr>
        <p:spPr bwMode="auto">
          <a:xfrm rot="-5400000">
            <a:off x="7623969" y="4144169"/>
            <a:ext cx="139700" cy="192088"/>
          </a:xfrm>
          <a:prstGeom prst="flowChartCollat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42522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E0CF0-C094-4E8C-9254-478BCC937A7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85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E669131-4689-415C-AA78-A709298B3C5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186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191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191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191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191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192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192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191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191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191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21863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2190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1906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21907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1908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1909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21910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21864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2186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86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71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878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21900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89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S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1890" name="AutoShape 4"/>
          <p:cNvSpPr>
            <a:spLocks noChangeArrowheads="1"/>
          </p:cNvSpPr>
          <p:nvPr/>
        </p:nvSpPr>
        <p:spPr bwMode="auto">
          <a:xfrm rot="-5400000">
            <a:off x="6176169" y="3604419"/>
            <a:ext cx="139700" cy="192088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  <p:cxnSp>
        <p:nvCxnSpPr>
          <p:cNvPr id="91" name="Straight Connector 9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870700" y="3670300"/>
            <a:ext cx="1711325" cy="8366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about </a:t>
            </a:r>
          </a:p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    S?</a:t>
            </a:r>
          </a:p>
        </p:txBody>
      </p:sp>
      <p:sp>
        <p:nvSpPr>
          <p:cNvPr id="121893" name="AutoShape 4"/>
          <p:cNvSpPr>
            <a:spLocks noChangeArrowheads="1"/>
          </p:cNvSpPr>
          <p:nvPr/>
        </p:nvSpPr>
        <p:spPr bwMode="auto">
          <a:xfrm rot="-5400000">
            <a:off x="7623969" y="4144169"/>
            <a:ext cx="139700" cy="192088"/>
          </a:xfrm>
          <a:prstGeom prst="flowChartCollat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49938" y="4584700"/>
            <a:ext cx="2876550" cy="14176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extreme cases (a large number of tuples are joinable), the sort-based algorithm does not work for      . 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hand, most practical and interesting cases are not that extreme</a:t>
            </a:r>
          </a:p>
        </p:txBody>
      </p:sp>
      <p:sp>
        <p:nvSpPr>
          <p:cNvPr id="121895" name="AutoShape 4"/>
          <p:cNvSpPr>
            <a:spLocks noChangeArrowheads="1"/>
          </p:cNvSpPr>
          <p:nvPr/>
        </p:nvSpPr>
        <p:spPr bwMode="auto">
          <a:xfrm rot="-5400000">
            <a:off x="8224043" y="5095082"/>
            <a:ext cx="100013" cy="158750"/>
          </a:xfrm>
          <a:prstGeom prst="flowChartCollat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8816540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B92C11-7806-4375-AC49-824F8B91512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90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0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BCCC521-85FA-4DD9-A1BD-C620880021B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391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395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395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396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396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96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396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396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396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395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23911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23949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3950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23951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3952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3953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23954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23912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2391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91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19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926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23944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37" name="TextBox 68"/>
          <p:cNvSpPr txBox="1">
            <a:spLocks noChangeArrowheads="1"/>
          </p:cNvSpPr>
          <p:nvPr/>
        </p:nvSpPr>
        <p:spPr bwMode="auto">
          <a:xfrm>
            <a:off x="5813425" y="3494088"/>
            <a:ext cx="2990850" cy="2738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S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\\ sublists are sorted by the join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\\ attributes.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IF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=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collect all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-tuples and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-tuples, and send their join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to the output;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delete all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 S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tuples;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ELSE delete the smaller;</a:t>
            </a:r>
          </a:p>
        </p:txBody>
      </p:sp>
      <p:sp>
        <p:nvSpPr>
          <p:cNvPr id="123938" name="AutoShape 4"/>
          <p:cNvSpPr>
            <a:spLocks noChangeArrowheads="1"/>
          </p:cNvSpPr>
          <p:nvPr/>
        </p:nvSpPr>
        <p:spPr bwMode="auto">
          <a:xfrm rot="-5400000">
            <a:off x="6176169" y="3604419"/>
            <a:ext cx="139700" cy="192088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  </a:t>
            </a:r>
          </a:p>
        </p:txBody>
      </p:sp>
      <p:cxnSp>
        <p:nvCxnSpPr>
          <p:cNvPr id="91" name="Straight Connector 90"/>
          <p:cNvCxnSpPr/>
          <p:nvPr/>
        </p:nvCxnSpPr>
        <p:spPr>
          <a:xfrm>
            <a:off x="5849938" y="38687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9275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73AAB8-74A0-443B-969B-43D4FA47B88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95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95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90ED8CD-8629-4482-9098-A285767571F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595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600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600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600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601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601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601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600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600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600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25959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25996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5997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25998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5999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6000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26001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2596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2596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96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967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974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25991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985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B(R) + B(S)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883400" y="4560888"/>
            <a:ext cx="1574800" cy="238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7201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285317-242B-4F40-BC71-ADE87C32282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00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0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399D09D-13D3-493B-A9DF-355FD71BFBE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800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805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805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805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805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806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806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805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805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805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28007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2804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8046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28047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8048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8049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28050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2800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2801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801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15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022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28040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33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B(R) + B(S)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883400" y="4560888"/>
            <a:ext cx="1574800" cy="238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ular Callout 4"/>
          <p:cNvSpPr/>
          <p:nvPr/>
        </p:nvSpPr>
        <p:spPr>
          <a:xfrm>
            <a:off x="1447800" y="3787775"/>
            <a:ext cx="3736975" cy="2166938"/>
          </a:xfrm>
          <a:prstGeom prst="wedgeRectCallout">
            <a:avLst>
              <a:gd name="adj1" fmla="val 66906"/>
              <a:gd name="adj2" fmla="val -3349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Comments: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169650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641AD8-17CD-42A4-ABFD-D9B4946EC88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05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5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AA2DD6D-DBFD-4A29-AAF5-2ECD2CD2F72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005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010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010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010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010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010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010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010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010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010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0055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30093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0094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3009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009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009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3009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3005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3006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06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63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070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30088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81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B(R) + B(S)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883400" y="4560888"/>
            <a:ext cx="1574800" cy="238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ular Callout 4"/>
          <p:cNvSpPr/>
          <p:nvPr/>
        </p:nvSpPr>
        <p:spPr>
          <a:xfrm>
            <a:off x="1447800" y="3787775"/>
            <a:ext cx="3736975" cy="2166938"/>
          </a:xfrm>
          <a:prstGeom prst="wedgeRectCallout">
            <a:avLst>
              <a:gd name="adj1" fmla="val 66906"/>
              <a:gd name="adj2" fmla="val -3349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Comments: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Applicable unless the relations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are extremely large, in that case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we can extend the method to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multiway pass;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549480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A4FB30-5BEE-488B-ADF5-C919EFFBA43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09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10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F59FB39-77F9-4953-8B6A-BB763789BF3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210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214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215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215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215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C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C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215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215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C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215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215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215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2103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3214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CC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2142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3214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214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214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CC00"/>
                    </a:solidFill>
                  </a:rPr>
                  <a:t>C</a:t>
                </a:r>
              </a:p>
            </p:txBody>
          </p:sp>
          <p:sp>
            <p:nvSpPr>
              <p:cNvPr id="13214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132104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3210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10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111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Trapezoid 65"/>
          <p:cNvSpPr/>
          <p:nvPr/>
        </p:nvSpPr>
        <p:spPr>
          <a:xfrm rot="16200000" flipV="1">
            <a:off x="3778251" y="4311650"/>
            <a:ext cx="265112" cy="280987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7" name="Trapezoid 66"/>
          <p:cNvSpPr/>
          <p:nvPr/>
        </p:nvSpPr>
        <p:spPr>
          <a:xfrm rot="16200000" flipV="1">
            <a:off x="3774281" y="4615657"/>
            <a:ext cx="276225" cy="277812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8" name="Trapezoid 67"/>
          <p:cNvSpPr/>
          <p:nvPr/>
        </p:nvSpPr>
        <p:spPr>
          <a:xfrm rot="16200000" flipV="1">
            <a:off x="3777456" y="4928394"/>
            <a:ext cx="268288" cy="279400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9" name="Flowchart: Process 68"/>
          <p:cNvSpPr/>
          <p:nvPr/>
        </p:nvSpPr>
        <p:spPr>
          <a:xfrm>
            <a:off x="4297363" y="491172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73575" y="5084763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118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Trapezoid 58"/>
            <p:cNvSpPr/>
            <p:nvPr/>
          </p:nvSpPr>
          <p:spPr bwMode="auto">
            <a:xfrm rot="16200000" flipV="1">
              <a:off x="1659741" y="3575833"/>
              <a:ext cx="23969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0" name="Trapezoid 59"/>
            <p:cNvSpPr/>
            <p:nvPr/>
          </p:nvSpPr>
          <p:spPr bwMode="auto">
            <a:xfrm rot="16200000" flipV="1">
              <a:off x="1572430" y="3952045"/>
              <a:ext cx="242867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61" name="Trapezoid 60"/>
            <p:cNvSpPr/>
            <p:nvPr/>
          </p:nvSpPr>
          <p:spPr bwMode="auto">
            <a:xfrm rot="16200000" flipV="1">
              <a:off x="1629582" y="4186967"/>
              <a:ext cx="300012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132136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Trapezoid 80"/>
            <p:cNvSpPr/>
            <p:nvPr/>
          </p:nvSpPr>
          <p:spPr bwMode="auto">
            <a:xfrm rot="16200000" flipV="1">
              <a:off x="1595882" y="3639691"/>
              <a:ext cx="357093" cy="1720058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2" name="Trapezoid 81"/>
            <p:cNvSpPr/>
            <p:nvPr/>
          </p:nvSpPr>
          <p:spPr bwMode="auto">
            <a:xfrm rot="16200000" flipV="1">
              <a:off x="1505355" y="4184292"/>
              <a:ext cx="377015" cy="1565275"/>
            </a:xfrm>
            <a:prstGeom prst="trapezoi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85" name="Trapezoid 84"/>
          <p:cNvSpPr/>
          <p:nvPr/>
        </p:nvSpPr>
        <p:spPr>
          <a:xfrm rot="16200000" flipV="1">
            <a:off x="3759994" y="5269707"/>
            <a:ext cx="295275" cy="287337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86" name="Trapezoid 85"/>
          <p:cNvSpPr/>
          <p:nvPr/>
        </p:nvSpPr>
        <p:spPr>
          <a:xfrm rot="16200000" flipV="1">
            <a:off x="3759200" y="5641975"/>
            <a:ext cx="301625" cy="2825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079875" y="4764088"/>
            <a:ext cx="87313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083050" y="5075238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071938" y="5403850"/>
            <a:ext cx="889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67188" y="4452938"/>
            <a:ext cx="0" cy="1312862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8763" y="4452938"/>
            <a:ext cx="9842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071938" y="5780088"/>
            <a:ext cx="100012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167188" y="5075238"/>
            <a:ext cx="100012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129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B(R) + B(S)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883400" y="4560888"/>
            <a:ext cx="1574800" cy="238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ular Callout 4"/>
          <p:cNvSpPr/>
          <p:nvPr/>
        </p:nvSpPr>
        <p:spPr>
          <a:xfrm>
            <a:off x="1447800" y="3787775"/>
            <a:ext cx="3736975" cy="2166938"/>
          </a:xfrm>
          <a:prstGeom prst="wedgeRectCallout">
            <a:avLst>
              <a:gd name="adj1" fmla="val 66906"/>
              <a:gd name="adj2" fmla="val -3349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Comments: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Applicable unless the relations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are extremely large, in that case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we can extend the method to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multiway pass;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The output is sorted. </a:t>
            </a:r>
          </a:p>
        </p:txBody>
      </p:sp>
    </p:spTree>
    <p:extLst>
      <p:ext uri="{BB962C8B-B14F-4D97-AF65-F5344CB8AC3E}">
        <p14:creationId xmlns:p14="http://schemas.microsoft.com/office/powerpoint/2010/main" val="7576078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9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 main techniques: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Sort-based;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Hash-based.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14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93E0CA-A980-4668-A763-254100E158D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4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5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6FD1C1F-E0B6-41F3-B36C-F97014AF5FD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415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4153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415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415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415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416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 dirty="0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416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416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 dirty="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415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415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415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 dirty="0"/>
                  <a:t> </a:t>
                </a:r>
              </a:p>
            </p:txBody>
          </p:sp>
        </p:grpSp>
      </p:grpSp>
      <p:grpSp>
        <p:nvGrpSpPr>
          <p:cNvPr id="19" name="Group 9"/>
          <p:cNvGrpSpPr>
            <a:grpSpLocks/>
          </p:cNvGrpSpPr>
          <p:nvPr/>
        </p:nvGrpSpPr>
        <p:grpSpPr bwMode="auto">
          <a:xfrm>
            <a:off x="5829035" y="4646083"/>
            <a:ext cx="2665413" cy="2084387"/>
            <a:chOff x="1479352" y="4035840"/>
            <a:chExt cx="2666519" cy="2082943"/>
          </a:xfrm>
        </p:grpSpPr>
        <p:grpSp>
          <p:nvGrpSpPr>
            <p:cNvPr id="20" name="Group 66"/>
            <p:cNvGrpSpPr>
              <a:grpSpLocks/>
            </p:cNvGrpSpPr>
            <p:nvPr/>
          </p:nvGrpSpPr>
          <p:grpSpPr bwMode="auto">
            <a:xfrm>
              <a:off x="1479352" y="4035840"/>
              <a:ext cx="2666519" cy="2082943"/>
              <a:chOff x="3213100" y="2759075"/>
              <a:chExt cx="2035804" cy="2082943"/>
            </a:xfrm>
          </p:grpSpPr>
          <p:sp>
            <p:nvSpPr>
              <p:cNvPr id="23" name="TextBox 30"/>
              <p:cNvSpPr txBox="1">
                <a:spLocks noChangeArrowheads="1"/>
              </p:cNvSpPr>
              <p:nvPr/>
            </p:nvSpPr>
            <p:spPr bwMode="auto">
              <a:xfrm>
                <a:off x="3213100" y="2759075"/>
                <a:ext cx="2034582" cy="52322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Two-pass sort-based algorithms: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τ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1400">
                    <a:latin typeface="QuickType II" pitchFamily="34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en-US" sz="1400" baseline="-25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n-US" altLang="en-US" sz="140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∩</a:t>
                </a:r>
                <a:r>
                  <a:rPr lang="en-US" altLang="en-US" sz="1400" baseline="-25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∩</a:t>
                </a:r>
                <a:r>
                  <a:rPr lang="en-US" altLang="en-US" sz="1400" baseline="-25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5" name="TextBox 23"/>
              <p:cNvSpPr txBox="1">
                <a:spLocks noChangeArrowheads="1"/>
              </p:cNvSpPr>
              <p:nvPr/>
            </p:nvSpPr>
            <p:spPr bwMode="auto">
              <a:xfrm>
                <a:off x="3214322" y="3287746"/>
                <a:ext cx="2034582" cy="1554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Unary:</a:t>
                </a:r>
                <a:endParaRPr lang="en-US" altLang="en-US" sz="1400" b="1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B(R)</a:t>
                </a:r>
                <a:endPara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3B(R)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6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Binary: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B(R) + B(S)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5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3(B(R) + B(S))</a:t>
                </a:r>
              </a:p>
            </p:txBody>
          </p:sp>
          <p:grpSp>
            <p:nvGrpSpPr>
              <p:cNvPr id="26" name="Group 34"/>
              <p:cNvGrpSpPr>
                <a:grpSpLocks/>
              </p:cNvGrpSpPr>
              <p:nvPr/>
            </p:nvGrpSpPr>
            <p:grpSpPr bwMode="auto">
              <a:xfrm>
                <a:off x="3509992" y="3084271"/>
                <a:ext cx="1498763" cy="432331"/>
                <a:chOff x="2887975" y="2543810"/>
                <a:chExt cx="1769309" cy="431807"/>
              </a:xfrm>
            </p:grpSpPr>
            <p:sp>
              <p:nvSpPr>
                <p:cNvPr id="27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218078" cy="307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502891" y="2501839"/>
                  <a:ext cx="112421" cy="196364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</p:grpSp>
        </p:grpSp>
        <p:cxnSp>
          <p:nvCxnSpPr>
            <p:cNvPr id="21" name="Straight Connector 20"/>
            <p:cNvCxnSpPr/>
            <p:nvPr/>
          </p:nvCxnSpPr>
          <p:spPr>
            <a:xfrm>
              <a:off x="2840405" y="5582580"/>
              <a:ext cx="99418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710176" y="4838559"/>
              <a:ext cx="43197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13274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9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 main techniques: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Sort-based;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Hash-based.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14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93E0CA-A980-4668-A763-254100E158D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4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5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6FD1C1F-E0B6-41F3-B36C-F97014AF5FD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415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4153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415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415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415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416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416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416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415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415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415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6189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20A4AF-F135-43B9-837F-92A8338B834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1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6DEA294-F6BB-48A8-8E0B-758CE15809B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517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517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51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51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51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51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51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51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51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51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51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35173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135174" name="Group 1"/>
          <p:cNvGrpSpPr>
            <a:grpSpLocks/>
          </p:cNvGrpSpPr>
          <p:nvPr/>
        </p:nvGrpSpPr>
        <p:grpSpPr bwMode="auto">
          <a:xfrm>
            <a:off x="458788" y="436563"/>
            <a:ext cx="7999412" cy="2606675"/>
            <a:chOff x="458788" y="436563"/>
            <a:chExt cx="7999412" cy="2606167"/>
          </a:xfrm>
        </p:grpSpPr>
        <p:sp>
          <p:nvSpPr>
            <p:cNvPr id="13517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71525" y="120793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177" name="TextBox 7"/>
            <p:cNvSpPr txBox="1">
              <a:spLocks noChangeArrowheads="1"/>
            </p:cNvSpPr>
            <p:nvPr/>
          </p:nvSpPr>
          <p:spPr bwMode="auto">
            <a:xfrm>
              <a:off x="458788" y="1368425"/>
              <a:ext cx="5067300" cy="16743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General framework: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1. (Phase 1. making hash buckets)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Hash tuples into </a:t>
              </a:r>
              <a:r>
                <a:rPr lang="en-US" altLang="zh-CN" sz="18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</a:t>
              </a: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buckets (using one block for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each bucket); write the buckets back to disk.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2. (Phase 2. bucketwise operation)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apply the operation based on buckets.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36798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FB6A0C-C725-47FA-969B-2CBAD5E5A6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1DE9DBA-FC7F-49DE-807A-932905E926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926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28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929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929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929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929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29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929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929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929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929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926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7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6"/>
            <a:ext cx="1970088" cy="795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9277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9279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928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8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3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M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</a:t>
            </a:r>
            <a:r>
              <a:rPr lang="en-US" altLang="zh-CN" sz="1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bucketwise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79475" y="5226191"/>
            <a:ext cx="1970088" cy="795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Rectangle 35"/>
          <p:cNvSpPr/>
          <p:nvPr/>
        </p:nvSpPr>
        <p:spPr bwMode="auto">
          <a:xfrm>
            <a:off x="902494" y="5598416"/>
            <a:ext cx="1947068" cy="18574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902494" y="5804445"/>
            <a:ext cx="1947068" cy="213764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887413" y="5406737"/>
            <a:ext cx="1962150" cy="19078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41" name="Rectangle 40"/>
          <p:cNvSpPr/>
          <p:nvPr/>
        </p:nvSpPr>
        <p:spPr bwMode="auto">
          <a:xfrm>
            <a:off x="879474" y="5235982"/>
            <a:ext cx="1970089" cy="167866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6561544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FB6A0C-C725-47FA-969B-2CBAD5E5A6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1DE9DBA-FC7F-49DE-807A-932905E926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926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28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929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929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929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929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29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929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929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929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929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926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7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6"/>
            <a:ext cx="1970088" cy="795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9277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9279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928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8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M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</a:t>
            </a:r>
            <a:r>
              <a:rPr lang="en-US" altLang="zh-CN" sz="1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bucketwise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776663" y="441140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230370" y="461327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233183" y="495788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233184" y="5303091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243546" y="5646248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" name="Straight Arrow Connector 3"/>
          <p:cNvCxnSpPr>
            <a:stCxn id="39" idx="3"/>
          </p:cNvCxnSpPr>
          <p:nvPr/>
        </p:nvCxnSpPr>
        <p:spPr>
          <a:xfrm>
            <a:off x="3931920" y="4554049"/>
            <a:ext cx="284004" cy="193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9" idx="3"/>
            <a:endCxn id="46" idx="1"/>
          </p:cNvCxnSpPr>
          <p:nvPr/>
        </p:nvCxnSpPr>
        <p:spPr>
          <a:xfrm>
            <a:off x="3931920" y="4554049"/>
            <a:ext cx="301263" cy="546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39" idx="3"/>
          </p:cNvCxnSpPr>
          <p:nvPr/>
        </p:nvCxnSpPr>
        <p:spPr>
          <a:xfrm>
            <a:off x="3931920" y="4554049"/>
            <a:ext cx="284004" cy="904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928427" y="4552760"/>
            <a:ext cx="287497" cy="123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0493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FB6A0C-C725-47FA-969B-2CBAD5E5A6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1DE9DBA-FC7F-49DE-807A-932905E926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926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28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929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929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929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929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29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929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929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929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929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926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7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6"/>
            <a:ext cx="1970088" cy="795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9277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9279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928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8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M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</a:t>
            </a:r>
            <a:r>
              <a:rPr lang="en-US" altLang="zh-CN" sz="1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bucketwise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79475" y="5226191"/>
            <a:ext cx="1970088" cy="795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776663" y="441140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230370" y="461327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233183" y="4957886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233184" y="5303091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243546" y="5646248"/>
            <a:ext cx="155257" cy="28528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" name="Straight Arrow Connector 3"/>
          <p:cNvCxnSpPr>
            <a:stCxn id="39" idx="3"/>
          </p:cNvCxnSpPr>
          <p:nvPr/>
        </p:nvCxnSpPr>
        <p:spPr>
          <a:xfrm>
            <a:off x="3931920" y="4554049"/>
            <a:ext cx="284004" cy="193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9" idx="3"/>
            <a:endCxn id="46" idx="1"/>
          </p:cNvCxnSpPr>
          <p:nvPr/>
        </p:nvCxnSpPr>
        <p:spPr>
          <a:xfrm>
            <a:off x="3931920" y="4554049"/>
            <a:ext cx="301263" cy="546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39" idx="3"/>
          </p:cNvCxnSpPr>
          <p:nvPr/>
        </p:nvCxnSpPr>
        <p:spPr>
          <a:xfrm>
            <a:off x="3931920" y="4554049"/>
            <a:ext cx="284004" cy="904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928427" y="4552760"/>
            <a:ext cx="287497" cy="123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 bwMode="auto">
          <a:xfrm>
            <a:off x="902494" y="5598416"/>
            <a:ext cx="1017746" cy="181189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1" name="Rectangle 50"/>
          <p:cNvSpPr/>
          <p:nvPr/>
        </p:nvSpPr>
        <p:spPr bwMode="auto">
          <a:xfrm>
            <a:off x="902494" y="5804445"/>
            <a:ext cx="1358568" cy="192881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3" name="Rectangle 52"/>
          <p:cNvSpPr/>
          <p:nvPr/>
        </p:nvSpPr>
        <p:spPr bwMode="auto">
          <a:xfrm>
            <a:off x="887414" y="5406737"/>
            <a:ext cx="534062" cy="17897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4" name="Rectangle 53"/>
          <p:cNvSpPr/>
          <p:nvPr/>
        </p:nvSpPr>
        <p:spPr bwMode="auto">
          <a:xfrm>
            <a:off x="879474" y="5235982"/>
            <a:ext cx="1643063" cy="160964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cxnSp>
        <p:nvCxnSpPr>
          <p:cNvPr id="6" name="Straight Arrow Connector 5"/>
          <p:cNvCxnSpPr>
            <a:stCxn id="45" idx="1"/>
          </p:cNvCxnSpPr>
          <p:nvPr/>
        </p:nvCxnSpPr>
        <p:spPr>
          <a:xfrm flipH="1">
            <a:off x="2522537" y="4755919"/>
            <a:ext cx="1707833" cy="4872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53" idx="3"/>
          </p:cNvCxnSpPr>
          <p:nvPr/>
        </p:nvCxnSpPr>
        <p:spPr>
          <a:xfrm flipH="1">
            <a:off x="1421476" y="5097464"/>
            <a:ext cx="2794448" cy="3987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7" idx="1"/>
          </p:cNvCxnSpPr>
          <p:nvPr/>
        </p:nvCxnSpPr>
        <p:spPr>
          <a:xfrm flipH="1">
            <a:off x="1920240" y="5445734"/>
            <a:ext cx="2312944" cy="200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8" idx="1"/>
          </p:cNvCxnSpPr>
          <p:nvPr/>
        </p:nvCxnSpPr>
        <p:spPr>
          <a:xfrm flipH="1">
            <a:off x="2261062" y="5788891"/>
            <a:ext cx="1982484" cy="1426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281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20A4AF-F135-43B9-837F-92A8338B834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1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6DEA294-F6BB-48A8-8E0B-758CE15809B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517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517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51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51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51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51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51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51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51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51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51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35173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135174" name="Group 1"/>
          <p:cNvGrpSpPr>
            <a:grpSpLocks/>
          </p:cNvGrpSpPr>
          <p:nvPr/>
        </p:nvGrpSpPr>
        <p:grpSpPr bwMode="auto">
          <a:xfrm>
            <a:off x="458788" y="436563"/>
            <a:ext cx="7999412" cy="2606675"/>
            <a:chOff x="458788" y="436563"/>
            <a:chExt cx="7999412" cy="2606167"/>
          </a:xfrm>
        </p:grpSpPr>
        <p:sp>
          <p:nvSpPr>
            <p:cNvPr id="13517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71525" y="120793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177" name="TextBox 7"/>
            <p:cNvSpPr txBox="1">
              <a:spLocks noChangeArrowheads="1"/>
            </p:cNvSpPr>
            <p:nvPr/>
          </p:nvSpPr>
          <p:spPr bwMode="auto">
            <a:xfrm>
              <a:off x="458788" y="1368425"/>
              <a:ext cx="5067300" cy="16743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General framework: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1. (Phase 1. making hash buckets)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Hash tuples into </a:t>
              </a:r>
              <a:r>
                <a:rPr lang="en-US" altLang="zh-CN" sz="18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</a:t>
              </a: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buckets (using one block for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each bucket); write the buckets back to disk.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2. (Phase 2. </a:t>
              </a:r>
              <a:r>
                <a:rPr lang="en-US" altLang="zh-CN" sz="1800" dirty="0" err="1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bucketwise</a:t>
              </a:r>
              <a:r>
                <a:rPr lang="en-US" altLang="zh-CN" sz="18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operation)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apply the operation based on buckets.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47622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20A4AF-F135-43B9-837F-92A8338B834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1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6DEA294-F6BB-48A8-8E0B-758CE15809B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517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517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51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51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51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51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51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51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51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51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51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35173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135174" name="Group 1"/>
          <p:cNvGrpSpPr>
            <a:grpSpLocks/>
          </p:cNvGrpSpPr>
          <p:nvPr/>
        </p:nvGrpSpPr>
        <p:grpSpPr bwMode="auto">
          <a:xfrm>
            <a:off x="458788" y="436563"/>
            <a:ext cx="7999412" cy="2606675"/>
            <a:chOff x="458788" y="436563"/>
            <a:chExt cx="7999412" cy="2606167"/>
          </a:xfrm>
        </p:grpSpPr>
        <p:sp>
          <p:nvSpPr>
            <p:cNvPr id="13517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71525" y="120793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177" name="TextBox 7"/>
            <p:cNvSpPr txBox="1">
              <a:spLocks noChangeArrowheads="1"/>
            </p:cNvSpPr>
            <p:nvPr/>
          </p:nvSpPr>
          <p:spPr bwMode="auto">
            <a:xfrm>
              <a:off x="458788" y="1368425"/>
              <a:ext cx="5067300" cy="16743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General framework: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1. (Phase 1. making hash buckets)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Hash tuples into </a:t>
              </a:r>
              <a:r>
                <a:rPr lang="en-US" altLang="zh-CN" sz="18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</a:t>
              </a: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buckets (using one block for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each bucket); write the buckets back to disk.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2. (Phase 2. </a:t>
              </a:r>
              <a:r>
                <a:rPr lang="en-US" altLang="zh-CN" sz="1800" dirty="0" err="1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bucketwise</a:t>
              </a:r>
              <a:r>
                <a:rPr lang="en-US" altLang="zh-CN" sz="18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operation)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solidFill>
                    <a:srgbClr val="00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apply the operation based on buckets.</a:t>
              </a:r>
            </a:p>
          </p:txBody>
        </p:sp>
      </p:grpSp>
      <p:sp>
        <p:nvSpPr>
          <p:cNvPr id="21" name="TextBox 30"/>
          <p:cNvSpPr txBox="1">
            <a:spLocks noChangeArrowheads="1"/>
          </p:cNvSpPr>
          <p:nvPr/>
        </p:nvSpPr>
        <p:spPr bwMode="auto">
          <a:xfrm>
            <a:off x="936004" y="3282950"/>
            <a:ext cx="2566988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One-pass Algorithms: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936004" y="4219575"/>
            <a:ext cx="2566988" cy="1970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Unary:</a:t>
            </a:r>
            <a:endParaRPr lang="en-US" altLang="en-US" sz="1800" b="1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Binary: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+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large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1232869" y="3843338"/>
            <a:ext cx="1211263" cy="392112"/>
            <a:chOff x="6033785" y="6282978"/>
            <a:chExt cx="1211702" cy="391845"/>
          </a:xfrm>
        </p:grpSpPr>
        <p:grpSp>
          <p:nvGrpSpPr>
            <p:cNvPr id="24" name="Group 23"/>
            <p:cNvGrpSpPr>
              <a:grpSpLocks/>
            </p:cNvGrpSpPr>
            <p:nvPr/>
          </p:nvGrpSpPr>
          <p:grpSpPr bwMode="auto">
            <a:xfrm>
              <a:off x="6033785" y="6282978"/>
              <a:ext cx="1211702" cy="391845"/>
              <a:chOff x="2887975" y="2645712"/>
              <a:chExt cx="1429923" cy="391638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29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31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27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8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25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59767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DB2551-8665-43D0-A00A-38B82F04D3C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2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DD9981B-C9C9-4933-929C-EA4A21880E4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722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723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723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723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724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724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724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724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724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724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724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37221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722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7224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7227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grpSp>
        <p:nvGrpSpPr>
          <p:cNvPr id="137228" name="Group 29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7230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22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</p:spTree>
    <p:extLst>
      <p:ext uri="{BB962C8B-B14F-4D97-AF65-F5344CB8AC3E}">
        <p14:creationId xmlns:p14="http://schemas.microsoft.com/office/powerpoint/2010/main" val="35216613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FB6A0C-C725-47FA-969B-2CBAD5E5A6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1DE9DBA-FC7F-49DE-807A-932905E926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926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28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929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929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929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929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29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929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929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929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929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926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7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9273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9277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9279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928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8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139281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5399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434C61-5304-4114-B0D0-F8312FFC0C5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C169370-7F8E-4B56-98C9-860BAF71EA6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131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135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135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135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135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135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135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135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135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135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135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41317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318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1323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grpSp>
        <p:nvGrpSpPr>
          <p:cNvPr id="141324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1343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32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3" name="Rectangle 2"/>
          <p:cNvSpPr/>
          <p:nvPr/>
        </p:nvSpPr>
        <p:spPr>
          <a:xfrm>
            <a:off x="3776663" y="4311650"/>
            <a:ext cx="661987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778250" y="4587875"/>
            <a:ext cx="661988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771900" y="4864100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773488" y="5140325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775075" y="5426075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775075" y="5705475"/>
            <a:ext cx="661988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 bwMode="auto"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 bwMode="auto">
          <a:xfrm>
            <a:off x="895350" y="4587875"/>
            <a:ext cx="636588" cy="34448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1552575" y="4654550"/>
            <a:ext cx="641350" cy="2778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2200275" y="4459288"/>
            <a:ext cx="639763" cy="4762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895350" y="5160963"/>
            <a:ext cx="641350" cy="37782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2205038" y="5049838"/>
            <a:ext cx="639762" cy="49688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51" name="Rectangle 50"/>
          <p:cNvSpPr/>
          <p:nvPr/>
        </p:nvSpPr>
        <p:spPr bwMode="auto">
          <a:xfrm>
            <a:off x="1552575" y="5241925"/>
            <a:ext cx="641350" cy="2984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1342" name="TextBox 49"/>
          <p:cNvSpPr txBox="1">
            <a:spLocks noChangeArrowheads="1"/>
          </p:cNvSpPr>
          <p:nvPr/>
        </p:nvSpPr>
        <p:spPr bwMode="auto">
          <a:xfrm>
            <a:off x="1729436" y="4728283"/>
            <a:ext cx="342900" cy="3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41334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7695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F33754-65E0-41C3-BFB2-F3E3BDD6FBA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89F5814-6D27-4D44-ADFA-1D896D1302E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336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38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338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339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339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339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39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339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339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339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339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43365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366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369" name="TextBox 9"/>
          <p:cNvSpPr txBox="1">
            <a:spLocks noChangeArrowheads="1"/>
          </p:cNvSpPr>
          <p:nvPr/>
        </p:nvSpPr>
        <p:spPr bwMode="auto">
          <a:xfrm>
            <a:off x="3017838" y="4868863"/>
            <a:ext cx="693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End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43371" name="Group 35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3381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372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95350" y="4330700"/>
            <a:ext cx="639763" cy="6016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552575" y="4330700"/>
            <a:ext cx="641350" cy="6016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200275" y="4335463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95350" y="4938713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205038" y="4946650"/>
            <a:ext cx="639762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552575" y="4940300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3379" name="TextBox 49"/>
          <p:cNvSpPr txBox="1">
            <a:spLocks noChangeArrowheads="1"/>
          </p:cNvSpPr>
          <p:nvPr/>
        </p:nvSpPr>
        <p:spPr bwMode="auto">
          <a:xfrm>
            <a:off x="1728788" y="4729163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43380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0747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1334FE-F56B-4B02-98D6-51DA2450C06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41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D7D6A01-549A-4D41-A9E5-4C1CCE3CCC8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541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543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544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544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544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544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544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544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544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544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544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45413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414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45418" name="Group 35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543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41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87775" y="4313238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552575" y="4330700"/>
            <a:ext cx="641350" cy="6016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200275" y="4335463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95350" y="4938713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205038" y="4946650"/>
            <a:ext cx="639762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552575" y="4940300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5426" name="TextBox 49"/>
          <p:cNvSpPr txBox="1">
            <a:spLocks noChangeArrowheads="1"/>
          </p:cNvSpPr>
          <p:nvPr/>
        </p:nvSpPr>
        <p:spPr bwMode="auto">
          <a:xfrm>
            <a:off x="1728788" y="4729163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45427" name="TextBox 9"/>
          <p:cNvSpPr txBox="1">
            <a:spLocks noChangeArrowheads="1"/>
          </p:cNvSpPr>
          <p:nvPr/>
        </p:nvSpPr>
        <p:spPr bwMode="auto">
          <a:xfrm>
            <a:off x="2989263" y="5026025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4473575" y="5073650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430" name="TextBox 9"/>
          <p:cNvSpPr txBox="1">
            <a:spLocks noChangeArrowheads="1"/>
          </p:cNvSpPr>
          <p:nvPr/>
        </p:nvSpPr>
        <p:spPr bwMode="auto">
          <a:xfrm>
            <a:off x="2922588" y="4557713"/>
            <a:ext cx="831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One bucket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per time</a:t>
            </a:r>
          </a:p>
        </p:txBody>
      </p:sp>
      <p:sp>
        <p:nvSpPr>
          <p:cNvPr id="145431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5665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8BD038-9DCB-44FC-A06F-95182A9F939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4C9B0D0-3C87-48B2-890F-E7B452AD069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746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748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748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749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749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749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749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749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749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749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749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47461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462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47466" name="Group 35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7481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46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87775" y="4313238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552575" y="4330700"/>
            <a:ext cx="641350" cy="6016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200275" y="4335463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95350" y="4938713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205038" y="4946650"/>
            <a:ext cx="639762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552575" y="4940300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7474" name="TextBox 49"/>
          <p:cNvSpPr txBox="1">
            <a:spLocks noChangeArrowheads="1"/>
          </p:cNvSpPr>
          <p:nvPr/>
        </p:nvSpPr>
        <p:spPr bwMode="auto">
          <a:xfrm>
            <a:off x="1728788" y="4729163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47475" name="TextBox 9"/>
          <p:cNvSpPr txBox="1">
            <a:spLocks noChangeArrowheads="1"/>
          </p:cNvSpPr>
          <p:nvPr/>
        </p:nvSpPr>
        <p:spPr bwMode="auto">
          <a:xfrm>
            <a:off x="2989263" y="5026025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4473575" y="5073650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478" name="TextBox 9"/>
          <p:cNvSpPr txBox="1">
            <a:spLocks noChangeArrowheads="1"/>
          </p:cNvSpPr>
          <p:nvPr/>
        </p:nvSpPr>
        <p:spPr bwMode="auto">
          <a:xfrm>
            <a:off x="2922588" y="4557713"/>
            <a:ext cx="831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One bucket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per time</a:t>
            </a:r>
          </a:p>
        </p:txBody>
      </p:sp>
      <p:sp>
        <p:nvSpPr>
          <p:cNvPr id="147479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2262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7480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9681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94A761-53D1-4BB2-BCC9-0663942A64C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50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969069B-FEF5-4D9F-BFB2-ABB5F371B27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950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953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953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954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954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954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954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954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954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954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954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49510" name="Group 35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953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51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49512" name="Group 5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49516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5" name="Straight Connector 24"/>
              <p:cNvCxnSpPr>
                <a:stCxn id="23" idx="2"/>
                <a:endCxn id="24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9517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49526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49527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530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49513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2262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" name="32-Point Star 48"/>
          <p:cNvSpPr/>
          <p:nvPr/>
        </p:nvSpPr>
        <p:spPr>
          <a:xfrm>
            <a:off x="6057900" y="3602038"/>
            <a:ext cx="2393950" cy="1700212"/>
          </a:xfrm>
          <a:prstGeom prst="star3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Hash-based algorithm does not apply for sorting</a:t>
            </a:r>
          </a:p>
        </p:txBody>
      </p:sp>
      <p:sp>
        <p:nvSpPr>
          <p:cNvPr id="149515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5665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C825C7-E0B8-4211-A032-84043D24A55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5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3CD6216-AF60-4149-B33A-68336B8F1E5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155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158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5158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5158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5159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5159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159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5159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5159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5159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5158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1558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1559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all duplicates are in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same bucket.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Call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on each bucket</a:t>
            </a:r>
          </a:p>
        </p:txBody>
      </p:sp>
      <p:grpSp>
        <p:nvGrpSpPr>
          <p:cNvPr id="151560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51583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156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51562" name="Group 59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51564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stCxn id="88" idx="2"/>
                <a:endCxn id="89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1565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51574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51575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578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51563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4628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AC76D2-BE6B-479F-AAAB-0B708238B41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4ECA41A-B6A7-4947-8314-822036123CD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360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63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5363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5363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5363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5364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364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5364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5364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5364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5363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3606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3607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all duplicates are in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same bucket.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Call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on each bucket</a:t>
            </a:r>
          </a:p>
        </p:txBody>
      </p:sp>
      <p:grpSp>
        <p:nvGrpSpPr>
          <p:cNvPr id="153608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5363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60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53610" name="Group 59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53613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stCxn id="88" idx="2"/>
                <a:endCxn id="89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614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53623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53624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627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53611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6229350" y="5183188"/>
            <a:ext cx="2062163" cy="1370012"/>
          </a:xfrm>
          <a:prstGeom prst="wedgeRoundRectCallout">
            <a:avLst>
              <a:gd name="adj1" fmla="val -13084"/>
              <a:gd name="adj2" fmla="val -8587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must be large enough to hold an entire bucket</a:t>
            </a:r>
          </a:p>
        </p:txBody>
      </p:sp>
    </p:spTree>
    <p:extLst>
      <p:ext uri="{BB962C8B-B14F-4D97-AF65-F5344CB8AC3E}">
        <p14:creationId xmlns:p14="http://schemas.microsoft.com/office/powerpoint/2010/main" val="2364753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13E0FF-290F-4AB7-99AB-1FCD9E64693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6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B80092C-9FD2-4AD9-A608-6685E76F3AA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565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5683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5568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5568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5568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5569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569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5569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5568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5568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5568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654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5655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all duplicates are in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same bucket.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Call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on each bucket</a:t>
            </a:r>
          </a:p>
        </p:txBody>
      </p:sp>
      <p:grpSp>
        <p:nvGrpSpPr>
          <p:cNvPr id="155656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55680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65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55658" name="Group 59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55661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stCxn id="88" idx="2"/>
                <a:endCxn id="89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5662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5567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55672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675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55659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19775" y="2574925"/>
            <a:ext cx="2844800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an entire bucket</a:t>
            </a:r>
          </a:p>
        </p:txBody>
      </p:sp>
    </p:spTree>
    <p:extLst>
      <p:ext uri="{BB962C8B-B14F-4D97-AF65-F5344CB8AC3E}">
        <p14:creationId xmlns:p14="http://schemas.microsoft.com/office/powerpoint/2010/main" val="25693462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9813C-666B-455D-A3DE-AD32A4998AA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6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6E34F50-910E-420B-AC36-EA1E6CC9C04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770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732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5773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5773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5773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5773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774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5774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5773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5773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5773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7702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7703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all duplicates are in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same bucket.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Call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on each bucket</a:t>
            </a:r>
          </a:p>
        </p:txBody>
      </p:sp>
      <p:grpSp>
        <p:nvGrpSpPr>
          <p:cNvPr id="157704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5772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770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57706" name="Group 59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57710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stCxn id="88" idx="2"/>
                <a:endCxn id="89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7711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57720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57721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724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57707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19775" y="2574925"/>
            <a:ext cx="2844800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an entire bucket</a:t>
            </a:r>
          </a:p>
        </p:txBody>
      </p:sp>
      <p:sp>
        <p:nvSpPr>
          <p:cNvPr id="45" name="Rounded Rectangular Callout 44"/>
          <p:cNvSpPr/>
          <p:nvPr/>
        </p:nvSpPr>
        <p:spPr>
          <a:xfrm>
            <a:off x="6240463" y="5322888"/>
            <a:ext cx="2062162" cy="925512"/>
          </a:xfrm>
          <a:prstGeom prst="wedgeRoundRectCallout">
            <a:avLst>
              <a:gd name="adj1" fmla="val -16097"/>
              <a:gd name="adj2" fmla="val -117556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 work for </a:t>
            </a:r>
            <a:r>
              <a:rPr lang="el-GR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 if hash is based on the grouping attributes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0759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1A29EF-8E34-46F1-B225-0F9405C2892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74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926FE0-AD54-48FC-8302-BFEAED8B8BC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974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781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5978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5978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5978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5978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978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5979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5978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5978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5978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62865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9750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9751" name="TextBox 23"/>
          <p:cNvSpPr txBox="1">
            <a:spLocks noChangeArrowheads="1"/>
          </p:cNvSpPr>
          <p:nvPr/>
        </p:nvSpPr>
        <p:spPr bwMode="auto">
          <a:xfrm>
            <a:off x="6215063" y="3348038"/>
            <a:ext cx="2109787" cy="187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</a:t>
            </a:r>
            <a:r>
              <a:rPr lang="en-US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√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3B(R)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519988" y="4295775"/>
            <a:ext cx="6381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753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59754" name="Group 60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59761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89" name="Oval 88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1" name="Straight Connector 90"/>
              <p:cNvCxnSpPr>
                <a:stCxn id="89" idx="2"/>
                <a:endCxn id="90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9762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5977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59772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775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59755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819775" y="2574925"/>
            <a:ext cx="2844800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an entire bucket</a:t>
            </a:r>
          </a:p>
        </p:txBody>
      </p:sp>
      <p:sp>
        <p:nvSpPr>
          <p:cNvPr id="97" name="Rounded Rectangular Callout 96"/>
          <p:cNvSpPr/>
          <p:nvPr/>
        </p:nvSpPr>
        <p:spPr>
          <a:xfrm>
            <a:off x="6319838" y="5595938"/>
            <a:ext cx="2062162" cy="627062"/>
          </a:xfrm>
          <a:prstGeom prst="wedgeRoundRectCallout">
            <a:avLst>
              <a:gd name="adj1" fmla="val -10070"/>
              <a:gd name="adj2" fmla="val -10480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Assume a good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 function</a:t>
            </a:r>
          </a:p>
        </p:txBody>
      </p:sp>
      <p:grpSp>
        <p:nvGrpSpPr>
          <p:cNvPr id="159758" name="Group 100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5975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103" name="Straight Connector 102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39440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F9A7FF-5560-4F72-8F87-AF1AAB3E33E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7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BB5EA0C-DE7F-4131-BD7B-D5666B373AA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179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182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182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182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183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183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183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182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183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182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61797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161798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61817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1818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61819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1820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1821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61822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180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80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61805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1812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grpSp>
        <p:nvGrpSpPr>
          <p:cNvPr id="161807" name="Group 46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6180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80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</p:spTree>
    <p:extLst>
      <p:ext uri="{BB962C8B-B14F-4D97-AF65-F5344CB8AC3E}">
        <p14:creationId xmlns:p14="http://schemas.microsoft.com/office/powerpoint/2010/main" val="140230577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33381</TotalTime>
  <Words>8487</Words>
  <Application>Microsoft Office PowerPoint</Application>
  <PresentationFormat>On-screen Show (4:3)</PresentationFormat>
  <Paragraphs>1847</Paragraphs>
  <Slides>58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QuickType II</vt:lpstr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375</cp:revision>
  <cp:lastPrinted>2000-01-10T02:52:33Z</cp:lastPrinted>
  <dcterms:created xsi:type="dcterms:W3CDTF">1999-07-13T19:55:20Z</dcterms:created>
  <dcterms:modified xsi:type="dcterms:W3CDTF">2025-04-07T18:35:10Z</dcterms:modified>
</cp:coreProperties>
</file>