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tags/tag1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tags/tag2.xml" ContentType="application/vnd.openxmlformats-officedocument.presentationml.tags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ags/tag3.xml" ContentType="application/vnd.openxmlformats-officedocument.presentationml.tags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293" r:id="rId2"/>
    <p:sldId id="976" r:id="rId3"/>
    <p:sldId id="935" r:id="rId4"/>
    <p:sldId id="953" r:id="rId5"/>
    <p:sldId id="961" r:id="rId6"/>
    <p:sldId id="968" r:id="rId7"/>
    <p:sldId id="969" r:id="rId8"/>
    <p:sldId id="970" r:id="rId9"/>
    <p:sldId id="971" r:id="rId10"/>
    <p:sldId id="972" r:id="rId11"/>
    <p:sldId id="973" r:id="rId12"/>
    <p:sldId id="974" r:id="rId13"/>
    <p:sldId id="1007" r:id="rId14"/>
    <p:sldId id="977" r:id="rId15"/>
    <p:sldId id="978" r:id="rId16"/>
    <p:sldId id="979" r:id="rId17"/>
    <p:sldId id="980" r:id="rId18"/>
    <p:sldId id="981" r:id="rId19"/>
    <p:sldId id="982" r:id="rId20"/>
    <p:sldId id="983" r:id="rId21"/>
    <p:sldId id="984" r:id="rId22"/>
    <p:sldId id="963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1" r:id="rId38"/>
    <p:sldId id="702" r:id="rId39"/>
    <p:sldId id="703" r:id="rId40"/>
    <p:sldId id="704" r:id="rId41"/>
    <p:sldId id="705" r:id="rId42"/>
    <p:sldId id="706" r:id="rId43"/>
    <p:sldId id="707" r:id="rId44"/>
    <p:sldId id="708" r:id="rId45"/>
    <p:sldId id="709" r:id="rId46"/>
    <p:sldId id="517" r:id="rId47"/>
    <p:sldId id="516" r:id="rId48"/>
    <p:sldId id="511" r:id="rId49"/>
    <p:sldId id="540" r:id="rId50"/>
    <p:sldId id="542" r:id="rId51"/>
    <p:sldId id="544" r:id="rId52"/>
    <p:sldId id="518" r:id="rId53"/>
    <p:sldId id="519" r:id="rId54"/>
    <p:sldId id="520" r:id="rId55"/>
    <p:sldId id="521" r:id="rId56"/>
    <p:sldId id="522" r:id="rId57"/>
    <p:sldId id="523" r:id="rId58"/>
    <p:sldId id="524" r:id="rId59"/>
    <p:sldId id="525" r:id="rId60"/>
    <p:sldId id="526" r:id="rId61"/>
    <p:sldId id="527" r:id="rId62"/>
    <p:sldId id="528" r:id="rId63"/>
    <p:sldId id="529" r:id="rId64"/>
    <p:sldId id="530" r:id="rId65"/>
    <p:sldId id="531" r:id="rId66"/>
    <p:sldId id="532" r:id="rId67"/>
    <p:sldId id="533" r:id="rId68"/>
    <p:sldId id="534" r:id="rId69"/>
    <p:sldId id="535" r:id="rId70"/>
    <p:sldId id="536" r:id="rId71"/>
    <p:sldId id="537" r:id="rId72"/>
    <p:sldId id="538" r:id="rId73"/>
    <p:sldId id="539" r:id="rId7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34" autoAdjust="0"/>
    <p:restoredTop sz="94660"/>
  </p:normalViewPr>
  <p:slideViewPr>
    <p:cSldViewPr snapToGrid="0">
      <p:cViewPr varScale="1">
        <p:scale>
          <a:sx n="58" d="100"/>
          <a:sy n="58" d="100"/>
        </p:scale>
        <p:origin x="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99E9762C-6578-4049-B70F-3393B2A9C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718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 eaLnBrk="1" hangingPunct="1">
              <a:defRPr sz="13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 eaLnBrk="1" hangingPunct="1">
              <a:defRPr sz="1300"/>
            </a:lvl1pPr>
          </a:lstStyle>
          <a:p>
            <a:pPr>
              <a:defRPr/>
            </a:pPr>
            <a:fld id="{DC0CF5DC-AD75-4514-ABB3-468E720F0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600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88DE006-FEA6-458C-B661-7FE8AA4398E4}" type="slidenum">
              <a:rPr lang="zh-CN" altLang="en-US" sz="1300" smtClean="0"/>
              <a:pPr/>
              <a:t>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1749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D93519-EAF4-4E83-92B9-9E3454DA3B65}" type="slidenum">
              <a:rPr lang="zh-CN" altLang="en-US" sz="1300" smtClean="0"/>
              <a:pPr/>
              <a:t>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434667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F58275A-BAC7-410E-BF6B-47B070DDBD59}" type="slidenum">
              <a:rPr lang="zh-CN" altLang="en-US" sz="1300" smtClean="0"/>
              <a:pPr/>
              <a:t>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797526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75FEDFF-08C2-4FE5-939E-61C5D940CC15}" type="slidenum">
              <a:rPr lang="zh-CN" altLang="en-US" sz="1300" smtClean="0"/>
              <a:pPr/>
              <a:t>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26682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1C8ECD-D303-4F23-AD54-0EB6F52A79BC}" type="slidenum">
              <a:rPr lang="zh-CN" altLang="en-US" sz="1300" smtClean="0"/>
              <a:pPr/>
              <a:t>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23149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5615AB-1585-43C1-8876-E7FF676D084F}" type="slidenum">
              <a:rPr lang="zh-CN" altLang="en-US" sz="1300" smtClean="0"/>
              <a:pPr/>
              <a:t>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10818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379AC5B-4208-4732-BD79-9B90A7CFD941}" type="slidenum">
              <a:rPr lang="zh-CN" altLang="en-US" sz="1300" smtClean="0"/>
              <a:pPr/>
              <a:t>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096710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238AC52-20DA-438F-B9DC-11612C7172D6}" type="slidenum">
              <a:rPr lang="zh-CN" altLang="en-US" sz="1300" smtClean="0"/>
              <a:pPr/>
              <a:t>10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84546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0605A1A-EAD8-4A11-B1D4-FD8BB28F4DCE}" type="slidenum">
              <a:rPr lang="zh-CN" altLang="en-US" sz="1300" smtClean="0"/>
              <a:pPr/>
              <a:t>11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70413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AF081E5-AF3E-40D3-B6EA-40F581E914F7}" type="slidenum">
              <a:rPr lang="zh-CN" altLang="en-US" sz="1300" smtClean="0"/>
              <a:pPr/>
              <a:t>12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56497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5AC55F4-1F18-4103-9B80-E962B643CA3D}" type="slidenum">
              <a:rPr lang="zh-CN" altLang="en-US" sz="1300" smtClean="0"/>
              <a:pPr/>
              <a:t>13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15761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6D95759-4CE7-41D8-81AF-D720AD7BDD1A}" type="slidenum">
              <a:rPr lang="zh-CN" altLang="en-US" sz="1300" smtClean="0"/>
              <a:pPr/>
              <a:t>14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83419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7512A8D-70B1-4FB7-97DA-AB16AE42B213}" type="slidenum">
              <a:rPr lang="zh-CN" altLang="en-US" sz="1300" smtClean="0"/>
              <a:pPr/>
              <a:t>15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81099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9CF2521-A848-469A-9CDA-4FD7D943A9E6}" type="slidenum">
              <a:rPr lang="zh-CN" altLang="en-US" sz="1300" smtClean="0"/>
              <a:pPr/>
              <a:t>16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76258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B86930C-CA09-42C5-ADF2-4A320EB5FD4E}" type="slidenum">
              <a:rPr lang="zh-CN" altLang="en-US" sz="1300" smtClean="0"/>
              <a:pPr/>
              <a:t>17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64987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C839E-FBFB-4158-BC3E-F97441551385}" type="slidenum">
              <a:rPr lang="zh-CN" altLang="en-US" sz="1300" smtClean="0"/>
              <a:pPr/>
              <a:t>18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642976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40C028A-B528-404A-AFC3-74E1A3C641C2}" type="slidenum">
              <a:rPr lang="zh-CN" altLang="en-US" sz="1300" smtClean="0"/>
              <a:pPr/>
              <a:t>19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76704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D0B016E-1AC9-49F2-9EC4-6005844952DD}" type="slidenum">
              <a:rPr lang="zh-CN" altLang="en-US" sz="1300" smtClean="0"/>
              <a:pPr/>
              <a:t>20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7085847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C87DEC4-6CC0-41E7-9DE4-5C89120BF888}" type="slidenum">
              <a:rPr lang="zh-CN" altLang="en-US" sz="1300" smtClean="0"/>
              <a:pPr/>
              <a:t>21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3489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C02B4D-7A45-48F9-BFD3-3D03DF88EF15}" type="slidenum">
              <a:rPr lang="zh-CN" altLang="en-US" sz="1300" smtClean="0"/>
              <a:pPr/>
              <a:t>22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996056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C067B1-2882-4EFB-AB61-57F97C068E35}" type="slidenum">
              <a:rPr lang="zh-CN" altLang="en-US" sz="1300" smtClean="0"/>
              <a:pPr/>
              <a:t>23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53290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1D01E4E-6B83-4B07-ADEF-B9B04DC9876D}" type="slidenum">
              <a:rPr lang="zh-CN" altLang="en-US" sz="1300" smtClean="0"/>
              <a:pPr/>
              <a:t>24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4314779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70D00D3-CE87-43F3-A326-66DF625EC029}" type="slidenum">
              <a:rPr lang="zh-CN" altLang="en-US" sz="1300" smtClean="0"/>
              <a:pPr/>
              <a:t>25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58636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5A17E8C-6FC5-49DE-BCD4-AC8FF7B5D3FB}" type="slidenum">
              <a:rPr lang="zh-CN" altLang="en-US" sz="1300" smtClean="0"/>
              <a:pPr/>
              <a:t>26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581022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3CDC7B7-F9EC-4D59-B251-22EB166513EE}" type="slidenum">
              <a:rPr lang="zh-CN" altLang="en-US" sz="1300" smtClean="0"/>
              <a:pPr/>
              <a:t>27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119589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556E01-BB31-43AA-97A3-F1F8FC5341AF}" type="slidenum">
              <a:rPr lang="zh-CN" altLang="en-US" sz="1300" smtClean="0"/>
              <a:pPr/>
              <a:t>28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014628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A3A82EE-A8D4-4F03-9F93-F24A08C2C2BC}" type="slidenum">
              <a:rPr lang="zh-CN" altLang="en-US" sz="1300" smtClean="0"/>
              <a:pPr/>
              <a:t>29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536052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7358820-D903-423A-8529-B972D01E72B5}" type="slidenum">
              <a:rPr lang="zh-CN" altLang="en-US" sz="1300" smtClean="0"/>
              <a:pPr/>
              <a:t>30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3344054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9E2E54B-E459-4861-965E-2F11129DE05F}" type="slidenum">
              <a:rPr lang="zh-CN" altLang="en-US" sz="1300" smtClean="0"/>
              <a:pPr/>
              <a:t>31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3519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92056F-476A-46AD-B3F8-277F7158A7B2}" type="slidenum">
              <a:rPr lang="zh-CN" altLang="en-US" sz="1300" smtClean="0"/>
              <a:pPr/>
              <a:t>32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9602652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380C4F0-CDC2-439B-993D-48EBB29393B8}" type="slidenum">
              <a:rPr lang="zh-CN" altLang="en-US" sz="1300" smtClean="0"/>
              <a:pPr/>
              <a:t>33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018891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B19230-FC98-4F5E-B00B-3E03C0137AA2}" type="slidenum">
              <a:rPr lang="zh-CN" altLang="en-US" sz="1300" smtClean="0"/>
              <a:pPr/>
              <a:t>34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2301938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3A37B62-3FA9-498C-B988-533AFD34F011}" type="slidenum">
              <a:rPr lang="zh-CN" altLang="en-US" sz="1300" smtClean="0"/>
              <a:pPr/>
              <a:t>35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9726667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4E5485F-F2AD-4BC0-B0BD-5871133D0C83}" type="slidenum">
              <a:rPr lang="zh-CN" altLang="en-US" sz="1300" smtClean="0"/>
              <a:pPr/>
              <a:t>36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306139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F53F177-824E-411A-A98A-04A42173677E}" type="slidenum">
              <a:rPr lang="zh-CN" altLang="en-US" sz="1300" smtClean="0"/>
              <a:pPr/>
              <a:t>37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6707840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A3FAB02-116A-4FDA-A6FC-C6D2F432F410}" type="slidenum">
              <a:rPr lang="zh-CN" altLang="en-US" sz="1300" smtClean="0"/>
              <a:pPr/>
              <a:t>38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57080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1F9A71-EABC-4A79-B345-005ADD6A9123}" type="slidenum">
              <a:rPr lang="zh-CN" altLang="en-US" sz="1300" smtClean="0"/>
              <a:pPr/>
              <a:t>39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624270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03629CA-E261-43C6-B3E9-83C7D5950EEA}" type="slidenum">
              <a:rPr lang="zh-CN" altLang="en-US" sz="1300" smtClean="0"/>
              <a:pPr/>
              <a:t>40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2043566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B24FFA9-7179-43A6-A645-D40BAE77A63C}" type="slidenum">
              <a:rPr lang="zh-CN" altLang="en-US" sz="1300" smtClean="0"/>
              <a:pPr/>
              <a:t>41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8821028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BAEC99-ACF1-4CA4-A080-0F4C0C2B192F}" type="slidenum">
              <a:rPr lang="zh-CN" altLang="en-US" sz="1300" smtClean="0"/>
              <a:pPr/>
              <a:t>42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38352847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0796B76-BA61-4F6A-BA2F-FA2233580F89}" type="slidenum">
              <a:rPr lang="zh-CN" altLang="en-US" sz="1300" smtClean="0"/>
              <a:pPr/>
              <a:t>43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1796585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0790B40-03FD-4606-98CA-5B7294FC0DE2}" type="slidenum">
              <a:rPr lang="zh-CN" altLang="en-US" sz="1300" smtClean="0"/>
              <a:pPr/>
              <a:t>44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20543166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C02B4D-7A45-48F9-BFD3-3D03DF88EF15}" type="slidenum">
              <a:rPr lang="zh-CN" altLang="en-US" sz="1300" smtClean="0"/>
              <a:pPr/>
              <a:t>45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19149341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A7D9C2-C72D-4488-BD96-3014612EDD68}" type="slidenum">
              <a:rPr lang="zh-CN" altLang="en-US" sz="1300" smtClean="0"/>
              <a:pPr/>
              <a:t>50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69623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9F6E81C-B47D-4A82-BEA0-57AE942D82C0}" type="slidenum">
              <a:rPr lang="zh-CN" altLang="en-US" sz="1300" smtClean="0"/>
              <a:pPr/>
              <a:t>51</a:t>
            </a:fld>
            <a:endParaRPr lang="en-US" altLang="zh-CN" sz="1300"/>
          </a:p>
        </p:txBody>
      </p:sp>
    </p:spTree>
    <p:extLst>
      <p:ext uri="{BB962C8B-B14F-4D97-AF65-F5344CB8AC3E}">
        <p14:creationId xmlns:p14="http://schemas.microsoft.com/office/powerpoint/2010/main" val="41972513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2160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5023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1394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0483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438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734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1520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094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67708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25124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3396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79551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79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5261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2250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7434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5685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7685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0537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3176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914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26529-6C15-4295-AC74-0F988A6CA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05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1F365-5E88-4433-9560-B67B63BD9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02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9F206-D6F9-4586-ACF7-C9EC2CAAC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7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8FE11-4E0A-4259-8220-431191B51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450C0-61B2-4C06-A78C-F9DFF9DCA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3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39C6-8039-4181-B293-C288AAB9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1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0A036-D7CE-40DD-BFF2-96F95918D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89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F67FA-DEC9-42A0-B817-E9C2C9358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74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36B74-F6FE-418B-90C2-B28DB1422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5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F5DA-6EE5-4DC3-904F-AD16CEAC3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87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B407A-FFC7-4456-B002-023EF08CE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US"/>
              <a:t>Notes #7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34B4373-5078-4D75-8C3E-5D2498083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5012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31: One-pass algorithms and nested loop algorithms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0375" y="161925"/>
            <a:ext cx="5340350" cy="133350"/>
          </a:xfrm>
        </p:spPr>
        <p:txBody>
          <a:bodyPr/>
          <a:lstStyle/>
          <a:p>
            <a:pPr eaLnBrk="1" hangingPunct="1"/>
            <a:endParaRPr lang="en-US" altLang="zh-CN" sz="4000">
              <a:ea typeface="宋体" panose="02010600030101010101" pitchFamily="2" charset="-122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altLang="zh-CN" sz="2000">
              <a:ea typeface="宋体" pitchFamily="2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3600">
              <a:ea typeface="宋体" panose="02010600030101010101" pitchFamily="2" charset="-122"/>
            </a:endParaRP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48210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11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101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02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48206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207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6097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8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sp>
        <p:nvSpPr>
          <p:cNvPr id="86025" name="Text Box 17"/>
          <p:cNvSpPr txBox="1">
            <a:spLocks noChangeArrowheads="1"/>
          </p:cNvSpPr>
          <p:nvPr/>
        </p:nvSpPr>
        <p:spPr bwMode="auto">
          <a:xfrm>
            <a:off x="7824788" y="149225"/>
            <a:ext cx="987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 tables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(relations)</a:t>
            </a:r>
          </a:p>
        </p:txBody>
      </p:sp>
      <p:grpSp>
        <p:nvGrpSpPr>
          <p:cNvPr id="8602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86086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87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8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9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0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1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2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3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94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86077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78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9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0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1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2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3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4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85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602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86068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02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8603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8603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4" name="Text Box 53"/>
          <p:cNvSpPr txBox="1">
            <a:spLocks noChangeArrowheads="1"/>
          </p:cNvSpPr>
          <p:nvPr/>
        </p:nvSpPr>
        <p:spPr bwMode="auto">
          <a:xfrm>
            <a:off x="1252538" y="3616325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8603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8603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3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8604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4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DML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31773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DDL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complier</a:t>
            </a:r>
          </a:p>
        </p:txBody>
      </p:sp>
      <p:sp>
        <p:nvSpPr>
          <p:cNvPr id="8604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query 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execution</a:t>
            </a:r>
          </a:p>
          <a:p>
            <a:pPr algn="ctr" eaLnBrk="1" hangingPunct="1">
              <a:defRPr/>
            </a:pPr>
            <a:r>
              <a:rPr lang="en-US" altLang="zh-CN" sz="1400">
                <a:ea typeface="宋体" pitchFamily="2" charset="-122"/>
              </a:rPr>
              <a:t>engine</a:t>
            </a:r>
          </a:p>
        </p:txBody>
      </p:sp>
      <p:sp>
        <p:nvSpPr>
          <p:cNvPr id="86049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0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1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2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3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86054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5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86056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7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86058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59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0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86061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2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3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4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65" name="Rectangle 84"/>
          <p:cNvSpPr>
            <a:spLocks noChangeArrowheads="1"/>
          </p:cNvSpPr>
          <p:nvPr/>
        </p:nvSpPr>
        <p:spPr bwMode="auto">
          <a:xfrm>
            <a:off x="2162175" y="133350"/>
            <a:ext cx="6867525" cy="6200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86067" name="Can 86"/>
          <p:cNvSpPr>
            <a:spLocks noChangeArrowheads="1"/>
          </p:cNvSpPr>
          <p:nvPr/>
        </p:nvSpPr>
        <p:spPr bwMode="auto">
          <a:xfrm>
            <a:off x="3095625" y="2105025"/>
            <a:ext cx="4095750" cy="2486025"/>
          </a:xfrm>
          <a:prstGeom prst="can">
            <a:avLst>
              <a:gd name="adj" fmla="val 25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Efficient Algorithms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Relational algebriac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operations </a:t>
            </a:r>
          </a:p>
        </p:txBody>
      </p:sp>
    </p:spTree>
    <p:extLst>
      <p:ext uri="{BB962C8B-B14F-4D97-AF65-F5344CB8AC3E}">
        <p14:creationId xmlns:p14="http://schemas.microsoft.com/office/powerpoint/2010/main" val="144237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325"/>
            <a:ext cx="7772400" cy="47021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Projection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selection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Set/bag operations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Join operations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Extended operations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7C2513-DDDD-48AC-89E5-720CAA041B6D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1"/>
          <p:cNvGrpSpPr>
            <a:grpSpLocks/>
          </p:cNvGrpSpPr>
          <p:nvPr/>
        </p:nvGrpSpPr>
        <p:grpSpPr bwMode="auto">
          <a:xfrm>
            <a:off x="3598863" y="4608513"/>
            <a:ext cx="1925637" cy="679450"/>
            <a:chOff x="3000375" y="2580488"/>
            <a:chExt cx="1497379" cy="487662"/>
          </a:xfrm>
        </p:grpSpPr>
        <p:grpSp>
          <p:nvGrpSpPr>
            <p:cNvPr id="14343" name="Group 34"/>
            <p:cNvGrpSpPr>
              <a:grpSpLocks/>
            </p:cNvGrpSpPr>
            <p:nvPr/>
          </p:nvGrpSpPr>
          <p:grpSpPr bwMode="auto">
            <a:xfrm>
              <a:off x="3000375" y="2611093"/>
              <a:ext cx="1497379" cy="457057"/>
              <a:chOff x="3000375" y="2611093"/>
              <a:chExt cx="1497379" cy="457057"/>
            </a:xfrm>
          </p:grpSpPr>
          <p:sp>
            <p:nvSpPr>
              <p:cNvPr id="14346" name="TextBox 177"/>
              <p:cNvSpPr txBox="1">
                <a:spLocks noChangeArrowheads="1"/>
              </p:cNvSpPr>
              <p:nvPr/>
            </p:nvSpPr>
            <p:spPr bwMode="auto">
              <a:xfrm>
                <a:off x="3000375" y="2611093"/>
                <a:ext cx="424059" cy="374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l-GR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endParaRPr lang="en-US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7" name="AutoShape 4"/>
              <p:cNvSpPr>
                <a:spLocks noChangeArrowheads="1"/>
              </p:cNvSpPr>
              <p:nvPr/>
            </p:nvSpPr>
            <p:spPr bwMode="auto">
              <a:xfrm rot="-5400000">
                <a:off x="3564132" y="2684080"/>
                <a:ext cx="196192" cy="253741"/>
              </a:xfrm>
              <a:prstGeom prst="flowChartCollate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grpSp>
            <p:nvGrpSpPr>
              <p:cNvPr id="14348" name="Group 33"/>
              <p:cNvGrpSpPr>
                <a:grpSpLocks/>
              </p:cNvGrpSpPr>
              <p:nvPr/>
            </p:nvGrpSpPr>
            <p:grpSpPr bwMode="auto">
              <a:xfrm>
                <a:off x="4044189" y="2712737"/>
                <a:ext cx="453565" cy="355413"/>
                <a:chOff x="4055340" y="2712737"/>
                <a:chExt cx="453565" cy="355413"/>
              </a:xfrm>
            </p:grpSpPr>
            <p:sp>
              <p:nvSpPr>
                <p:cNvPr id="14349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4099390" y="2668687"/>
                  <a:ext cx="184456" cy="272556"/>
                </a:xfrm>
                <a:prstGeom prst="flowChartCollate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600"/>
                    <a:t> </a:t>
                  </a:r>
                </a:p>
              </p:txBody>
            </p:sp>
            <p:sp>
              <p:nvSpPr>
                <p:cNvPr id="143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290741" y="2759281"/>
                  <a:ext cx="218164" cy="308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3749100" y="2588592"/>
              <a:ext cx="221243" cy="46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14345" name="TextBox 12"/>
            <p:cNvSpPr txBox="1">
              <a:spLocks noChangeArrowheads="1"/>
            </p:cNvSpPr>
            <p:nvPr/>
          </p:nvSpPr>
          <p:spPr bwMode="auto">
            <a:xfrm>
              <a:off x="3246989" y="2580488"/>
              <a:ext cx="221243" cy="46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35100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5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555750"/>
            <a:ext cx="7858125" cy="4751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Tuple-based operations: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  <a:endParaRPr lang="en-US" altLang="en-US" sz="2800" baseline="-250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137B21-8AC7-4757-82D4-38CFE8503B7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6" name="TextBox 1"/>
          <p:cNvSpPr txBox="1">
            <a:spLocks noChangeArrowheads="1"/>
          </p:cNvSpPr>
          <p:nvPr/>
        </p:nvSpPr>
        <p:spPr bwMode="auto">
          <a:xfrm>
            <a:off x="658813" y="512763"/>
            <a:ext cx="7513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requiring (almost) no 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33032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14425" y="2314575"/>
            <a:ext cx="3162300" cy="157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to the output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4133850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800" name="TextBox 6"/>
          <p:cNvSpPr txBox="1">
            <a:spLocks noChangeArrowheads="1"/>
          </p:cNvSpPr>
          <p:nvPr/>
        </p:nvSpPr>
        <p:spPr bwMode="auto">
          <a:xfrm>
            <a:off x="3857625" y="4081463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grpSp>
        <p:nvGrpSpPr>
          <p:cNvPr id="3380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8" name="Oval 7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8" idx="2"/>
              <a:endCxn id="25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6625" y="493395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65388" y="5072063"/>
            <a:ext cx="1039812" cy="7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5" name="TextBox 20"/>
          <p:cNvSpPr txBox="1">
            <a:spLocks noChangeArrowheads="1"/>
          </p:cNvSpPr>
          <p:nvPr/>
        </p:nvSpPr>
        <p:spPr bwMode="auto">
          <a:xfrm>
            <a:off x="3676650" y="5207000"/>
            <a:ext cx="69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2338" y="5589588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676650" y="5219700"/>
            <a:ext cx="0" cy="360363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886200" y="5730875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9" name="TextBox 23"/>
          <p:cNvSpPr txBox="1">
            <a:spLocks noChangeArrowheads="1"/>
          </p:cNvSpPr>
          <p:nvPr/>
        </p:nvSpPr>
        <p:spPr bwMode="auto">
          <a:xfrm>
            <a:off x="6324600" y="2314575"/>
            <a:ext cx="20955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grpSp>
        <p:nvGrpSpPr>
          <p:cNvPr id="338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48" name="Rectangle 47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81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381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3381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3381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3381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82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3382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3381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3381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3381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0466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4813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D29535-3558-44F7-AB1C-BF8382ED6E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FBCC443-D499-4C1C-9F40-C2B91002581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475" y="1952625"/>
            <a:ext cx="5067300" cy="163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in an entire relation R;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R;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in the other relation S block by block;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 the results to an output block</a:t>
            </a:r>
          </a:p>
        </p:txBody>
      </p:sp>
      <p:grpSp>
        <p:nvGrpSpPr>
          <p:cNvPr id="4813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15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4815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4815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4816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4816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16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4816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4816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4816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4815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48137" name="TextBox 2"/>
          <p:cNvSpPr txBox="1">
            <a:spLocks noChangeArrowheads="1"/>
          </p:cNvSpPr>
          <p:nvPr/>
        </p:nvSpPr>
        <p:spPr bwMode="auto">
          <a:xfrm>
            <a:off x="6492875" y="1952625"/>
            <a:ext cx="2359025" cy="8302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Unary operations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23" name="Oval 22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Straight Connector 24"/>
            <p:cNvCxnSpPr>
              <a:stCxn id="23" idx="2"/>
              <a:endCxn id="24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14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48141" name="TextBox 49"/>
          <p:cNvSpPr txBox="1">
            <a:spLocks noChangeArrowheads="1"/>
          </p:cNvSpPr>
          <p:nvPr/>
        </p:nvSpPr>
        <p:spPr bwMode="auto">
          <a:xfrm>
            <a:off x="1993900" y="47307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</a:t>
            </a:r>
          </a:p>
        </p:txBody>
      </p:sp>
      <p:sp>
        <p:nvSpPr>
          <p:cNvPr id="48145" name="TextBox 20"/>
          <p:cNvSpPr txBox="1">
            <a:spLocks noChangeArrowheads="1"/>
          </p:cNvSpPr>
          <p:nvPr/>
        </p:nvSpPr>
        <p:spPr bwMode="auto">
          <a:xfrm>
            <a:off x="3705225" y="5470525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2175" y="5540375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126038" y="567213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55863" y="4999038"/>
            <a:ext cx="542925" cy="3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424363" y="5659438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50" name="TextBox 23"/>
          <p:cNvSpPr txBox="1">
            <a:spLocks noChangeArrowheads="1"/>
          </p:cNvSpPr>
          <p:nvPr/>
        </p:nvSpPr>
        <p:spPr bwMode="auto">
          <a:xfrm>
            <a:off x="6615113" y="2992438"/>
            <a:ext cx="2109787" cy="1878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</p:txBody>
      </p:sp>
    </p:spTree>
    <p:extLst>
      <p:ext uri="{BB962C8B-B14F-4D97-AF65-F5344CB8AC3E}">
        <p14:creationId xmlns:p14="http://schemas.microsoft.com/office/powerpoint/2010/main" val="2704201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041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D88AC0-0A65-493E-80C3-B0606FA2274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57BD4CD-90D8-4579-85D0-54E631810A48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042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045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045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045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046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046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046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046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046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045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042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042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0450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0451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0452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0453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042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43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43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3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5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89240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246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8EB42-87CC-4D03-B646-3368D869C59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6E82FB9-22C3-49F7-AA60-AB511F61D28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247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250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250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250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251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51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251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250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251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250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247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247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2499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2500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2501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2502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247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47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48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Callout 67"/>
          <p:cNvSpPr/>
          <p:nvPr/>
        </p:nvSpPr>
        <p:spPr>
          <a:xfrm>
            <a:off x="6281738" y="4541838"/>
            <a:ext cx="2605087" cy="1338262"/>
          </a:xfrm>
          <a:prstGeom prst="wedgeEllipseCallout">
            <a:avLst>
              <a:gd name="adj1" fmla="val -111667"/>
              <a:gd name="adj2" fmla="val -51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an efficient data structure for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(e.g., sort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2494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013466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45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43E1E2-F877-4B61-943B-07CEEC29E42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7A182BF-5AF1-4F22-9DA6-1E5F3ADC178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451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455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455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455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56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456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455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455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455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452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452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4548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4549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4550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4551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452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52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52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1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Send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3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714228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656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FDB45E-373F-451E-913D-559AEB17B95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5211056-2A1C-4E0B-A206-8C745290D20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656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66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66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66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66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66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66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66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66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66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656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657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659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659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659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659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657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57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57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8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89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output;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9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2247072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E5C05-43FD-4486-AA33-065CF794E0C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EFC3794-0F4C-480C-ABEB-5107091939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861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6864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6864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6865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865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65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865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6865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6865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865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6861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6862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68642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8643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68644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68645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6862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2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2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2057740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065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D0CEC8-1CFF-40E0-A75D-6CAF0D587351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5872534-F570-486A-9C6C-A1A186D91DF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066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069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069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070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070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070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070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070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070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069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066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066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069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069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069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069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066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7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67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7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70686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1196895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270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AE53DF-7357-4550-94A9-33826251CC0E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0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FC18BB5-0B7F-49E7-A265-50854672FDC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271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27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27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27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27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7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27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27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27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27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271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271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274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274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274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274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271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71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72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3" name="TextBox 68"/>
          <p:cNvSpPr txBox="1">
            <a:spLocks noChangeArrowheads="1"/>
          </p:cNvSpPr>
          <p:nvPr/>
        </p:nvSpPr>
        <p:spPr bwMode="auto">
          <a:xfrm>
            <a:off x="5999163" y="4256088"/>
            <a:ext cx="2894012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output.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067425" y="4662488"/>
            <a:ext cx="13668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35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763351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475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EEA5DC-C2CA-43B1-AE2B-35258BF2E380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D4BE862-CBF4-4565-BA53-9DAEF596C9E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475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47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47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47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48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8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48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47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48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47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476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476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4789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4790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4791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4792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476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76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76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7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1" name="TextBox 68"/>
          <p:cNvSpPr txBox="1">
            <a:spLocks noChangeArrowheads="1"/>
          </p:cNvSpPr>
          <p:nvPr/>
        </p:nvSpPr>
        <p:spPr bwMode="auto">
          <a:xfrm>
            <a:off x="5999163" y="4256088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sort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remove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send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to the output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067425" y="4662488"/>
            <a:ext cx="13668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3" name="TextBox 67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3538210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680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05D0E9-D6E7-45D9-95BD-FFC39E7F03B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011703B-E485-40A4-B41D-D3E7D4723D7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680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68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68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68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68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8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68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68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68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68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680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681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683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683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683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683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681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81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81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29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output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and remove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56313" y="4491038"/>
            <a:ext cx="1506537" cy="9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3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</p:spTree>
    <p:extLst>
      <p:ext uri="{BB962C8B-B14F-4D97-AF65-F5344CB8AC3E}">
        <p14:creationId xmlns:p14="http://schemas.microsoft.com/office/powerpoint/2010/main" val="3186114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7885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734648-8A84-4F97-9B0A-C5DC0948AFA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2C7E708-33EA-4C5E-9924-16D136A066E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885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7888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7889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7889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7889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89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7889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7889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7889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7889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7885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886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78883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8884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78885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78886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7886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86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86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7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7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</p:spTree>
    <p:extLst>
      <p:ext uri="{BB962C8B-B14F-4D97-AF65-F5344CB8AC3E}">
        <p14:creationId xmlns:p14="http://schemas.microsoft.com/office/powerpoint/2010/main" val="407999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089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1E0269-140F-43D6-8FBF-DA5854EB4A2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A0E0A5-F588-4819-91E8-037F07E39A25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090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093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093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094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094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094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094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09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094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094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090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090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0932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0933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0934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0935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090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91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91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1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25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80927" name="TextBox 68"/>
          <p:cNvSpPr txBox="1">
            <a:spLocks noChangeArrowheads="1"/>
          </p:cNvSpPr>
          <p:nvPr/>
        </p:nvSpPr>
        <p:spPr bwMode="auto">
          <a:xfrm>
            <a:off x="5999163" y="4262438"/>
            <a:ext cx="2894012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not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 output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ELSE remove a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</a:p>
        </p:txBody>
      </p:sp>
    </p:spTree>
    <p:extLst>
      <p:ext uri="{BB962C8B-B14F-4D97-AF65-F5344CB8AC3E}">
        <p14:creationId xmlns:p14="http://schemas.microsoft.com/office/powerpoint/2010/main" val="3558140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294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9B343E-6712-4E2C-BBB2-6924E3267BB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94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5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F7EDCFE-71FD-4F27-B870-134EB0B49CA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295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298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298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298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299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99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299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299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299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298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2952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2956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2980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2981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2982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2983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2957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58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960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67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73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3963" y="3643313"/>
            <a:ext cx="2281237" cy="42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alt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commutative</a:t>
            </a:r>
          </a:p>
        </p:txBody>
      </p:sp>
      <p:sp>
        <p:nvSpPr>
          <p:cNvPr id="82975" name="TextBox 68"/>
          <p:cNvSpPr txBox="1">
            <a:spLocks noChangeArrowheads="1"/>
          </p:cNvSpPr>
          <p:nvPr/>
        </p:nvSpPr>
        <p:spPr bwMode="auto">
          <a:xfrm>
            <a:off x="5999163" y="4262438"/>
            <a:ext cx="2894012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l-GR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Make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 balance tree;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THEN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remove a copy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from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3. Output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8997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499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AFD82F-1460-42AB-AB2C-A4CF87C693E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99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9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A8985C-E300-41A0-A119-D8A208253E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499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503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503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503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8503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504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504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8503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503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503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5000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5004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5027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5028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5029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5030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5005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006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008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15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21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85022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277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l-GR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cross join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each tuple 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</p:spTree>
    <p:extLst>
      <p:ext uri="{BB962C8B-B14F-4D97-AF65-F5344CB8AC3E}">
        <p14:creationId xmlns:p14="http://schemas.microsoft.com/office/powerpoint/2010/main" val="3196359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7043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17CF17-4264-4CAB-A5B7-D9B6CD15B65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4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6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215D0F9-F4B6-4F65-92B7-E23D66A751A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7047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708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708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708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8435" y="2667931"/>
                    <a:ext cx="492707" cy="3694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el-GR" altLang="en-US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solidFill>
                        <a:schemeClr val="bg1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09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8709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8708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708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8708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87048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7052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7077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7078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7079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87080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7053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054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056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63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69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87070" name="TextBox 68"/>
          <p:cNvSpPr txBox="1">
            <a:spLocks noChangeArrowheads="1"/>
          </p:cNvSpPr>
          <p:nvPr/>
        </p:nvSpPr>
        <p:spPr bwMode="auto">
          <a:xfrm>
            <a:off x="5999163" y="4094163"/>
            <a:ext cx="2894012" cy="1770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 FOR each tuple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cross join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each tuple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in R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IF the join satisfies 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to the output.</a:t>
            </a:r>
          </a:p>
        </p:txBody>
      </p:sp>
      <p:sp>
        <p:nvSpPr>
          <p:cNvPr id="87071" name="AutoShape 4"/>
          <p:cNvSpPr>
            <a:spLocks noChangeArrowheads="1"/>
          </p:cNvSpPr>
          <p:nvPr/>
        </p:nvSpPr>
        <p:spPr bwMode="auto">
          <a:xfrm rot="-5400000">
            <a:off x="6745288" y="4194175"/>
            <a:ext cx="146050" cy="247650"/>
          </a:xfrm>
          <a:prstGeom prst="flowChartCollate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sp>
        <p:nvSpPr>
          <p:cNvPr id="87072" name="TextBox 8"/>
          <p:cNvSpPr txBox="1">
            <a:spLocks noChangeArrowheads="1"/>
          </p:cNvSpPr>
          <p:nvPr/>
        </p:nvSpPr>
        <p:spPr bwMode="auto">
          <a:xfrm>
            <a:off x="6875463" y="4254500"/>
            <a:ext cx="185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64501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8909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A1B9B7-A500-4AE6-BEE9-830AD542727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0F2055C-CB75-4027-899E-EA20D877CA4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909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8913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8913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8913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6456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8435" y="2667931"/>
                    <a:ext cx="492707" cy="3694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el-GR" altLang="en-US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 dirty="0">
                      <a:solidFill>
                        <a:schemeClr val="bg1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913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6456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00532" y="2778916"/>
                    <a:ext cx="217316" cy="2457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en-US" altLang="en-US" sz="1000" dirty="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8913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8913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6455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928" y="6384451"/>
                <a:ext cx="136424" cy="200026"/>
              </a:xfrm>
              <a:prstGeom prst="flowChartCollat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US" altLang="en-US" sz="300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</a:p>
            </p:txBody>
          </p:sp>
        </p:grpSp>
      </p:grpSp>
      <p:sp>
        <p:nvSpPr>
          <p:cNvPr id="89096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9100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89126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9127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89128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89129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89101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102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104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111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117" name="TextBox 70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grpSp>
        <p:nvGrpSpPr>
          <p:cNvPr id="89118" name="Group 60"/>
          <p:cNvGrpSpPr>
            <a:grpSpLocks/>
          </p:cNvGrpSpPr>
          <p:nvPr/>
        </p:nvGrpSpPr>
        <p:grpSpPr bwMode="auto">
          <a:xfrm>
            <a:off x="5999163" y="4094163"/>
            <a:ext cx="2894012" cy="2016125"/>
            <a:chOff x="5999163" y="4094163"/>
            <a:chExt cx="2894012" cy="2016125"/>
          </a:xfrm>
        </p:grpSpPr>
        <p:sp>
          <p:nvSpPr>
            <p:cNvPr id="89119" name="TextBox 68"/>
            <p:cNvSpPr txBox="1">
              <a:spLocks noChangeArrowheads="1"/>
            </p:cNvSpPr>
            <p:nvPr/>
          </p:nvSpPr>
          <p:spPr bwMode="auto">
            <a:xfrm>
              <a:off x="5999163" y="4094163"/>
              <a:ext cx="2894012" cy="2016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sort R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by join attributes A;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FOR each tuple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 R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DO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find the tuples in R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with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the same A-value;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join them with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put in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the output block</a:t>
              </a:r>
            </a:p>
          </p:txBody>
        </p:sp>
        <p:sp>
          <p:nvSpPr>
            <p:cNvPr id="89120" name="AutoShape 4"/>
            <p:cNvSpPr>
              <a:spLocks noChangeArrowheads="1"/>
            </p:cNvSpPr>
            <p:nvPr/>
          </p:nvSpPr>
          <p:spPr bwMode="auto">
            <a:xfrm rot="-5400000">
              <a:off x="6683375" y="4191000"/>
              <a:ext cx="209550" cy="266700"/>
            </a:xfrm>
            <a:prstGeom prst="flowChartCollate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6056313" y="4491038"/>
              <a:ext cx="1506537" cy="95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4437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58125" cy="47513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main memory M is sufficiently large</a:t>
            </a:r>
          </a:p>
        </p:txBody>
      </p:sp>
      <p:sp>
        <p:nvSpPr>
          <p:cNvPr id="9113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45C03C-84B9-4D18-8AEE-37BA9356362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4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4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One-pass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75AEE7C-9AE8-46EC-82C6-D175BF13C74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114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γ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117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117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118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118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118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118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118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118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117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91144" name="TextBox 2"/>
          <p:cNvSpPr txBox="1">
            <a:spLocks noChangeArrowheads="1"/>
          </p:cNvSpPr>
          <p:nvPr/>
        </p:nvSpPr>
        <p:spPr bwMode="auto">
          <a:xfrm>
            <a:off x="5981700" y="1952625"/>
            <a:ext cx="2905125" cy="15700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Binary operations on two relations R and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×</a:t>
            </a:r>
            <a:r>
              <a:rPr lang="en-US" alt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endParaRPr lang="en-US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91148" name="Group 1"/>
          <p:cNvGrpSpPr>
            <a:grpSpLocks/>
          </p:cNvGrpSpPr>
          <p:nvPr/>
        </p:nvGrpSpPr>
        <p:grpSpPr bwMode="auto">
          <a:xfrm>
            <a:off x="6543675" y="3021013"/>
            <a:ext cx="890588" cy="493712"/>
            <a:chOff x="7582579" y="3449379"/>
            <a:chExt cx="889570" cy="493430"/>
          </a:xfrm>
        </p:grpSpPr>
        <p:sp>
          <p:nvSpPr>
            <p:cNvPr id="91171" name="AutoShape 4"/>
            <p:cNvSpPr>
              <a:spLocks noChangeArrowheads="1"/>
            </p:cNvSpPr>
            <p:nvPr/>
          </p:nvSpPr>
          <p:spPr bwMode="auto">
            <a:xfrm rot="-5400000">
              <a:off x="761099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91172" name="AutoShape 4"/>
            <p:cNvSpPr>
              <a:spLocks noChangeArrowheads="1"/>
            </p:cNvSpPr>
            <p:nvPr/>
          </p:nvSpPr>
          <p:spPr bwMode="auto">
            <a:xfrm rot="-5400000">
              <a:off x="8109926" y="3585094"/>
              <a:ext cx="209188" cy="266021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  <p:sp>
          <p:nvSpPr>
            <p:cNvPr id="91173" name="TextBox 8"/>
            <p:cNvSpPr txBox="1">
              <a:spLocks noChangeArrowheads="1"/>
            </p:cNvSpPr>
            <p:nvPr/>
          </p:nvSpPr>
          <p:spPr bwMode="auto">
            <a:xfrm>
              <a:off x="8287280" y="3635032"/>
              <a:ext cx="1848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</a:t>
              </a:r>
            </a:p>
          </p:txBody>
        </p:sp>
        <p:sp>
          <p:nvSpPr>
            <p:cNvPr id="91174" name="TextBox 12"/>
            <p:cNvSpPr txBox="1">
              <a:spLocks noChangeArrowheads="1"/>
            </p:cNvSpPr>
            <p:nvPr/>
          </p:nvSpPr>
          <p:spPr bwMode="auto">
            <a:xfrm>
              <a:off x="7802475" y="3449379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</p:grpSp>
      <p:grpSp>
        <p:nvGrpSpPr>
          <p:cNvPr id="91149" name="Group 10"/>
          <p:cNvGrpSpPr>
            <a:grpSpLocks/>
          </p:cNvGrpSpPr>
          <p:nvPr/>
        </p:nvGrpSpPr>
        <p:grpSpPr bwMode="auto">
          <a:xfrm>
            <a:off x="947738" y="4194175"/>
            <a:ext cx="1504950" cy="1744663"/>
            <a:chOff x="-733425" y="3884235"/>
            <a:chExt cx="1504950" cy="1745040"/>
          </a:xfrm>
        </p:grpSpPr>
        <p:sp>
          <p:nvSpPr>
            <p:cNvPr id="50" name="Oval 49"/>
            <p:cNvSpPr/>
            <p:nvPr/>
          </p:nvSpPr>
          <p:spPr>
            <a:xfrm>
              <a:off x="-733425" y="3884235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-733425" y="5303767"/>
              <a:ext cx="1504950" cy="3255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Straight Connector 51"/>
            <p:cNvCxnSpPr>
              <a:stCxn id="50" idx="2"/>
              <a:endCxn id="51" idx="2"/>
            </p:cNvCxnSpPr>
            <p:nvPr/>
          </p:nvCxnSpPr>
          <p:spPr>
            <a:xfrm>
              <a:off x="-7334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71525" y="4047783"/>
              <a:ext cx="0" cy="14179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150" name="TextBox 29"/>
          <p:cNvSpPr txBox="1">
            <a:spLocks noChangeArrowheads="1"/>
          </p:cNvSpPr>
          <p:nvPr/>
        </p:nvSpPr>
        <p:spPr bwMode="auto">
          <a:xfrm>
            <a:off x="1466850" y="5924550"/>
            <a:ext cx="582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disk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73388" y="4132263"/>
            <a:ext cx="2339975" cy="1781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152" name="TextBox 6"/>
          <p:cNvSpPr txBox="1">
            <a:spLocks noChangeArrowheads="1"/>
          </p:cNvSpPr>
          <p:nvPr/>
        </p:nvSpPr>
        <p:spPr bwMode="auto">
          <a:xfrm>
            <a:off x="3402013" y="3822700"/>
            <a:ext cx="158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 memory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6525" y="4541838"/>
            <a:ext cx="990600" cy="56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small</a:t>
            </a:r>
            <a:endParaRPr lang="en-US" sz="2400" baseline="-25000" dirty="0"/>
          </a:p>
        </p:txBody>
      </p:sp>
      <p:sp>
        <p:nvSpPr>
          <p:cNvPr id="60" name="Rectangle 59"/>
          <p:cNvSpPr/>
          <p:nvPr/>
        </p:nvSpPr>
        <p:spPr>
          <a:xfrm>
            <a:off x="1104900" y="5156200"/>
            <a:ext cx="1328738" cy="644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R</a:t>
            </a:r>
            <a:r>
              <a:rPr lang="en-US" sz="2400" baseline="-25000" dirty="0" err="1"/>
              <a:t>large</a:t>
            </a:r>
            <a:endParaRPr lang="en-US" sz="2400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3017838" y="4171950"/>
            <a:ext cx="2260600" cy="1290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R</a:t>
            </a:r>
            <a:r>
              <a:rPr lang="en-US" baseline="-25000" dirty="0" err="1"/>
              <a:t>small</a:t>
            </a:r>
            <a:endParaRPr lang="en-US" baseline="-250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2397125" y="5694363"/>
            <a:ext cx="620713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006725" y="5549900"/>
            <a:ext cx="409575" cy="257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397125" y="4818063"/>
            <a:ext cx="620713" cy="6350"/>
          </a:xfrm>
          <a:prstGeom prst="straightConnector1">
            <a:avLst/>
          </a:prstGeom>
          <a:ln w="38100">
            <a:solidFill>
              <a:srgbClr val="FF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59" name="TextBox 20"/>
          <p:cNvSpPr txBox="1">
            <a:spLocks noChangeArrowheads="1"/>
          </p:cNvSpPr>
          <p:nvPr/>
        </p:nvSpPr>
        <p:spPr bwMode="auto">
          <a:xfrm>
            <a:off x="3705225" y="5594350"/>
            <a:ext cx="735013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process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16450" y="5549900"/>
            <a:ext cx="409575" cy="2571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435350" y="5745163"/>
            <a:ext cx="295275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049838" y="5729288"/>
            <a:ext cx="488950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424363" y="5726113"/>
            <a:ext cx="296862" cy="1905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4097338" y="5394325"/>
            <a:ext cx="4762" cy="241300"/>
          </a:xfrm>
          <a:prstGeom prst="straightConnector1">
            <a:avLst/>
          </a:prstGeom>
          <a:ln w="381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65" name="TextBox 68"/>
          <p:cNvSpPr txBox="1">
            <a:spLocks noChangeArrowheads="1"/>
          </p:cNvSpPr>
          <p:nvPr/>
        </p:nvSpPr>
        <p:spPr bwMode="auto">
          <a:xfrm>
            <a:off x="511175" y="1952625"/>
            <a:ext cx="5259388" cy="163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1. Read in an entire relation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 Process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Read in the other relation R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block by block;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Sent the results to an output block</a:t>
            </a:r>
          </a:p>
        </p:txBody>
      </p:sp>
      <p:sp>
        <p:nvSpPr>
          <p:cNvPr id="91166" name="TextBox 23"/>
          <p:cNvSpPr txBox="1">
            <a:spLocks noChangeArrowheads="1"/>
          </p:cNvSpPr>
          <p:nvPr/>
        </p:nvSpPr>
        <p:spPr bwMode="auto">
          <a:xfrm>
            <a:off x="5994400" y="3867150"/>
            <a:ext cx="2892425" cy="221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1414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7021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Review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CE5B3-9508-45FC-BB17-673CDE9842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13345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47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50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51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52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8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9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46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1" name="TextBox 23"/>
          <p:cNvSpPr txBox="1">
            <a:spLocks noChangeArrowheads="1"/>
          </p:cNvSpPr>
          <p:nvPr/>
        </p:nvSpPr>
        <p:spPr bwMode="auto">
          <a:xfrm>
            <a:off x="774699" y="3683000"/>
            <a:ext cx="2931509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sp>
        <p:nvSpPr>
          <p:cNvPr id="13322" name="TextBox 29"/>
          <p:cNvSpPr txBox="1">
            <a:spLocks noChangeArrowheads="1"/>
          </p:cNvSpPr>
          <p:nvPr/>
        </p:nvSpPr>
        <p:spPr bwMode="auto">
          <a:xfrm>
            <a:off x="774700" y="2463483"/>
            <a:ext cx="293151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requiring almost no space: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00B0F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914140" y="2493963"/>
            <a:ext cx="3081368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00B0F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solidFill>
                  <a:srgbClr val="00B0F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2400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24" name="TextBox 23"/>
          <p:cNvSpPr txBox="1">
            <a:spLocks noChangeArrowheads="1"/>
          </p:cNvSpPr>
          <p:nvPr/>
        </p:nvSpPr>
        <p:spPr bwMode="auto">
          <a:xfrm>
            <a:off x="3914140" y="3696562"/>
            <a:ext cx="3081368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2400" b="1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en-US" sz="2400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en-US" sz="2400" dirty="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342" name="TextBox 177"/>
          <p:cNvSpPr txBox="1">
            <a:spLocks noChangeArrowheads="1"/>
          </p:cNvSpPr>
          <p:nvPr/>
        </p:nvSpPr>
        <p:spPr bwMode="auto">
          <a:xfrm>
            <a:off x="4373563" y="3276589"/>
            <a:ext cx="494046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en-US" altLang="en-US" sz="2400" b="1" dirty="0">
              <a:solidFill>
                <a:srgbClr val="00B0F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43" name="AutoShape 4"/>
          <p:cNvSpPr>
            <a:spLocks noChangeArrowheads="1"/>
          </p:cNvSpPr>
          <p:nvPr/>
        </p:nvSpPr>
        <p:spPr bwMode="auto">
          <a:xfrm rot="16200000">
            <a:off x="4985119" y="3363457"/>
            <a:ext cx="139012" cy="254579"/>
          </a:xfrm>
          <a:prstGeom prst="flowChartCollate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3344" name="TextBox 8"/>
          <p:cNvSpPr txBox="1">
            <a:spLocks noChangeArrowheads="1"/>
          </p:cNvSpPr>
          <p:nvPr/>
        </p:nvSpPr>
        <p:spPr bwMode="auto">
          <a:xfrm>
            <a:off x="5591348" y="3385729"/>
            <a:ext cx="219249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13340" name="TextBox 11"/>
          <p:cNvSpPr txBox="1">
            <a:spLocks noChangeArrowheads="1"/>
          </p:cNvSpPr>
          <p:nvPr/>
        </p:nvSpPr>
        <p:spPr bwMode="auto">
          <a:xfrm>
            <a:off x="5126007" y="3254286"/>
            <a:ext cx="261610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41" name="TextBox 12"/>
          <p:cNvSpPr txBox="1">
            <a:spLocks noChangeArrowheads="1"/>
          </p:cNvSpPr>
          <p:nvPr/>
        </p:nvSpPr>
        <p:spPr bwMode="auto">
          <a:xfrm>
            <a:off x="4632695" y="3255690"/>
            <a:ext cx="261610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38" name="AutoShape 4"/>
          <p:cNvSpPr>
            <a:spLocks noChangeArrowheads="1"/>
          </p:cNvSpPr>
          <p:nvPr/>
        </p:nvSpPr>
        <p:spPr bwMode="auto">
          <a:xfrm rot="16200000">
            <a:off x="5456269" y="3370510"/>
            <a:ext cx="136262" cy="237723"/>
          </a:xfrm>
          <a:prstGeom prst="flowChartCollate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579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71EB1F-10F0-43FE-A3F4-B0C047DC025C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8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8C30EDC-A60E-46E0-A931-C8011AD948A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319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194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3195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3196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3198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3201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3202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3203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3199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320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3197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</p:txBody>
      </p:sp>
      <p:sp>
        <p:nvSpPr>
          <p:cNvPr id="93192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115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3D40A1-E31E-4113-9D11-ACF358F12E9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3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3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3709D15-F431-4798-9087-9B553531D624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523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24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524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524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525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525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525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525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525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525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524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524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24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92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6FD270-046A-4D44-A502-DEAEC4CA4A8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ED4DDD6-C9E6-4B74-8E15-5B866883638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728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30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730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730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730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730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730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731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730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730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730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728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28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7290" name="Group 31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97294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7295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9729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29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729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729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548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56AA6D-09A0-496E-BD89-3847DB1A3AF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23535B-CF06-4C90-9170-3415B4B5D7A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933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5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9935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9935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9935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9935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936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9936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9935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9935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9935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933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7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9338" name="Group 20"/>
          <p:cNvGrpSpPr>
            <a:grpSpLocks/>
          </p:cNvGrpSpPr>
          <p:nvPr/>
        </p:nvGrpSpPr>
        <p:grpSpPr bwMode="auto">
          <a:xfrm>
            <a:off x="5578475" y="3463925"/>
            <a:ext cx="3141663" cy="2508250"/>
            <a:chOff x="5921592" y="3926545"/>
            <a:chExt cx="2962122" cy="2508379"/>
          </a:xfrm>
        </p:grpSpPr>
        <p:sp>
          <p:nvSpPr>
            <p:cNvPr id="99349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25083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the first execution of the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\\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</a:t>
              </a:r>
              <a:r>
                <a:rPr lang="en-US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in an execution of the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\\ at the end of the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unmarked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6011399" y="4307565"/>
              <a:ext cx="678040" cy="63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339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99343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9344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9934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4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9934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9934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70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344271-34FC-4D03-BF79-F584B46332D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8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FBF847-0781-4393-BB21-4A4618851A4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138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140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140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140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140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140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140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140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140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140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38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8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1386" name="Group 20"/>
          <p:cNvGrpSpPr>
            <a:grpSpLocks/>
          </p:cNvGrpSpPr>
          <p:nvPr/>
        </p:nvGrpSpPr>
        <p:grpSpPr bwMode="auto">
          <a:xfrm>
            <a:off x="5578475" y="3463925"/>
            <a:ext cx="3141663" cy="1770063"/>
            <a:chOff x="5921592" y="3926545"/>
            <a:chExt cx="2962122" cy="1769715"/>
          </a:xfrm>
        </p:grpSpPr>
        <p:sp>
          <p:nvSpPr>
            <p:cNvPr id="101397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769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an execution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at the end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11399" y="4296360"/>
              <a:ext cx="694504" cy="15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387" name="Group 31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139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139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139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39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139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139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89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469D16-0024-4EFE-A1DA-953BC6C7069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2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2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9B4F63E-3CE6-406C-9FEF-9D75DCD1D2C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343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344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345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345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345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345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345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345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345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345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343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33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3434" name="Group 20"/>
          <p:cNvGrpSpPr>
            <a:grpSpLocks/>
          </p:cNvGrpSpPr>
          <p:nvPr/>
        </p:nvGrpSpPr>
        <p:grpSpPr bwMode="auto">
          <a:xfrm>
            <a:off x="5578475" y="3463925"/>
            <a:ext cx="3141663" cy="1830388"/>
            <a:chOff x="5921592" y="3926545"/>
            <a:chExt cx="2962122" cy="1831271"/>
          </a:xfrm>
        </p:grpSpPr>
        <p:sp>
          <p:nvSpPr>
            <p:cNvPr id="103445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8312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an execution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at the end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unmarked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6011399" y="4298199"/>
              <a:ext cx="661575" cy="635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35" name="Group 31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3439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3440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344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4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344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344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379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890946-7838-47AF-B1A0-AE79A3625FC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7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7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1C98F1-730C-4AD5-9227-AD04E9004F6D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547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549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549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550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550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550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550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550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550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550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548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48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5482" name="Group 20"/>
          <p:cNvGrpSpPr>
            <a:grpSpLocks/>
          </p:cNvGrpSpPr>
          <p:nvPr/>
        </p:nvGrpSpPr>
        <p:grpSpPr bwMode="auto">
          <a:xfrm>
            <a:off x="5578475" y="3463925"/>
            <a:ext cx="3141663" cy="1830388"/>
            <a:chOff x="5921592" y="3926545"/>
            <a:chExt cx="2962122" cy="1831271"/>
          </a:xfrm>
        </p:grpSpPr>
        <p:sp>
          <p:nvSpPr>
            <p:cNvPr id="105494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8312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l-GR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0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\\ in an execution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THEN mark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\\ at the end of the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-loop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unmarked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</a:t>
              </a: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6011399" y="4298199"/>
              <a:ext cx="661575" cy="635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Callout 2"/>
          <p:cNvSpPr/>
          <p:nvPr/>
        </p:nvSpPr>
        <p:spPr>
          <a:xfrm>
            <a:off x="5840413" y="5735638"/>
            <a:ext cx="2879725" cy="1030287"/>
          </a:xfrm>
          <a:prstGeom prst="wedgeEllipseCallout">
            <a:avLst>
              <a:gd name="adj1" fmla="val -17007"/>
              <a:gd name="adj2" fmla="val -9073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working for</a:t>
            </a:r>
          </a:p>
          <a:p>
            <a:pPr algn="ctr">
              <a:defRPr/>
            </a:pPr>
            <a:r>
              <a:rPr lang="en-US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l-GR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 because </a:t>
            </a:r>
            <a:r>
              <a:rPr lang="el-GR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endParaRPr lang="en-US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not commutative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05484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5488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5489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549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49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549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549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22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C8717B-9F0B-49FF-A4E7-0C189BA864C2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2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1A385E4-6D8D-4306-AD6E-88032A39EEF7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752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75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75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75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75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75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75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75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75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75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752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7530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7534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7535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7536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37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7538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7539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40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ABF72B-B182-4444-B151-C3253F62B65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7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C03C77F-29B2-41EF-9516-64D7E576784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957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0959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0959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0959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0959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960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0960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0959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0959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0959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957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7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9578" name="Group 26"/>
          <p:cNvGrpSpPr>
            <a:grpSpLocks/>
          </p:cNvGrpSpPr>
          <p:nvPr/>
        </p:nvGrpSpPr>
        <p:grpSpPr bwMode="auto">
          <a:xfrm>
            <a:off x="5578475" y="3463925"/>
            <a:ext cx="3141663" cy="1524000"/>
            <a:chOff x="5921592" y="3926545"/>
            <a:chExt cx="2962122" cy="1523494"/>
          </a:xfrm>
        </p:grpSpPr>
        <p:sp>
          <p:nvSpPr>
            <p:cNvPr id="109589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5234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Nested-loop does not seem to be effective for R 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∩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16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Remark: we cannot simply mark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6011399" y="4304245"/>
              <a:ext cx="1848520" cy="317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579" name="Group 34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09583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9584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0958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58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0958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0958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11363" y="6315075"/>
            <a:ext cx="7794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87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8B39A-99B1-4311-B11C-63FEA9F5D57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09B00E2-6A29-4555-8F6F-C43DB1DF6FCE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162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164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164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164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164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164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164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1164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164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164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162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2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1626" name="Group 26"/>
          <p:cNvGrpSpPr>
            <a:grpSpLocks/>
          </p:cNvGrpSpPr>
          <p:nvPr/>
        </p:nvGrpSpPr>
        <p:grpSpPr bwMode="auto">
          <a:xfrm>
            <a:off x="5578475" y="3463925"/>
            <a:ext cx="3141663" cy="1524000"/>
            <a:chOff x="5921592" y="3926545"/>
            <a:chExt cx="2962122" cy="1523494"/>
          </a:xfrm>
        </p:grpSpPr>
        <p:sp>
          <p:nvSpPr>
            <p:cNvPr id="111636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15234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Nested-loop does not seem to be effective for R 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∩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 and R </a:t>
              </a:r>
              <a:r>
                <a:rPr lang="el-GR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−</a:t>
              </a:r>
              <a:r>
                <a:rPr lang="en-US" altLang="en-US" sz="16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en-US" sz="16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16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Remark: we cannot simply mark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6011399" y="4304245"/>
              <a:ext cx="1848520" cy="317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627" name="Group 34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1630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1631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163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3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163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163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37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5D1F35-A438-466E-BE73-A30726440C55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66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6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2F4DFF-568E-493E-8BD8-D0D246300E31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367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368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368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368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369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369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369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368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368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368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367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3673" name="Group 32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3676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3677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3678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>
                    <a:solidFill>
                      <a:srgbClr val="FF0000"/>
                    </a:solidFill>
                  </a:rPr>
                  <a:t> </a:t>
                </a:r>
              </a:p>
            </p:txBody>
          </p:sp>
          <p:sp>
            <p:nvSpPr>
              <p:cNvPr id="113679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3680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3681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7" name="Oval 26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68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BA4E72-A5E3-4E23-9474-7D9A89B950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1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71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1BED2F6-EB60-4468-81F0-4EFC62332B8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571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573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573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573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574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74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574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573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573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573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572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72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40425" y="2947988"/>
            <a:ext cx="2786063" cy="5508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is particularly simple for join operations</a:t>
            </a:r>
          </a:p>
        </p:txBody>
      </p:sp>
      <p:grpSp>
        <p:nvGrpSpPr>
          <p:cNvPr id="115723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5726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5727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5728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29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5730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5731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9" name="Oval 28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807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955664-F239-4F28-B0A6-E1F220519B2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6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61D2BC0-3F84-4CF1-B420-06233929E7A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776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90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0287" cy="399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85000"/>
                    </a:schemeClr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 dirty="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778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778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779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779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79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779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779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779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778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776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the operation □ on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40425" y="2947988"/>
            <a:ext cx="2786063" cy="55086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is particularly simple for join operations</a:t>
            </a:r>
          </a:p>
        </p:txBody>
      </p:sp>
      <p:grpSp>
        <p:nvGrpSpPr>
          <p:cNvPr id="117771" name="Group 32"/>
          <p:cNvGrpSpPr>
            <a:grpSpLocks/>
          </p:cNvGrpSpPr>
          <p:nvPr/>
        </p:nvGrpSpPr>
        <p:grpSpPr bwMode="auto">
          <a:xfrm>
            <a:off x="5762625" y="3827463"/>
            <a:ext cx="3141663" cy="2016125"/>
            <a:chOff x="5921592" y="3926545"/>
            <a:chExt cx="2962122" cy="2015936"/>
          </a:xfrm>
        </p:grpSpPr>
        <p:sp>
          <p:nvSpPr>
            <p:cNvPr id="117783" name="TextBox 68"/>
            <p:cNvSpPr txBox="1">
              <a:spLocks noChangeArrowheads="1"/>
            </p:cNvSpPr>
            <p:nvPr/>
          </p:nvSpPr>
          <p:spPr bwMode="auto">
            <a:xfrm>
              <a:off x="5921592" y="3926545"/>
              <a:ext cx="2962122" cy="20159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join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</a:t>
              </a:r>
              <a:endPara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IF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are joinable THEN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Join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alt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IF (the join is</a:t>
              </a:r>
              <a:r>
                <a:rPr lang="el-GR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×</a:t>
              </a:r>
              <a:r>
                <a:rPr lang="en-US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or      </a:t>
              </a: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THEN output the join;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ELSE \\ the join is      </a:t>
              </a:r>
              <a:r>
                <a:rPr lang="en-US" altLang="en-US" sz="16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output the join if it satisfies C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6011399" y="4297985"/>
              <a:ext cx="661575" cy="634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772" name="AutoShape 4"/>
          <p:cNvSpPr>
            <a:spLocks noChangeArrowheads="1"/>
          </p:cNvSpPr>
          <p:nvPr/>
        </p:nvSpPr>
        <p:spPr bwMode="auto">
          <a:xfrm rot="-5400000">
            <a:off x="7621931" y="4824413"/>
            <a:ext cx="168275" cy="206375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sp>
        <p:nvSpPr>
          <p:cNvPr id="117773" name="AutoShape 4"/>
          <p:cNvSpPr>
            <a:spLocks noChangeArrowheads="1"/>
          </p:cNvSpPr>
          <p:nvPr/>
        </p:nvSpPr>
        <p:spPr bwMode="auto">
          <a:xfrm rot="-5400000">
            <a:off x="7646988" y="5314950"/>
            <a:ext cx="168275" cy="206375"/>
          </a:xfrm>
          <a:prstGeom prst="flowChartCollat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/>
              <a:t> </a:t>
            </a:r>
          </a:p>
        </p:txBody>
      </p:sp>
      <p:grpSp>
        <p:nvGrpSpPr>
          <p:cNvPr id="117774" name="Group 44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7777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7778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7779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780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7781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17782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4" name="Oval 33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28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8C7F8A-92D2-4A76-AD00-EBA570F4F974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1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B49BE25-3C0E-487C-BB48-A1C97801AF02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981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982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1982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1983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1983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1983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83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1983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1983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1983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1983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981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7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T(S) + T(R)</a:t>
            </a:r>
          </a:p>
        </p:txBody>
      </p:sp>
      <p:grpSp>
        <p:nvGrpSpPr>
          <p:cNvPr id="119818" name="Group 40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1982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982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1982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2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1982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1982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48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D4671B-7C4A-409B-B4C3-DC39D04D952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5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86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FD2E6C9-5508-4DB5-A24F-9800907B7F5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186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187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187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188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188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188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188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188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188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188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188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86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323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6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866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T(S) + T(R)</a:t>
            </a:r>
          </a:p>
        </p:txBody>
      </p:sp>
      <p:sp>
        <p:nvSpPr>
          <p:cNvPr id="5" name="Oval Callout 4"/>
          <p:cNvSpPr/>
          <p:nvPr/>
        </p:nvSpPr>
        <p:spPr>
          <a:xfrm flipH="1">
            <a:off x="5802313" y="4995863"/>
            <a:ext cx="1981200" cy="1011237"/>
          </a:xfrm>
          <a:prstGeom prst="wedgeEllipseCallout">
            <a:avLst>
              <a:gd name="adj1" fmla="val -13138"/>
              <a:gd name="adj2" fmla="val -10011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bad</a:t>
            </a:r>
          </a:p>
        </p:txBody>
      </p:sp>
      <p:grpSp>
        <p:nvGrpSpPr>
          <p:cNvPr id="121868" name="Group 36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187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187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187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87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187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187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0" name="Oval 29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45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91932D-637B-4EC9-8785-BC665A4721E7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0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0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AC8FDD6-51CB-4149-A0BE-7E99974E353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391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392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392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392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393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393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93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393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393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393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393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91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13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14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T(R)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935788" y="3967163"/>
            <a:ext cx="650875" cy="5111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23917" name="Group 36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3920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3921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3922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23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3924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3925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119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7FA93C-E90F-47AE-AF89-10E7C0A7C09F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5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5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483A7BA-8917-46F9-9F97-D35E74044C9F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595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97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597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597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597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598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598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598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598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598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597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596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tuple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6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962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T(R)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802313" y="4995863"/>
            <a:ext cx="1981200" cy="1011237"/>
          </a:xfrm>
          <a:prstGeom prst="wedgeEllipseCallout">
            <a:avLst>
              <a:gd name="adj1" fmla="val -13138"/>
              <a:gd name="adj2" fmla="val -10011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large </a:t>
            </a:r>
          </a:p>
        </p:txBody>
      </p:sp>
      <p:grpSp>
        <p:nvGrpSpPr>
          <p:cNvPr id="125965" name="Group 36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5968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5969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597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597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597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597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740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1B5EEF-DCC0-4D54-9C4A-F9FC4801635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0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00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479B46E-2DE5-4EEC-A026-7817650BC9DB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800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02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2802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2802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2802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2803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803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2803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2803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2803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2802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8008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09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010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B(R)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011363" y="3384550"/>
            <a:ext cx="1057275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194425" y="3998913"/>
            <a:ext cx="717550" cy="5127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797800" y="3979863"/>
            <a:ext cx="719138" cy="5111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28015" name="Group 38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28018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8019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28020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21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28022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28023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3" name="Oval 32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03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F9F04C-A4D3-4254-9AC7-6670036FA92B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CCA5871-DC86-4F18-A296-6C39F0CDF00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0054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072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0073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0074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0076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0079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0080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0081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0077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0078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0075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056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each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7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058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206750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 + B(R)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011363" y="3384550"/>
            <a:ext cx="1057275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900738" y="5116513"/>
            <a:ext cx="2579687" cy="1212850"/>
          </a:xfrm>
          <a:prstGeom prst="wedgeEllipseCallout">
            <a:avLst>
              <a:gd name="adj1" fmla="val -476"/>
              <a:gd name="adj2" fmla="val -1055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it be further improved?</a:t>
            </a:r>
          </a:p>
        </p:txBody>
      </p:sp>
      <p:grpSp>
        <p:nvGrpSpPr>
          <p:cNvPr id="130062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0065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0066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0067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68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0069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0070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00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24D1D4-BFCA-4F95-AECF-D19B341CC4F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099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101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F4E7B49-9C26-48AA-B6EB-86F4F3AE724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2102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2120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2121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2122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2124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2127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2128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2129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2125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212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2123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104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                         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105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106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551238" cy="184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58913" y="3409950"/>
            <a:ext cx="2797175" cy="2841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# blocks fitting in M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161088" y="3940175"/>
            <a:ext cx="1905000" cy="6207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2110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2113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2114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2115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16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2117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2118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64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082A56-C41F-428C-8C5D-9B5474191348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7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49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67FC417-F565-4272-8AFE-0BD9D7671D6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4150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16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416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417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417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417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417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417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417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417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417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152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                         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53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54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551238" cy="184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58913" y="3409950"/>
            <a:ext cx="2797175" cy="2841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# blocks fitting in M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900738" y="5116513"/>
            <a:ext cx="2579687" cy="1212850"/>
          </a:xfrm>
          <a:prstGeom prst="wedgeEllipseCallout">
            <a:avLst>
              <a:gd name="adj1" fmla="val -476"/>
              <a:gd name="adj2" fmla="val -920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good if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B(R) or B(S) is only slightly larger than M</a:t>
            </a:r>
          </a:p>
        </p:txBody>
      </p:sp>
      <p:grpSp>
        <p:nvGrpSpPr>
          <p:cNvPr id="134158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4161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4162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4163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4164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4165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4166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372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482BFD-41F8-4FD8-BE0E-D96F87255DE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195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110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For larger relations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197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42122E-DEB5-4529-B114-B0443B05CAB6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6198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6216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l-GR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36217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36218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36220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36223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6224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rgbClr val="FF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36225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>
                        <a:solidFill>
                          <a:srgbClr val="FF0000"/>
                        </a:solidFill>
                      </a:rPr>
                      <a:t>C</a:t>
                    </a:r>
                  </a:p>
                </p:txBody>
              </p:sp>
            </p:grpSp>
            <p:sp>
              <p:nvSpPr>
                <p:cNvPr id="136221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36222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36219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71525" y="1298575"/>
            <a:ext cx="7610475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800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When relations cannot fit in main memory, one-pass algorithms cannot be used. 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10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800" u="sng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generic algorithm for binary operations: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2800" kern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6200" name="TextBox 67"/>
          <p:cNvSpPr txBox="1">
            <a:spLocks noChangeArrowheads="1"/>
          </p:cNvSpPr>
          <p:nvPr/>
        </p:nvSpPr>
        <p:spPr bwMode="auto">
          <a:xfrm>
            <a:off x="844550" y="3059113"/>
            <a:ext cx="4403725" cy="16303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Nested-loop (R □ S):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                                            in R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FOR each                   in S 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Apply the operation □</a:t>
            </a: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tuples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in R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tuples in </a:t>
            </a:r>
            <a:r>
              <a:rPr lang="en-US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0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201" name="TextBox 29"/>
          <p:cNvSpPr txBox="1">
            <a:spLocks noChangeArrowheads="1"/>
          </p:cNvSpPr>
          <p:nvPr/>
        </p:nvSpPr>
        <p:spPr bwMode="auto">
          <a:xfrm>
            <a:off x="723900" y="51466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202" name="TextBox 23"/>
          <p:cNvSpPr txBox="1">
            <a:spLocks noChangeArrowheads="1"/>
          </p:cNvSpPr>
          <p:nvPr/>
        </p:nvSpPr>
        <p:spPr bwMode="auto">
          <a:xfrm>
            <a:off x="5445125" y="2992438"/>
            <a:ext cx="3551238" cy="184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Summary: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000" u="sng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975" y="3721100"/>
            <a:ext cx="1055688" cy="309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58913" y="3409950"/>
            <a:ext cx="2797175" cy="2841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# blocks fitting in M</a:t>
            </a:r>
            <a:endParaRPr 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val Callout 47"/>
          <p:cNvSpPr/>
          <p:nvPr/>
        </p:nvSpPr>
        <p:spPr>
          <a:xfrm flipH="1">
            <a:off x="5665788" y="5116513"/>
            <a:ext cx="2814637" cy="1382712"/>
          </a:xfrm>
          <a:prstGeom prst="wedgeEllipseCallout">
            <a:avLst>
              <a:gd name="adj1" fmla="val -44900"/>
              <a:gd name="adj2" fmla="val -1020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pick the smaller relation for the outer loop (not working for </a:t>
            </a:r>
            <a:r>
              <a:rPr lang="el-GR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</p:txBody>
      </p:sp>
      <p:grpSp>
        <p:nvGrpSpPr>
          <p:cNvPr id="136206" name="Group 37"/>
          <p:cNvGrpSpPr>
            <a:grpSpLocks/>
          </p:cNvGrpSpPr>
          <p:nvPr/>
        </p:nvGrpSpPr>
        <p:grpSpPr bwMode="auto">
          <a:xfrm>
            <a:off x="1495425" y="4759325"/>
            <a:ext cx="2905125" cy="1570038"/>
            <a:chOff x="1495424" y="4590881"/>
            <a:chExt cx="2905125" cy="1570038"/>
          </a:xfrm>
        </p:grpSpPr>
        <p:sp>
          <p:nvSpPr>
            <p:cNvPr id="136209" name="TextBox 2"/>
            <p:cNvSpPr txBox="1">
              <a:spLocks noChangeArrowheads="1"/>
            </p:cNvSpPr>
            <p:nvPr/>
          </p:nvSpPr>
          <p:spPr bwMode="auto">
            <a:xfrm>
              <a:off x="1495424" y="4590881"/>
              <a:ext cx="2905125" cy="157003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Binary operations on two relations R and S: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24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∩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24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24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×</a:t>
              </a:r>
              <a:r>
                <a:rPr lang="en-US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endParaRPr lang="en-US" altLang="en-US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6210" name="Group 1"/>
            <p:cNvGrpSpPr>
              <a:grpSpLocks/>
            </p:cNvGrpSpPr>
            <p:nvPr/>
          </p:nvGrpSpPr>
          <p:grpSpPr bwMode="auto">
            <a:xfrm>
              <a:off x="2078206" y="5658792"/>
              <a:ext cx="890588" cy="493712"/>
              <a:chOff x="7582579" y="3449379"/>
              <a:chExt cx="889570" cy="493430"/>
            </a:xfrm>
          </p:grpSpPr>
          <p:sp>
            <p:nvSpPr>
              <p:cNvPr id="136211" name="AutoShape 4"/>
              <p:cNvSpPr>
                <a:spLocks noChangeArrowheads="1"/>
              </p:cNvSpPr>
              <p:nvPr/>
            </p:nvSpPr>
            <p:spPr bwMode="auto">
              <a:xfrm rot="-5400000">
                <a:off x="761099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6212" name="AutoShape 4"/>
              <p:cNvSpPr>
                <a:spLocks noChangeArrowheads="1"/>
              </p:cNvSpPr>
              <p:nvPr/>
            </p:nvSpPr>
            <p:spPr bwMode="auto">
              <a:xfrm rot="-5400000">
                <a:off x="8109926" y="3585094"/>
                <a:ext cx="209188" cy="266021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  <p:sp>
            <p:nvSpPr>
              <p:cNvPr id="136213" name="TextBox 8"/>
              <p:cNvSpPr txBox="1">
                <a:spLocks noChangeArrowheads="1"/>
              </p:cNvSpPr>
              <p:nvPr/>
            </p:nvSpPr>
            <p:spPr bwMode="auto">
              <a:xfrm>
                <a:off x="8287280" y="3635032"/>
                <a:ext cx="1848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/>
                  <a:t>C</a:t>
                </a:r>
              </a:p>
            </p:txBody>
          </p:sp>
          <p:sp>
            <p:nvSpPr>
              <p:cNvPr id="136214" name="TextBox 12"/>
              <p:cNvSpPr txBox="1">
                <a:spLocks noChangeArrowheads="1"/>
              </p:cNvSpPr>
              <p:nvPr/>
            </p:nvSpPr>
            <p:spPr bwMode="auto">
              <a:xfrm>
                <a:off x="7802475" y="3449379"/>
                <a:ext cx="2616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</p:grpSp>
      <p:sp>
        <p:nvSpPr>
          <p:cNvPr id="32" name="Oval 31"/>
          <p:cNvSpPr/>
          <p:nvPr/>
        </p:nvSpPr>
        <p:spPr>
          <a:xfrm>
            <a:off x="509588" y="6319838"/>
            <a:ext cx="1223962" cy="538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95813" y="6324600"/>
            <a:ext cx="1223962" cy="538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98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7021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Review</a:t>
            </a:r>
            <a:endParaRPr lang="en-US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CE5B3-9508-45FC-BB17-673CDE9842B3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863" y="103188"/>
            <a:ext cx="67960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Algorithms Implementing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Relational Algebraic Operations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771525" y="1400175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76200" y="6429375"/>
            <a:ext cx="5743575" cy="3095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76200" y="6357938"/>
            <a:ext cx="464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table-scan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551363" y="6386513"/>
            <a:ext cx="1211262" cy="392112"/>
            <a:chOff x="6033783" y="6282978"/>
            <a:chExt cx="1211701" cy="391845"/>
          </a:xfrm>
        </p:grpSpPr>
        <p:grpSp>
          <p:nvGrpSpPr>
            <p:cNvPr id="13345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47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50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51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52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8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9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46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1" name="TextBox 23"/>
          <p:cNvSpPr txBox="1">
            <a:spLocks noChangeArrowheads="1"/>
          </p:cNvSpPr>
          <p:nvPr/>
        </p:nvSpPr>
        <p:spPr bwMode="auto">
          <a:xfrm>
            <a:off x="673100" y="3683000"/>
            <a:ext cx="2298700" cy="2000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(R), </a:t>
            </a:r>
            <a:r>
              <a:rPr lang="el-GR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(R),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table-scan(R):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(R, S):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 + B(S)</a:t>
            </a:r>
          </a:p>
        </p:txBody>
      </p:sp>
      <p:sp>
        <p:nvSpPr>
          <p:cNvPr id="13322" name="TextBox 29"/>
          <p:cNvSpPr txBox="1">
            <a:spLocks noChangeArrowheads="1"/>
          </p:cNvSpPr>
          <p:nvPr/>
        </p:nvSpPr>
        <p:spPr bwMode="auto">
          <a:xfrm>
            <a:off x="673100" y="2747963"/>
            <a:ext cx="229870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Operations requiring almost no space: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table-scan</a:t>
            </a: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213100" y="2759075"/>
            <a:ext cx="256698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One-pass Algorithms: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3324" name="TextBox 23"/>
          <p:cNvSpPr txBox="1">
            <a:spLocks noChangeArrowheads="1"/>
          </p:cNvSpPr>
          <p:nvPr/>
        </p:nvSpPr>
        <p:spPr bwMode="auto">
          <a:xfrm>
            <a:off x="3213100" y="3695700"/>
            <a:ext cx="2566988" cy="197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Unary:</a:t>
            </a:r>
            <a:endParaRPr lang="en-US" altLang="en-US" sz="1800" b="1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B(R)</a:t>
            </a:r>
            <a:endParaRPr lang="en-US" altLang="en-US" sz="18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Binary: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00B05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small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+ B(R</a:t>
            </a:r>
            <a:r>
              <a:rPr lang="en-US" altLang="en-US" sz="18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13325" name="Group 3"/>
          <p:cNvGrpSpPr>
            <a:grpSpLocks/>
          </p:cNvGrpSpPr>
          <p:nvPr/>
        </p:nvGrpSpPr>
        <p:grpSpPr bwMode="auto">
          <a:xfrm>
            <a:off x="3509963" y="3319463"/>
            <a:ext cx="1211262" cy="392112"/>
            <a:chOff x="6033783" y="6282978"/>
            <a:chExt cx="1211701" cy="391845"/>
          </a:xfrm>
        </p:grpSpPr>
        <p:grpSp>
          <p:nvGrpSpPr>
            <p:cNvPr id="13337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9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42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43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44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40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41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8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6" name="TextBox 43"/>
          <p:cNvSpPr txBox="1">
            <a:spLocks noChangeArrowheads="1"/>
          </p:cNvSpPr>
          <p:nvPr/>
        </p:nvSpPr>
        <p:spPr bwMode="auto">
          <a:xfrm>
            <a:off x="5994400" y="2755900"/>
            <a:ext cx="24638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Nested-loop Algorithms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binary operations: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QuickType II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en-US" sz="180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∩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l-GR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−</a:t>
            </a:r>
            <a:r>
              <a:rPr lang="en-US" altLang="en-US" sz="1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en-US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</a:p>
        </p:txBody>
      </p:sp>
      <p:grpSp>
        <p:nvGrpSpPr>
          <p:cNvPr id="13327" name="Group 3"/>
          <p:cNvGrpSpPr>
            <a:grpSpLocks/>
          </p:cNvGrpSpPr>
          <p:nvPr/>
        </p:nvGrpSpPr>
        <p:grpSpPr bwMode="auto">
          <a:xfrm>
            <a:off x="7042150" y="3335338"/>
            <a:ext cx="1211263" cy="392112"/>
            <a:chOff x="6033783" y="6282978"/>
            <a:chExt cx="1211701" cy="391845"/>
          </a:xfrm>
        </p:grpSpPr>
        <p:grpSp>
          <p:nvGrpSpPr>
            <p:cNvPr id="13329" name="Group 41"/>
            <p:cNvGrpSpPr>
              <a:grpSpLocks/>
            </p:cNvGrpSpPr>
            <p:nvPr/>
          </p:nvGrpSpPr>
          <p:grpSpPr bwMode="auto">
            <a:xfrm>
              <a:off x="6033783" y="6282978"/>
              <a:ext cx="1211701" cy="391845"/>
              <a:chOff x="2887975" y="2645712"/>
              <a:chExt cx="1429923" cy="391638"/>
            </a:xfrm>
          </p:grpSpPr>
          <p:grpSp>
            <p:nvGrpSpPr>
              <p:cNvPr id="13331" name="Group 34"/>
              <p:cNvGrpSpPr>
                <a:grpSpLocks/>
              </p:cNvGrpSpPr>
              <p:nvPr/>
            </p:nvGrpSpPr>
            <p:grpSpPr bwMode="auto">
              <a:xfrm>
                <a:off x="2887975" y="2668213"/>
                <a:ext cx="1429923" cy="369137"/>
                <a:chOff x="2887975" y="2668213"/>
                <a:chExt cx="1429923" cy="369137"/>
              </a:xfrm>
            </p:grpSpPr>
            <p:sp>
              <p:nvSpPr>
                <p:cNvPr id="13334" name="TextBox 177"/>
                <p:cNvSpPr txBox="1">
                  <a:spLocks noChangeArrowheads="1"/>
                </p:cNvSpPr>
                <p:nvPr/>
              </p:nvSpPr>
              <p:spPr bwMode="auto">
                <a:xfrm>
                  <a:off x="2887975" y="2668213"/>
                  <a:ext cx="492220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l-GR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×</a:t>
                  </a:r>
                  <a:endParaRPr lang="en-US" altLang="en-US" sz="18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35" name="AutoShape 4"/>
                <p:cNvSpPr>
                  <a:spLocks noChangeArrowheads="1"/>
                </p:cNvSpPr>
                <p:nvPr/>
              </p:nvSpPr>
              <p:spPr bwMode="auto">
                <a:xfrm rot="-5400000">
                  <a:off x="3513213" y="2721783"/>
                  <a:ext cx="140245" cy="253319"/>
                </a:xfrm>
                <a:prstGeom prst="flowChartCollat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/>
                    <a:t> </a:t>
                  </a:r>
                </a:p>
              </p:txBody>
            </p:sp>
            <p:sp>
              <p:nvSpPr>
                <p:cNvPr id="13336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4099734" y="2778321"/>
                  <a:ext cx="218164" cy="246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/>
                    <a:t>C</a:t>
                  </a:r>
                </a:p>
              </p:txBody>
            </p:sp>
          </p:grpSp>
          <p:sp>
            <p:nvSpPr>
              <p:cNvPr id="13332" name="TextBox 11"/>
              <p:cNvSpPr txBox="1">
                <a:spLocks noChangeArrowheads="1"/>
              </p:cNvSpPr>
              <p:nvPr/>
            </p:nvSpPr>
            <p:spPr bwMode="auto">
              <a:xfrm>
                <a:off x="3636696" y="2645712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  <p:sp>
            <p:nvSpPr>
              <p:cNvPr id="13333" name="TextBox 12"/>
              <p:cNvSpPr txBox="1">
                <a:spLocks noChangeArrowheads="1"/>
              </p:cNvSpPr>
              <p:nvPr/>
            </p:nvSpPr>
            <p:spPr bwMode="auto">
              <a:xfrm>
                <a:off x="3145825" y="2647128"/>
                <a:ext cx="286024" cy="36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p:grpSp>
        <p:sp>
          <p:nvSpPr>
            <p:cNvPr id="13330" name="AutoShape 4"/>
            <p:cNvSpPr>
              <a:spLocks noChangeArrowheads="1"/>
            </p:cNvSpPr>
            <p:nvPr/>
          </p:nvSpPr>
          <p:spPr bwMode="auto">
            <a:xfrm rot="-5400000">
              <a:off x="6935392" y="6384203"/>
              <a:ext cx="137543" cy="200447"/>
            </a:xfrm>
            <a:prstGeom prst="flowChartCollat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000"/>
                <a:t> </a:t>
              </a:r>
            </a:p>
          </p:txBody>
        </p:sp>
      </p:grpSp>
      <p:sp>
        <p:nvSpPr>
          <p:cNvPr id="13328" name="TextBox 23"/>
          <p:cNvSpPr txBox="1">
            <a:spLocks noChangeArrowheads="1"/>
          </p:cNvSpPr>
          <p:nvPr/>
        </p:nvSpPr>
        <p:spPr bwMode="auto">
          <a:xfrm>
            <a:off x="5997575" y="3687763"/>
            <a:ext cx="2460625" cy="197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Memory:</a:t>
            </a: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≥ 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B(R)</a:t>
            </a:r>
            <a:r>
              <a:rPr lang="en-US" altLang="en-US" sz="1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B(S)/M + B(R)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6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38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u="sng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</p:txBody>
      </p:sp>
      <p:sp>
        <p:nvSpPr>
          <p:cNvPr id="16387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B87D68-FFB0-46A5-9C8B-D41829EE7F5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0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EAA49A5-83A1-44D9-B2F1-8723AA4042DC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391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93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6394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6395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6397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6400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1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6402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6398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6399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6396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</p:txBody>
      </p:sp>
      <p:sp>
        <p:nvSpPr>
          <p:cNvPr id="17411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0C1EE3-934F-48D8-AE2A-F6E0A5DC36C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4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7D3C722-5561-4F78-AFF8-F2A6F03667B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41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17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7418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7419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7421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7424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5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7426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742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7423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7420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DE689D-1864-41D0-9186-CAB4E4DFB376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678F485-9262-406E-BB46-08A19D9B21A9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439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1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8442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8443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8445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8448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9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8450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84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84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8444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298575"/>
            <a:ext cx="7878762" cy="49958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0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Condition:</a:t>
            </a:r>
            <a:r>
              <a:rPr lang="en-US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large relations that cannot fit into the main memory M, but not extremely large.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Basic Ideas: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Break relations into smaller pieces that fit in the main memory, make them more organized, and store them back to disk;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Apply operation based on “merging” the blocks from the smaller and more organized pieces.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sz="9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en-US" sz="2600" u="sng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 main techniques: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Sort-based;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alt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Hash-based.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C2E0A-AB33-4339-BA20-F1E4E6AE1A3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459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2B6A02-8BF3-45A3-985B-F6A544A75720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63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24" name="Rectangle 23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65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19466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19467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19469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19472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3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19474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1947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1947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19468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188E39-A406-41D0-AB7E-F616C6AC369A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2C4AE2E-2E98-49DA-8E36-2170104CB553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486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489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0490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0491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0493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0496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97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0498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0494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0495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0492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791188-C472-426E-BEF4-EEB269EA5399}" type="slidenum">
              <a:rPr lang="en-US" alt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685800" y="436563"/>
            <a:ext cx="6835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Two-pass sort-based algorithms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Slide Number Placeholder 6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1D6E033-5EAB-43C4-9EBA-5E506D296D1A}" type="slidenum">
              <a:rPr lang="en-US" altLang="en-US" sz="1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534" name="TextBox 7"/>
          <p:cNvSpPr txBox="1">
            <a:spLocks noChangeArrowheads="1"/>
          </p:cNvSpPr>
          <p:nvPr/>
        </p:nvSpPr>
        <p:spPr bwMode="auto">
          <a:xfrm>
            <a:off x="752475" y="1368425"/>
            <a:ext cx="5067300" cy="217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Repeat (Phase 1. making sorted sublists)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Fill the main memory with tuples of a relation;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Make them a sorted sublist;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Write the sorted sublist back to disk.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Repeat (Phase 2. Merging)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Bring in a block from each of the sorted sublists;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apply operation by “merging” the sorted b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locks;</a:t>
            </a:r>
          </a:p>
        </p:txBody>
      </p:sp>
      <p:grpSp>
        <p:nvGrpSpPr>
          <p:cNvPr id="22535" name="Group 46"/>
          <p:cNvGrpSpPr>
            <a:grpSpLocks/>
          </p:cNvGrpSpPr>
          <p:nvPr/>
        </p:nvGrpSpPr>
        <p:grpSpPr bwMode="auto">
          <a:xfrm>
            <a:off x="76200" y="6357938"/>
            <a:ext cx="5743575" cy="420687"/>
            <a:chOff x="371445" y="6243935"/>
            <a:chExt cx="5743605" cy="420377"/>
          </a:xfrm>
        </p:grpSpPr>
        <p:sp>
          <p:nvSpPr>
            <p:cNvPr id="35" name="Rectangle 34"/>
            <p:cNvSpPr/>
            <p:nvPr/>
          </p:nvSpPr>
          <p:spPr>
            <a:xfrm>
              <a:off x="371445" y="6315319"/>
              <a:ext cx="5743605" cy="30933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38" name="TextBox 48"/>
            <p:cNvSpPr txBox="1">
              <a:spLocks noChangeArrowheads="1"/>
            </p:cNvSpPr>
            <p:nvPr/>
          </p:nvSpPr>
          <p:spPr bwMode="auto">
            <a:xfrm>
              <a:off x="371445" y="6243935"/>
              <a:ext cx="46410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σ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U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QuickType II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</a:t>
              </a:r>
              <a:r>
                <a:rPr lang="en-US" altLang="en-US" sz="1800" baseline="-250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n-US" altLang="en-US" sz="1800"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∩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−</a:t>
              </a:r>
              <a:r>
                <a:rPr lang="en-US" altLang="en-US" sz="1800" baseline="-25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γ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δ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 </a:t>
              </a:r>
              <a:r>
                <a:rPr lang="el-GR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en-US" sz="1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 </a:t>
              </a:r>
              <a:r>
                <a:rPr lang="en-US" altLang="en-US" sz="180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table-scan</a:t>
              </a:r>
              <a:r>
                <a:rPr lang="en-US" altLang="en-US" sz="2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22539" name="Group 49"/>
            <p:cNvGrpSpPr>
              <a:grpSpLocks/>
            </p:cNvGrpSpPr>
            <p:nvPr/>
          </p:nvGrpSpPr>
          <p:grpSpPr bwMode="auto">
            <a:xfrm>
              <a:off x="4846241" y="6272467"/>
              <a:ext cx="1211701" cy="391845"/>
              <a:chOff x="6033783" y="6282978"/>
              <a:chExt cx="1211701" cy="391845"/>
            </a:xfrm>
          </p:grpSpPr>
          <p:grpSp>
            <p:nvGrpSpPr>
              <p:cNvPr id="22540" name="Group 41"/>
              <p:cNvGrpSpPr>
                <a:grpSpLocks/>
              </p:cNvGrpSpPr>
              <p:nvPr/>
            </p:nvGrpSpPr>
            <p:grpSpPr bwMode="auto">
              <a:xfrm>
                <a:off x="6033783" y="6282978"/>
                <a:ext cx="1211701" cy="391845"/>
                <a:chOff x="2887975" y="2645712"/>
                <a:chExt cx="1429923" cy="391638"/>
              </a:xfrm>
            </p:grpSpPr>
            <p:grpSp>
              <p:nvGrpSpPr>
                <p:cNvPr id="22542" name="Group 34"/>
                <p:cNvGrpSpPr>
                  <a:grpSpLocks/>
                </p:cNvGrpSpPr>
                <p:nvPr/>
              </p:nvGrpSpPr>
              <p:grpSpPr bwMode="auto">
                <a:xfrm>
                  <a:off x="2887975" y="2668213"/>
                  <a:ext cx="1429923" cy="369137"/>
                  <a:chOff x="2887975" y="2668213"/>
                  <a:chExt cx="1429923" cy="369137"/>
                </a:xfrm>
              </p:grpSpPr>
              <p:sp>
                <p:nvSpPr>
                  <p:cNvPr id="22545" name="TextBox 1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7975" y="2668213"/>
                    <a:ext cx="492220" cy="369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l-GR" altLang="en-US" sz="1800" b="1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×</a:t>
                    </a:r>
                    <a:endParaRPr lang="en-US" altLang="en-US" sz="18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6" name="AutoShape 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3513213" y="2721783"/>
                    <a:ext cx="140245" cy="253319"/>
                  </a:xfrm>
                  <a:prstGeom prst="flowChartCollate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3000"/>
                      <a:t> </a:t>
                    </a:r>
                  </a:p>
                </p:txBody>
              </p:sp>
              <p:sp>
                <p:nvSpPr>
                  <p:cNvPr id="22547" name="Text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9734" y="2778321"/>
                    <a:ext cx="218164" cy="246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/>
                      <a:t>C</a:t>
                    </a:r>
                  </a:p>
                </p:txBody>
              </p:sp>
            </p:grpSp>
            <p:sp>
              <p:nvSpPr>
                <p:cNvPr id="2254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636696" y="2645712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  <p:sp>
              <p:nvSpPr>
                <p:cNvPr id="2254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145825" y="2647128"/>
                  <a:ext cx="286024" cy="369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</p:txBody>
            </p:sp>
          </p:grpSp>
          <p:sp>
            <p:nvSpPr>
              <p:cNvPr id="22541" name="AutoShape 4"/>
              <p:cNvSpPr>
                <a:spLocks noChangeArrowheads="1"/>
              </p:cNvSpPr>
              <p:nvPr/>
            </p:nvSpPr>
            <p:spPr bwMode="auto">
              <a:xfrm rot="-5400000">
                <a:off x="6935392" y="6384203"/>
                <a:ext cx="137543" cy="200447"/>
              </a:xfrm>
              <a:prstGeom prst="flowChartCollat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/>
                  <a:t> </a:t>
                </a: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724150" y="6337300"/>
            <a:ext cx="876300" cy="468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573088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Two-phase Multiway </a:t>
            </a:r>
            <a:r>
              <a:rPr lang="en-US" altLang="zh-CN" sz="3200" dirty="0" err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MergeSort</a:t>
            </a:r>
            <a:endParaRPr lang="en-US" altLang="zh-CN" sz="32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0088" y="1389063"/>
            <a:ext cx="7772400" cy="48307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Phase 1. making sorted sublists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Repeat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Fill the main memory with remaining tuples in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R and sort them;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Write the sorted sublist back to disk.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solidFill>
                  <a:srgbClr val="FFCC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Phase 2. Merging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Repeat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Bring in a block from each of the sorted sublists;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Merge them and put in the output block;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71525" y="1208088"/>
            <a:ext cx="76866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6075" y="298450"/>
            <a:ext cx="2435225" cy="747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0" name="Rectangle 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6075" y="298450"/>
            <a:ext cx="2435225" cy="747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27659" name="Rectangle 13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0787 L -0.42674 0.3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3" y="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2307431" y="199945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Callout 15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29707" name="TextBox 14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29708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2307431" y="199945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54" name="TextBox 9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1755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0.4349 0.05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6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379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9725" y="1017588"/>
            <a:ext cx="2433638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02" name="TextBox 9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3803" name="Rectangle 14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46 L -0.42916 0.26297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2321719" y="201374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35851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5852" name="Rectangle 1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2321719" y="201374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898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7899" name="Rectangle 10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43143 0.16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2900" y="1733550"/>
            <a:ext cx="2435225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46" name="TextBox 10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39947" name="Rectangle 10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69 L -0.43195 0.16366 " pathEditMode="relative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2313781" y="20058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41995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1996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2313781" y="20058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42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43264 0.2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32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8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608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6075" y="2438400"/>
            <a:ext cx="2435225" cy="7508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90" name="TextBox 11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42916 0.05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58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13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4813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2328069" y="20200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Callout 14"/>
          <p:cNvSpPr/>
          <p:nvPr/>
        </p:nvSpPr>
        <p:spPr>
          <a:xfrm>
            <a:off x="2286000" y="1839913"/>
            <a:ext cx="1127125" cy="615950"/>
          </a:xfrm>
          <a:prstGeom prst="wedgeEllipseCallout">
            <a:avLst>
              <a:gd name="adj1" fmla="val -4795"/>
              <a:gd name="adj2" fmla="val 918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</a:rPr>
              <a:t>Sort it</a:t>
            </a:r>
          </a:p>
        </p:txBody>
      </p:sp>
      <p:sp>
        <p:nvSpPr>
          <p:cNvPr id="48139" name="TextBox 12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018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4" name="Trapezoid 13"/>
          <p:cNvSpPr/>
          <p:nvPr/>
        </p:nvSpPr>
        <p:spPr>
          <a:xfrm rot="16200000">
            <a:off x="6273006" y="24137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rapezoid 9"/>
          <p:cNvSpPr/>
          <p:nvPr/>
        </p:nvSpPr>
        <p:spPr>
          <a:xfrm rot="16200000">
            <a:off x="6276181" y="3161507"/>
            <a:ext cx="744537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rapezoid 10"/>
          <p:cNvSpPr/>
          <p:nvPr/>
        </p:nvSpPr>
        <p:spPr>
          <a:xfrm rot="16200000">
            <a:off x="6258719" y="3909219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2328069" y="2020094"/>
            <a:ext cx="7445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6" name="TextBox 12"/>
          <p:cNvSpPr txBox="1">
            <a:spLocks noChangeArrowheads="1"/>
          </p:cNvSpPr>
          <p:nvPr/>
        </p:nvSpPr>
        <p:spPr bwMode="auto">
          <a:xfrm>
            <a:off x="468313" y="414338"/>
            <a:ext cx="1665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Phase</a:t>
            </a:r>
          </a:p>
        </p:txBody>
      </p:sp>
      <p:sp>
        <p:nvSpPr>
          <p:cNvPr id="50187" name="Rectangle 12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42917 0.39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228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464175" y="3368675"/>
            <a:ext cx="671513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467350" y="411638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438775" y="488473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453063" y="5654675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246" name="TextBox 23"/>
          <p:cNvSpPr txBox="1">
            <a:spLocks noChangeArrowheads="1"/>
          </p:cNvSpPr>
          <p:nvPr/>
        </p:nvSpPr>
        <p:spPr bwMode="auto">
          <a:xfrm>
            <a:off x="468313" y="414338"/>
            <a:ext cx="2068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</a:rPr>
              <a:t>Second Phase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27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464175" y="3368675"/>
            <a:ext cx="671513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467350" y="411638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438775" y="4884738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453063" y="5654675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294" name="TextBox 23"/>
          <p:cNvSpPr txBox="1">
            <a:spLocks noChangeArrowheads="1"/>
          </p:cNvSpPr>
          <p:nvPr/>
        </p:nvSpPr>
        <p:spPr bwMode="auto">
          <a:xfrm>
            <a:off x="468313" y="414338"/>
            <a:ext cx="2068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00"/>
                </a:solidFill>
              </a:rPr>
              <a:t>Second Phase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ular Callout 41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  <p:sp>
        <p:nvSpPr>
          <p:cNvPr id="54300" name="Rectangle 28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43837 -0.0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27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5 0.02152 L -0.38368 -0.1428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37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-0.32326 -0.29004 " pathEditMode="relative" ptsTypes="AA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L -0.24896 -0.3722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48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6325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401763" y="2986088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5400000">
            <a:off x="2033587" y="3000376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2663826" y="2992437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3252788" y="2995613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52" name="Rectangle 3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39" name="Rectangular Callout 3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372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58373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401763" y="2986088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119813" y="408305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851400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5400000">
            <a:off x="2033587" y="3000376"/>
            <a:ext cx="671513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2663826" y="2992437"/>
            <a:ext cx="671512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3252788" y="2995613"/>
            <a:ext cx="671512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549400" y="330200"/>
            <a:ext cx="5722938" cy="3222625"/>
            <a:chOff x="1549399" y="330200"/>
            <a:chExt cx="5723271" cy="3222624"/>
          </a:xfrm>
        </p:grpSpPr>
        <p:sp>
          <p:nvSpPr>
            <p:cNvPr id="39" name="Freeform 38"/>
            <p:cNvSpPr/>
            <p:nvPr/>
          </p:nvSpPr>
          <p:spPr>
            <a:xfrm rot="5400000">
              <a:off x="1535126" y="3065448"/>
              <a:ext cx="490538" cy="461990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5400000">
              <a:off x="2297165" y="3157523"/>
              <a:ext cx="312738" cy="461990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 rot="5400000">
              <a:off x="3305293" y="3028937"/>
              <a:ext cx="585787" cy="461989"/>
            </a:xfrm>
            <a:custGeom>
              <a:avLst/>
              <a:gdLst>
                <a:gd name="connsiteX0" fmla="*/ 647700 w 652463"/>
                <a:gd name="connsiteY0" fmla="*/ 0 h 461962"/>
                <a:gd name="connsiteX1" fmla="*/ 652463 w 652463"/>
                <a:gd name="connsiteY1" fmla="*/ 461962 h 461962"/>
                <a:gd name="connsiteX2" fmla="*/ 0 w 652463"/>
                <a:gd name="connsiteY2" fmla="*/ 419100 h 461962"/>
                <a:gd name="connsiteX3" fmla="*/ 4763 w 652463"/>
                <a:gd name="connsiteY3" fmla="*/ 52387 h 461962"/>
                <a:gd name="connsiteX4" fmla="*/ 647700 w 652463"/>
                <a:gd name="connsiteY4" fmla="*/ 0 h 4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461962">
                  <a:moveTo>
                    <a:pt x="647700" y="0"/>
                  </a:moveTo>
                  <a:cubicBezTo>
                    <a:pt x="649288" y="153987"/>
                    <a:pt x="650875" y="307975"/>
                    <a:pt x="652463" y="461962"/>
                  </a:cubicBezTo>
                  <a:lnTo>
                    <a:pt x="0" y="419100"/>
                  </a:lnTo>
                  <a:cubicBezTo>
                    <a:pt x="1588" y="296862"/>
                    <a:pt x="3175" y="174625"/>
                    <a:pt x="4763" y="52387"/>
                  </a:cubicBezTo>
                  <a:lnTo>
                    <a:pt x="6477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Trapezoid 46"/>
            <p:cNvSpPr/>
            <p:nvPr/>
          </p:nvSpPr>
          <p:spPr>
            <a:xfrm rot="16200000">
              <a:off x="6151048" y="-377084"/>
              <a:ext cx="414338" cy="1828906"/>
            </a:xfrm>
            <a:prstGeom prst="trapezoid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/>
            </a:p>
          </p:txBody>
        </p:sp>
      </p:grpSp>
      <p:sp>
        <p:nvSpPr>
          <p:cNvPr id="58401" name="Rectangle 3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49" name="Rectangular Callout 4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-0.37066 -0.27407 " pathEditMode="relative" ptsTypes="AA">
                                      <p:cBhvr>
                                        <p:cTn id="2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420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0421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678613" y="3292475"/>
            <a:ext cx="614362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116638" y="3335338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/>
          <p:cNvSpPr/>
          <p:nvPr/>
        </p:nvSpPr>
        <p:spPr>
          <a:xfrm rot="5400000">
            <a:off x="1535113" y="3065462"/>
            <a:ext cx="490538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239000" y="399256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681788" y="404018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717006" y="2988469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091238" y="4075113"/>
            <a:ext cx="595312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6105525" y="5621338"/>
            <a:ext cx="595313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/>
          <p:cNvSpPr/>
          <p:nvPr/>
        </p:nvSpPr>
        <p:spPr>
          <a:xfrm rot="5400000">
            <a:off x="2297113" y="3157537"/>
            <a:ext cx="312738" cy="461963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/>
          <p:cNvSpPr/>
          <p:nvPr/>
        </p:nvSpPr>
        <p:spPr>
          <a:xfrm rot="16200000">
            <a:off x="6150769" y="-377031"/>
            <a:ext cx="414338" cy="182880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286125" y="787400"/>
            <a:ext cx="1955800" cy="119062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48" name="Rectangle 39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45" name="Rectangular Callout 44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862263" y="3133725"/>
            <a:ext cx="304800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>
            <a:off x="2551113" y="3646488"/>
            <a:ext cx="2776537" cy="7016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rapezoid 39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8" name="Trapezoid 47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1" name="Trapezoid 50"/>
          <p:cNvSpPr/>
          <p:nvPr/>
        </p:nvSpPr>
        <p:spPr bwMode="auto">
          <a:xfrm rot="16200000">
            <a:off x="5536407" y="1304131"/>
            <a:ext cx="704850" cy="8969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3" name="Freeform 52"/>
          <p:cNvSpPr/>
          <p:nvPr/>
        </p:nvSpPr>
        <p:spPr>
          <a:xfrm rot="5400000">
            <a:off x="1624807" y="3044031"/>
            <a:ext cx="406400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491" name="Rectangle 2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556" grpId="0"/>
      <p:bldP spid="23557" grpId="0"/>
      <p:bldP spid="3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1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6451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35825" y="3244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 rot="5400000">
            <a:off x="2862263" y="3133725"/>
            <a:ext cx="304800" cy="542925"/>
          </a:xfrm>
          <a:custGeom>
            <a:avLst/>
            <a:gdLst>
              <a:gd name="connsiteX0" fmla="*/ 561975 w 571500"/>
              <a:gd name="connsiteY0" fmla="*/ 0 h 542925"/>
              <a:gd name="connsiteX1" fmla="*/ 571500 w 571500"/>
              <a:gd name="connsiteY1" fmla="*/ 542925 h 542925"/>
              <a:gd name="connsiteX2" fmla="*/ 0 w 571500"/>
              <a:gd name="connsiteY2" fmla="*/ 490538 h 542925"/>
              <a:gd name="connsiteX3" fmla="*/ 0 w 571500"/>
              <a:gd name="connsiteY3" fmla="*/ 42863 h 542925"/>
              <a:gd name="connsiteX4" fmla="*/ 561975 w 571500"/>
              <a:gd name="connsiteY4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0" h="542925">
                <a:moveTo>
                  <a:pt x="561975" y="0"/>
                </a:moveTo>
                <a:lnTo>
                  <a:pt x="571500" y="542925"/>
                </a:lnTo>
                <a:lnTo>
                  <a:pt x="0" y="490538"/>
                </a:lnTo>
                <a:lnTo>
                  <a:pt x="0" y="42863"/>
                </a:lnTo>
                <a:lnTo>
                  <a:pt x="56197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210425" y="4760913"/>
            <a:ext cx="590550" cy="719137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653213" y="4808538"/>
            <a:ext cx="614362" cy="633412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24713" y="5530850"/>
            <a:ext cx="590550" cy="719138"/>
          </a:xfrm>
          <a:custGeom>
            <a:avLst/>
            <a:gdLst>
              <a:gd name="connsiteX0" fmla="*/ 0 w 590550"/>
              <a:gd name="connsiteY0" fmla="*/ 47625 h 719137"/>
              <a:gd name="connsiteX1" fmla="*/ 585788 w 590550"/>
              <a:gd name="connsiteY1" fmla="*/ 0 h 719137"/>
              <a:gd name="connsiteX2" fmla="*/ 590550 w 590550"/>
              <a:gd name="connsiteY2" fmla="*/ 719137 h 719137"/>
              <a:gd name="connsiteX3" fmla="*/ 23813 w 590550"/>
              <a:gd name="connsiteY3" fmla="*/ 676275 h 719137"/>
              <a:gd name="connsiteX4" fmla="*/ 0 w 590550"/>
              <a:gd name="connsiteY4" fmla="*/ 47625 h 71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719137">
                <a:moveTo>
                  <a:pt x="0" y="47625"/>
                </a:moveTo>
                <a:lnTo>
                  <a:pt x="585788" y="0"/>
                </a:lnTo>
                <a:cubicBezTo>
                  <a:pt x="587375" y="239712"/>
                  <a:pt x="588963" y="479425"/>
                  <a:pt x="590550" y="719137"/>
                </a:cubicBezTo>
                <a:lnTo>
                  <a:pt x="23813" y="676275"/>
                </a:lnTo>
                <a:lnTo>
                  <a:pt x="0" y="476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667500" y="5578475"/>
            <a:ext cx="614363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3305175" y="3028951"/>
            <a:ext cx="585787" cy="461962"/>
          </a:xfrm>
          <a:custGeom>
            <a:avLst/>
            <a:gdLst>
              <a:gd name="connsiteX0" fmla="*/ 647700 w 652463"/>
              <a:gd name="connsiteY0" fmla="*/ 0 h 461962"/>
              <a:gd name="connsiteX1" fmla="*/ 652463 w 652463"/>
              <a:gd name="connsiteY1" fmla="*/ 461962 h 461962"/>
              <a:gd name="connsiteX2" fmla="*/ 0 w 652463"/>
              <a:gd name="connsiteY2" fmla="*/ 419100 h 461962"/>
              <a:gd name="connsiteX3" fmla="*/ 4763 w 652463"/>
              <a:gd name="connsiteY3" fmla="*/ 52387 h 461962"/>
              <a:gd name="connsiteX4" fmla="*/ 647700 w 652463"/>
              <a:gd name="connsiteY4" fmla="*/ 0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461962">
                <a:moveTo>
                  <a:pt x="647700" y="0"/>
                </a:moveTo>
                <a:cubicBezTo>
                  <a:pt x="649288" y="153987"/>
                  <a:pt x="650875" y="307975"/>
                  <a:pt x="652463" y="461962"/>
                </a:cubicBezTo>
                <a:lnTo>
                  <a:pt x="0" y="419100"/>
                </a:lnTo>
                <a:cubicBezTo>
                  <a:pt x="1588" y="296862"/>
                  <a:pt x="3175" y="174625"/>
                  <a:pt x="4763" y="52387"/>
                </a:cubicBezTo>
                <a:lnTo>
                  <a:pt x="6477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892300" y="3551238"/>
            <a:ext cx="3435350" cy="42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3221038" y="3614738"/>
            <a:ext cx="2106612" cy="1466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3413125" y="3956051"/>
            <a:ext cx="2243137" cy="16049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rapezoid 39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8" name="Trapezoid 47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1" name="Trapezoid 50"/>
          <p:cNvSpPr/>
          <p:nvPr/>
        </p:nvSpPr>
        <p:spPr bwMode="auto">
          <a:xfrm rot="16200000">
            <a:off x="5536407" y="1304131"/>
            <a:ext cx="704850" cy="8969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3" name="Freeform 52"/>
          <p:cNvSpPr/>
          <p:nvPr/>
        </p:nvSpPr>
        <p:spPr>
          <a:xfrm rot="5400000">
            <a:off x="1624807" y="3044031"/>
            <a:ext cx="406400" cy="633413"/>
          </a:xfrm>
          <a:custGeom>
            <a:avLst/>
            <a:gdLst>
              <a:gd name="connsiteX0" fmla="*/ 557212 w 590550"/>
              <a:gd name="connsiteY0" fmla="*/ 0 h 633413"/>
              <a:gd name="connsiteX1" fmla="*/ 0 w 590550"/>
              <a:gd name="connsiteY1" fmla="*/ 47625 h 633413"/>
              <a:gd name="connsiteX2" fmla="*/ 9525 w 590550"/>
              <a:gd name="connsiteY2" fmla="*/ 581025 h 633413"/>
              <a:gd name="connsiteX3" fmla="*/ 590550 w 590550"/>
              <a:gd name="connsiteY3" fmla="*/ 633413 h 633413"/>
              <a:gd name="connsiteX4" fmla="*/ 557212 w 590550"/>
              <a:gd name="connsiteY4" fmla="*/ 0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633413">
                <a:moveTo>
                  <a:pt x="557212" y="0"/>
                </a:moveTo>
                <a:lnTo>
                  <a:pt x="0" y="47625"/>
                </a:lnTo>
                <a:lnTo>
                  <a:pt x="9525" y="581025"/>
                </a:lnTo>
                <a:lnTo>
                  <a:pt x="590550" y="633413"/>
                </a:lnTo>
                <a:lnTo>
                  <a:pt x="557212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38" name="Rectangle 27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2998788" y="4837113"/>
            <a:ext cx="914400" cy="612775"/>
          </a:xfrm>
          <a:prstGeom prst="wedgeRectCallout">
            <a:avLst>
              <a:gd name="adj1" fmla="val 60563"/>
              <a:gd name="adj2" fmla="val -98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One block per </a:t>
            </a:r>
            <a:r>
              <a:rPr lang="en-US" sz="1200" dirty="0" err="1"/>
              <a:t>sublist</a:t>
            </a:r>
            <a:endParaRPr lang="en-US" sz="12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80038" y="255588"/>
            <a:ext cx="2530475" cy="6208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35100" y="2786063"/>
            <a:ext cx="2530475" cy="839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062163" y="3763963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Main memory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383338" y="6446838"/>
            <a:ext cx="51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Disk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286125" y="1754188"/>
            <a:ext cx="1987550" cy="22383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2286000" y="1924050"/>
            <a:ext cx="989013" cy="531813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merge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76413" y="2360613"/>
            <a:ext cx="541337" cy="42545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280444" y="2513806"/>
            <a:ext cx="393700" cy="1920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2678113" y="2517775"/>
            <a:ext cx="347662" cy="2301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>
            <a:off x="3133725" y="2409825"/>
            <a:ext cx="385763" cy="3444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/>
          <p:cNvSpPr/>
          <p:nvPr/>
        </p:nvSpPr>
        <p:spPr bwMode="auto">
          <a:xfrm rot="16200000">
            <a:off x="6426994" y="-653256"/>
            <a:ext cx="414338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Trapezoid 38"/>
          <p:cNvSpPr/>
          <p:nvPr/>
        </p:nvSpPr>
        <p:spPr bwMode="auto">
          <a:xfrm rot="16200000">
            <a:off x="6358731" y="-99218"/>
            <a:ext cx="581025" cy="2382838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6" name="Trapezoid 45"/>
          <p:cNvSpPr/>
          <p:nvPr/>
        </p:nvSpPr>
        <p:spPr bwMode="auto">
          <a:xfrm rot="16200000">
            <a:off x="6278563" y="561975"/>
            <a:ext cx="704850" cy="2381250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2" name="Trapezoid 51"/>
          <p:cNvSpPr/>
          <p:nvPr/>
        </p:nvSpPr>
        <p:spPr bwMode="auto">
          <a:xfrm rot="16200000">
            <a:off x="6160294" y="1410494"/>
            <a:ext cx="949325" cy="2382837"/>
          </a:xfrm>
          <a:prstGeom prst="trapezoid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66576" name="Rectangle 15"/>
          <p:cNvSpPr>
            <a:spLocks noChangeArrowheads="1"/>
          </p:cNvSpPr>
          <p:nvPr/>
        </p:nvSpPr>
        <p:spPr bwMode="auto">
          <a:xfrm>
            <a:off x="330200" y="6138863"/>
            <a:ext cx="4424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000"/>
                </a:solidFill>
                <a:ea typeface="宋体" panose="02010600030101010101" pitchFamily="2" charset="-122"/>
              </a:rPr>
              <a:t>Two-phase Multiway MergeSort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556" grpId="0"/>
      <p:bldP spid="23557" grpId="0"/>
      <p:bldP spid="3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9.7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33354</TotalTime>
  <Words>7075</Words>
  <Application>Microsoft Office PowerPoint</Application>
  <PresentationFormat>全屏显示(4:3)</PresentationFormat>
  <Paragraphs>1594</Paragraphs>
  <Slides>73</Slides>
  <Notes>66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78" baseType="lpstr">
      <vt:lpstr>QuickType II</vt:lpstr>
      <vt:lpstr>宋体</vt:lpstr>
      <vt:lpstr>Tahoma</vt:lpstr>
      <vt:lpstr>Times New Roman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Two-phase Multiway MergeSort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 Database System Principles</dc:title>
  <dc:creator>Zoltan Gyongyi</dc:creator>
  <cp:lastModifiedBy>Chen, Jianer</cp:lastModifiedBy>
  <cp:revision>373</cp:revision>
  <cp:lastPrinted>2000-01-10T02:52:33Z</cp:lastPrinted>
  <dcterms:created xsi:type="dcterms:W3CDTF">1999-07-13T19:55:20Z</dcterms:created>
  <dcterms:modified xsi:type="dcterms:W3CDTF">2025-04-06T02:39:05Z</dcterms:modified>
</cp:coreProperties>
</file>