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93" r:id="rId2"/>
    <p:sldId id="727" r:id="rId3"/>
    <p:sldId id="741" r:id="rId4"/>
    <p:sldId id="900" r:id="rId5"/>
    <p:sldId id="877" r:id="rId6"/>
    <p:sldId id="881" r:id="rId7"/>
    <p:sldId id="882" r:id="rId8"/>
    <p:sldId id="884" r:id="rId9"/>
    <p:sldId id="886" r:id="rId10"/>
    <p:sldId id="890" r:id="rId11"/>
    <p:sldId id="989" r:id="rId12"/>
    <p:sldId id="990" r:id="rId13"/>
    <p:sldId id="991" r:id="rId14"/>
    <p:sldId id="992" r:id="rId15"/>
    <p:sldId id="993" r:id="rId16"/>
    <p:sldId id="994" r:id="rId17"/>
    <p:sldId id="995" r:id="rId18"/>
    <p:sldId id="996" r:id="rId19"/>
    <p:sldId id="901" r:id="rId20"/>
    <p:sldId id="902" r:id="rId21"/>
    <p:sldId id="903" r:id="rId22"/>
    <p:sldId id="904" r:id="rId23"/>
    <p:sldId id="905" r:id="rId24"/>
    <p:sldId id="906" r:id="rId25"/>
    <p:sldId id="907" r:id="rId26"/>
    <p:sldId id="908" r:id="rId27"/>
    <p:sldId id="909" r:id="rId28"/>
    <p:sldId id="998" r:id="rId29"/>
    <p:sldId id="999" r:id="rId30"/>
    <p:sldId id="1000" r:id="rId31"/>
    <p:sldId id="1001" r:id="rId32"/>
    <p:sldId id="911" r:id="rId33"/>
    <p:sldId id="912" r:id="rId34"/>
    <p:sldId id="913" r:id="rId35"/>
    <p:sldId id="914" r:id="rId36"/>
    <p:sldId id="915" r:id="rId37"/>
    <p:sldId id="916" r:id="rId38"/>
    <p:sldId id="917" r:id="rId39"/>
    <p:sldId id="918" r:id="rId40"/>
    <p:sldId id="919" r:id="rId41"/>
    <p:sldId id="920" r:id="rId42"/>
    <p:sldId id="921" r:id="rId43"/>
    <p:sldId id="922" r:id="rId44"/>
    <p:sldId id="923" r:id="rId45"/>
    <p:sldId id="1002" r:id="rId46"/>
    <p:sldId id="1003" r:id="rId47"/>
    <p:sldId id="926" r:id="rId48"/>
    <p:sldId id="927" r:id="rId49"/>
    <p:sldId id="1004" r:id="rId50"/>
    <p:sldId id="975" r:id="rId51"/>
    <p:sldId id="976" r:id="rId52"/>
    <p:sldId id="935" r:id="rId53"/>
    <p:sldId id="936" r:id="rId54"/>
    <p:sldId id="937" r:id="rId55"/>
    <p:sldId id="938" r:id="rId56"/>
    <p:sldId id="939" r:id="rId57"/>
    <p:sldId id="940" r:id="rId58"/>
    <p:sldId id="941" r:id="rId59"/>
    <p:sldId id="942" r:id="rId60"/>
    <p:sldId id="943" r:id="rId61"/>
    <p:sldId id="944" r:id="rId62"/>
    <p:sldId id="945" r:id="rId63"/>
    <p:sldId id="947" r:id="rId64"/>
    <p:sldId id="948" r:id="rId65"/>
    <p:sldId id="949" r:id="rId66"/>
    <p:sldId id="950" r:id="rId67"/>
    <p:sldId id="951" r:id="rId68"/>
    <p:sldId id="952" r:id="rId69"/>
    <p:sldId id="953" r:id="rId70"/>
    <p:sldId id="954" r:id="rId71"/>
    <p:sldId id="956" r:id="rId72"/>
    <p:sldId id="957" r:id="rId73"/>
    <p:sldId id="958" r:id="rId74"/>
    <p:sldId id="959" r:id="rId75"/>
    <p:sldId id="960" r:id="rId76"/>
    <p:sldId id="961" r:id="rId77"/>
    <p:sldId id="962" r:id="rId78"/>
    <p:sldId id="964" r:id="rId79"/>
    <p:sldId id="965" r:id="rId80"/>
    <p:sldId id="966" r:id="rId81"/>
    <p:sldId id="967" r:id="rId82"/>
    <p:sldId id="968" r:id="rId83"/>
    <p:sldId id="969" r:id="rId84"/>
    <p:sldId id="970" r:id="rId85"/>
    <p:sldId id="971" r:id="rId86"/>
    <p:sldId id="972" r:id="rId87"/>
    <p:sldId id="973" r:id="rId88"/>
    <p:sldId id="974" r:id="rId89"/>
    <p:sldId id="1007" r:id="rId90"/>
    <p:sldId id="977" r:id="rId91"/>
    <p:sldId id="978" r:id="rId92"/>
    <p:sldId id="979" r:id="rId93"/>
    <p:sldId id="980" r:id="rId9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52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2E04571-95DC-4E4B-A29F-AB5179A1167B}" type="slidenum">
              <a:rPr lang="zh-CN" altLang="en-US" sz="1300" smtClean="0"/>
              <a:pPr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13560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36C43F4-7271-4DCD-9831-D7A74312D0B1}" type="slidenum">
              <a:rPr lang="zh-CN" altLang="en-US" sz="1300" smtClean="0"/>
              <a:pPr/>
              <a:t>66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43144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2DF8469-AC55-40FF-9518-4B7457B7EBF5}" type="slidenum">
              <a:rPr lang="zh-CN" altLang="en-US" sz="1300" smtClean="0"/>
              <a:pPr/>
              <a:t>67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53906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4D5B44-122E-416B-AC98-D85EBFEAAF08}" type="slidenum">
              <a:rPr lang="zh-CN" altLang="en-US" sz="1300" smtClean="0"/>
              <a:pPr/>
              <a:t>68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75625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93519-EAF4-4E83-92B9-9E3454DA3B65}" type="slidenum">
              <a:rPr lang="zh-CN" altLang="en-US" sz="1300" smtClean="0"/>
              <a:pPr/>
              <a:t>69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4667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B13D74B-16B0-4733-B0D9-F4C7CAEAED32}" type="slidenum">
              <a:rPr lang="zh-CN" altLang="en-US" sz="1300" smtClean="0"/>
              <a:pPr/>
              <a:t>71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37615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B4CC69-2195-47FD-BFBE-7A87D0CAC591}" type="slidenum">
              <a:rPr lang="zh-CN" altLang="en-US" sz="1300" smtClean="0"/>
              <a:pPr/>
              <a:t>72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266698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B75BE95-91E6-4B61-BFA5-EA25214D7BB6}" type="slidenum">
              <a:rPr lang="zh-CN" altLang="en-US" sz="1300" smtClean="0"/>
              <a:pPr/>
              <a:t>73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6185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830A3FB-74B2-4AA6-80B9-EF7A8671D25C}" type="slidenum">
              <a:rPr lang="zh-CN" altLang="en-US" sz="1300" smtClean="0"/>
              <a:pPr/>
              <a:t>74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1936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6BAC95-EFF2-4D60-B2B4-845F3C4F839E}" type="slidenum">
              <a:rPr lang="zh-CN" altLang="en-US" sz="1300" smtClean="0"/>
              <a:pPr/>
              <a:t>75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93612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F58275A-BAC7-410E-BF6B-47B070DDBD59}" type="slidenum">
              <a:rPr lang="zh-CN" altLang="en-US" sz="1300" smtClean="0"/>
              <a:pPr/>
              <a:t>76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97526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F9061B-3A0D-4959-B1F9-9EEA1D58E3D5}" type="slidenum">
              <a:rPr lang="zh-CN" altLang="en-US" sz="1300" smtClean="0"/>
              <a:pPr/>
              <a:t>77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91211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C41A15-2449-45E3-A3E0-5D36284C9483}" type="slidenum">
              <a:rPr lang="zh-CN" altLang="en-US" sz="1300" smtClean="0"/>
              <a:pPr/>
              <a:t>78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17369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3B7126-D010-4354-A753-1F5A4670C3F0}" type="slidenum">
              <a:rPr lang="zh-CN" altLang="en-US" sz="1300" smtClean="0"/>
              <a:pPr/>
              <a:t>79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65846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327E881-6A4F-4C4C-AA2A-094167969C4E}" type="slidenum">
              <a:rPr lang="zh-CN" altLang="en-US" sz="1300" smtClean="0"/>
              <a:pPr/>
              <a:t>80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60623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690761-8BF3-407C-A4F9-0AC87489834C}" type="slidenum">
              <a:rPr lang="zh-CN" altLang="en-US" sz="1300" smtClean="0"/>
              <a:pPr/>
              <a:t>81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89682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75FEDFF-08C2-4FE5-939E-61C5D940CC15}" type="slidenum">
              <a:rPr lang="zh-CN" altLang="en-US" sz="1300" smtClean="0"/>
              <a:pPr/>
              <a:t>82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26682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1C8ECD-D303-4F23-AD54-0EB6F52A79BC}" type="slidenum">
              <a:rPr lang="zh-CN" altLang="en-US" sz="1300" smtClean="0"/>
              <a:pPr/>
              <a:t>83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23149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5615AB-1585-43C1-8876-E7FF676D084F}" type="slidenum">
              <a:rPr lang="zh-CN" altLang="en-US" sz="1300" smtClean="0"/>
              <a:pPr/>
              <a:t>84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0818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379AC5B-4208-4732-BD79-9B90A7CFD941}" type="slidenum">
              <a:rPr lang="zh-CN" altLang="en-US" sz="1300" smtClean="0"/>
              <a:pPr/>
              <a:t>85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967103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38AC52-20DA-438F-B9DC-11612C7172D6}" type="slidenum">
              <a:rPr lang="zh-CN" altLang="en-US" sz="1300" smtClean="0"/>
              <a:pPr/>
              <a:t>86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84546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0605A1A-EAD8-4A11-B1D4-FD8BB28F4DCE}" type="slidenum">
              <a:rPr lang="zh-CN" altLang="en-US" sz="1300" smtClean="0"/>
              <a:pPr/>
              <a:t>87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704138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F081E5-AF3E-40D3-B6EA-40F581E914F7}" type="slidenum">
              <a:rPr lang="zh-CN" altLang="en-US" sz="1300" smtClean="0"/>
              <a:pPr/>
              <a:t>88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64972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5AC55F4-1F18-4103-9B80-E962B643CA3D}" type="slidenum">
              <a:rPr lang="zh-CN" altLang="en-US" sz="1300" smtClean="0"/>
              <a:pPr/>
              <a:t>89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157611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D95759-4CE7-41D8-81AF-D720AD7BDD1A}" type="slidenum">
              <a:rPr lang="zh-CN" altLang="en-US" sz="1300" smtClean="0"/>
              <a:pPr/>
              <a:t>90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83419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7512A8D-70B1-4FB7-97DA-AB16AE42B213}" type="slidenum">
              <a:rPr lang="zh-CN" altLang="en-US" sz="1300" smtClean="0"/>
              <a:pPr/>
              <a:t>91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810998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9CF2521-A848-469A-9CDA-4FD7D943A9E6}" type="slidenum">
              <a:rPr lang="zh-CN" altLang="en-US" sz="1300" smtClean="0"/>
              <a:pPr/>
              <a:t>92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762584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B86930C-CA09-42C5-ADF2-4A320EB5FD4E}" type="slidenum">
              <a:rPr lang="zh-CN" altLang="en-US" sz="1300" smtClean="0"/>
              <a:pPr/>
              <a:t>93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6498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30: Algorithms for relational operations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4636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3750" y="254984"/>
            <a:ext cx="7345363" cy="523721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3750" y="760567"/>
            <a:ext cx="6803250" cy="55864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(Another dynamic hashing scheme)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-138113" y="1466850"/>
            <a:ext cx="2940051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Ideas:</a:t>
            </a:r>
            <a:endParaRPr lang="en-US" altLang="en-US" sz="3600" u="sng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54063" y="2176463"/>
            <a:ext cx="5086350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the same hash function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only part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when the hash table is smaller (use the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order bits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438" name="Group 2"/>
          <p:cNvGrpSpPr>
            <a:grpSpLocks/>
          </p:cNvGrpSpPr>
          <p:nvPr/>
        </p:nvGrpSpPr>
        <p:grpSpPr bwMode="auto">
          <a:xfrm>
            <a:off x="6731000" y="2441575"/>
            <a:ext cx="1735138" cy="1227138"/>
            <a:chOff x="6079651" y="2527792"/>
            <a:chExt cx="2378548" cy="1491597"/>
          </a:xfrm>
        </p:grpSpPr>
        <p:sp>
          <p:nvSpPr>
            <p:cNvPr id="18459" name="Rectangle 6"/>
            <p:cNvSpPr>
              <a:spLocks noChangeArrowheads="1"/>
            </p:cNvSpPr>
            <p:nvPr/>
          </p:nvSpPr>
          <p:spPr bwMode="auto">
            <a:xfrm>
              <a:off x="6600932" y="2975913"/>
              <a:ext cx="1857267" cy="4963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01110101</a:t>
              </a:r>
            </a:p>
          </p:txBody>
        </p:sp>
        <p:sp>
          <p:nvSpPr>
            <p:cNvPr id="18460" name="Line 7"/>
            <p:cNvSpPr>
              <a:spLocks noChangeShapeType="1"/>
            </p:cNvSpPr>
            <p:nvPr/>
          </p:nvSpPr>
          <p:spPr bwMode="auto">
            <a:xfrm flipH="1">
              <a:off x="6647686" y="2727723"/>
              <a:ext cx="6190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Line 8"/>
            <p:cNvSpPr>
              <a:spLocks noChangeShapeType="1"/>
            </p:cNvSpPr>
            <p:nvPr/>
          </p:nvSpPr>
          <p:spPr bwMode="auto">
            <a:xfrm>
              <a:off x="7729480" y="2729447"/>
              <a:ext cx="6964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AutoShape 10"/>
            <p:cNvSpPr>
              <a:spLocks/>
            </p:cNvSpPr>
            <p:nvPr/>
          </p:nvSpPr>
          <p:spPr bwMode="auto">
            <a:xfrm rot="-5400000">
              <a:off x="7752556" y="3166891"/>
              <a:ext cx="153391" cy="887411"/>
            </a:xfrm>
            <a:prstGeom prst="leftBrace">
              <a:avLst>
                <a:gd name="adj1" fmla="val 2223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3" name="Text Box 11"/>
            <p:cNvSpPr txBox="1">
              <a:spLocks noChangeArrowheads="1"/>
            </p:cNvSpPr>
            <p:nvPr/>
          </p:nvSpPr>
          <p:spPr bwMode="auto">
            <a:xfrm>
              <a:off x="6079651" y="3617804"/>
              <a:ext cx="760963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grows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4" name="Text Box 12"/>
            <p:cNvSpPr txBox="1">
              <a:spLocks noChangeArrowheads="1"/>
            </p:cNvSpPr>
            <p:nvPr/>
          </p:nvSpPr>
          <p:spPr bwMode="auto">
            <a:xfrm>
              <a:off x="7361896" y="2527792"/>
              <a:ext cx="315993" cy="39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Text Box 13"/>
            <p:cNvSpPr txBox="1">
              <a:spLocks noChangeArrowheads="1"/>
            </p:cNvSpPr>
            <p:nvPr/>
          </p:nvSpPr>
          <p:spPr bwMode="auto">
            <a:xfrm>
              <a:off x="7694009" y="3614064"/>
              <a:ext cx="253117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439" name="Rectangle 15"/>
          <p:cNvSpPr>
            <a:spLocks noChangeArrowheads="1"/>
          </p:cNvSpPr>
          <p:nvPr/>
        </p:nvSpPr>
        <p:spPr bwMode="auto">
          <a:xfrm>
            <a:off x="754063" y="4362450"/>
            <a:ext cx="53038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Hash table size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grows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0" name="Rectangle 16"/>
          <p:cNvSpPr>
            <a:spLocks noChangeArrowheads="1"/>
          </p:cNvSpPr>
          <p:nvPr/>
        </p:nvSpPr>
        <p:spPr bwMode="auto">
          <a:xfrm>
            <a:off x="1524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1" name="Rectangle 17"/>
          <p:cNvSpPr>
            <a:spLocks noChangeArrowheads="1"/>
          </p:cNvSpPr>
          <p:nvPr/>
        </p:nvSpPr>
        <p:spPr bwMode="auto">
          <a:xfrm>
            <a:off x="1905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2" name="Rectangle 18"/>
          <p:cNvSpPr>
            <a:spLocks noChangeArrowheads="1"/>
          </p:cNvSpPr>
          <p:nvPr/>
        </p:nvSpPr>
        <p:spPr bwMode="auto">
          <a:xfrm>
            <a:off x="2286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3" name="Rectangle 19"/>
          <p:cNvSpPr>
            <a:spLocks noChangeArrowheads="1"/>
          </p:cNvSpPr>
          <p:nvPr/>
        </p:nvSpPr>
        <p:spPr bwMode="auto">
          <a:xfrm>
            <a:off x="2667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Rectangle 20"/>
          <p:cNvSpPr>
            <a:spLocks noChangeArrowheads="1"/>
          </p:cNvSpPr>
          <p:nvPr/>
        </p:nvSpPr>
        <p:spPr bwMode="auto">
          <a:xfrm>
            <a:off x="3048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5" name="Rectangle 21"/>
          <p:cNvSpPr>
            <a:spLocks noChangeArrowheads="1"/>
          </p:cNvSpPr>
          <p:nvPr/>
        </p:nvSpPr>
        <p:spPr bwMode="auto">
          <a:xfrm>
            <a:off x="3429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6" name="Rectangle 22"/>
          <p:cNvSpPr>
            <a:spLocks noChangeArrowheads="1"/>
          </p:cNvSpPr>
          <p:nvPr/>
        </p:nvSpPr>
        <p:spPr bwMode="auto">
          <a:xfrm>
            <a:off x="3810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7" name="Rectangle 23"/>
          <p:cNvSpPr>
            <a:spLocks noChangeArrowheads="1"/>
          </p:cNvSpPr>
          <p:nvPr/>
        </p:nvSpPr>
        <p:spPr bwMode="auto">
          <a:xfrm>
            <a:off x="4191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8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08E577-BEED-4542-B530-8B0EB84A0C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18449" name="Rectangle 1"/>
          <p:cNvSpPr>
            <a:spLocks noChangeArrowheads="1"/>
          </p:cNvSpPr>
          <p:nvPr/>
        </p:nvSpPr>
        <p:spPr bwMode="auto">
          <a:xfrm>
            <a:off x="1293813" y="2127250"/>
            <a:ext cx="4454525" cy="20129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0" name="Text Box 11"/>
          <p:cNvSpPr txBox="1">
            <a:spLocks noChangeArrowheads="1"/>
          </p:cNvSpPr>
          <p:nvPr/>
        </p:nvSpPr>
        <p:spPr bwMode="auto">
          <a:xfrm>
            <a:off x="6180138" y="2782888"/>
            <a:ext cx="930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18451" name="Rounded Rectangular Callout 3"/>
          <p:cNvSpPr>
            <a:spLocks noChangeArrowheads="1"/>
          </p:cNvSpPr>
          <p:nvPr/>
        </p:nvSpPr>
        <p:spPr bwMode="auto">
          <a:xfrm>
            <a:off x="6669088" y="4013200"/>
            <a:ext cx="1370012" cy="1001713"/>
          </a:xfrm>
          <a:prstGeom prst="wedgeRoundRectCallout">
            <a:avLst>
              <a:gd name="adj1" fmla="val -103940"/>
              <a:gd name="adj2" fmla="val -38130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</p:txBody>
      </p:sp>
      <p:sp>
        <p:nvSpPr>
          <p:cNvPr id="18452" name="Right Arrow 5"/>
          <p:cNvSpPr>
            <a:spLocks noChangeArrowheads="1"/>
          </p:cNvSpPr>
          <p:nvPr/>
        </p:nvSpPr>
        <p:spPr bwMode="auto">
          <a:xfrm>
            <a:off x="5213350" y="5476875"/>
            <a:ext cx="436563" cy="122238"/>
          </a:xfrm>
          <a:prstGeom prst="rightArrow">
            <a:avLst>
              <a:gd name="adj1" fmla="val 50000"/>
              <a:gd name="adj2" fmla="val 4975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3" name="Text Box 13"/>
          <p:cNvSpPr txBox="1">
            <a:spLocks noChangeArrowheads="1"/>
          </p:cNvSpPr>
          <p:nvPr/>
        </p:nvSpPr>
        <p:spPr bwMode="auto">
          <a:xfrm>
            <a:off x="4232275" y="5313363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4" name="Rounded Rectangular Callout 33"/>
          <p:cNvSpPr>
            <a:spLocks noChangeArrowheads="1"/>
          </p:cNvSpPr>
          <p:nvPr/>
        </p:nvSpPr>
        <p:spPr bwMode="auto">
          <a:xfrm>
            <a:off x="53975" y="5014913"/>
            <a:ext cx="1073150" cy="617537"/>
          </a:xfrm>
          <a:prstGeom prst="wedgeRoundRectCallout">
            <a:avLst>
              <a:gd name="adj1" fmla="val 43477"/>
              <a:gd name="adj2" fmla="val -77273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</a:p>
        </p:txBody>
      </p:sp>
      <p:sp>
        <p:nvSpPr>
          <p:cNvPr id="18455" name="Text Box 13"/>
          <p:cNvSpPr txBox="1">
            <a:spLocks noChangeArrowheads="1"/>
          </p:cNvSpPr>
          <p:nvPr/>
        </p:nvSpPr>
        <p:spPr bwMode="auto">
          <a:xfrm>
            <a:off x="1465263" y="5368925"/>
            <a:ext cx="493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00..0</a:t>
            </a:r>
          </a:p>
        </p:txBody>
      </p:sp>
      <p:sp>
        <p:nvSpPr>
          <p:cNvPr id="18456" name="Right Arrow 37"/>
          <p:cNvSpPr>
            <a:spLocks noChangeArrowheads="1"/>
          </p:cNvSpPr>
          <p:nvPr/>
        </p:nvSpPr>
        <p:spPr bwMode="auto">
          <a:xfrm rot="10800000">
            <a:off x="7394575" y="3462338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7" name="Text Box 13"/>
          <p:cNvSpPr txBox="1">
            <a:spLocks noChangeArrowheads="1"/>
          </p:cNvSpPr>
          <p:nvPr/>
        </p:nvSpPr>
        <p:spPr bwMode="auto">
          <a:xfrm>
            <a:off x="4471988" y="5383213"/>
            <a:ext cx="671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|n| = i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458" name="Rectangle 15"/>
          <p:cNvSpPr>
            <a:spLocks noChangeArrowheads="1"/>
          </p:cNvSpPr>
          <p:nvPr/>
        </p:nvSpPr>
        <p:spPr bwMode="auto">
          <a:xfrm>
            <a:off x="793750" y="5780088"/>
            <a:ext cx="37560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(d) Use overflow blocks.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9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395786"/>
            <a:ext cx="7287895" cy="541338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22531" name="Rectangle 15"/>
          <p:cNvSpPr>
            <a:spLocks noChangeArrowheads="1"/>
          </p:cNvSpPr>
          <p:nvPr/>
        </p:nvSpPr>
        <p:spPr bwMode="auto">
          <a:xfrm>
            <a:off x="650875" y="2768600"/>
            <a:ext cx="78216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Hash table size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grows linearly 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parameter for the hash structure </a:t>
            </a:r>
          </a:p>
        </p:txBody>
      </p:sp>
      <p:sp>
        <p:nvSpPr>
          <p:cNvPr id="22532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5249CA-B049-41DE-9A1A-0B1CB90B42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511175" y="4876800"/>
            <a:ext cx="465931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does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 if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747838" y="1509713"/>
            <a:ext cx="1354137" cy="407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01110101</a:t>
            </a:r>
          </a:p>
        </p:txBody>
      </p:sp>
      <p:sp>
        <p:nvSpPr>
          <p:cNvPr id="22535" name="AutoShape 10"/>
          <p:cNvSpPr>
            <a:spLocks/>
          </p:cNvSpPr>
          <p:nvPr/>
        </p:nvSpPr>
        <p:spPr bwMode="auto">
          <a:xfrm rot="-5400000">
            <a:off x="2579688" y="1708150"/>
            <a:ext cx="127000" cy="647700"/>
          </a:xfrm>
          <a:prstGeom prst="leftBrace">
            <a:avLst>
              <a:gd name="adj1" fmla="val 221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6" name="Text Box 11"/>
          <p:cNvSpPr txBox="1">
            <a:spLocks noChangeArrowheads="1"/>
          </p:cNvSpPr>
          <p:nvPr/>
        </p:nvSpPr>
        <p:spPr bwMode="auto">
          <a:xfrm>
            <a:off x="1366838" y="2038350"/>
            <a:ext cx="5556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grows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37" name="Group 6"/>
          <p:cNvGrpSpPr>
            <a:grpSpLocks/>
          </p:cNvGrpSpPr>
          <p:nvPr/>
        </p:nvGrpSpPr>
        <p:grpSpPr bwMode="auto">
          <a:xfrm>
            <a:off x="1781175" y="1141413"/>
            <a:ext cx="1296988" cy="327025"/>
            <a:chOff x="1781215" y="1141413"/>
            <a:chExt cx="1297238" cy="327548"/>
          </a:xfrm>
        </p:grpSpPr>
        <p:sp>
          <p:nvSpPr>
            <p:cNvPr id="22565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Text Box 12"/>
            <p:cNvSpPr txBox="1">
              <a:spLocks noChangeArrowheads="1"/>
            </p:cNvSpPr>
            <p:nvPr/>
          </p:nvSpPr>
          <p:spPr bwMode="auto">
            <a:xfrm>
              <a:off x="2302228" y="1141413"/>
              <a:ext cx="230515" cy="32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38" name="Text Box 13"/>
          <p:cNvSpPr txBox="1">
            <a:spLocks noChangeArrowheads="1"/>
          </p:cNvSpPr>
          <p:nvPr/>
        </p:nvSpPr>
        <p:spPr bwMode="auto">
          <a:xfrm>
            <a:off x="2544763" y="2035175"/>
            <a:ext cx="1841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815975" y="1482725"/>
            <a:ext cx="930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22540" name="Right Arrow 37"/>
          <p:cNvSpPr>
            <a:spLocks noChangeArrowheads="1"/>
          </p:cNvSpPr>
          <p:nvPr/>
        </p:nvSpPr>
        <p:spPr bwMode="auto">
          <a:xfrm rot="10800000">
            <a:off x="2030413" y="2162175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1" name="Group 3"/>
          <p:cNvGrpSpPr>
            <a:grpSpLocks/>
          </p:cNvGrpSpPr>
          <p:nvPr/>
        </p:nvGrpSpPr>
        <p:grpSpPr bwMode="auto">
          <a:xfrm>
            <a:off x="3282950" y="3919538"/>
            <a:ext cx="4184650" cy="674687"/>
            <a:chOff x="1465263" y="5008563"/>
            <a:chExt cx="4184650" cy="674687"/>
          </a:xfrm>
        </p:grpSpPr>
        <p:sp>
          <p:nvSpPr>
            <p:cNvPr id="22553" name="Rectangle 16"/>
            <p:cNvSpPr>
              <a:spLocks noChangeArrowheads="1"/>
            </p:cNvSpPr>
            <p:nvPr/>
          </p:nvSpPr>
          <p:spPr bwMode="auto">
            <a:xfrm>
              <a:off x="1524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4" name="Rectangle 17"/>
            <p:cNvSpPr>
              <a:spLocks noChangeArrowheads="1"/>
            </p:cNvSpPr>
            <p:nvPr/>
          </p:nvSpPr>
          <p:spPr bwMode="auto">
            <a:xfrm>
              <a:off x="1905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5" name="Rectangle 18"/>
            <p:cNvSpPr>
              <a:spLocks noChangeArrowheads="1"/>
            </p:cNvSpPr>
            <p:nvPr/>
          </p:nvSpPr>
          <p:spPr bwMode="auto">
            <a:xfrm>
              <a:off x="2286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6" name="Rectangle 19"/>
            <p:cNvSpPr>
              <a:spLocks noChangeArrowheads="1"/>
            </p:cNvSpPr>
            <p:nvPr/>
          </p:nvSpPr>
          <p:spPr bwMode="auto">
            <a:xfrm>
              <a:off x="2667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7" name="Rectangle 20"/>
            <p:cNvSpPr>
              <a:spLocks noChangeArrowheads="1"/>
            </p:cNvSpPr>
            <p:nvPr/>
          </p:nvSpPr>
          <p:spPr bwMode="auto">
            <a:xfrm>
              <a:off x="3048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8" name="Rectangle 21"/>
            <p:cNvSpPr>
              <a:spLocks noChangeArrowheads="1"/>
            </p:cNvSpPr>
            <p:nvPr/>
          </p:nvSpPr>
          <p:spPr bwMode="auto">
            <a:xfrm>
              <a:off x="3429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9" name="Rectangle 22"/>
            <p:cNvSpPr>
              <a:spLocks noChangeArrowheads="1"/>
            </p:cNvSpPr>
            <p:nvPr/>
          </p:nvSpPr>
          <p:spPr bwMode="auto">
            <a:xfrm>
              <a:off x="3810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0" name="Rectangle 23"/>
            <p:cNvSpPr>
              <a:spLocks noChangeArrowheads="1"/>
            </p:cNvSpPr>
            <p:nvPr/>
          </p:nvSpPr>
          <p:spPr bwMode="auto">
            <a:xfrm>
              <a:off x="4191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1" name="Right Arrow 5"/>
            <p:cNvSpPr>
              <a:spLocks noChangeArrowheads="1"/>
            </p:cNvSpPr>
            <p:nvPr/>
          </p:nvSpPr>
          <p:spPr bwMode="auto">
            <a:xfrm>
              <a:off x="5213350" y="5476875"/>
              <a:ext cx="436563" cy="122238"/>
            </a:xfrm>
            <a:prstGeom prst="rightArrow">
              <a:avLst>
                <a:gd name="adj1" fmla="val 50000"/>
                <a:gd name="adj2" fmla="val 49752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2562" name="Text Box 13"/>
            <p:cNvSpPr txBox="1">
              <a:spLocks noChangeArrowheads="1"/>
            </p:cNvSpPr>
            <p:nvPr/>
          </p:nvSpPr>
          <p:spPr bwMode="auto">
            <a:xfrm>
              <a:off x="4232275" y="5313363"/>
              <a:ext cx="3000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3" name="Text Box 13"/>
            <p:cNvSpPr txBox="1">
              <a:spLocks noChangeArrowheads="1"/>
            </p:cNvSpPr>
            <p:nvPr/>
          </p:nvSpPr>
          <p:spPr bwMode="auto">
            <a:xfrm>
              <a:off x="1465263" y="5368925"/>
              <a:ext cx="4937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00..0</a:t>
              </a:r>
            </a:p>
          </p:txBody>
        </p:sp>
        <p:sp>
          <p:nvSpPr>
            <p:cNvPr id="22564" name="Text Box 13"/>
            <p:cNvSpPr txBox="1">
              <a:spLocks noChangeArrowheads="1"/>
            </p:cNvSpPr>
            <p:nvPr/>
          </p:nvSpPr>
          <p:spPr bwMode="auto">
            <a:xfrm>
              <a:off x="4471988" y="5383213"/>
              <a:ext cx="671512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|n| = i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2542" name="TextBox 4"/>
          <p:cNvSpPr txBox="1">
            <a:spLocks noChangeArrowheads="1"/>
          </p:cNvSpPr>
          <p:nvPr/>
        </p:nvSpPr>
        <p:spPr bwMode="auto">
          <a:xfrm>
            <a:off x="758825" y="3914775"/>
            <a:ext cx="869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</a:p>
        </p:txBody>
      </p:sp>
      <p:sp>
        <p:nvSpPr>
          <p:cNvPr id="22543" name="Rectangle 5"/>
          <p:cNvSpPr>
            <a:spLocks noChangeArrowheads="1"/>
          </p:cNvSpPr>
          <p:nvPr/>
        </p:nvSpPr>
        <p:spPr bwMode="auto">
          <a:xfrm>
            <a:off x="1965325" y="4029075"/>
            <a:ext cx="673100" cy="2127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22544" name="Rectangle 38"/>
          <p:cNvSpPr>
            <a:spLocks noChangeArrowheads="1"/>
          </p:cNvSpPr>
          <p:nvPr/>
        </p:nvSpPr>
        <p:spPr bwMode="auto">
          <a:xfrm>
            <a:off x="1643063" y="4014788"/>
            <a:ext cx="1001712" cy="2301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5" name="Group 40"/>
          <p:cNvGrpSpPr>
            <a:grpSpLocks/>
          </p:cNvGrpSpPr>
          <p:nvPr/>
        </p:nvGrpSpPr>
        <p:grpSpPr bwMode="auto">
          <a:xfrm>
            <a:off x="1636713" y="3760788"/>
            <a:ext cx="1012825" cy="307975"/>
            <a:chOff x="1781215" y="1101708"/>
            <a:chExt cx="1297238" cy="385359"/>
          </a:xfrm>
        </p:grpSpPr>
        <p:sp>
          <p:nvSpPr>
            <p:cNvPr id="22550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Text Box 12"/>
            <p:cNvSpPr txBox="1">
              <a:spLocks noChangeArrowheads="1"/>
            </p:cNvSpPr>
            <p:nvPr/>
          </p:nvSpPr>
          <p:spPr bwMode="auto">
            <a:xfrm>
              <a:off x="2241405" y="1101708"/>
              <a:ext cx="352159" cy="38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46" name="AutoShape 10"/>
          <p:cNvSpPr>
            <a:spLocks/>
          </p:cNvSpPr>
          <p:nvPr/>
        </p:nvSpPr>
        <p:spPr bwMode="auto">
          <a:xfrm rot="-5400000">
            <a:off x="2239169" y="4033044"/>
            <a:ext cx="125412" cy="647700"/>
          </a:xfrm>
          <a:prstGeom prst="leftBrace">
            <a:avLst>
              <a:gd name="adj1" fmla="val 2238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7" name="Text Box 13"/>
          <p:cNvSpPr txBox="1">
            <a:spLocks noChangeArrowheads="1"/>
          </p:cNvSpPr>
          <p:nvPr/>
        </p:nvSpPr>
        <p:spPr bwMode="auto">
          <a:xfrm>
            <a:off x="2003425" y="4344988"/>
            <a:ext cx="63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 = |n|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8" name="Rectangle 15"/>
          <p:cNvSpPr>
            <a:spLocks noChangeArrowheads="1"/>
          </p:cNvSpPr>
          <p:nvPr/>
        </p:nvSpPr>
        <p:spPr bwMode="auto">
          <a:xfrm>
            <a:off x="758825" y="5404174"/>
            <a:ext cx="69174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)!!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leading bit 1 replaced with 0)</a:t>
            </a:r>
          </a:p>
        </p:txBody>
      </p:sp>
      <p:sp>
        <p:nvSpPr>
          <p:cNvPr id="22549" name="TextBox 39"/>
          <p:cNvSpPr txBox="1">
            <a:spLocks noChangeArrowheads="1"/>
          </p:cNvSpPr>
          <p:nvPr/>
        </p:nvSpPr>
        <p:spPr bwMode="auto">
          <a:xfrm>
            <a:off x="6845300" y="3511550"/>
            <a:ext cx="2216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(backet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is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unused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bucket)</a:t>
            </a:r>
          </a:p>
        </p:txBody>
      </p:sp>
    </p:spTree>
    <p:extLst>
      <p:ext uri="{BB962C8B-B14F-4D97-AF65-F5344CB8AC3E}">
        <p14:creationId xmlns:p14="http://schemas.microsoft.com/office/powerpoint/2010/main" val="2764430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721600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a search key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disk block(s)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\\ you should check overflow blocks in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Search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55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483FD-7E40-44E5-92E4-DB40ED1A4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5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you need to use an overflow block.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8E6B79-30C9-7E98-D839-57ED182D6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Insert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1547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search key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may need to check overflow blocks.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Deletion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8ECD77F-9CB0-7F20-0B16-BABE1C015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Delete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1653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cxnSp>
        <p:nvCxnSpPr>
          <p:cNvPr id="28682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sp>
        <p:nvSpPr>
          <p:cNvPr id="28684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C546A85-839C-0C62-FF2E-781391098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27554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C241F88-EEEC-E4B6-D656-84D28080A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852425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D4E8219-341E-1964-43A7-C0DDE010B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030369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F2F78CB-3A24-0852-AB67-15B087E77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18244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52336CE-0571-8D48-B310-FDC83C912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282352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cxnSp>
        <p:nvCxnSpPr>
          <p:cNvPr id="14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0386F7B-1D33-9586-7F9F-981007E95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258912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68072F-7C34-4762-84D6-F7FE0748769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711219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84CDA7-863B-4271-AD63-FBB4C382EF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6D5E38-68A2-CCAD-3FB5-F28A1C03F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025158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length of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C57161-962B-EDB6-58A1-0DEB5493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78318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56FD23-B410-B57C-C101-277943AB4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80994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5579222-6454-4715-5EDC-EBD8C2AFA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307779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F652C85-1309-CF3F-FD73-32C5A3E7F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519468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length of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4B62CEA-E725-C7AD-CD11-7AC1DEF64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3630217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General framework</a:t>
            </a:r>
          </a:p>
        </p:txBody>
      </p:sp>
      <p:sp>
        <p:nvSpPr>
          <p:cNvPr id="3277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D1B1D8-1C43-4AF2-B527-5E53B867F8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32772" name="TextBox 22"/>
          <p:cNvSpPr txBox="1">
            <a:spLocks noChangeArrowheads="1"/>
          </p:cNvSpPr>
          <p:nvPr/>
        </p:nvSpPr>
        <p:spPr bwMode="auto">
          <a:xfrm>
            <a:off x="969963" y="32004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2773" name="TextBox 23"/>
          <p:cNvSpPr txBox="1">
            <a:spLocks noChangeArrowheads="1"/>
          </p:cNvSpPr>
          <p:nvPr/>
        </p:nvSpPr>
        <p:spPr bwMode="auto">
          <a:xfrm>
            <a:off x="2124075" y="3228975"/>
            <a:ext cx="679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32774" name="Straight Arrow Connector 25"/>
          <p:cNvCxnSpPr>
            <a:cxnSpLocks noChangeShapeType="1"/>
          </p:cNvCxnSpPr>
          <p:nvPr/>
        </p:nvCxnSpPr>
        <p:spPr bwMode="auto">
          <a:xfrm flipV="1">
            <a:off x="1409700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962150" y="3695700"/>
            <a:ext cx="9620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2776" name="Straight Arrow Connector 28"/>
          <p:cNvCxnSpPr>
            <a:cxnSpLocks noChangeShapeType="1"/>
          </p:cNvCxnSpPr>
          <p:nvPr/>
        </p:nvCxnSpPr>
        <p:spPr bwMode="auto">
          <a:xfrm flipV="1">
            <a:off x="3076575" y="3457575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7" name="TextBox 32"/>
          <p:cNvSpPr txBox="1">
            <a:spLocks noChangeArrowheads="1"/>
          </p:cNvSpPr>
          <p:nvPr/>
        </p:nvSpPr>
        <p:spPr bwMode="auto">
          <a:xfrm>
            <a:off x="3905250" y="3236913"/>
            <a:ext cx="7635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933825" y="3686175"/>
            <a:ext cx="6858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79" name="Rectangle 34"/>
          <p:cNvSpPr>
            <a:spLocks noChangeArrowheads="1"/>
          </p:cNvSpPr>
          <p:nvPr/>
        </p:nvSpPr>
        <p:spPr bwMode="auto">
          <a:xfrm>
            <a:off x="3571875" y="3686175"/>
            <a:ext cx="361950" cy="1714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80" name="Left Brace 35"/>
          <p:cNvSpPr>
            <a:spLocks/>
          </p:cNvSpPr>
          <p:nvPr/>
        </p:nvSpPr>
        <p:spPr bwMode="auto">
          <a:xfrm rot="-5400000">
            <a:off x="4219575" y="3667125"/>
            <a:ext cx="114300" cy="628650"/>
          </a:xfrm>
          <a:prstGeom prst="leftBrace">
            <a:avLst>
              <a:gd name="adj1" fmla="val 832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81" name="TextBox 36"/>
          <p:cNvSpPr txBox="1">
            <a:spLocks noChangeArrowheads="1"/>
          </p:cNvSpPr>
          <p:nvPr/>
        </p:nvSpPr>
        <p:spPr bwMode="auto">
          <a:xfrm>
            <a:off x="4152900" y="39624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32782" name="Straight Arrow Connector 37"/>
          <p:cNvCxnSpPr>
            <a:cxnSpLocks noChangeShapeType="1"/>
          </p:cNvCxnSpPr>
          <p:nvPr/>
        </p:nvCxnSpPr>
        <p:spPr bwMode="auto">
          <a:xfrm flipV="1">
            <a:off x="4762500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1" name="Rectangle 38"/>
          <p:cNvSpPr>
            <a:spLocks noChangeArrowheads="1"/>
          </p:cNvSpPr>
          <p:nvPr/>
        </p:nvSpPr>
        <p:spPr bwMode="auto">
          <a:xfrm>
            <a:off x="5715000" y="1743075"/>
            <a:ext cx="1133475" cy="3133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84" name="Rectangle 39"/>
          <p:cNvSpPr>
            <a:spLocks noChangeArrowheads="1"/>
          </p:cNvSpPr>
          <p:nvPr/>
        </p:nvSpPr>
        <p:spPr bwMode="auto">
          <a:xfrm>
            <a:off x="3286125" y="320040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32785" name="Straight Connector 44"/>
          <p:cNvCxnSpPr>
            <a:cxnSpLocks noChangeShapeType="1"/>
          </p:cNvCxnSpPr>
          <p:nvPr/>
        </p:nvCxnSpPr>
        <p:spPr bwMode="auto">
          <a:xfrm flipV="1">
            <a:off x="5715000" y="2484438"/>
            <a:ext cx="1133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6" name="Straight Connector 48"/>
          <p:cNvCxnSpPr>
            <a:cxnSpLocks noChangeShapeType="1"/>
          </p:cNvCxnSpPr>
          <p:nvPr/>
        </p:nvCxnSpPr>
        <p:spPr bwMode="auto">
          <a:xfrm flipV="1">
            <a:off x="5724525" y="3209925"/>
            <a:ext cx="1133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7" name="TextBox 49"/>
          <p:cNvSpPr txBox="1">
            <a:spLocks noChangeArrowheads="1"/>
          </p:cNvSpPr>
          <p:nvPr/>
        </p:nvSpPr>
        <p:spPr bwMode="auto">
          <a:xfrm>
            <a:off x="6826250" y="2000250"/>
            <a:ext cx="64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32788" name="TextBox 50"/>
          <p:cNvSpPr txBox="1">
            <a:spLocks noChangeArrowheads="1"/>
          </p:cNvSpPr>
          <p:nvPr/>
        </p:nvSpPr>
        <p:spPr bwMode="auto">
          <a:xfrm>
            <a:off x="6826250" y="2705100"/>
            <a:ext cx="64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32789" name="TextBox 51"/>
          <p:cNvSpPr txBox="1">
            <a:spLocks noChangeArrowheads="1"/>
          </p:cNvSpPr>
          <p:nvPr/>
        </p:nvSpPr>
        <p:spPr bwMode="auto">
          <a:xfrm>
            <a:off x="6802438" y="5095875"/>
            <a:ext cx="885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1*…** = </a:t>
            </a:r>
            <a:r>
              <a:rPr lang="en-US" altLang="en-US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2790" name="TextBox 52"/>
          <p:cNvSpPr txBox="1">
            <a:spLocks noChangeArrowheads="1"/>
          </p:cNvSpPr>
          <p:nvPr/>
        </p:nvSpPr>
        <p:spPr bwMode="auto">
          <a:xfrm>
            <a:off x="7045325" y="5381625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2791" name="Left Brace 53"/>
          <p:cNvSpPr>
            <a:spLocks/>
          </p:cNvSpPr>
          <p:nvPr/>
        </p:nvSpPr>
        <p:spPr bwMode="auto">
          <a:xfrm rot="-5400000">
            <a:off x="7096125" y="5162550"/>
            <a:ext cx="114300" cy="419100"/>
          </a:xfrm>
          <a:prstGeom prst="leftBrace">
            <a:avLst>
              <a:gd name="adj1" fmla="val 8335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92" name="Text Box 9"/>
          <p:cNvSpPr txBox="1">
            <a:spLocks noChangeArrowheads="1"/>
          </p:cNvSpPr>
          <p:nvPr/>
        </p:nvSpPr>
        <p:spPr bwMode="auto">
          <a:xfrm>
            <a:off x="6135688" y="375443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793" name="TextBox 78"/>
          <p:cNvSpPr txBox="1">
            <a:spLocks noChangeArrowheads="1"/>
          </p:cNvSpPr>
          <p:nvPr/>
        </p:nvSpPr>
        <p:spPr bwMode="auto">
          <a:xfrm>
            <a:off x="5935663" y="6096000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2794" name="Left Brace 35"/>
          <p:cNvSpPr>
            <a:spLocks/>
          </p:cNvSpPr>
          <p:nvPr/>
        </p:nvSpPr>
        <p:spPr bwMode="auto">
          <a:xfrm rot="-5400000">
            <a:off x="2357437" y="3529013"/>
            <a:ext cx="161925" cy="9525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95" name="TextBox 36"/>
          <p:cNvSpPr txBox="1">
            <a:spLocks noChangeArrowheads="1"/>
          </p:cNvSpPr>
          <p:nvPr/>
        </p:nvSpPr>
        <p:spPr bwMode="auto">
          <a:xfrm>
            <a:off x="2301875" y="4019550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2796" name="Rectangle 39"/>
          <p:cNvSpPr>
            <a:spLocks noChangeArrowheads="1"/>
          </p:cNvSpPr>
          <p:nvPr/>
        </p:nvSpPr>
        <p:spPr bwMode="auto">
          <a:xfrm>
            <a:off x="1638300" y="31908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43037" name="Straight Connector 48"/>
          <p:cNvCxnSpPr>
            <a:cxnSpLocks noChangeShapeType="1"/>
          </p:cNvCxnSpPr>
          <p:nvPr/>
        </p:nvCxnSpPr>
        <p:spPr bwMode="auto">
          <a:xfrm flipV="1">
            <a:off x="5715000" y="5591175"/>
            <a:ext cx="1133475" cy="0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43038" name="Straight Connector 60"/>
          <p:cNvCxnSpPr>
            <a:cxnSpLocks noChangeShapeType="1"/>
          </p:cNvCxnSpPr>
          <p:nvPr/>
        </p:nvCxnSpPr>
        <p:spPr bwMode="auto">
          <a:xfrm>
            <a:off x="5715000" y="4867275"/>
            <a:ext cx="0" cy="981075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43039" name="Straight Connector 61"/>
          <p:cNvCxnSpPr>
            <a:cxnSpLocks noChangeShapeType="1"/>
          </p:cNvCxnSpPr>
          <p:nvPr/>
        </p:nvCxnSpPr>
        <p:spPr bwMode="auto">
          <a:xfrm>
            <a:off x="6848475" y="4848225"/>
            <a:ext cx="0" cy="1000125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sp>
        <p:nvSpPr>
          <p:cNvPr id="32800" name="Right Arrow 62"/>
          <p:cNvSpPr>
            <a:spLocks noChangeArrowheads="1"/>
          </p:cNvSpPr>
          <p:nvPr/>
        </p:nvSpPr>
        <p:spPr bwMode="auto">
          <a:xfrm rot="5400000">
            <a:off x="7000875" y="5724525"/>
            <a:ext cx="323850" cy="19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801" name="TextBox 49"/>
          <p:cNvSpPr txBox="1">
            <a:spLocks noChangeArrowheads="1"/>
          </p:cNvSpPr>
          <p:nvPr/>
        </p:nvSpPr>
        <p:spPr bwMode="auto">
          <a:xfrm>
            <a:off x="7265988" y="5648325"/>
            <a:ext cx="104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grow linearly</a:t>
            </a:r>
          </a:p>
        </p:txBody>
      </p:sp>
      <p:sp>
        <p:nvSpPr>
          <p:cNvPr id="32802" name="TextBox 49"/>
          <p:cNvSpPr txBox="1">
            <a:spLocks noChangeArrowheads="1"/>
          </p:cNvSpPr>
          <p:nvPr/>
        </p:nvSpPr>
        <p:spPr bwMode="auto">
          <a:xfrm>
            <a:off x="5938838" y="5105400"/>
            <a:ext cx="746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 tuples</a:t>
            </a:r>
          </a:p>
        </p:txBody>
      </p:sp>
    </p:spTree>
    <p:extLst>
      <p:ext uri="{BB962C8B-B14F-4D97-AF65-F5344CB8AC3E}">
        <p14:creationId xmlns:p14="http://schemas.microsoft.com/office/powerpoint/2010/main" val="932974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4050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51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799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4048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49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800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3801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3802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3803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3804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3806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252A98-82E6-4E79-AD4B-E802CE915F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33807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29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5074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075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823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5072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073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824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4825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4826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4827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4828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4830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89D1CE-501E-4FFF-8A24-85D6570E3FD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34831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80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846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6100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101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847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6098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099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848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5849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5850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5852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5854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5B53C-D57A-4582-B9B0-57EAD6221B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35855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6" name="Rectangle 19"/>
          <p:cNvSpPr>
            <a:spLocks noChangeArrowheads="1"/>
          </p:cNvSpPr>
          <p:nvPr/>
        </p:nvSpPr>
        <p:spPr bwMode="auto">
          <a:xfrm>
            <a:off x="1517650" y="2536825"/>
            <a:ext cx="330200" cy="800100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7" name="Rectangle 20"/>
          <p:cNvSpPr>
            <a:spLocks noChangeArrowheads="1"/>
          </p:cNvSpPr>
          <p:nvPr/>
        </p:nvSpPr>
        <p:spPr bwMode="auto">
          <a:xfrm>
            <a:off x="3041650" y="2549525"/>
            <a:ext cx="311150" cy="800100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87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869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7122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23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870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7120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21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871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6872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6873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36874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6875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687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1E2791-BFCE-4D76-8723-71231D08E5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6879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16D44D6A-5111-4581-AA0B-25C9255E9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435" y="4219780"/>
            <a:ext cx="3151380" cy="1877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&lt;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0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≥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− 2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8F4ABDCC-3537-494F-8BE7-1B19456C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346233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kern="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8146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7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894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8144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5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895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7896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7897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7898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7899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7901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08EC6F-3913-4CCD-973B-3DD27C197E7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3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0D5FFD7-D05E-461D-80A4-D006D2A27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346233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kern="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8864F85A-CC5C-4577-BB8E-6A333605C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435" y="4219780"/>
            <a:ext cx="3151380" cy="1877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&lt;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≥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− 2</a:t>
            </a:r>
            <a:r>
              <a:rPr lang="en-US" altLang="en-US" sz="2000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568478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23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B413C58-D896-40FC-B1E5-8A51547B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2200592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B413C58-D896-40FC-B1E5-8A51547B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1829565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1" name="Rectangle 27"/>
          <p:cNvSpPr>
            <a:spLocks noChangeArrowheads="1"/>
          </p:cNvSpPr>
          <p:nvPr/>
        </p:nvSpPr>
        <p:spPr bwMode="auto">
          <a:xfrm>
            <a:off x="1774825" y="112236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8932" name="Rectangle 28"/>
          <p:cNvSpPr>
            <a:spLocks noChangeArrowheads="1"/>
          </p:cNvSpPr>
          <p:nvPr/>
        </p:nvSpPr>
        <p:spPr bwMode="auto">
          <a:xfrm>
            <a:off x="1774825" y="157956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3" name="Rectangle 29"/>
          <p:cNvSpPr>
            <a:spLocks noChangeArrowheads="1"/>
          </p:cNvSpPr>
          <p:nvPr/>
        </p:nvSpPr>
        <p:spPr bwMode="auto">
          <a:xfrm>
            <a:off x="2838450" y="8890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4" name="Freeform 30"/>
          <p:cNvSpPr>
            <a:spLocks/>
          </p:cNvSpPr>
          <p:nvPr/>
        </p:nvSpPr>
        <p:spPr bwMode="auto">
          <a:xfrm>
            <a:off x="2928938" y="1882775"/>
            <a:ext cx="387350" cy="620713"/>
          </a:xfrm>
          <a:custGeom>
            <a:avLst/>
            <a:gdLst>
              <a:gd name="T0" fmla="*/ 0 w 244"/>
              <a:gd name="T1" fmla="*/ 2147483646 h 391"/>
              <a:gd name="T2" fmla="*/ 2147483646 w 244"/>
              <a:gd name="T3" fmla="*/ 2147483646 h 391"/>
              <a:gd name="T4" fmla="*/ 2147483646 w 244"/>
              <a:gd name="T5" fmla="*/ 2147483646 h 391"/>
              <a:gd name="T6" fmla="*/ 2147483646 w 244"/>
              <a:gd name="T7" fmla="*/ 0 h 391"/>
              <a:gd name="T8" fmla="*/ 0 60000 65536"/>
              <a:gd name="T9" fmla="*/ 0 60000 65536"/>
              <a:gd name="T10" fmla="*/ 0 60000 65536"/>
              <a:gd name="T11" fmla="*/ 0 60000 65536"/>
              <a:gd name="T12" fmla="*/ 0 w 244"/>
              <a:gd name="T13" fmla="*/ 0 h 391"/>
              <a:gd name="T14" fmla="*/ 244 w 244"/>
              <a:gd name="T15" fmla="*/ 391 h 3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4" h="391">
                <a:moveTo>
                  <a:pt x="0" y="391"/>
                </a:moveTo>
                <a:cubicBezTo>
                  <a:pt x="69" y="366"/>
                  <a:pt x="139" y="341"/>
                  <a:pt x="178" y="309"/>
                </a:cubicBezTo>
                <a:cubicBezTo>
                  <a:pt x="217" y="277"/>
                  <a:pt x="244" y="250"/>
                  <a:pt x="233" y="199"/>
                </a:cubicBezTo>
                <a:cubicBezTo>
                  <a:pt x="222" y="148"/>
                  <a:pt x="130" y="34"/>
                  <a:pt x="109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1626BC59-6553-4A10-94B9-64B3896E5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\\ If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1434444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39949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0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943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9944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9945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9946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9947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39948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D65873-D3EC-47AA-A981-1F398D2AB07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73558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66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097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97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967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0968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0969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0970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0971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40972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C13B9C-CC1F-42E2-B7C2-7790DA15F1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97505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990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1997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998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991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1992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1993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1994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1995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41996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CCC447-244D-4A64-BEDC-97E21191DEE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677368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01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302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302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01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301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199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3018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CA2F27-6896-4C6D-85D2-8992FF651E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854075" y="415448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24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ker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 ker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</a:t>
            </a:r>
            <a:endParaRPr lang="en-US" altLang="en-US" sz="240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0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1007113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4038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1026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6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039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4049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4050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040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4041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4042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404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>
            <a:off x="6461125" y="330676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Text Box 21"/>
          <p:cNvSpPr txBox="1">
            <a:spLocks noChangeArrowheads="1"/>
          </p:cNvSpPr>
          <p:nvPr/>
        </p:nvSpPr>
        <p:spPr bwMode="auto">
          <a:xfrm>
            <a:off x="6908800" y="287496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46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836D98-6961-491B-81BC-A4BB3CECB62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cxnSp>
        <p:nvCxnSpPr>
          <p:cNvPr id="44047" name="Straight Arrow Connector 23"/>
          <p:cNvCxnSpPr>
            <a:cxnSpLocks noChangeShapeType="1"/>
          </p:cNvCxnSpPr>
          <p:nvPr/>
        </p:nvCxnSpPr>
        <p:spPr bwMode="auto">
          <a:xfrm>
            <a:off x="48768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Text Box 20"/>
          <p:cNvSpPr txBox="1">
            <a:spLocks noChangeArrowheads="1"/>
          </p:cNvSpPr>
          <p:nvPr/>
        </p:nvSpPr>
        <p:spPr bwMode="auto">
          <a:xfrm>
            <a:off x="4030663" y="4141788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</p:txBody>
      </p:sp>
    </p:spTree>
    <p:extLst>
      <p:ext uri="{BB962C8B-B14F-4D97-AF65-F5344CB8AC3E}">
        <p14:creationId xmlns:p14="http://schemas.microsoft.com/office/powerpoint/2010/main" val="18210094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5062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1026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6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506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508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508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06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506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506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5067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8" name="Line 19"/>
          <p:cNvSpPr>
            <a:spLocks noChangeShapeType="1"/>
          </p:cNvSpPr>
          <p:nvPr/>
        </p:nvSpPr>
        <p:spPr bwMode="auto">
          <a:xfrm flipH="1">
            <a:off x="6461125" y="330676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9" name="Text Box 20"/>
          <p:cNvSpPr txBox="1">
            <a:spLocks noChangeArrowheads="1"/>
          </p:cNvSpPr>
          <p:nvPr/>
        </p:nvSpPr>
        <p:spPr bwMode="auto">
          <a:xfrm>
            <a:off x="4030663" y="4170363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</p:txBody>
      </p:sp>
      <p:sp>
        <p:nvSpPr>
          <p:cNvPr id="45070" name="Text Box 21"/>
          <p:cNvSpPr txBox="1">
            <a:spLocks noChangeArrowheads="1"/>
          </p:cNvSpPr>
          <p:nvPr/>
        </p:nvSpPr>
        <p:spPr bwMode="auto">
          <a:xfrm>
            <a:off x="6908800" y="287496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5071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A62FBA-24FD-4C07-A9B3-BEC9D75932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cxnSp>
        <p:nvCxnSpPr>
          <p:cNvPr id="45072" name="Straight Arrow Connector 23"/>
          <p:cNvCxnSpPr>
            <a:cxnSpLocks noChangeShapeType="1"/>
          </p:cNvCxnSpPr>
          <p:nvPr/>
        </p:nvCxnSpPr>
        <p:spPr bwMode="auto">
          <a:xfrm>
            <a:off x="48768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3" name="Rectangle 1"/>
          <p:cNvSpPr>
            <a:spLocks noChangeArrowheads="1"/>
          </p:cNvSpPr>
          <p:nvPr/>
        </p:nvSpPr>
        <p:spPr bwMode="auto">
          <a:xfrm>
            <a:off x="5067300" y="1363663"/>
            <a:ext cx="1687513" cy="6159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5074" name="Rectangle 27"/>
          <p:cNvSpPr>
            <a:spLocks noChangeArrowheads="1"/>
          </p:cNvSpPr>
          <p:nvPr/>
        </p:nvSpPr>
        <p:spPr bwMode="auto">
          <a:xfrm>
            <a:off x="1638300" y="2947988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5" name="Rectangle 28"/>
          <p:cNvSpPr>
            <a:spLocks noChangeArrowheads="1"/>
          </p:cNvSpPr>
          <p:nvPr/>
        </p:nvSpPr>
        <p:spPr bwMode="auto">
          <a:xfrm>
            <a:off x="3162300" y="2947988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6" name="Rectangle 29"/>
          <p:cNvSpPr>
            <a:spLocks noChangeArrowheads="1"/>
          </p:cNvSpPr>
          <p:nvPr/>
        </p:nvSpPr>
        <p:spPr bwMode="auto">
          <a:xfrm>
            <a:off x="4686300" y="293687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6134100" y="294957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78" name="Rectangle 31"/>
          <p:cNvSpPr>
            <a:spLocks noChangeArrowheads="1"/>
          </p:cNvSpPr>
          <p:nvPr/>
        </p:nvSpPr>
        <p:spPr bwMode="auto">
          <a:xfrm>
            <a:off x="2117725" y="167481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45079" name="Rectangle 32"/>
          <p:cNvSpPr>
            <a:spLocks noChangeArrowheads="1"/>
          </p:cNvSpPr>
          <p:nvPr/>
        </p:nvSpPr>
        <p:spPr bwMode="auto">
          <a:xfrm>
            <a:off x="2117725" y="213201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0" name="Rectangle 33"/>
          <p:cNvSpPr>
            <a:spLocks noChangeArrowheads="1"/>
          </p:cNvSpPr>
          <p:nvPr/>
        </p:nvSpPr>
        <p:spPr bwMode="auto">
          <a:xfrm>
            <a:off x="3173413" y="14335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1" name="Freeform 34"/>
          <p:cNvSpPr>
            <a:spLocks/>
          </p:cNvSpPr>
          <p:nvPr/>
        </p:nvSpPr>
        <p:spPr bwMode="auto">
          <a:xfrm>
            <a:off x="3271838" y="2435225"/>
            <a:ext cx="387350" cy="620713"/>
          </a:xfrm>
          <a:custGeom>
            <a:avLst/>
            <a:gdLst>
              <a:gd name="T0" fmla="*/ 0 w 244"/>
              <a:gd name="T1" fmla="*/ 620712 h 391"/>
              <a:gd name="T2" fmla="*/ 282575 w 244"/>
              <a:gd name="T3" fmla="*/ 490537 h 391"/>
              <a:gd name="T4" fmla="*/ 369888 w 244"/>
              <a:gd name="T5" fmla="*/ 315912 h 391"/>
              <a:gd name="T6" fmla="*/ 173038 w 244"/>
              <a:gd name="T7" fmla="*/ 0 h 391"/>
              <a:gd name="T8" fmla="*/ 0 60000 65536"/>
              <a:gd name="T9" fmla="*/ 0 60000 65536"/>
              <a:gd name="T10" fmla="*/ 0 60000 65536"/>
              <a:gd name="T11" fmla="*/ 0 60000 65536"/>
              <a:gd name="T12" fmla="*/ 0 w 244"/>
              <a:gd name="T13" fmla="*/ 0 h 391"/>
              <a:gd name="T14" fmla="*/ 244 w 244"/>
              <a:gd name="T15" fmla="*/ 391 h 3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4" h="391">
                <a:moveTo>
                  <a:pt x="0" y="391"/>
                </a:moveTo>
                <a:cubicBezTo>
                  <a:pt x="69" y="366"/>
                  <a:pt x="139" y="341"/>
                  <a:pt x="178" y="309"/>
                </a:cubicBezTo>
                <a:cubicBezTo>
                  <a:pt x="217" y="277"/>
                  <a:pt x="244" y="250"/>
                  <a:pt x="233" y="199"/>
                </a:cubicBezTo>
                <a:cubicBezTo>
                  <a:pt x="222" y="148"/>
                  <a:pt x="130" y="34"/>
                  <a:pt x="109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2" name="Text Box 35"/>
          <p:cNvSpPr txBox="1">
            <a:spLocks noChangeArrowheads="1"/>
          </p:cNvSpPr>
          <p:nvPr/>
        </p:nvSpPr>
        <p:spPr bwMode="auto">
          <a:xfrm>
            <a:off x="5138738" y="1304925"/>
            <a:ext cx="1587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3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2BD42846-F674-47DF-AD6A-528874A06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880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6086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610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087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610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610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088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6089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6090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6091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92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6093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8C919E-395A-4575-ACC5-14C177C5A9A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grpSp>
        <p:nvGrpSpPr>
          <p:cNvPr id="46094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6095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6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7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8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9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6100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1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2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3115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7110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7129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30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7127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7128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7114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7115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6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7117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B7052E-1C7E-4580-8FC6-CADD5AEE2EB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grpSp>
        <p:nvGrpSpPr>
          <p:cNvPr id="47118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7119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0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1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2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3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7124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5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6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9293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48133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815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5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134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815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815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135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8136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8137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38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9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8140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763100-387E-49EF-BD4C-D1D11BE96A0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grpSp>
        <p:nvGrpSpPr>
          <p:cNvPr id="48141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8143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4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5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6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7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8148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9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50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27025" y="381000"/>
            <a:ext cx="8054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767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49158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9177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49178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159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9175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9176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160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9162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916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64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165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6DD29A-1F74-4908-A2DE-60E9EFCF2E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grpSp>
        <p:nvGrpSpPr>
          <p:cNvPr id="49166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9167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68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69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0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1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9172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3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4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4737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0182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50207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50208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18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50205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50206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18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5018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50187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8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018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CF2053-B3C3-46B0-A543-873731F5AB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cxnSp>
        <p:nvCxnSpPr>
          <p:cNvPr id="50190" name="Straight Arrow Connector 23"/>
          <p:cNvCxnSpPr>
            <a:cxnSpLocks noChangeShapeType="1"/>
          </p:cNvCxnSpPr>
          <p:nvPr/>
        </p:nvCxnSpPr>
        <p:spPr bwMode="auto">
          <a:xfrm>
            <a:off x="62103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0191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50197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98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99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0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1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50202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3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4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192" name="Group 7"/>
          <p:cNvGrpSpPr>
            <a:grpSpLocks/>
          </p:cNvGrpSpPr>
          <p:nvPr/>
        </p:nvGrpSpPr>
        <p:grpSpPr bwMode="auto">
          <a:xfrm>
            <a:off x="6534150" y="3197225"/>
            <a:ext cx="1295400" cy="914400"/>
            <a:chOff x="2688" y="1584"/>
            <a:chExt cx="816" cy="576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600950" y="296862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94" name="Text Box 20"/>
          <p:cNvSpPr txBox="1">
            <a:spLocks noChangeArrowheads="1"/>
          </p:cNvSpPr>
          <p:nvPr/>
        </p:nvSpPr>
        <p:spPr bwMode="auto">
          <a:xfrm>
            <a:off x="6686550" y="416083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=100</a:t>
            </a:r>
          </a:p>
        </p:txBody>
      </p:sp>
    </p:spTree>
    <p:extLst>
      <p:ext uri="{BB962C8B-B14F-4D97-AF65-F5344CB8AC3E}">
        <p14:creationId xmlns:p14="http://schemas.microsoft.com/office/powerpoint/2010/main" val="11184302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1206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5123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5123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207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5123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5123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08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51209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51210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51211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12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1213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B5089C-0B76-4622-8138-EE90E46A0E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cxnSp>
        <p:nvCxnSpPr>
          <p:cNvPr id="51214" name="Straight Arrow Connector 23"/>
          <p:cNvCxnSpPr>
            <a:cxnSpLocks noChangeShapeType="1"/>
          </p:cNvCxnSpPr>
          <p:nvPr/>
        </p:nvCxnSpPr>
        <p:spPr bwMode="auto">
          <a:xfrm>
            <a:off x="62103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1215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51223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4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5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6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7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</a:p>
          </p:txBody>
        </p:sp>
        <p:sp>
          <p:nvSpPr>
            <p:cNvPr id="51228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9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30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6" name="Group 7"/>
          <p:cNvGrpSpPr>
            <a:grpSpLocks/>
          </p:cNvGrpSpPr>
          <p:nvPr/>
        </p:nvGrpSpPr>
        <p:grpSpPr bwMode="auto">
          <a:xfrm>
            <a:off x="6534150" y="3197225"/>
            <a:ext cx="1295400" cy="914400"/>
            <a:chOff x="2688" y="1584"/>
            <a:chExt cx="816" cy="576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600950" y="296862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8" name="Text Box 20"/>
          <p:cNvSpPr txBox="1">
            <a:spLocks noChangeArrowheads="1"/>
          </p:cNvSpPr>
          <p:nvPr/>
        </p:nvSpPr>
        <p:spPr bwMode="auto">
          <a:xfrm>
            <a:off x="6686550" y="416083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=100</a:t>
            </a:r>
          </a:p>
        </p:txBody>
      </p:sp>
      <p:sp>
        <p:nvSpPr>
          <p:cNvPr id="51219" name="Line 69"/>
          <p:cNvSpPr>
            <a:spLocks noChangeShapeType="1"/>
          </p:cNvSpPr>
          <p:nvPr/>
        </p:nvSpPr>
        <p:spPr bwMode="auto">
          <a:xfrm flipV="1">
            <a:off x="1981200" y="1695450"/>
            <a:ext cx="1581150" cy="876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0" name="Line 69"/>
          <p:cNvSpPr>
            <a:spLocks noChangeShapeType="1"/>
          </p:cNvSpPr>
          <p:nvPr/>
        </p:nvSpPr>
        <p:spPr bwMode="auto">
          <a:xfrm>
            <a:off x="2000250" y="1657350"/>
            <a:ext cx="1504950" cy="876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888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3"/>
            <a:ext cx="6423025" cy="1601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46203A-174F-6548-ABFE-4FACF2D6F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57" y="3130446"/>
            <a:ext cx="6423025" cy="59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No indirection like extensible hashing</a:t>
            </a:r>
            <a:endParaRPr lang="en-US" altLang="en-US" sz="2800" kern="0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7D38AF6E-27FB-8D40-7937-E20E23EB6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55" y="3186114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35173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3"/>
            <a:ext cx="6423025" cy="1601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6" name="Rectangle 7"/>
          <p:cNvSpPr>
            <a:spLocks noChangeArrowheads="1"/>
          </p:cNvSpPr>
          <p:nvPr/>
        </p:nvSpPr>
        <p:spPr bwMode="auto">
          <a:xfrm>
            <a:off x="1654629" y="4461887"/>
            <a:ext cx="5704114" cy="48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Overflow chains</a:t>
            </a:r>
          </a:p>
        </p:txBody>
      </p:sp>
      <p:sp>
        <p:nvSpPr>
          <p:cNvPr id="94217" name="Oval 8"/>
          <p:cNvSpPr>
            <a:spLocks noChangeArrowheads="1"/>
          </p:cNvSpPr>
          <p:nvPr/>
        </p:nvSpPr>
        <p:spPr bwMode="auto">
          <a:xfrm>
            <a:off x="1088571" y="4528188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46203A-174F-6548-ABFE-4FACF2D6F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57" y="3130446"/>
            <a:ext cx="6423025" cy="59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No indirection like extensible hashing</a:t>
            </a:r>
            <a:endParaRPr lang="en-US" altLang="en-US" sz="2800" kern="0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7D38AF6E-27FB-8D40-7937-E20E23EB6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55" y="3186114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825895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50732" y="685800"/>
            <a:ext cx="6135868" cy="735873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BAD CASE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full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Very empty				Need to move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here…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Would waste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space…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3886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2362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3124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600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3886200" y="33528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3886200" y="41148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3886200" y="48006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4648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54864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3246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6" name="Rectangle 14"/>
          <p:cNvSpPr>
            <a:spLocks noChangeArrowheads="1"/>
          </p:cNvSpPr>
          <p:nvPr/>
        </p:nvSpPr>
        <p:spPr bwMode="auto">
          <a:xfrm>
            <a:off x="70866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7" name="AutoShape 15"/>
          <p:cNvSpPr>
            <a:spLocks/>
          </p:cNvSpPr>
          <p:nvPr/>
        </p:nvSpPr>
        <p:spPr bwMode="auto">
          <a:xfrm rot="-5400000">
            <a:off x="2400300" y="2476500"/>
            <a:ext cx="228600" cy="18288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8" name="AutoShape 16"/>
          <p:cNvSpPr>
            <a:spLocks/>
          </p:cNvSpPr>
          <p:nvPr/>
        </p:nvSpPr>
        <p:spPr bwMode="auto">
          <a:xfrm rot="5400000" flipV="1">
            <a:off x="4114800" y="22098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>
            <a:off x="7108825" y="3386138"/>
            <a:ext cx="903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B91A41-A071-4FB5-80A5-5F2D185FD3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98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8645" y="2037805"/>
            <a:ext cx="5993674" cy="278238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  How it works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  Dynamic hashing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	   - Extensible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	   - Linear</a:t>
            </a:r>
            <a:endParaRPr lang="en-US" altLang="en-US" u="sng" dirty="0">
              <a:cs typeface="Times New Roman" panose="02020603050405020304" pitchFamily="18" charset="0"/>
            </a:endParaRP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825137" y="988423"/>
            <a:ext cx="506185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Hashing: Summary</a:t>
            </a:r>
          </a:p>
        </p:txBody>
      </p:sp>
      <p:sp>
        <p:nvSpPr>
          <p:cNvPr id="553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FD786-B4AF-479F-9A67-CB07BC7E2BA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360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5632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40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2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39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2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56328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5632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5638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5637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5637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3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5633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5633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7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5634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4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5634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5635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5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5635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5636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5636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8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89576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499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7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8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99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5073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4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500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500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5062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63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4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5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6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7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8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9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0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5053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54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5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6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7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8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9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0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1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0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5044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5045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6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7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8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9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0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1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2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500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0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500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501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501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501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1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502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502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503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503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503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503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4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5043" name="Cloud Callout 85"/>
          <p:cNvSpPr>
            <a:spLocks noChangeArrowheads="1"/>
          </p:cNvSpPr>
          <p:nvPr/>
        </p:nvSpPr>
        <p:spPr bwMode="auto">
          <a:xfrm>
            <a:off x="3305175" y="1504950"/>
            <a:ext cx="3619500" cy="26289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What is still missing?</a:t>
            </a:r>
          </a:p>
        </p:txBody>
      </p:sp>
    </p:spTree>
    <p:extLst>
      <p:ext uri="{BB962C8B-B14F-4D97-AF65-F5344CB8AC3E}">
        <p14:creationId xmlns:p14="http://schemas.microsoft.com/office/powerpoint/2010/main" val="40543570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442371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E611B8-62E3-4EB9-A4EC-DB9D66E56C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88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640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640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0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640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640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641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640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640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1" name="Group 5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93" name="TextBox 1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94" name="Group 3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9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9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40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40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9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9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9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581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tuples: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entire relation: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Unary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π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σ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,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Binary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        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en-US" sz="2800" dirty="0">
                <a:solidFill>
                  <a:schemeClr val="bg1">
                    <a:lumMod val="95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endParaRPr lang="en-US" altLang="en-US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EA239D-9018-40FB-BFD6-28B71B481A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grpSp>
        <p:nvGrpSpPr>
          <p:cNvPr id="18437" name="Group 1"/>
          <p:cNvGrpSpPr>
            <a:grpSpLocks/>
          </p:cNvGrpSpPr>
          <p:nvPr/>
        </p:nvGrpSpPr>
        <p:grpSpPr bwMode="auto">
          <a:xfrm>
            <a:off x="5797550" y="3327400"/>
            <a:ext cx="1592263" cy="676275"/>
            <a:chOff x="5798332" y="3460784"/>
            <a:chExt cx="1591952" cy="675841"/>
          </a:xfrm>
        </p:grpSpPr>
        <p:sp>
          <p:nvSpPr>
            <p:cNvPr id="18458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522830" cy="523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9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60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7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18461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2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3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</p:grpSp>
      <p:grpSp>
        <p:nvGrpSpPr>
          <p:cNvPr id="18438" name="Group 33"/>
          <p:cNvGrpSpPr>
            <a:grpSpLocks/>
          </p:cNvGrpSpPr>
          <p:nvPr/>
        </p:nvGrpSpPr>
        <p:grpSpPr bwMode="auto">
          <a:xfrm>
            <a:off x="5497513" y="5672136"/>
            <a:ext cx="1592262" cy="567861"/>
            <a:chOff x="5798332" y="3460784"/>
            <a:chExt cx="1591952" cy="567497"/>
          </a:xfrm>
        </p:grpSpPr>
        <p:sp>
          <p:nvSpPr>
            <p:cNvPr id="18452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468307" cy="430610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3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</p:txBody>
        </p:sp>
        <p:sp>
          <p:nvSpPr>
            <p:cNvPr id="18454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07579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bg1">
                      <a:lumMod val="95000"/>
                    </a:schemeClr>
                  </a:solidFill>
                </a:rPr>
                <a:t>C</a:t>
              </a:r>
            </a:p>
          </p:txBody>
        </p:sp>
        <p:sp>
          <p:nvSpPr>
            <p:cNvPr id="18455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280791" cy="553642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6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280791" cy="553643"/>
            </a:xfrm>
            <a:prstGeom prst="rect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7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Group 42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4" name="Rectangle 4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2" name="TextBox 44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3" name="Group 45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6601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tuples: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based on entire relation: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Unary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π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σ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γ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δ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τ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,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Binary operations: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        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en-US" sz="28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</a:rPr>
              <a:t>U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EA239D-9018-40FB-BFD6-28B71B481A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grpSp>
        <p:nvGrpSpPr>
          <p:cNvPr id="18437" name="Group 1"/>
          <p:cNvGrpSpPr>
            <a:grpSpLocks/>
          </p:cNvGrpSpPr>
          <p:nvPr/>
        </p:nvGrpSpPr>
        <p:grpSpPr bwMode="auto">
          <a:xfrm>
            <a:off x="5797550" y="3327403"/>
            <a:ext cx="1592263" cy="567862"/>
            <a:chOff x="5798332" y="3460784"/>
            <a:chExt cx="1591952" cy="567497"/>
          </a:xfrm>
        </p:grpSpPr>
        <p:sp>
          <p:nvSpPr>
            <p:cNvPr id="18458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468307" cy="430610"/>
            </a:xfrm>
            <a:prstGeom prst="rect">
              <a:avLst/>
            </a:prstGeom>
            <a:noFill/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9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60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C</a:t>
              </a:r>
            </a:p>
          </p:txBody>
        </p:sp>
        <p:sp>
          <p:nvSpPr>
            <p:cNvPr id="18461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280791" cy="553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2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280791" cy="553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63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>
                  <a:solidFill>
                    <a:srgbClr val="00B050"/>
                  </a:solidFill>
                </a:rPr>
                <a:t> </a:t>
              </a:r>
            </a:p>
          </p:txBody>
        </p:sp>
      </p:grpSp>
      <p:grpSp>
        <p:nvGrpSpPr>
          <p:cNvPr id="18438" name="Group 33"/>
          <p:cNvGrpSpPr>
            <a:grpSpLocks/>
          </p:cNvGrpSpPr>
          <p:nvPr/>
        </p:nvGrpSpPr>
        <p:grpSpPr bwMode="auto">
          <a:xfrm>
            <a:off x="5497513" y="5672138"/>
            <a:ext cx="1592262" cy="676275"/>
            <a:chOff x="5798332" y="3460784"/>
            <a:chExt cx="1591952" cy="675841"/>
          </a:xfrm>
        </p:grpSpPr>
        <p:sp>
          <p:nvSpPr>
            <p:cNvPr id="18452" name="TextBox 177"/>
            <p:cNvSpPr txBox="1">
              <a:spLocks noChangeArrowheads="1"/>
            </p:cNvSpPr>
            <p:nvPr/>
          </p:nvSpPr>
          <p:spPr bwMode="auto">
            <a:xfrm>
              <a:off x="5798332" y="3578440"/>
              <a:ext cx="522830" cy="523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2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22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53" name="AutoShape 4"/>
            <p:cNvSpPr>
              <a:spLocks noChangeArrowheads="1"/>
            </p:cNvSpPr>
            <p:nvPr/>
          </p:nvSpPr>
          <p:spPr bwMode="auto">
            <a:xfrm rot="-5400000">
              <a:off x="6427444" y="3651063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  <p:sp>
          <p:nvSpPr>
            <p:cNvPr id="18454" name="TextBox 8"/>
            <p:cNvSpPr txBox="1">
              <a:spLocks noChangeArrowheads="1"/>
            </p:cNvSpPr>
            <p:nvPr/>
          </p:nvSpPr>
          <p:spPr bwMode="auto">
            <a:xfrm>
              <a:off x="7146767" y="3720702"/>
              <a:ext cx="243517" cy="37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18455" name="TextBox 11"/>
            <p:cNvSpPr txBox="1">
              <a:spLocks noChangeArrowheads="1"/>
            </p:cNvSpPr>
            <p:nvPr/>
          </p:nvSpPr>
          <p:spPr bwMode="auto">
            <a:xfrm>
              <a:off x="6653116" y="3463559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6" name="TextBox 12"/>
            <p:cNvSpPr txBox="1">
              <a:spLocks noChangeArrowheads="1"/>
            </p:cNvSpPr>
            <p:nvPr/>
          </p:nvSpPr>
          <p:spPr bwMode="auto">
            <a:xfrm>
              <a:off x="6078099" y="3460784"/>
              <a:ext cx="313483" cy="673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8457" name="AutoShape 4"/>
            <p:cNvSpPr>
              <a:spLocks noChangeArrowheads="1"/>
            </p:cNvSpPr>
            <p:nvPr/>
          </p:nvSpPr>
          <p:spPr bwMode="auto">
            <a:xfrm rot="-5400000">
              <a:off x="6938502" y="3660167"/>
              <a:ext cx="238358" cy="283228"/>
            </a:xfrm>
            <a:prstGeom prst="flowChartCollate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solidFill>
                    <a:srgbClr val="00B050"/>
                  </a:solidFill>
                </a:rPr>
                <a:t> 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Group 42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4" name="Rectangle 4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2" name="TextBox 44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3" name="Group 45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40067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7350"/>
            <a:ext cx="7772400" cy="873125"/>
          </a:xfrm>
        </p:spPr>
        <p:txBody>
          <a:bodyPr/>
          <a:lstStyle/>
          <a:p>
            <a:pPr algn="l"/>
            <a:r>
              <a:rPr lang="en-US" altLang="zh-CN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Important Facts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2150" y="1582738"/>
            <a:ext cx="7772400" cy="4111625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Data (relations) are in disks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IO’s are time-consuming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Relations are too large to fit into main memory </a:t>
            </a: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Different algorithms are needed when (assigned/available) main memory buffer size is different.</a:t>
            </a:r>
          </a:p>
        </p:txBody>
      </p:sp>
    </p:spTree>
    <p:extLst>
      <p:ext uri="{BB962C8B-B14F-4D97-AF65-F5344CB8AC3E}">
        <p14:creationId xmlns:p14="http://schemas.microsoft.com/office/powerpoint/2010/main" val="26666945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56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55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20488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2048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054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4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053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4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053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053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049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049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049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049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0499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050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0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2050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1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051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051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051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052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052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8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0529" name="Text Box 85"/>
          <p:cNvSpPr txBox="1">
            <a:spLocks noChangeArrowheads="1"/>
          </p:cNvSpPr>
          <p:nvPr/>
        </p:nvSpPr>
        <p:spPr bwMode="auto">
          <a:xfrm>
            <a:off x="4718050" y="6365875"/>
            <a:ext cx="2071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33CC33"/>
                </a:solidFill>
                <a:ea typeface="宋体" panose="02010600030101010101" pitchFamily="2" charset="-122"/>
              </a:rPr>
              <a:t>graduate database</a:t>
            </a:r>
          </a:p>
        </p:txBody>
      </p:sp>
    </p:spTree>
    <p:extLst>
      <p:ext uri="{BB962C8B-B14F-4D97-AF65-F5344CB8AC3E}">
        <p14:creationId xmlns:p14="http://schemas.microsoft.com/office/powerpoint/2010/main" val="1091477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82688" y="3000375"/>
            <a:ext cx="66992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Main Memory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fast (read/write: 10-100 nanosecond)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 capacity (gigabytes)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volatile 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11263" y="614363"/>
            <a:ext cx="7123112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slow (read/write: 1~40 millisecond)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 capacity (100’s gigabytes)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non-volatile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09663" y="5300663"/>
            <a:ext cx="68468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Disks are about 10</a:t>
            </a:r>
            <a:r>
              <a:rPr lang="en-US" altLang="zh-CN" baseline="3000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~10</a:t>
            </a:r>
            <a:r>
              <a:rPr lang="en-US" altLang="zh-CN" baseline="3000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times slower than main memory</a:t>
            </a:r>
          </a:p>
        </p:txBody>
      </p:sp>
    </p:spTree>
    <p:extLst>
      <p:ext uri="{BB962C8B-B14F-4D97-AF65-F5344CB8AC3E}">
        <p14:creationId xmlns:p14="http://schemas.microsoft.com/office/powerpoint/2010/main" val="9761391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</p:txBody>
      </p:sp>
    </p:spTree>
    <p:extLst>
      <p:ext uri="{BB962C8B-B14F-4D97-AF65-F5344CB8AC3E}">
        <p14:creationId xmlns:p14="http://schemas.microsoft.com/office/powerpoint/2010/main" val="249278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Assume: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inputs are on disk (so must be read in)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but output is not written back to disk (may not have        	to; hard to estimate output size, which also does 	not depend on the adopted algorithms)</a:t>
            </a:r>
          </a:p>
        </p:txBody>
      </p:sp>
    </p:spTree>
    <p:extLst>
      <p:ext uri="{BB962C8B-B14F-4D97-AF65-F5344CB8AC3E}">
        <p14:creationId xmlns:p14="http://schemas.microsoft.com/office/powerpoint/2010/main" val="17159916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36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Disk I/O Model of Computation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9125" y="1050925"/>
            <a:ext cx="7867650" cy="5330825"/>
          </a:xfrm>
        </p:spPr>
        <p:txBody>
          <a:bodyPr/>
          <a:lstStyle/>
          <a:p>
            <a:pPr marL="342900" lvl="1" indent="-342900">
              <a:buFontTx/>
              <a:buChar char="•"/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Dominance of I/O cost: </a:t>
            </a:r>
          </a:p>
          <a:p>
            <a:pPr marL="400050" lvl="2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a block needs to be moved between disk and main  memory, then the time taken to perform the read/write is much larger than the time likely to be used to manipulate that data in main memory.</a:t>
            </a:r>
          </a:p>
          <a:p>
            <a:pPr>
              <a:defRPr/>
            </a:pPr>
            <a:r>
              <a:rPr lang="en-US" altLang="zh-CN" sz="2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number of disk block reads/writes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 a good approximation to the entire computation.</a:t>
            </a:r>
          </a:p>
          <a:p>
            <a:pPr>
              <a:defRPr/>
            </a:pPr>
            <a:r>
              <a:rPr lang="en-US" altLang="zh-CN" sz="2600" dirty="0">
                <a:solidFill>
                  <a:srgbClr val="00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Assume: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inputs are on disk (so must be read in)</a:t>
            </a:r>
          </a:p>
          <a:p>
            <a:pPr marL="400050" lvl="1" indent="0">
              <a:buFontTx/>
              <a:buNone/>
              <a:defRPr/>
            </a:pP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 but output is </a:t>
            </a:r>
            <a:r>
              <a:rPr lang="en-US" altLang="zh-CN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en-US" altLang="zh-CN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written back to disk (may not have        	to; hard to estimate output size, which also does 	not depend on the adopted algorithms)</a:t>
            </a:r>
          </a:p>
        </p:txBody>
      </p:sp>
    </p:spTree>
    <p:extLst>
      <p:ext uri="{BB962C8B-B14F-4D97-AF65-F5344CB8AC3E}">
        <p14:creationId xmlns:p14="http://schemas.microsoft.com/office/powerpoint/2010/main" val="775736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40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Parameters for algorithm complexity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00" y="1333500"/>
            <a:ext cx="7600950" cy="4600575"/>
          </a:xfrm>
        </p:spPr>
        <p:txBody>
          <a:bodyPr/>
          <a:lstStyle/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a relation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B(R): </a:t>
            </a:r>
          </a:p>
          <a:p>
            <a:pPr marL="0" lvl="1" indent="0">
              <a:buFontTx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blocks containing tuples of R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T(R):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tuples in R</a:t>
            </a:r>
          </a:p>
          <a:p>
            <a:pPr marL="571500" lvl="1" indent="-5715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V(R, A): </a:t>
            </a:r>
          </a:p>
          <a:p>
            <a:pPr marL="0" lvl="1" indent="0">
              <a:buFontTx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# of distinct values on attribute A of R</a:t>
            </a:r>
          </a:p>
          <a:p>
            <a:pPr marL="0" lvl="1" indent="0"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  <a:defRPr/>
            </a:pPr>
            <a:r>
              <a:rPr lang="en-US" altLang="zh-CN" sz="3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M: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# of useable main memory blocks</a:t>
            </a:r>
          </a:p>
        </p:txBody>
      </p:sp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58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3559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356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356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356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356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356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356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356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2262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142875"/>
            <a:ext cx="7772400" cy="873125"/>
          </a:xfrm>
        </p:spPr>
        <p:txBody>
          <a:bodyPr/>
          <a:lstStyle/>
          <a:p>
            <a:pPr algn="l"/>
            <a:r>
              <a:rPr lang="en-US" altLang="zh-CN" sz="40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Remark on Main Memory Size M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5" name="Rectangle 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69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4670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467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467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467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67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467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467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467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467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4580" name="Group 15"/>
          <p:cNvGrpSpPr>
            <a:grpSpLocks/>
          </p:cNvGrpSpPr>
          <p:nvPr/>
        </p:nvGrpSpPr>
        <p:grpSpPr bwMode="auto">
          <a:xfrm>
            <a:off x="860425" y="2062163"/>
            <a:ext cx="2484438" cy="3100387"/>
            <a:chOff x="6165850" y="2114550"/>
            <a:chExt cx="2484438" cy="3100388"/>
          </a:xfrm>
        </p:grpSpPr>
        <p:sp>
          <p:nvSpPr>
            <p:cNvPr id="24635" name="AutoShape 4"/>
            <p:cNvSpPr>
              <a:spLocks noChangeArrowheads="1"/>
            </p:cNvSpPr>
            <p:nvPr/>
          </p:nvSpPr>
          <p:spPr bwMode="auto">
            <a:xfrm rot="-5400000">
              <a:off x="6815137" y="2641601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6" name="TextBox 16"/>
            <p:cNvSpPr txBox="1">
              <a:spLocks noChangeArrowheads="1"/>
            </p:cNvSpPr>
            <p:nvPr/>
          </p:nvSpPr>
          <p:spPr bwMode="auto">
            <a:xfrm>
              <a:off x="7262813" y="2114550"/>
              <a:ext cx="3286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637" name="TextBox 17"/>
            <p:cNvSpPr txBox="1">
              <a:spLocks noChangeArrowheads="1"/>
            </p:cNvSpPr>
            <p:nvPr/>
          </p:nvSpPr>
          <p:spPr bwMode="auto">
            <a:xfrm>
              <a:off x="7842250" y="25717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∩</a:t>
              </a:r>
            </a:p>
          </p:txBody>
        </p:sp>
        <p:sp>
          <p:nvSpPr>
            <p:cNvPr id="24638" name="AutoShape 4"/>
            <p:cNvSpPr>
              <a:spLocks noChangeArrowheads="1"/>
            </p:cNvSpPr>
            <p:nvPr/>
          </p:nvSpPr>
          <p:spPr bwMode="auto">
            <a:xfrm rot="-5400000">
              <a:off x="7167562" y="407987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9" name="AutoShape 4"/>
            <p:cNvSpPr>
              <a:spLocks noChangeArrowheads="1"/>
            </p:cNvSpPr>
            <p:nvPr/>
          </p:nvSpPr>
          <p:spPr bwMode="auto">
            <a:xfrm rot="-5400000">
              <a:off x="7167562" y="31845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0" name="AutoShape 4"/>
            <p:cNvSpPr>
              <a:spLocks noChangeArrowheads="1"/>
            </p:cNvSpPr>
            <p:nvPr/>
          </p:nvSpPr>
          <p:spPr bwMode="auto">
            <a:xfrm rot="-5400000">
              <a:off x="7624762" y="36417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1" name="TextBox 22"/>
            <p:cNvSpPr txBox="1">
              <a:spLocks noChangeArrowheads="1"/>
            </p:cNvSpPr>
            <p:nvPr/>
          </p:nvSpPr>
          <p:spPr bwMode="auto">
            <a:xfrm>
              <a:off x="6186488" y="3133725"/>
              <a:ext cx="288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42" name="TextBox 23"/>
            <p:cNvSpPr txBox="1">
              <a:spLocks noChangeArrowheads="1"/>
            </p:cNvSpPr>
            <p:nvPr/>
          </p:nvSpPr>
          <p:spPr bwMode="auto">
            <a:xfrm>
              <a:off x="7840663" y="399097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43" name="Straight Connector 26"/>
            <p:cNvCxnSpPr>
              <a:cxnSpLocks noChangeShapeType="1"/>
            </p:cNvCxnSpPr>
            <p:nvPr/>
          </p:nvCxnSpPr>
          <p:spPr bwMode="auto">
            <a:xfrm rot="10800000" flipV="1">
              <a:off x="7019925" y="2428875"/>
              <a:ext cx="228600" cy="1809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6953250" y="2933700"/>
              <a:ext cx="266700" cy="1905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Straight Connector 32"/>
            <p:cNvCxnSpPr>
              <a:cxnSpLocks noChangeShapeType="1"/>
            </p:cNvCxnSpPr>
            <p:nvPr/>
          </p:nvCxnSpPr>
          <p:spPr bwMode="auto">
            <a:xfrm>
              <a:off x="7553325" y="2419350"/>
              <a:ext cx="381000" cy="2476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Straight Connector 36"/>
            <p:cNvCxnSpPr>
              <a:cxnSpLocks noChangeShapeType="1"/>
            </p:cNvCxnSpPr>
            <p:nvPr/>
          </p:nvCxnSpPr>
          <p:spPr bwMode="auto">
            <a:xfrm>
              <a:off x="7353300" y="3371850"/>
              <a:ext cx="2667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Straight Connector 38"/>
            <p:cNvCxnSpPr>
              <a:cxnSpLocks noChangeShapeType="1"/>
            </p:cNvCxnSpPr>
            <p:nvPr/>
          </p:nvCxnSpPr>
          <p:spPr bwMode="auto">
            <a:xfrm rot="10800000" flipV="1">
              <a:off x="7419975" y="3857625"/>
              <a:ext cx="1809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7767637" y="3871913"/>
              <a:ext cx="21907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42"/>
            <p:cNvCxnSpPr>
              <a:cxnSpLocks noChangeShapeType="1"/>
            </p:cNvCxnSpPr>
            <p:nvPr/>
          </p:nvCxnSpPr>
          <p:spPr bwMode="auto">
            <a:xfrm rot="5400000">
              <a:off x="7739062" y="2986088"/>
              <a:ext cx="200025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210300" y="3581400"/>
              <a:ext cx="2286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1" name="TextBox 47"/>
            <p:cNvSpPr txBox="1">
              <a:spLocks noChangeArrowheads="1"/>
            </p:cNvSpPr>
            <p:nvPr/>
          </p:nvSpPr>
          <p:spPr bwMode="auto">
            <a:xfrm>
              <a:off x="6611938" y="435292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52" name="TextBox 48"/>
            <p:cNvSpPr txBox="1">
              <a:spLocks noChangeArrowheads="1"/>
            </p:cNvSpPr>
            <p:nvPr/>
          </p:nvSpPr>
          <p:spPr bwMode="auto">
            <a:xfrm>
              <a:off x="8335963" y="2990850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653" name="Straight Connector 52"/>
            <p:cNvCxnSpPr>
              <a:cxnSpLocks noChangeShapeType="1"/>
            </p:cNvCxnSpPr>
            <p:nvPr/>
          </p:nvCxnSpPr>
          <p:spPr bwMode="auto">
            <a:xfrm rot="16200000" flipH="1">
              <a:off x="7277100" y="4324350"/>
              <a:ext cx="219075" cy="1428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4" name="Straight Connector 54"/>
            <p:cNvCxnSpPr>
              <a:cxnSpLocks noChangeShapeType="1"/>
            </p:cNvCxnSpPr>
            <p:nvPr/>
          </p:nvCxnSpPr>
          <p:spPr bwMode="auto">
            <a:xfrm rot="5400000">
              <a:off x="6624637" y="4805363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5" name="Straight Connector 55"/>
            <p:cNvCxnSpPr>
              <a:cxnSpLocks noChangeShapeType="1"/>
            </p:cNvCxnSpPr>
            <p:nvPr/>
          </p:nvCxnSpPr>
          <p:spPr bwMode="auto">
            <a:xfrm rot="5400000">
              <a:off x="8339137" y="34242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6" name="TextBox 58"/>
            <p:cNvSpPr txBox="1">
              <a:spLocks noChangeArrowheads="1"/>
            </p:cNvSpPr>
            <p:nvPr/>
          </p:nvSpPr>
          <p:spPr bwMode="auto">
            <a:xfrm>
              <a:off x="8318500" y="35242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cxnSp>
          <p:nvCxnSpPr>
            <p:cNvPr id="24657" name="Straight Connector 60"/>
            <p:cNvCxnSpPr>
              <a:cxnSpLocks noChangeShapeType="1"/>
            </p:cNvCxnSpPr>
            <p:nvPr/>
          </p:nvCxnSpPr>
          <p:spPr bwMode="auto">
            <a:xfrm rot="5400000">
              <a:off x="6986587" y="3452813"/>
              <a:ext cx="238125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8" name="Straight Connector 61"/>
            <p:cNvCxnSpPr>
              <a:cxnSpLocks noChangeShapeType="1"/>
            </p:cNvCxnSpPr>
            <p:nvPr/>
          </p:nvCxnSpPr>
          <p:spPr bwMode="auto">
            <a:xfrm rot="5400000">
              <a:off x="7853362" y="4414838"/>
              <a:ext cx="2571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9" name="TextBox 62"/>
            <p:cNvSpPr txBox="1">
              <a:spLocks noChangeArrowheads="1"/>
            </p:cNvSpPr>
            <p:nvPr/>
          </p:nvSpPr>
          <p:spPr bwMode="auto">
            <a:xfrm>
              <a:off x="7648575" y="3076575"/>
              <a:ext cx="2984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24660" name="TextBox 63"/>
            <p:cNvSpPr txBox="1">
              <a:spLocks noChangeArrowheads="1"/>
            </p:cNvSpPr>
            <p:nvPr/>
          </p:nvSpPr>
          <p:spPr bwMode="auto">
            <a:xfrm>
              <a:off x="7815263" y="4524375"/>
              <a:ext cx="30956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4661" name="TextBox 64"/>
            <p:cNvSpPr txBox="1">
              <a:spLocks noChangeArrowheads="1"/>
            </p:cNvSpPr>
            <p:nvPr/>
          </p:nvSpPr>
          <p:spPr bwMode="auto">
            <a:xfrm>
              <a:off x="7289800" y="4429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62" name="TextBox 65"/>
            <p:cNvSpPr txBox="1">
              <a:spLocks noChangeArrowheads="1"/>
            </p:cNvSpPr>
            <p:nvPr/>
          </p:nvSpPr>
          <p:spPr bwMode="auto">
            <a:xfrm>
              <a:off x="6594475" y="487680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63" name="TextBox 66"/>
            <p:cNvSpPr txBox="1">
              <a:spLocks noChangeArrowheads="1"/>
            </p:cNvSpPr>
            <p:nvPr/>
          </p:nvSpPr>
          <p:spPr bwMode="auto">
            <a:xfrm>
              <a:off x="6746875" y="357187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64" name="TextBox 67"/>
            <p:cNvSpPr txBox="1">
              <a:spLocks noChangeArrowheads="1"/>
            </p:cNvSpPr>
            <p:nvPr/>
          </p:nvSpPr>
          <p:spPr bwMode="auto">
            <a:xfrm>
              <a:off x="6165850" y="3667125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cxnSp>
          <p:nvCxnSpPr>
            <p:cNvPr id="24665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448425" y="2894013"/>
              <a:ext cx="369888" cy="31591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6" name="Straight Connector 39"/>
            <p:cNvCxnSpPr>
              <a:cxnSpLocks noChangeShapeType="1"/>
            </p:cNvCxnSpPr>
            <p:nvPr/>
          </p:nvCxnSpPr>
          <p:spPr bwMode="auto">
            <a:xfrm rot="10800000" flipV="1">
              <a:off x="6845300" y="4305300"/>
              <a:ext cx="279400" cy="152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7" name="Straight Connector 41"/>
            <p:cNvCxnSpPr>
              <a:cxnSpLocks noChangeShapeType="1"/>
            </p:cNvCxnSpPr>
            <p:nvPr/>
          </p:nvCxnSpPr>
          <p:spPr bwMode="auto">
            <a:xfrm>
              <a:off x="8124825" y="2876550"/>
              <a:ext cx="301625" cy="2095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581" name="Group 101"/>
          <p:cNvGrpSpPr>
            <a:grpSpLocks/>
          </p:cNvGrpSpPr>
          <p:nvPr/>
        </p:nvGrpSpPr>
        <p:grpSpPr bwMode="auto">
          <a:xfrm>
            <a:off x="4768850" y="1820863"/>
            <a:ext cx="3524250" cy="3381375"/>
            <a:chOff x="5619750" y="2057400"/>
            <a:chExt cx="3524250" cy="3381375"/>
          </a:xfrm>
        </p:grpSpPr>
        <p:sp>
          <p:nvSpPr>
            <p:cNvPr id="24583" name="AutoShape 4"/>
            <p:cNvSpPr>
              <a:spLocks noChangeArrowheads="1"/>
            </p:cNvSpPr>
            <p:nvPr/>
          </p:nvSpPr>
          <p:spPr bwMode="auto">
            <a:xfrm rot="-5400000">
              <a:off x="6815137" y="2641601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4" name="TextBox 16"/>
            <p:cNvSpPr txBox="1">
              <a:spLocks noChangeArrowheads="1"/>
            </p:cNvSpPr>
            <p:nvPr/>
          </p:nvSpPr>
          <p:spPr bwMode="auto">
            <a:xfrm>
              <a:off x="7262813" y="2114550"/>
              <a:ext cx="3286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585" name="TextBox 17"/>
            <p:cNvSpPr txBox="1">
              <a:spLocks noChangeArrowheads="1"/>
            </p:cNvSpPr>
            <p:nvPr/>
          </p:nvSpPr>
          <p:spPr bwMode="auto">
            <a:xfrm>
              <a:off x="7842250" y="2571750"/>
              <a:ext cx="3317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∩</a:t>
              </a:r>
            </a:p>
          </p:txBody>
        </p:sp>
        <p:sp>
          <p:nvSpPr>
            <p:cNvPr id="24586" name="AutoShape 4"/>
            <p:cNvSpPr>
              <a:spLocks noChangeArrowheads="1"/>
            </p:cNvSpPr>
            <p:nvPr/>
          </p:nvSpPr>
          <p:spPr bwMode="auto">
            <a:xfrm rot="-5400000">
              <a:off x="7167562" y="407987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7" name="AutoShape 4"/>
            <p:cNvSpPr>
              <a:spLocks noChangeArrowheads="1"/>
            </p:cNvSpPr>
            <p:nvPr/>
          </p:nvSpPr>
          <p:spPr bwMode="auto">
            <a:xfrm rot="-5400000">
              <a:off x="7167562" y="31845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8" name="AutoShape 4"/>
            <p:cNvSpPr>
              <a:spLocks noChangeArrowheads="1"/>
            </p:cNvSpPr>
            <p:nvPr/>
          </p:nvSpPr>
          <p:spPr bwMode="auto">
            <a:xfrm rot="-5400000">
              <a:off x="7624762" y="3641726"/>
              <a:ext cx="112713" cy="169862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589" name="TextBox 22"/>
            <p:cNvSpPr txBox="1">
              <a:spLocks noChangeArrowheads="1"/>
            </p:cNvSpPr>
            <p:nvPr/>
          </p:nvSpPr>
          <p:spPr bwMode="auto">
            <a:xfrm>
              <a:off x="6186488" y="3133725"/>
              <a:ext cx="288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0" name="TextBox 23"/>
            <p:cNvSpPr txBox="1">
              <a:spLocks noChangeArrowheads="1"/>
            </p:cNvSpPr>
            <p:nvPr/>
          </p:nvSpPr>
          <p:spPr bwMode="auto">
            <a:xfrm>
              <a:off x="7840663" y="399097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591" name="Straight Connector 26"/>
            <p:cNvCxnSpPr>
              <a:cxnSpLocks noChangeShapeType="1"/>
            </p:cNvCxnSpPr>
            <p:nvPr/>
          </p:nvCxnSpPr>
          <p:spPr bwMode="auto">
            <a:xfrm rot="10800000" flipV="1">
              <a:off x="7019925" y="2428875"/>
              <a:ext cx="228600" cy="180975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2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6953250" y="2933700"/>
              <a:ext cx="266700" cy="1905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3" name="Straight Connector 38"/>
            <p:cNvCxnSpPr>
              <a:cxnSpLocks noChangeShapeType="1"/>
            </p:cNvCxnSpPr>
            <p:nvPr/>
          </p:nvCxnSpPr>
          <p:spPr bwMode="auto">
            <a:xfrm rot="10800000" flipV="1">
              <a:off x="7419975" y="3857625"/>
              <a:ext cx="18097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4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7767637" y="3871913"/>
              <a:ext cx="21907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5" name="Straight Connector 42"/>
            <p:cNvCxnSpPr>
              <a:cxnSpLocks noChangeShapeType="1"/>
            </p:cNvCxnSpPr>
            <p:nvPr/>
          </p:nvCxnSpPr>
          <p:spPr bwMode="auto">
            <a:xfrm rot="5400000">
              <a:off x="7739062" y="2986088"/>
              <a:ext cx="200025" cy="1143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6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210300" y="3581400"/>
              <a:ext cx="228600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97" name="TextBox 47"/>
            <p:cNvSpPr txBox="1">
              <a:spLocks noChangeArrowheads="1"/>
            </p:cNvSpPr>
            <p:nvPr/>
          </p:nvSpPr>
          <p:spPr bwMode="auto">
            <a:xfrm>
              <a:off x="6611938" y="4352925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8" name="TextBox 48"/>
            <p:cNvSpPr txBox="1">
              <a:spLocks noChangeArrowheads="1"/>
            </p:cNvSpPr>
            <p:nvPr/>
          </p:nvSpPr>
          <p:spPr bwMode="auto">
            <a:xfrm>
              <a:off x="8335963" y="2990850"/>
              <a:ext cx="2952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endParaRPr lang="en-US" altLang="en-US" sz="160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599" name="Straight Connector 52"/>
            <p:cNvCxnSpPr>
              <a:cxnSpLocks noChangeShapeType="1"/>
            </p:cNvCxnSpPr>
            <p:nvPr/>
          </p:nvCxnSpPr>
          <p:spPr bwMode="auto">
            <a:xfrm rot="16200000" flipH="1">
              <a:off x="7277100" y="4324350"/>
              <a:ext cx="219075" cy="142875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0" name="Straight Connector 54"/>
            <p:cNvCxnSpPr>
              <a:cxnSpLocks noChangeShapeType="1"/>
            </p:cNvCxnSpPr>
            <p:nvPr/>
          </p:nvCxnSpPr>
          <p:spPr bwMode="auto">
            <a:xfrm rot="5400000">
              <a:off x="6624637" y="4805363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1" name="Straight Connector 55"/>
            <p:cNvCxnSpPr>
              <a:cxnSpLocks noChangeShapeType="1"/>
            </p:cNvCxnSpPr>
            <p:nvPr/>
          </p:nvCxnSpPr>
          <p:spPr bwMode="auto">
            <a:xfrm rot="5400000">
              <a:off x="8339137" y="3424238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02" name="TextBox 58"/>
            <p:cNvSpPr txBox="1">
              <a:spLocks noChangeArrowheads="1"/>
            </p:cNvSpPr>
            <p:nvPr/>
          </p:nvSpPr>
          <p:spPr bwMode="auto">
            <a:xfrm>
              <a:off x="8148638" y="3524250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scan(G)</a:t>
              </a:r>
            </a:p>
          </p:txBody>
        </p:sp>
        <p:cxnSp>
          <p:nvCxnSpPr>
            <p:cNvPr id="24603" name="Straight Connector 60"/>
            <p:cNvCxnSpPr>
              <a:cxnSpLocks noChangeShapeType="1"/>
            </p:cNvCxnSpPr>
            <p:nvPr/>
          </p:nvCxnSpPr>
          <p:spPr bwMode="auto">
            <a:xfrm rot="5400000">
              <a:off x="6986587" y="3452813"/>
              <a:ext cx="238125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4" name="Straight Connector 61"/>
            <p:cNvCxnSpPr>
              <a:cxnSpLocks noChangeShapeType="1"/>
            </p:cNvCxnSpPr>
            <p:nvPr/>
          </p:nvCxnSpPr>
          <p:spPr bwMode="auto">
            <a:xfrm rot="5400000">
              <a:off x="7853362" y="4452938"/>
              <a:ext cx="257175" cy="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05" name="TextBox 62"/>
            <p:cNvSpPr txBox="1">
              <a:spLocks noChangeArrowheads="1"/>
            </p:cNvSpPr>
            <p:nvPr/>
          </p:nvSpPr>
          <p:spPr bwMode="auto">
            <a:xfrm>
              <a:off x="7416800" y="3076575"/>
              <a:ext cx="7620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scan(F)</a:t>
              </a:r>
            </a:p>
          </p:txBody>
        </p:sp>
        <p:sp>
          <p:nvSpPr>
            <p:cNvPr id="24606" name="TextBox 63"/>
            <p:cNvSpPr txBox="1">
              <a:spLocks noChangeArrowheads="1"/>
            </p:cNvSpPr>
            <p:nvPr/>
          </p:nvSpPr>
          <p:spPr bwMode="auto">
            <a:xfrm>
              <a:off x="7727950" y="4562475"/>
              <a:ext cx="6556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scan(E)</a:t>
              </a:r>
            </a:p>
          </p:txBody>
        </p:sp>
        <p:sp>
          <p:nvSpPr>
            <p:cNvPr id="24607" name="TextBox 64"/>
            <p:cNvSpPr txBox="1">
              <a:spLocks noChangeArrowheads="1"/>
            </p:cNvSpPr>
            <p:nvPr/>
          </p:nvSpPr>
          <p:spPr bwMode="auto">
            <a:xfrm>
              <a:off x="7072313" y="4410075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scan(D)</a:t>
              </a:r>
            </a:p>
          </p:txBody>
        </p:sp>
        <p:sp>
          <p:nvSpPr>
            <p:cNvPr id="24608" name="TextBox 65"/>
            <p:cNvSpPr txBox="1">
              <a:spLocks noChangeArrowheads="1"/>
            </p:cNvSpPr>
            <p:nvPr/>
          </p:nvSpPr>
          <p:spPr bwMode="auto">
            <a:xfrm>
              <a:off x="6427788" y="4876800"/>
              <a:ext cx="6651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scan(C)</a:t>
              </a:r>
            </a:p>
          </p:txBody>
        </p:sp>
        <p:sp>
          <p:nvSpPr>
            <p:cNvPr id="24609" name="TextBox 66"/>
            <p:cNvSpPr txBox="1">
              <a:spLocks noChangeArrowheads="1"/>
            </p:cNvSpPr>
            <p:nvPr/>
          </p:nvSpPr>
          <p:spPr bwMode="auto">
            <a:xfrm>
              <a:off x="6723063" y="3571875"/>
              <a:ext cx="6651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scan(B)</a:t>
              </a:r>
            </a:p>
          </p:txBody>
        </p:sp>
        <p:sp>
          <p:nvSpPr>
            <p:cNvPr id="24610" name="TextBox 67"/>
            <p:cNvSpPr txBox="1">
              <a:spLocks noChangeArrowheads="1"/>
            </p:cNvSpPr>
            <p:nvPr/>
          </p:nvSpPr>
          <p:spPr bwMode="auto">
            <a:xfrm>
              <a:off x="5957888" y="3667125"/>
              <a:ext cx="6715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scan(A)</a:t>
              </a:r>
            </a:p>
          </p:txBody>
        </p:sp>
        <p:cxnSp>
          <p:nvCxnSpPr>
            <p:cNvPr id="24611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448425" y="2894013"/>
              <a:ext cx="369888" cy="315912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2" name="Straight Connector 39"/>
            <p:cNvCxnSpPr>
              <a:cxnSpLocks noChangeShapeType="1"/>
            </p:cNvCxnSpPr>
            <p:nvPr/>
          </p:nvCxnSpPr>
          <p:spPr bwMode="auto">
            <a:xfrm rot="10800000" flipV="1">
              <a:off x="6845300" y="4305300"/>
              <a:ext cx="279400" cy="15240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3" name="Straight Connector 41"/>
            <p:cNvCxnSpPr>
              <a:cxnSpLocks noChangeShapeType="1"/>
            </p:cNvCxnSpPr>
            <p:nvPr/>
          </p:nvCxnSpPr>
          <p:spPr bwMode="auto">
            <a:xfrm>
              <a:off x="8124825" y="2876550"/>
              <a:ext cx="301625" cy="209550"/>
            </a:xfrm>
            <a:prstGeom prst="lin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4" name="Oval 37"/>
            <p:cNvSpPr>
              <a:spLocks noChangeArrowheads="1"/>
            </p:cNvSpPr>
            <p:nvPr/>
          </p:nvSpPr>
          <p:spPr bwMode="auto">
            <a:xfrm>
              <a:off x="6000750" y="3200400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5" name="Oval 37"/>
            <p:cNvSpPr>
              <a:spLocks noChangeArrowheads="1"/>
            </p:cNvSpPr>
            <p:nvPr/>
          </p:nvSpPr>
          <p:spPr bwMode="auto">
            <a:xfrm>
              <a:off x="6477000" y="4448175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6" name="Oval 37"/>
            <p:cNvSpPr>
              <a:spLocks noChangeArrowheads="1"/>
            </p:cNvSpPr>
            <p:nvPr/>
          </p:nvSpPr>
          <p:spPr bwMode="auto">
            <a:xfrm>
              <a:off x="7762875" y="4095750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7" name="Oval 37"/>
            <p:cNvSpPr>
              <a:spLocks noChangeArrowheads="1"/>
            </p:cNvSpPr>
            <p:nvPr/>
          </p:nvSpPr>
          <p:spPr bwMode="auto">
            <a:xfrm>
              <a:off x="8191500" y="3076575"/>
              <a:ext cx="561975" cy="876300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18" name="TextBox 43"/>
            <p:cNvSpPr txBox="1">
              <a:spLocks noChangeArrowheads="1"/>
            </p:cNvSpPr>
            <p:nvPr/>
          </p:nvSpPr>
          <p:spPr bwMode="auto">
            <a:xfrm>
              <a:off x="5691188" y="4743450"/>
              <a:ext cx="8604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index-scan</a:t>
              </a:r>
            </a:p>
          </p:txBody>
        </p:sp>
        <p:sp>
          <p:nvSpPr>
            <p:cNvPr id="24619" name="TextBox 44"/>
            <p:cNvSpPr txBox="1">
              <a:spLocks noChangeArrowheads="1"/>
            </p:cNvSpPr>
            <p:nvPr/>
          </p:nvSpPr>
          <p:spPr bwMode="auto">
            <a:xfrm>
              <a:off x="8283575" y="4391025"/>
              <a:ext cx="8604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index-scan</a:t>
              </a:r>
            </a:p>
          </p:txBody>
        </p:sp>
        <p:sp>
          <p:nvSpPr>
            <p:cNvPr id="24620" name="Rectangle 45"/>
            <p:cNvSpPr>
              <a:spLocks noChangeArrowheads="1"/>
            </p:cNvSpPr>
            <p:nvPr/>
          </p:nvSpPr>
          <p:spPr bwMode="auto">
            <a:xfrm>
              <a:off x="7296150" y="220027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1" name="Rectangle 46"/>
            <p:cNvSpPr>
              <a:spLocks noChangeArrowheads="1"/>
            </p:cNvSpPr>
            <p:nvPr/>
          </p:nvSpPr>
          <p:spPr bwMode="auto">
            <a:xfrm>
              <a:off x="6743700" y="2609850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2" name="Rectangle 47"/>
            <p:cNvSpPr>
              <a:spLocks noChangeArrowheads="1"/>
            </p:cNvSpPr>
            <p:nvPr/>
          </p:nvSpPr>
          <p:spPr bwMode="auto">
            <a:xfrm>
              <a:off x="7086600" y="3162300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3" name="Rectangle 48"/>
            <p:cNvSpPr>
              <a:spLocks noChangeArrowheads="1"/>
            </p:cNvSpPr>
            <p:nvPr/>
          </p:nvSpPr>
          <p:spPr bwMode="auto">
            <a:xfrm>
              <a:off x="7553325" y="360997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4" name="Rectangle 49"/>
            <p:cNvSpPr>
              <a:spLocks noChangeArrowheads="1"/>
            </p:cNvSpPr>
            <p:nvPr/>
          </p:nvSpPr>
          <p:spPr bwMode="auto">
            <a:xfrm>
              <a:off x="7086600" y="404812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4625" name="Rectangle 50"/>
            <p:cNvSpPr>
              <a:spLocks noChangeArrowheads="1"/>
            </p:cNvSpPr>
            <p:nvPr/>
          </p:nvSpPr>
          <p:spPr bwMode="auto">
            <a:xfrm>
              <a:off x="7886700" y="2638425"/>
              <a:ext cx="257175" cy="22860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solidFill>
                  <a:srgbClr val="FF0000"/>
                </a:solidFill>
              </a:endParaRPr>
            </a:p>
          </p:txBody>
        </p:sp>
        <p:sp>
          <p:nvSpPr>
            <p:cNvPr id="24626" name="TextBox 51"/>
            <p:cNvSpPr txBox="1">
              <a:spLocks noChangeArrowheads="1"/>
            </p:cNvSpPr>
            <p:nvPr/>
          </p:nvSpPr>
          <p:spPr bwMode="auto">
            <a:xfrm>
              <a:off x="6423025" y="259080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J2P</a:t>
              </a:r>
            </a:p>
          </p:txBody>
        </p:sp>
        <p:sp>
          <p:nvSpPr>
            <p:cNvPr id="24627" name="TextBox 52"/>
            <p:cNvSpPr txBox="1">
              <a:spLocks noChangeArrowheads="1"/>
            </p:cNvSpPr>
            <p:nvPr/>
          </p:nvSpPr>
          <p:spPr bwMode="auto">
            <a:xfrm>
              <a:off x="6765925" y="314325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J2P</a:t>
              </a:r>
            </a:p>
          </p:txBody>
        </p:sp>
        <p:sp>
          <p:nvSpPr>
            <p:cNvPr id="24628" name="TextBox 53"/>
            <p:cNvSpPr txBox="1">
              <a:spLocks noChangeArrowheads="1"/>
            </p:cNvSpPr>
            <p:nvPr/>
          </p:nvSpPr>
          <p:spPr bwMode="auto">
            <a:xfrm>
              <a:off x="7756525" y="3590925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J1P</a:t>
              </a:r>
            </a:p>
          </p:txBody>
        </p:sp>
        <p:sp>
          <p:nvSpPr>
            <p:cNvPr id="24629" name="TextBox 54"/>
            <p:cNvSpPr txBox="1">
              <a:spLocks noChangeArrowheads="1"/>
            </p:cNvSpPr>
            <p:nvPr/>
          </p:nvSpPr>
          <p:spPr bwMode="auto">
            <a:xfrm>
              <a:off x="6746875" y="4019550"/>
              <a:ext cx="406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J1P</a:t>
              </a:r>
            </a:p>
          </p:txBody>
        </p:sp>
        <p:sp>
          <p:nvSpPr>
            <p:cNvPr id="24630" name="TextBox 55"/>
            <p:cNvSpPr txBox="1">
              <a:spLocks noChangeArrowheads="1"/>
            </p:cNvSpPr>
            <p:nvPr/>
          </p:nvSpPr>
          <p:spPr bwMode="auto">
            <a:xfrm>
              <a:off x="7015163" y="2171700"/>
              <a:ext cx="3460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CJ</a:t>
              </a:r>
            </a:p>
          </p:txBody>
        </p:sp>
        <p:sp>
          <p:nvSpPr>
            <p:cNvPr id="24631" name="TextBox 56"/>
            <p:cNvSpPr txBox="1">
              <a:spLocks noChangeArrowheads="1"/>
            </p:cNvSpPr>
            <p:nvPr/>
          </p:nvSpPr>
          <p:spPr bwMode="auto">
            <a:xfrm>
              <a:off x="8085138" y="2619375"/>
              <a:ext cx="396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I1P</a:t>
              </a:r>
            </a:p>
          </p:txBody>
        </p:sp>
        <p:sp>
          <p:nvSpPr>
            <p:cNvPr id="24632" name="Freeform 62"/>
            <p:cNvSpPr>
              <a:spLocks/>
            </p:cNvSpPr>
            <p:nvPr/>
          </p:nvSpPr>
          <p:spPr bwMode="auto">
            <a:xfrm>
              <a:off x="5619750" y="3495675"/>
              <a:ext cx="3457575" cy="1943100"/>
            </a:xfrm>
            <a:custGeom>
              <a:avLst/>
              <a:gdLst>
                <a:gd name="T0" fmla="*/ 0 w 3457575"/>
                <a:gd name="T1" fmla="*/ 1428750 h 1943100"/>
                <a:gd name="T2" fmla="*/ 361950 w 3457575"/>
                <a:gd name="T3" fmla="*/ 952500 h 1943100"/>
                <a:gd name="T4" fmla="*/ 1238258 w 3457575"/>
                <a:gd name="T5" fmla="*/ 485775 h 1943100"/>
                <a:gd name="T6" fmla="*/ 1771658 w 3457575"/>
                <a:gd name="T7" fmla="*/ 390525 h 1943100"/>
                <a:gd name="T8" fmla="*/ 1838333 w 3457575"/>
                <a:gd name="T9" fmla="*/ 104775 h 1943100"/>
                <a:gd name="T10" fmla="*/ 2152651 w 3457575"/>
                <a:gd name="T11" fmla="*/ 0 h 1943100"/>
                <a:gd name="T12" fmla="*/ 2438401 w 3457575"/>
                <a:gd name="T13" fmla="*/ 38100 h 1943100"/>
                <a:gd name="T14" fmla="*/ 2552701 w 3457575"/>
                <a:gd name="T15" fmla="*/ 295275 h 1943100"/>
                <a:gd name="T16" fmla="*/ 2524125 w 3457575"/>
                <a:gd name="T17" fmla="*/ 504825 h 1943100"/>
                <a:gd name="T18" fmla="*/ 2847975 w 3457575"/>
                <a:gd name="T19" fmla="*/ 876300 h 1943100"/>
                <a:gd name="T20" fmla="*/ 3438525 w 3457575"/>
                <a:gd name="T21" fmla="*/ 962025 h 1943100"/>
                <a:gd name="T22" fmla="*/ 3457575 w 3457575"/>
                <a:gd name="T23" fmla="*/ 1143000 h 1943100"/>
                <a:gd name="T24" fmla="*/ 2771775 w 3457575"/>
                <a:gd name="T25" fmla="*/ 1238250 h 1943100"/>
                <a:gd name="T26" fmla="*/ 2552701 w 3457575"/>
                <a:gd name="T27" fmla="*/ 1581150 h 1943100"/>
                <a:gd name="T28" fmla="*/ 2257425 w 3457575"/>
                <a:gd name="T29" fmla="*/ 1600200 h 1943100"/>
                <a:gd name="T30" fmla="*/ 1981208 w 3457575"/>
                <a:gd name="T31" fmla="*/ 1314450 h 1943100"/>
                <a:gd name="T32" fmla="*/ 1562108 w 3457575"/>
                <a:gd name="T33" fmla="*/ 1333500 h 1943100"/>
                <a:gd name="T34" fmla="*/ 1495433 w 3457575"/>
                <a:gd name="T35" fmla="*/ 1762125 h 1943100"/>
                <a:gd name="T36" fmla="*/ 1228733 w 3457575"/>
                <a:gd name="T37" fmla="*/ 1943100 h 1943100"/>
                <a:gd name="T38" fmla="*/ 685800 w 3457575"/>
                <a:gd name="T39" fmla="*/ 1838325 h 1943100"/>
                <a:gd name="T40" fmla="*/ 0 w 3457575"/>
                <a:gd name="T41" fmla="*/ 1428750 h 1943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57575"/>
                <a:gd name="T64" fmla="*/ 0 h 1943100"/>
                <a:gd name="T65" fmla="*/ 3457575 w 3457575"/>
                <a:gd name="T66" fmla="*/ 1943100 h 1943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57575" h="1943100">
                  <a:moveTo>
                    <a:pt x="0" y="1428750"/>
                  </a:moveTo>
                  <a:lnTo>
                    <a:pt x="361950" y="952500"/>
                  </a:lnTo>
                  <a:lnTo>
                    <a:pt x="1238250" y="485775"/>
                  </a:lnTo>
                  <a:lnTo>
                    <a:pt x="1771650" y="390525"/>
                  </a:lnTo>
                  <a:lnTo>
                    <a:pt x="1838325" y="104775"/>
                  </a:lnTo>
                  <a:lnTo>
                    <a:pt x="2152650" y="0"/>
                  </a:lnTo>
                  <a:lnTo>
                    <a:pt x="2438400" y="38100"/>
                  </a:lnTo>
                  <a:lnTo>
                    <a:pt x="2552700" y="295275"/>
                  </a:lnTo>
                  <a:lnTo>
                    <a:pt x="2524125" y="504825"/>
                  </a:lnTo>
                  <a:lnTo>
                    <a:pt x="2847975" y="876300"/>
                  </a:lnTo>
                  <a:lnTo>
                    <a:pt x="3438525" y="962025"/>
                  </a:lnTo>
                  <a:lnTo>
                    <a:pt x="3457575" y="1143000"/>
                  </a:lnTo>
                  <a:lnTo>
                    <a:pt x="2771775" y="1238250"/>
                  </a:lnTo>
                  <a:lnTo>
                    <a:pt x="2552700" y="1581150"/>
                  </a:lnTo>
                  <a:lnTo>
                    <a:pt x="2257425" y="1600200"/>
                  </a:lnTo>
                  <a:lnTo>
                    <a:pt x="1981200" y="1314450"/>
                  </a:lnTo>
                  <a:lnTo>
                    <a:pt x="1562100" y="1333500"/>
                  </a:lnTo>
                  <a:lnTo>
                    <a:pt x="1495425" y="1762125"/>
                  </a:lnTo>
                  <a:lnTo>
                    <a:pt x="1228725" y="1943100"/>
                  </a:lnTo>
                  <a:lnTo>
                    <a:pt x="685800" y="1838325"/>
                  </a:lnTo>
                  <a:lnTo>
                    <a:pt x="0" y="142875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3" name="Freeform 63"/>
            <p:cNvSpPr>
              <a:spLocks/>
            </p:cNvSpPr>
            <p:nvPr/>
          </p:nvSpPr>
          <p:spPr bwMode="auto">
            <a:xfrm>
              <a:off x="5915025" y="2057400"/>
              <a:ext cx="1752600" cy="2085975"/>
            </a:xfrm>
            <a:custGeom>
              <a:avLst/>
              <a:gdLst>
                <a:gd name="T0" fmla="*/ 1562100 w 1752600"/>
                <a:gd name="T1" fmla="*/ 0 h 2085975"/>
                <a:gd name="T2" fmla="*/ 1133475 w 1752600"/>
                <a:gd name="T3" fmla="*/ 38100 h 2085975"/>
                <a:gd name="T4" fmla="*/ 781050 w 1752600"/>
                <a:gd name="T5" fmla="*/ 352425 h 2085975"/>
                <a:gd name="T6" fmla="*/ 95250 w 1752600"/>
                <a:gd name="T7" fmla="*/ 1123950 h 2085975"/>
                <a:gd name="T8" fmla="*/ 0 w 1752600"/>
                <a:gd name="T9" fmla="*/ 1733550 h 2085975"/>
                <a:gd name="T10" fmla="*/ 228600 w 1752600"/>
                <a:gd name="T11" fmla="*/ 2085975 h 2085975"/>
                <a:gd name="T12" fmla="*/ 600075 w 1752600"/>
                <a:gd name="T13" fmla="*/ 2028825 h 2085975"/>
                <a:gd name="T14" fmla="*/ 828675 w 1752600"/>
                <a:gd name="T15" fmla="*/ 1752600 h 2085975"/>
                <a:gd name="T16" fmla="*/ 1209675 w 1752600"/>
                <a:gd name="T17" fmla="*/ 1762125 h 2085975"/>
                <a:gd name="T18" fmla="*/ 1390650 w 1752600"/>
                <a:gd name="T19" fmla="*/ 1762125 h 2085975"/>
                <a:gd name="T20" fmla="*/ 1485900 w 1752600"/>
                <a:gd name="T21" fmla="*/ 1562100 h 2085975"/>
                <a:gd name="T22" fmla="*/ 1562100 w 1752600"/>
                <a:gd name="T23" fmla="*/ 1200150 h 2085975"/>
                <a:gd name="T24" fmla="*/ 1495425 w 1752600"/>
                <a:gd name="T25" fmla="*/ 752475 h 2085975"/>
                <a:gd name="T26" fmla="*/ 1752600 w 1752600"/>
                <a:gd name="T27" fmla="*/ 361950 h 2085975"/>
                <a:gd name="T28" fmla="*/ 1714500 w 1752600"/>
                <a:gd name="T29" fmla="*/ 66675 h 2085975"/>
                <a:gd name="T30" fmla="*/ 1562100 w 1752600"/>
                <a:gd name="T31" fmla="*/ 0 h 20859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52600"/>
                <a:gd name="T49" fmla="*/ 0 h 2085975"/>
                <a:gd name="T50" fmla="*/ 1752600 w 1752600"/>
                <a:gd name="T51" fmla="*/ 2085975 h 208597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52600" h="2085975">
                  <a:moveTo>
                    <a:pt x="1562100" y="0"/>
                  </a:moveTo>
                  <a:lnTo>
                    <a:pt x="1133475" y="38100"/>
                  </a:lnTo>
                  <a:lnTo>
                    <a:pt x="781050" y="352425"/>
                  </a:lnTo>
                  <a:lnTo>
                    <a:pt x="95250" y="1123950"/>
                  </a:lnTo>
                  <a:lnTo>
                    <a:pt x="0" y="1733550"/>
                  </a:lnTo>
                  <a:lnTo>
                    <a:pt x="228600" y="2085975"/>
                  </a:lnTo>
                  <a:lnTo>
                    <a:pt x="600075" y="2028825"/>
                  </a:lnTo>
                  <a:lnTo>
                    <a:pt x="828675" y="1752600"/>
                  </a:lnTo>
                  <a:lnTo>
                    <a:pt x="1209675" y="1762125"/>
                  </a:lnTo>
                  <a:lnTo>
                    <a:pt x="1390650" y="1762125"/>
                  </a:lnTo>
                  <a:lnTo>
                    <a:pt x="1485900" y="1562100"/>
                  </a:lnTo>
                  <a:lnTo>
                    <a:pt x="1562100" y="1200150"/>
                  </a:lnTo>
                  <a:lnTo>
                    <a:pt x="1495425" y="752475"/>
                  </a:lnTo>
                  <a:lnTo>
                    <a:pt x="1752600" y="361950"/>
                  </a:lnTo>
                  <a:lnTo>
                    <a:pt x="1714500" y="66675"/>
                  </a:lnTo>
                  <a:lnTo>
                    <a:pt x="156210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Freeform 64"/>
            <p:cNvSpPr>
              <a:spLocks/>
            </p:cNvSpPr>
            <p:nvPr/>
          </p:nvSpPr>
          <p:spPr bwMode="auto">
            <a:xfrm>
              <a:off x="7581900" y="2543175"/>
              <a:ext cx="1285875" cy="1504950"/>
            </a:xfrm>
            <a:custGeom>
              <a:avLst/>
              <a:gdLst>
                <a:gd name="T0" fmla="*/ 590550 w 1285875"/>
                <a:gd name="T1" fmla="*/ 0 h 1504950"/>
                <a:gd name="T2" fmla="*/ 285750 w 1285875"/>
                <a:gd name="T3" fmla="*/ 9525 h 1504950"/>
                <a:gd name="T4" fmla="*/ 47625 w 1285875"/>
                <a:gd name="T5" fmla="*/ 361950 h 1504950"/>
                <a:gd name="T6" fmla="*/ 0 w 1285875"/>
                <a:gd name="T7" fmla="*/ 581025 h 1504950"/>
                <a:gd name="T8" fmla="*/ 19050 w 1285875"/>
                <a:gd name="T9" fmla="*/ 828675 h 1504950"/>
                <a:gd name="T10" fmla="*/ 466725 w 1285875"/>
                <a:gd name="T11" fmla="*/ 828675 h 1504950"/>
                <a:gd name="T12" fmla="*/ 561975 w 1285875"/>
                <a:gd name="T13" fmla="*/ 828675 h 1504950"/>
                <a:gd name="T14" fmla="*/ 590550 w 1285875"/>
                <a:gd name="T15" fmla="*/ 1085850 h 1504950"/>
                <a:gd name="T16" fmla="*/ 657225 w 1285875"/>
                <a:gd name="T17" fmla="*/ 1304925 h 1504950"/>
                <a:gd name="T18" fmla="*/ 828675 w 1285875"/>
                <a:gd name="T19" fmla="*/ 1504950 h 1504950"/>
                <a:gd name="T20" fmla="*/ 1076325 w 1285875"/>
                <a:gd name="T21" fmla="*/ 1476375 h 1504950"/>
                <a:gd name="T22" fmla="*/ 1285875 w 1285875"/>
                <a:gd name="T23" fmla="*/ 1143000 h 1504950"/>
                <a:gd name="T24" fmla="*/ 1238250 w 1285875"/>
                <a:gd name="T25" fmla="*/ 657225 h 1504950"/>
                <a:gd name="T26" fmla="*/ 1085850 w 1285875"/>
                <a:gd name="T27" fmla="*/ 390525 h 1504950"/>
                <a:gd name="T28" fmla="*/ 885825 w 1285875"/>
                <a:gd name="T29" fmla="*/ 104775 h 1504950"/>
                <a:gd name="T30" fmla="*/ 590550 w 1285875"/>
                <a:gd name="T31" fmla="*/ 0 h 15049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85875"/>
                <a:gd name="T49" fmla="*/ 0 h 1504950"/>
                <a:gd name="T50" fmla="*/ 1285875 w 1285875"/>
                <a:gd name="T51" fmla="*/ 1504950 h 150495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85875" h="1504950">
                  <a:moveTo>
                    <a:pt x="590550" y="0"/>
                  </a:moveTo>
                  <a:lnTo>
                    <a:pt x="285750" y="9525"/>
                  </a:lnTo>
                  <a:lnTo>
                    <a:pt x="47625" y="361950"/>
                  </a:lnTo>
                  <a:lnTo>
                    <a:pt x="0" y="581025"/>
                  </a:lnTo>
                  <a:lnTo>
                    <a:pt x="19050" y="828675"/>
                  </a:lnTo>
                  <a:lnTo>
                    <a:pt x="466725" y="828675"/>
                  </a:lnTo>
                  <a:lnTo>
                    <a:pt x="561975" y="828675"/>
                  </a:lnTo>
                  <a:lnTo>
                    <a:pt x="590550" y="1085850"/>
                  </a:lnTo>
                  <a:lnTo>
                    <a:pt x="657225" y="1304925"/>
                  </a:lnTo>
                  <a:lnTo>
                    <a:pt x="828675" y="1504950"/>
                  </a:lnTo>
                  <a:lnTo>
                    <a:pt x="1076325" y="1476375"/>
                  </a:lnTo>
                  <a:lnTo>
                    <a:pt x="1285875" y="1143000"/>
                  </a:lnTo>
                  <a:lnTo>
                    <a:pt x="1238250" y="657225"/>
                  </a:lnTo>
                  <a:lnTo>
                    <a:pt x="1085850" y="390525"/>
                  </a:lnTo>
                  <a:lnTo>
                    <a:pt x="885825" y="104775"/>
                  </a:lnTo>
                  <a:lnTo>
                    <a:pt x="59055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Right Arrow 1"/>
          <p:cNvSpPr/>
          <p:nvPr/>
        </p:nvSpPr>
        <p:spPr>
          <a:xfrm>
            <a:off x="3908425" y="3487738"/>
            <a:ext cx="646113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289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A2159D-6C76-443A-9609-0FFB7C4D969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05" name="Group 3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6" name="Rectangle 5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607" name="TextBox 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5608" name="Group 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560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561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561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61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561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56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561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561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96708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CAD5BD-7249-4EFF-8CA0-3A44AC0B1E3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30" name="Group 21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3" name="Rectangle 22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32" name="TextBox 25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6633" name="Group 26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66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66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66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66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66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66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66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3665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E89166-37F5-4841-BD91-9EB4B4C5D66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656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2765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5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1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6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766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766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767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767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7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767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767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767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767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40089078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2968AB-E144-4453-A2C4-19C8E070666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4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2970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9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3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297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1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97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97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97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97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7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97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97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97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97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7061098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6DE3F6-AFA0-4E3C-8BB9-978E52BFF50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752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3175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5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7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317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76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176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176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176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177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77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177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17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17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176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2" name="Oval Callout 1"/>
          <p:cNvSpPr/>
          <p:nvPr/>
        </p:nvSpPr>
        <p:spPr>
          <a:xfrm>
            <a:off x="2122488" y="4071938"/>
            <a:ext cx="3371850" cy="1565275"/>
          </a:xfrm>
          <a:prstGeom prst="wedgeEllipseCallout">
            <a:avLst>
              <a:gd name="adj1" fmla="val 99180"/>
              <a:gd name="adj2" fmla="val -486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 can be done with cost B(R)/V(R, A) if R has an index on A. </a:t>
            </a:r>
            <a:endParaRPr lang="en-US" altLang="en-US" sz="180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</p:spTree>
    <p:extLst>
      <p:ext uri="{BB962C8B-B14F-4D97-AF65-F5344CB8AC3E}">
        <p14:creationId xmlns:p14="http://schemas.microsoft.com/office/powerpoint/2010/main" val="37601154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137B21-8AC7-4757-82D4-38CFE8503B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800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3380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5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9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338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81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381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381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381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381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82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382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381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381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381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04665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944CA6-5227-4E7A-B268-BD609C6E1D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021C519-B8CF-413B-980C-63CE0622222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584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3" name="Rectangle 22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84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58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58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58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58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8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58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58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58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58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73501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6E822F-B21C-49AC-BEEF-822937EC6A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DF70AED-CAA7-435C-81A1-1D37C36E5B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378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9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789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790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790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790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90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790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790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790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790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73732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92C8FE-CFE2-46D1-B9A5-859E1B1CDF1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000AB7-9D0B-4FEE-BB59-8E84C07C638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399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94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994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994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995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995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95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995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995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995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995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2" name="Oval Callout 1"/>
          <p:cNvSpPr/>
          <p:nvPr/>
        </p:nvSpPr>
        <p:spPr>
          <a:xfrm>
            <a:off x="6553200" y="1952625"/>
            <a:ext cx="1876425" cy="974725"/>
          </a:xfrm>
          <a:prstGeom prst="wedgeEllipseCallout">
            <a:avLst>
              <a:gd name="adj1" fmla="val -94437"/>
              <a:gd name="adj2" fmla="val 56637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operation is binary </a:t>
            </a:r>
          </a:p>
        </p:txBody>
      </p:sp>
    </p:spTree>
    <p:extLst>
      <p:ext uri="{BB962C8B-B14F-4D97-AF65-F5344CB8AC3E}">
        <p14:creationId xmlns:p14="http://schemas.microsoft.com/office/powerpoint/2010/main" val="17162242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19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1D901A-15F8-4085-A501-B583C766E09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5C7D6CB-34B5-480A-B3C3-635700C69B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199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004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200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200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200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201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01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201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200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201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200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1993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994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99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1997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565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40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DE8E1B-64D3-4490-94E4-D9D882E3C0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F994BBC-677E-4276-97DE-B5EECD6C581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404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05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40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40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40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40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0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40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40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40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40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4041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042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04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4045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6471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608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EAEEB4-1453-44CB-AC8A-F67B16109F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D66414E-5CFC-43F5-9516-2F01B5A91E9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608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1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610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610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611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611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11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611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61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611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611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6089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090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09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6093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46097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170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81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D29535-3558-44F7-AB1C-BF8382ED6E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BCC443-D499-4C1C-9F40-C2B9100258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813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15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815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815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816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816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16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816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816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816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815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8137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14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8141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48145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50" name="TextBox 23"/>
          <p:cNvSpPr txBox="1">
            <a:spLocks noChangeArrowheads="1"/>
          </p:cNvSpPr>
          <p:nvPr/>
        </p:nvSpPr>
        <p:spPr bwMode="auto">
          <a:xfrm>
            <a:off x="661511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</p:txBody>
      </p:sp>
    </p:spTree>
    <p:extLst>
      <p:ext uri="{BB962C8B-B14F-4D97-AF65-F5344CB8AC3E}">
        <p14:creationId xmlns:p14="http://schemas.microsoft.com/office/powerpoint/2010/main" val="27042013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017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87B288-37FC-43BE-96CE-5627557F3C8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AB1C86-C534-43CA-AD3B-C016A5FA5C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5018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20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020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020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020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021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021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021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021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021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020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0185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186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18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50189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50193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Callout 1"/>
          <p:cNvSpPr/>
          <p:nvPr/>
        </p:nvSpPr>
        <p:spPr>
          <a:xfrm>
            <a:off x="5880100" y="5621338"/>
            <a:ext cx="2286000" cy="1144587"/>
          </a:xfrm>
          <a:prstGeom prst="wedgeEllipseCallout">
            <a:avLst>
              <a:gd name="adj1" fmla="val -111667"/>
              <a:gd name="adj2" fmla="val -51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efficient main memory algorithms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(e.g., sort R)</a:t>
            </a:r>
          </a:p>
        </p:txBody>
      </p:sp>
      <p:sp>
        <p:nvSpPr>
          <p:cNvPr id="50199" name="TextBox 23"/>
          <p:cNvSpPr txBox="1">
            <a:spLocks noChangeArrowheads="1"/>
          </p:cNvSpPr>
          <p:nvPr/>
        </p:nvSpPr>
        <p:spPr bwMode="auto">
          <a:xfrm>
            <a:off x="661511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</p:txBody>
      </p:sp>
    </p:spTree>
    <p:extLst>
      <p:ext uri="{BB962C8B-B14F-4D97-AF65-F5344CB8AC3E}">
        <p14:creationId xmlns:p14="http://schemas.microsoft.com/office/powerpoint/2010/main" val="32289086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22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237538-A412-4BD4-9DA6-1668EF436F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E1B6FB-1A8A-41C7-81F8-22142E55CD6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925" y="1952625"/>
            <a:ext cx="540385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5223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224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224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224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225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225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225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224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224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224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2233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2237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2238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2239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2240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2241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1694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427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594509-A9DA-4374-8FD9-4C79872D31B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82C1AA-AEBC-4101-92F7-DFC09890A0C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9" name="TextBox 7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grpSp>
        <p:nvGrpSpPr>
          <p:cNvPr id="5428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43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43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43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43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3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43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43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43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43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4281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4285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42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42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42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42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4286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87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289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8952839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63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DC2D72-CDE2-4496-802A-E7D80E9EEC0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8DC164-FC73-4961-9D97-5FB198C16D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632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635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635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635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635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635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636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635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635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635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632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633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634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634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634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634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633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33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33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>
            <a:stCxn id="6" idx="3"/>
            <a:endCxn id="57" idx="1"/>
          </p:cNvCxnSpPr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41" name="TextBox 5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6066044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583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0BADF7-3535-4218-BE29-D455DEA56D8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B5C0F3-A1D2-4F84-90A1-34363E2F7DE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837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584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584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584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584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4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584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584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584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584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837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838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583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83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583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583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5838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38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38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91" name="TextBox 63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41551309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041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D88AC0-0A65-493E-80C3-B0606FA2274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57BD4CD-90D8-4579-85D0-54E631810A4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042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04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04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04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04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4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04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04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04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04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042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042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045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045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042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43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43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5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892404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24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8EB42-87CC-4D03-B646-3368D869C59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E82FB9-22C3-49F7-AA60-AB511F61D28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247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250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250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250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251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51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251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250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251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250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247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247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249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250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247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47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48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Callout 67"/>
          <p:cNvSpPr/>
          <p:nvPr/>
        </p:nvSpPr>
        <p:spPr>
          <a:xfrm>
            <a:off x="6281738" y="4541838"/>
            <a:ext cx="2605087" cy="1338262"/>
          </a:xfrm>
          <a:prstGeom prst="wedgeEllipseCallout">
            <a:avLst>
              <a:gd name="adj1" fmla="val -111667"/>
              <a:gd name="adj2" fmla="val -51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an efficient data structure for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sort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494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0134665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45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43E1E2-F877-4B61-943B-07CEEC29E4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7A182BF-5AF1-4F22-9DA6-1E5F3ADC178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451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45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45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45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5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45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45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45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45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452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452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4548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49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50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4551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452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52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52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1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7142280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656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FDB45E-373F-451E-913D-559AEB17B95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5211056-2A1C-4E0B-A206-8C745290D20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656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66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66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66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66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66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66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66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66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66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656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657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65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65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657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57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57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9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2470722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E5C05-43FD-4486-AA33-065CF794E0C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EFC3794-0F4C-480C-ABEB-510709193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861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864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864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865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865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65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865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865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865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865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861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862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864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864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862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2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0577405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06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D0CEC8-1CFF-40E0-A75D-6CAF0D58735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5872534-F570-486A-9C6C-A1A186D91DF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6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069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069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070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070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070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070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070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070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069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066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066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069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069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066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7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67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70686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1968958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270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AE53DF-7357-4550-94A9-33826251CC0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C18BB5-0B7F-49E7-A265-50854672FDC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271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27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27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27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27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7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27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27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27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27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271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271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274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274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271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71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72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3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output.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7633510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475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EEA5DC-C2CA-43B1-AE2B-35258BF2E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D4BE862-CBF4-4565-BA53-9DAEF596C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475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47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47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47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48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8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48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47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48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47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476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476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478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479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476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6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76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1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remove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3" name="TextBox 67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35382109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680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05D0E9-D6E7-45D9-95BD-FFC39E7F03B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011703B-E485-40A4-B41D-D3E7D4723D7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680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68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68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68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68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68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68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68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68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680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681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683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683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681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1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81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and remove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3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31861143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885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734648-8A84-4F97-9B0A-C5DC0948AFA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2C7E708-33EA-4C5E-9924-16D136A066E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885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88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88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88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88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8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88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88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88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88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885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886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8883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4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5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8886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886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86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86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4079994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089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1E0269-140F-43D6-8FBF-DA5854EB4A2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A0E0A5-F588-4819-91E8-037F07E39A2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090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09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09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09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09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9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09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09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09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09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090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090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093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093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090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91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91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2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0927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ELSE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</p:txBody>
      </p:sp>
    </p:spTree>
    <p:extLst>
      <p:ext uri="{BB962C8B-B14F-4D97-AF65-F5344CB8AC3E}">
        <p14:creationId xmlns:p14="http://schemas.microsoft.com/office/powerpoint/2010/main" val="35581409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29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B343E-6712-4E2C-BBB2-6924E3267BB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7EDCFE-71FD-4F27-B870-134EB0B49CA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29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298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298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298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299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99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299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299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299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298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295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295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298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298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295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5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96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6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7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2975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Output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89975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14788</TotalTime>
  <Words>7818</Words>
  <Application>Microsoft Office PowerPoint</Application>
  <PresentationFormat>On-screen Show (4:3)</PresentationFormat>
  <Paragraphs>1737</Paragraphs>
  <Slides>93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0" baseType="lpstr">
      <vt:lpstr>QuickType II</vt:lpstr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Another Index Structure: Hash Tables</vt:lpstr>
      <vt:lpstr>Dynamic Hashing Schemes</vt:lpstr>
      <vt:lpstr>Linear hashing</vt:lpstr>
      <vt:lpstr>Linear hashing</vt:lpstr>
      <vt:lpstr>Linear Hashing: Searching</vt:lpstr>
      <vt:lpstr>Linear Hashing: Insertion</vt:lpstr>
      <vt:lpstr>Linear Hashing: Deletion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PowerPoint Presentation</vt:lpstr>
      <vt:lpstr>PowerPoint Presentation</vt:lpstr>
      <vt:lpstr>Linear Hashing: Decreasing Hash Table Size</vt:lpstr>
      <vt:lpstr>Linear Hashing: Decreasing Hash Table Size</vt:lpstr>
      <vt:lpstr>Linear Hashing: Decreasing Hash Table Size</vt:lpstr>
      <vt:lpstr>Linear Hashing: Decreasing Hash Table Size</vt:lpstr>
      <vt:lpstr>Linear Hashing: Decreasing Hash Table Size</vt:lpstr>
      <vt:lpstr>Linear Hashing: General framework</vt:lpstr>
      <vt:lpstr>Example   b=4 bits, 2 keys/bucket   </vt:lpstr>
      <vt:lpstr>Example   b=4 bits, 2 keys/bucket  n = 10 (1 + the largest index of the used buckets) </vt:lpstr>
      <vt:lpstr>Example   b=4 bits, 2 keys/bucket  n = 10 (1 + the largest index of the used buckets)  i  =  |n| = 2 (# used bits)</vt:lpstr>
      <vt:lpstr>Example   b=4 bits, 2 keys/bucket  n = 10 (1 + the largest index of the used buckets)  i  =  |n| = 2 (# used bits)</vt:lpstr>
      <vt:lpstr>Example   b=4 bits, 2 keys/bucket  n = 10 (1 + the largest index of the used buckets)  i  =  |n| = 2 (# used bits)</vt:lpstr>
      <vt:lpstr>Insertion:  b=4 bits, 2 keys/bucket, n=10, i=2</vt:lpstr>
      <vt:lpstr>Insertion:  b=4 bits, 2 keys/bucket, n=10, i=2</vt:lpstr>
      <vt:lpstr>Insertion:  b=4 bits, 2 keys/bucket, n=10, i=2</vt:lpstr>
      <vt:lpstr>Insertion:  b=4 bits, 2 keys/bucket, n=10, i=2</vt:lpstr>
      <vt:lpstr>Increase size n:   b=4 bits, n=10, i=2</vt:lpstr>
      <vt:lpstr>Increase size n:   b=4 bits, n=10, i=2</vt:lpstr>
      <vt:lpstr>Increase size n:   b=4 bits, n=10, i=2</vt:lpstr>
      <vt:lpstr>Increase size n:   b=4 bits, n=11, i=2</vt:lpstr>
      <vt:lpstr>Increase size n:   b=4 bits, n=11, i=2</vt:lpstr>
      <vt:lpstr>Increase size n:   b=4 bits, n=11, i=2</vt:lpstr>
      <vt:lpstr>Increase size n:   b=4 bits, n=11, i=2</vt:lpstr>
      <vt:lpstr>Increase size n:   b=4 bits, n=11, i=2</vt:lpstr>
      <vt:lpstr>PowerPoint Presentation</vt:lpstr>
      <vt:lpstr>Increase size n:   b=4 bits, n=100, i=3</vt:lpstr>
      <vt:lpstr>Increase size n:   b=4 bits, n=100, i=3</vt:lpstr>
      <vt:lpstr>Increase size n:   b=4 bits, n=100, i=3</vt:lpstr>
      <vt:lpstr>Linear hashing: Summary</vt:lpstr>
      <vt:lpstr>Linear hashing: Summary</vt:lpstr>
      <vt:lpstr>Linear Hashing: BAD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Facts</vt:lpstr>
      <vt:lpstr>PowerPoint Presentation</vt:lpstr>
      <vt:lpstr>PowerPoint Presentation</vt:lpstr>
      <vt:lpstr>Disk I/O Model of Computation</vt:lpstr>
      <vt:lpstr>Disk I/O Model of Computation</vt:lpstr>
      <vt:lpstr>Disk I/O Model of Computation</vt:lpstr>
      <vt:lpstr>Parameters for algorithm complexity</vt:lpstr>
      <vt:lpstr>A Remark on Main Memory Size 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378</cp:revision>
  <cp:lastPrinted>2001-02-01T17:43:24Z</cp:lastPrinted>
  <dcterms:created xsi:type="dcterms:W3CDTF">1999-07-13T19:55:20Z</dcterms:created>
  <dcterms:modified xsi:type="dcterms:W3CDTF">2025-04-02T14:30:55Z</dcterms:modified>
</cp:coreProperties>
</file>