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293" r:id="rId2"/>
    <p:sldId id="727" r:id="rId3"/>
    <p:sldId id="741" r:id="rId4"/>
    <p:sldId id="777" r:id="rId5"/>
    <p:sldId id="786" r:id="rId6"/>
    <p:sldId id="815" r:id="rId7"/>
    <p:sldId id="817" r:id="rId8"/>
    <p:sldId id="823" r:id="rId9"/>
    <p:sldId id="824" r:id="rId10"/>
    <p:sldId id="825" r:id="rId11"/>
    <p:sldId id="826" r:id="rId12"/>
    <p:sldId id="827" r:id="rId13"/>
    <p:sldId id="828" r:id="rId14"/>
    <p:sldId id="829" r:id="rId15"/>
    <p:sldId id="830" r:id="rId16"/>
    <p:sldId id="831" r:id="rId17"/>
    <p:sldId id="832" r:id="rId18"/>
    <p:sldId id="833" r:id="rId19"/>
    <p:sldId id="834" r:id="rId20"/>
    <p:sldId id="835" r:id="rId21"/>
    <p:sldId id="836" r:id="rId22"/>
    <p:sldId id="837" r:id="rId23"/>
    <p:sldId id="838" r:id="rId24"/>
    <p:sldId id="839" r:id="rId25"/>
    <p:sldId id="840" r:id="rId26"/>
    <p:sldId id="841" r:id="rId27"/>
    <p:sldId id="842" r:id="rId28"/>
    <p:sldId id="843" r:id="rId29"/>
    <p:sldId id="844" r:id="rId30"/>
    <p:sldId id="845" r:id="rId31"/>
    <p:sldId id="846" r:id="rId32"/>
    <p:sldId id="847" r:id="rId33"/>
    <p:sldId id="848" r:id="rId34"/>
    <p:sldId id="849" r:id="rId35"/>
    <p:sldId id="850" r:id="rId36"/>
    <p:sldId id="851" r:id="rId37"/>
    <p:sldId id="852" r:id="rId38"/>
    <p:sldId id="853" r:id="rId39"/>
    <p:sldId id="891" r:id="rId40"/>
    <p:sldId id="892" r:id="rId41"/>
    <p:sldId id="893" r:id="rId42"/>
    <p:sldId id="894" r:id="rId43"/>
    <p:sldId id="895" r:id="rId44"/>
    <p:sldId id="896" r:id="rId45"/>
    <p:sldId id="897" r:id="rId46"/>
    <p:sldId id="860" r:id="rId47"/>
    <p:sldId id="861" r:id="rId48"/>
    <p:sldId id="862" r:id="rId49"/>
    <p:sldId id="863" r:id="rId50"/>
    <p:sldId id="864" r:id="rId51"/>
    <p:sldId id="865" r:id="rId52"/>
    <p:sldId id="866" r:id="rId53"/>
    <p:sldId id="898" r:id="rId54"/>
    <p:sldId id="868" r:id="rId55"/>
    <p:sldId id="899" r:id="rId56"/>
    <p:sldId id="900" r:id="rId57"/>
    <p:sldId id="877" r:id="rId58"/>
    <p:sldId id="881" r:id="rId59"/>
    <p:sldId id="882" r:id="rId60"/>
    <p:sldId id="883" r:id="rId61"/>
    <p:sldId id="884" r:id="rId62"/>
    <p:sldId id="885" r:id="rId63"/>
    <p:sldId id="886" r:id="rId64"/>
    <p:sldId id="888" r:id="rId65"/>
    <p:sldId id="889" r:id="rId66"/>
    <p:sldId id="890" r:id="rId6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6FF66"/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3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17122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29: Extensible hashing: deletion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901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01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90121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9012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01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01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2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01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901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2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012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2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012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0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013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013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013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3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3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014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0145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6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7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8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49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0150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1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0152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3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015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6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0157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8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59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0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61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17313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Index Structure: Hash Tables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0D65E9-78E2-4D52-85A3-DB499B2A02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9220" name="Pentagon 6"/>
          <p:cNvSpPr>
            <a:spLocks noChangeArrowheads="1"/>
          </p:cNvSpPr>
          <p:nvPr/>
        </p:nvSpPr>
        <p:spPr bwMode="auto">
          <a:xfrm>
            <a:off x="3381375" y="2971800"/>
            <a:ext cx="1257300" cy="1009650"/>
          </a:xfrm>
          <a:prstGeom prst="homePlate">
            <a:avLst>
              <a:gd name="adj" fmla="val 50002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9221" name="Straight Arrow Connector 8"/>
          <p:cNvCxnSpPr>
            <a:cxnSpLocks noChangeShapeType="1"/>
          </p:cNvCxnSpPr>
          <p:nvPr/>
        </p:nvCxnSpPr>
        <p:spPr bwMode="auto">
          <a:xfrm>
            <a:off x="2962275" y="350520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1450975" y="3324225"/>
            <a:ext cx="149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search key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9223" name="Rectangle 10"/>
          <p:cNvSpPr>
            <a:spLocks noChangeArrowheads="1"/>
          </p:cNvSpPr>
          <p:nvPr/>
        </p:nvSpPr>
        <p:spPr bwMode="auto">
          <a:xfrm>
            <a:off x="5791200" y="1409700"/>
            <a:ext cx="485775" cy="4029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24" name="Straight Arrow Connector 12"/>
          <p:cNvCxnSpPr>
            <a:cxnSpLocks noChangeShapeType="1"/>
          </p:cNvCxnSpPr>
          <p:nvPr/>
        </p:nvCxnSpPr>
        <p:spPr bwMode="auto">
          <a:xfrm flipV="1">
            <a:off x="4667250" y="3476625"/>
            <a:ext cx="552450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4633913" y="2981325"/>
            <a:ext cx="595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9226" name="Straight Connector 21"/>
          <p:cNvCxnSpPr>
            <a:cxnSpLocks noChangeShapeType="1"/>
          </p:cNvCxnSpPr>
          <p:nvPr/>
        </p:nvCxnSpPr>
        <p:spPr bwMode="auto">
          <a:xfrm>
            <a:off x="5791200" y="22383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7" name="Straight Connector 22"/>
          <p:cNvCxnSpPr>
            <a:cxnSpLocks noChangeShapeType="1"/>
          </p:cNvCxnSpPr>
          <p:nvPr/>
        </p:nvCxnSpPr>
        <p:spPr bwMode="auto">
          <a:xfrm>
            <a:off x="5800725" y="30384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8" name="Straight Connector 23"/>
          <p:cNvCxnSpPr>
            <a:cxnSpLocks noChangeShapeType="1"/>
          </p:cNvCxnSpPr>
          <p:nvPr/>
        </p:nvCxnSpPr>
        <p:spPr bwMode="auto">
          <a:xfrm>
            <a:off x="5791200" y="3848100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Straight Connector 24"/>
          <p:cNvCxnSpPr>
            <a:cxnSpLocks noChangeShapeType="1"/>
          </p:cNvCxnSpPr>
          <p:nvPr/>
        </p:nvCxnSpPr>
        <p:spPr bwMode="auto">
          <a:xfrm>
            <a:off x="5800725" y="465772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Left Brace 25"/>
          <p:cNvSpPr>
            <a:spLocks/>
          </p:cNvSpPr>
          <p:nvPr/>
        </p:nvSpPr>
        <p:spPr bwMode="auto">
          <a:xfrm>
            <a:off x="5334000" y="1533525"/>
            <a:ext cx="352425" cy="3876675"/>
          </a:xfrm>
          <a:prstGeom prst="leftBrace">
            <a:avLst>
              <a:gd name="adj1" fmla="val 8352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1" name="TextBox 9"/>
          <p:cNvSpPr txBox="1">
            <a:spLocks noChangeArrowheads="1"/>
          </p:cNvSpPr>
          <p:nvPr/>
        </p:nvSpPr>
        <p:spPr bwMode="auto">
          <a:xfrm rot="5400000">
            <a:off x="6276181" y="3218657"/>
            <a:ext cx="9683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  <a:endParaRPr lang="en-US" altLang="en-US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2" name="TextBox 9"/>
          <p:cNvSpPr txBox="1">
            <a:spLocks noChangeArrowheads="1"/>
          </p:cNvSpPr>
          <p:nvPr/>
        </p:nvSpPr>
        <p:spPr bwMode="auto">
          <a:xfrm>
            <a:off x="844550" y="5572125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A bucket is typically a disk block (probably with overflow blocks)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), 0 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-1, gives an easy way to compute the bucket address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address from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is the index in a directory.</a:t>
            </a:r>
          </a:p>
        </p:txBody>
      </p:sp>
      <p:sp>
        <p:nvSpPr>
          <p:cNvPr id="9233" name="Rectangle 29"/>
          <p:cNvSpPr>
            <a:spLocks noChangeArrowheads="1"/>
          </p:cNvSpPr>
          <p:nvPr/>
        </p:nvSpPr>
        <p:spPr bwMode="auto">
          <a:xfrm>
            <a:off x="6276975" y="22288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4" name="Rectangle 30"/>
          <p:cNvSpPr>
            <a:spLocks noChangeArrowheads="1"/>
          </p:cNvSpPr>
          <p:nvPr/>
        </p:nvSpPr>
        <p:spPr bwMode="auto">
          <a:xfrm>
            <a:off x="6276975" y="14097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5" name="Rectangle 31"/>
          <p:cNvSpPr>
            <a:spLocks noChangeArrowheads="1"/>
          </p:cNvSpPr>
          <p:nvPr/>
        </p:nvSpPr>
        <p:spPr bwMode="auto">
          <a:xfrm>
            <a:off x="6276975" y="46482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6" name="Rectangle 32"/>
          <p:cNvSpPr>
            <a:spLocks noChangeArrowheads="1"/>
          </p:cNvSpPr>
          <p:nvPr/>
        </p:nvSpPr>
        <p:spPr bwMode="auto">
          <a:xfrm>
            <a:off x="6276975" y="30289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7" name="Rectangle 33"/>
          <p:cNvSpPr>
            <a:spLocks noChangeArrowheads="1"/>
          </p:cNvSpPr>
          <p:nvPr/>
        </p:nvSpPr>
        <p:spPr bwMode="auto">
          <a:xfrm>
            <a:off x="6276975" y="38481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766247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 we cope with growth?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7438" y="1828800"/>
            <a:ext cx="6748462" cy="1458913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Overflows and reorganizations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Dynamic hashing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3254375" y="3406775"/>
            <a:ext cx="302577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Linear</a:t>
            </a:r>
          </a:p>
        </p:txBody>
      </p:sp>
      <p:sp>
        <p:nvSpPr>
          <p:cNvPr id="34821" name="AutoShape 6"/>
          <p:cNvSpPr>
            <a:spLocks/>
          </p:cNvSpPr>
          <p:nvPr/>
        </p:nvSpPr>
        <p:spPr bwMode="auto">
          <a:xfrm>
            <a:off x="3025775" y="3254375"/>
            <a:ext cx="304800" cy="1752600"/>
          </a:xfrm>
          <a:prstGeom prst="lef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2" name="Freeform 11"/>
          <p:cNvSpPr>
            <a:spLocks/>
          </p:cNvSpPr>
          <p:nvPr/>
        </p:nvSpPr>
        <p:spPr bwMode="auto">
          <a:xfrm>
            <a:off x="1665288" y="3157538"/>
            <a:ext cx="1023937" cy="914400"/>
          </a:xfrm>
          <a:custGeom>
            <a:avLst/>
            <a:gdLst>
              <a:gd name="T0" fmla="*/ 0 w 645"/>
              <a:gd name="T1" fmla="*/ 0 h 576"/>
              <a:gd name="T2" fmla="*/ 2147483646 w 645"/>
              <a:gd name="T3" fmla="*/ 2147483646 h 576"/>
              <a:gd name="T4" fmla="*/ 2147483646 w 645"/>
              <a:gd name="T5" fmla="*/ 2147483646 h 576"/>
              <a:gd name="T6" fmla="*/ 0 60000 65536"/>
              <a:gd name="T7" fmla="*/ 0 60000 65536"/>
              <a:gd name="T8" fmla="*/ 0 60000 65536"/>
              <a:gd name="T9" fmla="*/ 0 w 645"/>
              <a:gd name="T10" fmla="*/ 0 h 576"/>
              <a:gd name="T11" fmla="*/ 645 w 645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5" h="576">
                <a:moveTo>
                  <a:pt x="0" y="0"/>
                </a:moveTo>
                <a:cubicBezTo>
                  <a:pt x="11" y="96"/>
                  <a:pt x="23" y="192"/>
                  <a:pt x="130" y="288"/>
                </a:cubicBezTo>
                <a:cubicBezTo>
                  <a:pt x="237" y="384"/>
                  <a:pt x="441" y="480"/>
                  <a:pt x="645" y="576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57891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93688"/>
            <a:ext cx="8137525" cy="715962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General framework</a:t>
            </a:r>
          </a:p>
        </p:txBody>
      </p:sp>
      <p:sp>
        <p:nvSpPr>
          <p:cNvPr id="44035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0064EC-1E34-44A3-8D24-62C5FA76B17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44036" name="TextBox 22"/>
          <p:cNvSpPr txBox="1">
            <a:spLocks noChangeArrowheads="1"/>
          </p:cNvSpPr>
          <p:nvPr/>
        </p:nvSpPr>
        <p:spPr bwMode="auto">
          <a:xfrm>
            <a:off x="676275" y="3248025"/>
            <a:ext cx="298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4037" name="TextBox 23"/>
          <p:cNvSpPr txBox="1">
            <a:spLocks noChangeArrowheads="1"/>
          </p:cNvSpPr>
          <p:nvPr/>
        </p:nvSpPr>
        <p:spPr bwMode="auto">
          <a:xfrm>
            <a:off x="1593850" y="3248025"/>
            <a:ext cx="59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38" name="Straight Arrow Connector 25"/>
          <p:cNvCxnSpPr>
            <a:cxnSpLocks noChangeShapeType="1"/>
          </p:cNvCxnSpPr>
          <p:nvPr/>
        </p:nvCxnSpPr>
        <p:spPr bwMode="auto">
          <a:xfrm flipV="1">
            <a:off x="1057275" y="3457575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 bwMode="auto">
          <a:xfrm>
            <a:off x="1504950" y="3695700"/>
            <a:ext cx="733425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0" name="TextBox 30"/>
          <p:cNvSpPr txBox="1">
            <a:spLocks noChangeArrowheads="1"/>
          </p:cNvSpPr>
          <p:nvPr/>
        </p:nvSpPr>
        <p:spPr bwMode="auto">
          <a:xfrm>
            <a:off x="2543175" y="31623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41" name="TextBox 31"/>
          <p:cNvSpPr txBox="1">
            <a:spLocks noChangeArrowheads="1"/>
          </p:cNvSpPr>
          <p:nvPr/>
        </p:nvSpPr>
        <p:spPr bwMode="auto">
          <a:xfrm>
            <a:off x="1120775" y="3133725"/>
            <a:ext cx="287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4042" name="TextBox 32"/>
          <p:cNvSpPr txBox="1">
            <a:spLocks noChangeArrowheads="1"/>
          </p:cNvSpPr>
          <p:nvPr/>
        </p:nvSpPr>
        <p:spPr bwMode="auto">
          <a:xfrm>
            <a:off x="3065463" y="3248025"/>
            <a:ext cx="64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981325" y="3686175"/>
            <a:ext cx="533400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4" name="Rectangle 34"/>
          <p:cNvSpPr>
            <a:spLocks noChangeArrowheads="1"/>
          </p:cNvSpPr>
          <p:nvPr/>
        </p:nvSpPr>
        <p:spPr bwMode="auto">
          <a:xfrm>
            <a:off x="3514725" y="3695700"/>
            <a:ext cx="247650" cy="1619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5" name="Left Brace 35"/>
          <p:cNvSpPr>
            <a:spLocks/>
          </p:cNvSpPr>
          <p:nvPr/>
        </p:nvSpPr>
        <p:spPr bwMode="auto">
          <a:xfrm rot="-5400000">
            <a:off x="3176587" y="3719513"/>
            <a:ext cx="142875" cy="552450"/>
          </a:xfrm>
          <a:prstGeom prst="leftBrace">
            <a:avLst>
              <a:gd name="adj1" fmla="val 8324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6" name="TextBox 36"/>
          <p:cNvSpPr txBox="1">
            <a:spLocks noChangeArrowheads="1"/>
          </p:cNvSpPr>
          <p:nvPr/>
        </p:nvSpPr>
        <p:spPr bwMode="auto">
          <a:xfrm>
            <a:off x="3114675" y="40005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47" name="Straight Arrow Connector 37"/>
          <p:cNvCxnSpPr>
            <a:cxnSpLocks noChangeShapeType="1"/>
          </p:cNvCxnSpPr>
          <p:nvPr/>
        </p:nvCxnSpPr>
        <p:spPr bwMode="auto">
          <a:xfrm flipV="1">
            <a:off x="3876675" y="3448050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8" name="Rectangle 38"/>
          <p:cNvSpPr>
            <a:spLocks noChangeArrowheads="1"/>
          </p:cNvSpPr>
          <p:nvPr/>
        </p:nvSpPr>
        <p:spPr bwMode="auto">
          <a:xfrm>
            <a:off x="4905375" y="1743075"/>
            <a:ext cx="438150" cy="36195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9" name="Rectangle 39"/>
          <p:cNvSpPr>
            <a:spLocks noChangeArrowheads="1"/>
          </p:cNvSpPr>
          <p:nvPr/>
        </p:nvSpPr>
        <p:spPr bwMode="auto">
          <a:xfrm>
            <a:off x="5162550" y="151447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50" name="Straight Connector 41"/>
          <p:cNvCxnSpPr>
            <a:cxnSpLocks noChangeShapeType="1"/>
          </p:cNvCxnSpPr>
          <p:nvPr/>
        </p:nvCxnSpPr>
        <p:spPr bwMode="auto">
          <a:xfrm flipV="1">
            <a:off x="4905375" y="19812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1" name="Straight Connector 42"/>
          <p:cNvCxnSpPr>
            <a:cxnSpLocks noChangeShapeType="1"/>
          </p:cNvCxnSpPr>
          <p:nvPr/>
        </p:nvCxnSpPr>
        <p:spPr bwMode="auto">
          <a:xfrm flipV="1">
            <a:off x="4905375" y="49149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2" name="Straight Connector 43"/>
          <p:cNvCxnSpPr>
            <a:cxnSpLocks noChangeShapeType="1"/>
          </p:cNvCxnSpPr>
          <p:nvPr/>
        </p:nvCxnSpPr>
        <p:spPr bwMode="auto">
          <a:xfrm flipV="1">
            <a:off x="4895850" y="222885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3" name="Straight Connector 44"/>
          <p:cNvCxnSpPr>
            <a:cxnSpLocks noChangeShapeType="1"/>
          </p:cNvCxnSpPr>
          <p:nvPr/>
        </p:nvCxnSpPr>
        <p:spPr bwMode="auto">
          <a:xfrm flipV="1">
            <a:off x="4914900" y="24669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4" name="Straight Connector 45"/>
          <p:cNvCxnSpPr>
            <a:cxnSpLocks noChangeShapeType="1"/>
          </p:cNvCxnSpPr>
          <p:nvPr/>
        </p:nvCxnSpPr>
        <p:spPr bwMode="auto">
          <a:xfrm flipV="1">
            <a:off x="4914900" y="27051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5" name="Straight Connector 46"/>
          <p:cNvCxnSpPr>
            <a:cxnSpLocks noChangeShapeType="1"/>
          </p:cNvCxnSpPr>
          <p:nvPr/>
        </p:nvCxnSpPr>
        <p:spPr bwMode="auto">
          <a:xfrm flipV="1">
            <a:off x="4905375" y="51339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6" name="Straight Connector 47"/>
          <p:cNvCxnSpPr>
            <a:cxnSpLocks noChangeShapeType="1"/>
          </p:cNvCxnSpPr>
          <p:nvPr/>
        </p:nvCxnSpPr>
        <p:spPr bwMode="auto">
          <a:xfrm flipV="1">
            <a:off x="4914900" y="2962275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7" name="Straight Connector 48"/>
          <p:cNvCxnSpPr>
            <a:cxnSpLocks noChangeShapeType="1"/>
          </p:cNvCxnSpPr>
          <p:nvPr/>
        </p:nvCxnSpPr>
        <p:spPr bwMode="auto">
          <a:xfrm flipV="1">
            <a:off x="4914900" y="3200400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58" name="TextBox 49"/>
          <p:cNvSpPr txBox="1">
            <a:spLocks noChangeArrowheads="1"/>
          </p:cNvSpPr>
          <p:nvPr/>
        </p:nvSpPr>
        <p:spPr bwMode="auto">
          <a:xfrm>
            <a:off x="4418013" y="1752600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00…00</a:t>
            </a:r>
          </a:p>
        </p:txBody>
      </p:sp>
      <p:sp>
        <p:nvSpPr>
          <p:cNvPr id="44059" name="TextBox 50"/>
          <p:cNvSpPr txBox="1">
            <a:spLocks noChangeArrowheads="1"/>
          </p:cNvSpPr>
          <p:nvPr/>
        </p:nvSpPr>
        <p:spPr bwMode="auto">
          <a:xfrm>
            <a:off x="4437063" y="2000250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00…01</a:t>
            </a:r>
          </a:p>
        </p:txBody>
      </p:sp>
      <p:sp>
        <p:nvSpPr>
          <p:cNvPr id="44060" name="TextBox 51"/>
          <p:cNvSpPr txBox="1">
            <a:spLocks noChangeArrowheads="1"/>
          </p:cNvSpPr>
          <p:nvPr/>
        </p:nvSpPr>
        <p:spPr bwMode="auto">
          <a:xfrm>
            <a:off x="4437063" y="5153025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11…11</a:t>
            </a:r>
          </a:p>
        </p:txBody>
      </p:sp>
      <p:sp>
        <p:nvSpPr>
          <p:cNvPr id="44061" name="TextBox 52"/>
          <p:cNvSpPr txBox="1">
            <a:spLocks noChangeArrowheads="1"/>
          </p:cNvSpPr>
          <p:nvPr/>
        </p:nvSpPr>
        <p:spPr bwMode="auto">
          <a:xfrm>
            <a:off x="4584700" y="5448300"/>
            <a:ext cx="2159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62" name="Left Brace 53"/>
          <p:cNvSpPr>
            <a:spLocks/>
          </p:cNvSpPr>
          <p:nvPr/>
        </p:nvSpPr>
        <p:spPr bwMode="auto">
          <a:xfrm rot="-5400000">
            <a:off x="4643437" y="5281613"/>
            <a:ext cx="104775" cy="323850"/>
          </a:xfrm>
          <a:prstGeom prst="leftBrace">
            <a:avLst>
              <a:gd name="adj1" fmla="val 8328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3" name="TextBox 54"/>
          <p:cNvSpPr txBox="1">
            <a:spLocks noChangeArrowheads="1"/>
          </p:cNvSpPr>
          <p:nvPr/>
        </p:nvSpPr>
        <p:spPr bwMode="auto">
          <a:xfrm>
            <a:off x="1825625" y="1466850"/>
            <a:ext cx="2135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directory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64" name="Straight Arrow Connector 55"/>
          <p:cNvCxnSpPr>
            <a:cxnSpLocks noChangeShapeType="1"/>
          </p:cNvCxnSpPr>
          <p:nvPr/>
        </p:nvCxnSpPr>
        <p:spPr bwMode="auto">
          <a:xfrm flipV="1">
            <a:off x="3990975" y="1600200"/>
            <a:ext cx="1009650" cy="381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5" name="Rectangle 57"/>
          <p:cNvSpPr>
            <a:spLocks noChangeArrowheads="1"/>
          </p:cNvSpPr>
          <p:nvPr/>
        </p:nvSpPr>
        <p:spPr bwMode="auto">
          <a:xfrm>
            <a:off x="6477000" y="1647825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6" name="Rectangle 58"/>
          <p:cNvSpPr>
            <a:spLocks noChangeArrowheads="1"/>
          </p:cNvSpPr>
          <p:nvPr/>
        </p:nvSpPr>
        <p:spPr bwMode="auto">
          <a:xfrm>
            <a:off x="6467475" y="2686050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7" name="Rectangle 60"/>
          <p:cNvSpPr>
            <a:spLocks noChangeArrowheads="1"/>
          </p:cNvSpPr>
          <p:nvPr/>
        </p:nvSpPr>
        <p:spPr bwMode="auto">
          <a:xfrm>
            <a:off x="6467475" y="3743325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44068" name="Straight Arrow Connector 63"/>
          <p:cNvCxnSpPr>
            <a:cxnSpLocks noChangeShapeType="1"/>
          </p:cNvCxnSpPr>
          <p:nvPr/>
        </p:nvCxnSpPr>
        <p:spPr bwMode="auto">
          <a:xfrm flipV="1">
            <a:off x="5124450" y="1762125"/>
            <a:ext cx="1352550" cy="361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69" name="Straight Arrow Connector 64"/>
          <p:cNvCxnSpPr>
            <a:cxnSpLocks noChangeShapeType="1"/>
          </p:cNvCxnSpPr>
          <p:nvPr/>
        </p:nvCxnSpPr>
        <p:spPr bwMode="auto">
          <a:xfrm>
            <a:off x="5114925" y="2362200"/>
            <a:ext cx="1343025" cy="4381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0" name="Straight Arrow Connector 65"/>
          <p:cNvCxnSpPr>
            <a:cxnSpLocks noChangeShapeType="1"/>
          </p:cNvCxnSpPr>
          <p:nvPr/>
        </p:nvCxnSpPr>
        <p:spPr bwMode="auto">
          <a:xfrm flipV="1">
            <a:off x="5124450" y="1676400"/>
            <a:ext cx="1362075" cy="200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1" name="Straight Arrow Connector 71"/>
          <p:cNvCxnSpPr>
            <a:cxnSpLocks noChangeShapeType="1"/>
          </p:cNvCxnSpPr>
          <p:nvPr/>
        </p:nvCxnSpPr>
        <p:spPr bwMode="auto">
          <a:xfrm>
            <a:off x="5114925" y="2609850"/>
            <a:ext cx="1371600" cy="1238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72" name="Text Box 9"/>
          <p:cNvSpPr txBox="1">
            <a:spLocks noChangeArrowheads="1"/>
          </p:cNvSpPr>
          <p:nvPr/>
        </p:nvSpPr>
        <p:spPr bwMode="auto">
          <a:xfrm>
            <a:off x="6621463" y="4916488"/>
            <a:ext cx="2587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4073" name="Rectangle 74"/>
          <p:cNvSpPr>
            <a:spLocks noChangeArrowheads="1"/>
          </p:cNvSpPr>
          <p:nvPr/>
        </p:nvSpPr>
        <p:spPr bwMode="auto">
          <a:xfrm>
            <a:off x="7077075" y="164782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4074" name="Rectangle 75"/>
          <p:cNvSpPr>
            <a:spLocks noChangeArrowheads="1"/>
          </p:cNvSpPr>
          <p:nvPr/>
        </p:nvSpPr>
        <p:spPr bwMode="auto">
          <a:xfrm>
            <a:off x="7058025" y="2686050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5" name="Rectangle 76"/>
          <p:cNvSpPr>
            <a:spLocks noChangeArrowheads="1"/>
          </p:cNvSpPr>
          <p:nvPr/>
        </p:nvSpPr>
        <p:spPr bwMode="auto">
          <a:xfrm>
            <a:off x="7058025" y="374332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6" name="TextBox 77"/>
          <p:cNvSpPr txBox="1">
            <a:spLocks noChangeArrowheads="1"/>
          </p:cNvSpPr>
          <p:nvPr/>
        </p:nvSpPr>
        <p:spPr bwMode="auto">
          <a:xfrm>
            <a:off x="4705350" y="5829300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directory</a:t>
            </a:r>
          </a:p>
        </p:txBody>
      </p:sp>
      <p:sp>
        <p:nvSpPr>
          <p:cNvPr id="44077" name="TextBox 78"/>
          <p:cNvSpPr txBox="1">
            <a:spLocks noChangeArrowheads="1"/>
          </p:cNvSpPr>
          <p:nvPr/>
        </p:nvSpPr>
        <p:spPr bwMode="auto">
          <a:xfrm>
            <a:off x="6392863" y="5857875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44078" name="TextBox 79"/>
          <p:cNvSpPr txBox="1">
            <a:spLocks noChangeArrowheads="1"/>
          </p:cNvSpPr>
          <p:nvPr/>
        </p:nvSpPr>
        <p:spPr bwMode="auto">
          <a:xfrm>
            <a:off x="6902450" y="857250"/>
            <a:ext cx="2038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buckets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79" name="Straight Arrow Connector 80"/>
          <p:cNvCxnSpPr>
            <a:cxnSpLocks noChangeShapeType="1"/>
          </p:cNvCxnSpPr>
          <p:nvPr/>
        </p:nvCxnSpPr>
        <p:spPr bwMode="auto">
          <a:xfrm rot="10800000" flipV="1">
            <a:off x="7324725" y="1419225"/>
            <a:ext cx="419100" cy="2952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0" name="Straight Arrow Connector 82"/>
          <p:cNvCxnSpPr>
            <a:cxnSpLocks noChangeShapeType="1"/>
          </p:cNvCxnSpPr>
          <p:nvPr/>
        </p:nvCxnSpPr>
        <p:spPr bwMode="auto">
          <a:xfrm rot="5400000">
            <a:off x="6953250" y="1743075"/>
            <a:ext cx="1219200" cy="5905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1" name="Straight Arrow Connector 86"/>
          <p:cNvCxnSpPr>
            <a:cxnSpLocks noChangeShapeType="1"/>
          </p:cNvCxnSpPr>
          <p:nvPr/>
        </p:nvCxnSpPr>
        <p:spPr bwMode="auto">
          <a:xfrm rot="5400000">
            <a:off x="6486525" y="2219325"/>
            <a:ext cx="2276475" cy="6953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2" name="Straight Arrow Connector 25"/>
          <p:cNvCxnSpPr>
            <a:cxnSpLocks noChangeShapeType="1"/>
          </p:cNvCxnSpPr>
          <p:nvPr/>
        </p:nvCxnSpPr>
        <p:spPr bwMode="auto">
          <a:xfrm flipV="1">
            <a:off x="2419350" y="3457575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4502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2125" y="552450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Searching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261225" cy="44116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input: a search key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read in the disk block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with the address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].</a:t>
            </a:r>
          </a:p>
        </p:txBody>
      </p:sp>
      <p:sp>
        <p:nvSpPr>
          <p:cNvPr id="6144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B255FD-B89F-466A-B628-F34FFD013D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734083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6595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8086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6162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235178" y="4947978"/>
            <a:ext cx="914400" cy="612648"/>
          </a:xfrm>
          <a:prstGeom prst="wedgeRoundRectCallout">
            <a:avLst>
              <a:gd name="adj1" fmla="val 78258"/>
              <a:gd name="adj2" fmla="val -3655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95073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split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235178" y="4947978"/>
            <a:ext cx="914400" cy="612648"/>
          </a:xfrm>
          <a:prstGeom prst="wedgeRoundRectCallout">
            <a:avLst>
              <a:gd name="adj1" fmla="val 78258"/>
              <a:gd name="adj2" fmla="val -3655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881691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no room for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235178" y="4947978"/>
            <a:ext cx="914400" cy="612648"/>
          </a:xfrm>
          <a:prstGeom prst="wedgeRoundRectCallout">
            <a:avLst>
              <a:gd name="adj1" fmla="val 78258"/>
              <a:gd name="adj2" fmla="val -3655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4204519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7E4A18-94A5-4636-A1CE-D7F273B14A1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490300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4516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4518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2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452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2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4523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24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2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A09BE-3F2F-4F9C-81CB-0B027FC3B16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64526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4528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9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30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4531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32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33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34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4535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39051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39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5540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5542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554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5547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8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9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9A4A39-689C-4F6F-A8C2-7A19AC597C1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65550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5552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3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54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5555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6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7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8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5559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11427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6564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5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6566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656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6571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72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7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824979-A796-4D9A-8065-6F306CF568C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66574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6576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7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78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6579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0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1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2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6583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6584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66585" name="Straight Arrow Connector 25"/>
          <p:cNvCxnSpPr>
            <a:cxnSpLocks noChangeShapeType="1"/>
            <a:stCxn id="66584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77083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7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588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9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7590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59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4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7595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6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7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7F8436-EE0F-4004-B7A3-27AAD855161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67598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7600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1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602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603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4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5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6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7607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608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67609" name="Straight Arrow Connector 25"/>
          <p:cNvCxnSpPr>
            <a:cxnSpLocks noChangeShapeType="1"/>
            <a:stCxn id="67608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10" name="Oval Callout 28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</p:spTree>
    <p:extLst>
      <p:ext uri="{BB962C8B-B14F-4D97-AF65-F5344CB8AC3E}">
        <p14:creationId xmlns:p14="http://schemas.microsoft.com/office/powerpoint/2010/main" val="3085348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68617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8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8619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0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8621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22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23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8624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5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8626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27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28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9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0" name="Line 35"/>
          <p:cNvSpPr>
            <a:spLocks noChangeShapeType="1"/>
          </p:cNvSpPr>
          <p:nvPr/>
        </p:nvSpPr>
        <p:spPr bwMode="auto">
          <a:xfrm flipH="1">
            <a:off x="4333875" y="4714875"/>
            <a:ext cx="1981200" cy="200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1CF699-4ACA-410E-A0FE-407AAF9CB6C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68632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68633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8635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8641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8642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8643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68644" name="Straight Arrow Connector 47"/>
          <p:cNvCxnSpPr>
            <a:cxnSpLocks noChangeShapeType="1"/>
            <a:stCxn id="68643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45" name="Oval Callout 40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68646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3462688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9637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9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69641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42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9643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69645" name="Rectangle 16"/>
          <p:cNvSpPr>
            <a:spLocks noChangeArrowheads="1"/>
          </p:cNvSpPr>
          <p:nvPr/>
        </p:nvSpPr>
        <p:spPr bwMode="auto">
          <a:xfrm>
            <a:off x="3375025" y="5614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46" name="Rectangle 17"/>
          <p:cNvSpPr>
            <a:spLocks noChangeArrowheads="1"/>
          </p:cNvSpPr>
          <p:nvPr/>
        </p:nvSpPr>
        <p:spPr bwMode="auto">
          <a:xfrm>
            <a:off x="4289425" y="5614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9647" name="Line 18"/>
          <p:cNvSpPr>
            <a:spLocks noChangeShapeType="1"/>
          </p:cNvSpPr>
          <p:nvPr/>
        </p:nvSpPr>
        <p:spPr bwMode="auto">
          <a:xfrm>
            <a:off x="3375025" y="6072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8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4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5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965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2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69653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54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55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6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7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B5B261-395E-40B5-9CF9-FA8CF4B3C3C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69658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69659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69661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67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69668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9669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69670" name="Straight Arrow Connector 47"/>
          <p:cNvCxnSpPr>
            <a:cxnSpLocks noChangeShapeType="1"/>
            <a:stCxn id="69669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71" name="Oval Callout 48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69672" name="Line 35"/>
          <p:cNvSpPr>
            <a:spLocks noChangeShapeType="1"/>
          </p:cNvSpPr>
          <p:nvPr/>
        </p:nvSpPr>
        <p:spPr bwMode="auto">
          <a:xfrm flipH="1">
            <a:off x="4333875" y="4714875"/>
            <a:ext cx="1981200" cy="200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73" name="Line 70"/>
          <p:cNvSpPr>
            <a:spLocks noChangeShapeType="1"/>
          </p:cNvSpPr>
          <p:nvPr/>
        </p:nvSpPr>
        <p:spPr bwMode="auto">
          <a:xfrm flipV="1">
            <a:off x="4314825" y="4448175"/>
            <a:ext cx="300038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74" name="Rectangle 11"/>
          <p:cNvSpPr>
            <a:spLocks noChangeArrowheads="1"/>
          </p:cNvSpPr>
          <p:nvPr/>
        </p:nvSpPr>
        <p:spPr bwMode="auto">
          <a:xfrm>
            <a:off x="4597400" y="4294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9675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1837107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0661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70665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66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0667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8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70669" name="Rectangle 16"/>
          <p:cNvSpPr>
            <a:spLocks noChangeArrowheads="1"/>
          </p:cNvSpPr>
          <p:nvPr/>
        </p:nvSpPr>
        <p:spPr bwMode="auto">
          <a:xfrm>
            <a:off x="3375025" y="5614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0" name="Rectangle 17"/>
          <p:cNvSpPr>
            <a:spLocks noChangeArrowheads="1"/>
          </p:cNvSpPr>
          <p:nvPr/>
        </p:nvSpPr>
        <p:spPr bwMode="auto">
          <a:xfrm>
            <a:off x="4289425" y="5614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0671" name="Line 18"/>
          <p:cNvSpPr>
            <a:spLocks noChangeShapeType="1"/>
          </p:cNvSpPr>
          <p:nvPr/>
        </p:nvSpPr>
        <p:spPr bwMode="auto">
          <a:xfrm>
            <a:off x="3375025" y="6072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2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067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6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0677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8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79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0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5B3748-858F-405A-8E0F-A8FE1371D93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70682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0683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70685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0691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70692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0693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70694" name="Straight Arrow Connector 47"/>
          <p:cNvCxnSpPr>
            <a:cxnSpLocks noChangeShapeType="1"/>
            <a:stCxn id="70693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95" name="Oval Callout 48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70696" name="Line 35"/>
          <p:cNvSpPr>
            <a:spLocks noChangeShapeType="1"/>
          </p:cNvSpPr>
          <p:nvPr/>
        </p:nvSpPr>
        <p:spPr bwMode="auto">
          <a:xfrm flipH="1">
            <a:off x="4333875" y="4714875"/>
            <a:ext cx="1981200" cy="200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97" name="Line 70"/>
          <p:cNvSpPr>
            <a:spLocks noChangeShapeType="1"/>
          </p:cNvSpPr>
          <p:nvPr/>
        </p:nvSpPr>
        <p:spPr bwMode="auto">
          <a:xfrm flipV="1">
            <a:off x="4314825" y="4448175"/>
            <a:ext cx="300038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98" name="Rectangle 11"/>
          <p:cNvSpPr>
            <a:spLocks noChangeArrowheads="1"/>
          </p:cNvSpPr>
          <p:nvPr/>
        </p:nvSpPr>
        <p:spPr bwMode="auto">
          <a:xfrm>
            <a:off x="4597400" y="4294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0699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700" name="Line 70"/>
          <p:cNvSpPr>
            <a:spLocks noChangeShapeType="1"/>
          </p:cNvSpPr>
          <p:nvPr/>
        </p:nvSpPr>
        <p:spPr bwMode="auto">
          <a:xfrm flipH="1" flipV="1">
            <a:off x="5138738" y="4762500"/>
            <a:ext cx="138112" cy="161925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701" name="Line 70"/>
          <p:cNvSpPr>
            <a:spLocks noChangeShapeType="1"/>
          </p:cNvSpPr>
          <p:nvPr/>
        </p:nvSpPr>
        <p:spPr bwMode="auto">
          <a:xfrm flipV="1">
            <a:off x="5133975" y="4752975"/>
            <a:ext cx="147638" cy="17145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702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4269909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168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71689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90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1691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2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71693" name="Rectangle 16"/>
          <p:cNvSpPr>
            <a:spLocks noChangeArrowheads="1"/>
          </p:cNvSpPr>
          <p:nvPr/>
        </p:nvSpPr>
        <p:spPr bwMode="auto">
          <a:xfrm>
            <a:off x="3375025" y="5614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94" name="Rectangle 17"/>
          <p:cNvSpPr>
            <a:spLocks noChangeArrowheads="1"/>
          </p:cNvSpPr>
          <p:nvPr/>
        </p:nvSpPr>
        <p:spPr bwMode="auto">
          <a:xfrm>
            <a:off x="4289425" y="5614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1695" name="Line 18"/>
          <p:cNvSpPr>
            <a:spLocks noChangeShapeType="1"/>
          </p:cNvSpPr>
          <p:nvPr/>
        </p:nvSpPr>
        <p:spPr bwMode="auto">
          <a:xfrm>
            <a:off x="3375025" y="6072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6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9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9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169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0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1701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02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0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F0BB05-BA7C-4F8E-B6D8-8984AD5D927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71706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1707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71709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15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71716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1717" name="Text Box 14"/>
          <p:cNvSpPr txBox="1">
            <a:spLocks noChangeArrowheads="1"/>
          </p:cNvSpPr>
          <p:nvPr/>
        </p:nvSpPr>
        <p:spPr bwMode="auto">
          <a:xfrm>
            <a:off x="1905000" y="4683125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cxnSp>
        <p:nvCxnSpPr>
          <p:cNvPr id="71718" name="Straight Arrow Connector 47"/>
          <p:cNvCxnSpPr>
            <a:cxnSpLocks noChangeShapeType="1"/>
            <a:stCxn id="71717" idx="3"/>
          </p:cNvCxnSpPr>
          <p:nvPr/>
        </p:nvCxnSpPr>
        <p:spPr bwMode="auto">
          <a:xfrm flipV="1">
            <a:off x="2654300" y="4848225"/>
            <a:ext cx="574675" cy="666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19" name="Oval Callout 48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71720" name="Line 70"/>
          <p:cNvSpPr>
            <a:spLocks noChangeShapeType="1"/>
          </p:cNvSpPr>
          <p:nvPr/>
        </p:nvSpPr>
        <p:spPr bwMode="auto">
          <a:xfrm flipV="1">
            <a:off x="4314825" y="4448175"/>
            <a:ext cx="300038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1" name="Rectangle 11"/>
          <p:cNvSpPr>
            <a:spLocks noChangeArrowheads="1"/>
          </p:cNvSpPr>
          <p:nvPr/>
        </p:nvSpPr>
        <p:spPr bwMode="auto">
          <a:xfrm>
            <a:off x="4597400" y="4294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1722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3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2119844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72713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14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2715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Text Box 13"/>
          <p:cNvSpPr txBox="1">
            <a:spLocks noChangeArrowheads="1"/>
          </p:cNvSpPr>
          <p:nvPr/>
        </p:nvSpPr>
        <p:spPr bwMode="auto">
          <a:xfrm>
            <a:off x="3457575" y="4416425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</a:p>
        </p:txBody>
      </p:sp>
      <p:sp>
        <p:nvSpPr>
          <p:cNvPr id="72717" name="Text Box 14"/>
          <p:cNvSpPr txBox="1">
            <a:spLocks noChangeArrowheads="1"/>
          </p:cNvSpPr>
          <p:nvPr/>
        </p:nvSpPr>
        <p:spPr bwMode="auto">
          <a:xfrm>
            <a:off x="4286250" y="4845050"/>
            <a:ext cx="74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72718" name="Rectangle 16"/>
          <p:cNvSpPr>
            <a:spLocks noChangeArrowheads="1"/>
          </p:cNvSpPr>
          <p:nvPr/>
        </p:nvSpPr>
        <p:spPr bwMode="auto">
          <a:xfrm>
            <a:off x="3375025" y="5614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19" name="Rectangle 17"/>
          <p:cNvSpPr>
            <a:spLocks noChangeArrowheads="1"/>
          </p:cNvSpPr>
          <p:nvPr/>
        </p:nvSpPr>
        <p:spPr bwMode="auto">
          <a:xfrm>
            <a:off x="4289425" y="5614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2720" name="Line 18"/>
          <p:cNvSpPr>
            <a:spLocks noChangeShapeType="1"/>
          </p:cNvSpPr>
          <p:nvPr/>
        </p:nvSpPr>
        <p:spPr bwMode="auto">
          <a:xfrm>
            <a:off x="3375025" y="6072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1" name="Text Box 19"/>
          <p:cNvSpPr txBox="1">
            <a:spLocks noChangeArrowheads="1"/>
          </p:cNvSpPr>
          <p:nvPr/>
        </p:nvSpPr>
        <p:spPr bwMode="auto">
          <a:xfrm>
            <a:off x="3440113" y="561340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72722" name="Text Box 20"/>
          <p:cNvSpPr txBox="1">
            <a:spLocks noChangeArrowheads="1"/>
          </p:cNvSpPr>
          <p:nvPr/>
        </p:nvSpPr>
        <p:spPr bwMode="auto">
          <a:xfrm>
            <a:off x="3705225" y="59801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2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2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272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6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2727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28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29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0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1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310EC2-93F7-46DC-AF2E-BEC07FC04CA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72733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2734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384300" y="2843213"/>
            <a:ext cx="784225" cy="5667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en-US" sz="2400" i="1" kern="0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72736" name="Line 4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401763" y="32797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878013" y="29749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>
            <a:off x="1401763" y="3736975"/>
            <a:ext cx="9144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 flipV="1">
            <a:off x="1847850" y="2333625"/>
            <a:ext cx="1533525" cy="12096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847850" y="3933825"/>
            <a:ext cx="1533525" cy="600075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42" name="Text Box 19"/>
          <p:cNvSpPr txBox="1">
            <a:spLocks noChangeArrowheads="1"/>
          </p:cNvSpPr>
          <p:nvPr/>
        </p:nvSpPr>
        <p:spPr bwMode="auto">
          <a:xfrm>
            <a:off x="3478213" y="48704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72743" name="Line 70"/>
          <p:cNvSpPr>
            <a:spLocks noChangeShapeType="1"/>
          </p:cNvSpPr>
          <p:nvPr/>
        </p:nvSpPr>
        <p:spPr bwMode="auto">
          <a:xfrm flipV="1">
            <a:off x="3444875" y="4905375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44" name="Line 70"/>
          <p:cNvSpPr>
            <a:spLocks noChangeShapeType="1"/>
          </p:cNvSpPr>
          <p:nvPr/>
        </p:nvSpPr>
        <p:spPr bwMode="auto">
          <a:xfrm flipV="1">
            <a:off x="4314825" y="4448175"/>
            <a:ext cx="300038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45" name="Rectangle 11"/>
          <p:cNvSpPr>
            <a:spLocks noChangeArrowheads="1"/>
          </p:cNvSpPr>
          <p:nvPr/>
        </p:nvSpPr>
        <p:spPr bwMode="auto">
          <a:xfrm>
            <a:off x="4597400" y="4294188"/>
            <a:ext cx="304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2746" name="Text Box 2"/>
          <p:cNvSpPr txBox="1">
            <a:spLocks noChangeArrowheads="1"/>
          </p:cNvSpPr>
          <p:nvPr/>
        </p:nvSpPr>
        <p:spPr bwMode="auto">
          <a:xfrm>
            <a:off x="1125538" y="3263900"/>
            <a:ext cx="3143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2747" name="Oval Callout 46"/>
          <p:cNvSpPr>
            <a:spLocks noChangeArrowheads="1"/>
          </p:cNvSpPr>
          <p:nvPr/>
        </p:nvSpPr>
        <p:spPr bwMode="auto">
          <a:xfrm>
            <a:off x="914400" y="5400675"/>
            <a:ext cx="2028825" cy="1060450"/>
          </a:xfrm>
          <a:prstGeom prst="wedgeEllipseCallout">
            <a:avLst>
              <a:gd name="adj1" fmla="val 6649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72748" name="Oval Callout 40"/>
          <p:cNvSpPr>
            <a:spLocks noChangeArrowheads="1"/>
          </p:cNvSpPr>
          <p:nvPr/>
        </p:nvSpPr>
        <p:spPr bwMode="auto">
          <a:xfrm>
            <a:off x="5200650" y="5451475"/>
            <a:ext cx="1998663" cy="1208088"/>
          </a:xfrm>
          <a:prstGeom prst="wedgeEllipseCallout">
            <a:avLst>
              <a:gd name="adj1" fmla="val 3556"/>
              <a:gd name="adj2" fmla="val -68417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182074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4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3737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3756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757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3758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9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3760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3738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3751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752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3753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4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3755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373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4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374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2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3743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44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45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6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7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9C9557-57BF-4946-A0D8-4E4EE5C867F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73749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3750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25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8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4761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4780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81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4782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3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4784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4762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4775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76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4777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8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4779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476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6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476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6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4767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68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69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0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1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21D605-F4A3-4303-9DE0-CA77772AF9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74773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4774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25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2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5785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5805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806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5807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8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5809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5786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5800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801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5802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3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5804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78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8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578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0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5791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5792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93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94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5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6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7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EB5826-4991-4FE8-91C9-51CAE523DE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75798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5799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53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680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6809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6829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30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6831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2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6833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6810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6824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25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6826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7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6828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681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1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681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4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6815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6816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17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18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9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0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1A19F4-6B2A-4592-A5B8-3F767D591B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76822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6823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0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7829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0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1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2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7833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7853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854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7855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6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7857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7834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7848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849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7850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1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7852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7835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36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7837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8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7839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7840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41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42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3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4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97A420-36E4-4832-BD5F-C428D24F112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77846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7847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60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8853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5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8857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8879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880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8881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82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8883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8858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8874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875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8876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77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8878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885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6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886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2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8863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8864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65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66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7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8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9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83766C-5AAD-49BA-9AAE-D54A932C1B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78870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8871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2" name="Text Box 29"/>
          <p:cNvSpPr txBox="1">
            <a:spLocks noChangeArrowheads="1"/>
          </p:cNvSpPr>
          <p:nvPr/>
        </p:nvSpPr>
        <p:spPr bwMode="auto">
          <a:xfrm>
            <a:off x="1922463" y="22733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78873" name="Line 33"/>
          <p:cNvSpPr>
            <a:spLocks noChangeShapeType="1"/>
          </p:cNvSpPr>
          <p:nvPr/>
        </p:nvSpPr>
        <p:spPr bwMode="auto">
          <a:xfrm>
            <a:off x="2695575" y="2600325"/>
            <a:ext cx="561975" cy="571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8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9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79881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79904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905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9906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907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79908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79882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79899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900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9901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902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79903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988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8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988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6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79887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79888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89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90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1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2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3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65104B-BDA0-4BFE-BD9F-F468DE94FBC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79894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79895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6" name="Text Box 29"/>
          <p:cNvSpPr txBox="1">
            <a:spLocks noChangeArrowheads="1"/>
          </p:cNvSpPr>
          <p:nvPr/>
        </p:nvSpPr>
        <p:spPr bwMode="auto">
          <a:xfrm>
            <a:off x="1922463" y="22733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79897" name="Line 33"/>
          <p:cNvSpPr>
            <a:spLocks noChangeShapeType="1"/>
          </p:cNvSpPr>
          <p:nvPr/>
        </p:nvSpPr>
        <p:spPr bwMode="auto">
          <a:xfrm>
            <a:off x="2695575" y="2600325"/>
            <a:ext cx="561975" cy="571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8" name="Oval Callout 35"/>
          <p:cNvSpPr>
            <a:spLocks noChangeArrowheads="1"/>
          </p:cNvSpPr>
          <p:nvPr/>
        </p:nvSpPr>
        <p:spPr bwMode="auto">
          <a:xfrm>
            <a:off x="733425" y="1000125"/>
            <a:ext cx="2028825" cy="1060450"/>
          </a:xfrm>
          <a:prstGeom prst="wedgeEllipseCallout">
            <a:avLst>
              <a:gd name="adj1" fmla="val 71185"/>
              <a:gd name="adj2" fmla="val 63398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</p:spTree>
    <p:extLst>
      <p:ext uri="{BB962C8B-B14F-4D97-AF65-F5344CB8AC3E}">
        <p14:creationId xmlns:p14="http://schemas.microsoft.com/office/powerpoint/2010/main" val="1103136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0905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0936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937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0938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9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0940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0906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0931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932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0933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4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0935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090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090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1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12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3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4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15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6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7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6F64AF-4323-43D3-A2AA-F7646D761E7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80919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0920" name="Line 33"/>
          <p:cNvSpPr>
            <a:spLocks noChangeShapeType="1"/>
          </p:cNvSpPr>
          <p:nvPr/>
        </p:nvSpPr>
        <p:spPr bwMode="auto">
          <a:xfrm flipH="1" flipV="1">
            <a:off x="4314825" y="2600325"/>
            <a:ext cx="2028825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2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0923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0924" name="Line 70"/>
          <p:cNvSpPr>
            <a:spLocks noChangeShapeType="1"/>
          </p:cNvSpPr>
          <p:nvPr/>
        </p:nvSpPr>
        <p:spPr bwMode="auto">
          <a:xfrm flipV="1">
            <a:off x="4305300" y="2257425"/>
            <a:ext cx="300038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5" name="Rectangle 26"/>
          <p:cNvSpPr>
            <a:spLocks noChangeArrowheads="1"/>
          </p:cNvSpPr>
          <p:nvPr/>
        </p:nvSpPr>
        <p:spPr bwMode="auto">
          <a:xfrm>
            <a:off x="4605338" y="21986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926" name="Text Box 29"/>
          <p:cNvSpPr txBox="1">
            <a:spLocks noChangeArrowheads="1"/>
          </p:cNvSpPr>
          <p:nvPr/>
        </p:nvSpPr>
        <p:spPr bwMode="auto">
          <a:xfrm>
            <a:off x="1922463" y="22733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0927" name="Line 33"/>
          <p:cNvSpPr>
            <a:spLocks noChangeShapeType="1"/>
          </p:cNvSpPr>
          <p:nvPr/>
        </p:nvSpPr>
        <p:spPr bwMode="auto">
          <a:xfrm>
            <a:off x="2695575" y="2600325"/>
            <a:ext cx="561975" cy="571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8" name="Oval Callout 49"/>
          <p:cNvSpPr>
            <a:spLocks noChangeArrowheads="1"/>
          </p:cNvSpPr>
          <p:nvPr/>
        </p:nvSpPr>
        <p:spPr bwMode="auto">
          <a:xfrm>
            <a:off x="733425" y="1000125"/>
            <a:ext cx="2028825" cy="1060450"/>
          </a:xfrm>
          <a:prstGeom prst="wedgeEllipseCallout">
            <a:avLst>
              <a:gd name="adj1" fmla="val 71185"/>
              <a:gd name="adj2" fmla="val 63398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80929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30" name="AutoShape 48"/>
          <p:cNvSpPr>
            <a:spLocks noChangeArrowheads="1"/>
          </p:cNvSpPr>
          <p:nvPr/>
        </p:nvSpPr>
        <p:spPr bwMode="auto">
          <a:xfrm rot="-490464">
            <a:off x="5121275" y="2649538"/>
            <a:ext cx="230188" cy="231775"/>
          </a:xfrm>
          <a:prstGeom prst="plus">
            <a:avLst>
              <a:gd name="adj" fmla="val 4370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671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1929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1961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962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1963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64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1965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1930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1956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957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1958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59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1960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193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3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193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4" name="Text Box 24"/>
          <p:cNvSpPr txBox="1">
            <a:spLocks noChangeArrowheads="1"/>
          </p:cNvSpPr>
          <p:nvPr/>
        </p:nvSpPr>
        <p:spPr bwMode="auto">
          <a:xfrm>
            <a:off x="27209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1935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36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1937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8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1939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1940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41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42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3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4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5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1DC3E2-8218-4AEC-A461-7D4F974784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81946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1947" name="Line 70"/>
          <p:cNvSpPr>
            <a:spLocks noChangeShapeType="1"/>
          </p:cNvSpPr>
          <p:nvPr/>
        </p:nvSpPr>
        <p:spPr bwMode="auto">
          <a:xfrm flipV="1">
            <a:off x="3435350" y="2257425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8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9" name="Text Box 24"/>
          <p:cNvSpPr txBox="1">
            <a:spLocks noChangeArrowheads="1"/>
          </p:cNvSpPr>
          <p:nvPr/>
        </p:nvSpPr>
        <p:spPr bwMode="auto">
          <a:xfrm>
            <a:off x="3502025" y="26352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1950" name="Text Box 29"/>
          <p:cNvSpPr txBox="1">
            <a:spLocks noChangeArrowheads="1"/>
          </p:cNvSpPr>
          <p:nvPr/>
        </p:nvSpPr>
        <p:spPr bwMode="auto">
          <a:xfrm>
            <a:off x="3484563" y="220662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1951" name="Line 70"/>
          <p:cNvSpPr>
            <a:spLocks noChangeShapeType="1"/>
          </p:cNvSpPr>
          <p:nvPr/>
        </p:nvSpPr>
        <p:spPr bwMode="auto">
          <a:xfrm flipV="1">
            <a:off x="3435350" y="2714625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2" name="Line 70"/>
          <p:cNvSpPr>
            <a:spLocks noChangeShapeType="1"/>
          </p:cNvSpPr>
          <p:nvPr/>
        </p:nvSpPr>
        <p:spPr bwMode="auto">
          <a:xfrm flipV="1">
            <a:off x="4305300" y="2257425"/>
            <a:ext cx="300038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3" name="Rectangle 26"/>
          <p:cNvSpPr>
            <a:spLocks noChangeArrowheads="1"/>
          </p:cNvSpPr>
          <p:nvPr/>
        </p:nvSpPr>
        <p:spPr bwMode="auto">
          <a:xfrm>
            <a:off x="4605338" y="21986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1954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5" name="Oval Callout 48"/>
          <p:cNvSpPr>
            <a:spLocks noChangeArrowheads="1"/>
          </p:cNvSpPr>
          <p:nvPr/>
        </p:nvSpPr>
        <p:spPr bwMode="auto">
          <a:xfrm>
            <a:off x="733425" y="1000125"/>
            <a:ext cx="2028825" cy="1060450"/>
          </a:xfrm>
          <a:prstGeom prst="wedgeEllipseCallout">
            <a:avLst>
              <a:gd name="adj1" fmla="val 71185"/>
              <a:gd name="adj2" fmla="val 63398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</p:spTree>
    <p:extLst>
      <p:ext uri="{BB962C8B-B14F-4D97-AF65-F5344CB8AC3E}">
        <p14:creationId xmlns:p14="http://schemas.microsoft.com/office/powerpoint/2010/main" val="347545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0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1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2953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2977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978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2979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0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2981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2954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2972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973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2974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5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2976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2955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56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2957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8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2959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0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2961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2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2963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2964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5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66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7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8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9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70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E43F46-8C92-4444-B4FD-DD702FA5CBA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82971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</p:spTree>
    <p:extLst>
      <p:ext uri="{BB962C8B-B14F-4D97-AF65-F5344CB8AC3E}">
        <p14:creationId xmlns:p14="http://schemas.microsoft.com/office/powerpoint/2010/main" val="36654438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4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5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3977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4001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002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4003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004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4005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3978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3996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997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3998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9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4000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3979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0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3981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82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3983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4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3985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86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3987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3988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9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90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91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92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93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94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9FF1AF-272C-4233-838A-1FFEB9FE7DC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83995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</p:spTree>
    <p:extLst>
      <p:ext uri="{BB962C8B-B14F-4D97-AF65-F5344CB8AC3E}">
        <p14:creationId xmlns:p14="http://schemas.microsoft.com/office/powerpoint/2010/main" val="3307796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grpSp>
        <p:nvGrpSpPr>
          <p:cNvPr id="85001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5028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029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5030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1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5032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5002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5023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024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5025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6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5027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5003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04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5005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5007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08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5009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0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5011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5012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3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014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5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6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7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8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18AE98-0F29-4786-8C6C-A12F201EBF2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85019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5020" name="Text Box 24"/>
          <p:cNvSpPr txBox="1">
            <a:spLocks noChangeArrowheads="1"/>
          </p:cNvSpPr>
          <p:nvPr/>
        </p:nvSpPr>
        <p:spPr bwMode="auto">
          <a:xfrm>
            <a:off x="4818063" y="485457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85021" name="Line 35"/>
          <p:cNvSpPr>
            <a:spLocks noChangeShapeType="1"/>
          </p:cNvSpPr>
          <p:nvPr/>
        </p:nvSpPr>
        <p:spPr bwMode="auto">
          <a:xfrm flipH="1" flipV="1">
            <a:off x="4438650" y="4991100"/>
            <a:ext cx="409575" cy="123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2" name="Oval Callout 39"/>
          <p:cNvSpPr>
            <a:spLocks noChangeArrowheads="1"/>
          </p:cNvSpPr>
          <p:nvPr/>
        </p:nvSpPr>
        <p:spPr bwMode="auto">
          <a:xfrm>
            <a:off x="5048250" y="5553075"/>
            <a:ext cx="2028825" cy="1060450"/>
          </a:xfrm>
          <a:prstGeom prst="wedgeEllipseCallout">
            <a:avLst>
              <a:gd name="adj1" fmla="val -7905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</p:spTree>
    <p:extLst>
      <p:ext uri="{BB962C8B-B14F-4D97-AF65-F5344CB8AC3E}">
        <p14:creationId xmlns:p14="http://schemas.microsoft.com/office/powerpoint/2010/main" val="42725335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grpSp>
        <p:nvGrpSpPr>
          <p:cNvPr id="86025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6072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073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6074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75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6076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6026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6067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068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6069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70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6071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6027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28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6029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30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6031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2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6033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34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6035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6036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37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42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5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6042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9B5DC6-DA0A-439E-909C-7A3EC771F31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86043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6044" name="Text Box 24"/>
          <p:cNvSpPr txBox="1">
            <a:spLocks noChangeArrowheads="1"/>
          </p:cNvSpPr>
          <p:nvPr/>
        </p:nvSpPr>
        <p:spPr bwMode="auto">
          <a:xfrm>
            <a:off x="4818063" y="485457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86045" name="Line 35"/>
          <p:cNvSpPr>
            <a:spLocks noChangeShapeType="1"/>
          </p:cNvSpPr>
          <p:nvPr/>
        </p:nvSpPr>
        <p:spPr bwMode="auto">
          <a:xfrm flipH="1" flipV="1">
            <a:off x="4438650" y="4991100"/>
            <a:ext cx="409575" cy="123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46" name="Oval Callout 39"/>
          <p:cNvSpPr>
            <a:spLocks noChangeArrowheads="1"/>
          </p:cNvSpPr>
          <p:nvPr/>
        </p:nvSpPr>
        <p:spPr bwMode="auto">
          <a:xfrm>
            <a:off x="5048250" y="5553075"/>
            <a:ext cx="2028825" cy="1060450"/>
          </a:xfrm>
          <a:prstGeom prst="wedgeEllipseCallout">
            <a:avLst>
              <a:gd name="adj1" fmla="val -7905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86047" name="Line 56"/>
          <p:cNvSpPr>
            <a:spLocks noChangeShapeType="1"/>
          </p:cNvSpPr>
          <p:nvPr/>
        </p:nvSpPr>
        <p:spPr bwMode="auto">
          <a:xfrm flipV="1">
            <a:off x="1476375" y="1285875"/>
            <a:ext cx="1914525" cy="4095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48" name="Line 57"/>
          <p:cNvSpPr>
            <a:spLocks noChangeShapeType="1"/>
          </p:cNvSpPr>
          <p:nvPr/>
        </p:nvSpPr>
        <p:spPr bwMode="auto">
          <a:xfrm flipV="1">
            <a:off x="1466850" y="1343025"/>
            <a:ext cx="1924050" cy="866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49" name="Line 58"/>
          <p:cNvSpPr>
            <a:spLocks noChangeShapeType="1"/>
          </p:cNvSpPr>
          <p:nvPr/>
        </p:nvSpPr>
        <p:spPr bwMode="auto">
          <a:xfrm flipV="1">
            <a:off x="1476375" y="2343150"/>
            <a:ext cx="1914525" cy="447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0" name="Line 59"/>
          <p:cNvSpPr>
            <a:spLocks noChangeShapeType="1"/>
          </p:cNvSpPr>
          <p:nvPr/>
        </p:nvSpPr>
        <p:spPr bwMode="auto">
          <a:xfrm flipV="1">
            <a:off x="1438275" y="2428875"/>
            <a:ext cx="1952625" cy="1009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1" name="Line 60"/>
          <p:cNvSpPr>
            <a:spLocks noChangeShapeType="1"/>
          </p:cNvSpPr>
          <p:nvPr/>
        </p:nvSpPr>
        <p:spPr bwMode="auto">
          <a:xfrm>
            <a:off x="1466850" y="4095750"/>
            <a:ext cx="1895475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2" name="Line 61"/>
          <p:cNvSpPr>
            <a:spLocks noChangeShapeType="1"/>
          </p:cNvSpPr>
          <p:nvPr/>
        </p:nvSpPr>
        <p:spPr bwMode="auto">
          <a:xfrm flipV="1">
            <a:off x="1485900" y="4524375"/>
            <a:ext cx="190500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3" name="Line 62"/>
          <p:cNvSpPr>
            <a:spLocks noChangeShapeType="1"/>
          </p:cNvSpPr>
          <p:nvPr/>
        </p:nvSpPr>
        <p:spPr bwMode="auto">
          <a:xfrm>
            <a:off x="1485900" y="5400675"/>
            <a:ext cx="1905000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4" name="Line 63"/>
          <p:cNvSpPr>
            <a:spLocks noChangeShapeType="1"/>
          </p:cNvSpPr>
          <p:nvPr/>
        </p:nvSpPr>
        <p:spPr bwMode="auto">
          <a:xfrm flipV="1">
            <a:off x="1485900" y="5810250"/>
            <a:ext cx="18669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5" name="Text Box 46"/>
          <p:cNvSpPr txBox="1">
            <a:spLocks noChangeArrowheads="1"/>
          </p:cNvSpPr>
          <p:nvPr/>
        </p:nvSpPr>
        <p:spPr bwMode="auto">
          <a:xfrm>
            <a:off x="461963" y="1490663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86056" name="Rectangle 47"/>
          <p:cNvSpPr>
            <a:spLocks noChangeArrowheads="1"/>
          </p:cNvSpPr>
          <p:nvPr/>
        </p:nvSpPr>
        <p:spPr bwMode="auto">
          <a:xfrm>
            <a:off x="1000125" y="1409700"/>
            <a:ext cx="942975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057" name="Rectangle 48"/>
          <p:cNvSpPr>
            <a:spLocks noChangeArrowheads="1"/>
          </p:cNvSpPr>
          <p:nvPr/>
        </p:nvSpPr>
        <p:spPr bwMode="auto">
          <a:xfrm>
            <a:off x="1419225" y="11049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6058" name="Line 49"/>
          <p:cNvSpPr>
            <a:spLocks noChangeShapeType="1"/>
          </p:cNvSpPr>
          <p:nvPr/>
        </p:nvSpPr>
        <p:spPr bwMode="auto">
          <a:xfrm>
            <a:off x="1000125" y="1943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59" name="Line 50"/>
          <p:cNvSpPr>
            <a:spLocks noChangeShapeType="1"/>
          </p:cNvSpPr>
          <p:nvPr/>
        </p:nvSpPr>
        <p:spPr bwMode="auto">
          <a:xfrm>
            <a:off x="1000125" y="2476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0" name="Line 51"/>
          <p:cNvSpPr>
            <a:spLocks noChangeShapeType="1"/>
          </p:cNvSpPr>
          <p:nvPr/>
        </p:nvSpPr>
        <p:spPr bwMode="auto">
          <a:xfrm>
            <a:off x="1000125" y="3086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1" name="Line 52"/>
          <p:cNvSpPr>
            <a:spLocks noChangeShapeType="1"/>
          </p:cNvSpPr>
          <p:nvPr/>
        </p:nvSpPr>
        <p:spPr bwMode="auto">
          <a:xfrm>
            <a:off x="1000125" y="3771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2" name="Line 53"/>
          <p:cNvSpPr>
            <a:spLocks noChangeShapeType="1"/>
          </p:cNvSpPr>
          <p:nvPr/>
        </p:nvSpPr>
        <p:spPr bwMode="auto">
          <a:xfrm>
            <a:off x="1000125" y="4381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3" name="Line 54"/>
          <p:cNvSpPr>
            <a:spLocks noChangeShapeType="1"/>
          </p:cNvSpPr>
          <p:nvPr/>
        </p:nvSpPr>
        <p:spPr bwMode="auto">
          <a:xfrm>
            <a:off x="1000125" y="50673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4" name="Line 55"/>
          <p:cNvSpPr>
            <a:spLocks noChangeShapeType="1"/>
          </p:cNvSpPr>
          <p:nvPr/>
        </p:nvSpPr>
        <p:spPr bwMode="auto">
          <a:xfrm>
            <a:off x="1000125" y="5676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5" name="Text Box 64"/>
          <p:cNvSpPr txBox="1">
            <a:spLocks noChangeArrowheads="1"/>
          </p:cNvSpPr>
          <p:nvPr/>
        </p:nvSpPr>
        <p:spPr bwMode="auto">
          <a:xfrm>
            <a:off x="944563" y="102711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86066" name="Oval Callout 40"/>
          <p:cNvSpPr>
            <a:spLocks noChangeArrowheads="1"/>
          </p:cNvSpPr>
          <p:nvPr/>
        </p:nvSpPr>
        <p:spPr bwMode="auto">
          <a:xfrm>
            <a:off x="3043238" y="3233738"/>
            <a:ext cx="2017712" cy="1047750"/>
          </a:xfrm>
          <a:prstGeom prst="wedgeEllipseCallout">
            <a:avLst>
              <a:gd name="adj1" fmla="val -76009"/>
              <a:gd name="adj2" fmla="val -310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the block index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hash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index, first double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size</a:t>
            </a:r>
          </a:p>
        </p:txBody>
      </p:sp>
    </p:spTree>
    <p:extLst>
      <p:ext uri="{BB962C8B-B14F-4D97-AF65-F5344CB8AC3E}">
        <p14:creationId xmlns:p14="http://schemas.microsoft.com/office/powerpoint/2010/main" val="3646591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grpSp>
        <p:nvGrpSpPr>
          <p:cNvPr id="87049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7103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104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7105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106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7107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7050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7098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099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7100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101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7102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705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705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54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7055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6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7057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58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7059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7060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1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42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5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706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FDB4BE-7F4F-4B42-AECF-9EB95EF563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87067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7068" name="Text Box 24"/>
          <p:cNvSpPr txBox="1">
            <a:spLocks noChangeArrowheads="1"/>
          </p:cNvSpPr>
          <p:nvPr/>
        </p:nvSpPr>
        <p:spPr bwMode="auto">
          <a:xfrm>
            <a:off x="4818063" y="4854575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87069" name="Line 35"/>
          <p:cNvSpPr>
            <a:spLocks noChangeShapeType="1"/>
          </p:cNvSpPr>
          <p:nvPr/>
        </p:nvSpPr>
        <p:spPr bwMode="auto">
          <a:xfrm flipH="1" flipV="1">
            <a:off x="4438650" y="4991100"/>
            <a:ext cx="409575" cy="123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0" name="Oval Callout 39"/>
          <p:cNvSpPr>
            <a:spLocks noChangeArrowheads="1"/>
          </p:cNvSpPr>
          <p:nvPr/>
        </p:nvSpPr>
        <p:spPr bwMode="auto">
          <a:xfrm>
            <a:off x="5048250" y="5553075"/>
            <a:ext cx="2028825" cy="1060450"/>
          </a:xfrm>
          <a:prstGeom prst="wedgeEllipseCallout">
            <a:avLst>
              <a:gd name="adj1" fmla="val -79051"/>
              <a:gd name="adj2" fmla="val -83926"/>
            </a:avLst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Split the block,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and increase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</a:p>
        </p:txBody>
      </p:sp>
      <p:sp>
        <p:nvSpPr>
          <p:cNvPr id="87071" name="Line 56"/>
          <p:cNvSpPr>
            <a:spLocks noChangeShapeType="1"/>
          </p:cNvSpPr>
          <p:nvPr/>
        </p:nvSpPr>
        <p:spPr bwMode="auto">
          <a:xfrm flipV="1">
            <a:off x="1476375" y="1285875"/>
            <a:ext cx="1914525" cy="4095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2" name="Line 57"/>
          <p:cNvSpPr>
            <a:spLocks noChangeShapeType="1"/>
          </p:cNvSpPr>
          <p:nvPr/>
        </p:nvSpPr>
        <p:spPr bwMode="auto">
          <a:xfrm flipV="1">
            <a:off x="1466850" y="1343025"/>
            <a:ext cx="1924050" cy="866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3" name="Line 58"/>
          <p:cNvSpPr>
            <a:spLocks noChangeShapeType="1"/>
          </p:cNvSpPr>
          <p:nvPr/>
        </p:nvSpPr>
        <p:spPr bwMode="auto">
          <a:xfrm flipV="1">
            <a:off x="1476375" y="2343150"/>
            <a:ext cx="1914525" cy="447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4" name="Line 59"/>
          <p:cNvSpPr>
            <a:spLocks noChangeShapeType="1"/>
          </p:cNvSpPr>
          <p:nvPr/>
        </p:nvSpPr>
        <p:spPr bwMode="auto">
          <a:xfrm flipV="1">
            <a:off x="1438275" y="2428875"/>
            <a:ext cx="1952625" cy="1009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5" name="Line 60"/>
          <p:cNvSpPr>
            <a:spLocks noChangeShapeType="1"/>
          </p:cNvSpPr>
          <p:nvPr/>
        </p:nvSpPr>
        <p:spPr bwMode="auto">
          <a:xfrm>
            <a:off x="1466850" y="4095750"/>
            <a:ext cx="1895475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6" name="Line 61"/>
          <p:cNvSpPr>
            <a:spLocks noChangeShapeType="1"/>
          </p:cNvSpPr>
          <p:nvPr/>
        </p:nvSpPr>
        <p:spPr bwMode="auto">
          <a:xfrm flipV="1">
            <a:off x="1485900" y="4524375"/>
            <a:ext cx="190500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7" name="Line 62"/>
          <p:cNvSpPr>
            <a:spLocks noChangeShapeType="1"/>
          </p:cNvSpPr>
          <p:nvPr/>
        </p:nvSpPr>
        <p:spPr bwMode="auto">
          <a:xfrm>
            <a:off x="1485900" y="5400675"/>
            <a:ext cx="1905000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8" name="Line 63"/>
          <p:cNvSpPr>
            <a:spLocks noChangeShapeType="1"/>
          </p:cNvSpPr>
          <p:nvPr/>
        </p:nvSpPr>
        <p:spPr bwMode="auto">
          <a:xfrm flipV="1">
            <a:off x="1485900" y="5810250"/>
            <a:ext cx="18669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79" name="Text Box 46"/>
          <p:cNvSpPr txBox="1">
            <a:spLocks noChangeArrowheads="1"/>
          </p:cNvSpPr>
          <p:nvPr/>
        </p:nvSpPr>
        <p:spPr bwMode="auto">
          <a:xfrm>
            <a:off x="461963" y="1490663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87080" name="Rectangle 47"/>
          <p:cNvSpPr>
            <a:spLocks noChangeArrowheads="1"/>
          </p:cNvSpPr>
          <p:nvPr/>
        </p:nvSpPr>
        <p:spPr bwMode="auto">
          <a:xfrm>
            <a:off x="1000125" y="1409700"/>
            <a:ext cx="942975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81" name="Rectangle 48"/>
          <p:cNvSpPr>
            <a:spLocks noChangeArrowheads="1"/>
          </p:cNvSpPr>
          <p:nvPr/>
        </p:nvSpPr>
        <p:spPr bwMode="auto">
          <a:xfrm>
            <a:off x="1419225" y="11049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7082" name="Line 49"/>
          <p:cNvSpPr>
            <a:spLocks noChangeShapeType="1"/>
          </p:cNvSpPr>
          <p:nvPr/>
        </p:nvSpPr>
        <p:spPr bwMode="auto">
          <a:xfrm>
            <a:off x="1000125" y="1943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3" name="Line 50"/>
          <p:cNvSpPr>
            <a:spLocks noChangeShapeType="1"/>
          </p:cNvSpPr>
          <p:nvPr/>
        </p:nvSpPr>
        <p:spPr bwMode="auto">
          <a:xfrm>
            <a:off x="1000125" y="2476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4" name="Line 51"/>
          <p:cNvSpPr>
            <a:spLocks noChangeShapeType="1"/>
          </p:cNvSpPr>
          <p:nvPr/>
        </p:nvSpPr>
        <p:spPr bwMode="auto">
          <a:xfrm>
            <a:off x="1000125" y="3086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5" name="Line 52"/>
          <p:cNvSpPr>
            <a:spLocks noChangeShapeType="1"/>
          </p:cNvSpPr>
          <p:nvPr/>
        </p:nvSpPr>
        <p:spPr bwMode="auto">
          <a:xfrm>
            <a:off x="1000125" y="3771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6" name="Line 53"/>
          <p:cNvSpPr>
            <a:spLocks noChangeShapeType="1"/>
          </p:cNvSpPr>
          <p:nvPr/>
        </p:nvSpPr>
        <p:spPr bwMode="auto">
          <a:xfrm>
            <a:off x="1000125" y="4381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7" name="Line 54"/>
          <p:cNvSpPr>
            <a:spLocks noChangeShapeType="1"/>
          </p:cNvSpPr>
          <p:nvPr/>
        </p:nvSpPr>
        <p:spPr bwMode="auto">
          <a:xfrm>
            <a:off x="1000125" y="50673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8" name="Line 55"/>
          <p:cNvSpPr>
            <a:spLocks noChangeShapeType="1"/>
          </p:cNvSpPr>
          <p:nvPr/>
        </p:nvSpPr>
        <p:spPr bwMode="auto">
          <a:xfrm>
            <a:off x="1000125" y="5676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9" name="Text Box 64"/>
          <p:cNvSpPr txBox="1">
            <a:spLocks noChangeArrowheads="1"/>
          </p:cNvSpPr>
          <p:nvPr/>
        </p:nvSpPr>
        <p:spPr bwMode="auto">
          <a:xfrm>
            <a:off x="944563" y="102711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87090" name="Rectangle 37"/>
          <p:cNvSpPr>
            <a:spLocks noChangeArrowheads="1"/>
          </p:cNvSpPr>
          <p:nvPr/>
        </p:nvSpPr>
        <p:spPr bwMode="auto">
          <a:xfrm>
            <a:off x="3365500" y="3328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91" name="Rectangle 38"/>
          <p:cNvSpPr>
            <a:spLocks noChangeArrowheads="1"/>
          </p:cNvSpPr>
          <p:nvPr/>
        </p:nvSpPr>
        <p:spPr bwMode="auto">
          <a:xfrm>
            <a:off x="4279900" y="3328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92" name="Line 41"/>
          <p:cNvSpPr>
            <a:spLocks noChangeShapeType="1"/>
          </p:cNvSpPr>
          <p:nvPr/>
        </p:nvSpPr>
        <p:spPr bwMode="auto">
          <a:xfrm>
            <a:off x="3365500" y="3786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93" name="Text Box 68"/>
          <p:cNvSpPr txBox="1">
            <a:spLocks noChangeArrowheads="1"/>
          </p:cNvSpPr>
          <p:nvPr/>
        </p:nvSpPr>
        <p:spPr bwMode="auto">
          <a:xfrm>
            <a:off x="4246563" y="3252788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7094" name="Line 70"/>
          <p:cNvSpPr>
            <a:spLocks noChangeShapeType="1"/>
          </p:cNvSpPr>
          <p:nvPr/>
        </p:nvSpPr>
        <p:spPr bwMode="auto">
          <a:xfrm flipV="1">
            <a:off x="4333875" y="4448175"/>
            <a:ext cx="276225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95" name="Line 60"/>
          <p:cNvSpPr>
            <a:spLocks noChangeShapeType="1"/>
          </p:cNvSpPr>
          <p:nvPr/>
        </p:nvSpPr>
        <p:spPr bwMode="auto">
          <a:xfrm flipV="1">
            <a:off x="1504950" y="3409950"/>
            <a:ext cx="1857375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96" name="AutoShape 48"/>
          <p:cNvSpPr>
            <a:spLocks noChangeArrowheads="1"/>
          </p:cNvSpPr>
          <p:nvPr/>
        </p:nvSpPr>
        <p:spPr bwMode="auto">
          <a:xfrm rot="-490464">
            <a:off x="2540000" y="4211638"/>
            <a:ext cx="230188" cy="231775"/>
          </a:xfrm>
          <a:prstGeom prst="plus">
            <a:avLst>
              <a:gd name="adj" fmla="val 4370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97" name="Text Box 69"/>
          <p:cNvSpPr txBox="1">
            <a:spLocks noChangeArrowheads="1"/>
          </p:cNvSpPr>
          <p:nvPr/>
        </p:nvSpPr>
        <p:spPr bwMode="auto">
          <a:xfrm>
            <a:off x="4560888" y="4216400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597807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00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grpSp>
        <p:nvGrpSpPr>
          <p:cNvPr id="88073" name="Group 9"/>
          <p:cNvGrpSpPr>
            <a:grpSpLocks/>
          </p:cNvGrpSpPr>
          <p:nvPr/>
        </p:nvGrpSpPr>
        <p:grpSpPr bwMode="auto">
          <a:xfrm>
            <a:off x="3397250" y="4416425"/>
            <a:ext cx="1219200" cy="919163"/>
            <a:chOff x="2064" y="2015"/>
            <a:chExt cx="768" cy="579"/>
          </a:xfrm>
        </p:grpSpPr>
        <p:sp>
          <p:nvSpPr>
            <p:cNvPr id="88127" name="Rectangle 10"/>
            <p:cNvSpPr>
              <a:spLocks noChangeArrowheads="1"/>
            </p:cNvSpPr>
            <p:nvPr/>
          </p:nvSpPr>
          <p:spPr bwMode="auto">
            <a:xfrm>
              <a:off x="2064" y="201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128" name="Rectangle 11"/>
            <p:cNvSpPr>
              <a:spLocks noChangeArrowheads="1"/>
            </p:cNvSpPr>
            <p:nvPr/>
          </p:nvSpPr>
          <p:spPr bwMode="auto">
            <a:xfrm>
              <a:off x="2640" y="201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29" name="Line 12"/>
            <p:cNvSpPr>
              <a:spLocks noChangeShapeType="1"/>
            </p:cNvSpPr>
            <p:nvPr/>
          </p:nvSpPr>
          <p:spPr bwMode="auto">
            <a:xfrm>
              <a:off x="2064" y="230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0" name="Text Box 13"/>
            <p:cNvSpPr txBox="1">
              <a:spLocks noChangeArrowheads="1"/>
            </p:cNvSpPr>
            <p:nvPr/>
          </p:nvSpPr>
          <p:spPr bwMode="auto">
            <a:xfrm>
              <a:off x="2102" y="2015"/>
              <a:ext cx="4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1001</a:t>
              </a:r>
            </a:p>
          </p:txBody>
        </p:sp>
        <p:sp>
          <p:nvSpPr>
            <p:cNvPr id="88131" name="Text Box 14"/>
            <p:cNvSpPr txBox="1">
              <a:spLocks noChangeArrowheads="1"/>
            </p:cNvSpPr>
            <p:nvPr/>
          </p:nvSpPr>
          <p:spPr bwMode="auto">
            <a:xfrm>
              <a:off x="2096" y="2303"/>
              <a:ext cx="4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</p:grpSp>
      <p:grpSp>
        <p:nvGrpSpPr>
          <p:cNvPr id="88074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8122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123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24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5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8126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8075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76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8077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8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8079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0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8081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2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8083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8084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85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42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5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8090" name="Rectangle 37"/>
          <p:cNvSpPr>
            <a:spLocks noChangeArrowheads="1"/>
          </p:cNvSpPr>
          <p:nvPr/>
        </p:nvSpPr>
        <p:spPr bwMode="auto">
          <a:xfrm>
            <a:off x="3365500" y="3328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91" name="Rectangle 38"/>
          <p:cNvSpPr>
            <a:spLocks noChangeArrowheads="1"/>
          </p:cNvSpPr>
          <p:nvPr/>
        </p:nvSpPr>
        <p:spPr bwMode="auto">
          <a:xfrm>
            <a:off x="4279900" y="3328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92" name="Text Box 39"/>
          <p:cNvSpPr txBox="1">
            <a:spLocks noChangeArrowheads="1"/>
          </p:cNvSpPr>
          <p:nvPr/>
        </p:nvSpPr>
        <p:spPr bwMode="auto">
          <a:xfrm>
            <a:off x="3451225" y="33274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93" name="Text Box 40"/>
          <p:cNvSpPr txBox="1">
            <a:spLocks noChangeArrowheads="1"/>
          </p:cNvSpPr>
          <p:nvPr/>
        </p:nvSpPr>
        <p:spPr bwMode="auto">
          <a:xfrm>
            <a:off x="3463925" y="378460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94" name="Line 41"/>
          <p:cNvSpPr>
            <a:spLocks noChangeShapeType="1"/>
          </p:cNvSpPr>
          <p:nvPr/>
        </p:nvSpPr>
        <p:spPr bwMode="auto">
          <a:xfrm>
            <a:off x="3365500" y="3786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5" name="Line 56"/>
          <p:cNvSpPr>
            <a:spLocks noChangeShapeType="1"/>
          </p:cNvSpPr>
          <p:nvPr/>
        </p:nvSpPr>
        <p:spPr bwMode="auto">
          <a:xfrm flipV="1">
            <a:off x="1476375" y="1285875"/>
            <a:ext cx="1914525" cy="4095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6" name="Line 57"/>
          <p:cNvSpPr>
            <a:spLocks noChangeShapeType="1"/>
          </p:cNvSpPr>
          <p:nvPr/>
        </p:nvSpPr>
        <p:spPr bwMode="auto">
          <a:xfrm flipV="1">
            <a:off x="1466850" y="1343025"/>
            <a:ext cx="1924050" cy="866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7" name="Line 58"/>
          <p:cNvSpPr>
            <a:spLocks noChangeShapeType="1"/>
          </p:cNvSpPr>
          <p:nvPr/>
        </p:nvSpPr>
        <p:spPr bwMode="auto">
          <a:xfrm flipV="1">
            <a:off x="1476375" y="2343150"/>
            <a:ext cx="1914525" cy="447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8" name="Line 59"/>
          <p:cNvSpPr>
            <a:spLocks noChangeShapeType="1"/>
          </p:cNvSpPr>
          <p:nvPr/>
        </p:nvSpPr>
        <p:spPr bwMode="auto">
          <a:xfrm flipV="1">
            <a:off x="1438275" y="2428875"/>
            <a:ext cx="1952625" cy="1009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9" name="Line 60"/>
          <p:cNvSpPr>
            <a:spLocks noChangeShapeType="1"/>
          </p:cNvSpPr>
          <p:nvPr/>
        </p:nvSpPr>
        <p:spPr bwMode="auto">
          <a:xfrm flipV="1">
            <a:off x="1466850" y="3409950"/>
            <a:ext cx="188595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0" name="Line 61"/>
          <p:cNvSpPr>
            <a:spLocks noChangeShapeType="1"/>
          </p:cNvSpPr>
          <p:nvPr/>
        </p:nvSpPr>
        <p:spPr bwMode="auto">
          <a:xfrm flipV="1">
            <a:off x="1485900" y="4524375"/>
            <a:ext cx="190500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1" name="Line 62"/>
          <p:cNvSpPr>
            <a:spLocks noChangeShapeType="1"/>
          </p:cNvSpPr>
          <p:nvPr/>
        </p:nvSpPr>
        <p:spPr bwMode="auto">
          <a:xfrm>
            <a:off x="1485900" y="5400675"/>
            <a:ext cx="1905000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2" name="Line 63"/>
          <p:cNvSpPr>
            <a:spLocks noChangeShapeType="1"/>
          </p:cNvSpPr>
          <p:nvPr/>
        </p:nvSpPr>
        <p:spPr bwMode="auto">
          <a:xfrm flipV="1">
            <a:off x="1485900" y="5810250"/>
            <a:ext cx="18669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3" name="Text Box 46"/>
          <p:cNvSpPr txBox="1">
            <a:spLocks noChangeArrowheads="1"/>
          </p:cNvSpPr>
          <p:nvPr/>
        </p:nvSpPr>
        <p:spPr bwMode="auto">
          <a:xfrm>
            <a:off x="461963" y="1490663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88104" name="Rectangle 47"/>
          <p:cNvSpPr>
            <a:spLocks noChangeArrowheads="1"/>
          </p:cNvSpPr>
          <p:nvPr/>
        </p:nvSpPr>
        <p:spPr bwMode="auto">
          <a:xfrm>
            <a:off x="1000125" y="1409700"/>
            <a:ext cx="942975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105" name="Rectangle 48"/>
          <p:cNvSpPr>
            <a:spLocks noChangeArrowheads="1"/>
          </p:cNvSpPr>
          <p:nvPr/>
        </p:nvSpPr>
        <p:spPr bwMode="auto">
          <a:xfrm>
            <a:off x="1419225" y="11049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8106" name="Line 49"/>
          <p:cNvSpPr>
            <a:spLocks noChangeShapeType="1"/>
          </p:cNvSpPr>
          <p:nvPr/>
        </p:nvSpPr>
        <p:spPr bwMode="auto">
          <a:xfrm>
            <a:off x="1000125" y="1943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7" name="Line 50"/>
          <p:cNvSpPr>
            <a:spLocks noChangeShapeType="1"/>
          </p:cNvSpPr>
          <p:nvPr/>
        </p:nvSpPr>
        <p:spPr bwMode="auto">
          <a:xfrm>
            <a:off x="1000125" y="2476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8" name="Line 51"/>
          <p:cNvSpPr>
            <a:spLocks noChangeShapeType="1"/>
          </p:cNvSpPr>
          <p:nvPr/>
        </p:nvSpPr>
        <p:spPr bwMode="auto">
          <a:xfrm>
            <a:off x="1000125" y="3086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9" name="Line 52"/>
          <p:cNvSpPr>
            <a:spLocks noChangeShapeType="1"/>
          </p:cNvSpPr>
          <p:nvPr/>
        </p:nvSpPr>
        <p:spPr bwMode="auto">
          <a:xfrm>
            <a:off x="1000125" y="3771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0" name="Line 53"/>
          <p:cNvSpPr>
            <a:spLocks noChangeShapeType="1"/>
          </p:cNvSpPr>
          <p:nvPr/>
        </p:nvSpPr>
        <p:spPr bwMode="auto">
          <a:xfrm>
            <a:off x="1000125" y="4381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1" name="Line 54"/>
          <p:cNvSpPr>
            <a:spLocks noChangeShapeType="1"/>
          </p:cNvSpPr>
          <p:nvPr/>
        </p:nvSpPr>
        <p:spPr bwMode="auto">
          <a:xfrm>
            <a:off x="1000125" y="50673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2" name="Line 55"/>
          <p:cNvSpPr>
            <a:spLocks noChangeShapeType="1"/>
          </p:cNvSpPr>
          <p:nvPr/>
        </p:nvSpPr>
        <p:spPr bwMode="auto">
          <a:xfrm>
            <a:off x="1000125" y="5676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3" name="Text Box 64"/>
          <p:cNvSpPr txBox="1">
            <a:spLocks noChangeArrowheads="1"/>
          </p:cNvSpPr>
          <p:nvPr/>
        </p:nvSpPr>
        <p:spPr bwMode="auto">
          <a:xfrm>
            <a:off x="944563" y="102711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88114" name="Text Box 68"/>
          <p:cNvSpPr txBox="1">
            <a:spLocks noChangeArrowheads="1"/>
          </p:cNvSpPr>
          <p:nvPr/>
        </p:nvSpPr>
        <p:spPr bwMode="auto">
          <a:xfrm>
            <a:off x="4246563" y="3252788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8115" name="Text Box 69"/>
          <p:cNvSpPr txBox="1">
            <a:spLocks noChangeArrowheads="1"/>
          </p:cNvSpPr>
          <p:nvPr/>
        </p:nvSpPr>
        <p:spPr bwMode="auto">
          <a:xfrm>
            <a:off x="4560888" y="4216400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8116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1F9F17-027B-41E1-A3AD-0353DE68D78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88117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8118" name="Text Box 44"/>
          <p:cNvSpPr txBox="1">
            <a:spLocks noChangeArrowheads="1"/>
          </p:cNvSpPr>
          <p:nvPr/>
        </p:nvSpPr>
        <p:spPr bwMode="auto">
          <a:xfrm>
            <a:off x="2686050" y="44323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88119" name="Line 70"/>
          <p:cNvSpPr>
            <a:spLocks noChangeShapeType="1"/>
          </p:cNvSpPr>
          <p:nvPr/>
        </p:nvSpPr>
        <p:spPr bwMode="auto">
          <a:xfrm flipV="1">
            <a:off x="3463925" y="4467225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0" name="Line 71"/>
          <p:cNvSpPr>
            <a:spLocks noChangeShapeType="1"/>
          </p:cNvSpPr>
          <p:nvPr/>
        </p:nvSpPr>
        <p:spPr bwMode="auto">
          <a:xfrm flipV="1">
            <a:off x="3454400" y="4906963"/>
            <a:ext cx="846138" cy="390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1" name="Line 70"/>
          <p:cNvSpPr>
            <a:spLocks noChangeShapeType="1"/>
          </p:cNvSpPr>
          <p:nvPr/>
        </p:nvSpPr>
        <p:spPr bwMode="auto">
          <a:xfrm flipV="1">
            <a:off x="4333875" y="4448175"/>
            <a:ext cx="276225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374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757988" y="2719388"/>
            <a:ext cx="441325" cy="224631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803900" y="2671763"/>
            <a:ext cx="990600" cy="23622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en-US" sz="200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337300" y="236696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5803900" y="38147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>
            <a:off x="5803900" y="44243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5803900" y="3205163"/>
            <a:ext cx="9906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892800" y="2290763"/>
            <a:ext cx="465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</a:t>
            </a:r>
          </a:p>
        </p:txBody>
      </p:sp>
      <p:sp>
        <p:nvSpPr>
          <p:cNvPr id="89097" name="Rectangle 10"/>
          <p:cNvSpPr>
            <a:spLocks noChangeArrowheads="1"/>
          </p:cNvSpPr>
          <p:nvPr/>
        </p:nvSpPr>
        <p:spPr bwMode="auto">
          <a:xfrm>
            <a:off x="3397250" y="441801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098" name="Rectangle 11"/>
          <p:cNvSpPr>
            <a:spLocks noChangeArrowheads="1"/>
          </p:cNvSpPr>
          <p:nvPr/>
        </p:nvSpPr>
        <p:spPr bwMode="auto">
          <a:xfrm>
            <a:off x="4311650" y="4418013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9099" name="Line 12"/>
          <p:cNvSpPr>
            <a:spLocks noChangeShapeType="1"/>
          </p:cNvSpPr>
          <p:nvPr/>
        </p:nvSpPr>
        <p:spPr bwMode="auto">
          <a:xfrm>
            <a:off x="3397250" y="48752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9100" name="Group 15"/>
          <p:cNvGrpSpPr>
            <a:grpSpLocks/>
          </p:cNvGrpSpPr>
          <p:nvPr/>
        </p:nvGrpSpPr>
        <p:grpSpPr bwMode="auto">
          <a:xfrm>
            <a:off x="3375025" y="5613400"/>
            <a:ext cx="1219200" cy="915988"/>
            <a:chOff x="2112" y="2975"/>
            <a:chExt cx="768" cy="577"/>
          </a:xfrm>
        </p:grpSpPr>
        <p:sp>
          <p:nvSpPr>
            <p:cNvPr id="89144" name="Rectangle 16"/>
            <p:cNvSpPr>
              <a:spLocks noChangeArrowheads="1"/>
            </p:cNvSpPr>
            <p:nvPr/>
          </p:nvSpPr>
          <p:spPr bwMode="auto">
            <a:xfrm>
              <a:off x="2112" y="2976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145" name="Rectangle 17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9146" name="Line 18"/>
            <p:cNvSpPr>
              <a:spLocks noChangeShapeType="1"/>
            </p:cNvSpPr>
            <p:nvPr/>
          </p:nvSpPr>
          <p:spPr bwMode="auto">
            <a:xfrm>
              <a:off x="2112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47" name="Text Box 19"/>
            <p:cNvSpPr txBox="1">
              <a:spLocks noChangeArrowheads="1"/>
            </p:cNvSpPr>
            <p:nvPr/>
          </p:nvSpPr>
          <p:spPr bwMode="auto">
            <a:xfrm>
              <a:off x="2153" y="2975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</a:t>
              </a:r>
            </a:p>
          </p:txBody>
        </p:sp>
        <p:sp>
          <p:nvSpPr>
            <p:cNvPr id="89148" name="Text Box 20"/>
            <p:cNvSpPr txBox="1">
              <a:spLocks noChangeArrowheads="1"/>
            </p:cNvSpPr>
            <p:nvPr/>
          </p:nvSpPr>
          <p:spPr bwMode="auto">
            <a:xfrm>
              <a:off x="2320" y="3206"/>
              <a:ext cx="1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9101" name="Rectangle 21"/>
          <p:cNvSpPr>
            <a:spLocks noChangeArrowheads="1"/>
          </p:cNvSpPr>
          <p:nvPr/>
        </p:nvSpPr>
        <p:spPr bwMode="auto">
          <a:xfrm>
            <a:off x="3386138" y="22177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2" name="Rectangle 22"/>
          <p:cNvSpPr>
            <a:spLocks noChangeArrowheads="1"/>
          </p:cNvSpPr>
          <p:nvPr/>
        </p:nvSpPr>
        <p:spPr bwMode="auto">
          <a:xfrm>
            <a:off x="4300538" y="22177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9103" name="Line 23"/>
          <p:cNvSpPr>
            <a:spLocks noChangeShapeType="1"/>
          </p:cNvSpPr>
          <p:nvPr/>
        </p:nvSpPr>
        <p:spPr bwMode="auto">
          <a:xfrm>
            <a:off x="3386138" y="26749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04" name="Text Box 24"/>
          <p:cNvSpPr txBox="1">
            <a:spLocks noChangeArrowheads="1"/>
          </p:cNvSpPr>
          <p:nvPr/>
        </p:nvSpPr>
        <p:spPr bwMode="auto">
          <a:xfrm>
            <a:off x="3444875" y="2216150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</p:txBody>
      </p:sp>
      <p:sp>
        <p:nvSpPr>
          <p:cNvPr id="89105" name="Rectangle 25"/>
          <p:cNvSpPr>
            <a:spLocks noChangeArrowheads="1"/>
          </p:cNvSpPr>
          <p:nvPr/>
        </p:nvSpPr>
        <p:spPr bwMode="auto">
          <a:xfrm>
            <a:off x="3386138" y="11509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06" name="Rectangle 26"/>
          <p:cNvSpPr>
            <a:spLocks noChangeArrowheads="1"/>
          </p:cNvSpPr>
          <p:nvPr/>
        </p:nvSpPr>
        <p:spPr bwMode="auto">
          <a:xfrm>
            <a:off x="4300538" y="115093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9107" name="Line 27"/>
          <p:cNvSpPr>
            <a:spLocks noChangeShapeType="1"/>
          </p:cNvSpPr>
          <p:nvPr/>
        </p:nvSpPr>
        <p:spPr bwMode="auto">
          <a:xfrm>
            <a:off x="3386138" y="16081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08" name="Text Box 28"/>
          <p:cNvSpPr txBox="1">
            <a:spLocks noChangeArrowheads="1"/>
          </p:cNvSpPr>
          <p:nvPr/>
        </p:nvSpPr>
        <p:spPr bwMode="auto">
          <a:xfrm>
            <a:off x="3446463" y="114935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89109" name="Text Box 29"/>
          <p:cNvSpPr txBox="1">
            <a:spLocks noChangeArrowheads="1"/>
          </p:cNvSpPr>
          <p:nvPr/>
        </p:nvSpPr>
        <p:spPr bwMode="auto">
          <a:xfrm>
            <a:off x="3436938" y="16065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0001</a:t>
            </a:r>
          </a:p>
        </p:txBody>
      </p:sp>
      <p:sp>
        <p:nvSpPr>
          <p:cNvPr id="89110" name="Text Box 30"/>
          <p:cNvSpPr txBox="1">
            <a:spLocks noChangeArrowheads="1"/>
          </p:cNvSpPr>
          <p:nvPr/>
        </p:nvSpPr>
        <p:spPr bwMode="auto">
          <a:xfrm>
            <a:off x="7854950" y="3448050"/>
            <a:ext cx="971550" cy="2492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Insert: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11" name="Text Box 31"/>
          <p:cNvSpPr txBox="1">
            <a:spLocks noChangeArrowheads="1"/>
          </p:cNvSpPr>
          <p:nvPr/>
        </p:nvSpPr>
        <p:spPr bwMode="auto">
          <a:xfrm>
            <a:off x="104775" y="161925"/>
            <a:ext cx="5095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Insertion in Extensible Hashing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42" name="Line 32"/>
          <p:cNvSpPr>
            <a:spLocks noChangeShapeType="1"/>
          </p:cNvSpPr>
          <p:nvPr/>
        </p:nvSpPr>
        <p:spPr bwMode="auto">
          <a:xfrm flipH="1" flipV="1">
            <a:off x="4305300" y="1609725"/>
            <a:ext cx="2019300" cy="13525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3" name="Line 33"/>
          <p:cNvSpPr>
            <a:spLocks noChangeShapeType="1"/>
          </p:cNvSpPr>
          <p:nvPr/>
        </p:nvSpPr>
        <p:spPr bwMode="auto">
          <a:xfrm flipH="1" flipV="1">
            <a:off x="4324350" y="2676525"/>
            <a:ext cx="1990725" cy="8572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4" name="Line 34"/>
          <p:cNvSpPr>
            <a:spLocks noChangeShapeType="1"/>
          </p:cNvSpPr>
          <p:nvPr/>
        </p:nvSpPr>
        <p:spPr bwMode="auto">
          <a:xfrm flipH="1">
            <a:off x="4305300" y="4133850"/>
            <a:ext cx="2038350" cy="7239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6345" name="Line 35"/>
          <p:cNvSpPr>
            <a:spLocks noChangeShapeType="1"/>
          </p:cNvSpPr>
          <p:nvPr/>
        </p:nvSpPr>
        <p:spPr bwMode="auto">
          <a:xfrm flipH="1">
            <a:off x="4267200" y="4714875"/>
            <a:ext cx="2047875" cy="139065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9116" name="Rectangle 37"/>
          <p:cNvSpPr>
            <a:spLocks noChangeArrowheads="1"/>
          </p:cNvSpPr>
          <p:nvPr/>
        </p:nvSpPr>
        <p:spPr bwMode="auto">
          <a:xfrm>
            <a:off x="3365500" y="33289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17" name="Rectangle 38"/>
          <p:cNvSpPr>
            <a:spLocks noChangeArrowheads="1"/>
          </p:cNvSpPr>
          <p:nvPr/>
        </p:nvSpPr>
        <p:spPr bwMode="auto">
          <a:xfrm>
            <a:off x="4279900" y="3328988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18" name="Text Box 39"/>
          <p:cNvSpPr txBox="1">
            <a:spLocks noChangeArrowheads="1"/>
          </p:cNvSpPr>
          <p:nvPr/>
        </p:nvSpPr>
        <p:spPr bwMode="auto">
          <a:xfrm>
            <a:off x="3451225" y="332740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19" name="Text Box 40"/>
          <p:cNvSpPr txBox="1">
            <a:spLocks noChangeArrowheads="1"/>
          </p:cNvSpPr>
          <p:nvPr/>
        </p:nvSpPr>
        <p:spPr bwMode="auto">
          <a:xfrm>
            <a:off x="3463925" y="3784600"/>
            <a:ext cx="73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1001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20" name="Line 41"/>
          <p:cNvSpPr>
            <a:spLocks noChangeShapeType="1"/>
          </p:cNvSpPr>
          <p:nvPr/>
        </p:nvSpPr>
        <p:spPr bwMode="auto">
          <a:xfrm>
            <a:off x="3365500" y="3786188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1" name="Line 56"/>
          <p:cNvSpPr>
            <a:spLocks noChangeShapeType="1"/>
          </p:cNvSpPr>
          <p:nvPr/>
        </p:nvSpPr>
        <p:spPr bwMode="auto">
          <a:xfrm flipV="1">
            <a:off x="1476375" y="1285875"/>
            <a:ext cx="1914525" cy="4095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2" name="Line 57"/>
          <p:cNvSpPr>
            <a:spLocks noChangeShapeType="1"/>
          </p:cNvSpPr>
          <p:nvPr/>
        </p:nvSpPr>
        <p:spPr bwMode="auto">
          <a:xfrm flipV="1">
            <a:off x="1466850" y="1343025"/>
            <a:ext cx="1924050" cy="866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3" name="Line 58"/>
          <p:cNvSpPr>
            <a:spLocks noChangeShapeType="1"/>
          </p:cNvSpPr>
          <p:nvPr/>
        </p:nvSpPr>
        <p:spPr bwMode="auto">
          <a:xfrm flipV="1">
            <a:off x="1476375" y="2343150"/>
            <a:ext cx="1914525" cy="447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4" name="Line 59"/>
          <p:cNvSpPr>
            <a:spLocks noChangeShapeType="1"/>
          </p:cNvSpPr>
          <p:nvPr/>
        </p:nvSpPr>
        <p:spPr bwMode="auto">
          <a:xfrm flipV="1">
            <a:off x="1438275" y="2428875"/>
            <a:ext cx="1952625" cy="1009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5" name="Line 60"/>
          <p:cNvSpPr>
            <a:spLocks noChangeShapeType="1"/>
          </p:cNvSpPr>
          <p:nvPr/>
        </p:nvSpPr>
        <p:spPr bwMode="auto">
          <a:xfrm flipV="1">
            <a:off x="1466850" y="3409950"/>
            <a:ext cx="188595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6" name="Line 61"/>
          <p:cNvSpPr>
            <a:spLocks noChangeShapeType="1"/>
          </p:cNvSpPr>
          <p:nvPr/>
        </p:nvSpPr>
        <p:spPr bwMode="auto">
          <a:xfrm flipV="1">
            <a:off x="1485900" y="4524375"/>
            <a:ext cx="190500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7" name="Line 62"/>
          <p:cNvSpPr>
            <a:spLocks noChangeShapeType="1"/>
          </p:cNvSpPr>
          <p:nvPr/>
        </p:nvSpPr>
        <p:spPr bwMode="auto">
          <a:xfrm>
            <a:off x="1485900" y="5400675"/>
            <a:ext cx="1905000" cy="333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8" name="Line 63"/>
          <p:cNvSpPr>
            <a:spLocks noChangeShapeType="1"/>
          </p:cNvSpPr>
          <p:nvPr/>
        </p:nvSpPr>
        <p:spPr bwMode="auto">
          <a:xfrm flipV="1">
            <a:off x="1485900" y="5810250"/>
            <a:ext cx="18669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9" name="Text Box 46"/>
          <p:cNvSpPr txBox="1">
            <a:spLocks noChangeArrowheads="1"/>
          </p:cNvSpPr>
          <p:nvPr/>
        </p:nvSpPr>
        <p:spPr bwMode="auto">
          <a:xfrm>
            <a:off x="461963" y="1490663"/>
            <a:ext cx="5699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  <a:p>
            <a:pPr algn="ctr" eaLnBrk="1" hangingPunct="1">
              <a:lnSpc>
                <a:spcPct val="16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89130" name="Rectangle 47"/>
          <p:cNvSpPr>
            <a:spLocks noChangeArrowheads="1"/>
          </p:cNvSpPr>
          <p:nvPr/>
        </p:nvSpPr>
        <p:spPr bwMode="auto">
          <a:xfrm>
            <a:off x="1000125" y="1409700"/>
            <a:ext cx="942975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131" name="Rectangle 48"/>
          <p:cNvSpPr>
            <a:spLocks noChangeArrowheads="1"/>
          </p:cNvSpPr>
          <p:nvPr/>
        </p:nvSpPr>
        <p:spPr bwMode="auto">
          <a:xfrm>
            <a:off x="1419225" y="11049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9132" name="Line 49"/>
          <p:cNvSpPr>
            <a:spLocks noChangeShapeType="1"/>
          </p:cNvSpPr>
          <p:nvPr/>
        </p:nvSpPr>
        <p:spPr bwMode="auto">
          <a:xfrm>
            <a:off x="1000125" y="1943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3" name="Line 50"/>
          <p:cNvSpPr>
            <a:spLocks noChangeShapeType="1"/>
          </p:cNvSpPr>
          <p:nvPr/>
        </p:nvSpPr>
        <p:spPr bwMode="auto">
          <a:xfrm>
            <a:off x="1000125" y="2476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4" name="Line 51"/>
          <p:cNvSpPr>
            <a:spLocks noChangeShapeType="1"/>
          </p:cNvSpPr>
          <p:nvPr/>
        </p:nvSpPr>
        <p:spPr bwMode="auto">
          <a:xfrm>
            <a:off x="1000125" y="30861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5" name="Line 52"/>
          <p:cNvSpPr>
            <a:spLocks noChangeShapeType="1"/>
          </p:cNvSpPr>
          <p:nvPr/>
        </p:nvSpPr>
        <p:spPr bwMode="auto">
          <a:xfrm>
            <a:off x="1000125" y="3771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6" name="Line 53"/>
          <p:cNvSpPr>
            <a:spLocks noChangeShapeType="1"/>
          </p:cNvSpPr>
          <p:nvPr/>
        </p:nvSpPr>
        <p:spPr bwMode="auto">
          <a:xfrm>
            <a:off x="1000125" y="43815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7" name="Line 54"/>
          <p:cNvSpPr>
            <a:spLocks noChangeShapeType="1"/>
          </p:cNvSpPr>
          <p:nvPr/>
        </p:nvSpPr>
        <p:spPr bwMode="auto">
          <a:xfrm>
            <a:off x="1000125" y="50673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8" name="Line 55"/>
          <p:cNvSpPr>
            <a:spLocks noChangeShapeType="1"/>
          </p:cNvSpPr>
          <p:nvPr/>
        </p:nvSpPr>
        <p:spPr bwMode="auto">
          <a:xfrm>
            <a:off x="1000125" y="5676900"/>
            <a:ext cx="9429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39" name="Text Box 64"/>
          <p:cNvSpPr txBox="1">
            <a:spLocks noChangeArrowheads="1"/>
          </p:cNvSpPr>
          <p:nvPr/>
        </p:nvSpPr>
        <p:spPr bwMode="auto">
          <a:xfrm>
            <a:off x="944563" y="1027113"/>
            <a:ext cx="52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89140" name="Text Box 68"/>
          <p:cNvSpPr txBox="1">
            <a:spLocks noChangeArrowheads="1"/>
          </p:cNvSpPr>
          <p:nvPr/>
        </p:nvSpPr>
        <p:spPr bwMode="auto">
          <a:xfrm>
            <a:off x="4246563" y="3252788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9141" name="Slide Number Placeholder 7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5CF5D6-77CD-46A2-89B9-48312EED889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89142" name="Text Box 46"/>
          <p:cNvSpPr txBox="1">
            <a:spLocks noChangeArrowheads="1"/>
          </p:cNvSpPr>
          <p:nvPr/>
        </p:nvSpPr>
        <p:spPr bwMode="auto">
          <a:xfrm>
            <a:off x="7586663" y="142875"/>
            <a:ext cx="1423987" cy="25558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1001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0111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0000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1010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1100</a:t>
            </a:r>
          </a:p>
        </p:txBody>
      </p:sp>
      <p:sp>
        <p:nvSpPr>
          <p:cNvPr id="89143" name="Text Box 44"/>
          <p:cNvSpPr txBox="1">
            <a:spLocks noChangeArrowheads="1"/>
          </p:cNvSpPr>
          <p:nvPr/>
        </p:nvSpPr>
        <p:spPr bwMode="auto">
          <a:xfrm>
            <a:off x="3495675" y="4375150"/>
            <a:ext cx="749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</p:spTree>
    <p:extLst>
      <p:ext uri="{BB962C8B-B14F-4D97-AF65-F5344CB8AC3E}">
        <p14:creationId xmlns:p14="http://schemas.microsoft.com/office/powerpoint/2010/main" val="620040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961208" y="522515"/>
            <a:ext cx="7221583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 Deletion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1208" y="1741941"/>
            <a:ext cx="6826250" cy="618082"/>
          </a:xfrm>
        </p:spPr>
        <p:txBody>
          <a:bodyPr/>
          <a:lstStyle/>
          <a:p>
            <a:pPr eaLnBrk="1" hangingPunct="1"/>
            <a:r>
              <a:rPr lang="en-US" altLang="en-US" dirty="0">
                <a:cs typeface="Times New Roman" panose="02020603050405020304" pitchFamily="18" charset="0"/>
              </a:rPr>
              <a:t>No merging of blocks		</a:t>
            </a:r>
          </a:p>
        </p:txBody>
      </p:sp>
      <p:sp>
        <p:nvSpPr>
          <p:cNvPr id="901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CD320A-11B4-48EC-96D6-BED9AB68054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E9BA10C-1FFB-F360-6469-A49F54643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8" y="3379153"/>
            <a:ext cx="6826250" cy="172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 dirty="0">
                <a:cs typeface="Times New Roman" panose="02020603050405020304" pitchFamily="18" charset="0"/>
              </a:rPr>
              <a:t>Merge blocks</a:t>
            </a:r>
            <a:br>
              <a:rPr lang="en-US" altLang="en-US" kern="0" dirty="0">
                <a:cs typeface="Times New Roman" panose="02020603050405020304" pitchFamily="18" charset="0"/>
              </a:rPr>
            </a:br>
            <a:r>
              <a:rPr lang="en-US" altLang="en-US" kern="0" dirty="0">
                <a:cs typeface="Times New Roman" panose="02020603050405020304" pitchFamily="18" charset="0"/>
              </a:rPr>
              <a:t>     and cut directory if possible</a:t>
            </a:r>
          </a:p>
          <a:p>
            <a:pPr eaLnBrk="1" hangingPunct="1">
              <a:buFontTx/>
              <a:buNone/>
            </a:pPr>
            <a:r>
              <a:rPr lang="en-US" altLang="en-US" kern="0" dirty="0">
                <a:cs typeface="Times New Roman" panose="02020603050405020304" pitchFamily="18" charset="0"/>
              </a:rPr>
              <a:t>		(Reverse insert procedure)</a:t>
            </a:r>
          </a:p>
          <a:p>
            <a:pPr eaLnBrk="1" hangingPunct="1">
              <a:buFontTx/>
              <a:buNone/>
            </a:pPr>
            <a:r>
              <a:rPr lang="en-US" altLang="en-US" kern="0" dirty="0"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52250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961208" y="522515"/>
            <a:ext cx="7221583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 Deletion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1208" y="1741941"/>
            <a:ext cx="6826250" cy="618082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No merging of blocks</a:t>
            </a:r>
            <a:r>
              <a:rPr lang="en-US" altLang="en-US" dirty="0"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901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CD320A-11B4-48EC-96D6-BED9AB68054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E9BA10C-1FFB-F360-6469-A49F54643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8" y="3379153"/>
            <a:ext cx="6826250" cy="172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  <a:t>Merge blocks</a:t>
            </a:r>
            <a:b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</a:br>
            <a: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  <a:t>     and cut directory if possible</a:t>
            </a:r>
          </a:p>
          <a:p>
            <a:pPr eaLnBrk="1" hangingPunct="1">
              <a:buFontTx/>
              <a:buNone/>
            </a:pPr>
            <a: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(Reverse insert procedure)</a:t>
            </a:r>
          </a:p>
          <a:p>
            <a:pPr eaLnBrk="1" hangingPunct="1">
              <a:buFontTx/>
              <a:buNone/>
            </a:pPr>
            <a:r>
              <a:rPr lang="en-US" altLang="en-US" kern="0" dirty="0"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2A9DF84-B799-6492-641E-35ABCBA91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133" y="2351316"/>
            <a:ext cx="6371409" cy="61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24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Simple, just search then delete</a:t>
            </a:r>
            <a:r>
              <a:rPr lang="en-US" altLang="en-US" sz="2400" kern="0" dirty="0"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04919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8229824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2D8719C-6635-92A6-4A87-A108D51DCC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4051541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FDE7CAF-0464-C370-DCC8-88D5C485E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4738213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A8F5FD8-EAF4-6359-3495-128BA2C32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23778970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5610674" y="3583129"/>
            <a:ext cx="3410991" cy="1629380"/>
          </a:xfrm>
          <a:prstGeom prst="wedgeRoundRectCallout">
            <a:avLst>
              <a:gd name="adj1" fmla="val -61596"/>
              <a:gd name="adj2" fmla="val -52273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Suppose the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kumimoji="0" lang="en-US" sz="1400" b="0" i="1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sz="1400" b="0" i="1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last bit flipped.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buddy block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B’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the block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any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whose 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index is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1" u="none" strike="noStrike" cap="none" normalizeH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Two blocks are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mergeable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they can </a:t>
            </a:r>
          </a:p>
          <a:p>
            <a:pPr eaLnBrk="1" hangingPunct="1"/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 into a single block. </a:t>
            </a: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912605" y="3223354"/>
            <a:ext cx="3854921" cy="29962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7C7F46A-B551-168B-F564-0081A41564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9630385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5610674" y="3583129"/>
            <a:ext cx="3410991" cy="1629380"/>
          </a:xfrm>
          <a:prstGeom prst="wedgeRoundRectCallout">
            <a:avLst>
              <a:gd name="adj1" fmla="val -61596"/>
              <a:gd name="adj2" fmla="val -52273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Suppose the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kumimoji="0" lang="en-US" sz="1400" b="0" i="1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sz="1400" b="0" i="1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last bit flipped.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buddy block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B’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the block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any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whose 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index is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1" u="none" strike="noStrike" cap="none" normalizeH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Two blocks are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mergeable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they can </a:t>
            </a:r>
          </a:p>
          <a:p>
            <a:pPr eaLnBrk="1" hangingPunct="1"/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 into a single block. </a:t>
            </a: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912605" y="3223354"/>
            <a:ext cx="3854921" cy="29962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296F4FC-227A-C47B-DF25-93F75A118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8489308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5610674" y="3583129"/>
            <a:ext cx="3410991" cy="1629380"/>
          </a:xfrm>
          <a:prstGeom prst="wedgeRoundRectCallout">
            <a:avLst>
              <a:gd name="adj1" fmla="val -61596"/>
              <a:gd name="adj2" fmla="val -52273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Suppose the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kumimoji="0" lang="en-US" sz="1400" b="0" i="1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sz="1400" b="0" i="1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last bit flipped.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buddy block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B’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the block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any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whose 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index is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1" u="none" strike="noStrike" cap="none" normalizeH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Two blocks are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mergeable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they can </a:t>
            </a:r>
          </a:p>
          <a:p>
            <a:pPr eaLnBrk="1" hangingPunct="1"/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 into a single block. </a:t>
            </a: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912605" y="3223354"/>
            <a:ext cx="3854921" cy="29962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E05C2CA-6746-C0B6-FB61-6F9AE0E67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35307609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Deletion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5610674" y="3583129"/>
            <a:ext cx="3410991" cy="1629380"/>
          </a:xfrm>
          <a:prstGeom prst="wedgeRoundRectCallout">
            <a:avLst>
              <a:gd name="adj1" fmla="val -61596"/>
              <a:gd name="adj2" fmla="val -52273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Suppose the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kumimoji="0" lang="en-US" sz="1400" b="0" i="1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sz="1400" b="0" i="1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last bit flipped.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buddy block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B’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the block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any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whose 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index is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1" u="none" strike="noStrike" cap="none" normalizeH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Two blocks are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mergeable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they can </a:t>
            </a:r>
          </a:p>
          <a:p>
            <a:pPr eaLnBrk="1" hangingPunct="1"/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 into a single block. </a:t>
            </a: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912605" y="3223354"/>
            <a:ext cx="3854921" cy="29962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265046" y="139804"/>
            <a:ext cx="7051123" cy="1632232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To find the buddy block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need a disk read;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result of merging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placed in main memory temporarily; 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so only when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no mergeable buddy block, we write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back to disk;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In the worst case, we may start with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go all the way up until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jmax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computed by looking at the values of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[**];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The total # of disk I/O’s =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 (where 2 is for read/write the block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219630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44500"/>
            <a:ext cx="8039100" cy="635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Note: Still need overflow chains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6469" y="974954"/>
            <a:ext cx="7464697" cy="635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Example: many records with duplicate keys</a:t>
            </a:r>
          </a:p>
        </p:txBody>
      </p:sp>
      <p:grpSp>
        <p:nvGrpSpPr>
          <p:cNvPr id="91140" name="Group 4"/>
          <p:cNvGrpSpPr>
            <a:grpSpLocks/>
          </p:cNvGrpSpPr>
          <p:nvPr/>
        </p:nvGrpSpPr>
        <p:grpSpPr bwMode="auto">
          <a:xfrm>
            <a:off x="1690235" y="3280232"/>
            <a:ext cx="914400" cy="1219200"/>
            <a:chOff x="912" y="1776"/>
            <a:chExt cx="576" cy="768"/>
          </a:xfrm>
        </p:grpSpPr>
        <p:sp>
          <p:nvSpPr>
            <p:cNvPr id="91162" name="Rectangle 5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3" name="Rectangle 6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1141" name="Line 7"/>
          <p:cNvSpPr>
            <a:spLocks noChangeShapeType="1"/>
          </p:cNvSpPr>
          <p:nvPr/>
        </p:nvSpPr>
        <p:spPr bwMode="auto">
          <a:xfrm>
            <a:off x="1690235" y="4042232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Text Box 8"/>
          <p:cNvSpPr txBox="1">
            <a:spLocks noChangeArrowheads="1"/>
          </p:cNvSpPr>
          <p:nvPr/>
        </p:nvSpPr>
        <p:spPr bwMode="auto">
          <a:xfrm>
            <a:off x="1721985" y="35834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43" name="Text Box 9"/>
          <p:cNvSpPr txBox="1">
            <a:spLocks noChangeArrowheads="1"/>
          </p:cNvSpPr>
          <p:nvPr/>
        </p:nvSpPr>
        <p:spPr bwMode="auto">
          <a:xfrm>
            <a:off x="1721985" y="40406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44" name="Line 10"/>
          <p:cNvSpPr>
            <a:spLocks noChangeShapeType="1"/>
          </p:cNvSpPr>
          <p:nvPr/>
        </p:nvSpPr>
        <p:spPr bwMode="auto">
          <a:xfrm>
            <a:off x="898069" y="2862720"/>
            <a:ext cx="677637" cy="6642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1" name="Text Box 34"/>
          <p:cNvSpPr txBox="1">
            <a:spLocks noChangeArrowheads="1"/>
          </p:cNvSpPr>
          <p:nvPr/>
        </p:nvSpPr>
        <p:spPr bwMode="auto">
          <a:xfrm>
            <a:off x="311149" y="2493388"/>
            <a:ext cx="1208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1100</a:t>
            </a:r>
          </a:p>
        </p:txBody>
      </p:sp>
      <p:sp>
        <p:nvSpPr>
          <p:cNvPr id="91157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9342FF-6873-48B1-A19A-1A90F047FC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6380276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40" name="Group 4"/>
          <p:cNvGrpSpPr>
            <a:grpSpLocks/>
          </p:cNvGrpSpPr>
          <p:nvPr/>
        </p:nvGrpSpPr>
        <p:grpSpPr bwMode="auto">
          <a:xfrm>
            <a:off x="1690235" y="3280232"/>
            <a:ext cx="914400" cy="1219200"/>
            <a:chOff x="912" y="1776"/>
            <a:chExt cx="576" cy="768"/>
          </a:xfrm>
        </p:grpSpPr>
        <p:sp>
          <p:nvSpPr>
            <p:cNvPr id="91162" name="Rectangle 5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3" name="Rectangle 6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1141" name="Line 7"/>
          <p:cNvSpPr>
            <a:spLocks noChangeShapeType="1"/>
          </p:cNvSpPr>
          <p:nvPr/>
        </p:nvSpPr>
        <p:spPr bwMode="auto">
          <a:xfrm>
            <a:off x="1690235" y="4042232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Text Box 8"/>
          <p:cNvSpPr txBox="1">
            <a:spLocks noChangeArrowheads="1"/>
          </p:cNvSpPr>
          <p:nvPr/>
        </p:nvSpPr>
        <p:spPr bwMode="auto">
          <a:xfrm>
            <a:off x="1721985" y="35834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43" name="Text Box 9"/>
          <p:cNvSpPr txBox="1">
            <a:spLocks noChangeArrowheads="1"/>
          </p:cNvSpPr>
          <p:nvPr/>
        </p:nvSpPr>
        <p:spPr bwMode="auto">
          <a:xfrm>
            <a:off x="1721985" y="40406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44" name="Line 10"/>
          <p:cNvSpPr>
            <a:spLocks noChangeShapeType="1"/>
          </p:cNvSpPr>
          <p:nvPr/>
        </p:nvSpPr>
        <p:spPr bwMode="auto">
          <a:xfrm>
            <a:off x="898069" y="2862720"/>
            <a:ext cx="677637" cy="6642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1" name="Text Box 34"/>
          <p:cNvSpPr txBox="1">
            <a:spLocks noChangeArrowheads="1"/>
          </p:cNvSpPr>
          <p:nvPr/>
        </p:nvSpPr>
        <p:spPr bwMode="auto">
          <a:xfrm>
            <a:off x="311149" y="2493388"/>
            <a:ext cx="1208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1100</a:t>
            </a:r>
          </a:p>
        </p:txBody>
      </p:sp>
      <p:sp>
        <p:nvSpPr>
          <p:cNvPr id="91157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9342FF-6873-48B1-A19A-1A90F047FC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  <p:grpSp>
        <p:nvGrpSpPr>
          <p:cNvPr id="91145" name="Group 19"/>
          <p:cNvGrpSpPr>
            <a:grpSpLocks/>
          </p:cNvGrpSpPr>
          <p:nvPr/>
        </p:nvGrpSpPr>
        <p:grpSpPr bwMode="auto">
          <a:xfrm>
            <a:off x="3947203" y="2490116"/>
            <a:ext cx="914400" cy="1219200"/>
            <a:chOff x="912" y="1776"/>
            <a:chExt cx="576" cy="768"/>
          </a:xfrm>
        </p:grpSpPr>
        <p:sp>
          <p:nvSpPr>
            <p:cNvPr id="91160" name="Rectangle 20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1" name="Rectangle 21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1146" name="Line 22"/>
          <p:cNvSpPr>
            <a:spLocks noChangeShapeType="1"/>
          </p:cNvSpPr>
          <p:nvPr/>
        </p:nvSpPr>
        <p:spPr bwMode="auto">
          <a:xfrm>
            <a:off x="3947203" y="3252116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1148" name="Group 27"/>
          <p:cNvGrpSpPr>
            <a:grpSpLocks/>
          </p:cNvGrpSpPr>
          <p:nvPr/>
        </p:nvGrpSpPr>
        <p:grpSpPr bwMode="auto">
          <a:xfrm>
            <a:off x="3967385" y="4317946"/>
            <a:ext cx="914400" cy="1219200"/>
            <a:chOff x="912" y="1776"/>
            <a:chExt cx="576" cy="768"/>
          </a:xfrm>
        </p:grpSpPr>
        <p:sp>
          <p:nvSpPr>
            <p:cNvPr id="91158" name="Rectangle 28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59" name="Rectangle 29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1149" name="Line 30"/>
          <p:cNvSpPr>
            <a:spLocks noChangeShapeType="1"/>
          </p:cNvSpPr>
          <p:nvPr/>
        </p:nvSpPr>
        <p:spPr bwMode="auto">
          <a:xfrm>
            <a:off x="3967385" y="5079946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0" name="Text Box 31"/>
          <p:cNvSpPr txBox="1">
            <a:spLocks noChangeArrowheads="1"/>
          </p:cNvSpPr>
          <p:nvPr/>
        </p:nvSpPr>
        <p:spPr bwMode="auto">
          <a:xfrm>
            <a:off x="3998431" y="4620514"/>
            <a:ext cx="7888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52" name="Text Box 35"/>
          <p:cNvSpPr txBox="1">
            <a:spLocks noChangeArrowheads="1"/>
          </p:cNvSpPr>
          <p:nvPr/>
        </p:nvSpPr>
        <p:spPr bwMode="auto">
          <a:xfrm>
            <a:off x="4011835" y="5078359"/>
            <a:ext cx="787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53" name="Text Box 36"/>
          <p:cNvSpPr txBox="1">
            <a:spLocks noChangeArrowheads="1"/>
          </p:cNvSpPr>
          <p:nvPr/>
        </p:nvSpPr>
        <p:spPr bwMode="auto">
          <a:xfrm>
            <a:off x="3822472" y="1799190"/>
            <a:ext cx="11721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split:</a:t>
            </a:r>
          </a:p>
        </p:txBody>
      </p:sp>
      <p:sp>
        <p:nvSpPr>
          <p:cNvPr id="91155" name="Text Box 38"/>
          <p:cNvSpPr txBox="1">
            <a:spLocks noChangeArrowheads="1"/>
          </p:cNvSpPr>
          <p:nvPr/>
        </p:nvSpPr>
        <p:spPr bwMode="auto">
          <a:xfrm>
            <a:off x="2959679" y="5053222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4184747" y="2508312"/>
            <a:ext cx="7441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10**</a:t>
            </a:r>
          </a:p>
        </p:txBody>
      </p:sp>
      <p:sp>
        <p:nvSpPr>
          <p:cNvPr id="29" name="Text Box 36"/>
          <p:cNvSpPr txBox="1">
            <a:spLocks noChangeArrowheads="1"/>
          </p:cNvSpPr>
          <p:nvPr/>
        </p:nvSpPr>
        <p:spPr bwMode="auto">
          <a:xfrm>
            <a:off x="4242250" y="4329615"/>
            <a:ext cx="7384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11**</a:t>
            </a:r>
          </a:p>
        </p:txBody>
      </p:sp>
      <p:sp>
        <p:nvSpPr>
          <p:cNvPr id="31" name="Text Box 34"/>
          <p:cNvSpPr txBox="1">
            <a:spLocks noChangeArrowheads="1"/>
          </p:cNvSpPr>
          <p:nvPr/>
        </p:nvSpPr>
        <p:spPr bwMode="auto">
          <a:xfrm>
            <a:off x="3158397" y="5045952"/>
            <a:ext cx="7888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EA56A4E-7F16-43D2-8DE8-19D2B7CB4A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444500"/>
            <a:ext cx="8039100" cy="635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Note: Still need overflow chains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63D5548-59D6-F15B-6AEF-7AC560A54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469" y="974954"/>
            <a:ext cx="746469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800" kern="0">
                <a:solidFill>
                  <a:srgbClr val="FF0000"/>
                </a:solidFill>
                <a:cs typeface="Times New Roman" panose="02020603050405020304" pitchFamily="18" charset="0"/>
              </a:rPr>
              <a:t>Example: many records with duplicate keys</a:t>
            </a:r>
            <a:endParaRPr lang="en-US" altLang="en-US" sz="2800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4368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40" name="Group 4"/>
          <p:cNvGrpSpPr>
            <a:grpSpLocks/>
          </p:cNvGrpSpPr>
          <p:nvPr/>
        </p:nvGrpSpPr>
        <p:grpSpPr bwMode="auto">
          <a:xfrm>
            <a:off x="1690235" y="3280232"/>
            <a:ext cx="914400" cy="1219200"/>
            <a:chOff x="912" y="1776"/>
            <a:chExt cx="576" cy="768"/>
          </a:xfrm>
        </p:grpSpPr>
        <p:sp>
          <p:nvSpPr>
            <p:cNvPr id="91162" name="Rectangle 5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3" name="Rectangle 6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1141" name="Line 7"/>
          <p:cNvSpPr>
            <a:spLocks noChangeShapeType="1"/>
          </p:cNvSpPr>
          <p:nvPr/>
        </p:nvSpPr>
        <p:spPr bwMode="auto">
          <a:xfrm>
            <a:off x="1690235" y="4042232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Text Box 8"/>
          <p:cNvSpPr txBox="1">
            <a:spLocks noChangeArrowheads="1"/>
          </p:cNvSpPr>
          <p:nvPr/>
        </p:nvSpPr>
        <p:spPr bwMode="auto">
          <a:xfrm>
            <a:off x="1721985" y="35834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43" name="Text Box 9"/>
          <p:cNvSpPr txBox="1">
            <a:spLocks noChangeArrowheads="1"/>
          </p:cNvSpPr>
          <p:nvPr/>
        </p:nvSpPr>
        <p:spPr bwMode="auto">
          <a:xfrm>
            <a:off x="1721985" y="40406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44" name="Line 10"/>
          <p:cNvSpPr>
            <a:spLocks noChangeShapeType="1"/>
          </p:cNvSpPr>
          <p:nvPr/>
        </p:nvSpPr>
        <p:spPr bwMode="auto">
          <a:xfrm>
            <a:off x="898069" y="2862720"/>
            <a:ext cx="677637" cy="6642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1" name="Text Box 34"/>
          <p:cNvSpPr txBox="1">
            <a:spLocks noChangeArrowheads="1"/>
          </p:cNvSpPr>
          <p:nvPr/>
        </p:nvSpPr>
        <p:spPr bwMode="auto">
          <a:xfrm>
            <a:off x="311149" y="2493388"/>
            <a:ext cx="1208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1100</a:t>
            </a:r>
          </a:p>
        </p:txBody>
      </p:sp>
      <p:sp>
        <p:nvSpPr>
          <p:cNvPr id="91157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9342FF-6873-48B1-A19A-1A90F047FC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p:grpSp>
        <p:nvGrpSpPr>
          <p:cNvPr id="91145" name="Group 19"/>
          <p:cNvGrpSpPr>
            <a:grpSpLocks/>
          </p:cNvGrpSpPr>
          <p:nvPr/>
        </p:nvGrpSpPr>
        <p:grpSpPr bwMode="auto">
          <a:xfrm>
            <a:off x="3947203" y="2490116"/>
            <a:ext cx="914400" cy="1219200"/>
            <a:chOff x="912" y="1776"/>
            <a:chExt cx="576" cy="768"/>
          </a:xfrm>
        </p:grpSpPr>
        <p:sp>
          <p:nvSpPr>
            <p:cNvPr id="91160" name="Rectangle 20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1" name="Rectangle 21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1146" name="Line 22"/>
          <p:cNvSpPr>
            <a:spLocks noChangeShapeType="1"/>
          </p:cNvSpPr>
          <p:nvPr/>
        </p:nvSpPr>
        <p:spPr bwMode="auto">
          <a:xfrm>
            <a:off x="3947203" y="3252116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1148" name="Group 27"/>
          <p:cNvGrpSpPr>
            <a:grpSpLocks/>
          </p:cNvGrpSpPr>
          <p:nvPr/>
        </p:nvGrpSpPr>
        <p:grpSpPr bwMode="auto">
          <a:xfrm>
            <a:off x="3967385" y="4317946"/>
            <a:ext cx="914400" cy="1219200"/>
            <a:chOff x="912" y="1776"/>
            <a:chExt cx="576" cy="768"/>
          </a:xfrm>
        </p:grpSpPr>
        <p:sp>
          <p:nvSpPr>
            <p:cNvPr id="91158" name="Rectangle 28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59" name="Rectangle 29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1149" name="Line 30"/>
          <p:cNvSpPr>
            <a:spLocks noChangeShapeType="1"/>
          </p:cNvSpPr>
          <p:nvPr/>
        </p:nvSpPr>
        <p:spPr bwMode="auto">
          <a:xfrm>
            <a:off x="3967385" y="5079946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0" name="Text Box 31"/>
          <p:cNvSpPr txBox="1">
            <a:spLocks noChangeArrowheads="1"/>
          </p:cNvSpPr>
          <p:nvPr/>
        </p:nvSpPr>
        <p:spPr bwMode="auto">
          <a:xfrm>
            <a:off x="3998431" y="4620514"/>
            <a:ext cx="7888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52" name="Text Box 35"/>
          <p:cNvSpPr txBox="1">
            <a:spLocks noChangeArrowheads="1"/>
          </p:cNvSpPr>
          <p:nvPr/>
        </p:nvSpPr>
        <p:spPr bwMode="auto">
          <a:xfrm>
            <a:off x="4011835" y="5078359"/>
            <a:ext cx="787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53" name="Text Box 36"/>
          <p:cNvSpPr txBox="1">
            <a:spLocks noChangeArrowheads="1"/>
          </p:cNvSpPr>
          <p:nvPr/>
        </p:nvSpPr>
        <p:spPr bwMode="auto">
          <a:xfrm>
            <a:off x="3822472" y="1799190"/>
            <a:ext cx="11721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split:</a:t>
            </a:r>
          </a:p>
        </p:txBody>
      </p:sp>
      <p:sp>
        <p:nvSpPr>
          <p:cNvPr id="91155" name="Text Box 38"/>
          <p:cNvSpPr txBox="1">
            <a:spLocks noChangeArrowheads="1"/>
          </p:cNvSpPr>
          <p:nvPr/>
        </p:nvSpPr>
        <p:spPr bwMode="auto">
          <a:xfrm>
            <a:off x="2959679" y="5053222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4184747" y="2508312"/>
            <a:ext cx="7441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10**</a:t>
            </a:r>
          </a:p>
        </p:txBody>
      </p:sp>
      <p:sp>
        <p:nvSpPr>
          <p:cNvPr id="29" name="Text Box 36"/>
          <p:cNvSpPr txBox="1">
            <a:spLocks noChangeArrowheads="1"/>
          </p:cNvSpPr>
          <p:nvPr/>
        </p:nvSpPr>
        <p:spPr bwMode="auto">
          <a:xfrm>
            <a:off x="4242250" y="4329615"/>
            <a:ext cx="7384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11**</a:t>
            </a:r>
          </a:p>
        </p:txBody>
      </p:sp>
      <p:sp>
        <p:nvSpPr>
          <p:cNvPr id="31" name="Text Box 34"/>
          <p:cNvSpPr txBox="1">
            <a:spLocks noChangeArrowheads="1"/>
          </p:cNvSpPr>
          <p:nvPr/>
        </p:nvSpPr>
        <p:spPr bwMode="auto">
          <a:xfrm>
            <a:off x="3158397" y="5045952"/>
            <a:ext cx="7888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grpSp>
        <p:nvGrpSpPr>
          <p:cNvPr id="35" name="Group 19"/>
          <p:cNvGrpSpPr>
            <a:grpSpLocks/>
          </p:cNvGrpSpPr>
          <p:nvPr/>
        </p:nvGrpSpPr>
        <p:grpSpPr bwMode="auto">
          <a:xfrm>
            <a:off x="6601497" y="2361887"/>
            <a:ext cx="914400" cy="1219200"/>
            <a:chOff x="912" y="1776"/>
            <a:chExt cx="576" cy="768"/>
          </a:xfrm>
        </p:grpSpPr>
        <p:sp>
          <p:nvSpPr>
            <p:cNvPr id="48" name="Rectangle 20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21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36" name="Line 22"/>
          <p:cNvSpPr>
            <a:spLocks noChangeShapeType="1"/>
          </p:cNvSpPr>
          <p:nvPr/>
        </p:nvSpPr>
        <p:spPr bwMode="auto">
          <a:xfrm>
            <a:off x="6601497" y="312388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" name="Group 27"/>
          <p:cNvGrpSpPr>
            <a:grpSpLocks/>
          </p:cNvGrpSpPr>
          <p:nvPr/>
        </p:nvGrpSpPr>
        <p:grpSpPr bwMode="auto">
          <a:xfrm>
            <a:off x="6591062" y="5279704"/>
            <a:ext cx="914400" cy="1219200"/>
            <a:chOff x="912" y="1776"/>
            <a:chExt cx="576" cy="768"/>
          </a:xfrm>
        </p:grpSpPr>
        <p:sp>
          <p:nvSpPr>
            <p:cNvPr id="46" name="Rectangle 28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29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6591062" y="6041704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36"/>
          <p:cNvSpPr txBox="1">
            <a:spLocks noChangeArrowheads="1"/>
          </p:cNvSpPr>
          <p:nvPr/>
        </p:nvSpPr>
        <p:spPr bwMode="auto">
          <a:xfrm>
            <a:off x="6130519" y="1850574"/>
            <a:ext cx="18646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further split:</a:t>
            </a:r>
          </a:p>
        </p:txBody>
      </p:sp>
      <p:sp>
        <p:nvSpPr>
          <p:cNvPr id="43" name="Text Box 36"/>
          <p:cNvSpPr txBox="1">
            <a:spLocks noChangeArrowheads="1"/>
          </p:cNvSpPr>
          <p:nvPr/>
        </p:nvSpPr>
        <p:spPr bwMode="auto">
          <a:xfrm>
            <a:off x="6839041" y="2380083"/>
            <a:ext cx="7441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10**</a:t>
            </a:r>
          </a:p>
        </p:txBody>
      </p:sp>
      <p:sp>
        <p:nvSpPr>
          <p:cNvPr id="44" name="Text Box 36"/>
          <p:cNvSpPr txBox="1">
            <a:spLocks noChangeArrowheads="1"/>
          </p:cNvSpPr>
          <p:nvPr/>
        </p:nvSpPr>
        <p:spPr bwMode="auto">
          <a:xfrm>
            <a:off x="6868780" y="5291373"/>
            <a:ext cx="7327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111*</a:t>
            </a:r>
          </a:p>
        </p:txBody>
      </p:sp>
      <p:grpSp>
        <p:nvGrpSpPr>
          <p:cNvPr id="50" name="Group 27"/>
          <p:cNvGrpSpPr>
            <a:grpSpLocks/>
          </p:cNvGrpSpPr>
          <p:nvPr/>
        </p:nvGrpSpPr>
        <p:grpSpPr bwMode="auto">
          <a:xfrm>
            <a:off x="6607384" y="3806314"/>
            <a:ext cx="914400" cy="1219200"/>
            <a:chOff x="912" y="1776"/>
            <a:chExt cx="576" cy="768"/>
          </a:xfrm>
        </p:grpSpPr>
        <p:sp>
          <p:nvSpPr>
            <p:cNvPr id="51" name="Rectangle 28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Rectangle 29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53" name="Line 30"/>
          <p:cNvSpPr>
            <a:spLocks noChangeShapeType="1"/>
          </p:cNvSpPr>
          <p:nvPr/>
        </p:nvSpPr>
        <p:spPr bwMode="auto">
          <a:xfrm>
            <a:off x="6607384" y="4568314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31"/>
          <p:cNvSpPr txBox="1">
            <a:spLocks noChangeArrowheads="1"/>
          </p:cNvSpPr>
          <p:nvPr/>
        </p:nvSpPr>
        <p:spPr bwMode="auto">
          <a:xfrm>
            <a:off x="6638430" y="4108882"/>
            <a:ext cx="7888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55" name="Text Box 35"/>
          <p:cNvSpPr txBox="1">
            <a:spLocks noChangeArrowheads="1"/>
          </p:cNvSpPr>
          <p:nvPr/>
        </p:nvSpPr>
        <p:spPr bwMode="auto">
          <a:xfrm>
            <a:off x="6651834" y="4566727"/>
            <a:ext cx="787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56" name="Text Box 38"/>
          <p:cNvSpPr txBox="1">
            <a:spLocks noChangeArrowheads="1"/>
          </p:cNvSpPr>
          <p:nvPr/>
        </p:nvSpPr>
        <p:spPr bwMode="auto">
          <a:xfrm>
            <a:off x="8124617" y="4566082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7" name="Text Box 36"/>
          <p:cNvSpPr txBox="1">
            <a:spLocks noChangeArrowheads="1"/>
          </p:cNvSpPr>
          <p:nvPr/>
        </p:nvSpPr>
        <p:spPr bwMode="auto">
          <a:xfrm>
            <a:off x="6882249" y="3817983"/>
            <a:ext cx="7384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110*</a:t>
            </a:r>
          </a:p>
        </p:txBody>
      </p:sp>
      <p:sp>
        <p:nvSpPr>
          <p:cNvPr id="58" name="Text Box 34"/>
          <p:cNvSpPr txBox="1">
            <a:spLocks noChangeArrowheads="1"/>
          </p:cNvSpPr>
          <p:nvPr/>
        </p:nvSpPr>
        <p:spPr bwMode="auto">
          <a:xfrm>
            <a:off x="7482532" y="4586787"/>
            <a:ext cx="7888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083A990-2FEE-D204-3402-FF87DE7231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444500"/>
            <a:ext cx="8039100" cy="635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Note: Still need overflow chains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A579101-1A54-5D16-8707-F3D85B73B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469" y="974954"/>
            <a:ext cx="746469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800" kern="0">
                <a:solidFill>
                  <a:srgbClr val="FF0000"/>
                </a:solidFill>
                <a:cs typeface="Times New Roman" panose="02020603050405020304" pitchFamily="18" charset="0"/>
              </a:rPr>
              <a:t>Example: many records with duplicate keys</a:t>
            </a:r>
            <a:endParaRPr lang="en-US" altLang="en-US" sz="2800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4188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40443" y="533265"/>
            <a:ext cx="8039100" cy="66675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Solution: overflow chains</a:t>
            </a:r>
          </a:p>
        </p:txBody>
      </p:sp>
      <p:grpSp>
        <p:nvGrpSpPr>
          <p:cNvPr id="92163" name="Group 4"/>
          <p:cNvGrpSpPr>
            <a:grpSpLocks/>
          </p:cNvGrpSpPr>
          <p:nvPr/>
        </p:nvGrpSpPr>
        <p:grpSpPr bwMode="auto">
          <a:xfrm>
            <a:off x="1979613" y="3359150"/>
            <a:ext cx="914400" cy="1219200"/>
            <a:chOff x="912" y="1776"/>
            <a:chExt cx="576" cy="768"/>
          </a:xfrm>
        </p:grpSpPr>
        <p:sp>
          <p:nvSpPr>
            <p:cNvPr id="92183" name="Rectangle 5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184" name="Rectangle 6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2164" name="Line 7"/>
          <p:cNvSpPr>
            <a:spLocks noChangeShapeType="1"/>
          </p:cNvSpPr>
          <p:nvPr/>
        </p:nvSpPr>
        <p:spPr bwMode="auto">
          <a:xfrm>
            <a:off x="1979613" y="412115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5" name="Text Box 8"/>
          <p:cNvSpPr txBox="1">
            <a:spLocks noChangeArrowheads="1"/>
          </p:cNvSpPr>
          <p:nvPr/>
        </p:nvSpPr>
        <p:spPr bwMode="auto">
          <a:xfrm>
            <a:off x="2011363" y="3662363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2166" name="Text Box 9"/>
          <p:cNvSpPr txBox="1">
            <a:spLocks noChangeArrowheads="1"/>
          </p:cNvSpPr>
          <p:nvPr/>
        </p:nvSpPr>
        <p:spPr bwMode="auto">
          <a:xfrm>
            <a:off x="2011363" y="4119563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2167" name="Line 10"/>
          <p:cNvSpPr>
            <a:spLocks noChangeShapeType="1"/>
          </p:cNvSpPr>
          <p:nvPr/>
        </p:nvSpPr>
        <p:spPr bwMode="auto">
          <a:xfrm>
            <a:off x="836613" y="305435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168" name="Group 11"/>
          <p:cNvGrpSpPr>
            <a:grpSpLocks/>
          </p:cNvGrpSpPr>
          <p:nvPr/>
        </p:nvGrpSpPr>
        <p:grpSpPr bwMode="auto">
          <a:xfrm>
            <a:off x="5484813" y="3257550"/>
            <a:ext cx="914400" cy="1219200"/>
            <a:chOff x="912" y="1776"/>
            <a:chExt cx="576" cy="768"/>
          </a:xfrm>
        </p:grpSpPr>
        <p:sp>
          <p:nvSpPr>
            <p:cNvPr id="92181" name="Rectangle 12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182" name="Rectangle 13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2169" name="Line 14"/>
          <p:cNvSpPr>
            <a:spLocks noChangeShapeType="1"/>
          </p:cNvSpPr>
          <p:nvPr/>
        </p:nvSpPr>
        <p:spPr bwMode="auto">
          <a:xfrm>
            <a:off x="5484813" y="401955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0" name="Line 15"/>
          <p:cNvSpPr>
            <a:spLocks noChangeShapeType="1"/>
          </p:cNvSpPr>
          <p:nvPr/>
        </p:nvSpPr>
        <p:spPr bwMode="auto">
          <a:xfrm>
            <a:off x="4341813" y="295275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1" name="Rectangle 17"/>
          <p:cNvSpPr>
            <a:spLocks noChangeArrowheads="1"/>
          </p:cNvSpPr>
          <p:nvPr/>
        </p:nvSpPr>
        <p:spPr bwMode="auto">
          <a:xfrm>
            <a:off x="7196138" y="35718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2" name="Rectangle 18"/>
          <p:cNvSpPr>
            <a:spLocks noChangeArrowheads="1"/>
          </p:cNvSpPr>
          <p:nvPr/>
        </p:nvSpPr>
        <p:spPr bwMode="auto">
          <a:xfrm>
            <a:off x="6408738" y="35718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3" name="Line 19"/>
          <p:cNvSpPr>
            <a:spLocks noChangeShapeType="1"/>
          </p:cNvSpPr>
          <p:nvPr/>
        </p:nvSpPr>
        <p:spPr bwMode="auto">
          <a:xfrm>
            <a:off x="7196138" y="4029075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4" name="Text Box 20"/>
          <p:cNvSpPr txBox="1">
            <a:spLocks noChangeArrowheads="1"/>
          </p:cNvSpPr>
          <p:nvPr/>
        </p:nvSpPr>
        <p:spPr bwMode="auto">
          <a:xfrm>
            <a:off x="7227888" y="3570288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5" name="Text Box 21"/>
          <p:cNvSpPr txBox="1">
            <a:spLocks noChangeArrowheads="1"/>
          </p:cNvSpPr>
          <p:nvPr/>
        </p:nvSpPr>
        <p:spPr bwMode="auto">
          <a:xfrm>
            <a:off x="1416050" y="2192338"/>
            <a:ext cx="1547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1100</a:t>
            </a:r>
          </a:p>
        </p:txBody>
      </p:sp>
      <p:sp>
        <p:nvSpPr>
          <p:cNvPr id="92176" name="Text Box 23"/>
          <p:cNvSpPr txBox="1">
            <a:spLocks noChangeArrowheads="1"/>
          </p:cNvSpPr>
          <p:nvPr/>
        </p:nvSpPr>
        <p:spPr bwMode="auto">
          <a:xfrm>
            <a:off x="4992688" y="2154238"/>
            <a:ext cx="2660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 overflow block:</a:t>
            </a:r>
          </a:p>
        </p:txBody>
      </p:sp>
      <p:sp>
        <p:nvSpPr>
          <p:cNvPr id="92177" name="Text Box 25"/>
          <p:cNvSpPr txBox="1">
            <a:spLocks noChangeArrowheads="1"/>
          </p:cNvSpPr>
          <p:nvPr/>
        </p:nvSpPr>
        <p:spPr bwMode="auto">
          <a:xfrm>
            <a:off x="5529263" y="4030663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2178" name="Text Box 26"/>
          <p:cNvSpPr txBox="1">
            <a:spLocks noChangeArrowheads="1"/>
          </p:cNvSpPr>
          <p:nvPr/>
        </p:nvSpPr>
        <p:spPr bwMode="auto">
          <a:xfrm>
            <a:off x="5554663" y="3573463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2179" name="Line 27"/>
          <p:cNvSpPr>
            <a:spLocks noChangeShapeType="1"/>
          </p:cNvSpPr>
          <p:nvPr/>
        </p:nvSpPr>
        <p:spPr bwMode="auto">
          <a:xfrm>
            <a:off x="6604000" y="3746500"/>
            <a:ext cx="571500" cy="6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80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08641B-A0AB-48F9-8600-EB12E4B2212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8777628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8571" y="197645"/>
            <a:ext cx="6531429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Summary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975" y="1385402"/>
            <a:ext cx="6423025" cy="20034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Can handle growing files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less wasted space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no full reorganizations</a:t>
            </a: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1088571" y="153212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421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0F9182-92F5-4070-9E55-77C8603E6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0201754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8571" y="197645"/>
            <a:ext cx="6531429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Summary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975" y="1385402"/>
            <a:ext cx="6423025" cy="20034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Can handle growing files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less wasted space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no full reorganizations</a:t>
            </a: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1088571" y="153212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4216" name="Rectangle 7"/>
          <p:cNvSpPr>
            <a:spLocks noChangeArrowheads="1"/>
          </p:cNvSpPr>
          <p:nvPr/>
        </p:nvSpPr>
        <p:spPr bwMode="auto">
          <a:xfrm>
            <a:off x="1654629" y="3373311"/>
            <a:ext cx="5704114" cy="105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Indirection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(Not too bad if directory in memory)</a:t>
            </a:r>
          </a:p>
          <a:p>
            <a:pPr eaLnBrk="1" hangingPunct="1">
              <a:buFontTx/>
              <a:buNone/>
            </a:pPr>
            <a:endParaRPr lang="en-US" altLang="en-US" sz="24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4217" name="Oval 8"/>
          <p:cNvSpPr>
            <a:spLocks noChangeArrowheads="1"/>
          </p:cNvSpPr>
          <p:nvPr/>
        </p:nvSpPr>
        <p:spPr bwMode="auto">
          <a:xfrm>
            <a:off x="1088571" y="3439612"/>
            <a:ext cx="456972" cy="4143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94218" name="Oval 9"/>
          <p:cNvSpPr>
            <a:spLocks noChangeArrowheads="1"/>
          </p:cNvSpPr>
          <p:nvPr/>
        </p:nvSpPr>
        <p:spPr bwMode="auto">
          <a:xfrm>
            <a:off x="1088571" y="4500981"/>
            <a:ext cx="456972" cy="4143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9421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0F9182-92F5-4070-9E55-77C8603E6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A74367C9-304D-423C-4A82-CFBF2180B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943" y="4454539"/>
            <a:ext cx="5704114" cy="105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Directory doubles in size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(Now it fits, now it does not)</a:t>
            </a:r>
          </a:p>
        </p:txBody>
      </p:sp>
    </p:spTree>
    <p:extLst>
      <p:ext uri="{BB962C8B-B14F-4D97-AF65-F5344CB8AC3E}">
        <p14:creationId xmlns:p14="http://schemas.microsoft.com/office/powerpoint/2010/main" val="18976377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2223" y="775063"/>
            <a:ext cx="7772400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cs typeface="Times New Roman" panose="02020603050405020304" pitchFamily="18" charset="0"/>
              </a:rPr>
              <a:t>Dynamic Hashing Schemes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181735" y="1940242"/>
            <a:ext cx="4104368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Extensible Hashing</a:t>
            </a:r>
          </a:p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6683445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2223" y="775063"/>
            <a:ext cx="7772400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cs typeface="Times New Roman" panose="02020603050405020304" pitchFamily="18" charset="0"/>
              </a:rPr>
              <a:t>Dynamic Hashing Schemes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181735" y="1940242"/>
            <a:ext cx="4104368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Extensible Hashing</a:t>
            </a:r>
          </a:p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463665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93750" y="254984"/>
            <a:ext cx="7345363" cy="523721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3750" y="760567"/>
            <a:ext cx="6803250" cy="55864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(Another dynamic hashing scheme)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-138113" y="1466850"/>
            <a:ext cx="2940051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Ideas:</a:t>
            </a:r>
            <a:endParaRPr lang="en-US" altLang="en-US" sz="3600" u="sng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754063" y="2176463"/>
            <a:ext cx="5086350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AutoNum type="alphaLcParenBoth"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Use the same hash function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AutoNum type="alphaLcParenBoth"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Use only part of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when the hash table is smaller (use the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order bits of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438" name="Group 2"/>
          <p:cNvGrpSpPr>
            <a:grpSpLocks/>
          </p:cNvGrpSpPr>
          <p:nvPr/>
        </p:nvGrpSpPr>
        <p:grpSpPr bwMode="auto">
          <a:xfrm>
            <a:off x="6731000" y="2441575"/>
            <a:ext cx="1735138" cy="1227138"/>
            <a:chOff x="6079651" y="2527792"/>
            <a:chExt cx="2378548" cy="1491597"/>
          </a:xfrm>
        </p:grpSpPr>
        <p:sp>
          <p:nvSpPr>
            <p:cNvPr id="18459" name="Rectangle 6"/>
            <p:cNvSpPr>
              <a:spLocks noChangeArrowheads="1"/>
            </p:cNvSpPr>
            <p:nvPr/>
          </p:nvSpPr>
          <p:spPr bwMode="auto">
            <a:xfrm>
              <a:off x="6600932" y="2975913"/>
              <a:ext cx="1857267" cy="4963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01110101</a:t>
              </a:r>
            </a:p>
          </p:txBody>
        </p:sp>
        <p:sp>
          <p:nvSpPr>
            <p:cNvPr id="18460" name="Line 7"/>
            <p:cNvSpPr>
              <a:spLocks noChangeShapeType="1"/>
            </p:cNvSpPr>
            <p:nvPr/>
          </p:nvSpPr>
          <p:spPr bwMode="auto">
            <a:xfrm flipH="1">
              <a:off x="6647686" y="2727723"/>
              <a:ext cx="6190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Line 8"/>
            <p:cNvSpPr>
              <a:spLocks noChangeShapeType="1"/>
            </p:cNvSpPr>
            <p:nvPr/>
          </p:nvSpPr>
          <p:spPr bwMode="auto">
            <a:xfrm>
              <a:off x="7729480" y="2729447"/>
              <a:ext cx="6964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2" name="AutoShape 10"/>
            <p:cNvSpPr>
              <a:spLocks/>
            </p:cNvSpPr>
            <p:nvPr/>
          </p:nvSpPr>
          <p:spPr bwMode="auto">
            <a:xfrm rot="-5400000">
              <a:off x="7752556" y="3166891"/>
              <a:ext cx="153391" cy="887411"/>
            </a:xfrm>
            <a:prstGeom prst="leftBrace">
              <a:avLst>
                <a:gd name="adj1" fmla="val 2223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3" name="Text Box 11"/>
            <p:cNvSpPr txBox="1">
              <a:spLocks noChangeArrowheads="1"/>
            </p:cNvSpPr>
            <p:nvPr/>
          </p:nvSpPr>
          <p:spPr bwMode="auto">
            <a:xfrm>
              <a:off x="6079651" y="3617804"/>
              <a:ext cx="760963" cy="40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grows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4" name="Text Box 12"/>
            <p:cNvSpPr txBox="1">
              <a:spLocks noChangeArrowheads="1"/>
            </p:cNvSpPr>
            <p:nvPr/>
          </p:nvSpPr>
          <p:spPr bwMode="auto">
            <a:xfrm>
              <a:off x="7361896" y="2527792"/>
              <a:ext cx="315993" cy="39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5" name="Text Box 13"/>
            <p:cNvSpPr txBox="1">
              <a:spLocks noChangeArrowheads="1"/>
            </p:cNvSpPr>
            <p:nvPr/>
          </p:nvSpPr>
          <p:spPr bwMode="auto">
            <a:xfrm>
              <a:off x="7694009" y="3614064"/>
              <a:ext cx="253117" cy="40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439" name="Rectangle 15"/>
          <p:cNvSpPr>
            <a:spLocks noChangeArrowheads="1"/>
          </p:cNvSpPr>
          <p:nvPr/>
        </p:nvSpPr>
        <p:spPr bwMode="auto">
          <a:xfrm>
            <a:off x="754063" y="4362450"/>
            <a:ext cx="530383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Hash table size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grows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linearly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0" name="Rectangle 16"/>
          <p:cNvSpPr>
            <a:spLocks noChangeArrowheads="1"/>
          </p:cNvSpPr>
          <p:nvPr/>
        </p:nvSpPr>
        <p:spPr bwMode="auto">
          <a:xfrm>
            <a:off x="1524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1" name="Rectangle 17"/>
          <p:cNvSpPr>
            <a:spLocks noChangeArrowheads="1"/>
          </p:cNvSpPr>
          <p:nvPr/>
        </p:nvSpPr>
        <p:spPr bwMode="auto">
          <a:xfrm>
            <a:off x="1905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2" name="Rectangle 18"/>
          <p:cNvSpPr>
            <a:spLocks noChangeArrowheads="1"/>
          </p:cNvSpPr>
          <p:nvPr/>
        </p:nvSpPr>
        <p:spPr bwMode="auto">
          <a:xfrm>
            <a:off x="2286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3" name="Rectangle 19"/>
          <p:cNvSpPr>
            <a:spLocks noChangeArrowheads="1"/>
          </p:cNvSpPr>
          <p:nvPr/>
        </p:nvSpPr>
        <p:spPr bwMode="auto">
          <a:xfrm>
            <a:off x="2667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4" name="Rectangle 20"/>
          <p:cNvSpPr>
            <a:spLocks noChangeArrowheads="1"/>
          </p:cNvSpPr>
          <p:nvPr/>
        </p:nvSpPr>
        <p:spPr bwMode="auto">
          <a:xfrm>
            <a:off x="3048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5" name="Rectangle 21"/>
          <p:cNvSpPr>
            <a:spLocks noChangeArrowheads="1"/>
          </p:cNvSpPr>
          <p:nvPr/>
        </p:nvSpPr>
        <p:spPr bwMode="auto">
          <a:xfrm>
            <a:off x="3429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6" name="Rectangle 22"/>
          <p:cNvSpPr>
            <a:spLocks noChangeArrowheads="1"/>
          </p:cNvSpPr>
          <p:nvPr/>
        </p:nvSpPr>
        <p:spPr bwMode="auto">
          <a:xfrm>
            <a:off x="3810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7" name="Rectangle 23"/>
          <p:cNvSpPr>
            <a:spLocks noChangeArrowheads="1"/>
          </p:cNvSpPr>
          <p:nvPr/>
        </p:nvSpPr>
        <p:spPr bwMode="auto">
          <a:xfrm>
            <a:off x="4191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8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08E577-BEED-4542-B530-8B0EB84A0C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18449" name="Rectangle 1"/>
          <p:cNvSpPr>
            <a:spLocks noChangeArrowheads="1"/>
          </p:cNvSpPr>
          <p:nvPr/>
        </p:nvSpPr>
        <p:spPr bwMode="auto">
          <a:xfrm>
            <a:off x="1293813" y="2127250"/>
            <a:ext cx="4454525" cy="20129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8450" name="Text Box 11"/>
          <p:cNvSpPr txBox="1">
            <a:spLocks noChangeArrowheads="1"/>
          </p:cNvSpPr>
          <p:nvPr/>
        </p:nvSpPr>
        <p:spPr bwMode="auto">
          <a:xfrm>
            <a:off x="6180138" y="2782888"/>
            <a:ext cx="930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</a:t>
            </a:r>
          </a:p>
        </p:txBody>
      </p:sp>
      <p:sp>
        <p:nvSpPr>
          <p:cNvPr id="18451" name="Rounded Rectangular Callout 3"/>
          <p:cNvSpPr>
            <a:spLocks noChangeArrowheads="1"/>
          </p:cNvSpPr>
          <p:nvPr/>
        </p:nvSpPr>
        <p:spPr bwMode="auto">
          <a:xfrm>
            <a:off x="6669088" y="4013200"/>
            <a:ext cx="1370012" cy="1001713"/>
          </a:xfrm>
          <a:prstGeom prst="wedgeRoundRectCallout">
            <a:avLst>
              <a:gd name="adj1" fmla="val -103940"/>
              <a:gd name="adj2" fmla="val -38130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Similar 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</p:txBody>
      </p:sp>
      <p:sp>
        <p:nvSpPr>
          <p:cNvPr id="18452" name="Right Arrow 5"/>
          <p:cNvSpPr>
            <a:spLocks noChangeArrowheads="1"/>
          </p:cNvSpPr>
          <p:nvPr/>
        </p:nvSpPr>
        <p:spPr bwMode="auto">
          <a:xfrm>
            <a:off x="5213350" y="5476875"/>
            <a:ext cx="436563" cy="122238"/>
          </a:xfrm>
          <a:prstGeom prst="rightArrow">
            <a:avLst>
              <a:gd name="adj1" fmla="val 50000"/>
              <a:gd name="adj2" fmla="val 4975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8453" name="Text Box 13"/>
          <p:cNvSpPr txBox="1">
            <a:spLocks noChangeArrowheads="1"/>
          </p:cNvSpPr>
          <p:nvPr/>
        </p:nvSpPr>
        <p:spPr bwMode="auto">
          <a:xfrm>
            <a:off x="4232275" y="5313363"/>
            <a:ext cx="30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4" name="Rounded Rectangular Callout 33"/>
          <p:cNvSpPr>
            <a:spLocks noChangeArrowheads="1"/>
          </p:cNvSpPr>
          <p:nvPr/>
        </p:nvSpPr>
        <p:spPr bwMode="auto">
          <a:xfrm>
            <a:off x="53975" y="5014913"/>
            <a:ext cx="1073150" cy="617537"/>
          </a:xfrm>
          <a:prstGeom prst="wedgeRoundRectCallout">
            <a:avLst>
              <a:gd name="adj1" fmla="val 43477"/>
              <a:gd name="adj2" fmla="val -77273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difference</a:t>
            </a:r>
          </a:p>
        </p:txBody>
      </p:sp>
      <p:sp>
        <p:nvSpPr>
          <p:cNvPr id="18455" name="Text Box 13"/>
          <p:cNvSpPr txBox="1">
            <a:spLocks noChangeArrowheads="1"/>
          </p:cNvSpPr>
          <p:nvPr/>
        </p:nvSpPr>
        <p:spPr bwMode="auto">
          <a:xfrm>
            <a:off x="1465263" y="5368925"/>
            <a:ext cx="4937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00..0</a:t>
            </a:r>
          </a:p>
        </p:txBody>
      </p:sp>
      <p:sp>
        <p:nvSpPr>
          <p:cNvPr id="18456" name="Right Arrow 37"/>
          <p:cNvSpPr>
            <a:spLocks noChangeArrowheads="1"/>
          </p:cNvSpPr>
          <p:nvPr/>
        </p:nvSpPr>
        <p:spPr bwMode="auto">
          <a:xfrm rot="10800000">
            <a:off x="7394575" y="3462338"/>
            <a:ext cx="406400" cy="123825"/>
          </a:xfrm>
          <a:prstGeom prst="right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8457" name="Text Box 13"/>
          <p:cNvSpPr txBox="1">
            <a:spLocks noChangeArrowheads="1"/>
          </p:cNvSpPr>
          <p:nvPr/>
        </p:nvSpPr>
        <p:spPr bwMode="auto">
          <a:xfrm>
            <a:off x="4471988" y="5383213"/>
            <a:ext cx="6715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|n| = i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458" name="Rectangle 15"/>
          <p:cNvSpPr>
            <a:spLocks noChangeArrowheads="1"/>
          </p:cNvSpPr>
          <p:nvPr/>
        </p:nvSpPr>
        <p:spPr bwMode="auto">
          <a:xfrm>
            <a:off x="793750" y="5780088"/>
            <a:ext cx="37560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(d) Use overflow blocks.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999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8825" y="395786"/>
            <a:ext cx="7287895" cy="541338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22531" name="Rectangle 15"/>
          <p:cNvSpPr>
            <a:spLocks noChangeArrowheads="1"/>
          </p:cNvSpPr>
          <p:nvPr/>
        </p:nvSpPr>
        <p:spPr bwMode="auto">
          <a:xfrm>
            <a:off x="650875" y="2768600"/>
            <a:ext cx="7821613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Hash table size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grows linearly 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parameter for the hash structure </a:t>
            </a:r>
          </a:p>
        </p:txBody>
      </p:sp>
      <p:sp>
        <p:nvSpPr>
          <p:cNvPr id="22532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5249CA-B049-41DE-9A1A-0B1CB90B420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22533" name="Rectangle 15"/>
          <p:cNvSpPr>
            <a:spLocks noChangeArrowheads="1"/>
          </p:cNvSpPr>
          <p:nvPr/>
        </p:nvSpPr>
        <p:spPr bwMode="auto">
          <a:xfrm>
            <a:off x="511175" y="4876800"/>
            <a:ext cx="465931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does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 if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747838" y="1509713"/>
            <a:ext cx="1354137" cy="4079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01110101</a:t>
            </a:r>
          </a:p>
        </p:txBody>
      </p:sp>
      <p:sp>
        <p:nvSpPr>
          <p:cNvPr id="22535" name="AutoShape 10"/>
          <p:cNvSpPr>
            <a:spLocks/>
          </p:cNvSpPr>
          <p:nvPr/>
        </p:nvSpPr>
        <p:spPr bwMode="auto">
          <a:xfrm rot="-5400000">
            <a:off x="2579688" y="1708150"/>
            <a:ext cx="127000" cy="647700"/>
          </a:xfrm>
          <a:prstGeom prst="leftBrace">
            <a:avLst>
              <a:gd name="adj1" fmla="val 221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6" name="Text Box 11"/>
          <p:cNvSpPr txBox="1">
            <a:spLocks noChangeArrowheads="1"/>
          </p:cNvSpPr>
          <p:nvPr/>
        </p:nvSpPr>
        <p:spPr bwMode="auto">
          <a:xfrm>
            <a:off x="1366838" y="2038350"/>
            <a:ext cx="5556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grows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537" name="Group 6"/>
          <p:cNvGrpSpPr>
            <a:grpSpLocks/>
          </p:cNvGrpSpPr>
          <p:nvPr/>
        </p:nvGrpSpPr>
        <p:grpSpPr bwMode="auto">
          <a:xfrm>
            <a:off x="1781175" y="1141413"/>
            <a:ext cx="1296988" cy="327025"/>
            <a:chOff x="1781215" y="1141413"/>
            <a:chExt cx="1297238" cy="327548"/>
          </a:xfrm>
        </p:grpSpPr>
        <p:sp>
          <p:nvSpPr>
            <p:cNvPr id="22565" name="Line 7"/>
            <p:cNvSpPr>
              <a:spLocks noChangeShapeType="1"/>
            </p:cNvSpPr>
            <p:nvPr/>
          </p:nvSpPr>
          <p:spPr bwMode="auto">
            <a:xfrm flipH="1">
              <a:off x="1781215" y="1305896"/>
              <a:ext cx="4516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6" name="Line 8"/>
            <p:cNvSpPr>
              <a:spLocks noChangeShapeType="1"/>
            </p:cNvSpPr>
            <p:nvPr/>
          </p:nvSpPr>
          <p:spPr bwMode="auto">
            <a:xfrm>
              <a:off x="2570378" y="1307315"/>
              <a:ext cx="508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7" name="Text Box 12"/>
            <p:cNvSpPr txBox="1">
              <a:spLocks noChangeArrowheads="1"/>
            </p:cNvSpPr>
            <p:nvPr/>
          </p:nvSpPr>
          <p:spPr bwMode="auto">
            <a:xfrm>
              <a:off x="2302228" y="1141413"/>
              <a:ext cx="230515" cy="327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538" name="Text Box 13"/>
          <p:cNvSpPr txBox="1">
            <a:spLocks noChangeArrowheads="1"/>
          </p:cNvSpPr>
          <p:nvPr/>
        </p:nvSpPr>
        <p:spPr bwMode="auto">
          <a:xfrm>
            <a:off x="2544763" y="2035175"/>
            <a:ext cx="1841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815975" y="1482725"/>
            <a:ext cx="930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</a:t>
            </a:r>
          </a:p>
        </p:txBody>
      </p:sp>
      <p:sp>
        <p:nvSpPr>
          <p:cNvPr id="22540" name="Right Arrow 37"/>
          <p:cNvSpPr>
            <a:spLocks noChangeArrowheads="1"/>
          </p:cNvSpPr>
          <p:nvPr/>
        </p:nvSpPr>
        <p:spPr bwMode="auto">
          <a:xfrm rot="10800000">
            <a:off x="2030413" y="2162175"/>
            <a:ext cx="406400" cy="123825"/>
          </a:xfrm>
          <a:prstGeom prst="right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22541" name="Group 3"/>
          <p:cNvGrpSpPr>
            <a:grpSpLocks/>
          </p:cNvGrpSpPr>
          <p:nvPr/>
        </p:nvGrpSpPr>
        <p:grpSpPr bwMode="auto">
          <a:xfrm>
            <a:off x="3282950" y="3919538"/>
            <a:ext cx="4184650" cy="674687"/>
            <a:chOff x="1465263" y="5008563"/>
            <a:chExt cx="4184650" cy="674687"/>
          </a:xfrm>
        </p:grpSpPr>
        <p:sp>
          <p:nvSpPr>
            <p:cNvPr id="22553" name="Rectangle 16"/>
            <p:cNvSpPr>
              <a:spLocks noChangeArrowheads="1"/>
            </p:cNvSpPr>
            <p:nvPr/>
          </p:nvSpPr>
          <p:spPr bwMode="auto">
            <a:xfrm>
              <a:off x="1524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4" name="Rectangle 17"/>
            <p:cNvSpPr>
              <a:spLocks noChangeArrowheads="1"/>
            </p:cNvSpPr>
            <p:nvPr/>
          </p:nvSpPr>
          <p:spPr bwMode="auto">
            <a:xfrm>
              <a:off x="1905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5" name="Rectangle 18"/>
            <p:cNvSpPr>
              <a:spLocks noChangeArrowheads="1"/>
            </p:cNvSpPr>
            <p:nvPr/>
          </p:nvSpPr>
          <p:spPr bwMode="auto">
            <a:xfrm>
              <a:off x="2286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6" name="Rectangle 19"/>
            <p:cNvSpPr>
              <a:spLocks noChangeArrowheads="1"/>
            </p:cNvSpPr>
            <p:nvPr/>
          </p:nvSpPr>
          <p:spPr bwMode="auto">
            <a:xfrm>
              <a:off x="2667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7" name="Rectangle 20"/>
            <p:cNvSpPr>
              <a:spLocks noChangeArrowheads="1"/>
            </p:cNvSpPr>
            <p:nvPr/>
          </p:nvSpPr>
          <p:spPr bwMode="auto">
            <a:xfrm>
              <a:off x="3048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8" name="Rectangle 21"/>
            <p:cNvSpPr>
              <a:spLocks noChangeArrowheads="1"/>
            </p:cNvSpPr>
            <p:nvPr/>
          </p:nvSpPr>
          <p:spPr bwMode="auto">
            <a:xfrm>
              <a:off x="3429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9" name="Rectangle 22"/>
            <p:cNvSpPr>
              <a:spLocks noChangeArrowheads="1"/>
            </p:cNvSpPr>
            <p:nvPr/>
          </p:nvSpPr>
          <p:spPr bwMode="auto">
            <a:xfrm>
              <a:off x="3810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0" name="Rectangle 23"/>
            <p:cNvSpPr>
              <a:spLocks noChangeArrowheads="1"/>
            </p:cNvSpPr>
            <p:nvPr/>
          </p:nvSpPr>
          <p:spPr bwMode="auto">
            <a:xfrm>
              <a:off x="4191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1" name="Right Arrow 5"/>
            <p:cNvSpPr>
              <a:spLocks noChangeArrowheads="1"/>
            </p:cNvSpPr>
            <p:nvPr/>
          </p:nvSpPr>
          <p:spPr bwMode="auto">
            <a:xfrm>
              <a:off x="5213350" y="5476875"/>
              <a:ext cx="436563" cy="122238"/>
            </a:xfrm>
            <a:prstGeom prst="rightArrow">
              <a:avLst>
                <a:gd name="adj1" fmla="val 50000"/>
                <a:gd name="adj2" fmla="val 49752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2562" name="Text Box 13"/>
            <p:cNvSpPr txBox="1">
              <a:spLocks noChangeArrowheads="1"/>
            </p:cNvSpPr>
            <p:nvPr/>
          </p:nvSpPr>
          <p:spPr bwMode="auto">
            <a:xfrm>
              <a:off x="4232275" y="5313363"/>
              <a:ext cx="3000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3" name="Text Box 13"/>
            <p:cNvSpPr txBox="1">
              <a:spLocks noChangeArrowheads="1"/>
            </p:cNvSpPr>
            <p:nvPr/>
          </p:nvSpPr>
          <p:spPr bwMode="auto">
            <a:xfrm>
              <a:off x="1465263" y="5368925"/>
              <a:ext cx="4937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00..0</a:t>
              </a:r>
            </a:p>
          </p:txBody>
        </p:sp>
        <p:sp>
          <p:nvSpPr>
            <p:cNvPr id="22564" name="Text Box 13"/>
            <p:cNvSpPr txBox="1">
              <a:spLocks noChangeArrowheads="1"/>
            </p:cNvSpPr>
            <p:nvPr/>
          </p:nvSpPr>
          <p:spPr bwMode="auto">
            <a:xfrm>
              <a:off x="4471988" y="5383213"/>
              <a:ext cx="671512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|n| = i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2542" name="TextBox 4"/>
          <p:cNvSpPr txBox="1">
            <a:spLocks noChangeArrowheads="1"/>
          </p:cNvSpPr>
          <p:nvPr/>
        </p:nvSpPr>
        <p:spPr bwMode="auto">
          <a:xfrm>
            <a:off x="758825" y="3914775"/>
            <a:ext cx="869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</a:p>
        </p:txBody>
      </p:sp>
      <p:sp>
        <p:nvSpPr>
          <p:cNvPr id="22543" name="Rectangle 5"/>
          <p:cNvSpPr>
            <a:spLocks noChangeArrowheads="1"/>
          </p:cNvSpPr>
          <p:nvPr/>
        </p:nvSpPr>
        <p:spPr bwMode="auto">
          <a:xfrm>
            <a:off x="1965325" y="4029075"/>
            <a:ext cx="673100" cy="2127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22544" name="Rectangle 38"/>
          <p:cNvSpPr>
            <a:spLocks noChangeArrowheads="1"/>
          </p:cNvSpPr>
          <p:nvPr/>
        </p:nvSpPr>
        <p:spPr bwMode="auto">
          <a:xfrm>
            <a:off x="1643063" y="4014788"/>
            <a:ext cx="1001712" cy="230187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22545" name="Group 40"/>
          <p:cNvGrpSpPr>
            <a:grpSpLocks/>
          </p:cNvGrpSpPr>
          <p:nvPr/>
        </p:nvGrpSpPr>
        <p:grpSpPr bwMode="auto">
          <a:xfrm>
            <a:off x="1636713" y="3760788"/>
            <a:ext cx="1012825" cy="307975"/>
            <a:chOff x="1781215" y="1101708"/>
            <a:chExt cx="1297238" cy="385359"/>
          </a:xfrm>
        </p:grpSpPr>
        <p:sp>
          <p:nvSpPr>
            <p:cNvPr id="22550" name="Line 7"/>
            <p:cNvSpPr>
              <a:spLocks noChangeShapeType="1"/>
            </p:cNvSpPr>
            <p:nvPr/>
          </p:nvSpPr>
          <p:spPr bwMode="auto">
            <a:xfrm flipH="1">
              <a:off x="1781215" y="1305896"/>
              <a:ext cx="4516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1" name="Line 8"/>
            <p:cNvSpPr>
              <a:spLocks noChangeShapeType="1"/>
            </p:cNvSpPr>
            <p:nvPr/>
          </p:nvSpPr>
          <p:spPr bwMode="auto">
            <a:xfrm>
              <a:off x="2570378" y="1307315"/>
              <a:ext cx="508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2" name="Text Box 12"/>
            <p:cNvSpPr txBox="1">
              <a:spLocks noChangeArrowheads="1"/>
            </p:cNvSpPr>
            <p:nvPr/>
          </p:nvSpPr>
          <p:spPr bwMode="auto">
            <a:xfrm>
              <a:off x="2241405" y="1101708"/>
              <a:ext cx="352159" cy="385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546" name="AutoShape 10"/>
          <p:cNvSpPr>
            <a:spLocks/>
          </p:cNvSpPr>
          <p:nvPr/>
        </p:nvSpPr>
        <p:spPr bwMode="auto">
          <a:xfrm rot="-5400000">
            <a:off x="2239169" y="4033044"/>
            <a:ext cx="125412" cy="647700"/>
          </a:xfrm>
          <a:prstGeom prst="leftBrace">
            <a:avLst>
              <a:gd name="adj1" fmla="val 2238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7" name="Text Box 13"/>
          <p:cNvSpPr txBox="1">
            <a:spLocks noChangeArrowheads="1"/>
          </p:cNvSpPr>
          <p:nvPr/>
        </p:nvSpPr>
        <p:spPr bwMode="auto">
          <a:xfrm>
            <a:off x="2003425" y="4344988"/>
            <a:ext cx="63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i = |n|</a:t>
            </a: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8" name="Rectangle 15"/>
          <p:cNvSpPr>
            <a:spLocks noChangeArrowheads="1"/>
          </p:cNvSpPr>
          <p:nvPr/>
        </p:nvSpPr>
        <p:spPr bwMode="auto">
          <a:xfrm>
            <a:off x="758825" y="5404174"/>
            <a:ext cx="691746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(&lt;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)!!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leading bit 1 replaced with 0)</a:t>
            </a:r>
          </a:p>
        </p:txBody>
      </p:sp>
      <p:sp>
        <p:nvSpPr>
          <p:cNvPr id="22549" name="TextBox 39"/>
          <p:cNvSpPr txBox="1">
            <a:spLocks noChangeArrowheads="1"/>
          </p:cNvSpPr>
          <p:nvPr/>
        </p:nvSpPr>
        <p:spPr bwMode="auto">
          <a:xfrm>
            <a:off x="6845300" y="3511550"/>
            <a:ext cx="2216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(backet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is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unused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bucket)</a:t>
            </a:r>
          </a:p>
        </p:txBody>
      </p:sp>
    </p:spTree>
    <p:extLst>
      <p:ext uri="{BB962C8B-B14F-4D97-AF65-F5344CB8AC3E}">
        <p14:creationId xmlns:p14="http://schemas.microsoft.com/office/powerpoint/2010/main" val="27644308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721600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a search key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read in the disk block(s)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\\ you should check overflow blocks in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Search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55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D483FD-7E40-44E5-92E4-DB40ED1A434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4538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721600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a search key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read in the disk block(s)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\\ you should check overflow blocks in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  <a:latin typeface="+mn-lt"/>
                <a:cs typeface="Times New Roman" panose="02020603050405020304" pitchFamily="18" charset="0"/>
              </a:rPr>
              <a:t>Search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55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D483FD-7E40-44E5-92E4-DB40ED1A434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2709" y="207059"/>
            <a:ext cx="1383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Insert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3422" y="1101437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</a:t>
            </a:r>
          </a:p>
        </p:txBody>
      </p:sp>
    </p:spTree>
    <p:extLst>
      <p:ext uri="{BB962C8B-B14F-4D97-AF65-F5344CB8AC3E}">
        <p14:creationId xmlns:p14="http://schemas.microsoft.com/office/powerpoint/2010/main" val="23056198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605712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you need to use an overflow block.</a:t>
            </a:r>
          </a:p>
        </p:txBody>
      </p:sp>
      <p:sp>
        <p:nvSpPr>
          <p:cNvPr id="2457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BCF5C2-BA30-4C2D-8A4D-6F416EB311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8" name="TextBox 7"/>
          <p:cNvSpPr txBox="1"/>
          <p:nvPr/>
        </p:nvSpPr>
        <p:spPr>
          <a:xfrm>
            <a:off x="1184316" y="3883094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3422" y="1101437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8E6B79-30C9-7E98-D839-57ED182D6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  <a:latin typeface="+mn-lt"/>
                <a:cs typeface="Times New Roman" panose="02020603050405020304" pitchFamily="18" charset="0"/>
              </a:rPr>
              <a:t>Search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652E9D-3411-B3F0-B733-2D4E1763B115}"/>
              </a:ext>
            </a:extLst>
          </p:cNvPr>
          <p:cNvSpPr txBox="1"/>
          <p:nvPr/>
        </p:nvSpPr>
        <p:spPr>
          <a:xfrm>
            <a:off x="4932709" y="207059"/>
            <a:ext cx="1383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Insert</a:t>
            </a:r>
          </a:p>
        </p:txBody>
      </p:sp>
    </p:spTree>
    <p:extLst>
      <p:ext uri="{BB962C8B-B14F-4D97-AF65-F5344CB8AC3E}">
        <p14:creationId xmlns:p14="http://schemas.microsoft.com/office/powerpoint/2010/main" val="19154767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605712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you need to use an overflow block.</a:t>
            </a:r>
          </a:p>
        </p:txBody>
      </p:sp>
      <p:sp>
        <p:nvSpPr>
          <p:cNvPr id="2457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BCF5C2-BA30-4C2D-8A4D-6F416EB311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sp>
        <p:nvSpPr>
          <p:cNvPr id="8" name="TextBox 7"/>
          <p:cNvSpPr txBox="1"/>
          <p:nvPr/>
        </p:nvSpPr>
        <p:spPr>
          <a:xfrm>
            <a:off x="1184316" y="3883094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  <a:latin typeface="+mn-lt"/>
                <a:cs typeface="Times New Roman" panose="02020603050405020304" pitchFamily="18" charset="0"/>
              </a:rPr>
              <a:t>Search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5618" y="207059"/>
            <a:ext cx="1487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Delete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23422" y="1101437"/>
            <a:ext cx="1598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Deletion</a:t>
            </a:r>
          </a:p>
        </p:txBody>
      </p:sp>
    </p:spTree>
    <p:extLst>
      <p:ext uri="{BB962C8B-B14F-4D97-AF65-F5344CB8AC3E}">
        <p14:creationId xmlns:p14="http://schemas.microsoft.com/office/powerpoint/2010/main" val="40314440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605712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search key </a:t>
            </a: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may need to check overflow blocks.</a:t>
            </a:r>
          </a:p>
        </p:txBody>
      </p:sp>
      <p:sp>
        <p:nvSpPr>
          <p:cNvPr id="2457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BCF5C2-BA30-4C2D-8A4D-6F416EB311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  <p:sp>
        <p:nvSpPr>
          <p:cNvPr id="8" name="TextBox 7"/>
          <p:cNvSpPr txBox="1"/>
          <p:nvPr/>
        </p:nvSpPr>
        <p:spPr>
          <a:xfrm>
            <a:off x="1184316" y="3883094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3422" y="1101437"/>
            <a:ext cx="1598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Deletion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8ECD77F-9CB0-7F20-0B16-BABE1C015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  <a:latin typeface="+mn-lt"/>
                <a:cs typeface="Times New Roman" panose="02020603050405020304" pitchFamily="18" charset="0"/>
              </a:rPr>
              <a:t>Search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14599-3C8A-B7E0-1874-046443F8FFB2}"/>
              </a:ext>
            </a:extLst>
          </p:cNvPr>
          <p:cNvSpPr txBox="1"/>
          <p:nvPr/>
        </p:nvSpPr>
        <p:spPr>
          <a:xfrm>
            <a:off x="4845618" y="207059"/>
            <a:ext cx="1487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Delete</a:t>
            </a:r>
          </a:p>
        </p:txBody>
      </p:sp>
    </p:spTree>
    <p:extLst>
      <p:ext uri="{BB962C8B-B14F-4D97-AF65-F5344CB8AC3E}">
        <p14:creationId xmlns:p14="http://schemas.microsoft.com/office/powerpoint/2010/main" val="26165387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F15568-73A3-4298-85AE-E68C26B0E68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65BEDB-8C00-5D2D-E54E-1D7A54850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18164890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F9679C-1AEF-4AD9-82C6-9F0B8F0BCE6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/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7657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/>
          </a:p>
        </p:txBody>
      </p: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884A161-B115-8B14-6456-C84061AD3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31902241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cxnSp>
        <p:nvCxnSpPr>
          <p:cNvPr id="28682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/>
          </a:p>
        </p:txBody>
      </p:sp>
      <p:sp>
        <p:nvSpPr>
          <p:cNvPr id="28684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4C546A85-839C-0C62-FF2E-781391098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227554660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14757</TotalTime>
  <Words>6617</Words>
  <Application>Microsoft Office PowerPoint</Application>
  <PresentationFormat>On-screen Show (4:3)</PresentationFormat>
  <Paragraphs>1501</Paragraphs>
  <Slides>66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宋体</vt:lpstr>
      <vt:lpstr>Arial</vt:lpstr>
      <vt:lpstr>Tahoma</vt:lpstr>
      <vt:lpstr>Times New Roman</vt:lpstr>
      <vt:lpstr>Default Design</vt:lpstr>
      <vt:lpstr>PowerPoint Presentation</vt:lpstr>
      <vt:lpstr>PowerPoint Presentation</vt:lpstr>
      <vt:lpstr>Another Index Structure: Hash Tables</vt:lpstr>
      <vt:lpstr>How do we cope with growth?</vt:lpstr>
      <vt:lpstr>Extensible Hashing: General framework</vt:lpstr>
      <vt:lpstr>Extensible hashing: Searching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Extensible hashing: Insertion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Extensible hashing:  Deletion</vt:lpstr>
      <vt:lpstr>Extensible hashing:  Deletion</vt:lpstr>
      <vt:lpstr>Extensible hashing: Deletion</vt:lpstr>
      <vt:lpstr>Extensible hashing: Deletion</vt:lpstr>
      <vt:lpstr>Extensible hashing: Deletion</vt:lpstr>
      <vt:lpstr>Extensible hashing: Deletion</vt:lpstr>
      <vt:lpstr>Extensible hashing: Deletion</vt:lpstr>
      <vt:lpstr>Extensible hashing: Deletion</vt:lpstr>
      <vt:lpstr>Extensible hashing: Deletion</vt:lpstr>
      <vt:lpstr>Extensible hashing: Deletion</vt:lpstr>
      <vt:lpstr>Note: Still need overflow chains</vt:lpstr>
      <vt:lpstr>Note: Still need overflow chains</vt:lpstr>
      <vt:lpstr>Note: Still need overflow chains</vt:lpstr>
      <vt:lpstr>Solution: overflow chains</vt:lpstr>
      <vt:lpstr>Extensible hashing: Summary</vt:lpstr>
      <vt:lpstr>Extensible hashing: Summary</vt:lpstr>
      <vt:lpstr>Dynamic Hashing Schemes</vt:lpstr>
      <vt:lpstr>Dynamic Hashing Schemes</vt:lpstr>
      <vt:lpstr>Linear hashing</vt:lpstr>
      <vt:lpstr>Linear hashing</vt:lpstr>
      <vt:lpstr>Linear Hashing: Searching</vt:lpstr>
      <vt:lpstr>Linear Hashing: Searching</vt:lpstr>
      <vt:lpstr>Linear Hashing: Searching</vt:lpstr>
      <vt:lpstr>Linear Hashing: Searching</vt:lpstr>
      <vt:lpstr>Linear Hashing: Searching</vt:lpstr>
      <vt:lpstr>PowerPoint Presentation</vt:lpstr>
      <vt:lpstr>PowerPoint Presentation</vt:lpstr>
      <vt:lpstr>Linear Hashing: Increasing Hash Table Size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376</cp:revision>
  <cp:lastPrinted>2001-02-01T17:43:24Z</cp:lastPrinted>
  <dcterms:created xsi:type="dcterms:W3CDTF">1999-07-13T19:55:20Z</dcterms:created>
  <dcterms:modified xsi:type="dcterms:W3CDTF">2025-03-31T17:59:13Z</dcterms:modified>
</cp:coreProperties>
</file>