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293" r:id="rId2"/>
    <p:sldId id="727" r:id="rId3"/>
    <p:sldId id="731" r:id="rId4"/>
    <p:sldId id="938" r:id="rId5"/>
    <p:sldId id="849" r:id="rId6"/>
    <p:sldId id="884" r:id="rId7"/>
    <p:sldId id="886" r:id="rId8"/>
    <p:sldId id="887" r:id="rId9"/>
    <p:sldId id="888" r:id="rId10"/>
    <p:sldId id="889" r:id="rId11"/>
    <p:sldId id="890" r:id="rId12"/>
    <p:sldId id="891" r:id="rId13"/>
    <p:sldId id="892" r:id="rId14"/>
    <p:sldId id="893" r:id="rId15"/>
    <p:sldId id="894" r:id="rId16"/>
    <p:sldId id="895" r:id="rId17"/>
    <p:sldId id="896" r:id="rId18"/>
    <p:sldId id="897" r:id="rId19"/>
    <p:sldId id="898" r:id="rId20"/>
    <p:sldId id="899" r:id="rId21"/>
    <p:sldId id="900" r:id="rId22"/>
    <p:sldId id="901" r:id="rId23"/>
    <p:sldId id="902" r:id="rId24"/>
    <p:sldId id="903" r:id="rId25"/>
    <p:sldId id="904" r:id="rId26"/>
    <p:sldId id="905" r:id="rId27"/>
    <p:sldId id="906" r:id="rId28"/>
    <p:sldId id="907" r:id="rId29"/>
    <p:sldId id="908" r:id="rId30"/>
    <p:sldId id="909" r:id="rId31"/>
    <p:sldId id="910" r:id="rId32"/>
    <p:sldId id="911" r:id="rId33"/>
    <p:sldId id="912" r:id="rId34"/>
    <p:sldId id="913" r:id="rId35"/>
    <p:sldId id="914" r:id="rId36"/>
    <p:sldId id="915" r:id="rId37"/>
    <p:sldId id="916" r:id="rId38"/>
    <p:sldId id="917" r:id="rId39"/>
    <p:sldId id="918" r:id="rId40"/>
    <p:sldId id="919" r:id="rId41"/>
    <p:sldId id="920" r:id="rId42"/>
    <p:sldId id="921" r:id="rId43"/>
    <p:sldId id="922" r:id="rId44"/>
    <p:sldId id="923" r:id="rId45"/>
    <p:sldId id="924" r:id="rId46"/>
    <p:sldId id="925" r:id="rId47"/>
    <p:sldId id="926" r:id="rId48"/>
    <p:sldId id="927" r:id="rId49"/>
    <p:sldId id="928" r:id="rId50"/>
    <p:sldId id="929" r:id="rId51"/>
    <p:sldId id="930" r:id="rId52"/>
    <p:sldId id="770" r:id="rId53"/>
    <p:sldId id="734" r:id="rId54"/>
    <p:sldId id="768" r:id="rId55"/>
    <p:sldId id="767" r:id="rId56"/>
    <p:sldId id="766" r:id="rId57"/>
    <p:sldId id="735" r:id="rId58"/>
    <p:sldId id="736" r:id="rId59"/>
    <p:sldId id="737" r:id="rId60"/>
    <p:sldId id="738" r:id="rId61"/>
    <p:sldId id="739" r:id="rId62"/>
    <p:sldId id="740" r:id="rId63"/>
    <p:sldId id="741" r:id="rId64"/>
    <p:sldId id="742" r:id="rId65"/>
    <p:sldId id="743" r:id="rId66"/>
    <p:sldId id="744" r:id="rId67"/>
    <p:sldId id="745" r:id="rId6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66FF66"/>
    <a:srgbClr val="FF0000"/>
    <a:srgbClr val="A2DA46"/>
    <a:srgbClr val="1A9655"/>
    <a:srgbClr val="FF9900"/>
    <a:srgbClr val="008000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93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3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fld id="{FAE45341-DE3D-45B6-9A08-0AFAA8FFF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73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4A49C730-E63D-408D-B5EC-300235D67F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53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4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54126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5ADCC-25B2-B0F2-3DEF-ABD1B7C80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1743626-8411-05AC-31E9-F46D8CCA3E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E7BAE763-C5A3-F13C-AA03-AD70E1A4E6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0724" name="Footer Placeholder 4">
            <a:extLst>
              <a:ext uri="{FF2B5EF4-FFF2-40B4-BE49-F238E27FC236}">
                <a16:creationId xmlns:a16="http://schemas.microsoft.com/office/drawing/2014/main" id="{93604D5B-E3D8-CFC5-9FD6-50779B9D7AE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281905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970544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05033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074263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69755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52678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127738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95622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276087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41248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1793199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22298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3387108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293670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8796591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260368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953962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789926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406272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9355712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8208493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9005639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3786751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19070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4338100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1467395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796195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276901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860091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1365939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968234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6803122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536659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49159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010615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7454935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155549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708181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1754751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5999478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2079164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7207863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00263931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5616187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786262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3528135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0339679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131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74464300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36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67870875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36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7488668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0688406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3402710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36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6136377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541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8479955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74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5444998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95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2808509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5155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1294108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5360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46021758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24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41138951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24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217122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88D0-71EB-4B8A-962C-74B39DB87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39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F3B59-CBC9-4052-870F-B3215C84E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6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11CD-D64F-4C5C-B6CE-B53F2C6D6A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72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1005-2047-41CA-B7EA-DAC922386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0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7E2E-9466-4B58-8DCE-A32FE2218E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1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5A6E-C8E9-4F1F-BBC3-91F29805E9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56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5A0F1-26C4-443F-927D-95CF4B5CF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31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492F-AB5E-4668-AA35-9E03F184F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59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B9E1-BA21-40FB-BEC6-8D8162541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40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625-0590-4AEE-8663-6A26A4F4A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67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5AF50-AFB4-4912-9CC2-895FB50F7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2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57E18A-2732-4115-BC2C-33E67D54B6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55125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27: Node </a:t>
            </a:r>
            <a:r>
              <a:rPr lang="en-US" altLang="en-US" sz="1400" kern="0" dirty="0">
                <a:cs typeface="Times New Roman" panose="02020603050405020304" pitchFamily="18" charset="0"/>
              </a:rPr>
              <a:t>coalescence in B</a:t>
            </a:r>
            <a:r>
              <a:rPr lang="en-US" altLang="en-US" sz="1400" kern="0">
                <a:cs typeface="Times New Roman" panose="02020603050405020304" pitchFamily="18" charset="0"/>
              </a:rPr>
              <a:t>+ trees,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Hashing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9011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01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1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01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2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9012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9012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901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2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901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2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901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2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9012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012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9012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013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9013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9013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0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0141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014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4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90145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6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7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8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50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1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0152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3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9015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6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0157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8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9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60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61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517313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Main Purpose of Index Structures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552575"/>
            <a:ext cx="7772400" cy="4552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Speedup the search process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133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3FB870-7896-4BCB-B53C-A84815605D9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13317" name="Pentagon 6"/>
          <p:cNvSpPr>
            <a:spLocks noChangeArrowheads="1"/>
          </p:cNvSpPr>
          <p:nvPr/>
        </p:nvSpPr>
        <p:spPr bwMode="auto">
          <a:xfrm>
            <a:off x="3409950" y="3057525"/>
            <a:ext cx="819150" cy="1009650"/>
          </a:xfrm>
          <a:prstGeom prst="homePlat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</a:p>
        </p:txBody>
      </p:sp>
      <p:cxnSp>
        <p:nvCxnSpPr>
          <p:cNvPr id="13318" name="Straight Arrow Connector 8"/>
          <p:cNvCxnSpPr>
            <a:cxnSpLocks noChangeShapeType="1"/>
          </p:cNvCxnSpPr>
          <p:nvPr/>
        </p:nvCxnSpPr>
        <p:spPr bwMode="auto">
          <a:xfrm>
            <a:off x="2981325" y="360045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9" name="TextBox 9"/>
          <p:cNvSpPr txBox="1">
            <a:spLocks noChangeArrowheads="1"/>
          </p:cNvSpPr>
          <p:nvPr/>
        </p:nvSpPr>
        <p:spPr bwMode="auto">
          <a:xfrm>
            <a:off x="1997589" y="3381375"/>
            <a:ext cx="9957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σ</a:t>
            </a:r>
            <a:r>
              <a:rPr lang="en-US" altLang="en-US" sz="2000" i="1" baseline="-25000" dirty="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en-US" sz="2000" baseline="-25000" dirty="0">
                <a:ea typeface="Tahoma" panose="020B0604030504040204" pitchFamily="34" charset="0"/>
                <a:cs typeface="Tahoma" panose="020B0604030504040204" pitchFamily="34" charset="0"/>
              </a:rPr>
              <a:t>=6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(R)</a:t>
            </a:r>
          </a:p>
        </p:txBody>
      </p:sp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5257800" y="2324100"/>
            <a:ext cx="1276350" cy="25431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blocks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containing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the desired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tuples</a:t>
            </a:r>
          </a:p>
        </p:txBody>
      </p:sp>
      <p:cxnSp>
        <p:nvCxnSpPr>
          <p:cNvPr id="13321" name="Straight Arrow Connector 12"/>
          <p:cNvCxnSpPr>
            <a:cxnSpLocks noChangeShapeType="1"/>
            <a:stCxn id="13317" idx="3"/>
          </p:cNvCxnSpPr>
          <p:nvPr/>
        </p:nvCxnSpPr>
        <p:spPr bwMode="auto">
          <a:xfrm flipV="1">
            <a:off x="4229100" y="3552825"/>
            <a:ext cx="1019175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2" name="TextBox 13"/>
          <p:cNvSpPr txBox="1">
            <a:spLocks noChangeArrowheads="1"/>
          </p:cNvSpPr>
          <p:nvPr/>
        </p:nvSpPr>
        <p:spPr bwMode="auto">
          <a:xfrm>
            <a:off x="4159702" y="2943225"/>
            <a:ext cx="11278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quickly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figure out </a:t>
            </a:r>
          </a:p>
        </p:txBody>
      </p:sp>
      <p:sp>
        <p:nvSpPr>
          <p:cNvPr id="13323" name="TextBox 14"/>
          <p:cNvSpPr txBox="1">
            <a:spLocks noChangeArrowheads="1"/>
          </p:cNvSpPr>
          <p:nvPr/>
        </p:nvSpPr>
        <p:spPr bwMode="auto">
          <a:xfrm>
            <a:off x="5494808" y="4819650"/>
            <a:ext cx="8547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Tahoma" panose="020B0604030504040204" pitchFamily="34" charset="0"/>
                <a:cs typeface="Tahoma" panose="020B0604030504040204" pitchFamily="34" charset="0"/>
              </a:rPr>
              <a:t>disks</a:t>
            </a:r>
          </a:p>
        </p:txBody>
      </p:sp>
      <p:sp>
        <p:nvSpPr>
          <p:cNvPr id="13324" name="Freeform 26"/>
          <p:cNvSpPr>
            <a:spLocks/>
          </p:cNvSpPr>
          <p:nvPr/>
        </p:nvSpPr>
        <p:spPr bwMode="auto">
          <a:xfrm>
            <a:off x="2638425" y="3790950"/>
            <a:ext cx="2562225" cy="704850"/>
          </a:xfrm>
          <a:custGeom>
            <a:avLst/>
            <a:gdLst>
              <a:gd name="T0" fmla="*/ 0 w 2562225"/>
              <a:gd name="T1" fmla="*/ 0 h 992187"/>
              <a:gd name="T2" fmla="*/ 590550 w 2562225"/>
              <a:gd name="T3" fmla="*/ 20379 h 992187"/>
              <a:gd name="T4" fmla="*/ 2562225 w 2562225"/>
              <a:gd name="T5" fmla="*/ 16171 h 992187"/>
              <a:gd name="T6" fmla="*/ 0 60000 65536"/>
              <a:gd name="T7" fmla="*/ 0 60000 65536"/>
              <a:gd name="T8" fmla="*/ 0 60000 65536"/>
              <a:gd name="T9" fmla="*/ 0 w 2562225"/>
              <a:gd name="T10" fmla="*/ 0 h 992187"/>
              <a:gd name="T11" fmla="*/ 2562225 w 2562225"/>
              <a:gd name="T12" fmla="*/ 992187 h 9921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62225" h="992187">
                <a:moveTo>
                  <a:pt x="0" y="0"/>
                </a:moveTo>
                <a:cubicBezTo>
                  <a:pt x="81756" y="380206"/>
                  <a:pt x="163513" y="760413"/>
                  <a:pt x="590550" y="876300"/>
                </a:cubicBezTo>
                <a:cubicBezTo>
                  <a:pt x="1017587" y="992187"/>
                  <a:pt x="1789906" y="843756"/>
                  <a:pt x="2562225" y="695325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3325" name="Straight Arrow Connector 28"/>
          <p:cNvCxnSpPr>
            <a:cxnSpLocks noChangeShapeType="1"/>
          </p:cNvCxnSpPr>
          <p:nvPr/>
        </p:nvCxnSpPr>
        <p:spPr bwMode="auto">
          <a:xfrm flipV="1">
            <a:off x="5057775" y="4268788"/>
            <a:ext cx="200025" cy="36512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6" name="TextBox 29"/>
          <p:cNvSpPr txBox="1">
            <a:spLocks noChangeArrowheads="1"/>
          </p:cNvSpPr>
          <p:nvPr/>
        </p:nvSpPr>
        <p:spPr bwMode="auto">
          <a:xfrm>
            <a:off x="2828925" y="4467225"/>
            <a:ext cx="1704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otherwise have 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scan the entire R</a:t>
            </a:r>
          </a:p>
        </p:txBody>
      </p:sp>
      <p:sp>
        <p:nvSpPr>
          <p:cNvPr id="13327" name="TextBox 32"/>
          <p:cNvSpPr txBox="1">
            <a:spLocks noChangeArrowheads="1"/>
          </p:cNvSpPr>
          <p:nvPr/>
        </p:nvSpPr>
        <p:spPr bwMode="auto">
          <a:xfrm>
            <a:off x="719321" y="5600700"/>
            <a:ext cx="75473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Tahoma" panose="020B0604030504040204" pitchFamily="34" charset="0"/>
                <a:cs typeface="Tahoma" panose="020B0604030504040204" pitchFamily="34" charset="0"/>
              </a:rPr>
              <a:t>But also need to handle dynamic changes of R</a:t>
            </a:r>
          </a:p>
        </p:txBody>
      </p:sp>
    </p:spTree>
    <p:extLst>
      <p:ext uri="{BB962C8B-B14F-4D97-AF65-F5344CB8AC3E}">
        <p14:creationId xmlns:p14="http://schemas.microsoft.com/office/powerpoint/2010/main" val="3830719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24585-6010-83E4-DD5D-8B9AAAFF2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41E19221-3C66-6ACB-ED40-B5AA33071D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0942"/>
            <a:ext cx="7772400" cy="560439"/>
          </a:xfrm>
        </p:spPr>
        <p:txBody>
          <a:bodyPr/>
          <a:lstStyle/>
          <a:p>
            <a:pPr eaLnBrk="1" hangingPunct="1"/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dirty="0">
                <a:latin typeface="+mn-lt"/>
                <a:cs typeface="Times New Roman" panose="02020603050405020304" pitchFamily="18" charset="0"/>
              </a:rPr>
              <a:t> rules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23699AAA-2670-D699-73F8-15FB480297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24010"/>
            <a:ext cx="7772400" cy="2119403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00B0F0"/>
                </a:solidFill>
                <a:cs typeface="Times New Roman" panose="02020603050405020304" pitchFamily="18" charset="0"/>
              </a:rPr>
              <a:t>Rule 1.</a:t>
            </a:r>
            <a:r>
              <a:rPr lang="en-US" altLang="en-US" sz="2400" dirty="0">
                <a:cs typeface="Times New Roman" panose="02020603050405020304" pitchFamily="18" charset="0"/>
              </a:rPr>
              <a:t> All leaves are at same lowest level 	(balanced tree)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00B0F0"/>
                </a:solidFill>
                <a:cs typeface="Times New Roman" panose="02020603050405020304" pitchFamily="18" charset="0"/>
              </a:rPr>
              <a:t>Rule 2.</a:t>
            </a:r>
            <a:r>
              <a:rPr lang="en-US" altLang="en-US" sz="2400" dirty="0">
                <a:cs typeface="Times New Roman" panose="02020603050405020304" pitchFamily="18" charset="0"/>
              </a:rPr>
              <a:t> Pointers in leaves point to records except for “sequence pointer”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00B0F0"/>
                </a:solidFill>
                <a:cs typeface="Times New Roman" panose="02020603050405020304" pitchFamily="18" charset="0"/>
              </a:rPr>
              <a:t>Rule 3.</a:t>
            </a:r>
            <a:r>
              <a:rPr lang="en-US" altLang="en-US" sz="2400" dirty="0">
                <a:cs typeface="Times New Roman" panose="02020603050405020304" pitchFamily="18" charset="0"/>
              </a:rPr>
              <a:t> Number of keys/pointers in nodes:</a:t>
            </a:r>
          </a:p>
        </p:txBody>
      </p:sp>
      <p:sp>
        <p:nvSpPr>
          <p:cNvPr id="29700" name="Slide Number Placeholder 6">
            <a:extLst>
              <a:ext uri="{FF2B5EF4-FFF2-40B4-BE49-F238E27FC236}">
                <a16:creationId xmlns:a16="http://schemas.microsoft.com/office/drawing/2014/main" id="{4F4AE30B-E31B-C423-F297-C232F2FF6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B41530-5E3C-4D96-B771-80E078ED2A5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899C4D3-2515-61A1-3348-B24F33FB52D9}"/>
              </a:ext>
            </a:extLst>
          </p:cNvPr>
          <p:cNvGraphicFramePr>
            <a:graphicFrameLocks noGrp="1"/>
          </p:cNvGraphicFramePr>
          <p:nvPr/>
        </p:nvGraphicFramePr>
        <p:xfrm>
          <a:off x="1545182" y="4815771"/>
          <a:ext cx="5884279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7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57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9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47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8699"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Max. #</a:t>
                      </a:r>
                    </a:p>
                    <a:p>
                      <a:pPr algn="ctr"/>
                      <a:r>
                        <a:rPr lang="en-US" sz="1600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Max. # keys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Min. #</a:t>
                      </a:r>
                    </a:p>
                    <a:p>
                      <a:pPr algn="ctr"/>
                      <a:r>
                        <a:rPr lang="en-US" sz="1600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Min. #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keys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8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Non-leaf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ym typeface="Symbol" panose="05050102010706020507" pitchFamily="18" charset="2"/>
                        </a:rPr>
                        <a:t>(n+1)/2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ym typeface="Symbol" panose="05050102010706020507" pitchFamily="18" charset="2"/>
                        </a:rPr>
                        <a:t>(n+1)/21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8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ym typeface="Symbol" panose="05050102010706020507" pitchFamily="18" charset="2"/>
                        </a:rPr>
                        <a:t>(n+1)/2+1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ym typeface="Symbol" panose="05050102010706020507" pitchFamily="18" charset="2"/>
                        </a:rPr>
                        <a:t>(n+1)/2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8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Root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3">
            <a:extLst>
              <a:ext uri="{FF2B5EF4-FFF2-40B4-BE49-F238E27FC236}">
                <a16:creationId xmlns:a16="http://schemas.microsoft.com/office/drawing/2014/main" id="{A83F95B1-1085-CE3F-A9F6-863335738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59440"/>
            <a:ext cx="7772400" cy="46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cs typeface="Times New Roman" panose="02020603050405020304" pitchFamily="18" charset="0"/>
              </a:rPr>
              <a:t>B+tree</a:t>
            </a:r>
            <a:r>
              <a:rPr lang="en-US" altLang="en-US" sz="2400" dirty="0">
                <a:cs typeface="Times New Roman" panose="02020603050405020304" pitchFamily="18" charset="0"/>
              </a:rPr>
              <a:t> node of </a:t>
            </a:r>
            <a:r>
              <a:rPr lang="en-US" altLang="en-US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order n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kern="0" dirty="0">
                <a:cs typeface="Times New Roman" panose="02020603050405020304" pitchFamily="18" charset="0"/>
              </a:rPr>
              <a:t>	</a:t>
            </a:r>
          </a:p>
        </p:txBody>
      </p:sp>
      <p:grpSp>
        <p:nvGrpSpPr>
          <p:cNvPr id="7" name="Group 29">
            <a:extLst>
              <a:ext uri="{FF2B5EF4-FFF2-40B4-BE49-F238E27FC236}">
                <a16:creationId xmlns:a16="http://schemas.microsoft.com/office/drawing/2014/main" id="{0ADB8605-2F34-B9DB-D442-F5D77C15F49A}"/>
              </a:ext>
            </a:extLst>
          </p:cNvPr>
          <p:cNvGrpSpPr>
            <a:grpSpLocks/>
          </p:cNvGrpSpPr>
          <p:nvPr/>
        </p:nvGrpSpPr>
        <p:grpSpPr bwMode="auto">
          <a:xfrm>
            <a:off x="1057318" y="1739918"/>
            <a:ext cx="4236787" cy="384795"/>
            <a:chOff x="3701143" y="4540724"/>
            <a:chExt cx="4511227" cy="568305"/>
          </a:xfrm>
        </p:grpSpPr>
        <p:sp>
          <p:nvSpPr>
            <p:cNvPr id="8" name="Rectangle 4">
              <a:extLst>
                <a:ext uri="{FF2B5EF4-FFF2-40B4-BE49-F238E27FC236}">
                  <a16:creationId xmlns:a16="http://schemas.microsoft.com/office/drawing/2014/main" id="{07313F65-E332-385F-35FE-026779BB0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1143" y="4586514"/>
              <a:ext cx="4455886" cy="52251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+mn-lt"/>
              </a:endParaRPr>
            </a:p>
          </p:txBody>
        </p:sp>
        <p:cxnSp>
          <p:nvCxnSpPr>
            <p:cNvPr id="9" name="Straight Connector 12">
              <a:extLst>
                <a:ext uri="{FF2B5EF4-FFF2-40B4-BE49-F238E27FC236}">
                  <a16:creationId xmlns:a16="http://schemas.microsoft.com/office/drawing/2014/main" id="{7981F638-34C3-3439-D1DE-D979BF45837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898774" y="4855028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13">
              <a:extLst>
                <a:ext uri="{FF2B5EF4-FFF2-40B4-BE49-F238E27FC236}">
                  <a16:creationId xmlns:a16="http://schemas.microsoft.com/office/drawing/2014/main" id="{1A19D9B8-4624-B1DD-0084-27B5500874B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328055" y="4847772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Connector 14">
              <a:extLst>
                <a:ext uri="{FF2B5EF4-FFF2-40B4-BE49-F238E27FC236}">
                  <a16:creationId xmlns:a16="http://schemas.microsoft.com/office/drawing/2014/main" id="{B38DC732-963F-1CBB-2BDF-96D6B144BB1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784437" y="4840513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15">
              <a:extLst>
                <a:ext uri="{FF2B5EF4-FFF2-40B4-BE49-F238E27FC236}">
                  <a16:creationId xmlns:a16="http://schemas.microsoft.com/office/drawing/2014/main" id="{1CEF63E6-22D1-E0F6-C5AC-1C19385B73C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229657" y="484777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Straight Connector 16">
              <a:extLst>
                <a:ext uri="{FF2B5EF4-FFF2-40B4-BE49-F238E27FC236}">
                  <a16:creationId xmlns:a16="http://schemas.microsoft.com/office/drawing/2014/main" id="{14626942-8461-03CC-B7B4-A0F0C3230A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692890" y="4840513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Connector 17">
              <a:extLst>
                <a:ext uri="{FF2B5EF4-FFF2-40B4-BE49-F238E27FC236}">
                  <a16:creationId xmlns:a16="http://schemas.microsoft.com/office/drawing/2014/main" id="{EC45CE33-F511-6035-6027-37EAB56B100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7011684" y="4847772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TextBox 20">
              <a:extLst>
                <a:ext uri="{FF2B5EF4-FFF2-40B4-BE49-F238E27FC236}">
                  <a16:creationId xmlns:a16="http://schemas.microsoft.com/office/drawing/2014/main" id="{2D768C60-C849-4750-F9EB-6710BE6805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6583" y="4571218"/>
              <a:ext cx="585787" cy="418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1600" i="1" baseline="-25000" dirty="0">
                  <a:latin typeface="+mn-lt"/>
                  <a:cs typeface="Times New Roman" panose="02020603050405020304" pitchFamily="18" charset="0"/>
                </a:rPr>
                <a:t>n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+1</a:t>
              </a:r>
            </a:p>
          </p:txBody>
        </p:sp>
        <p:sp>
          <p:nvSpPr>
            <p:cNvPr id="16" name="TextBox 21">
              <a:extLst>
                <a:ext uri="{FF2B5EF4-FFF2-40B4-BE49-F238E27FC236}">
                  <a16:creationId xmlns:a16="http://schemas.microsoft.com/office/drawing/2014/main" id="{87BD9FA4-0389-AE0D-488D-BFAE9D73FA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85692" y="4593772"/>
              <a:ext cx="387793" cy="418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 err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1600" i="1" baseline="-25000" dirty="0" err="1">
                  <a:latin typeface="+mn-lt"/>
                  <a:cs typeface="Times New Roman" panose="02020603050405020304" pitchFamily="18" charset="0"/>
                </a:rPr>
                <a:t>n</a:t>
              </a:r>
              <a:endParaRPr lang="en-US" altLang="en-US" sz="1600" i="1" baseline="-25000" dirty="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22">
              <a:extLst>
                <a:ext uri="{FF2B5EF4-FFF2-40B4-BE49-F238E27FC236}">
                  <a16:creationId xmlns:a16="http://schemas.microsoft.com/office/drawing/2014/main" id="{BEC87308-67B0-256D-DA31-4044261B2D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5692" y="4638042"/>
              <a:ext cx="386088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8" name="TextBox 23">
              <a:extLst>
                <a:ext uri="{FF2B5EF4-FFF2-40B4-BE49-F238E27FC236}">
                  <a16:creationId xmlns:a16="http://schemas.microsoft.com/office/drawing/2014/main" id="{12CCA19F-E2E0-B60C-763D-E9CA4498ED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2791" y="4606014"/>
              <a:ext cx="398034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A988CBF8-4F1E-086A-EFF8-D390CCF76D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0782" y="4627585"/>
              <a:ext cx="386088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BDE7D383-C885-E0E7-6E26-18C24D430B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1036" y="4593772"/>
              <a:ext cx="398034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4F0BFE75-59E2-37CA-A5DB-61532C16FD4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7419485" y="4840515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" name="TextBox 27">
              <a:extLst>
                <a:ext uri="{FF2B5EF4-FFF2-40B4-BE49-F238E27FC236}">
                  <a16:creationId xmlns:a16="http://schemas.microsoft.com/office/drawing/2014/main" id="{91394D6C-199B-A919-F627-F4805AE05C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3379" y="4601028"/>
              <a:ext cx="398034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3" name="TextBox 28">
              <a:extLst>
                <a:ext uri="{FF2B5EF4-FFF2-40B4-BE49-F238E27FC236}">
                  <a16:creationId xmlns:a16="http://schemas.microsoft.com/office/drawing/2014/main" id="{6DA9EC3C-64FA-CE14-6B53-8E45C4ADFB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5134" y="4540724"/>
              <a:ext cx="555064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+mn-lt"/>
                </a:rPr>
                <a:t>……</a:t>
              </a: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970861B-3D1D-67A0-7FCE-8658D977ABC5}"/>
              </a:ext>
            </a:extLst>
          </p:cNvPr>
          <p:cNvGraphicFramePr>
            <a:graphicFrameLocks noGrp="1"/>
          </p:cNvGraphicFramePr>
          <p:nvPr/>
        </p:nvGraphicFramePr>
        <p:xfrm>
          <a:off x="5996183" y="1691003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46" name="Group 45">
            <a:extLst>
              <a:ext uri="{FF2B5EF4-FFF2-40B4-BE49-F238E27FC236}">
                <a16:creationId xmlns:a16="http://schemas.microsoft.com/office/drawing/2014/main" id="{0EA37157-3073-CE6A-5F0D-9F55BF0A4B82}"/>
              </a:ext>
            </a:extLst>
          </p:cNvPr>
          <p:cNvGrpSpPr/>
          <p:nvPr/>
        </p:nvGrpSpPr>
        <p:grpSpPr>
          <a:xfrm>
            <a:off x="5781617" y="1925273"/>
            <a:ext cx="2747000" cy="430733"/>
            <a:chOff x="5781617" y="1925273"/>
            <a:chExt cx="2747000" cy="430733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39C08457-3649-6FF4-6B5A-BCF6219FEF6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6F92007-3FB3-DC28-9D45-ABB1AD681AD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540EFEF2-A737-4051-A4BE-58A559481E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A6964081-4576-6C33-D604-78EDF823793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0641880-CFC1-DA36-DA8D-710AB75280F7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874C85-833B-996F-158C-A7738C194320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F75DA44-2A54-087D-14F3-292F669F3199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12A18BB-B7D3-F204-FB45-6D2AEB5E8426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508B4A1-B582-88F7-7964-76B148D275DF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985A3A7-85CE-9C76-782E-4FC0816D58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51" name="Straight Connector 16">
            <a:extLst>
              <a:ext uri="{FF2B5EF4-FFF2-40B4-BE49-F238E27FC236}">
                <a16:creationId xmlns:a16="http://schemas.microsoft.com/office/drawing/2014/main" id="{D94883E4-07AC-614B-1D83-C6F7C4808257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850037" y="1960451"/>
            <a:ext cx="3439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TextBox 20">
            <a:extLst>
              <a:ext uri="{FF2B5EF4-FFF2-40B4-BE49-F238E27FC236}">
                <a16:creationId xmlns:a16="http://schemas.microsoft.com/office/drawing/2014/main" id="{CF49EE3D-51D3-B962-BEAE-51E00E99A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6000" y="1746875"/>
            <a:ext cx="3754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 err="1">
                <a:latin typeface="+mn-lt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+mn-lt"/>
                <a:cs typeface="Times New Roman" panose="02020603050405020304" pitchFamily="18" charset="0"/>
              </a:rPr>
              <a:t>n</a:t>
            </a:r>
            <a:endParaRPr lang="en-US" altLang="en-US" sz="1600" baseline="-25000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712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24448"/>
            <a:ext cx="7772400" cy="4658033"/>
          </a:xfrm>
        </p:spPr>
        <p:txBody>
          <a:bodyPr/>
          <a:lstStyle/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dirty="0">
                <a:cs typeface="Times New Roman" panose="02020603050405020304" pitchFamily="18" charset="0"/>
              </a:rPr>
              <a:t>Basic idea: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Find the leaf L where the record r should be 	deleted;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L remains at least half-full after deleting r, then 	delete r, and return;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Else consider the sibling L’ of L;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3.1</a:t>
            </a:r>
            <a:r>
              <a:rPr lang="en-US" altLang="en-US" sz="2400" dirty="0">
                <a:cs typeface="Times New Roman" panose="02020603050405020304" pitchFamily="18" charset="0"/>
              </a:rPr>
              <a:t>    If L’ is more than half-full, then move a record 	      	   from L’ to L, and return; 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3.2</a:t>
            </a:r>
            <a:r>
              <a:rPr lang="en-US" altLang="en-US" sz="2400" dirty="0">
                <a:cs typeface="Times New Roman" panose="02020603050405020304" pitchFamily="18" charset="0"/>
              </a:rPr>
              <a:t>    Else combine L and L’ into a single leaf;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3.3</a:t>
            </a:r>
            <a:r>
              <a:rPr lang="en-US" altLang="en-US" sz="2400" dirty="0">
                <a:cs typeface="Times New Roman" panose="02020603050405020304" pitchFamily="18" charset="0"/>
              </a:rPr>
              <a:t>    But now you need to consider the case of deleting 	   a child from L’s parent … (recursively) 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560213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8"/>
            <a:ext cx="7681452" cy="395011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Simple case: the node remains at 	least half-full after deletion.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Re-distribute keys among siblings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rgbClr val="00FF00"/>
                </a:solidFill>
                <a:cs typeface="Times New Roman" pitchFamily="18" charset="0"/>
              </a:rPr>
              <a:t>Coalesce with a sibling and delete a 	pointer from its father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5684" y="4699818"/>
            <a:ext cx="7081684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  <a:cs typeface="Times New Roman" panose="02020603050405020304" pitchFamily="18" charset="0"/>
              </a:rPr>
              <a:t>Observation: when two siblings both are no more than half full, coalesce them into a single node (which is nearly full)</a:t>
            </a:r>
          </a:p>
        </p:txBody>
      </p:sp>
    </p:spTree>
    <p:extLst>
      <p:ext uri="{BB962C8B-B14F-4D97-AF65-F5344CB8AC3E}">
        <p14:creationId xmlns:p14="http://schemas.microsoft.com/office/powerpoint/2010/main" val="2943118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39391" y="4793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3085559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119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7479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939391" y="4793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3020205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119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7479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/>
          <p:cNvSpPr/>
          <p:nvPr/>
        </p:nvSpPr>
        <p:spPr bwMode="auto">
          <a:xfrm>
            <a:off x="1111433" y="5256205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1111433" y="5163664"/>
            <a:ext cx="1493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2000" baseline="-25000" dirty="0"/>
          </a:p>
        </p:txBody>
      </p:sp>
      <p:sp>
        <p:nvSpPr>
          <p:cNvPr id="110" name="Rectangle 109"/>
          <p:cNvSpPr/>
          <p:nvPr/>
        </p:nvSpPr>
        <p:spPr bwMode="auto">
          <a:xfrm>
            <a:off x="4752587" y="5256205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1" name="Straight Arrow Connector 110"/>
          <p:cNvCxnSpPr/>
          <p:nvPr/>
        </p:nvCxnSpPr>
        <p:spPr bwMode="auto">
          <a:xfrm flipH="1">
            <a:off x="2755573" y="4707975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2" name="Straight Arrow Connector 111"/>
          <p:cNvCxnSpPr/>
          <p:nvPr/>
        </p:nvCxnSpPr>
        <p:spPr bwMode="auto">
          <a:xfrm>
            <a:off x="4594079" y="4712749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3" name="Rectangle 112"/>
          <p:cNvSpPr/>
          <p:nvPr/>
        </p:nvSpPr>
        <p:spPr bwMode="auto">
          <a:xfrm>
            <a:off x="3313471" y="4361642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881150" y="4293499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115" name="Straight Arrow Connector 114"/>
          <p:cNvCxnSpPr/>
          <p:nvPr/>
        </p:nvCxnSpPr>
        <p:spPr bwMode="auto">
          <a:xfrm>
            <a:off x="5086399" y="4712749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6" name="TextBox 115"/>
          <p:cNvSpPr txBox="1"/>
          <p:nvPr/>
        </p:nvSpPr>
        <p:spPr>
          <a:xfrm>
            <a:off x="2495861" y="5195282"/>
            <a:ext cx="1761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123200" y="5172900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cxnSp>
        <p:nvCxnSpPr>
          <p:cNvPr id="118" name="Straight Arrow Connector 117"/>
          <p:cNvCxnSpPr>
            <a:endCxn id="110" idx="1"/>
          </p:cNvCxnSpPr>
          <p:nvPr/>
        </p:nvCxnSpPr>
        <p:spPr>
          <a:xfrm flipV="1">
            <a:off x="4463729" y="5430772"/>
            <a:ext cx="288858" cy="170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7609792" y="5172900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20" name="Straight Arrow Connector 119"/>
          <p:cNvCxnSpPr/>
          <p:nvPr/>
        </p:nvCxnSpPr>
        <p:spPr>
          <a:xfrm flipV="1">
            <a:off x="7980140" y="5430772"/>
            <a:ext cx="288858" cy="170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2125143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2693039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3506233" y="559550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1245554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17"/>
          <p:cNvSpPr/>
          <p:nvPr/>
        </p:nvSpPr>
        <p:spPr>
          <a:xfrm>
            <a:off x="4454013" y="5427089"/>
            <a:ext cx="3736258" cy="375568"/>
          </a:xfrm>
          <a:custGeom>
            <a:avLst/>
            <a:gdLst>
              <a:gd name="connsiteX0" fmla="*/ 0 w 3736258"/>
              <a:gd name="connsiteY0" fmla="*/ 10150 h 375568"/>
              <a:gd name="connsiteX1" fmla="*/ 49161 w 3736258"/>
              <a:gd name="connsiteY1" fmla="*/ 317 h 375568"/>
              <a:gd name="connsiteX2" fmla="*/ 98322 w 3736258"/>
              <a:gd name="connsiteY2" fmla="*/ 49479 h 375568"/>
              <a:gd name="connsiteX3" fmla="*/ 127819 w 3736258"/>
              <a:gd name="connsiteY3" fmla="*/ 78976 h 375568"/>
              <a:gd name="connsiteX4" fmla="*/ 167148 w 3736258"/>
              <a:gd name="connsiteY4" fmla="*/ 196963 h 375568"/>
              <a:gd name="connsiteX5" fmla="*/ 176981 w 3736258"/>
              <a:gd name="connsiteY5" fmla="*/ 226459 h 375568"/>
              <a:gd name="connsiteX6" fmla="*/ 206477 w 3736258"/>
              <a:gd name="connsiteY6" fmla="*/ 246124 h 375568"/>
              <a:gd name="connsiteX7" fmla="*/ 226142 w 3736258"/>
              <a:gd name="connsiteY7" fmla="*/ 275621 h 375568"/>
              <a:gd name="connsiteX8" fmla="*/ 373626 w 3736258"/>
              <a:gd name="connsiteY8" fmla="*/ 324782 h 375568"/>
              <a:gd name="connsiteX9" fmla="*/ 639097 w 3736258"/>
              <a:gd name="connsiteY9" fmla="*/ 334614 h 375568"/>
              <a:gd name="connsiteX10" fmla="*/ 737419 w 3736258"/>
              <a:gd name="connsiteY10" fmla="*/ 344446 h 375568"/>
              <a:gd name="connsiteX11" fmla="*/ 786581 w 3736258"/>
              <a:gd name="connsiteY11" fmla="*/ 354279 h 375568"/>
              <a:gd name="connsiteX12" fmla="*/ 1209368 w 3736258"/>
              <a:gd name="connsiteY12" fmla="*/ 364111 h 375568"/>
              <a:gd name="connsiteX13" fmla="*/ 1445342 w 3736258"/>
              <a:gd name="connsiteY13" fmla="*/ 373943 h 375568"/>
              <a:gd name="connsiteX14" fmla="*/ 1809135 w 3736258"/>
              <a:gd name="connsiteY14" fmla="*/ 364111 h 375568"/>
              <a:gd name="connsiteX15" fmla="*/ 1838632 w 3736258"/>
              <a:gd name="connsiteY15" fmla="*/ 354279 h 375568"/>
              <a:gd name="connsiteX16" fmla="*/ 2782529 w 3736258"/>
              <a:gd name="connsiteY16" fmla="*/ 364111 h 375568"/>
              <a:gd name="connsiteX17" fmla="*/ 3352800 w 3736258"/>
              <a:gd name="connsiteY17" fmla="*/ 364111 h 375568"/>
              <a:gd name="connsiteX18" fmla="*/ 3421626 w 3736258"/>
              <a:gd name="connsiteY18" fmla="*/ 344446 h 375568"/>
              <a:gd name="connsiteX19" fmla="*/ 3451122 w 3736258"/>
              <a:gd name="connsiteY19" fmla="*/ 324782 h 375568"/>
              <a:gd name="connsiteX20" fmla="*/ 3529781 w 3736258"/>
              <a:gd name="connsiteY20" fmla="*/ 314950 h 375568"/>
              <a:gd name="connsiteX21" fmla="*/ 3569110 w 3736258"/>
              <a:gd name="connsiteY21" fmla="*/ 226459 h 375568"/>
              <a:gd name="connsiteX22" fmla="*/ 3578942 w 3736258"/>
              <a:gd name="connsiteY22" fmla="*/ 196963 h 375568"/>
              <a:gd name="connsiteX23" fmla="*/ 3608439 w 3736258"/>
              <a:gd name="connsiteY23" fmla="*/ 177298 h 375568"/>
              <a:gd name="connsiteX24" fmla="*/ 3618271 w 3736258"/>
              <a:gd name="connsiteY24" fmla="*/ 147801 h 375568"/>
              <a:gd name="connsiteX25" fmla="*/ 3628103 w 3736258"/>
              <a:gd name="connsiteY25" fmla="*/ 49479 h 375568"/>
              <a:gd name="connsiteX26" fmla="*/ 3657600 w 3736258"/>
              <a:gd name="connsiteY26" fmla="*/ 29814 h 375568"/>
              <a:gd name="connsiteX27" fmla="*/ 3736258 w 3736258"/>
              <a:gd name="connsiteY27" fmla="*/ 19982 h 37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736258" h="375568">
                <a:moveTo>
                  <a:pt x="0" y="10150"/>
                </a:moveTo>
                <a:cubicBezTo>
                  <a:pt x="16387" y="6872"/>
                  <a:pt x="32578" y="-1756"/>
                  <a:pt x="49161" y="317"/>
                </a:cubicBezTo>
                <a:cubicBezTo>
                  <a:pt x="75991" y="3671"/>
                  <a:pt x="84603" y="33015"/>
                  <a:pt x="98322" y="49479"/>
                </a:cubicBezTo>
                <a:cubicBezTo>
                  <a:pt x="107224" y="60161"/>
                  <a:pt x="117987" y="69144"/>
                  <a:pt x="127819" y="78976"/>
                </a:cubicBezTo>
                <a:lnTo>
                  <a:pt x="167148" y="196963"/>
                </a:lnTo>
                <a:cubicBezTo>
                  <a:pt x="170425" y="206795"/>
                  <a:pt x="168358" y="220710"/>
                  <a:pt x="176981" y="226459"/>
                </a:cubicBezTo>
                <a:lnTo>
                  <a:pt x="206477" y="246124"/>
                </a:lnTo>
                <a:cubicBezTo>
                  <a:pt x="213032" y="255956"/>
                  <a:pt x="217249" y="267839"/>
                  <a:pt x="226142" y="275621"/>
                </a:cubicBezTo>
                <a:cubicBezTo>
                  <a:pt x="282508" y="324941"/>
                  <a:pt x="295955" y="320467"/>
                  <a:pt x="373626" y="324782"/>
                </a:cubicBezTo>
                <a:cubicBezTo>
                  <a:pt x="462041" y="329694"/>
                  <a:pt x="550607" y="331337"/>
                  <a:pt x="639097" y="334614"/>
                </a:cubicBezTo>
                <a:cubicBezTo>
                  <a:pt x="671871" y="337891"/>
                  <a:pt x="704770" y="340093"/>
                  <a:pt x="737419" y="344446"/>
                </a:cubicBezTo>
                <a:cubicBezTo>
                  <a:pt x="753984" y="346655"/>
                  <a:pt x="769884" y="353583"/>
                  <a:pt x="786581" y="354279"/>
                </a:cubicBezTo>
                <a:cubicBezTo>
                  <a:pt x="927426" y="360148"/>
                  <a:pt x="1068464" y="359905"/>
                  <a:pt x="1209368" y="364111"/>
                </a:cubicBezTo>
                <a:cubicBezTo>
                  <a:pt x="1288059" y="366460"/>
                  <a:pt x="1366684" y="370666"/>
                  <a:pt x="1445342" y="373943"/>
                </a:cubicBezTo>
                <a:cubicBezTo>
                  <a:pt x="1566606" y="370666"/>
                  <a:pt x="1687978" y="370169"/>
                  <a:pt x="1809135" y="364111"/>
                </a:cubicBezTo>
                <a:cubicBezTo>
                  <a:pt x="1819486" y="363593"/>
                  <a:pt x="1828268" y="354279"/>
                  <a:pt x="1838632" y="354279"/>
                </a:cubicBezTo>
                <a:cubicBezTo>
                  <a:pt x="2153281" y="354279"/>
                  <a:pt x="2467897" y="360834"/>
                  <a:pt x="2782529" y="364111"/>
                </a:cubicBezTo>
                <a:cubicBezTo>
                  <a:pt x="3051259" y="378254"/>
                  <a:pt x="3000849" y="380480"/>
                  <a:pt x="3352800" y="364111"/>
                </a:cubicBezTo>
                <a:cubicBezTo>
                  <a:pt x="3359750" y="363788"/>
                  <a:pt x="3411855" y="349332"/>
                  <a:pt x="3421626" y="344446"/>
                </a:cubicBezTo>
                <a:cubicBezTo>
                  <a:pt x="3432195" y="339161"/>
                  <a:pt x="3439722" y="327891"/>
                  <a:pt x="3451122" y="324782"/>
                </a:cubicBezTo>
                <a:cubicBezTo>
                  <a:pt x="3476615" y="317830"/>
                  <a:pt x="3503561" y="318227"/>
                  <a:pt x="3529781" y="314950"/>
                </a:cubicBezTo>
                <a:cubicBezTo>
                  <a:pt x="3560943" y="268206"/>
                  <a:pt x="3545708" y="296663"/>
                  <a:pt x="3569110" y="226459"/>
                </a:cubicBezTo>
                <a:cubicBezTo>
                  <a:pt x="3572387" y="216627"/>
                  <a:pt x="3570319" y="202712"/>
                  <a:pt x="3578942" y="196963"/>
                </a:cubicBezTo>
                <a:lnTo>
                  <a:pt x="3608439" y="177298"/>
                </a:lnTo>
                <a:cubicBezTo>
                  <a:pt x="3611716" y="167466"/>
                  <a:pt x="3616695" y="158045"/>
                  <a:pt x="3618271" y="147801"/>
                </a:cubicBezTo>
                <a:cubicBezTo>
                  <a:pt x="3623279" y="115247"/>
                  <a:pt x="3617687" y="80726"/>
                  <a:pt x="3628103" y="49479"/>
                </a:cubicBezTo>
                <a:cubicBezTo>
                  <a:pt x="3631840" y="38268"/>
                  <a:pt x="3647031" y="35099"/>
                  <a:pt x="3657600" y="29814"/>
                </a:cubicBezTo>
                <a:cubicBezTo>
                  <a:pt x="3687628" y="14800"/>
                  <a:pt x="3700474" y="19982"/>
                  <a:pt x="3736258" y="1998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18" idx="27"/>
          </p:cNvCxnSpPr>
          <p:nvPr/>
        </p:nvCxnSpPr>
        <p:spPr>
          <a:xfrm flipV="1">
            <a:off x="8190271" y="5430772"/>
            <a:ext cx="78727" cy="162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939391" y="4793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880491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119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7479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/>
          <p:cNvSpPr/>
          <p:nvPr/>
        </p:nvSpPr>
        <p:spPr bwMode="auto">
          <a:xfrm>
            <a:off x="1111433" y="5256205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1111433" y="5163664"/>
            <a:ext cx="1493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2000" baseline="-25000" dirty="0"/>
          </a:p>
        </p:txBody>
      </p:sp>
      <p:sp>
        <p:nvSpPr>
          <p:cNvPr id="110" name="Rectangle 109"/>
          <p:cNvSpPr/>
          <p:nvPr/>
        </p:nvSpPr>
        <p:spPr bwMode="auto">
          <a:xfrm>
            <a:off x="4752587" y="5256205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1" name="Straight Arrow Connector 110"/>
          <p:cNvCxnSpPr/>
          <p:nvPr/>
        </p:nvCxnSpPr>
        <p:spPr bwMode="auto">
          <a:xfrm flipH="1">
            <a:off x="2755573" y="4707975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2" name="Straight Arrow Connector 111"/>
          <p:cNvCxnSpPr/>
          <p:nvPr/>
        </p:nvCxnSpPr>
        <p:spPr bwMode="auto">
          <a:xfrm>
            <a:off x="4594079" y="4712749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3" name="Rectangle 112"/>
          <p:cNvSpPr/>
          <p:nvPr/>
        </p:nvSpPr>
        <p:spPr bwMode="auto">
          <a:xfrm>
            <a:off x="3313471" y="4361642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881150" y="4293499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115" name="Straight Arrow Connector 114"/>
          <p:cNvCxnSpPr/>
          <p:nvPr/>
        </p:nvCxnSpPr>
        <p:spPr bwMode="auto">
          <a:xfrm>
            <a:off x="5086399" y="4712749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6" name="TextBox 115"/>
          <p:cNvSpPr txBox="1"/>
          <p:nvPr/>
        </p:nvSpPr>
        <p:spPr>
          <a:xfrm>
            <a:off x="2495861" y="5195282"/>
            <a:ext cx="1761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123200" y="5172900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cxnSp>
        <p:nvCxnSpPr>
          <p:cNvPr id="118" name="Straight Arrow Connector 117"/>
          <p:cNvCxnSpPr>
            <a:endCxn id="110" idx="1"/>
          </p:cNvCxnSpPr>
          <p:nvPr/>
        </p:nvCxnSpPr>
        <p:spPr>
          <a:xfrm flipV="1">
            <a:off x="4463729" y="5430772"/>
            <a:ext cx="288858" cy="170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7609792" y="5172900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20" name="Straight Arrow Connector 119"/>
          <p:cNvCxnSpPr/>
          <p:nvPr/>
        </p:nvCxnSpPr>
        <p:spPr>
          <a:xfrm flipV="1">
            <a:off x="7980140" y="5430772"/>
            <a:ext cx="288858" cy="170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2125143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2693039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3506233" y="559550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1245554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17"/>
          <p:cNvSpPr/>
          <p:nvPr/>
        </p:nvSpPr>
        <p:spPr>
          <a:xfrm>
            <a:off x="4454013" y="5427089"/>
            <a:ext cx="3736258" cy="375568"/>
          </a:xfrm>
          <a:custGeom>
            <a:avLst/>
            <a:gdLst>
              <a:gd name="connsiteX0" fmla="*/ 0 w 3736258"/>
              <a:gd name="connsiteY0" fmla="*/ 10150 h 375568"/>
              <a:gd name="connsiteX1" fmla="*/ 49161 w 3736258"/>
              <a:gd name="connsiteY1" fmla="*/ 317 h 375568"/>
              <a:gd name="connsiteX2" fmla="*/ 98322 w 3736258"/>
              <a:gd name="connsiteY2" fmla="*/ 49479 h 375568"/>
              <a:gd name="connsiteX3" fmla="*/ 127819 w 3736258"/>
              <a:gd name="connsiteY3" fmla="*/ 78976 h 375568"/>
              <a:gd name="connsiteX4" fmla="*/ 167148 w 3736258"/>
              <a:gd name="connsiteY4" fmla="*/ 196963 h 375568"/>
              <a:gd name="connsiteX5" fmla="*/ 176981 w 3736258"/>
              <a:gd name="connsiteY5" fmla="*/ 226459 h 375568"/>
              <a:gd name="connsiteX6" fmla="*/ 206477 w 3736258"/>
              <a:gd name="connsiteY6" fmla="*/ 246124 h 375568"/>
              <a:gd name="connsiteX7" fmla="*/ 226142 w 3736258"/>
              <a:gd name="connsiteY7" fmla="*/ 275621 h 375568"/>
              <a:gd name="connsiteX8" fmla="*/ 373626 w 3736258"/>
              <a:gd name="connsiteY8" fmla="*/ 324782 h 375568"/>
              <a:gd name="connsiteX9" fmla="*/ 639097 w 3736258"/>
              <a:gd name="connsiteY9" fmla="*/ 334614 h 375568"/>
              <a:gd name="connsiteX10" fmla="*/ 737419 w 3736258"/>
              <a:gd name="connsiteY10" fmla="*/ 344446 h 375568"/>
              <a:gd name="connsiteX11" fmla="*/ 786581 w 3736258"/>
              <a:gd name="connsiteY11" fmla="*/ 354279 h 375568"/>
              <a:gd name="connsiteX12" fmla="*/ 1209368 w 3736258"/>
              <a:gd name="connsiteY12" fmla="*/ 364111 h 375568"/>
              <a:gd name="connsiteX13" fmla="*/ 1445342 w 3736258"/>
              <a:gd name="connsiteY13" fmla="*/ 373943 h 375568"/>
              <a:gd name="connsiteX14" fmla="*/ 1809135 w 3736258"/>
              <a:gd name="connsiteY14" fmla="*/ 364111 h 375568"/>
              <a:gd name="connsiteX15" fmla="*/ 1838632 w 3736258"/>
              <a:gd name="connsiteY15" fmla="*/ 354279 h 375568"/>
              <a:gd name="connsiteX16" fmla="*/ 2782529 w 3736258"/>
              <a:gd name="connsiteY16" fmla="*/ 364111 h 375568"/>
              <a:gd name="connsiteX17" fmla="*/ 3352800 w 3736258"/>
              <a:gd name="connsiteY17" fmla="*/ 364111 h 375568"/>
              <a:gd name="connsiteX18" fmla="*/ 3421626 w 3736258"/>
              <a:gd name="connsiteY18" fmla="*/ 344446 h 375568"/>
              <a:gd name="connsiteX19" fmla="*/ 3451122 w 3736258"/>
              <a:gd name="connsiteY19" fmla="*/ 324782 h 375568"/>
              <a:gd name="connsiteX20" fmla="*/ 3529781 w 3736258"/>
              <a:gd name="connsiteY20" fmla="*/ 314950 h 375568"/>
              <a:gd name="connsiteX21" fmla="*/ 3569110 w 3736258"/>
              <a:gd name="connsiteY21" fmla="*/ 226459 h 375568"/>
              <a:gd name="connsiteX22" fmla="*/ 3578942 w 3736258"/>
              <a:gd name="connsiteY22" fmla="*/ 196963 h 375568"/>
              <a:gd name="connsiteX23" fmla="*/ 3608439 w 3736258"/>
              <a:gd name="connsiteY23" fmla="*/ 177298 h 375568"/>
              <a:gd name="connsiteX24" fmla="*/ 3618271 w 3736258"/>
              <a:gd name="connsiteY24" fmla="*/ 147801 h 375568"/>
              <a:gd name="connsiteX25" fmla="*/ 3628103 w 3736258"/>
              <a:gd name="connsiteY25" fmla="*/ 49479 h 375568"/>
              <a:gd name="connsiteX26" fmla="*/ 3657600 w 3736258"/>
              <a:gd name="connsiteY26" fmla="*/ 29814 h 375568"/>
              <a:gd name="connsiteX27" fmla="*/ 3736258 w 3736258"/>
              <a:gd name="connsiteY27" fmla="*/ 19982 h 37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736258" h="375568">
                <a:moveTo>
                  <a:pt x="0" y="10150"/>
                </a:moveTo>
                <a:cubicBezTo>
                  <a:pt x="16387" y="6872"/>
                  <a:pt x="32578" y="-1756"/>
                  <a:pt x="49161" y="317"/>
                </a:cubicBezTo>
                <a:cubicBezTo>
                  <a:pt x="75991" y="3671"/>
                  <a:pt x="84603" y="33015"/>
                  <a:pt x="98322" y="49479"/>
                </a:cubicBezTo>
                <a:cubicBezTo>
                  <a:pt x="107224" y="60161"/>
                  <a:pt x="117987" y="69144"/>
                  <a:pt x="127819" y="78976"/>
                </a:cubicBezTo>
                <a:lnTo>
                  <a:pt x="167148" y="196963"/>
                </a:lnTo>
                <a:cubicBezTo>
                  <a:pt x="170425" y="206795"/>
                  <a:pt x="168358" y="220710"/>
                  <a:pt x="176981" y="226459"/>
                </a:cubicBezTo>
                <a:lnTo>
                  <a:pt x="206477" y="246124"/>
                </a:lnTo>
                <a:cubicBezTo>
                  <a:pt x="213032" y="255956"/>
                  <a:pt x="217249" y="267839"/>
                  <a:pt x="226142" y="275621"/>
                </a:cubicBezTo>
                <a:cubicBezTo>
                  <a:pt x="282508" y="324941"/>
                  <a:pt x="295955" y="320467"/>
                  <a:pt x="373626" y="324782"/>
                </a:cubicBezTo>
                <a:cubicBezTo>
                  <a:pt x="462041" y="329694"/>
                  <a:pt x="550607" y="331337"/>
                  <a:pt x="639097" y="334614"/>
                </a:cubicBezTo>
                <a:cubicBezTo>
                  <a:pt x="671871" y="337891"/>
                  <a:pt x="704770" y="340093"/>
                  <a:pt x="737419" y="344446"/>
                </a:cubicBezTo>
                <a:cubicBezTo>
                  <a:pt x="753984" y="346655"/>
                  <a:pt x="769884" y="353583"/>
                  <a:pt x="786581" y="354279"/>
                </a:cubicBezTo>
                <a:cubicBezTo>
                  <a:pt x="927426" y="360148"/>
                  <a:pt x="1068464" y="359905"/>
                  <a:pt x="1209368" y="364111"/>
                </a:cubicBezTo>
                <a:cubicBezTo>
                  <a:pt x="1288059" y="366460"/>
                  <a:pt x="1366684" y="370666"/>
                  <a:pt x="1445342" y="373943"/>
                </a:cubicBezTo>
                <a:cubicBezTo>
                  <a:pt x="1566606" y="370666"/>
                  <a:pt x="1687978" y="370169"/>
                  <a:pt x="1809135" y="364111"/>
                </a:cubicBezTo>
                <a:cubicBezTo>
                  <a:pt x="1819486" y="363593"/>
                  <a:pt x="1828268" y="354279"/>
                  <a:pt x="1838632" y="354279"/>
                </a:cubicBezTo>
                <a:cubicBezTo>
                  <a:pt x="2153281" y="354279"/>
                  <a:pt x="2467897" y="360834"/>
                  <a:pt x="2782529" y="364111"/>
                </a:cubicBezTo>
                <a:cubicBezTo>
                  <a:pt x="3051259" y="378254"/>
                  <a:pt x="3000849" y="380480"/>
                  <a:pt x="3352800" y="364111"/>
                </a:cubicBezTo>
                <a:cubicBezTo>
                  <a:pt x="3359750" y="363788"/>
                  <a:pt x="3411855" y="349332"/>
                  <a:pt x="3421626" y="344446"/>
                </a:cubicBezTo>
                <a:cubicBezTo>
                  <a:pt x="3432195" y="339161"/>
                  <a:pt x="3439722" y="327891"/>
                  <a:pt x="3451122" y="324782"/>
                </a:cubicBezTo>
                <a:cubicBezTo>
                  <a:pt x="3476615" y="317830"/>
                  <a:pt x="3503561" y="318227"/>
                  <a:pt x="3529781" y="314950"/>
                </a:cubicBezTo>
                <a:cubicBezTo>
                  <a:pt x="3560943" y="268206"/>
                  <a:pt x="3545708" y="296663"/>
                  <a:pt x="3569110" y="226459"/>
                </a:cubicBezTo>
                <a:cubicBezTo>
                  <a:pt x="3572387" y="216627"/>
                  <a:pt x="3570319" y="202712"/>
                  <a:pt x="3578942" y="196963"/>
                </a:cubicBezTo>
                <a:lnTo>
                  <a:pt x="3608439" y="177298"/>
                </a:lnTo>
                <a:cubicBezTo>
                  <a:pt x="3611716" y="167466"/>
                  <a:pt x="3616695" y="158045"/>
                  <a:pt x="3618271" y="147801"/>
                </a:cubicBezTo>
                <a:cubicBezTo>
                  <a:pt x="3623279" y="115247"/>
                  <a:pt x="3617687" y="80726"/>
                  <a:pt x="3628103" y="49479"/>
                </a:cubicBezTo>
                <a:cubicBezTo>
                  <a:pt x="3631840" y="38268"/>
                  <a:pt x="3647031" y="35099"/>
                  <a:pt x="3657600" y="29814"/>
                </a:cubicBezTo>
                <a:cubicBezTo>
                  <a:pt x="3687628" y="14800"/>
                  <a:pt x="3700474" y="19982"/>
                  <a:pt x="3736258" y="1998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18" idx="27"/>
          </p:cNvCxnSpPr>
          <p:nvPr/>
        </p:nvCxnSpPr>
        <p:spPr>
          <a:xfrm flipV="1">
            <a:off x="8190271" y="5430772"/>
            <a:ext cx="78727" cy="162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3881150" y="4503174"/>
            <a:ext cx="572863" cy="1004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3244645" y="4712749"/>
            <a:ext cx="1349434" cy="5434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939391" y="4793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571890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</a:t>
            </a:r>
            <a:r>
              <a:rPr lang="en-US" altLang="en-US" sz="36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: Delete key 5</a:t>
            </a:r>
          </a:p>
        </p:txBody>
      </p:sp>
    </p:spTree>
    <p:extLst>
      <p:ext uri="{BB962C8B-B14F-4D97-AF65-F5344CB8AC3E}">
        <p14:creationId xmlns:p14="http://schemas.microsoft.com/office/powerpoint/2010/main" val="2372471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8" name="Straight Arrow Connector 47"/>
          <p:cNvCxnSpPr>
            <a:endCxn id="50" idx="0"/>
          </p:cNvCxnSpPr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02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1959266" y="5245042"/>
            <a:ext cx="997928" cy="33264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Delete 5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 flipV="1">
            <a:off x="1893506" y="4864306"/>
            <a:ext cx="314632" cy="3834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819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9" name="Table 58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121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2672234" y="448745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57"/>
          <p:cNvSpPr/>
          <p:nvPr/>
        </p:nvSpPr>
        <p:spPr>
          <a:xfrm>
            <a:off x="2766077" y="5467399"/>
            <a:ext cx="1880727" cy="104097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The sibling is just half-full, so we should coalesce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 flipH="1" flipV="1">
            <a:off x="3299992" y="4934857"/>
            <a:ext cx="47885" cy="52818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769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48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2100202" y="2885744"/>
            <a:ext cx="541734" cy="28944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30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165693" y="2873123"/>
            <a:ext cx="384575" cy="39233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7511591" y="2335926"/>
            <a:ext cx="1439775" cy="17478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more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half-full, </a:t>
            </a:r>
            <a:r>
              <a:rPr lang="en-US" sz="1600" dirty="0">
                <a:solidFill>
                  <a:srgbClr val="FFFF00"/>
                </a:solidFill>
              </a:rPr>
              <a:t>so we can re-distribute pointers at </a:t>
            </a:r>
            <a:r>
              <a:rPr lang="en-US" sz="1600" dirty="0" err="1">
                <a:solidFill>
                  <a:srgbClr val="FFFF00"/>
                </a:solidFill>
              </a:rPr>
              <a:t>nonleaves</a:t>
            </a:r>
            <a:endParaRPr lang="en-US" sz="1600" dirty="0">
              <a:solidFill>
                <a:srgbClr val="FFFF00"/>
              </a:solidFill>
            </a:endParaRPr>
          </a:p>
        </p:txBody>
      </p:sp>
      <p:graphicFrame>
        <p:nvGraphicFramePr>
          <p:cNvPr id="75" name="Table 74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9" name="Straight Arrow Connector 78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679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165693" y="2873123"/>
            <a:ext cx="384575" cy="39233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7511591" y="2335926"/>
            <a:ext cx="1439775" cy="17478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more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half-full, so we can re-distribute pointers at </a:t>
            </a:r>
            <a:r>
              <a:rPr lang="en-US" sz="1600" dirty="0" err="1">
                <a:solidFill>
                  <a:schemeClr val="tx1"/>
                </a:solidFill>
              </a:rPr>
              <a:t>nonleaves</a:t>
            </a:r>
            <a:endParaRPr 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74" name="Table 73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</p:spTree>
    <p:extLst>
      <p:ext uri="{BB962C8B-B14F-4D97-AF65-F5344CB8AC3E}">
        <p14:creationId xmlns:p14="http://schemas.microsoft.com/office/powerpoint/2010/main" val="421603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3600" kern="0" dirty="0">
              <a:cs typeface="Times New Roman" panose="02020603050405020304" pitchFamily="18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165693" y="2873123"/>
            <a:ext cx="384575" cy="39233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7511591" y="2335926"/>
            <a:ext cx="1439775" cy="17478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more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half-full, so we can re-distribute pointers at </a:t>
            </a:r>
            <a:r>
              <a:rPr lang="en-US" sz="1600" dirty="0" err="1">
                <a:solidFill>
                  <a:schemeClr val="tx1"/>
                </a:solidFill>
              </a:rPr>
              <a:t>nonleaves</a:t>
            </a:r>
            <a:endParaRPr 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74" name="Table 73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53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3600" kern="0" dirty="0">
              <a:cs typeface="Times New Roman" panose="02020603050405020304" pitchFamily="18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165693" y="2873123"/>
            <a:ext cx="384575" cy="39233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72234" y="3321535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38</a:t>
            </a:r>
          </a:p>
        </p:txBody>
      </p:sp>
      <p:cxnSp>
        <p:nvCxnSpPr>
          <p:cNvPr id="8" name="Straight Arrow Connector 7"/>
          <p:cNvCxnSpPr>
            <a:endCxn id="2" idx="0"/>
          </p:cNvCxnSpPr>
          <p:nvPr/>
        </p:nvCxnSpPr>
        <p:spPr>
          <a:xfrm flipH="1">
            <a:off x="2841511" y="2566422"/>
            <a:ext cx="1956922" cy="755113"/>
          </a:xfrm>
          <a:prstGeom prst="straightConnector1">
            <a:avLst/>
          </a:prstGeom>
          <a:ln w="28575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5036457" y="2697161"/>
            <a:ext cx="1015894" cy="629264"/>
          </a:xfrm>
          <a:prstGeom prst="straightConnector1">
            <a:avLst/>
          </a:prstGeom>
          <a:ln w="28575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4892356" y="2466545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75" name="Line 18"/>
          <p:cNvSpPr>
            <a:spLocks noChangeShapeType="1"/>
          </p:cNvSpPr>
          <p:nvPr/>
        </p:nvSpPr>
        <p:spPr bwMode="auto">
          <a:xfrm>
            <a:off x="3197803" y="3628513"/>
            <a:ext cx="1600629" cy="88796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5836513" y="327963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76"/>
          <p:cNvSpPr/>
          <p:nvPr/>
        </p:nvSpPr>
        <p:spPr>
          <a:xfrm>
            <a:off x="7511591" y="2335926"/>
            <a:ext cx="1439775" cy="17478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more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half-full, so we can re-distribute pointers at </a:t>
            </a:r>
            <a:r>
              <a:rPr lang="en-US" sz="1600" dirty="0" err="1">
                <a:solidFill>
                  <a:schemeClr val="tx1"/>
                </a:solidFill>
              </a:rPr>
              <a:t>nonleaves</a:t>
            </a:r>
            <a:endParaRPr 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78" name="Table 77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9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75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3600" kern="0" dirty="0">
              <a:cs typeface="Times New Roman" panose="02020603050405020304" pitchFamily="18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165693" y="2873123"/>
            <a:ext cx="384575" cy="39233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72234" y="3321535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38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892356" y="2466545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75" name="Line 18"/>
          <p:cNvSpPr>
            <a:spLocks noChangeShapeType="1"/>
          </p:cNvSpPr>
          <p:nvPr/>
        </p:nvSpPr>
        <p:spPr bwMode="auto">
          <a:xfrm>
            <a:off x="3197803" y="3628513"/>
            <a:ext cx="1600629" cy="88796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5867513" y="3569350"/>
            <a:ext cx="449842" cy="9672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81" idx="0"/>
          </p:cNvCxnSpPr>
          <p:nvPr/>
        </p:nvCxnSpPr>
        <p:spPr>
          <a:xfrm>
            <a:off x="6278096" y="3573468"/>
            <a:ext cx="1729747" cy="9464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5814302" y="3276995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80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836513" y="327963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ounded Rectangle 79"/>
          <p:cNvSpPr/>
          <p:nvPr/>
        </p:nvSpPr>
        <p:spPr>
          <a:xfrm>
            <a:off x="7511591" y="2335926"/>
            <a:ext cx="1439775" cy="17478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more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half-full, so we can re-distribute pointers at </a:t>
            </a:r>
            <a:r>
              <a:rPr lang="en-US" sz="1600" dirty="0" err="1">
                <a:solidFill>
                  <a:schemeClr val="tx1"/>
                </a:solidFill>
              </a:rPr>
              <a:t>nonleaves</a:t>
            </a:r>
            <a:endParaRPr 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2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235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3600" kern="0" dirty="0">
              <a:cs typeface="Times New Roman" panose="02020603050405020304" pitchFamily="18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tx1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tx1"/>
                          </a:solidFill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18"/>
          <p:cNvSpPr>
            <a:spLocks noChangeShapeType="1"/>
          </p:cNvSpPr>
          <p:nvPr/>
        </p:nvSpPr>
        <p:spPr bwMode="auto">
          <a:xfrm>
            <a:off x="3197803" y="3628513"/>
            <a:ext cx="1600629" cy="887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5867513" y="3569350"/>
            <a:ext cx="449842" cy="967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81" idx="0"/>
          </p:cNvCxnSpPr>
          <p:nvPr/>
        </p:nvCxnSpPr>
        <p:spPr>
          <a:xfrm>
            <a:off x="6278096" y="3573468"/>
            <a:ext cx="1729747" cy="9464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2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585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5970784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12631556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 bwMode="auto">
          <a:xfrm>
            <a:off x="482752" y="5318554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1740" y="5226013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4940932" y="5318554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82167" y="5670920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1"/>
          <p:cNvSpPr>
            <a:spLocks noChangeShapeType="1"/>
          </p:cNvSpPr>
          <p:nvPr/>
        </p:nvSpPr>
        <p:spPr bwMode="auto">
          <a:xfrm flipH="1">
            <a:off x="1494243" y="5660926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0"/>
          <p:cNvSpPr>
            <a:spLocks noChangeShapeType="1"/>
          </p:cNvSpPr>
          <p:nvPr/>
        </p:nvSpPr>
        <p:spPr bwMode="auto">
          <a:xfrm>
            <a:off x="3693630" y="5659406"/>
            <a:ext cx="26434" cy="50261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0"/>
          <p:cNvSpPr>
            <a:spLocks noChangeShapeType="1"/>
          </p:cNvSpPr>
          <p:nvPr/>
        </p:nvSpPr>
        <p:spPr bwMode="auto">
          <a:xfrm flipH="1">
            <a:off x="2807043" y="5671377"/>
            <a:ext cx="21690" cy="52669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002137" y="4758478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/>
          <p:cNvCxnSpPr>
            <a:endCxn id="41" idx="0"/>
          </p:cNvCxnSpPr>
          <p:nvPr/>
        </p:nvCxnSpPr>
        <p:spPr bwMode="auto">
          <a:xfrm flipH="1">
            <a:off x="2640974" y="4758478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7" name="Rectangle 66"/>
          <p:cNvSpPr/>
          <p:nvPr/>
        </p:nvSpPr>
        <p:spPr bwMode="auto">
          <a:xfrm>
            <a:off x="2850328" y="4423991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44679" y="4358368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4940932" y="4758478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4933992" y="5240606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Line 10"/>
          <p:cNvSpPr>
            <a:spLocks noChangeShapeType="1"/>
          </p:cNvSpPr>
          <p:nvPr/>
        </p:nvSpPr>
        <p:spPr bwMode="auto">
          <a:xfrm>
            <a:off x="4217643" y="5667688"/>
            <a:ext cx="145586" cy="47210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1"/>
          <p:cNvSpPr>
            <a:spLocks noChangeShapeType="1"/>
          </p:cNvSpPr>
          <p:nvPr/>
        </p:nvSpPr>
        <p:spPr bwMode="auto">
          <a:xfrm>
            <a:off x="2035092" y="5655029"/>
            <a:ext cx="68726" cy="5663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663597" y="5233732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3066229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 bwMode="auto">
          <a:xfrm>
            <a:off x="482752" y="5318554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1740" y="5226013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4940932" y="5318554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82167" y="5670920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1"/>
          <p:cNvSpPr>
            <a:spLocks noChangeShapeType="1"/>
          </p:cNvSpPr>
          <p:nvPr/>
        </p:nvSpPr>
        <p:spPr bwMode="auto">
          <a:xfrm flipH="1">
            <a:off x="1494243" y="5660926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0"/>
          <p:cNvSpPr>
            <a:spLocks noChangeShapeType="1"/>
          </p:cNvSpPr>
          <p:nvPr/>
        </p:nvSpPr>
        <p:spPr bwMode="auto">
          <a:xfrm>
            <a:off x="3693630" y="5659406"/>
            <a:ext cx="26434" cy="50261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0"/>
          <p:cNvSpPr>
            <a:spLocks noChangeShapeType="1"/>
          </p:cNvSpPr>
          <p:nvPr/>
        </p:nvSpPr>
        <p:spPr bwMode="auto">
          <a:xfrm flipH="1">
            <a:off x="2807043" y="5671377"/>
            <a:ext cx="21690" cy="52669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002137" y="4758478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/>
          <p:cNvCxnSpPr>
            <a:endCxn id="41" idx="0"/>
          </p:cNvCxnSpPr>
          <p:nvPr/>
        </p:nvCxnSpPr>
        <p:spPr bwMode="auto">
          <a:xfrm flipH="1">
            <a:off x="2640974" y="4758478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7" name="Rectangle 66"/>
          <p:cNvSpPr/>
          <p:nvPr/>
        </p:nvSpPr>
        <p:spPr bwMode="auto">
          <a:xfrm>
            <a:off x="2850328" y="4423991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44679" y="4358368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4940932" y="4758478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4933992" y="5240606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Line 10"/>
          <p:cNvSpPr>
            <a:spLocks noChangeShapeType="1"/>
          </p:cNvSpPr>
          <p:nvPr/>
        </p:nvSpPr>
        <p:spPr bwMode="auto">
          <a:xfrm>
            <a:off x="4217643" y="5667688"/>
            <a:ext cx="145586" cy="47210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1"/>
          <p:cNvSpPr>
            <a:spLocks noChangeShapeType="1"/>
          </p:cNvSpPr>
          <p:nvPr/>
        </p:nvSpPr>
        <p:spPr bwMode="auto">
          <a:xfrm>
            <a:off x="2035092" y="5655029"/>
            <a:ext cx="68726" cy="5663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663597" y="5233732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351421" y="5286022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26134527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 bwMode="auto">
          <a:xfrm>
            <a:off x="482752" y="5318554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1740" y="5226013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4940932" y="5318554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82167" y="5670920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1"/>
          <p:cNvSpPr>
            <a:spLocks noChangeShapeType="1"/>
          </p:cNvSpPr>
          <p:nvPr/>
        </p:nvSpPr>
        <p:spPr bwMode="auto">
          <a:xfrm flipH="1">
            <a:off x="1494243" y="5660926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0"/>
          <p:cNvSpPr>
            <a:spLocks noChangeShapeType="1"/>
          </p:cNvSpPr>
          <p:nvPr/>
        </p:nvSpPr>
        <p:spPr bwMode="auto">
          <a:xfrm>
            <a:off x="3693630" y="5659406"/>
            <a:ext cx="26434" cy="50261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0"/>
          <p:cNvSpPr>
            <a:spLocks noChangeShapeType="1"/>
          </p:cNvSpPr>
          <p:nvPr/>
        </p:nvSpPr>
        <p:spPr bwMode="auto">
          <a:xfrm flipH="1">
            <a:off x="2807043" y="5671377"/>
            <a:ext cx="21690" cy="52669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002137" y="4758478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/>
          <p:cNvCxnSpPr>
            <a:endCxn id="41" idx="0"/>
          </p:cNvCxnSpPr>
          <p:nvPr/>
        </p:nvCxnSpPr>
        <p:spPr bwMode="auto">
          <a:xfrm flipH="1">
            <a:off x="2640974" y="4758478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7" name="Rectangle 66"/>
          <p:cNvSpPr/>
          <p:nvPr/>
        </p:nvSpPr>
        <p:spPr bwMode="auto">
          <a:xfrm>
            <a:off x="2850328" y="4423991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44679" y="4358368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4940932" y="4758478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4933992" y="5240606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Line 10"/>
          <p:cNvSpPr>
            <a:spLocks noChangeShapeType="1"/>
          </p:cNvSpPr>
          <p:nvPr/>
        </p:nvSpPr>
        <p:spPr bwMode="auto">
          <a:xfrm>
            <a:off x="4217643" y="5667688"/>
            <a:ext cx="145586" cy="47210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1"/>
          <p:cNvSpPr>
            <a:spLocks noChangeShapeType="1"/>
          </p:cNvSpPr>
          <p:nvPr/>
        </p:nvSpPr>
        <p:spPr bwMode="auto">
          <a:xfrm>
            <a:off x="2035092" y="5655029"/>
            <a:ext cx="68726" cy="5663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663597" y="5233732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351421" y="5286022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32643979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 bwMode="auto">
          <a:xfrm>
            <a:off x="482752" y="5318554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1740" y="5226013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4940932" y="5318554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82167" y="5670920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1"/>
          <p:cNvSpPr>
            <a:spLocks noChangeShapeType="1"/>
          </p:cNvSpPr>
          <p:nvPr/>
        </p:nvSpPr>
        <p:spPr bwMode="auto">
          <a:xfrm flipH="1">
            <a:off x="1494243" y="5660926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0"/>
          <p:cNvSpPr>
            <a:spLocks noChangeShapeType="1"/>
          </p:cNvSpPr>
          <p:nvPr/>
        </p:nvSpPr>
        <p:spPr bwMode="auto">
          <a:xfrm>
            <a:off x="3693630" y="5659406"/>
            <a:ext cx="26434" cy="50261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0"/>
          <p:cNvSpPr>
            <a:spLocks noChangeShapeType="1"/>
          </p:cNvSpPr>
          <p:nvPr/>
        </p:nvSpPr>
        <p:spPr bwMode="auto">
          <a:xfrm flipH="1">
            <a:off x="2807043" y="5671377"/>
            <a:ext cx="21690" cy="52669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002137" y="4758478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/>
          <p:cNvCxnSpPr>
            <a:endCxn id="41" idx="0"/>
          </p:cNvCxnSpPr>
          <p:nvPr/>
        </p:nvCxnSpPr>
        <p:spPr bwMode="auto">
          <a:xfrm flipH="1">
            <a:off x="2640974" y="4758478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7" name="Rectangle 66"/>
          <p:cNvSpPr/>
          <p:nvPr/>
        </p:nvSpPr>
        <p:spPr bwMode="auto">
          <a:xfrm>
            <a:off x="2850328" y="4423991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44679" y="4358368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4940932" y="4758478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4933992" y="5240606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Line 10"/>
          <p:cNvSpPr>
            <a:spLocks noChangeShapeType="1"/>
          </p:cNvSpPr>
          <p:nvPr/>
        </p:nvSpPr>
        <p:spPr bwMode="auto">
          <a:xfrm>
            <a:off x="4217643" y="5667688"/>
            <a:ext cx="145586" cy="47210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1"/>
          <p:cNvSpPr>
            <a:spLocks noChangeShapeType="1"/>
          </p:cNvSpPr>
          <p:nvPr/>
        </p:nvSpPr>
        <p:spPr bwMode="auto">
          <a:xfrm>
            <a:off x="2035092" y="5655029"/>
            <a:ext cx="68726" cy="5663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663597" y="5233732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380917" y="5266358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3" name="Freeform 2"/>
          <p:cNvSpPr/>
          <p:nvPr/>
        </p:nvSpPr>
        <p:spPr>
          <a:xfrm>
            <a:off x="2549172" y="4729316"/>
            <a:ext cx="2248970" cy="592489"/>
          </a:xfrm>
          <a:custGeom>
            <a:avLst/>
            <a:gdLst>
              <a:gd name="connsiteX0" fmla="*/ 2290916 w 2290916"/>
              <a:gd name="connsiteY0" fmla="*/ 0 h 592489"/>
              <a:gd name="connsiteX1" fmla="*/ 2251587 w 2290916"/>
              <a:gd name="connsiteY1" fmla="*/ 78658 h 592489"/>
              <a:gd name="connsiteX2" fmla="*/ 2192593 w 2290916"/>
              <a:gd name="connsiteY2" fmla="*/ 117987 h 592489"/>
              <a:gd name="connsiteX3" fmla="*/ 2163097 w 2290916"/>
              <a:gd name="connsiteY3" fmla="*/ 137652 h 592489"/>
              <a:gd name="connsiteX4" fmla="*/ 2104103 w 2290916"/>
              <a:gd name="connsiteY4" fmla="*/ 157316 h 592489"/>
              <a:gd name="connsiteX5" fmla="*/ 2074606 w 2290916"/>
              <a:gd name="connsiteY5" fmla="*/ 176981 h 592489"/>
              <a:gd name="connsiteX6" fmla="*/ 2015613 w 2290916"/>
              <a:gd name="connsiteY6" fmla="*/ 196645 h 592489"/>
              <a:gd name="connsiteX7" fmla="*/ 1986116 w 2290916"/>
              <a:gd name="connsiteY7" fmla="*/ 206478 h 592489"/>
              <a:gd name="connsiteX8" fmla="*/ 1946787 w 2290916"/>
              <a:gd name="connsiteY8" fmla="*/ 216310 h 592489"/>
              <a:gd name="connsiteX9" fmla="*/ 1887793 w 2290916"/>
              <a:gd name="connsiteY9" fmla="*/ 235974 h 592489"/>
              <a:gd name="connsiteX10" fmla="*/ 1799303 w 2290916"/>
              <a:gd name="connsiteY10" fmla="*/ 275303 h 592489"/>
              <a:gd name="connsiteX11" fmla="*/ 1681316 w 2290916"/>
              <a:gd name="connsiteY11" fmla="*/ 314632 h 592489"/>
              <a:gd name="connsiteX12" fmla="*/ 481780 w 2290916"/>
              <a:gd name="connsiteY12" fmla="*/ 334297 h 592489"/>
              <a:gd name="connsiteX13" fmla="*/ 255639 w 2290916"/>
              <a:gd name="connsiteY13" fmla="*/ 353961 h 592489"/>
              <a:gd name="connsiteX14" fmla="*/ 226142 w 2290916"/>
              <a:gd name="connsiteY14" fmla="*/ 363794 h 592489"/>
              <a:gd name="connsiteX15" fmla="*/ 176980 w 2290916"/>
              <a:gd name="connsiteY15" fmla="*/ 373626 h 592489"/>
              <a:gd name="connsiteX16" fmla="*/ 117987 w 2290916"/>
              <a:gd name="connsiteY16" fmla="*/ 393290 h 592489"/>
              <a:gd name="connsiteX17" fmla="*/ 49161 w 2290916"/>
              <a:gd name="connsiteY17" fmla="*/ 412955 h 592489"/>
              <a:gd name="connsiteX18" fmla="*/ 9832 w 2290916"/>
              <a:gd name="connsiteY18" fmla="*/ 501445 h 592489"/>
              <a:gd name="connsiteX19" fmla="*/ 0 w 2290916"/>
              <a:gd name="connsiteY19" fmla="*/ 530942 h 592489"/>
              <a:gd name="connsiteX20" fmla="*/ 9832 w 2290916"/>
              <a:gd name="connsiteY20" fmla="*/ 570271 h 59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90916" h="592489">
                <a:moveTo>
                  <a:pt x="2290916" y="0"/>
                </a:moveTo>
                <a:cubicBezTo>
                  <a:pt x="2283784" y="17829"/>
                  <a:pt x="2269711" y="62799"/>
                  <a:pt x="2251587" y="78658"/>
                </a:cubicBezTo>
                <a:cubicBezTo>
                  <a:pt x="2233801" y="94221"/>
                  <a:pt x="2212258" y="104877"/>
                  <a:pt x="2192593" y="117987"/>
                </a:cubicBezTo>
                <a:cubicBezTo>
                  <a:pt x="2182761" y="124542"/>
                  <a:pt x="2174307" y="133915"/>
                  <a:pt x="2163097" y="137652"/>
                </a:cubicBezTo>
                <a:lnTo>
                  <a:pt x="2104103" y="157316"/>
                </a:lnTo>
                <a:cubicBezTo>
                  <a:pt x="2094271" y="163871"/>
                  <a:pt x="2085405" y="172182"/>
                  <a:pt x="2074606" y="176981"/>
                </a:cubicBezTo>
                <a:cubicBezTo>
                  <a:pt x="2055665" y="185399"/>
                  <a:pt x="2035277" y="190090"/>
                  <a:pt x="2015613" y="196645"/>
                </a:cubicBezTo>
                <a:cubicBezTo>
                  <a:pt x="2005781" y="199923"/>
                  <a:pt x="1996171" y="203964"/>
                  <a:pt x="1986116" y="206478"/>
                </a:cubicBezTo>
                <a:cubicBezTo>
                  <a:pt x="1973006" y="209755"/>
                  <a:pt x="1959730" y="212427"/>
                  <a:pt x="1946787" y="216310"/>
                </a:cubicBezTo>
                <a:cubicBezTo>
                  <a:pt x="1926933" y="222266"/>
                  <a:pt x="1887793" y="235974"/>
                  <a:pt x="1887793" y="235974"/>
                </a:cubicBezTo>
                <a:cubicBezTo>
                  <a:pt x="1841049" y="267138"/>
                  <a:pt x="1869510" y="251901"/>
                  <a:pt x="1799303" y="275303"/>
                </a:cubicBezTo>
                <a:lnTo>
                  <a:pt x="1681316" y="314632"/>
                </a:lnTo>
                <a:cubicBezTo>
                  <a:pt x="1281789" y="447810"/>
                  <a:pt x="1662967" y="324371"/>
                  <a:pt x="481780" y="334297"/>
                </a:cubicBezTo>
                <a:cubicBezTo>
                  <a:pt x="425292" y="338063"/>
                  <a:pt x="320247" y="342214"/>
                  <a:pt x="255639" y="353961"/>
                </a:cubicBezTo>
                <a:cubicBezTo>
                  <a:pt x="245442" y="355815"/>
                  <a:pt x="236197" y="361280"/>
                  <a:pt x="226142" y="363794"/>
                </a:cubicBezTo>
                <a:cubicBezTo>
                  <a:pt x="209929" y="367847"/>
                  <a:pt x="193103" y="369229"/>
                  <a:pt x="176980" y="373626"/>
                </a:cubicBezTo>
                <a:cubicBezTo>
                  <a:pt x="156982" y="379080"/>
                  <a:pt x="138096" y="388262"/>
                  <a:pt x="117987" y="393290"/>
                </a:cubicBezTo>
                <a:cubicBezTo>
                  <a:pt x="68603" y="405637"/>
                  <a:pt x="91478" y="398850"/>
                  <a:pt x="49161" y="412955"/>
                </a:cubicBezTo>
                <a:cubicBezTo>
                  <a:pt x="18000" y="459698"/>
                  <a:pt x="33233" y="431243"/>
                  <a:pt x="9832" y="501445"/>
                </a:cubicBezTo>
                <a:lnTo>
                  <a:pt x="0" y="530942"/>
                </a:lnTo>
                <a:cubicBezTo>
                  <a:pt x="10910" y="596402"/>
                  <a:pt x="9832" y="609872"/>
                  <a:pt x="9832" y="570271"/>
                </a:cubicBezTo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546187" y="5279921"/>
            <a:ext cx="367" cy="552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116281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 bwMode="auto">
          <a:xfrm>
            <a:off x="482752" y="5318554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1740" y="5226013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4940932" y="5318554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82167" y="5670920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1"/>
          <p:cNvSpPr>
            <a:spLocks noChangeShapeType="1"/>
          </p:cNvSpPr>
          <p:nvPr/>
        </p:nvSpPr>
        <p:spPr bwMode="auto">
          <a:xfrm flipH="1">
            <a:off x="1494243" y="5660926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0"/>
          <p:cNvSpPr>
            <a:spLocks noChangeShapeType="1"/>
          </p:cNvSpPr>
          <p:nvPr/>
        </p:nvSpPr>
        <p:spPr bwMode="auto">
          <a:xfrm>
            <a:off x="3693630" y="5659406"/>
            <a:ext cx="26434" cy="50261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0"/>
          <p:cNvSpPr>
            <a:spLocks noChangeShapeType="1"/>
          </p:cNvSpPr>
          <p:nvPr/>
        </p:nvSpPr>
        <p:spPr bwMode="auto">
          <a:xfrm flipH="1">
            <a:off x="2807043" y="5671377"/>
            <a:ext cx="21690" cy="52669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002137" y="4758478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/>
          <p:cNvCxnSpPr>
            <a:endCxn id="41" idx="0"/>
          </p:cNvCxnSpPr>
          <p:nvPr/>
        </p:nvCxnSpPr>
        <p:spPr bwMode="auto">
          <a:xfrm flipH="1">
            <a:off x="2640974" y="4758478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7" name="Rectangle 66"/>
          <p:cNvSpPr/>
          <p:nvPr/>
        </p:nvSpPr>
        <p:spPr bwMode="auto">
          <a:xfrm>
            <a:off x="2850328" y="4423991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44679" y="4358368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4940932" y="4758478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4933992" y="5240606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Line 10"/>
          <p:cNvSpPr>
            <a:spLocks noChangeShapeType="1"/>
          </p:cNvSpPr>
          <p:nvPr/>
        </p:nvSpPr>
        <p:spPr bwMode="auto">
          <a:xfrm>
            <a:off x="4217643" y="5667688"/>
            <a:ext cx="145586" cy="47210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1"/>
          <p:cNvSpPr>
            <a:spLocks noChangeShapeType="1"/>
          </p:cNvSpPr>
          <p:nvPr/>
        </p:nvSpPr>
        <p:spPr bwMode="auto">
          <a:xfrm>
            <a:off x="2035092" y="5655029"/>
            <a:ext cx="68726" cy="5663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663597" y="5233732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380917" y="5266358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411794" y="4758478"/>
            <a:ext cx="1529138" cy="5600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498300" y="4572000"/>
            <a:ext cx="406455" cy="196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34728334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</p:spTree>
    <p:extLst>
      <p:ext uri="{BB962C8B-B14F-4D97-AF65-F5344CB8AC3E}">
        <p14:creationId xmlns:p14="http://schemas.microsoft.com/office/powerpoint/2010/main" val="27778972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/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2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8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/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5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9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12"/>
          <p:cNvSpPr>
            <a:spLocks noChangeShapeType="1"/>
          </p:cNvSpPr>
          <p:nvPr/>
        </p:nvSpPr>
        <p:spPr bwMode="auto">
          <a:xfrm>
            <a:off x="2626770" y="466996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12"/>
          <p:cNvSpPr>
            <a:spLocks noChangeShapeType="1"/>
          </p:cNvSpPr>
          <p:nvPr/>
        </p:nvSpPr>
        <p:spPr bwMode="auto">
          <a:xfrm flipV="1">
            <a:off x="4174765" y="4664942"/>
            <a:ext cx="353386" cy="5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725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/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/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" name="Line 12"/>
          <p:cNvSpPr>
            <a:spLocks noChangeShapeType="1"/>
          </p:cNvSpPr>
          <p:nvPr/>
        </p:nvSpPr>
        <p:spPr bwMode="auto">
          <a:xfrm>
            <a:off x="2626770" y="466996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12"/>
          <p:cNvSpPr>
            <a:spLocks noChangeShapeType="1"/>
          </p:cNvSpPr>
          <p:nvPr/>
        </p:nvSpPr>
        <p:spPr bwMode="auto">
          <a:xfrm flipV="1">
            <a:off x="4174765" y="4664942"/>
            <a:ext cx="353386" cy="5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>
            <a:off x="2448071" y="5314269"/>
            <a:ext cx="1048839" cy="39262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delete 5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 flipH="1" flipV="1">
            <a:off x="2428568" y="4825383"/>
            <a:ext cx="421972" cy="4792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7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404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/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/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" name="Line 12"/>
          <p:cNvSpPr>
            <a:spLocks noChangeShapeType="1"/>
          </p:cNvSpPr>
          <p:nvPr/>
        </p:nvSpPr>
        <p:spPr bwMode="auto">
          <a:xfrm>
            <a:off x="2626770" y="466996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12"/>
          <p:cNvSpPr>
            <a:spLocks noChangeShapeType="1"/>
          </p:cNvSpPr>
          <p:nvPr/>
        </p:nvSpPr>
        <p:spPr bwMode="auto">
          <a:xfrm flipV="1">
            <a:off x="4174765" y="4664942"/>
            <a:ext cx="353386" cy="5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5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710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/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/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" name="Rectangle 97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37109" y="4026163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103" name="Line 7"/>
          <p:cNvSpPr>
            <a:spLocks noChangeShapeType="1"/>
          </p:cNvSpPr>
          <p:nvPr/>
        </p:nvSpPr>
        <p:spPr bwMode="auto">
          <a:xfrm flipH="1">
            <a:off x="1571676" y="59597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586758" y="5840854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5" name="Table 104"/>
          <p:cNvGraphicFramePr>
            <a:graphicFrameLocks noGrp="1"/>
          </p:cNvGraphicFramePr>
          <p:nvPr/>
        </p:nvGraphicFramePr>
        <p:xfrm>
          <a:off x="1363562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/>
        </p:nvGraphicFramePr>
        <p:xfrm>
          <a:off x="2904673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7" name="Line 7"/>
          <p:cNvSpPr>
            <a:spLocks noChangeShapeType="1"/>
          </p:cNvSpPr>
          <p:nvPr/>
        </p:nvSpPr>
        <p:spPr bwMode="auto">
          <a:xfrm flipH="1">
            <a:off x="1987088" y="5966113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7"/>
          <p:cNvSpPr>
            <a:spLocks noChangeShapeType="1"/>
          </p:cNvSpPr>
          <p:nvPr/>
        </p:nvSpPr>
        <p:spPr bwMode="auto">
          <a:xfrm flipH="1">
            <a:off x="3493471" y="596611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Line 7"/>
          <p:cNvSpPr>
            <a:spLocks noChangeShapeType="1"/>
          </p:cNvSpPr>
          <p:nvPr/>
        </p:nvSpPr>
        <p:spPr bwMode="auto">
          <a:xfrm flipH="1">
            <a:off x="3103045" y="597076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1331436" y="567480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2880730" y="5684435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/>
          <p:cNvSpPr/>
          <p:nvPr/>
        </p:nvSpPr>
        <p:spPr>
          <a:xfrm>
            <a:off x="1108451" y="5497122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Up Arrow 112"/>
          <p:cNvSpPr/>
          <p:nvPr/>
        </p:nvSpPr>
        <p:spPr>
          <a:xfrm>
            <a:off x="2589908" y="5230934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365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/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/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" name="Rectangle 97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37109" y="4026163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103" name="Line 7"/>
          <p:cNvSpPr>
            <a:spLocks noChangeShapeType="1"/>
          </p:cNvSpPr>
          <p:nvPr/>
        </p:nvSpPr>
        <p:spPr bwMode="auto">
          <a:xfrm flipH="1">
            <a:off x="1571676" y="59597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586758" y="5840854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5" name="Table 104"/>
          <p:cNvGraphicFramePr>
            <a:graphicFrameLocks noGrp="1"/>
          </p:cNvGraphicFramePr>
          <p:nvPr/>
        </p:nvGraphicFramePr>
        <p:xfrm>
          <a:off x="1363562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/>
        </p:nvGraphicFramePr>
        <p:xfrm>
          <a:off x="2904673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7" name="Line 7"/>
          <p:cNvSpPr>
            <a:spLocks noChangeShapeType="1"/>
          </p:cNvSpPr>
          <p:nvPr/>
        </p:nvSpPr>
        <p:spPr bwMode="auto">
          <a:xfrm flipH="1">
            <a:off x="1987088" y="5966113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7"/>
          <p:cNvSpPr>
            <a:spLocks noChangeShapeType="1"/>
          </p:cNvSpPr>
          <p:nvPr/>
        </p:nvSpPr>
        <p:spPr bwMode="auto">
          <a:xfrm flipH="1">
            <a:off x="3493471" y="596611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Line 7"/>
          <p:cNvSpPr>
            <a:spLocks noChangeShapeType="1"/>
          </p:cNvSpPr>
          <p:nvPr/>
        </p:nvSpPr>
        <p:spPr bwMode="auto">
          <a:xfrm flipH="1">
            <a:off x="3103045" y="597076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1331436" y="567480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2880730" y="5684435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/>
          <p:cNvSpPr/>
          <p:nvPr/>
        </p:nvSpPr>
        <p:spPr>
          <a:xfrm>
            <a:off x="1108451" y="5497122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Up Arrow 112"/>
          <p:cNvSpPr/>
          <p:nvPr/>
        </p:nvSpPr>
        <p:spPr>
          <a:xfrm>
            <a:off x="2589908" y="5230934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/>
          <p:cNvSpPr/>
          <p:nvPr/>
        </p:nvSpPr>
        <p:spPr>
          <a:xfrm>
            <a:off x="1484671" y="2541229"/>
            <a:ext cx="95430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417243" y="2968886"/>
            <a:ext cx="525940" cy="27278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709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/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/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" name="Rectangle 97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37109" y="4026163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103" name="Line 7"/>
          <p:cNvSpPr>
            <a:spLocks noChangeShapeType="1"/>
          </p:cNvSpPr>
          <p:nvPr/>
        </p:nvSpPr>
        <p:spPr bwMode="auto">
          <a:xfrm flipH="1">
            <a:off x="1571676" y="59597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586758" y="5840854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5" name="Table 104"/>
          <p:cNvGraphicFramePr>
            <a:graphicFrameLocks noGrp="1"/>
          </p:cNvGraphicFramePr>
          <p:nvPr/>
        </p:nvGraphicFramePr>
        <p:xfrm>
          <a:off x="1363562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/>
        </p:nvGraphicFramePr>
        <p:xfrm>
          <a:off x="2904673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7" name="Line 7"/>
          <p:cNvSpPr>
            <a:spLocks noChangeShapeType="1"/>
          </p:cNvSpPr>
          <p:nvPr/>
        </p:nvSpPr>
        <p:spPr bwMode="auto">
          <a:xfrm flipH="1">
            <a:off x="1987088" y="5966113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7"/>
          <p:cNvSpPr>
            <a:spLocks noChangeShapeType="1"/>
          </p:cNvSpPr>
          <p:nvPr/>
        </p:nvSpPr>
        <p:spPr bwMode="auto">
          <a:xfrm flipH="1">
            <a:off x="3493471" y="596611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Line 7"/>
          <p:cNvSpPr>
            <a:spLocks noChangeShapeType="1"/>
          </p:cNvSpPr>
          <p:nvPr/>
        </p:nvSpPr>
        <p:spPr bwMode="auto">
          <a:xfrm flipH="1">
            <a:off x="3103045" y="597076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1331436" y="567480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2880730" y="5684435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/>
          <p:cNvSpPr/>
          <p:nvPr/>
        </p:nvSpPr>
        <p:spPr>
          <a:xfrm>
            <a:off x="1108451" y="5497122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Up Arrow 112"/>
          <p:cNvSpPr/>
          <p:nvPr/>
        </p:nvSpPr>
        <p:spPr>
          <a:xfrm>
            <a:off x="2589908" y="5230934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/>
          <p:cNvSpPr/>
          <p:nvPr/>
        </p:nvSpPr>
        <p:spPr>
          <a:xfrm>
            <a:off x="1484671" y="2541229"/>
            <a:ext cx="95430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417243" y="2968886"/>
            <a:ext cx="525940" cy="27278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7628140" y="2847130"/>
            <a:ext cx="1171731" cy="70830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just half-full,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so we need to coalesce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031550" y="3241667"/>
            <a:ext cx="622649" cy="8363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953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/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/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" name="Rectangle 97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37109" y="4026163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103" name="Line 7"/>
          <p:cNvSpPr>
            <a:spLocks noChangeShapeType="1"/>
          </p:cNvSpPr>
          <p:nvPr/>
        </p:nvSpPr>
        <p:spPr bwMode="auto">
          <a:xfrm flipH="1">
            <a:off x="1571676" y="59597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586758" y="5840854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5" name="Table 104"/>
          <p:cNvGraphicFramePr>
            <a:graphicFrameLocks noGrp="1"/>
          </p:cNvGraphicFramePr>
          <p:nvPr/>
        </p:nvGraphicFramePr>
        <p:xfrm>
          <a:off x="1363562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/>
        </p:nvGraphicFramePr>
        <p:xfrm>
          <a:off x="2904673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7" name="Line 7"/>
          <p:cNvSpPr>
            <a:spLocks noChangeShapeType="1"/>
          </p:cNvSpPr>
          <p:nvPr/>
        </p:nvSpPr>
        <p:spPr bwMode="auto">
          <a:xfrm flipH="1">
            <a:off x="1987088" y="5966113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7"/>
          <p:cNvSpPr>
            <a:spLocks noChangeShapeType="1"/>
          </p:cNvSpPr>
          <p:nvPr/>
        </p:nvSpPr>
        <p:spPr bwMode="auto">
          <a:xfrm flipH="1">
            <a:off x="3493471" y="596611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Line 7"/>
          <p:cNvSpPr>
            <a:spLocks noChangeShapeType="1"/>
          </p:cNvSpPr>
          <p:nvPr/>
        </p:nvSpPr>
        <p:spPr bwMode="auto">
          <a:xfrm flipH="1">
            <a:off x="3103045" y="597076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1331436" y="567480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2880730" y="5684435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/>
          <p:cNvSpPr/>
          <p:nvPr/>
        </p:nvSpPr>
        <p:spPr>
          <a:xfrm>
            <a:off x="1108451" y="5497122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Up Arrow 112"/>
          <p:cNvSpPr/>
          <p:nvPr/>
        </p:nvSpPr>
        <p:spPr>
          <a:xfrm>
            <a:off x="2589908" y="5230934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462294" y="205185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8" name="Table 77"/>
          <p:cNvGraphicFramePr>
            <a:graphicFrameLocks noGrp="1"/>
          </p:cNvGraphicFramePr>
          <p:nvPr/>
        </p:nvGraphicFramePr>
        <p:xfrm>
          <a:off x="490538" y="178390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9" name="Table 78"/>
          <p:cNvGraphicFramePr>
            <a:graphicFrameLocks noGrp="1"/>
          </p:cNvGraphicFramePr>
          <p:nvPr/>
        </p:nvGraphicFramePr>
        <p:xfrm>
          <a:off x="2031649" y="178390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Line 7"/>
          <p:cNvSpPr>
            <a:spLocks noChangeShapeType="1"/>
          </p:cNvSpPr>
          <p:nvPr/>
        </p:nvSpPr>
        <p:spPr bwMode="auto">
          <a:xfrm flipH="1">
            <a:off x="2433838" y="20513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Line 7"/>
          <p:cNvSpPr>
            <a:spLocks noChangeShapeType="1"/>
          </p:cNvSpPr>
          <p:nvPr/>
        </p:nvSpPr>
        <p:spPr bwMode="auto">
          <a:xfrm flipH="1">
            <a:off x="2016228" y="20504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458412" y="174821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2007706" y="1757848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ounded Rectangle 119"/>
          <p:cNvSpPr/>
          <p:nvPr/>
        </p:nvSpPr>
        <p:spPr>
          <a:xfrm>
            <a:off x="235427" y="1570535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Up Arrow 120"/>
          <p:cNvSpPr/>
          <p:nvPr/>
        </p:nvSpPr>
        <p:spPr>
          <a:xfrm rot="10800000">
            <a:off x="3050571" y="2504276"/>
            <a:ext cx="278155" cy="53518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Line 18"/>
          <p:cNvSpPr>
            <a:spLocks noChangeShapeType="1"/>
          </p:cNvSpPr>
          <p:nvPr/>
        </p:nvSpPr>
        <p:spPr bwMode="auto">
          <a:xfrm>
            <a:off x="3437252" y="3596908"/>
            <a:ext cx="1665162" cy="863629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" name="Line 18"/>
          <p:cNvSpPr>
            <a:spLocks noChangeShapeType="1"/>
          </p:cNvSpPr>
          <p:nvPr/>
        </p:nvSpPr>
        <p:spPr bwMode="auto">
          <a:xfrm>
            <a:off x="3874211" y="3601651"/>
            <a:ext cx="2755542" cy="87625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" name="Rounded Rectangle 124"/>
          <p:cNvSpPr/>
          <p:nvPr/>
        </p:nvSpPr>
        <p:spPr>
          <a:xfrm>
            <a:off x="688412" y="2679240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</a:rPr>
              <a:t>nonleaf</a:t>
            </a:r>
            <a:r>
              <a:rPr lang="en-US" sz="1200" dirty="0">
                <a:solidFill>
                  <a:schemeClr val="tx1"/>
                </a:solidFill>
              </a:rPr>
              <a:t> coalescence</a:t>
            </a:r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7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4658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/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/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" name="Rectangle 97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37109" y="4026163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103" name="Line 7"/>
          <p:cNvSpPr>
            <a:spLocks noChangeShapeType="1"/>
          </p:cNvSpPr>
          <p:nvPr/>
        </p:nvSpPr>
        <p:spPr bwMode="auto">
          <a:xfrm flipH="1">
            <a:off x="1571676" y="59597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586758" y="5840854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5" name="Table 104"/>
          <p:cNvGraphicFramePr>
            <a:graphicFrameLocks noGrp="1"/>
          </p:cNvGraphicFramePr>
          <p:nvPr/>
        </p:nvGraphicFramePr>
        <p:xfrm>
          <a:off x="1363562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/>
        </p:nvGraphicFramePr>
        <p:xfrm>
          <a:off x="2904673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7" name="Line 7"/>
          <p:cNvSpPr>
            <a:spLocks noChangeShapeType="1"/>
          </p:cNvSpPr>
          <p:nvPr/>
        </p:nvSpPr>
        <p:spPr bwMode="auto">
          <a:xfrm flipH="1">
            <a:off x="1987088" y="5966113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7"/>
          <p:cNvSpPr>
            <a:spLocks noChangeShapeType="1"/>
          </p:cNvSpPr>
          <p:nvPr/>
        </p:nvSpPr>
        <p:spPr bwMode="auto">
          <a:xfrm flipH="1">
            <a:off x="3493471" y="596611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Line 7"/>
          <p:cNvSpPr>
            <a:spLocks noChangeShapeType="1"/>
          </p:cNvSpPr>
          <p:nvPr/>
        </p:nvSpPr>
        <p:spPr bwMode="auto">
          <a:xfrm flipH="1">
            <a:off x="3103045" y="597076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1331436" y="567480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2880730" y="5684435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/>
          <p:cNvSpPr/>
          <p:nvPr/>
        </p:nvSpPr>
        <p:spPr>
          <a:xfrm>
            <a:off x="1108451" y="5497122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Up Arrow 112"/>
          <p:cNvSpPr/>
          <p:nvPr/>
        </p:nvSpPr>
        <p:spPr>
          <a:xfrm>
            <a:off x="2589908" y="5230934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462294" y="205185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8" name="Table 77"/>
          <p:cNvGraphicFramePr>
            <a:graphicFrameLocks noGrp="1"/>
          </p:cNvGraphicFramePr>
          <p:nvPr/>
        </p:nvGraphicFramePr>
        <p:xfrm>
          <a:off x="490538" y="178390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9" name="Table 78"/>
          <p:cNvGraphicFramePr>
            <a:graphicFrameLocks noGrp="1"/>
          </p:cNvGraphicFramePr>
          <p:nvPr/>
        </p:nvGraphicFramePr>
        <p:xfrm>
          <a:off x="2031649" y="178390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Line 7"/>
          <p:cNvSpPr>
            <a:spLocks noChangeShapeType="1"/>
          </p:cNvSpPr>
          <p:nvPr/>
        </p:nvSpPr>
        <p:spPr bwMode="auto">
          <a:xfrm flipH="1">
            <a:off x="2433838" y="20513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Line 7"/>
          <p:cNvSpPr>
            <a:spLocks noChangeShapeType="1"/>
          </p:cNvSpPr>
          <p:nvPr/>
        </p:nvSpPr>
        <p:spPr bwMode="auto">
          <a:xfrm flipH="1">
            <a:off x="2016228" y="20504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458412" y="174821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2007706" y="1757848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ounded Rectangle 119"/>
          <p:cNvSpPr/>
          <p:nvPr/>
        </p:nvSpPr>
        <p:spPr>
          <a:xfrm>
            <a:off x="235427" y="1570535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Up Arrow 120"/>
          <p:cNvSpPr/>
          <p:nvPr/>
        </p:nvSpPr>
        <p:spPr>
          <a:xfrm rot="10800000">
            <a:off x="3050571" y="2504276"/>
            <a:ext cx="278155" cy="53518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Line 18"/>
          <p:cNvSpPr>
            <a:spLocks noChangeShapeType="1"/>
          </p:cNvSpPr>
          <p:nvPr/>
        </p:nvSpPr>
        <p:spPr bwMode="auto">
          <a:xfrm>
            <a:off x="3437252" y="3596908"/>
            <a:ext cx="1665162" cy="863629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" name="Line 18"/>
          <p:cNvSpPr>
            <a:spLocks noChangeShapeType="1"/>
          </p:cNvSpPr>
          <p:nvPr/>
        </p:nvSpPr>
        <p:spPr bwMode="auto">
          <a:xfrm>
            <a:off x="3874211" y="3601651"/>
            <a:ext cx="2755542" cy="87625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" name="Rounded Rectangle 124"/>
          <p:cNvSpPr/>
          <p:nvPr/>
        </p:nvSpPr>
        <p:spPr>
          <a:xfrm>
            <a:off x="688412" y="2679240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</a:rPr>
              <a:t>nonleaf</a:t>
            </a:r>
            <a:r>
              <a:rPr lang="en-US" sz="1200" dirty="0">
                <a:solidFill>
                  <a:schemeClr val="tx1"/>
                </a:solidFill>
              </a:rPr>
              <a:t> coalescence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4430570" y="2891802"/>
            <a:ext cx="854831" cy="32650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new root</a:t>
            </a:r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341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" name="Line 18"/>
          <p:cNvSpPr>
            <a:spLocks noChangeShapeType="1"/>
          </p:cNvSpPr>
          <p:nvPr/>
        </p:nvSpPr>
        <p:spPr bwMode="auto">
          <a:xfrm>
            <a:off x="3437252" y="3596908"/>
            <a:ext cx="1665162" cy="8636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" name="Line 18"/>
          <p:cNvSpPr>
            <a:spLocks noChangeShapeType="1"/>
          </p:cNvSpPr>
          <p:nvPr/>
        </p:nvSpPr>
        <p:spPr bwMode="auto">
          <a:xfrm>
            <a:off x="3874211" y="3601651"/>
            <a:ext cx="2755542" cy="8762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8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3040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B+tree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1656017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</a:t>
            </a:r>
            <a:r>
              <a:rPr lang="en-US" altLang="en-US" sz="3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endParaRPr lang="en-US" altLang="en-US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  <p:sp>
        <p:nvSpPr>
          <p:cNvPr id="2" name="Rounded Rectangle 1"/>
          <p:cNvSpPr/>
          <p:nvPr/>
        </p:nvSpPr>
        <p:spPr>
          <a:xfrm>
            <a:off x="438150" y="1944914"/>
            <a:ext cx="6310993" cy="123371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217581" y="2238605"/>
            <a:ext cx="1019831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</a:t>
            </a:r>
          </a:p>
          <a:p>
            <a:r>
              <a:rPr lang="en-US" sz="1800" dirty="0"/>
              <a:t>at a leaf</a:t>
            </a:r>
          </a:p>
        </p:txBody>
      </p:sp>
    </p:spTree>
    <p:extLst>
      <p:ext uri="{BB962C8B-B14F-4D97-AF65-F5344CB8AC3E}">
        <p14:creationId xmlns:p14="http://schemas.microsoft.com/office/powerpoint/2010/main" val="37609674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</a:t>
            </a:r>
            <a:r>
              <a:rPr lang="en-US" altLang="en-US" sz="3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endParaRPr lang="en-US" altLang="en-US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  <p:sp>
        <p:nvSpPr>
          <p:cNvPr id="2" name="Rounded Rectangle 1"/>
          <p:cNvSpPr/>
          <p:nvPr/>
        </p:nvSpPr>
        <p:spPr>
          <a:xfrm>
            <a:off x="350598" y="3058433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342278" y="2250177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140096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</a:t>
            </a:r>
            <a:r>
              <a:rPr lang="en-US" altLang="en-US" sz="3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endParaRPr lang="en-US" altLang="en-US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7342278" y="2250177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3718833"/>
            <a:ext cx="2652486" cy="3161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37933" y="353834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396343" y="3762375"/>
            <a:ext cx="741590" cy="11452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50598" y="3058433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219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</a:t>
            </a:r>
            <a:r>
              <a:rPr lang="en-US" altLang="en-US" sz="3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endParaRPr lang="en-US" altLang="en-US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7342278" y="2250177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3718833"/>
            <a:ext cx="2652486" cy="3161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37933" y="353834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396343" y="3762375"/>
            <a:ext cx="741590" cy="11452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71286" y="4044272"/>
            <a:ext cx="4611914" cy="3125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378640" y="3276099"/>
            <a:ext cx="157581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half-full condition</a:t>
            </a:r>
          </a:p>
          <a:p>
            <a:r>
              <a:rPr lang="en-US" sz="1400" dirty="0"/>
              <a:t>is satisfied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246234" y="3794241"/>
            <a:ext cx="307527" cy="25003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350598" y="3058433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219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</a:t>
            </a:r>
            <a:r>
              <a:rPr lang="en-US" altLang="en-US" sz="3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endParaRPr lang="en-US" altLang="en-US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7342278" y="2250177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3718833"/>
            <a:ext cx="2652486" cy="3161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37933" y="353834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396343" y="3762375"/>
            <a:ext cx="741590" cy="11452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71286" y="4044272"/>
            <a:ext cx="4611914" cy="3125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246234" y="3794241"/>
            <a:ext cx="307527" cy="25003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1461181" y="4637125"/>
            <a:ext cx="3502705" cy="25568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687816" y="4611078"/>
            <a:ext cx="1632691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key re-distribution</a:t>
            </a:r>
          </a:p>
        </p:txBody>
      </p:sp>
      <p:cxnSp>
        <p:nvCxnSpPr>
          <p:cNvPr id="18" name="Straight Arrow Connector 17"/>
          <p:cNvCxnSpPr>
            <a:endCxn id="16" idx="3"/>
          </p:cNvCxnSpPr>
          <p:nvPr/>
        </p:nvCxnSpPr>
        <p:spPr>
          <a:xfrm flipH="1">
            <a:off x="4963886" y="4762679"/>
            <a:ext cx="731586" cy="228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350598" y="3058433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378640" y="3276099"/>
            <a:ext cx="157581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half-full condition</a:t>
            </a:r>
          </a:p>
          <a:p>
            <a:r>
              <a:rPr lang="en-US" sz="1400" dirty="0"/>
              <a:t>is satisfied</a:t>
            </a:r>
          </a:p>
        </p:txBody>
      </p:sp>
    </p:spTree>
    <p:extLst>
      <p:ext uri="{BB962C8B-B14F-4D97-AF65-F5344CB8AC3E}">
        <p14:creationId xmlns:p14="http://schemas.microsoft.com/office/powerpoint/2010/main" val="34597713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</a:t>
            </a:r>
            <a:r>
              <a:rPr lang="en-US" altLang="en-US" sz="3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endParaRPr lang="en-US" altLang="en-US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7342278" y="2250177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3718833"/>
            <a:ext cx="2652486" cy="3161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37933" y="353834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396343" y="3762375"/>
            <a:ext cx="741590" cy="11452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71286" y="4044272"/>
            <a:ext cx="4611914" cy="3125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246234" y="3794241"/>
            <a:ext cx="307527" cy="25003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1461181" y="4637125"/>
            <a:ext cx="3502705" cy="25568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687816" y="4611078"/>
            <a:ext cx="1632691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key re-distribution</a:t>
            </a:r>
          </a:p>
        </p:txBody>
      </p:sp>
      <p:cxnSp>
        <p:nvCxnSpPr>
          <p:cNvPr id="18" name="Straight Arrow Connector 17"/>
          <p:cNvCxnSpPr>
            <a:endCxn id="16" idx="3"/>
          </p:cNvCxnSpPr>
          <p:nvPr/>
        </p:nvCxnSpPr>
        <p:spPr>
          <a:xfrm flipH="1">
            <a:off x="4963886" y="4762679"/>
            <a:ext cx="731586" cy="228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1435246" y="4926892"/>
            <a:ext cx="4936525" cy="31581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208354" y="5320591"/>
            <a:ext cx="1600118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node </a:t>
            </a:r>
            <a:r>
              <a:rPr lang="en-US" altLang="en-US" sz="1400" kern="0" dirty="0">
                <a:cs typeface="Times New Roman" panose="02020603050405020304" pitchFamily="18" charset="0"/>
              </a:rPr>
              <a:t>coalescence</a:t>
            </a:r>
            <a:endParaRPr lang="en-US" sz="1400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6360193" y="5091991"/>
            <a:ext cx="648220" cy="21193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350598" y="3058433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378640" y="3276099"/>
            <a:ext cx="157581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half-full condition</a:t>
            </a:r>
          </a:p>
          <a:p>
            <a:r>
              <a:rPr lang="en-US" sz="1400" dirty="0"/>
              <a:t>is satisfied</a:t>
            </a:r>
          </a:p>
        </p:txBody>
      </p:sp>
    </p:spTree>
    <p:extLst>
      <p:ext uri="{BB962C8B-B14F-4D97-AF65-F5344CB8AC3E}">
        <p14:creationId xmlns:p14="http://schemas.microsoft.com/office/powerpoint/2010/main" val="30846763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</a:t>
            </a:r>
            <a:r>
              <a:rPr lang="en-US" altLang="en-US" sz="3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endParaRPr lang="en-US" altLang="en-US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7342278" y="2250177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3718833"/>
            <a:ext cx="2652486" cy="3161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37933" y="353834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396343" y="3762375"/>
            <a:ext cx="741590" cy="11452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71286" y="4044272"/>
            <a:ext cx="4611914" cy="3125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246234" y="3794241"/>
            <a:ext cx="307527" cy="25003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1461181" y="4637125"/>
            <a:ext cx="3502705" cy="25568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687816" y="4611078"/>
            <a:ext cx="1632691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key re-distribution</a:t>
            </a:r>
          </a:p>
        </p:txBody>
      </p:sp>
      <p:cxnSp>
        <p:nvCxnSpPr>
          <p:cNvPr id="18" name="Straight Arrow Connector 17"/>
          <p:cNvCxnSpPr>
            <a:endCxn id="16" idx="3"/>
          </p:cNvCxnSpPr>
          <p:nvPr/>
        </p:nvCxnSpPr>
        <p:spPr>
          <a:xfrm flipH="1">
            <a:off x="4963886" y="4762679"/>
            <a:ext cx="731586" cy="228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1435246" y="4926892"/>
            <a:ext cx="4936525" cy="31581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208354" y="5320591"/>
            <a:ext cx="1600118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node </a:t>
            </a:r>
            <a:r>
              <a:rPr lang="en-US" altLang="en-US" sz="1400" kern="0" dirty="0">
                <a:cs typeface="Times New Roman" panose="02020603050405020304" pitchFamily="18" charset="0"/>
              </a:rPr>
              <a:t>coalescence</a:t>
            </a:r>
            <a:endParaRPr lang="en-US" sz="1400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6360193" y="5091991"/>
            <a:ext cx="648220" cy="21193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1114652" y="5191711"/>
            <a:ext cx="3569700" cy="6210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820002" y="5716756"/>
            <a:ext cx="1783886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decide if a new root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4684352" y="5592024"/>
            <a:ext cx="1135650" cy="18646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350598" y="3058433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378640" y="3276099"/>
            <a:ext cx="157581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half-full condition</a:t>
            </a:r>
          </a:p>
          <a:p>
            <a:r>
              <a:rPr lang="en-US" sz="1400" dirty="0"/>
              <a:t>is satisfied</a:t>
            </a:r>
          </a:p>
        </p:txBody>
      </p:sp>
    </p:spTree>
    <p:extLst>
      <p:ext uri="{BB962C8B-B14F-4D97-AF65-F5344CB8AC3E}">
        <p14:creationId xmlns:p14="http://schemas.microsoft.com/office/powerpoint/2010/main" val="6206405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B+tree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  <p:sp>
        <p:nvSpPr>
          <p:cNvPr id="2" name="Rounded Rectangle 1"/>
          <p:cNvSpPr/>
          <p:nvPr/>
        </p:nvSpPr>
        <p:spPr>
          <a:xfrm>
            <a:off x="685800" y="2525486"/>
            <a:ext cx="5671457" cy="63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143001" y="5119007"/>
            <a:ext cx="5410200" cy="122373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685606" y="3691350"/>
            <a:ext cx="1782860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report if </a:t>
            </a:r>
            <a:r>
              <a:rPr 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sz="1600" dirty="0"/>
              <a:t> is </a:t>
            </a:r>
          </a:p>
          <a:p>
            <a:r>
              <a:rPr lang="en-US" sz="1600" dirty="0"/>
              <a:t>less than half-full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357257" y="4276125"/>
            <a:ext cx="328350" cy="87120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6357257" y="3164114"/>
            <a:ext cx="328349" cy="5325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63525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B+tree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2046306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8258"/>
          </a:xfrm>
        </p:spPr>
        <p:txBody>
          <a:bodyPr/>
          <a:lstStyle/>
          <a:p>
            <a:pPr algn="l" eaLnBrk="1" hangingPunct="1"/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dirty="0">
                <a:latin typeface="+mn-lt"/>
                <a:cs typeface="Times New Roman" panose="02020603050405020304" pitchFamily="18" charset="0"/>
              </a:rPr>
              <a:t> deletions in practice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435100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Often, coalescing is </a:t>
            </a:r>
            <a:r>
              <a:rPr lang="en-US" altLang="en-US" dirty="0">
                <a:solidFill>
                  <a:srgbClr val="FF0000"/>
                </a:solidFill>
                <a:cs typeface="Times New Roman" panose="02020603050405020304" pitchFamily="18" charset="0"/>
              </a:rPr>
              <a:t>not</a:t>
            </a:r>
            <a:r>
              <a:rPr lang="en-US" altLang="en-US" dirty="0">
                <a:cs typeface="Times New Roman" panose="02020603050405020304" pitchFamily="18" charset="0"/>
              </a:rPr>
              <a:t> implemented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3200" dirty="0">
                <a:cs typeface="Times New Roman" panose="02020603050405020304" pitchFamily="18" charset="0"/>
              </a:rPr>
              <a:t>	Too hard and not worth it!</a:t>
            </a:r>
          </a:p>
        </p:txBody>
      </p:sp>
      <p:sp>
        <p:nvSpPr>
          <p:cNvPr id="14029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ABF952-0738-4020-A2FC-96E1337D540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4325909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406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 on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B-tree (no “+”)</a:t>
            </a:r>
          </a:p>
        </p:txBody>
      </p:sp>
      <p:sp>
        <p:nvSpPr>
          <p:cNvPr id="14234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6D5B28-B055-46A7-BF9E-B92F37897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5256723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406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 on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B-tree (no “+”)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663700"/>
            <a:ext cx="7772400" cy="1251887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Idea:</a:t>
            </a:r>
          </a:p>
          <a:p>
            <a:pPr lvl="1"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duplicate keys</a:t>
            </a:r>
          </a:p>
        </p:txBody>
      </p:sp>
      <p:sp>
        <p:nvSpPr>
          <p:cNvPr id="14234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6D5B28-B055-46A7-BF9E-B92F37897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2543857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66722" y="4537955"/>
            <a:ext cx="1498022" cy="8263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571500" y="5382075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2787644" y="421675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301248" y="539219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40666" y="539887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295458" y="538969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2899405" y="4503013"/>
            <a:ext cx="333378" cy="9097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3696946" y="4503013"/>
            <a:ext cx="1038111" cy="8790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5"/>
          <p:cNvSpPr>
            <a:spLocks noChangeShapeType="1"/>
          </p:cNvSpPr>
          <p:nvPr/>
        </p:nvSpPr>
        <p:spPr bwMode="auto">
          <a:xfrm>
            <a:off x="4751889" y="4503014"/>
            <a:ext cx="1596878" cy="8790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07458" y="5519235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396288" y="5536037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34052" y="5526853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670957" y="540625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7" name="Straight Arrow Connector 36"/>
          <p:cNvCxnSpPr/>
          <p:nvPr/>
        </p:nvCxnSpPr>
        <p:spPr>
          <a:xfrm>
            <a:off x="7026579" y="552685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199220" y="4488073"/>
            <a:ext cx="2670086" cy="8465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35057" y="4213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3696946" y="33671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" name="Line 15"/>
          <p:cNvSpPr>
            <a:spLocks noChangeShapeType="1"/>
          </p:cNvSpPr>
          <p:nvPr/>
        </p:nvSpPr>
        <p:spPr bwMode="auto">
          <a:xfrm flipH="1">
            <a:off x="3458084" y="3613832"/>
            <a:ext cx="242207" cy="5861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4143265" y="3638438"/>
            <a:ext cx="545992" cy="561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406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 on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B-tree (no “+”)</a:t>
            </a: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660400" y="1663700"/>
            <a:ext cx="7772400" cy="125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kern="0">
                <a:latin typeface="Times New Roman" panose="02020603050405020304" pitchFamily="18" charset="0"/>
                <a:cs typeface="Times New Roman" panose="02020603050405020304" pitchFamily="18" charset="0"/>
              </a:rPr>
              <a:t>Idea:</a:t>
            </a:r>
          </a:p>
          <a:p>
            <a:pPr lvl="1" eaLnBrk="1" hangingPunct="1"/>
            <a:r>
              <a:rPr lang="en-US" altLang="en-US" kern="0">
                <a:latin typeface="Times New Roman" panose="02020603050405020304" pitchFamily="18" charset="0"/>
                <a:cs typeface="Times New Roman" panose="02020603050405020304" pitchFamily="18" charset="0"/>
              </a:rPr>
              <a:t>Avoid duplicate keys</a:t>
            </a:r>
            <a:endParaRPr lang="en-US" altLang="en-US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>
            <a:off x="576350" y="5656395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5"/>
          <p:cNvSpPr>
            <a:spLocks noChangeShapeType="1"/>
          </p:cNvSpPr>
          <p:nvPr/>
        </p:nvSpPr>
        <p:spPr bwMode="auto">
          <a:xfrm>
            <a:off x="4490154" y="5673197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5"/>
          <p:cNvSpPr>
            <a:spLocks noChangeShapeType="1"/>
          </p:cNvSpPr>
          <p:nvPr/>
        </p:nvSpPr>
        <p:spPr bwMode="auto">
          <a:xfrm>
            <a:off x="4039455" y="5680578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15"/>
          <p:cNvSpPr>
            <a:spLocks noChangeShapeType="1"/>
          </p:cNvSpPr>
          <p:nvPr/>
        </p:nvSpPr>
        <p:spPr bwMode="auto">
          <a:xfrm>
            <a:off x="2739897" y="5664013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15"/>
          <p:cNvSpPr>
            <a:spLocks noChangeShapeType="1"/>
          </p:cNvSpPr>
          <p:nvPr/>
        </p:nvSpPr>
        <p:spPr bwMode="auto">
          <a:xfrm>
            <a:off x="2295458" y="5657644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15"/>
          <p:cNvSpPr>
            <a:spLocks noChangeShapeType="1"/>
          </p:cNvSpPr>
          <p:nvPr/>
        </p:nvSpPr>
        <p:spPr bwMode="auto">
          <a:xfrm>
            <a:off x="1465270" y="5647287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15"/>
          <p:cNvSpPr>
            <a:spLocks noChangeShapeType="1"/>
          </p:cNvSpPr>
          <p:nvPr/>
        </p:nvSpPr>
        <p:spPr bwMode="auto">
          <a:xfrm>
            <a:off x="1012125" y="5656395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7752837" y="5664001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5"/>
          <p:cNvSpPr>
            <a:spLocks noChangeShapeType="1"/>
          </p:cNvSpPr>
          <p:nvPr/>
        </p:nvSpPr>
        <p:spPr bwMode="auto">
          <a:xfrm>
            <a:off x="7301248" y="5664013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5"/>
          <p:cNvSpPr>
            <a:spLocks noChangeShapeType="1"/>
          </p:cNvSpPr>
          <p:nvPr/>
        </p:nvSpPr>
        <p:spPr bwMode="auto">
          <a:xfrm>
            <a:off x="6120659" y="5680578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5"/>
          <p:cNvSpPr>
            <a:spLocks noChangeShapeType="1"/>
          </p:cNvSpPr>
          <p:nvPr/>
        </p:nvSpPr>
        <p:spPr bwMode="auto">
          <a:xfrm>
            <a:off x="5680339" y="5673197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63"/>
          <p:cNvSpPr/>
          <p:nvPr/>
        </p:nvSpPr>
        <p:spPr bwMode="auto">
          <a:xfrm>
            <a:off x="451413" y="5974926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5" name="Oval 64"/>
          <p:cNvSpPr/>
          <p:nvPr/>
        </p:nvSpPr>
        <p:spPr bwMode="auto">
          <a:xfrm>
            <a:off x="5559755" y="5986528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6" name="Oval 65"/>
          <p:cNvSpPr/>
          <p:nvPr/>
        </p:nvSpPr>
        <p:spPr bwMode="auto">
          <a:xfrm>
            <a:off x="6000075" y="5981531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7" name="Oval 66"/>
          <p:cNvSpPr/>
          <p:nvPr/>
        </p:nvSpPr>
        <p:spPr bwMode="auto">
          <a:xfrm>
            <a:off x="7180664" y="5968047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Oval 67"/>
          <p:cNvSpPr/>
          <p:nvPr/>
        </p:nvSpPr>
        <p:spPr bwMode="auto">
          <a:xfrm>
            <a:off x="7632253" y="5948504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9" name="Oval 68"/>
          <p:cNvSpPr/>
          <p:nvPr/>
        </p:nvSpPr>
        <p:spPr bwMode="auto">
          <a:xfrm>
            <a:off x="2166168" y="5991523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0" name="Oval 69"/>
          <p:cNvSpPr/>
          <p:nvPr/>
        </p:nvSpPr>
        <p:spPr bwMode="auto">
          <a:xfrm>
            <a:off x="2616557" y="5991523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1" name="Oval 70"/>
          <p:cNvSpPr/>
          <p:nvPr/>
        </p:nvSpPr>
        <p:spPr bwMode="auto">
          <a:xfrm>
            <a:off x="3911926" y="5991524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4360864" y="5974926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881821" y="5993133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1335980" y="5985277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2827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66722" y="4537955"/>
            <a:ext cx="1498022" cy="8263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571500" y="5382075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2787644" y="421675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301248" y="539219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40666" y="539887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295458" y="538969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2899405" y="4503013"/>
            <a:ext cx="333378" cy="9097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3696946" y="4503013"/>
            <a:ext cx="1038111" cy="8790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5"/>
          <p:cNvSpPr>
            <a:spLocks noChangeShapeType="1"/>
          </p:cNvSpPr>
          <p:nvPr/>
        </p:nvSpPr>
        <p:spPr bwMode="auto">
          <a:xfrm>
            <a:off x="4751889" y="4503014"/>
            <a:ext cx="1596878" cy="8790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07458" y="5519235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396288" y="5536037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34052" y="5526853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670957" y="540625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7" name="Straight Arrow Connector 36"/>
          <p:cNvCxnSpPr/>
          <p:nvPr/>
        </p:nvCxnSpPr>
        <p:spPr>
          <a:xfrm>
            <a:off x="7026579" y="552685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199220" y="4488073"/>
            <a:ext cx="2670086" cy="8465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35057" y="4213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3696946" y="33671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" name="Line 15"/>
          <p:cNvSpPr>
            <a:spLocks noChangeShapeType="1"/>
          </p:cNvSpPr>
          <p:nvPr/>
        </p:nvSpPr>
        <p:spPr bwMode="auto">
          <a:xfrm flipH="1">
            <a:off x="3458084" y="3613832"/>
            <a:ext cx="242207" cy="5861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4143265" y="3638438"/>
            <a:ext cx="545992" cy="561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406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 on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B-tree (no “+”)</a:t>
            </a: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660400" y="1663700"/>
            <a:ext cx="7772400" cy="125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kern="0">
                <a:latin typeface="Times New Roman" panose="02020603050405020304" pitchFamily="18" charset="0"/>
                <a:cs typeface="Times New Roman" panose="02020603050405020304" pitchFamily="18" charset="0"/>
              </a:rPr>
              <a:t>Idea:</a:t>
            </a:r>
          </a:p>
          <a:p>
            <a:pPr lvl="1" eaLnBrk="1" hangingPunct="1"/>
            <a:r>
              <a:rPr lang="en-US" altLang="en-US" kern="0">
                <a:latin typeface="Times New Roman" panose="02020603050405020304" pitchFamily="18" charset="0"/>
                <a:cs typeface="Times New Roman" panose="02020603050405020304" pitchFamily="18" charset="0"/>
              </a:rPr>
              <a:t>Avoid duplicate keys</a:t>
            </a:r>
            <a:endParaRPr lang="en-US" altLang="en-US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6309709" y="4781086"/>
            <a:ext cx="517160" cy="292309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5199120" y="4765177"/>
            <a:ext cx="517160" cy="292309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3884685" y="4781086"/>
            <a:ext cx="517160" cy="292309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2807514" y="4765177"/>
            <a:ext cx="517160" cy="292309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1918082" y="4765177"/>
            <a:ext cx="517160" cy="292309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4157006" y="3755302"/>
            <a:ext cx="517160" cy="292309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3375472" y="3741997"/>
            <a:ext cx="517160" cy="292309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>
            <a:off x="576350" y="5656395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5"/>
          <p:cNvSpPr>
            <a:spLocks noChangeShapeType="1"/>
          </p:cNvSpPr>
          <p:nvPr/>
        </p:nvSpPr>
        <p:spPr bwMode="auto">
          <a:xfrm>
            <a:off x="4490154" y="5673197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5"/>
          <p:cNvSpPr>
            <a:spLocks noChangeShapeType="1"/>
          </p:cNvSpPr>
          <p:nvPr/>
        </p:nvSpPr>
        <p:spPr bwMode="auto">
          <a:xfrm>
            <a:off x="4039455" y="5680578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15"/>
          <p:cNvSpPr>
            <a:spLocks noChangeShapeType="1"/>
          </p:cNvSpPr>
          <p:nvPr/>
        </p:nvSpPr>
        <p:spPr bwMode="auto">
          <a:xfrm>
            <a:off x="2739897" y="5664013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15"/>
          <p:cNvSpPr>
            <a:spLocks noChangeShapeType="1"/>
          </p:cNvSpPr>
          <p:nvPr/>
        </p:nvSpPr>
        <p:spPr bwMode="auto">
          <a:xfrm>
            <a:off x="2295458" y="5657644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15"/>
          <p:cNvSpPr>
            <a:spLocks noChangeShapeType="1"/>
          </p:cNvSpPr>
          <p:nvPr/>
        </p:nvSpPr>
        <p:spPr bwMode="auto">
          <a:xfrm>
            <a:off x="1465270" y="5647287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15"/>
          <p:cNvSpPr>
            <a:spLocks noChangeShapeType="1"/>
          </p:cNvSpPr>
          <p:nvPr/>
        </p:nvSpPr>
        <p:spPr bwMode="auto">
          <a:xfrm>
            <a:off x="1012125" y="5656395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7752837" y="5664001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5"/>
          <p:cNvSpPr>
            <a:spLocks noChangeShapeType="1"/>
          </p:cNvSpPr>
          <p:nvPr/>
        </p:nvSpPr>
        <p:spPr bwMode="auto">
          <a:xfrm>
            <a:off x="7301248" y="5664013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5"/>
          <p:cNvSpPr>
            <a:spLocks noChangeShapeType="1"/>
          </p:cNvSpPr>
          <p:nvPr/>
        </p:nvSpPr>
        <p:spPr bwMode="auto">
          <a:xfrm>
            <a:off x="6120659" y="5680578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5"/>
          <p:cNvSpPr>
            <a:spLocks noChangeShapeType="1"/>
          </p:cNvSpPr>
          <p:nvPr/>
        </p:nvSpPr>
        <p:spPr bwMode="auto">
          <a:xfrm>
            <a:off x="5680339" y="5673197"/>
            <a:ext cx="8706" cy="2430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63"/>
          <p:cNvSpPr/>
          <p:nvPr/>
        </p:nvSpPr>
        <p:spPr bwMode="auto">
          <a:xfrm>
            <a:off x="451413" y="5974926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5" name="Oval 64"/>
          <p:cNvSpPr/>
          <p:nvPr/>
        </p:nvSpPr>
        <p:spPr bwMode="auto">
          <a:xfrm>
            <a:off x="5559755" y="5986528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6" name="Oval 65"/>
          <p:cNvSpPr/>
          <p:nvPr/>
        </p:nvSpPr>
        <p:spPr bwMode="auto">
          <a:xfrm>
            <a:off x="6000075" y="5981531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7" name="Oval 66"/>
          <p:cNvSpPr/>
          <p:nvPr/>
        </p:nvSpPr>
        <p:spPr bwMode="auto">
          <a:xfrm>
            <a:off x="7180664" y="5968047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Oval 67"/>
          <p:cNvSpPr/>
          <p:nvPr/>
        </p:nvSpPr>
        <p:spPr bwMode="auto">
          <a:xfrm>
            <a:off x="7632253" y="5948504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9" name="Oval 68"/>
          <p:cNvSpPr/>
          <p:nvPr/>
        </p:nvSpPr>
        <p:spPr bwMode="auto">
          <a:xfrm>
            <a:off x="2166168" y="5991523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0" name="Oval 69"/>
          <p:cNvSpPr/>
          <p:nvPr/>
        </p:nvSpPr>
        <p:spPr bwMode="auto">
          <a:xfrm>
            <a:off x="2616557" y="5991523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1" name="Oval 70"/>
          <p:cNvSpPr/>
          <p:nvPr/>
        </p:nvSpPr>
        <p:spPr bwMode="auto">
          <a:xfrm>
            <a:off x="3911926" y="5991524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4360864" y="5974926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881821" y="5993133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1335980" y="5985277"/>
            <a:ext cx="258580" cy="22511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0984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406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 on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B-tree (no “+”)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663700"/>
            <a:ext cx="7772400" cy="1816100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Idea: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Avoid duplicate keys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Have record pointers in non-leaf nodes</a:t>
            </a:r>
          </a:p>
        </p:txBody>
      </p:sp>
      <p:sp>
        <p:nvSpPr>
          <p:cNvPr id="14234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6D5B28-B055-46A7-BF9E-B92F37897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9464787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893101"/>
            <a:ext cx="7762407" cy="363511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  <a:p>
            <a:pPr eaLnBrk="1" hangingPunct="1">
              <a:buFontTx/>
              <a:buNone/>
            </a:pPr>
            <a:r>
              <a:rPr lang="en-US" altLang="en-US" sz="2000" dirty="0"/>
              <a:t>		      to record	    to record	     to record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altLang="en-US" sz="2000" dirty="0"/>
              <a:t>		      with K1	    with K2	     with K3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altLang="en-US" sz="2000" dirty="0"/>
              <a:t>  to keys	       to keys	       to keys		   to keys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altLang="en-US" sz="2000" dirty="0"/>
              <a:t> &lt; K1		     K1&lt;x&lt;K2	     K2&lt;x&lt;k3	              &gt;k3</a:t>
            </a:r>
            <a:endParaRPr lang="en-US" altLang="en-US" dirty="0"/>
          </a:p>
        </p:txBody>
      </p:sp>
      <p:grpSp>
        <p:nvGrpSpPr>
          <p:cNvPr id="144387" name="Group 11"/>
          <p:cNvGrpSpPr>
            <a:grpSpLocks/>
          </p:cNvGrpSpPr>
          <p:nvPr/>
        </p:nvGrpSpPr>
        <p:grpSpPr bwMode="auto">
          <a:xfrm>
            <a:off x="2057400" y="4128539"/>
            <a:ext cx="4572000" cy="694336"/>
            <a:chOff x="960" y="960"/>
            <a:chExt cx="2880" cy="432"/>
          </a:xfrm>
        </p:grpSpPr>
        <p:sp>
          <p:nvSpPr>
            <p:cNvPr id="144400" name="Rectangle 4"/>
            <p:cNvSpPr>
              <a:spLocks noChangeArrowheads="1"/>
            </p:cNvSpPr>
            <p:nvPr/>
          </p:nvSpPr>
          <p:spPr bwMode="auto">
            <a:xfrm>
              <a:off x="960" y="960"/>
              <a:ext cx="288" cy="4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44401" name="Rectangle 5"/>
            <p:cNvSpPr>
              <a:spLocks noChangeArrowheads="1"/>
            </p:cNvSpPr>
            <p:nvPr/>
          </p:nvSpPr>
          <p:spPr bwMode="auto">
            <a:xfrm>
              <a:off x="1824" y="960"/>
              <a:ext cx="288" cy="4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44402" name="Rectangle 6"/>
            <p:cNvSpPr>
              <a:spLocks noChangeArrowheads="1"/>
            </p:cNvSpPr>
            <p:nvPr/>
          </p:nvSpPr>
          <p:spPr bwMode="auto">
            <a:xfrm>
              <a:off x="3552" y="960"/>
              <a:ext cx="288" cy="4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44403" name="Rectangle 7"/>
            <p:cNvSpPr>
              <a:spLocks noChangeArrowheads="1"/>
            </p:cNvSpPr>
            <p:nvPr/>
          </p:nvSpPr>
          <p:spPr bwMode="auto">
            <a:xfrm>
              <a:off x="2688" y="960"/>
              <a:ext cx="288" cy="4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44404" name="Rectangle 8"/>
            <p:cNvSpPr>
              <a:spLocks noChangeArrowheads="1"/>
            </p:cNvSpPr>
            <p:nvPr/>
          </p:nvSpPr>
          <p:spPr bwMode="auto">
            <a:xfrm>
              <a:off x="1248" y="960"/>
              <a:ext cx="576" cy="4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K1 P1</a:t>
              </a:r>
            </a:p>
          </p:txBody>
        </p:sp>
        <p:sp>
          <p:nvSpPr>
            <p:cNvPr id="144405" name="Rectangle 9"/>
            <p:cNvSpPr>
              <a:spLocks noChangeArrowheads="1"/>
            </p:cNvSpPr>
            <p:nvPr/>
          </p:nvSpPr>
          <p:spPr bwMode="auto">
            <a:xfrm>
              <a:off x="2112" y="960"/>
              <a:ext cx="576" cy="4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K2 P2</a:t>
              </a:r>
            </a:p>
          </p:txBody>
        </p:sp>
        <p:sp>
          <p:nvSpPr>
            <p:cNvPr id="144406" name="Rectangle 10"/>
            <p:cNvSpPr>
              <a:spLocks noChangeArrowheads="1"/>
            </p:cNvSpPr>
            <p:nvPr/>
          </p:nvSpPr>
          <p:spPr bwMode="auto">
            <a:xfrm>
              <a:off x="2976" y="960"/>
              <a:ext cx="576" cy="4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K3 P3</a:t>
              </a:r>
            </a:p>
          </p:txBody>
        </p:sp>
      </p:grpSp>
      <p:sp>
        <p:nvSpPr>
          <p:cNvPr id="144388" name="Line 12"/>
          <p:cNvSpPr>
            <a:spLocks noChangeShapeType="1"/>
          </p:cNvSpPr>
          <p:nvPr/>
        </p:nvSpPr>
        <p:spPr bwMode="auto">
          <a:xfrm>
            <a:off x="2971800" y="4128539"/>
            <a:ext cx="0" cy="694336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89" name="Line 13"/>
          <p:cNvSpPr>
            <a:spLocks noChangeShapeType="1"/>
          </p:cNvSpPr>
          <p:nvPr/>
        </p:nvSpPr>
        <p:spPr bwMode="auto">
          <a:xfrm>
            <a:off x="5715000" y="4128539"/>
            <a:ext cx="0" cy="694336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0" name="Line 14"/>
          <p:cNvSpPr>
            <a:spLocks noChangeShapeType="1"/>
          </p:cNvSpPr>
          <p:nvPr/>
        </p:nvSpPr>
        <p:spPr bwMode="auto">
          <a:xfrm>
            <a:off x="4343400" y="4129789"/>
            <a:ext cx="0" cy="694336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1" name="Line 16"/>
          <p:cNvSpPr>
            <a:spLocks noChangeShapeType="1"/>
          </p:cNvSpPr>
          <p:nvPr/>
        </p:nvSpPr>
        <p:spPr bwMode="auto">
          <a:xfrm flipH="1">
            <a:off x="2971800" y="4738138"/>
            <a:ext cx="228600" cy="462891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2" name="Line 17"/>
          <p:cNvSpPr>
            <a:spLocks noChangeShapeType="1"/>
          </p:cNvSpPr>
          <p:nvPr/>
        </p:nvSpPr>
        <p:spPr bwMode="auto">
          <a:xfrm flipH="1">
            <a:off x="4572000" y="4738138"/>
            <a:ext cx="0" cy="540039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3" name="Line 18"/>
          <p:cNvSpPr>
            <a:spLocks noChangeShapeType="1"/>
          </p:cNvSpPr>
          <p:nvPr/>
        </p:nvSpPr>
        <p:spPr bwMode="auto">
          <a:xfrm>
            <a:off x="5867400" y="4661939"/>
            <a:ext cx="228600" cy="617188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4" name="Line 19"/>
          <p:cNvSpPr>
            <a:spLocks noChangeShapeType="1"/>
          </p:cNvSpPr>
          <p:nvPr/>
        </p:nvSpPr>
        <p:spPr bwMode="auto">
          <a:xfrm flipH="1">
            <a:off x="1295400" y="4509539"/>
            <a:ext cx="1066800" cy="13115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5" name="Line 20"/>
          <p:cNvSpPr>
            <a:spLocks noChangeShapeType="1"/>
          </p:cNvSpPr>
          <p:nvPr/>
        </p:nvSpPr>
        <p:spPr bwMode="auto">
          <a:xfrm flipH="1">
            <a:off x="3505200" y="4509539"/>
            <a:ext cx="152400" cy="13115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6" name="Line 21"/>
          <p:cNvSpPr>
            <a:spLocks noChangeShapeType="1"/>
          </p:cNvSpPr>
          <p:nvPr/>
        </p:nvSpPr>
        <p:spPr bwMode="auto">
          <a:xfrm>
            <a:off x="5029200" y="4433339"/>
            <a:ext cx="228600" cy="13115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7" name="Line 22"/>
          <p:cNvSpPr>
            <a:spLocks noChangeShapeType="1"/>
          </p:cNvSpPr>
          <p:nvPr/>
        </p:nvSpPr>
        <p:spPr bwMode="auto">
          <a:xfrm>
            <a:off x="6400800" y="4509539"/>
            <a:ext cx="1219200" cy="12343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8" name="Line 23"/>
          <p:cNvSpPr>
            <a:spLocks noChangeShapeType="1"/>
          </p:cNvSpPr>
          <p:nvPr/>
        </p:nvSpPr>
        <p:spPr bwMode="auto">
          <a:xfrm flipH="1">
            <a:off x="4269700" y="3721515"/>
            <a:ext cx="381000" cy="3980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9" name="Slide Number Placeholder 24"/>
          <p:cNvSpPr>
            <a:spLocks noGrp="1"/>
          </p:cNvSpPr>
          <p:nvPr>
            <p:ph type="sldNum" sz="quarter" idx="12"/>
          </p:nvPr>
        </p:nvSpPr>
        <p:spPr>
          <a:xfrm>
            <a:off x="6553200" y="624090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F85C52-3D21-4591-B4E1-67864C6B7C9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/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406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 on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B-tree (no “+”)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660400" y="1663700"/>
            <a:ext cx="7772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Idea:</a:t>
            </a:r>
          </a:p>
          <a:p>
            <a:pPr lvl="1" eaLnBrk="1" hangingPunct="1"/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duplicate keys</a:t>
            </a:r>
          </a:p>
          <a:p>
            <a:pPr lvl="1" eaLnBrk="1" hangingPunct="1"/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record pointers in non-leaf nodes</a:t>
            </a:r>
          </a:p>
        </p:txBody>
      </p:sp>
    </p:spTree>
    <p:extLst>
      <p:ext uri="{BB962C8B-B14F-4D97-AF65-F5344CB8AC3E}">
        <p14:creationId xmlns:p14="http://schemas.microsoft.com/office/powerpoint/2010/main" val="20064507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1905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B-tree example</a:t>
            </a:r>
            <a:r>
              <a:rPr lang="en-US" altLang="en-US" sz="3600"/>
              <a:t>				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n=2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 rot="-5400000">
            <a:off x="4318000" y="1460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65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125</a:t>
            </a:r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 rot="-5400000">
            <a:off x="65278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145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165</a:t>
            </a:r>
          </a:p>
        </p:txBody>
      </p:sp>
      <p:sp>
        <p:nvSpPr>
          <p:cNvPr id="146438" name="Rectangle 6"/>
          <p:cNvSpPr>
            <a:spLocks noChangeArrowheads="1"/>
          </p:cNvSpPr>
          <p:nvPr/>
        </p:nvSpPr>
        <p:spPr bwMode="auto">
          <a:xfrm rot="-5400000">
            <a:off x="43180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85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105</a:t>
            </a:r>
          </a:p>
        </p:txBody>
      </p:sp>
      <p:sp>
        <p:nvSpPr>
          <p:cNvPr id="146439" name="Rectangle 7"/>
          <p:cNvSpPr>
            <a:spLocks noChangeArrowheads="1"/>
          </p:cNvSpPr>
          <p:nvPr/>
        </p:nvSpPr>
        <p:spPr bwMode="auto">
          <a:xfrm rot="-5400000">
            <a:off x="23368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45</a:t>
            </a:r>
          </a:p>
        </p:txBody>
      </p:sp>
      <p:sp>
        <p:nvSpPr>
          <p:cNvPr id="146440" name="Rectangle 8"/>
          <p:cNvSpPr>
            <a:spLocks noChangeArrowheads="1"/>
          </p:cNvSpPr>
          <p:nvPr/>
        </p:nvSpPr>
        <p:spPr bwMode="auto">
          <a:xfrm rot="-5400000">
            <a:off x="660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20</a:t>
            </a:r>
          </a:p>
        </p:txBody>
      </p:sp>
      <p:sp>
        <p:nvSpPr>
          <p:cNvPr id="146441" name="Rectangle 9"/>
          <p:cNvSpPr>
            <a:spLocks noChangeArrowheads="1"/>
          </p:cNvSpPr>
          <p:nvPr/>
        </p:nvSpPr>
        <p:spPr bwMode="auto">
          <a:xfrm rot="-5400000">
            <a:off x="1574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30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40</a:t>
            </a:r>
          </a:p>
        </p:txBody>
      </p:sp>
      <p:sp>
        <p:nvSpPr>
          <p:cNvPr id="146442" name="Rectangle 10"/>
          <p:cNvSpPr>
            <a:spLocks noChangeArrowheads="1"/>
          </p:cNvSpPr>
          <p:nvPr/>
        </p:nvSpPr>
        <p:spPr bwMode="auto">
          <a:xfrm rot="-5400000">
            <a:off x="50800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120</a:t>
            </a:r>
          </a:p>
        </p:txBody>
      </p:sp>
      <p:sp>
        <p:nvSpPr>
          <p:cNvPr id="146443" name="Rectangle 11"/>
          <p:cNvSpPr>
            <a:spLocks noChangeArrowheads="1"/>
          </p:cNvSpPr>
          <p:nvPr/>
        </p:nvSpPr>
        <p:spPr bwMode="auto">
          <a:xfrm rot="-5400000">
            <a:off x="4241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90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100</a:t>
            </a:r>
          </a:p>
        </p:txBody>
      </p:sp>
      <p:sp>
        <p:nvSpPr>
          <p:cNvPr id="146444" name="Rectangle 12"/>
          <p:cNvSpPr>
            <a:spLocks noChangeArrowheads="1"/>
          </p:cNvSpPr>
          <p:nvPr/>
        </p:nvSpPr>
        <p:spPr bwMode="auto">
          <a:xfrm rot="-5400000">
            <a:off x="3327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70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80</a:t>
            </a:r>
          </a:p>
        </p:txBody>
      </p:sp>
      <p:sp>
        <p:nvSpPr>
          <p:cNvPr id="146445" name="Rectangle 13"/>
          <p:cNvSpPr>
            <a:spLocks noChangeArrowheads="1"/>
          </p:cNvSpPr>
          <p:nvPr/>
        </p:nvSpPr>
        <p:spPr bwMode="auto">
          <a:xfrm rot="-5400000">
            <a:off x="7670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170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180</a:t>
            </a:r>
          </a:p>
        </p:txBody>
      </p:sp>
      <p:sp>
        <p:nvSpPr>
          <p:cNvPr id="146446" name="Rectangle 14"/>
          <p:cNvSpPr>
            <a:spLocks noChangeArrowheads="1"/>
          </p:cNvSpPr>
          <p:nvPr/>
        </p:nvSpPr>
        <p:spPr bwMode="auto">
          <a:xfrm rot="-5400000">
            <a:off x="24130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60</a:t>
            </a:r>
          </a:p>
        </p:txBody>
      </p:sp>
      <p:sp>
        <p:nvSpPr>
          <p:cNvPr id="146447" name="Rectangle 15"/>
          <p:cNvSpPr>
            <a:spLocks noChangeArrowheads="1"/>
          </p:cNvSpPr>
          <p:nvPr/>
        </p:nvSpPr>
        <p:spPr bwMode="auto">
          <a:xfrm rot="-5400000">
            <a:off x="5994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130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140</a:t>
            </a:r>
          </a:p>
        </p:txBody>
      </p:sp>
      <p:sp>
        <p:nvSpPr>
          <p:cNvPr id="146448" name="Rectangle 16"/>
          <p:cNvSpPr>
            <a:spLocks noChangeArrowheads="1"/>
          </p:cNvSpPr>
          <p:nvPr/>
        </p:nvSpPr>
        <p:spPr bwMode="auto">
          <a:xfrm rot="-5400000">
            <a:off x="68326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160</a:t>
            </a:r>
          </a:p>
        </p:txBody>
      </p:sp>
      <p:sp>
        <p:nvSpPr>
          <p:cNvPr id="146449" name="Line 17"/>
          <p:cNvSpPr>
            <a:spLocks noChangeShapeType="1"/>
          </p:cNvSpPr>
          <p:nvPr/>
        </p:nvSpPr>
        <p:spPr bwMode="auto">
          <a:xfrm flipH="1">
            <a:off x="2946400" y="2070100"/>
            <a:ext cx="1219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0" name="Line 18"/>
          <p:cNvSpPr>
            <a:spLocks noChangeShapeType="1"/>
          </p:cNvSpPr>
          <p:nvPr/>
        </p:nvSpPr>
        <p:spPr bwMode="auto">
          <a:xfrm>
            <a:off x="5232400" y="2070100"/>
            <a:ext cx="1676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1" name="Line 19"/>
          <p:cNvSpPr>
            <a:spLocks noChangeShapeType="1"/>
          </p:cNvSpPr>
          <p:nvPr/>
        </p:nvSpPr>
        <p:spPr bwMode="auto">
          <a:xfrm>
            <a:off x="4699000" y="22987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2" name="Line 20"/>
          <p:cNvSpPr>
            <a:spLocks noChangeShapeType="1"/>
          </p:cNvSpPr>
          <p:nvPr/>
        </p:nvSpPr>
        <p:spPr bwMode="auto">
          <a:xfrm flipH="1">
            <a:off x="1346200" y="3365500"/>
            <a:ext cx="838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3" name="Line 21"/>
          <p:cNvSpPr>
            <a:spLocks noChangeShapeType="1"/>
          </p:cNvSpPr>
          <p:nvPr/>
        </p:nvSpPr>
        <p:spPr bwMode="auto">
          <a:xfrm flipH="1">
            <a:off x="2870200" y="3365500"/>
            <a:ext cx="304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4" name="Line 22"/>
          <p:cNvSpPr>
            <a:spLocks noChangeShapeType="1"/>
          </p:cNvSpPr>
          <p:nvPr/>
        </p:nvSpPr>
        <p:spPr bwMode="auto">
          <a:xfrm flipH="1">
            <a:off x="3860800" y="33655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5" name="Line 23"/>
          <p:cNvSpPr>
            <a:spLocks noChangeShapeType="1"/>
          </p:cNvSpPr>
          <p:nvPr/>
        </p:nvSpPr>
        <p:spPr bwMode="auto">
          <a:xfrm>
            <a:off x="5156200" y="3289300"/>
            <a:ext cx="457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6" name="Line 24"/>
          <p:cNvSpPr>
            <a:spLocks noChangeShapeType="1"/>
          </p:cNvSpPr>
          <p:nvPr/>
        </p:nvSpPr>
        <p:spPr bwMode="auto">
          <a:xfrm flipH="1">
            <a:off x="2108200" y="3365500"/>
            <a:ext cx="609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7" name="Line 25"/>
          <p:cNvSpPr>
            <a:spLocks noChangeShapeType="1"/>
          </p:cNvSpPr>
          <p:nvPr/>
        </p:nvSpPr>
        <p:spPr bwMode="auto">
          <a:xfrm>
            <a:off x="4699000" y="33655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8" name="Line 26"/>
          <p:cNvSpPr>
            <a:spLocks noChangeShapeType="1"/>
          </p:cNvSpPr>
          <p:nvPr/>
        </p:nvSpPr>
        <p:spPr bwMode="auto">
          <a:xfrm>
            <a:off x="6375400" y="32893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9" name="Line 27"/>
          <p:cNvSpPr>
            <a:spLocks noChangeShapeType="1"/>
          </p:cNvSpPr>
          <p:nvPr/>
        </p:nvSpPr>
        <p:spPr bwMode="auto">
          <a:xfrm>
            <a:off x="6908800" y="3289300"/>
            <a:ext cx="457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0" name="Line 28"/>
          <p:cNvSpPr>
            <a:spLocks noChangeShapeType="1"/>
          </p:cNvSpPr>
          <p:nvPr/>
        </p:nvSpPr>
        <p:spPr bwMode="auto">
          <a:xfrm>
            <a:off x="7289800" y="3213100"/>
            <a:ext cx="914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1" name="Line 29"/>
          <p:cNvSpPr>
            <a:spLocks noChangeShapeType="1"/>
          </p:cNvSpPr>
          <p:nvPr/>
        </p:nvSpPr>
        <p:spPr bwMode="auto">
          <a:xfrm flipH="1">
            <a:off x="4089400" y="2374900"/>
            <a:ext cx="2286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2" name="Line 30"/>
          <p:cNvSpPr>
            <a:spLocks noChangeShapeType="1"/>
          </p:cNvSpPr>
          <p:nvPr/>
        </p:nvSpPr>
        <p:spPr bwMode="auto">
          <a:xfrm>
            <a:off x="5156200" y="2374900"/>
            <a:ext cx="3810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3" name="Line 31"/>
          <p:cNvSpPr>
            <a:spLocks noChangeShapeType="1"/>
          </p:cNvSpPr>
          <p:nvPr/>
        </p:nvSpPr>
        <p:spPr bwMode="auto">
          <a:xfrm flipH="1">
            <a:off x="1041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4" name="Line 32"/>
          <p:cNvSpPr>
            <a:spLocks noChangeShapeType="1"/>
          </p:cNvSpPr>
          <p:nvPr/>
        </p:nvSpPr>
        <p:spPr bwMode="auto">
          <a:xfrm flipH="1">
            <a:off x="27178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5" name="Line 33"/>
          <p:cNvSpPr>
            <a:spLocks noChangeShapeType="1"/>
          </p:cNvSpPr>
          <p:nvPr/>
        </p:nvSpPr>
        <p:spPr bwMode="auto">
          <a:xfrm>
            <a:off x="49276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6" name="Line 34"/>
          <p:cNvSpPr>
            <a:spLocks noChangeShapeType="1"/>
          </p:cNvSpPr>
          <p:nvPr/>
        </p:nvSpPr>
        <p:spPr bwMode="auto">
          <a:xfrm flipH="1">
            <a:off x="4394200" y="3594100"/>
            <a:ext cx="762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7" name="Line 35"/>
          <p:cNvSpPr>
            <a:spLocks noChangeShapeType="1"/>
          </p:cNvSpPr>
          <p:nvPr/>
        </p:nvSpPr>
        <p:spPr bwMode="auto">
          <a:xfrm flipH="1">
            <a:off x="6756400" y="35941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8" name="Line 36"/>
          <p:cNvSpPr>
            <a:spLocks noChangeShapeType="1"/>
          </p:cNvSpPr>
          <p:nvPr/>
        </p:nvSpPr>
        <p:spPr bwMode="auto">
          <a:xfrm>
            <a:off x="72898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9" name="Line 37"/>
          <p:cNvSpPr>
            <a:spLocks noChangeShapeType="1"/>
          </p:cNvSpPr>
          <p:nvPr/>
        </p:nvSpPr>
        <p:spPr bwMode="auto">
          <a:xfrm flipH="1">
            <a:off x="2108200" y="3594100"/>
            <a:ext cx="3048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0" name="Line 38"/>
          <p:cNvSpPr>
            <a:spLocks noChangeShapeType="1"/>
          </p:cNvSpPr>
          <p:nvPr/>
        </p:nvSpPr>
        <p:spPr bwMode="auto">
          <a:xfrm flipH="1">
            <a:off x="1346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1" name="Line 39"/>
          <p:cNvSpPr>
            <a:spLocks noChangeShapeType="1"/>
          </p:cNvSpPr>
          <p:nvPr/>
        </p:nvSpPr>
        <p:spPr bwMode="auto">
          <a:xfrm flipH="1">
            <a:off x="1879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2" name="Line 40"/>
          <p:cNvSpPr>
            <a:spLocks noChangeShapeType="1"/>
          </p:cNvSpPr>
          <p:nvPr/>
        </p:nvSpPr>
        <p:spPr bwMode="auto">
          <a:xfrm flipH="1">
            <a:off x="2260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3" name="Line 41"/>
          <p:cNvSpPr>
            <a:spLocks noChangeShapeType="1"/>
          </p:cNvSpPr>
          <p:nvPr/>
        </p:nvSpPr>
        <p:spPr bwMode="auto">
          <a:xfrm flipH="1">
            <a:off x="27940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4" name="Line 42"/>
          <p:cNvSpPr>
            <a:spLocks noChangeShapeType="1"/>
          </p:cNvSpPr>
          <p:nvPr/>
        </p:nvSpPr>
        <p:spPr bwMode="auto">
          <a:xfrm flipH="1">
            <a:off x="3098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5" name="Line 43"/>
          <p:cNvSpPr>
            <a:spLocks noChangeShapeType="1"/>
          </p:cNvSpPr>
          <p:nvPr/>
        </p:nvSpPr>
        <p:spPr bwMode="auto">
          <a:xfrm flipH="1">
            <a:off x="3632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6" name="Line 44"/>
          <p:cNvSpPr>
            <a:spLocks noChangeShapeType="1"/>
          </p:cNvSpPr>
          <p:nvPr/>
        </p:nvSpPr>
        <p:spPr bwMode="auto">
          <a:xfrm flipH="1">
            <a:off x="4013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7" name="Line 45"/>
          <p:cNvSpPr>
            <a:spLocks noChangeShapeType="1"/>
          </p:cNvSpPr>
          <p:nvPr/>
        </p:nvSpPr>
        <p:spPr bwMode="auto">
          <a:xfrm flipH="1">
            <a:off x="4546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8" name="Line 46"/>
          <p:cNvSpPr>
            <a:spLocks noChangeShapeType="1"/>
          </p:cNvSpPr>
          <p:nvPr/>
        </p:nvSpPr>
        <p:spPr bwMode="auto">
          <a:xfrm flipH="1">
            <a:off x="4927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79" name="Line 47"/>
          <p:cNvSpPr>
            <a:spLocks noChangeShapeType="1"/>
          </p:cNvSpPr>
          <p:nvPr/>
        </p:nvSpPr>
        <p:spPr bwMode="auto">
          <a:xfrm flipH="1">
            <a:off x="5384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0" name="Line 48"/>
          <p:cNvSpPr>
            <a:spLocks noChangeShapeType="1"/>
          </p:cNvSpPr>
          <p:nvPr/>
        </p:nvSpPr>
        <p:spPr bwMode="auto">
          <a:xfrm flipH="1">
            <a:off x="5765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1" name="Line 49"/>
          <p:cNvSpPr>
            <a:spLocks noChangeShapeType="1"/>
          </p:cNvSpPr>
          <p:nvPr/>
        </p:nvSpPr>
        <p:spPr bwMode="auto">
          <a:xfrm flipH="1">
            <a:off x="6299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2" name="Line 50"/>
          <p:cNvSpPr>
            <a:spLocks noChangeShapeType="1"/>
          </p:cNvSpPr>
          <p:nvPr/>
        </p:nvSpPr>
        <p:spPr bwMode="auto">
          <a:xfrm flipH="1">
            <a:off x="6680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3" name="Line 51"/>
          <p:cNvSpPr>
            <a:spLocks noChangeShapeType="1"/>
          </p:cNvSpPr>
          <p:nvPr/>
        </p:nvSpPr>
        <p:spPr bwMode="auto">
          <a:xfrm flipH="1">
            <a:off x="7137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4" name="Line 52"/>
          <p:cNvSpPr>
            <a:spLocks noChangeShapeType="1"/>
          </p:cNvSpPr>
          <p:nvPr/>
        </p:nvSpPr>
        <p:spPr bwMode="auto">
          <a:xfrm flipH="1">
            <a:off x="7518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5" name="Line 53"/>
          <p:cNvSpPr>
            <a:spLocks noChangeShapeType="1"/>
          </p:cNvSpPr>
          <p:nvPr/>
        </p:nvSpPr>
        <p:spPr bwMode="auto">
          <a:xfrm flipH="1">
            <a:off x="7975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6" name="Line 54"/>
          <p:cNvSpPr>
            <a:spLocks noChangeShapeType="1"/>
          </p:cNvSpPr>
          <p:nvPr/>
        </p:nvSpPr>
        <p:spPr bwMode="auto">
          <a:xfrm flipH="1">
            <a:off x="8356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7" name="Line 55"/>
          <p:cNvSpPr>
            <a:spLocks noChangeShapeType="1"/>
          </p:cNvSpPr>
          <p:nvPr/>
        </p:nvSpPr>
        <p:spPr bwMode="auto">
          <a:xfrm>
            <a:off x="13462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8" name="Line 56"/>
          <p:cNvSpPr>
            <a:spLocks noChangeShapeType="1"/>
          </p:cNvSpPr>
          <p:nvPr/>
        </p:nvSpPr>
        <p:spPr bwMode="auto">
          <a:xfrm>
            <a:off x="21844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89" name="Line 57"/>
          <p:cNvSpPr>
            <a:spLocks noChangeShapeType="1"/>
          </p:cNvSpPr>
          <p:nvPr/>
        </p:nvSpPr>
        <p:spPr bwMode="auto">
          <a:xfrm>
            <a:off x="30988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90" name="Line 58"/>
          <p:cNvSpPr>
            <a:spLocks noChangeShapeType="1"/>
          </p:cNvSpPr>
          <p:nvPr/>
        </p:nvSpPr>
        <p:spPr bwMode="auto">
          <a:xfrm>
            <a:off x="40132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91" name="Line 59"/>
          <p:cNvSpPr>
            <a:spLocks noChangeShapeType="1"/>
          </p:cNvSpPr>
          <p:nvPr/>
        </p:nvSpPr>
        <p:spPr bwMode="auto">
          <a:xfrm>
            <a:off x="48514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92" name="Line 60"/>
          <p:cNvSpPr>
            <a:spLocks noChangeShapeType="1"/>
          </p:cNvSpPr>
          <p:nvPr/>
        </p:nvSpPr>
        <p:spPr bwMode="auto">
          <a:xfrm>
            <a:off x="57658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93" name="Line 61"/>
          <p:cNvSpPr>
            <a:spLocks noChangeShapeType="1"/>
          </p:cNvSpPr>
          <p:nvPr/>
        </p:nvSpPr>
        <p:spPr bwMode="auto">
          <a:xfrm>
            <a:off x="66040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94" name="Line 62"/>
          <p:cNvSpPr>
            <a:spLocks noChangeShapeType="1"/>
          </p:cNvSpPr>
          <p:nvPr/>
        </p:nvSpPr>
        <p:spPr bwMode="auto">
          <a:xfrm>
            <a:off x="74422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95" name="Slide Number Placeholder 6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A5802BC-A464-4037-BA3E-81F5A86BE42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6966914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1905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B-tree example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600"/>
              <a:t>			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n=2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</a:p>
        </p:txBody>
      </p:sp>
      <p:sp>
        <p:nvSpPr>
          <p:cNvPr id="148484" name="Rectangle 4"/>
          <p:cNvSpPr>
            <a:spLocks noChangeArrowheads="1"/>
          </p:cNvSpPr>
          <p:nvPr/>
        </p:nvSpPr>
        <p:spPr bwMode="auto">
          <a:xfrm rot="-5400000">
            <a:off x="4318000" y="1460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65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125</a:t>
            </a:r>
          </a:p>
        </p:txBody>
      </p:sp>
      <p:sp>
        <p:nvSpPr>
          <p:cNvPr id="148485" name="Rectangle 5"/>
          <p:cNvSpPr>
            <a:spLocks noChangeArrowheads="1"/>
          </p:cNvSpPr>
          <p:nvPr/>
        </p:nvSpPr>
        <p:spPr bwMode="auto">
          <a:xfrm rot="-5400000">
            <a:off x="65278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145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165</a:t>
            </a:r>
          </a:p>
        </p:txBody>
      </p:sp>
      <p:sp>
        <p:nvSpPr>
          <p:cNvPr id="148486" name="Rectangle 6"/>
          <p:cNvSpPr>
            <a:spLocks noChangeArrowheads="1"/>
          </p:cNvSpPr>
          <p:nvPr/>
        </p:nvSpPr>
        <p:spPr bwMode="auto">
          <a:xfrm rot="-5400000">
            <a:off x="43180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85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105</a:t>
            </a:r>
          </a:p>
        </p:txBody>
      </p:sp>
      <p:sp>
        <p:nvSpPr>
          <p:cNvPr id="148487" name="Rectangle 7"/>
          <p:cNvSpPr>
            <a:spLocks noChangeArrowheads="1"/>
          </p:cNvSpPr>
          <p:nvPr/>
        </p:nvSpPr>
        <p:spPr bwMode="auto">
          <a:xfrm rot="-5400000">
            <a:off x="23368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45</a:t>
            </a:r>
          </a:p>
        </p:txBody>
      </p:sp>
      <p:sp>
        <p:nvSpPr>
          <p:cNvPr id="148488" name="Rectangle 8"/>
          <p:cNvSpPr>
            <a:spLocks noChangeArrowheads="1"/>
          </p:cNvSpPr>
          <p:nvPr/>
        </p:nvSpPr>
        <p:spPr bwMode="auto">
          <a:xfrm rot="-5400000">
            <a:off x="660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20</a:t>
            </a:r>
          </a:p>
        </p:txBody>
      </p:sp>
      <p:sp>
        <p:nvSpPr>
          <p:cNvPr id="148489" name="Rectangle 9"/>
          <p:cNvSpPr>
            <a:spLocks noChangeArrowheads="1"/>
          </p:cNvSpPr>
          <p:nvPr/>
        </p:nvSpPr>
        <p:spPr bwMode="auto">
          <a:xfrm rot="-5400000">
            <a:off x="1574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30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40</a:t>
            </a:r>
          </a:p>
        </p:txBody>
      </p:sp>
      <p:sp>
        <p:nvSpPr>
          <p:cNvPr id="148490" name="Rectangle 10"/>
          <p:cNvSpPr>
            <a:spLocks noChangeArrowheads="1"/>
          </p:cNvSpPr>
          <p:nvPr/>
        </p:nvSpPr>
        <p:spPr bwMode="auto">
          <a:xfrm rot="-5400000">
            <a:off x="50800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120</a:t>
            </a:r>
          </a:p>
        </p:txBody>
      </p:sp>
      <p:sp>
        <p:nvSpPr>
          <p:cNvPr id="148491" name="Rectangle 11"/>
          <p:cNvSpPr>
            <a:spLocks noChangeArrowheads="1"/>
          </p:cNvSpPr>
          <p:nvPr/>
        </p:nvSpPr>
        <p:spPr bwMode="auto">
          <a:xfrm rot="-5400000">
            <a:off x="4241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90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100</a:t>
            </a:r>
          </a:p>
        </p:txBody>
      </p:sp>
      <p:sp>
        <p:nvSpPr>
          <p:cNvPr id="148492" name="Rectangle 12"/>
          <p:cNvSpPr>
            <a:spLocks noChangeArrowheads="1"/>
          </p:cNvSpPr>
          <p:nvPr/>
        </p:nvSpPr>
        <p:spPr bwMode="auto">
          <a:xfrm rot="-5400000">
            <a:off x="3327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70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80</a:t>
            </a:r>
          </a:p>
        </p:txBody>
      </p:sp>
      <p:sp>
        <p:nvSpPr>
          <p:cNvPr id="148493" name="Rectangle 13"/>
          <p:cNvSpPr>
            <a:spLocks noChangeArrowheads="1"/>
          </p:cNvSpPr>
          <p:nvPr/>
        </p:nvSpPr>
        <p:spPr bwMode="auto">
          <a:xfrm rot="-5400000">
            <a:off x="7670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170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180</a:t>
            </a:r>
          </a:p>
        </p:txBody>
      </p:sp>
      <p:sp>
        <p:nvSpPr>
          <p:cNvPr id="148494" name="Rectangle 14"/>
          <p:cNvSpPr>
            <a:spLocks noChangeArrowheads="1"/>
          </p:cNvSpPr>
          <p:nvPr/>
        </p:nvSpPr>
        <p:spPr bwMode="auto">
          <a:xfrm rot="-5400000">
            <a:off x="24130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60</a:t>
            </a:r>
          </a:p>
        </p:txBody>
      </p:sp>
      <p:sp>
        <p:nvSpPr>
          <p:cNvPr id="148495" name="Rectangle 15"/>
          <p:cNvSpPr>
            <a:spLocks noChangeArrowheads="1"/>
          </p:cNvSpPr>
          <p:nvPr/>
        </p:nvSpPr>
        <p:spPr bwMode="auto">
          <a:xfrm rot="-5400000">
            <a:off x="5994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130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140</a:t>
            </a:r>
          </a:p>
        </p:txBody>
      </p:sp>
      <p:sp>
        <p:nvSpPr>
          <p:cNvPr id="148496" name="Rectangle 16"/>
          <p:cNvSpPr>
            <a:spLocks noChangeArrowheads="1"/>
          </p:cNvSpPr>
          <p:nvPr/>
        </p:nvSpPr>
        <p:spPr bwMode="auto">
          <a:xfrm rot="-5400000">
            <a:off x="68326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160</a:t>
            </a:r>
          </a:p>
        </p:txBody>
      </p:sp>
      <p:sp>
        <p:nvSpPr>
          <p:cNvPr id="148497" name="Line 17"/>
          <p:cNvSpPr>
            <a:spLocks noChangeShapeType="1"/>
          </p:cNvSpPr>
          <p:nvPr/>
        </p:nvSpPr>
        <p:spPr bwMode="auto">
          <a:xfrm flipH="1">
            <a:off x="2946400" y="2070100"/>
            <a:ext cx="1219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498" name="Line 18"/>
          <p:cNvSpPr>
            <a:spLocks noChangeShapeType="1"/>
          </p:cNvSpPr>
          <p:nvPr/>
        </p:nvSpPr>
        <p:spPr bwMode="auto">
          <a:xfrm>
            <a:off x="5232400" y="2070100"/>
            <a:ext cx="1676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499" name="Line 19"/>
          <p:cNvSpPr>
            <a:spLocks noChangeShapeType="1"/>
          </p:cNvSpPr>
          <p:nvPr/>
        </p:nvSpPr>
        <p:spPr bwMode="auto">
          <a:xfrm>
            <a:off x="4699000" y="22987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0" name="Line 20"/>
          <p:cNvSpPr>
            <a:spLocks noChangeShapeType="1"/>
          </p:cNvSpPr>
          <p:nvPr/>
        </p:nvSpPr>
        <p:spPr bwMode="auto">
          <a:xfrm flipH="1">
            <a:off x="1346200" y="3365500"/>
            <a:ext cx="838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1" name="Line 21"/>
          <p:cNvSpPr>
            <a:spLocks noChangeShapeType="1"/>
          </p:cNvSpPr>
          <p:nvPr/>
        </p:nvSpPr>
        <p:spPr bwMode="auto">
          <a:xfrm flipH="1">
            <a:off x="2870200" y="3365500"/>
            <a:ext cx="304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2" name="Line 22"/>
          <p:cNvSpPr>
            <a:spLocks noChangeShapeType="1"/>
          </p:cNvSpPr>
          <p:nvPr/>
        </p:nvSpPr>
        <p:spPr bwMode="auto">
          <a:xfrm flipH="1">
            <a:off x="3860800" y="33655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3" name="Line 23"/>
          <p:cNvSpPr>
            <a:spLocks noChangeShapeType="1"/>
          </p:cNvSpPr>
          <p:nvPr/>
        </p:nvSpPr>
        <p:spPr bwMode="auto">
          <a:xfrm>
            <a:off x="5156200" y="3289300"/>
            <a:ext cx="457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4" name="Line 24"/>
          <p:cNvSpPr>
            <a:spLocks noChangeShapeType="1"/>
          </p:cNvSpPr>
          <p:nvPr/>
        </p:nvSpPr>
        <p:spPr bwMode="auto">
          <a:xfrm flipH="1">
            <a:off x="2108200" y="3365500"/>
            <a:ext cx="609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5" name="Line 25"/>
          <p:cNvSpPr>
            <a:spLocks noChangeShapeType="1"/>
          </p:cNvSpPr>
          <p:nvPr/>
        </p:nvSpPr>
        <p:spPr bwMode="auto">
          <a:xfrm>
            <a:off x="4699000" y="33655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6" name="Line 26"/>
          <p:cNvSpPr>
            <a:spLocks noChangeShapeType="1"/>
          </p:cNvSpPr>
          <p:nvPr/>
        </p:nvSpPr>
        <p:spPr bwMode="auto">
          <a:xfrm>
            <a:off x="6375400" y="32893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7" name="Line 27"/>
          <p:cNvSpPr>
            <a:spLocks noChangeShapeType="1"/>
          </p:cNvSpPr>
          <p:nvPr/>
        </p:nvSpPr>
        <p:spPr bwMode="auto">
          <a:xfrm>
            <a:off x="6908800" y="3289300"/>
            <a:ext cx="457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8" name="Line 28"/>
          <p:cNvSpPr>
            <a:spLocks noChangeShapeType="1"/>
          </p:cNvSpPr>
          <p:nvPr/>
        </p:nvSpPr>
        <p:spPr bwMode="auto">
          <a:xfrm>
            <a:off x="7289800" y="3213100"/>
            <a:ext cx="914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09" name="Line 29"/>
          <p:cNvSpPr>
            <a:spLocks noChangeShapeType="1"/>
          </p:cNvSpPr>
          <p:nvPr/>
        </p:nvSpPr>
        <p:spPr bwMode="auto">
          <a:xfrm flipH="1">
            <a:off x="4089400" y="2374900"/>
            <a:ext cx="2286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0" name="Line 30"/>
          <p:cNvSpPr>
            <a:spLocks noChangeShapeType="1"/>
          </p:cNvSpPr>
          <p:nvPr/>
        </p:nvSpPr>
        <p:spPr bwMode="auto">
          <a:xfrm>
            <a:off x="5156200" y="2374900"/>
            <a:ext cx="3810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1" name="Line 31"/>
          <p:cNvSpPr>
            <a:spLocks noChangeShapeType="1"/>
          </p:cNvSpPr>
          <p:nvPr/>
        </p:nvSpPr>
        <p:spPr bwMode="auto">
          <a:xfrm flipH="1">
            <a:off x="1041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2" name="Line 32"/>
          <p:cNvSpPr>
            <a:spLocks noChangeShapeType="1"/>
          </p:cNvSpPr>
          <p:nvPr/>
        </p:nvSpPr>
        <p:spPr bwMode="auto">
          <a:xfrm flipH="1">
            <a:off x="27178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3" name="Line 33"/>
          <p:cNvSpPr>
            <a:spLocks noChangeShapeType="1"/>
          </p:cNvSpPr>
          <p:nvPr/>
        </p:nvSpPr>
        <p:spPr bwMode="auto">
          <a:xfrm>
            <a:off x="49276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4" name="Line 34"/>
          <p:cNvSpPr>
            <a:spLocks noChangeShapeType="1"/>
          </p:cNvSpPr>
          <p:nvPr/>
        </p:nvSpPr>
        <p:spPr bwMode="auto">
          <a:xfrm flipH="1">
            <a:off x="4394200" y="3594100"/>
            <a:ext cx="762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5" name="Line 35"/>
          <p:cNvSpPr>
            <a:spLocks noChangeShapeType="1"/>
          </p:cNvSpPr>
          <p:nvPr/>
        </p:nvSpPr>
        <p:spPr bwMode="auto">
          <a:xfrm flipH="1">
            <a:off x="6756400" y="35941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6" name="Line 36"/>
          <p:cNvSpPr>
            <a:spLocks noChangeShapeType="1"/>
          </p:cNvSpPr>
          <p:nvPr/>
        </p:nvSpPr>
        <p:spPr bwMode="auto">
          <a:xfrm>
            <a:off x="72898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7" name="Line 37"/>
          <p:cNvSpPr>
            <a:spLocks noChangeShapeType="1"/>
          </p:cNvSpPr>
          <p:nvPr/>
        </p:nvSpPr>
        <p:spPr bwMode="auto">
          <a:xfrm flipH="1">
            <a:off x="2108200" y="3594100"/>
            <a:ext cx="3048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8" name="Line 38"/>
          <p:cNvSpPr>
            <a:spLocks noChangeShapeType="1"/>
          </p:cNvSpPr>
          <p:nvPr/>
        </p:nvSpPr>
        <p:spPr bwMode="auto">
          <a:xfrm flipH="1">
            <a:off x="1346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19" name="Line 39"/>
          <p:cNvSpPr>
            <a:spLocks noChangeShapeType="1"/>
          </p:cNvSpPr>
          <p:nvPr/>
        </p:nvSpPr>
        <p:spPr bwMode="auto">
          <a:xfrm flipH="1">
            <a:off x="1879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0" name="Line 40"/>
          <p:cNvSpPr>
            <a:spLocks noChangeShapeType="1"/>
          </p:cNvSpPr>
          <p:nvPr/>
        </p:nvSpPr>
        <p:spPr bwMode="auto">
          <a:xfrm flipH="1">
            <a:off x="2260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1" name="Line 41"/>
          <p:cNvSpPr>
            <a:spLocks noChangeShapeType="1"/>
          </p:cNvSpPr>
          <p:nvPr/>
        </p:nvSpPr>
        <p:spPr bwMode="auto">
          <a:xfrm flipH="1">
            <a:off x="27940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2" name="Line 42"/>
          <p:cNvSpPr>
            <a:spLocks noChangeShapeType="1"/>
          </p:cNvSpPr>
          <p:nvPr/>
        </p:nvSpPr>
        <p:spPr bwMode="auto">
          <a:xfrm flipH="1">
            <a:off x="3098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3" name="Line 43"/>
          <p:cNvSpPr>
            <a:spLocks noChangeShapeType="1"/>
          </p:cNvSpPr>
          <p:nvPr/>
        </p:nvSpPr>
        <p:spPr bwMode="auto">
          <a:xfrm flipH="1">
            <a:off x="3632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4" name="Line 44"/>
          <p:cNvSpPr>
            <a:spLocks noChangeShapeType="1"/>
          </p:cNvSpPr>
          <p:nvPr/>
        </p:nvSpPr>
        <p:spPr bwMode="auto">
          <a:xfrm flipH="1">
            <a:off x="4013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5" name="Line 45"/>
          <p:cNvSpPr>
            <a:spLocks noChangeShapeType="1"/>
          </p:cNvSpPr>
          <p:nvPr/>
        </p:nvSpPr>
        <p:spPr bwMode="auto">
          <a:xfrm flipH="1">
            <a:off x="4546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6" name="Line 46"/>
          <p:cNvSpPr>
            <a:spLocks noChangeShapeType="1"/>
          </p:cNvSpPr>
          <p:nvPr/>
        </p:nvSpPr>
        <p:spPr bwMode="auto">
          <a:xfrm flipH="1">
            <a:off x="4927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7" name="Line 47"/>
          <p:cNvSpPr>
            <a:spLocks noChangeShapeType="1"/>
          </p:cNvSpPr>
          <p:nvPr/>
        </p:nvSpPr>
        <p:spPr bwMode="auto">
          <a:xfrm flipH="1">
            <a:off x="5384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8" name="Line 48"/>
          <p:cNvSpPr>
            <a:spLocks noChangeShapeType="1"/>
          </p:cNvSpPr>
          <p:nvPr/>
        </p:nvSpPr>
        <p:spPr bwMode="auto">
          <a:xfrm flipH="1">
            <a:off x="5765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29" name="Line 49"/>
          <p:cNvSpPr>
            <a:spLocks noChangeShapeType="1"/>
          </p:cNvSpPr>
          <p:nvPr/>
        </p:nvSpPr>
        <p:spPr bwMode="auto">
          <a:xfrm flipH="1">
            <a:off x="6299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0" name="Line 50"/>
          <p:cNvSpPr>
            <a:spLocks noChangeShapeType="1"/>
          </p:cNvSpPr>
          <p:nvPr/>
        </p:nvSpPr>
        <p:spPr bwMode="auto">
          <a:xfrm flipH="1">
            <a:off x="6680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1" name="Line 51"/>
          <p:cNvSpPr>
            <a:spLocks noChangeShapeType="1"/>
          </p:cNvSpPr>
          <p:nvPr/>
        </p:nvSpPr>
        <p:spPr bwMode="auto">
          <a:xfrm flipH="1">
            <a:off x="7137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2" name="Line 52"/>
          <p:cNvSpPr>
            <a:spLocks noChangeShapeType="1"/>
          </p:cNvSpPr>
          <p:nvPr/>
        </p:nvSpPr>
        <p:spPr bwMode="auto">
          <a:xfrm flipH="1">
            <a:off x="7518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3" name="Line 53"/>
          <p:cNvSpPr>
            <a:spLocks noChangeShapeType="1"/>
          </p:cNvSpPr>
          <p:nvPr/>
        </p:nvSpPr>
        <p:spPr bwMode="auto">
          <a:xfrm flipH="1">
            <a:off x="7975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4" name="Line 54"/>
          <p:cNvSpPr>
            <a:spLocks noChangeShapeType="1"/>
          </p:cNvSpPr>
          <p:nvPr/>
        </p:nvSpPr>
        <p:spPr bwMode="auto">
          <a:xfrm flipH="1">
            <a:off x="8356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5" name="Line 55"/>
          <p:cNvSpPr>
            <a:spLocks noChangeShapeType="1"/>
          </p:cNvSpPr>
          <p:nvPr/>
        </p:nvSpPr>
        <p:spPr bwMode="auto">
          <a:xfrm>
            <a:off x="13462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6" name="Line 56"/>
          <p:cNvSpPr>
            <a:spLocks noChangeShapeType="1"/>
          </p:cNvSpPr>
          <p:nvPr/>
        </p:nvSpPr>
        <p:spPr bwMode="auto">
          <a:xfrm>
            <a:off x="21844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7" name="Line 57"/>
          <p:cNvSpPr>
            <a:spLocks noChangeShapeType="1"/>
          </p:cNvSpPr>
          <p:nvPr/>
        </p:nvSpPr>
        <p:spPr bwMode="auto">
          <a:xfrm>
            <a:off x="30988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8" name="Line 58"/>
          <p:cNvSpPr>
            <a:spLocks noChangeShapeType="1"/>
          </p:cNvSpPr>
          <p:nvPr/>
        </p:nvSpPr>
        <p:spPr bwMode="auto">
          <a:xfrm>
            <a:off x="40132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39" name="Line 59"/>
          <p:cNvSpPr>
            <a:spLocks noChangeShapeType="1"/>
          </p:cNvSpPr>
          <p:nvPr/>
        </p:nvSpPr>
        <p:spPr bwMode="auto">
          <a:xfrm>
            <a:off x="48514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40" name="Line 60"/>
          <p:cNvSpPr>
            <a:spLocks noChangeShapeType="1"/>
          </p:cNvSpPr>
          <p:nvPr/>
        </p:nvSpPr>
        <p:spPr bwMode="auto">
          <a:xfrm>
            <a:off x="57658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41" name="Line 61"/>
          <p:cNvSpPr>
            <a:spLocks noChangeShapeType="1"/>
          </p:cNvSpPr>
          <p:nvPr/>
        </p:nvSpPr>
        <p:spPr bwMode="auto">
          <a:xfrm>
            <a:off x="66040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42" name="Line 62"/>
          <p:cNvSpPr>
            <a:spLocks noChangeShapeType="1"/>
          </p:cNvSpPr>
          <p:nvPr/>
        </p:nvSpPr>
        <p:spPr bwMode="auto">
          <a:xfrm>
            <a:off x="7442200" y="450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543" name="Oval 64"/>
          <p:cNvSpPr>
            <a:spLocks noChangeArrowheads="1"/>
          </p:cNvSpPr>
          <p:nvPr/>
        </p:nvSpPr>
        <p:spPr bwMode="auto">
          <a:xfrm>
            <a:off x="1333500" y="43053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44" name="Oval 65"/>
          <p:cNvSpPr>
            <a:spLocks noChangeArrowheads="1"/>
          </p:cNvSpPr>
          <p:nvPr/>
        </p:nvSpPr>
        <p:spPr bwMode="auto">
          <a:xfrm>
            <a:off x="2197100" y="42926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45" name="Oval 66"/>
          <p:cNvSpPr>
            <a:spLocks noChangeArrowheads="1"/>
          </p:cNvSpPr>
          <p:nvPr/>
        </p:nvSpPr>
        <p:spPr bwMode="auto">
          <a:xfrm>
            <a:off x="3111500" y="42926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46" name="Oval 67"/>
          <p:cNvSpPr>
            <a:spLocks noChangeArrowheads="1"/>
          </p:cNvSpPr>
          <p:nvPr/>
        </p:nvSpPr>
        <p:spPr bwMode="auto">
          <a:xfrm>
            <a:off x="4000500" y="43053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47" name="Oval 68"/>
          <p:cNvSpPr>
            <a:spLocks noChangeArrowheads="1"/>
          </p:cNvSpPr>
          <p:nvPr/>
        </p:nvSpPr>
        <p:spPr bwMode="auto">
          <a:xfrm>
            <a:off x="4826000" y="43053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48" name="Oval 69"/>
          <p:cNvSpPr>
            <a:spLocks noChangeArrowheads="1"/>
          </p:cNvSpPr>
          <p:nvPr/>
        </p:nvSpPr>
        <p:spPr bwMode="auto">
          <a:xfrm>
            <a:off x="5740400" y="43180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49" name="Oval 70"/>
          <p:cNvSpPr>
            <a:spLocks noChangeArrowheads="1"/>
          </p:cNvSpPr>
          <p:nvPr/>
        </p:nvSpPr>
        <p:spPr bwMode="auto">
          <a:xfrm>
            <a:off x="6578600" y="43053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50" name="Oval 71"/>
          <p:cNvSpPr>
            <a:spLocks noChangeArrowheads="1"/>
          </p:cNvSpPr>
          <p:nvPr/>
        </p:nvSpPr>
        <p:spPr bwMode="auto">
          <a:xfrm>
            <a:off x="7416800" y="43053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51" name="Oval 72"/>
          <p:cNvSpPr>
            <a:spLocks noChangeArrowheads="1"/>
          </p:cNvSpPr>
          <p:nvPr/>
        </p:nvSpPr>
        <p:spPr bwMode="auto">
          <a:xfrm>
            <a:off x="8369300" y="4241800"/>
            <a:ext cx="444500" cy="40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48552" name="Text Box 73"/>
          <p:cNvSpPr txBox="1">
            <a:spLocks noChangeArrowheads="1"/>
          </p:cNvSpPr>
          <p:nvPr/>
        </p:nvSpPr>
        <p:spPr bwMode="auto">
          <a:xfrm>
            <a:off x="241300" y="1136650"/>
            <a:ext cx="26146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sequence pointers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not useful now!</a:t>
            </a:r>
          </a:p>
        </p:txBody>
      </p:sp>
      <p:sp>
        <p:nvSpPr>
          <p:cNvPr id="148553" name="Slide Number Placeholder 7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B0D8A3-1116-4F24-9B8C-FC34D839D4A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2576959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1905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B-tree example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600"/>
              <a:t>			</a:t>
            </a: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n=2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 rot="-5400000">
            <a:off x="4318000" y="1460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65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125</a:t>
            </a:r>
          </a:p>
        </p:txBody>
      </p:sp>
      <p:sp>
        <p:nvSpPr>
          <p:cNvPr id="150533" name="Rectangle 5"/>
          <p:cNvSpPr>
            <a:spLocks noChangeArrowheads="1"/>
          </p:cNvSpPr>
          <p:nvPr/>
        </p:nvSpPr>
        <p:spPr bwMode="auto">
          <a:xfrm rot="-5400000">
            <a:off x="65278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145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165</a:t>
            </a:r>
          </a:p>
        </p:txBody>
      </p:sp>
      <p:sp>
        <p:nvSpPr>
          <p:cNvPr id="150534" name="Rectangle 6"/>
          <p:cNvSpPr>
            <a:spLocks noChangeArrowheads="1"/>
          </p:cNvSpPr>
          <p:nvPr/>
        </p:nvSpPr>
        <p:spPr bwMode="auto">
          <a:xfrm rot="-5400000">
            <a:off x="43180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85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105</a:t>
            </a:r>
          </a:p>
        </p:txBody>
      </p:sp>
      <p:sp>
        <p:nvSpPr>
          <p:cNvPr id="150535" name="Rectangle 7"/>
          <p:cNvSpPr>
            <a:spLocks noChangeArrowheads="1"/>
          </p:cNvSpPr>
          <p:nvPr/>
        </p:nvSpPr>
        <p:spPr bwMode="auto">
          <a:xfrm rot="-5400000">
            <a:off x="2336800" y="2603500"/>
            <a:ext cx="762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45</a:t>
            </a:r>
          </a:p>
        </p:txBody>
      </p:sp>
      <p:sp>
        <p:nvSpPr>
          <p:cNvPr id="150536" name="Rectangle 8"/>
          <p:cNvSpPr>
            <a:spLocks noChangeArrowheads="1"/>
          </p:cNvSpPr>
          <p:nvPr/>
        </p:nvSpPr>
        <p:spPr bwMode="auto">
          <a:xfrm rot="-5400000">
            <a:off x="660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20</a:t>
            </a:r>
          </a:p>
        </p:txBody>
      </p:sp>
      <p:sp>
        <p:nvSpPr>
          <p:cNvPr id="150537" name="Rectangle 9"/>
          <p:cNvSpPr>
            <a:spLocks noChangeArrowheads="1"/>
          </p:cNvSpPr>
          <p:nvPr/>
        </p:nvSpPr>
        <p:spPr bwMode="auto">
          <a:xfrm rot="-5400000">
            <a:off x="1574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30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40</a:t>
            </a:r>
          </a:p>
        </p:txBody>
      </p:sp>
      <p:sp>
        <p:nvSpPr>
          <p:cNvPr id="150538" name="Rectangle 10"/>
          <p:cNvSpPr>
            <a:spLocks noChangeArrowheads="1"/>
          </p:cNvSpPr>
          <p:nvPr/>
        </p:nvSpPr>
        <p:spPr bwMode="auto">
          <a:xfrm rot="-5400000">
            <a:off x="50800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120</a:t>
            </a:r>
          </a:p>
        </p:txBody>
      </p:sp>
      <p:sp>
        <p:nvSpPr>
          <p:cNvPr id="150539" name="Rectangle 11"/>
          <p:cNvSpPr>
            <a:spLocks noChangeArrowheads="1"/>
          </p:cNvSpPr>
          <p:nvPr/>
        </p:nvSpPr>
        <p:spPr bwMode="auto">
          <a:xfrm rot="-5400000">
            <a:off x="4241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90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100</a:t>
            </a:r>
          </a:p>
        </p:txBody>
      </p:sp>
      <p:sp>
        <p:nvSpPr>
          <p:cNvPr id="150540" name="Rectangle 12"/>
          <p:cNvSpPr>
            <a:spLocks noChangeArrowheads="1"/>
          </p:cNvSpPr>
          <p:nvPr/>
        </p:nvSpPr>
        <p:spPr bwMode="auto">
          <a:xfrm rot="-5400000">
            <a:off x="3327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70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80</a:t>
            </a:r>
          </a:p>
        </p:txBody>
      </p:sp>
      <p:sp>
        <p:nvSpPr>
          <p:cNvPr id="150541" name="Rectangle 13"/>
          <p:cNvSpPr>
            <a:spLocks noChangeArrowheads="1"/>
          </p:cNvSpPr>
          <p:nvPr/>
        </p:nvSpPr>
        <p:spPr bwMode="auto">
          <a:xfrm rot="-5400000">
            <a:off x="76708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170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180</a:t>
            </a:r>
          </a:p>
        </p:txBody>
      </p:sp>
      <p:sp>
        <p:nvSpPr>
          <p:cNvPr id="150542" name="Rectangle 14"/>
          <p:cNvSpPr>
            <a:spLocks noChangeArrowheads="1"/>
          </p:cNvSpPr>
          <p:nvPr/>
        </p:nvSpPr>
        <p:spPr bwMode="auto">
          <a:xfrm rot="-5400000">
            <a:off x="24130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60</a:t>
            </a:r>
          </a:p>
        </p:txBody>
      </p:sp>
      <p:sp>
        <p:nvSpPr>
          <p:cNvPr id="150543" name="Rectangle 15"/>
          <p:cNvSpPr>
            <a:spLocks noChangeArrowheads="1"/>
          </p:cNvSpPr>
          <p:nvPr/>
        </p:nvSpPr>
        <p:spPr bwMode="auto">
          <a:xfrm rot="-5400000">
            <a:off x="59944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130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140</a:t>
            </a:r>
          </a:p>
        </p:txBody>
      </p:sp>
      <p:sp>
        <p:nvSpPr>
          <p:cNvPr id="150544" name="Rectangle 16"/>
          <p:cNvSpPr>
            <a:spLocks noChangeArrowheads="1"/>
          </p:cNvSpPr>
          <p:nvPr/>
        </p:nvSpPr>
        <p:spPr bwMode="auto">
          <a:xfrm rot="-5400000">
            <a:off x="6832600" y="4508500"/>
            <a:ext cx="9906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160</a:t>
            </a:r>
          </a:p>
        </p:txBody>
      </p:sp>
      <p:sp>
        <p:nvSpPr>
          <p:cNvPr id="150545" name="Line 17"/>
          <p:cNvSpPr>
            <a:spLocks noChangeShapeType="1"/>
          </p:cNvSpPr>
          <p:nvPr/>
        </p:nvSpPr>
        <p:spPr bwMode="auto">
          <a:xfrm flipH="1">
            <a:off x="2946400" y="2070100"/>
            <a:ext cx="1219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46" name="Line 18"/>
          <p:cNvSpPr>
            <a:spLocks noChangeShapeType="1"/>
          </p:cNvSpPr>
          <p:nvPr/>
        </p:nvSpPr>
        <p:spPr bwMode="auto">
          <a:xfrm>
            <a:off x="5232400" y="2070100"/>
            <a:ext cx="1676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47" name="Line 19"/>
          <p:cNvSpPr>
            <a:spLocks noChangeShapeType="1"/>
          </p:cNvSpPr>
          <p:nvPr/>
        </p:nvSpPr>
        <p:spPr bwMode="auto">
          <a:xfrm>
            <a:off x="4699000" y="22987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48" name="Line 20"/>
          <p:cNvSpPr>
            <a:spLocks noChangeShapeType="1"/>
          </p:cNvSpPr>
          <p:nvPr/>
        </p:nvSpPr>
        <p:spPr bwMode="auto">
          <a:xfrm flipH="1">
            <a:off x="1346200" y="3365500"/>
            <a:ext cx="838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49" name="Line 21"/>
          <p:cNvSpPr>
            <a:spLocks noChangeShapeType="1"/>
          </p:cNvSpPr>
          <p:nvPr/>
        </p:nvSpPr>
        <p:spPr bwMode="auto">
          <a:xfrm flipH="1">
            <a:off x="2870200" y="3365500"/>
            <a:ext cx="304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0" name="Line 22"/>
          <p:cNvSpPr>
            <a:spLocks noChangeShapeType="1"/>
          </p:cNvSpPr>
          <p:nvPr/>
        </p:nvSpPr>
        <p:spPr bwMode="auto">
          <a:xfrm flipH="1">
            <a:off x="3860800" y="33655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1" name="Line 23"/>
          <p:cNvSpPr>
            <a:spLocks noChangeShapeType="1"/>
          </p:cNvSpPr>
          <p:nvPr/>
        </p:nvSpPr>
        <p:spPr bwMode="auto">
          <a:xfrm>
            <a:off x="5156200" y="3289300"/>
            <a:ext cx="457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2" name="Line 24"/>
          <p:cNvSpPr>
            <a:spLocks noChangeShapeType="1"/>
          </p:cNvSpPr>
          <p:nvPr/>
        </p:nvSpPr>
        <p:spPr bwMode="auto">
          <a:xfrm flipH="1">
            <a:off x="2108200" y="3365500"/>
            <a:ext cx="609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3" name="Line 25"/>
          <p:cNvSpPr>
            <a:spLocks noChangeShapeType="1"/>
          </p:cNvSpPr>
          <p:nvPr/>
        </p:nvSpPr>
        <p:spPr bwMode="auto">
          <a:xfrm>
            <a:off x="4699000" y="33655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4" name="Line 26"/>
          <p:cNvSpPr>
            <a:spLocks noChangeShapeType="1"/>
          </p:cNvSpPr>
          <p:nvPr/>
        </p:nvSpPr>
        <p:spPr bwMode="auto">
          <a:xfrm>
            <a:off x="6375400" y="32893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5" name="Line 27"/>
          <p:cNvSpPr>
            <a:spLocks noChangeShapeType="1"/>
          </p:cNvSpPr>
          <p:nvPr/>
        </p:nvSpPr>
        <p:spPr bwMode="auto">
          <a:xfrm>
            <a:off x="6908800" y="3289300"/>
            <a:ext cx="457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6" name="Line 28"/>
          <p:cNvSpPr>
            <a:spLocks noChangeShapeType="1"/>
          </p:cNvSpPr>
          <p:nvPr/>
        </p:nvSpPr>
        <p:spPr bwMode="auto">
          <a:xfrm>
            <a:off x="7289800" y="3213100"/>
            <a:ext cx="914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7" name="Line 29"/>
          <p:cNvSpPr>
            <a:spLocks noChangeShapeType="1"/>
          </p:cNvSpPr>
          <p:nvPr/>
        </p:nvSpPr>
        <p:spPr bwMode="auto">
          <a:xfrm flipH="1">
            <a:off x="4089400" y="2374900"/>
            <a:ext cx="2286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8" name="Line 30"/>
          <p:cNvSpPr>
            <a:spLocks noChangeShapeType="1"/>
          </p:cNvSpPr>
          <p:nvPr/>
        </p:nvSpPr>
        <p:spPr bwMode="auto">
          <a:xfrm>
            <a:off x="5156200" y="2374900"/>
            <a:ext cx="3810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59" name="Line 31"/>
          <p:cNvSpPr>
            <a:spLocks noChangeShapeType="1"/>
          </p:cNvSpPr>
          <p:nvPr/>
        </p:nvSpPr>
        <p:spPr bwMode="auto">
          <a:xfrm flipH="1">
            <a:off x="1041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0" name="Line 32"/>
          <p:cNvSpPr>
            <a:spLocks noChangeShapeType="1"/>
          </p:cNvSpPr>
          <p:nvPr/>
        </p:nvSpPr>
        <p:spPr bwMode="auto">
          <a:xfrm flipH="1">
            <a:off x="27178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1" name="Line 33"/>
          <p:cNvSpPr>
            <a:spLocks noChangeShapeType="1"/>
          </p:cNvSpPr>
          <p:nvPr/>
        </p:nvSpPr>
        <p:spPr bwMode="auto">
          <a:xfrm>
            <a:off x="49276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2" name="Line 34"/>
          <p:cNvSpPr>
            <a:spLocks noChangeShapeType="1"/>
          </p:cNvSpPr>
          <p:nvPr/>
        </p:nvSpPr>
        <p:spPr bwMode="auto">
          <a:xfrm flipH="1">
            <a:off x="4394200" y="3594100"/>
            <a:ext cx="762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3" name="Line 35"/>
          <p:cNvSpPr>
            <a:spLocks noChangeShapeType="1"/>
          </p:cNvSpPr>
          <p:nvPr/>
        </p:nvSpPr>
        <p:spPr bwMode="auto">
          <a:xfrm flipH="1">
            <a:off x="6756400" y="35941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4" name="Line 36"/>
          <p:cNvSpPr>
            <a:spLocks noChangeShapeType="1"/>
          </p:cNvSpPr>
          <p:nvPr/>
        </p:nvSpPr>
        <p:spPr bwMode="auto">
          <a:xfrm>
            <a:off x="7289800" y="3594100"/>
            <a:ext cx="152400" cy="4572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5" name="Line 37"/>
          <p:cNvSpPr>
            <a:spLocks noChangeShapeType="1"/>
          </p:cNvSpPr>
          <p:nvPr/>
        </p:nvSpPr>
        <p:spPr bwMode="auto">
          <a:xfrm flipH="1">
            <a:off x="2108200" y="3594100"/>
            <a:ext cx="304800" cy="381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6" name="Line 38"/>
          <p:cNvSpPr>
            <a:spLocks noChangeShapeType="1"/>
          </p:cNvSpPr>
          <p:nvPr/>
        </p:nvSpPr>
        <p:spPr bwMode="auto">
          <a:xfrm flipH="1">
            <a:off x="1346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7" name="Line 39"/>
          <p:cNvSpPr>
            <a:spLocks noChangeShapeType="1"/>
          </p:cNvSpPr>
          <p:nvPr/>
        </p:nvSpPr>
        <p:spPr bwMode="auto">
          <a:xfrm flipH="1">
            <a:off x="1879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8" name="Line 40"/>
          <p:cNvSpPr>
            <a:spLocks noChangeShapeType="1"/>
          </p:cNvSpPr>
          <p:nvPr/>
        </p:nvSpPr>
        <p:spPr bwMode="auto">
          <a:xfrm flipH="1">
            <a:off x="2260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69" name="Line 41"/>
          <p:cNvSpPr>
            <a:spLocks noChangeShapeType="1"/>
          </p:cNvSpPr>
          <p:nvPr/>
        </p:nvSpPr>
        <p:spPr bwMode="auto">
          <a:xfrm flipH="1">
            <a:off x="27940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0" name="Line 42"/>
          <p:cNvSpPr>
            <a:spLocks noChangeShapeType="1"/>
          </p:cNvSpPr>
          <p:nvPr/>
        </p:nvSpPr>
        <p:spPr bwMode="auto">
          <a:xfrm flipH="1">
            <a:off x="3098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1" name="Line 43"/>
          <p:cNvSpPr>
            <a:spLocks noChangeShapeType="1"/>
          </p:cNvSpPr>
          <p:nvPr/>
        </p:nvSpPr>
        <p:spPr bwMode="auto">
          <a:xfrm flipH="1">
            <a:off x="3632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2" name="Line 44"/>
          <p:cNvSpPr>
            <a:spLocks noChangeShapeType="1"/>
          </p:cNvSpPr>
          <p:nvPr/>
        </p:nvSpPr>
        <p:spPr bwMode="auto">
          <a:xfrm flipH="1">
            <a:off x="4013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3" name="Line 45"/>
          <p:cNvSpPr>
            <a:spLocks noChangeShapeType="1"/>
          </p:cNvSpPr>
          <p:nvPr/>
        </p:nvSpPr>
        <p:spPr bwMode="auto">
          <a:xfrm flipH="1">
            <a:off x="4546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4" name="Line 46"/>
          <p:cNvSpPr>
            <a:spLocks noChangeShapeType="1"/>
          </p:cNvSpPr>
          <p:nvPr/>
        </p:nvSpPr>
        <p:spPr bwMode="auto">
          <a:xfrm flipH="1">
            <a:off x="4927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5" name="Line 47"/>
          <p:cNvSpPr>
            <a:spLocks noChangeShapeType="1"/>
          </p:cNvSpPr>
          <p:nvPr/>
        </p:nvSpPr>
        <p:spPr bwMode="auto">
          <a:xfrm flipH="1">
            <a:off x="5384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6" name="Line 48"/>
          <p:cNvSpPr>
            <a:spLocks noChangeShapeType="1"/>
          </p:cNvSpPr>
          <p:nvPr/>
        </p:nvSpPr>
        <p:spPr bwMode="auto">
          <a:xfrm flipH="1">
            <a:off x="57658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7" name="Line 49"/>
          <p:cNvSpPr>
            <a:spLocks noChangeShapeType="1"/>
          </p:cNvSpPr>
          <p:nvPr/>
        </p:nvSpPr>
        <p:spPr bwMode="auto">
          <a:xfrm flipH="1">
            <a:off x="6299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8" name="Line 50"/>
          <p:cNvSpPr>
            <a:spLocks noChangeShapeType="1"/>
          </p:cNvSpPr>
          <p:nvPr/>
        </p:nvSpPr>
        <p:spPr bwMode="auto">
          <a:xfrm flipH="1">
            <a:off x="66802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79" name="Line 51"/>
          <p:cNvSpPr>
            <a:spLocks noChangeShapeType="1"/>
          </p:cNvSpPr>
          <p:nvPr/>
        </p:nvSpPr>
        <p:spPr bwMode="auto">
          <a:xfrm flipH="1">
            <a:off x="7137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80" name="Line 52"/>
          <p:cNvSpPr>
            <a:spLocks noChangeShapeType="1"/>
          </p:cNvSpPr>
          <p:nvPr/>
        </p:nvSpPr>
        <p:spPr bwMode="auto">
          <a:xfrm flipH="1">
            <a:off x="75184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81" name="Line 53"/>
          <p:cNvSpPr>
            <a:spLocks noChangeShapeType="1"/>
          </p:cNvSpPr>
          <p:nvPr/>
        </p:nvSpPr>
        <p:spPr bwMode="auto">
          <a:xfrm flipH="1">
            <a:off x="7975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82" name="Line 54"/>
          <p:cNvSpPr>
            <a:spLocks noChangeShapeType="1"/>
          </p:cNvSpPr>
          <p:nvPr/>
        </p:nvSpPr>
        <p:spPr bwMode="auto">
          <a:xfrm flipH="1">
            <a:off x="8356600" y="5194300"/>
            <a:ext cx="0" cy="533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83" name="Text Box 73"/>
          <p:cNvSpPr txBox="1">
            <a:spLocks noChangeArrowheads="1"/>
          </p:cNvSpPr>
          <p:nvPr/>
        </p:nvSpPr>
        <p:spPr bwMode="auto">
          <a:xfrm>
            <a:off x="241300" y="1136650"/>
            <a:ext cx="26146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sequence pointers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not useful now!</a:t>
            </a:r>
          </a:p>
        </p:txBody>
      </p:sp>
      <p:sp>
        <p:nvSpPr>
          <p:cNvPr id="150584" name="Slide Number Placeholder 7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065064-1ABB-43D9-882F-C423338140E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0959418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175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u="sng">
                <a:latin typeface="Times New Roman" panose="02020603050405020304" pitchFamily="18" charset="0"/>
                <a:cs typeface="Times New Roman" panose="02020603050405020304" pitchFamily="18" charset="0"/>
              </a:rPr>
              <a:t>Tradeoffs: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11300"/>
            <a:ext cx="7924800" cy="29273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>
                <a:sym typeface="Wingdings" panose="05000000000000000000" pitchFamily="2" charset="2"/>
              </a:rPr>
              <a:t>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B-trees have faster lookup than B+trees</a:t>
            </a:r>
          </a:p>
          <a:p>
            <a:pPr eaLnBrk="1" hangingPunct="1">
              <a:buFontTx/>
              <a:buNone/>
            </a:pP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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 B-tree, non-leaf &amp; leaf different sizes</a:t>
            </a:r>
          </a:p>
          <a:p>
            <a:pPr eaLnBrk="1" hangingPunct="1"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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 B-tree, insertion and deletion more complicated</a:t>
            </a:r>
          </a:p>
        </p:txBody>
      </p:sp>
      <p:sp>
        <p:nvSpPr>
          <p:cNvPr id="152580" name="Text Box 4"/>
          <p:cNvSpPr txBox="1">
            <a:spLocks noChangeArrowheads="1"/>
          </p:cNvSpPr>
          <p:nvPr/>
        </p:nvSpPr>
        <p:spPr bwMode="auto">
          <a:xfrm>
            <a:off x="2697163" y="4529138"/>
            <a:ext cx="37496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ZapfDingbats" pitchFamily="82" charset="2"/>
              </a:rPr>
              <a:t>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B+trees preferred!</a:t>
            </a:r>
          </a:p>
        </p:txBody>
      </p:sp>
      <p:sp>
        <p:nvSpPr>
          <p:cNvPr id="15258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B9203A-CABC-4047-962B-A1ED21B800F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1557286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Index Structure: Hash Tables</a:t>
            </a:r>
          </a:p>
        </p:txBody>
      </p:sp>
      <p:sp>
        <p:nvSpPr>
          <p:cNvPr id="92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0D65E9-78E2-4D52-85A3-DB499B2A026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5341518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Index Structure: Hash Tables</a:t>
            </a:r>
          </a:p>
        </p:txBody>
      </p:sp>
      <p:sp>
        <p:nvSpPr>
          <p:cNvPr id="92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0D65E9-78E2-4D52-85A3-DB499B2A026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/>
          </a:p>
        </p:txBody>
      </p:sp>
      <p:sp>
        <p:nvSpPr>
          <p:cNvPr id="9220" name="Pentagon 6"/>
          <p:cNvSpPr>
            <a:spLocks noChangeArrowheads="1"/>
          </p:cNvSpPr>
          <p:nvPr/>
        </p:nvSpPr>
        <p:spPr bwMode="auto">
          <a:xfrm>
            <a:off x="3381375" y="2971800"/>
            <a:ext cx="1257300" cy="1009650"/>
          </a:xfrm>
          <a:prstGeom prst="homePlate">
            <a:avLst>
              <a:gd name="adj" fmla="val 50002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cxnSp>
        <p:nvCxnSpPr>
          <p:cNvPr id="9221" name="Straight Arrow Connector 8"/>
          <p:cNvCxnSpPr>
            <a:cxnSpLocks noChangeShapeType="1"/>
          </p:cNvCxnSpPr>
          <p:nvPr/>
        </p:nvCxnSpPr>
        <p:spPr bwMode="auto">
          <a:xfrm>
            <a:off x="2962275" y="350520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2" name="TextBox 9"/>
          <p:cNvSpPr txBox="1">
            <a:spLocks noChangeArrowheads="1"/>
          </p:cNvSpPr>
          <p:nvPr/>
        </p:nvSpPr>
        <p:spPr bwMode="auto">
          <a:xfrm>
            <a:off x="1450975" y="3324225"/>
            <a:ext cx="1493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search key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9223" name="Rectangle 10"/>
          <p:cNvSpPr>
            <a:spLocks noChangeArrowheads="1"/>
          </p:cNvSpPr>
          <p:nvPr/>
        </p:nvSpPr>
        <p:spPr bwMode="auto">
          <a:xfrm>
            <a:off x="5791200" y="1409700"/>
            <a:ext cx="485775" cy="4029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24" name="Straight Arrow Connector 12"/>
          <p:cNvCxnSpPr>
            <a:cxnSpLocks noChangeShapeType="1"/>
          </p:cNvCxnSpPr>
          <p:nvPr/>
        </p:nvCxnSpPr>
        <p:spPr bwMode="auto">
          <a:xfrm flipV="1">
            <a:off x="4667250" y="3476625"/>
            <a:ext cx="552450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5" name="TextBox 9"/>
          <p:cNvSpPr txBox="1">
            <a:spLocks noChangeArrowheads="1"/>
          </p:cNvSpPr>
          <p:nvPr/>
        </p:nvSpPr>
        <p:spPr bwMode="auto">
          <a:xfrm>
            <a:off x="4633913" y="2981325"/>
            <a:ext cx="595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9226" name="Straight Connector 21"/>
          <p:cNvCxnSpPr>
            <a:cxnSpLocks noChangeShapeType="1"/>
          </p:cNvCxnSpPr>
          <p:nvPr/>
        </p:nvCxnSpPr>
        <p:spPr bwMode="auto">
          <a:xfrm>
            <a:off x="5791200" y="223837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7" name="Straight Connector 22"/>
          <p:cNvCxnSpPr>
            <a:cxnSpLocks noChangeShapeType="1"/>
          </p:cNvCxnSpPr>
          <p:nvPr/>
        </p:nvCxnSpPr>
        <p:spPr bwMode="auto">
          <a:xfrm>
            <a:off x="5800725" y="303847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8" name="Straight Connector 23"/>
          <p:cNvCxnSpPr>
            <a:cxnSpLocks noChangeShapeType="1"/>
          </p:cNvCxnSpPr>
          <p:nvPr/>
        </p:nvCxnSpPr>
        <p:spPr bwMode="auto">
          <a:xfrm>
            <a:off x="5791200" y="3848100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9" name="Straight Connector 24"/>
          <p:cNvCxnSpPr>
            <a:cxnSpLocks noChangeShapeType="1"/>
          </p:cNvCxnSpPr>
          <p:nvPr/>
        </p:nvCxnSpPr>
        <p:spPr bwMode="auto">
          <a:xfrm>
            <a:off x="5800725" y="465772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0" name="Left Brace 25"/>
          <p:cNvSpPr>
            <a:spLocks/>
          </p:cNvSpPr>
          <p:nvPr/>
        </p:nvSpPr>
        <p:spPr bwMode="auto">
          <a:xfrm>
            <a:off x="5334000" y="1533525"/>
            <a:ext cx="352425" cy="3876675"/>
          </a:xfrm>
          <a:prstGeom prst="leftBrace">
            <a:avLst>
              <a:gd name="adj1" fmla="val 8352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1" name="TextBox 9"/>
          <p:cNvSpPr txBox="1">
            <a:spLocks noChangeArrowheads="1"/>
          </p:cNvSpPr>
          <p:nvPr/>
        </p:nvSpPr>
        <p:spPr bwMode="auto">
          <a:xfrm rot="5400000">
            <a:off x="6276181" y="3218657"/>
            <a:ext cx="9683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  <a:endParaRPr lang="en-US" altLang="en-US" sz="2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32" name="TextBox 9"/>
          <p:cNvSpPr txBox="1">
            <a:spLocks noChangeArrowheads="1"/>
          </p:cNvSpPr>
          <p:nvPr/>
        </p:nvSpPr>
        <p:spPr bwMode="auto">
          <a:xfrm>
            <a:off x="844550" y="5572125"/>
            <a:ext cx="7416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A bucket is typically a disk block (probably with overflow blocks)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), 0 ≤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-1, gives an easy way to compute the bucket address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address from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indirect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is the index in a directory.</a:t>
            </a:r>
          </a:p>
        </p:txBody>
      </p:sp>
      <p:sp>
        <p:nvSpPr>
          <p:cNvPr id="9233" name="Rectangle 29"/>
          <p:cNvSpPr>
            <a:spLocks noChangeArrowheads="1"/>
          </p:cNvSpPr>
          <p:nvPr/>
        </p:nvSpPr>
        <p:spPr bwMode="auto">
          <a:xfrm>
            <a:off x="6276975" y="222885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4" name="Rectangle 30"/>
          <p:cNvSpPr>
            <a:spLocks noChangeArrowheads="1"/>
          </p:cNvSpPr>
          <p:nvPr/>
        </p:nvSpPr>
        <p:spPr bwMode="auto">
          <a:xfrm>
            <a:off x="6276975" y="14097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5" name="Rectangle 31"/>
          <p:cNvSpPr>
            <a:spLocks noChangeArrowheads="1"/>
          </p:cNvSpPr>
          <p:nvPr/>
        </p:nvSpPr>
        <p:spPr bwMode="auto">
          <a:xfrm>
            <a:off x="6276975" y="46482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6" name="Rectangle 32"/>
          <p:cNvSpPr>
            <a:spLocks noChangeArrowheads="1"/>
          </p:cNvSpPr>
          <p:nvPr/>
        </p:nvSpPr>
        <p:spPr bwMode="auto">
          <a:xfrm>
            <a:off x="6276975" y="302895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7" name="Rectangle 33"/>
          <p:cNvSpPr>
            <a:spLocks noChangeArrowheads="1"/>
          </p:cNvSpPr>
          <p:nvPr/>
        </p:nvSpPr>
        <p:spPr bwMode="auto">
          <a:xfrm>
            <a:off x="6276975" y="38481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7662471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 hash function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43100"/>
            <a:ext cx="8204200" cy="4114800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key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= ‘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’ 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-byte character string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have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 buckets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hash function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eaLnBrk="1" hangingPunct="1"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			h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 = (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+ … +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 mod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eaLnBrk="1" hangingPunct="1">
              <a:buFontTx/>
              <a:buNone/>
            </a:pPr>
            <a:endParaRPr lang="en-US" altLang="en-US" sz="2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3B4412-D78D-4D57-979B-EC178F899DF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9961425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6900" y="850900"/>
            <a:ext cx="7772400" cy="2909888"/>
          </a:xfrm>
        </p:spPr>
        <p:txBody>
          <a:bodyPr/>
          <a:lstStyle/>
          <a:p>
            <a:pPr eaLnBrk="1" hangingPunct="1">
              <a:buFont typeface="ZapfDingbats" pitchFamily="82" charset="2"/>
              <a:buChar char="ý"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There are better hash functions</a:t>
            </a:r>
          </a:p>
          <a:p>
            <a:pPr eaLnBrk="1" hangingPunct="1">
              <a:buFont typeface="ZapfDingbats" pitchFamily="82" charset="2"/>
              <a:buChar char="ý"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There is deep research that shows how to have a good hash function, which always exists. </a:t>
            </a:r>
          </a:p>
          <a:p>
            <a:pPr eaLnBrk="1" hangingPunct="1"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ZapfDingbats" pitchFamily="82" charset="2"/>
              </a:rPr>
              <a:t>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Read Knuth Vol. 3 if you are interested in</a:t>
            </a:r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549275" y="4291013"/>
            <a:ext cx="7908925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tabLst>
                <a:tab pos="2628900" algn="l"/>
                <a:tab pos="326390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628900" algn="l"/>
                <a:tab pos="326390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628900" algn="l"/>
                <a:tab pos="326390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28900" algn="l"/>
                <a:tab pos="32639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hash	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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number of</a:t>
            </a:r>
          </a:p>
          <a:p>
            <a:pPr algn="ctr"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function:	  	  keys/bucket is roughly </a:t>
            </a:r>
          </a:p>
          <a:p>
            <a:pPr algn="ctr"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the same for all buckets</a:t>
            </a:r>
          </a:p>
        </p:txBody>
      </p:sp>
      <p:sp>
        <p:nvSpPr>
          <p:cNvPr id="1229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23088D-23F6-49A9-BE2E-8187B186934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2133640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Within a bucket: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790700"/>
            <a:ext cx="7772400" cy="673100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Do we keep keys sorted?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660400" y="2844800"/>
            <a:ext cx="7772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Yes, if CPU time critical</a:t>
            </a:r>
            <a:b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&amp; inserts/deletes not too frequent</a:t>
            </a:r>
          </a:p>
        </p:txBody>
      </p:sp>
      <p:sp>
        <p:nvSpPr>
          <p:cNvPr id="1331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E439C9-3A5A-4292-83C4-DD01927C4AA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149679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Higher dimensional hash functions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43100"/>
            <a:ext cx="8204200" cy="4114800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2-dimensional hash functions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let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be two attributes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Let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→ {0, 1}</a:t>
            </a:r>
            <a:r>
              <a:rPr lang="en-US" altLang="en-US" sz="28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→ {0, 1}</a:t>
            </a:r>
            <a:r>
              <a:rPr lang="en-US" altLang="en-US" sz="28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be hash functions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then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)∙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 is a hash function for      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(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→ {0, 1}</a:t>
            </a:r>
            <a:r>
              <a:rPr lang="en-US" altLang="en-US" sz="28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c+d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good for partial search</a:t>
            </a:r>
          </a:p>
          <a:p>
            <a:pPr eaLnBrk="1" hangingPunct="1">
              <a:buFontTx/>
              <a:buNone/>
            </a:pPr>
            <a:endParaRPr lang="en-US" altLang="en-US" sz="2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325F6C-FA6F-4EB8-A7C7-C67F5D1689A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18632780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14709</TotalTime>
  <Words>5770</Words>
  <Application>Microsoft Office PowerPoint</Application>
  <PresentationFormat>On-screen Show (4:3)</PresentationFormat>
  <Paragraphs>1207</Paragraphs>
  <Slides>67</Slides>
  <Notes>61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5" baseType="lpstr">
      <vt:lpstr>宋体</vt:lpstr>
      <vt:lpstr>ZapfDingbats</vt:lpstr>
      <vt:lpstr>Arial</vt:lpstr>
      <vt:lpstr>Symbol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The Main Purpose of Index Structures</vt:lpstr>
      <vt:lpstr>B+tree rules</vt:lpstr>
      <vt:lpstr>Delete in B+tree</vt:lpstr>
      <vt:lpstr>Delete in B+tree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B+tree deletions in practice</vt:lpstr>
      <vt:lpstr>Variation on B+tree: B-tree (no “+”)</vt:lpstr>
      <vt:lpstr>Variation on B+tree: B-tree (no “+”)</vt:lpstr>
      <vt:lpstr>Variation on B+tree: B-tree (no “+”)</vt:lpstr>
      <vt:lpstr>Variation on B+tree: B-tree (no “+”)</vt:lpstr>
      <vt:lpstr>Variation on B+tree: B-tree (no “+”)</vt:lpstr>
      <vt:lpstr>Variation on B+tree: B-tree (no “+”)</vt:lpstr>
      <vt:lpstr>B-tree example    n=2</vt:lpstr>
      <vt:lpstr>B-tree example    n=2</vt:lpstr>
      <vt:lpstr>B-tree example    n=2</vt:lpstr>
      <vt:lpstr>Tradeoffs:</vt:lpstr>
      <vt:lpstr>Another Index Structure: Hash Tables</vt:lpstr>
      <vt:lpstr>Another Index Structure: Hash Tables</vt:lpstr>
      <vt:lpstr>Example hash function</vt:lpstr>
      <vt:lpstr>PowerPoint Presentation</vt:lpstr>
      <vt:lpstr>Within a bucket:</vt:lpstr>
      <vt:lpstr>Higher dimensional hash functions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373</cp:revision>
  <cp:lastPrinted>2001-02-01T17:43:24Z</cp:lastPrinted>
  <dcterms:created xsi:type="dcterms:W3CDTF">1999-07-13T19:55:20Z</dcterms:created>
  <dcterms:modified xsi:type="dcterms:W3CDTF">2025-03-26T17:34:55Z</dcterms:modified>
</cp:coreProperties>
</file>