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handoutMasterIdLst>
    <p:handoutMasterId r:id="rId97"/>
  </p:handoutMasterIdLst>
  <p:sldIdLst>
    <p:sldId id="293" r:id="rId2"/>
    <p:sldId id="727" r:id="rId3"/>
    <p:sldId id="731" r:id="rId4"/>
    <p:sldId id="938" r:id="rId5"/>
    <p:sldId id="746" r:id="rId6"/>
    <p:sldId id="755" r:id="rId7"/>
    <p:sldId id="762" r:id="rId8"/>
    <p:sldId id="815" r:id="rId9"/>
    <p:sldId id="770" r:id="rId10"/>
    <p:sldId id="779" r:id="rId11"/>
    <p:sldId id="780" r:id="rId12"/>
    <p:sldId id="781" r:id="rId13"/>
    <p:sldId id="782" r:id="rId14"/>
    <p:sldId id="783" r:id="rId15"/>
    <p:sldId id="784" r:id="rId16"/>
    <p:sldId id="785" r:id="rId17"/>
    <p:sldId id="786" r:id="rId18"/>
    <p:sldId id="787" r:id="rId19"/>
    <p:sldId id="788" r:id="rId20"/>
    <p:sldId id="789" r:id="rId21"/>
    <p:sldId id="790" r:id="rId22"/>
    <p:sldId id="791" r:id="rId23"/>
    <p:sldId id="792" r:id="rId24"/>
    <p:sldId id="793" r:id="rId25"/>
    <p:sldId id="794" r:id="rId26"/>
    <p:sldId id="795" r:id="rId27"/>
    <p:sldId id="940" r:id="rId28"/>
    <p:sldId id="796" r:id="rId29"/>
    <p:sldId id="797" r:id="rId30"/>
    <p:sldId id="798" r:id="rId31"/>
    <p:sldId id="799" r:id="rId32"/>
    <p:sldId id="800" r:id="rId33"/>
    <p:sldId id="801" r:id="rId34"/>
    <p:sldId id="932" r:id="rId35"/>
    <p:sldId id="931" r:id="rId36"/>
    <p:sldId id="933" r:id="rId37"/>
    <p:sldId id="939" r:id="rId38"/>
    <p:sldId id="806" r:id="rId39"/>
    <p:sldId id="807" r:id="rId40"/>
    <p:sldId id="808" r:id="rId41"/>
    <p:sldId id="809" r:id="rId42"/>
    <p:sldId id="810" r:id="rId43"/>
    <p:sldId id="811" r:id="rId44"/>
    <p:sldId id="812" r:id="rId45"/>
    <p:sldId id="813" r:id="rId46"/>
    <p:sldId id="814" r:id="rId47"/>
    <p:sldId id="820" r:id="rId48"/>
    <p:sldId id="821" r:id="rId49"/>
    <p:sldId id="822" r:id="rId50"/>
    <p:sldId id="823" r:id="rId51"/>
    <p:sldId id="824" r:id="rId52"/>
    <p:sldId id="825" r:id="rId53"/>
    <p:sldId id="826" r:id="rId54"/>
    <p:sldId id="827" r:id="rId55"/>
    <p:sldId id="828" r:id="rId56"/>
    <p:sldId id="829" r:id="rId57"/>
    <p:sldId id="830" r:id="rId58"/>
    <p:sldId id="848" r:id="rId59"/>
    <p:sldId id="849" r:id="rId60"/>
    <p:sldId id="850" r:id="rId61"/>
    <p:sldId id="851" r:id="rId62"/>
    <p:sldId id="852" r:id="rId63"/>
    <p:sldId id="853" r:id="rId64"/>
    <p:sldId id="854" r:id="rId65"/>
    <p:sldId id="855" r:id="rId66"/>
    <p:sldId id="856" r:id="rId67"/>
    <p:sldId id="857" r:id="rId68"/>
    <p:sldId id="858" r:id="rId69"/>
    <p:sldId id="859" r:id="rId70"/>
    <p:sldId id="860" r:id="rId71"/>
    <p:sldId id="861" r:id="rId72"/>
    <p:sldId id="862" r:id="rId73"/>
    <p:sldId id="863" r:id="rId74"/>
    <p:sldId id="864" r:id="rId75"/>
    <p:sldId id="865" r:id="rId76"/>
    <p:sldId id="866" r:id="rId77"/>
    <p:sldId id="867" r:id="rId78"/>
    <p:sldId id="868" r:id="rId79"/>
    <p:sldId id="869" r:id="rId80"/>
    <p:sldId id="870" r:id="rId81"/>
    <p:sldId id="871" r:id="rId82"/>
    <p:sldId id="872" r:id="rId83"/>
    <p:sldId id="873" r:id="rId84"/>
    <p:sldId id="874" r:id="rId85"/>
    <p:sldId id="875" r:id="rId86"/>
    <p:sldId id="876" r:id="rId87"/>
    <p:sldId id="877" r:id="rId88"/>
    <p:sldId id="878" r:id="rId89"/>
    <p:sldId id="879" r:id="rId90"/>
    <p:sldId id="880" r:id="rId91"/>
    <p:sldId id="881" r:id="rId92"/>
    <p:sldId id="882" r:id="rId93"/>
    <p:sldId id="883" r:id="rId94"/>
    <p:sldId id="884" r:id="rId9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66FF66"/>
    <a:srgbClr val="FF0000"/>
    <a:srgbClr val="A2DA46"/>
    <a:srgbClr val="1A9655"/>
    <a:srgbClr val="FF99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3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54126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5ADCC-25B2-B0F2-3DEF-ABD1B7C80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1743626-8411-05AC-31E9-F46D8CCA3E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E7BAE763-C5A3-F13C-AA03-AD70E1A4E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0724" name="Footer Placeholder 4">
            <a:extLst>
              <a:ext uri="{FF2B5EF4-FFF2-40B4-BE49-F238E27FC236}">
                <a16:creationId xmlns:a16="http://schemas.microsoft.com/office/drawing/2014/main" id="{93604D5B-E3D8-CFC5-9FD6-50779B9D7A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81905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21954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891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57496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74555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38523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66578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57555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23611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142107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092176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61429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41190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20636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10948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80771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177732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432513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41564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28920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544473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724079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481202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655488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92004-76EC-7ADF-5582-ED6F92AF9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6C163A32-A07F-AB12-40DA-48B3579E2B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A7994A14-3C78-5BF1-BEE7-F8ABC5DD2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>
            <a:extLst>
              <a:ext uri="{FF2B5EF4-FFF2-40B4-BE49-F238E27FC236}">
                <a16:creationId xmlns:a16="http://schemas.microsoft.com/office/drawing/2014/main" id="{5C809B2A-CC31-F84E-3280-11B3921660F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949668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941276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2441280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375050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549179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834804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8017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571669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142324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132790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1AEA7-3E3A-596F-CB53-5126BB539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FE26A43E-7903-04F5-C317-2D86FD9E16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44A07DD-EB0A-7439-5762-62953BDA1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>
            <a:extLst>
              <a:ext uri="{FF2B5EF4-FFF2-40B4-BE49-F238E27FC236}">
                <a16:creationId xmlns:a16="http://schemas.microsoft.com/office/drawing/2014/main" id="{3F23F0B2-FED8-17D6-3754-AF679960DD5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067225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03672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9958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468661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412100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32879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716038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15771220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60137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351421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781107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32578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5341804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5840156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225590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9324816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4171179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1993212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7010327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39537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8107399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94647433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97054431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7079916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0664349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1259543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9327109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8915228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59414005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50986422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4899439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0219923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5346324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751333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8826016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9304441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7437120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4198565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8277642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52330880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93664345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1517182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6588920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4801030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3079115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3713526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9468660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9222311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5031119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7040256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6004089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1548134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8133053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520912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3156200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1749109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4247134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05033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19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20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21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22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23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../media/image2.png"/><Relationship Id="rId7" Type="http://schemas.openxmlformats.org/officeDocument/2006/relationships/image" Target="NULL"/><Relationship Id="rId17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../media/image2.png"/><Relationship Id="rId7" Type="http://schemas.openxmlformats.org/officeDocument/2006/relationships/image" Target="NULL"/><Relationship Id="rId17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6" Type="http://schemas.openxmlformats.org/officeDocument/2006/relationships/image" Target="NUL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../media/image3.png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26: B+ trees: insertion and deletion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901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901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901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01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01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01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01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01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01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01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01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01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01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01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517313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Main Purpose of Index Structures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552575"/>
            <a:ext cx="7772400" cy="4552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Speedup the search process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FB870-7896-4BCB-B53C-A84815605D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13317" name="Pentagon 6"/>
          <p:cNvSpPr>
            <a:spLocks noChangeArrowheads="1"/>
          </p:cNvSpPr>
          <p:nvPr/>
        </p:nvSpPr>
        <p:spPr bwMode="auto">
          <a:xfrm>
            <a:off x="3409950" y="3057525"/>
            <a:ext cx="819150" cy="100965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</a:p>
        </p:txBody>
      </p:sp>
      <p:cxnSp>
        <p:nvCxnSpPr>
          <p:cNvPr id="13318" name="Straight Arrow Connector 8"/>
          <p:cNvCxnSpPr>
            <a:cxnSpLocks noChangeShapeType="1"/>
          </p:cNvCxnSpPr>
          <p:nvPr/>
        </p:nvCxnSpPr>
        <p:spPr bwMode="auto">
          <a:xfrm>
            <a:off x="2981325" y="360045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1997589" y="3381375"/>
            <a:ext cx="995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σ</a:t>
            </a:r>
            <a:r>
              <a:rPr lang="en-US" altLang="en-US" sz="2000" i="1" baseline="-25000" dirty="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en-US" sz="2000" baseline="-25000" dirty="0">
                <a:ea typeface="Tahoma" panose="020B0604030504040204" pitchFamily="34" charset="0"/>
                <a:cs typeface="Tahoma" panose="020B0604030504040204" pitchFamily="34" charset="0"/>
              </a:rPr>
              <a:t>=6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(R)</a:t>
            </a: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5257800" y="2324100"/>
            <a:ext cx="1276350" cy="25431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blocks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containing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the desired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tuples</a:t>
            </a:r>
          </a:p>
        </p:txBody>
      </p:sp>
      <p:cxnSp>
        <p:nvCxnSpPr>
          <p:cNvPr id="13321" name="Straight Arrow Connector 12"/>
          <p:cNvCxnSpPr>
            <a:cxnSpLocks noChangeShapeType="1"/>
            <a:stCxn id="13317" idx="3"/>
          </p:cNvCxnSpPr>
          <p:nvPr/>
        </p:nvCxnSpPr>
        <p:spPr bwMode="auto">
          <a:xfrm flipV="1">
            <a:off x="4229100" y="3552825"/>
            <a:ext cx="1019175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4159702" y="2943225"/>
            <a:ext cx="11278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quickly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figure out </a:t>
            </a:r>
          </a:p>
        </p:txBody>
      </p:sp>
      <p:sp>
        <p:nvSpPr>
          <p:cNvPr id="13323" name="TextBox 14"/>
          <p:cNvSpPr txBox="1">
            <a:spLocks noChangeArrowheads="1"/>
          </p:cNvSpPr>
          <p:nvPr/>
        </p:nvSpPr>
        <p:spPr bwMode="auto">
          <a:xfrm>
            <a:off x="5494808" y="4819650"/>
            <a:ext cx="854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Tahoma" panose="020B0604030504040204" pitchFamily="34" charset="0"/>
                <a:cs typeface="Tahoma" panose="020B0604030504040204" pitchFamily="34" charset="0"/>
              </a:rPr>
              <a:t>disks</a:t>
            </a:r>
          </a:p>
        </p:txBody>
      </p:sp>
      <p:sp>
        <p:nvSpPr>
          <p:cNvPr id="13324" name="Freeform 26"/>
          <p:cNvSpPr>
            <a:spLocks/>
          </p:cNvSpPr>
          <p:nvPr/>
        </p:nvSpPr>
        <p:spPr bwMode="auto">
          <a:xfrm>
            <a:off x="2638425" y="3790950"/>
            <a:ext cx="2562225" cy="704850"/>
          </a:xfrm>
          <a:custGeom>
            <a:avLst/>
            <a:gdLst>
              <a:gd name="T0" fmla="*/ 0 w 2562225"/>
              <a:gd name="T1" fmla="*/ 0 h 992187"/>
              <a:gd name="T2" fmla="*/ 590550 w 2562225"/>
              <a:gd name="T3" fmla="*/ 20379 h 992187"/>
              <a:gd name="T4" fmla="*/ 2562225 w 2562225"/>
              <a:gd name="T5" fmla="*/ 16171 h 992187"/>
              <a:gd name="T6" fmla="*/ 0 60000 65536"/>
              <a:gd name="T7" fmla="*/ 0 60000 65536"/>
              <a:gd name="T8" fmla="*/ 0 60000 65536"/>
              <a:gd name="T9" fmla="*/ 0 w 2562225"/>
              <a:gd name="T10" fmla="*/ 0 h 992187"/>
              <a:gd name="T11" fmla="*/ 2562225 w 2562225"/>
              <a:gd name="T12" fmla="*/ 992187 h 992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2225" h="992187">
                <a:moveTo>
                  <a:pt x="0" y="0"/>
                </a:moveTo>
                <a:cubicBezTo>
                  <a:pt x="81756" y="380206"/>
                  <a:pt x="163513" y="760413"/>
                  <a:pt x="590550" y="876300"/>
                </a:cubicBezTo>
                <a:cubicBezTo>
                  <a:pt x="1017587" y="992187"/>
                  <a:pt x="1789906" y="843756"/>
                  <a:pt x="2562225" y="695325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325" name="Straight Arrow Connector 28"/>
          <p:cNvCxnSpPr>
            <a:cxnSpLocks noChangeShapeType="1"/>
          </p:cNvCxnSpPr>
          <p:nvPr/>
        </p:nvCxnSpPr>
        <p:spPr bwMode="auto">
          <a:xfrm flipV="1">
            <a:off x="5057775" y="4268788"/>
            <a:ext cx="200025" cy="36512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6" name="TextBox 29"/>
          <p:cNvSpPr txBox="1">
            <a:spLocks noChangeArrowheads="1"/>
          </p:cNvSpPr>
          <p:nvPr/>
        </p:nvSpPr>
        <p:spPr bwMode="auto">
          <a:xfrm>
            <a:off x="2828925" y="4467225"/>
            <a:ext cx="1704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otherwise have 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scan the entire R</a:t>
            </a:r>
          </a:p>
        </p:txBody>
      </p:sp>
      <p:sp>
        <p:nvSpPr>
          <p:cNvPr id="13327" name="TextBox 32"/>
          <p:cNvSpPr txBox="1">
            <a:spLocks noChangeArrowheads="1"/>
          </p:cNvSpPr>
          <p:nvPr/>
        </p:nvSpPr>
        <p:spPr bwMode="auto">
          <a:xfrm>
            <a:off x="719321" y="5600700"/>
            <a:ext cx="75473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Tahoma" panose="020B0604030504040204" pitchFamily="34" charset="0"/>
                <a:cs typeface="Tahoma" panose="020B0604030504040204" pitchFamily="34" charset="0"/>
              </a:rPr>
              <a:t>But also need to handle dynamic changes of R</a:t>
            </a:r>
          </a:p>
        </p:txBody>
      </p:sp>
    </p:spTree>
    <p:extLst>
      <p:ext uri="{BB962C8B-B14F-4D97-AF65-F5344CB8AC3E}">
        <p14:creationId xmlns:p14="http://schemas.microsoft.com/office/powerpoint/2010/main" val="3830719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24585-6010-83E4-DD5D-8B9AAAFF2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41E19221-3C66-6ACB-ED40-B5AA33071D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0942"/>
            <a:ext cx="7772400" cy="560439"/>
          </a:xfrm>
        </p:spPr>
        <p:txBody>
          <a:bodyPr/>
          <a:lstStyle/>
          <a:p>
            <a:pPr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rules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23699AAA-2670-D699-73F8-15FB480297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24010"/>
            <a:ext cx="7772400" cy="2119403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F0"/>
                </a:solidFill>
                <a:cs typeface="Times New Roman" panose="02020603050405020304" pitchFamily="18" charset="0"/>
              </a:rPr>
              <a:t>Rule 1.</a:t>
            </a:r>
            <a:r>
              <a:rPr lang="en-US" altLang="en-US" sz="2400" dirty="0">
                <a:cs typeface="Times New Roman" panose="02020603050405020304" pitchFamily="18" charset="0"/>
              </a:rPr>
              <a:t> All leaves are at same lowest level 	(balanced tree)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F0"/>
                </a:solidFill>
                <a:cs typeface="Times New Roman" panose="02020603050405020304" pitchFamily="18" charset="0"/>
              </a:rPr>
              <a:t>Rule 2.</a:t>
            </a:r>
            <a:r>
              <a:rPr lang="en-US" altLang="en-US" sz="2400" dirty="0">
                <a:cs typeface="Times New Roman" panose="02020603050405020304" pitchFamily="18" charset="0"/>
              </a:rPr>
              <a:t> Pointers in leaves point to records except for “sequence pointer”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F0"/>
                </a:solidFill>
                <a:cs typeface="Times New Roman" panose="02020603050405020304" pitchFamily="18" charset="0"/>
              </a:rPr>
              <a:t>Rule 3.</a:t>
            </a:r>
            <a:r>
              <a:rPr lang="en-US" altLang="en-US" sz="2400" dirty="0">
                <a:cs typeface="Times New Roman" panose="02020603050405020304" pitchFamily="18" charset="0"/>
              </a:rPr>
              <a:t> Number of keys/pointers in nodes:</a:t>
            </a:r>
          </a:p>
        </p:txBody>
      </p:sp>
      <p:sp>
        <p:nvSpPr>
          <p:cNvPr id="29700" name="Slide Number Placeholder 6">
            <a:extLst>
              <a:ext uri="{FF2B5EF4-FFF2-40B4-BE49-F238E27FC236}">
                <a16:creationId xmlns:a16="http://schemas.microsoft.com/office/drawing/2014/main" id="{4F4AE30B-E31B-C423-F297-C232F2FF6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B41530-5E3C-4D96-B771-80E078ED2A5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899C4D3-2515-61A1-3348-B24F33FB52D9}"/>
              </a:ext>
            </a:extLst>
          </p:cNvPr>
          <p:cNvGraphicFramePr>
            <a:graphicFrameLocks noGrp="1"/>
          </p:cNvGraphicFramePr>
          <p:nvPr/>
        </p:nvGraphicFramePr>
        <p:xfrm>
          <a:off x="1545182" y="4815771"/>
          <a:ext cx="5884279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7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9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47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699"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Max. #</a:t>
                      </a:r>
                    </a:p>
                    <a:p>
                      <a:pPr algn="ctr"/>
                      <a:r>
                        <a:rPr lang="en-US" sz="1600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Max. # keys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Min. #</a:t>
                      </a:r>
                    </a:p>
                    <a:p>
                      <a:pPr algn="ctr"/>
                      <a:r>
                        <a:rPr lang="en-US" sz="1600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Min. #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keys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Non-leaf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ym typeface="Symbol" panose="05050102010706020507" pitchFamily="18" charset="2"/>
                        </a:rPr>
                        <a:t>(n+1)/2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ym typeface="Symbol" panose="05050102010706020507" pitchFamily="18" charset="2"/>
                        </a:rPr>
                        <a:t>(n+1)/21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(n+1)/2+1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(n+1)/2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Root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id="{A83F95B1-1085-CE3F-A9F6-863335738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59440"/>
            <a:ext cx="7772400" cy="46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cs typeface="Times New Roman" panose="02020603050405020304" pitchFamily="18" charset="0"/>
              </a:rPr>
              <a:t>B+tree</a:t>
            </a:r>
            <a:r>
              <a:rPr lang="en-US" altLang="en-US" sz="2400" dirty="0">
                <a:cs typeface="Times New Roman" panose="02020603050405020304" pitchFamily="18" charset="0"/>
              </a:rPr>
              <a:t> node of </a:t>
            </a:r>
            <a:r>
              <a:rPr lang="en-US" altLang="en-US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order n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kern="0" dirty="0">
                <a:cs typeface="Times New Roman" panose="02020603050405020304" pitchFamily="18" charset="0"/>
              </a:rPr>
              <a:t>	</a:t>
            </a:r>
          </a:p>
        </p:txBody>
      </p:sp>
      <p:grpSp>
        <p:nvGrpSpPr>
          <p:cNvPr id="7" name="Group 29">
            <a:extLst>
              <a:ext uri="{FF2B5EF4-FFF2-40B4-BE49-F238E27FC236}">
                <a16:creationId xmlns:a16="http://schemas.microsoft.com/office/drawing/2014/main" id="{0ADB8605-2F34-B9DB-D442-F5D77C15F49A}"/>
              </a:ext>
            </a:extLst>
          </p:cNvPr>
          <p:cNvGrpSpPr>
            <a:grpSpLocks/>
          </p:cNvGrpSpPr>
          <p:nvPr/>
        </p:nvGrpSpPr>
        <p:grpSpPr bwMode="auto">
          <a:xfrm>
            <a:off x="1057318" y="1739918"/>
            <a:ext cx="4236787" cy="384795"/>
            <a:chOff x="3701143" y="4540724"/>
            <a:chExt cx="4511227" cy="568305"/>
          </a:xfrm>
        </p:grpSpPr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07313F65-E332-385F-35FE-026779BB0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1143" y="4586514"/>
              <a:ext cx="4455886" cy="52251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+mn-lt"/>
              </a:endParaRPr>
            </a:p>
          </p:txBody>
        </p:sp>
        <p:cxnSp>
          <p:nvCxnSpPr>
            <p:cNvPr id="9" name="Straight Connector 12">
              <a:extLst>
                <a:ext uri="{FF2B5EF4-FFF2-40B4-BE49-F238E27FC236}">
                  <a16:creationId xmlns:a16="http://schemas.microsoft.com/office/drawing/2014/main" id="{7981F638-34C3-3439-D1DE-D979BF45837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898774" y="4855028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13">
              <a:extLst>
                <a:ext uri="{FF2B5EF4-FFF2-40B4-BE49-F238E27FC236}">
                  <a16:creationId xmlns:a16="http://schemas.microsoft.com/office/drawing/2014/main" id="{1A19D9B8-4624-B1DD-0084-27B5500874B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328055" y="4847772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Connector 14">
              <a:extLst>
                <a:ext uri="{FF2B5EF4-FFF2-40B4-BE49-F238E27FC236}">
                  <a16:creationId xmlns:a16="http://schemas.microsoft.com/office/drawing/2014/main" id="{B38DC732-963F-1CBB-2BDF-96D6B144BB1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784437" y="4840513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5">
              <a:extLst>
                <a:ext uri="{FF2B5EF4-FFF2-40B4-BE49-F238E27FC236}">
                  <a16:creationId xmlns:a16="http://schemas.microsoft.com/office/drawing/2014/main" id="{1CEF63E6-22D1-E0F6-C5AC-1C19385B73C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229657" y="484777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Straight Connector 16">
              <a:extLst>
                <a:ext uri="{FF2B5EF4-FFF2-40B4-BE49-F238E27FC236}">
                  <a16:creationId xmlns:a16="http://schemas.microsoft.com/office/drawing/2014/main" id="{14626942-8461-03CC-B7B4-A0F0C3230A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692890" y="4840513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Connector 17">
              <a:extLst>
                <a:ext uri="{FF2B5EF4-FFF2-40B4-BE49-F238E27FC236}">
                  <a16:creationId xmlns:a16="http://schemas.microsoft.com/office/drawing/2014/main" id="{EC45CE33-F511-6035-6027-37EAB56B100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011684" y="4847772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2D768C60-C849-4750-F9EB-6710BE6805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6583" y="4571218"/>
              <a:ext cx="585787" cy="418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i="1" baseline="-25000" dirty="0">
                  <a:latin typeface="+mn-lt"/>
                  <a:cs typeface="Times New Roman" panose="02020603050405020304" pitchFamily="18" charset="0"/>
                </a:rPr>
                <a:t>n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+1</a:t>
              </a:r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id="{87BD9FA4-0389-AE0D-488D-BFAE9D73FA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5692" y="4593772"/>
              <a:ext cx="387793" cy="418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 err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1600" i="1" baseline="-25000" dirty="0" err="1">
                  <a:latin typeface="+mn-lt"/>
                  <a:cs typeface="Times New Roman" panose="02020603050405020304" pitchFamily="18" charset="0"/>
                </a:rPr>
                <a:t>n</a:t>
              </a:r>
              <a:endParaRPr lang="en-US" altLang="en-US" sz="1600" i="1" baseline="-25000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22">
              <a:extLst>
                <a:ext uri="{FF2B5EF4-FFF2-40B4-BE49-F238E27FC236}">
                  <a16:creationId xmlns:a16="http://schemas.microsoft.com/office/drawing/2014/main" id="{BEC87308-67B0-256D-DA31-4044261B2D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5692" y="4638042"/>
              <a:ext cx="386088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8" name="TextBox 23">
              <a:extLst>
                <a:ext uri="{FF2B5EF4-FFF2-40B4-BE49-F238E27FC236}">
                  <a16:creationId xmlns:a16="http://schemas.microsoft.com/office/drawing/2014/main" id="{12CCA19F-E2E0-B60C-763D-E9CA4498ED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2791" y="4606014"/>
              <a:ext cx="39803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A988CBF8-4F1E-086A-EFF8-D390CCF76D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0782" y="4627585"/>
              <a:ext cx="386088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BDE7D383-C885-E0E7-6E26-18C24D430B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1036" y="4593772"/>
              <a:ext cx="39803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4F0BFE75-59E2-37CA-A5DB-61532C16FD4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419485" y="4840515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TextBox 27">
              <a:extLst>
                <a:ext uri="{FF2B5EF4-FFF2-40B4-BE49-F238E27FC236}">
                  <a16:creationId xmlns:a16="http://schemas.microsoft.com/office/drawing/2014/main" id="{91394D6C-199B-A919-F627-F4805AE05C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3379" y="4601028"/>
              <a:ext cx="39803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3" name="TextBox 28">
              <a:extLst>
                <a:ext uri="{FF2B5EF4-FFF2-40B4-BE49-F238E27FC236}">
                  <a16:creationId xmlns:a16="http://schemas.microsoft.com/office/drawing/2014/main" id="{6DA9EC3C-64FA-CE14-6B53-8E45C4ADFB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5134" y="4540724"/>
              <a:ext cx="55506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+mn-lt"/>
                </a:rPr>
                <a:t>……</a:t>
              </a: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970861B-3D1D-67A0-7FCE-8658D977ABC5}"/>
              </a:ext>
            </a:extLst>
          </p:cNvPr>
          <p:cNvGraphicFramePr>
            <a:graphicFrameLocks noGrp="1"/>
          </p:cNvGraphicFramePr>
          <p:nvPr/>
        </p:nvGraphicFramePr>
        <p:xfrm>
          <a:off x="5996183" y="169100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46" name="Group 45">
            <a:extLst>
              <a:ext uri="{FF2B5EF4-FFF2-40B4-BE49-F238E27FC236}">
                <a16:creationId xmlns:a16="http://schemas.microsoft.com/office/drawing/2014/main" id="{0EA37157-3073-CE6A-5F0D-9F55BF0A4B82}"/>
              </a:ext>
            </a:extLst>
          </p:cNvPr>
          <p:cNvGrpSpPr/>
          <p:nvPr/>
        </p:nvGrpSpPr>
        <p:grpSpPr>
          <a:xfrm>
            <a:off x="5781617" y="1925273"/>
            <a:ext cx="2747000" cy="430733"/>
            <a:chOff x="5781617" y="1925273"/>
            <a:chExt cx="2747000" cy="430733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9C08457-3649-6FF4-6B5A-BCF6219FEF6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6F92007-3FB3-DC28-9D45-ABB1AD681AD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40EFEF2-A737-4051-A4BE-58A559481E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6964081-4576-6C33-D604-78EDF82379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0641880-CFC1-DA36-DA8D-710AB75280F7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874C85-833B-996F-158C-A7738C194320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F75DA44-2A54-087D-14F3-292F669F3199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12A18BB-B7D3-F204-FB45-6D2AEB5E8426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508B4A1-B582-88F7-7964-76B148D275DF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985A3A7-85CE-9C76-782E-4FC0816D58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51" name="Straight Connector 16">
            <a:extLst>
              <a:ext uri="{FF2B5EF4-FFF2-40B4-BE49-F238E27FC236}">
                <a16:creationId xmlns:a16="http://schemas.microsoft.com/office/drawing/2014/main" id="{D94883E4-07AC-614B-1D83-C6F7C480825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850037" y="1960451"/>
            <a:ext cx="3439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TextBox 20">
            <a:extLst>
              <a:ext uri="{FF2B5EF4-FFF2-40B4-BE49-F238E27FC236}">
                <a16:creationId xmlns:a16="http://schemas.microsoft.com/office/drawing/2014/main" id="{CF49EE3D-51D3-B962-BEAE-51E00E99A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6000" y="1746875"/>
            <a:ext cx="3754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err="1">
                <a:latin typeface="+mn-lt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+mn-lt"/>
                <a:cs typeface="Times New Roman" panose="02020603050405020304" pitchFamily="18" charset="0"/>
              </a:rPr>
              <a:t>n</a:t>
            </a:r>
            <a:endParaRPr lang="en-US" altLang="en-US" sz="1600" baseline="-250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712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69925" y="383458"/>
            <a:ext cx="7772400" cy="61595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Search in a </a:t>
            </a:r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66658"/>
            <a:ext cx="7772400" cy="1822348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sz="2800" dirty="0">
                <a:cs typeface="Times New Roman" panose="02020603050405020304" pitchFamily="18" charset="0"/>
              </a:rPr>
              <a:t>Start from the root</a:t>
            </a: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cs typeface="Times New Roman" panose="02020603050405020304" pitchFamily="18" charset="0"/>
              </a:rPr>
              <a:t>Search in a leaf block</a:t>
            </a: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cs typeface="Times New Roman" panose="02020603050405020304" pitchFamily="18" charset="0"/>
              </a:rPr>
              <a:t>May not have to go to the data file</a:t>
            </a:r>
            <a:r>
              <a:rPr lang="en-US" altLang="en-US" dirty="0"/>
              <a:t>		</a:t>
            </a: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71702" y="2961968"/>
            <a:ext cx="6368845" cy="328643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Search(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rooted at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assume the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dense index of order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eaLnBrk="1" hangingPunct="1">
              <a:buFontTx/>
              <a:buNone/>
            </a:pP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1.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return(Null); </a:t>
            </a:r>
          </a:p>
          <a:p>
            <a:pPr eaLnBrk="1" hangingPunct="1">
              <a:buFontTx/>
              <a:buNone/>
            </a:pP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400" kern="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785296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50606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78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DAE3C0-23C4-4219-B5C4-A881FC30FD8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84864" y="1513553"/>
            <a:ext cx="739222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2800" kern="0" dirty="0">
                <a:cs typeface="Times New Roman" panose="02020603050405020304" pitchFamily="18" charset="0"/>
              </a:rPr>
              <a:t>To research all records whose key values are between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 and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kern="0" dirty="0">
                <a:cs typeface="Times New Roman" panose="02020603050405020304" pitchFamily="18" charset="0"/>
              </a:rPr>
              <a:t>:</a:t>
            </a:r>
          </a:p>
          <a:p>
            <a:pPr marL="0" indent="-548640" defTabSz="548640" eaLnBrk="1" hangingPunct="1">
              <a:buFontTx/>
              <a:buNone/>
            </a:pPr>
            <a:endParaRPr lang="en-US" altLang="en-US" sz="1400" kern="0" dirty="0">
              <a:cs typeface="Times New Roman" panose="02020603050405020304" pitchFamily="18" charset="0"/>
            </a:endParaRPr>
          </a:p>
          <a:p>
            <a:pPr marL="0" indent="-548640" defTabSz="548640" eaLnBrk="1" hangingPunct="1">
              <a:buFontTx/>
              <a:buNone/>
            </a:pPr>
            <a:r>
              <a:rPr lang="en-US" altLang="en-US" sz="2800" b="1" kern="0" dirty="0">
                <a:cs typeface="Times New Roman" panose="02020603050405020304" pitchFamily="18" charset="0"/>
              </a:rPr>
              <a:t>Range-Search(</a:t>
            </a:r>
            <a:r>
              <a:rPr lang="en-US" altLang="en-US" sz="2800" kern="0" dirty="0" err="1">
                <a:cs typeface="Times New Roman" panose="02020603050405020304" pitchFamily="18" charset="0"/>
              </a:rPr>
              <a:t>ptr</a:t>
            </a:r>
            <a:r>
              <a:rPr lang="en-US" altLang="en-US" sz="2800" kern="0" dirty="0">
                <a:cs typeface="Times New Roman" panose="02020603050405020304" pitchFamily="18" charset="0"/>
              </a:rPr>
              <a:t>,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,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b="1" kern="0" dirty="0">
                <a:cs typeface="Times New Roman" panose="02020603050405020304" pitchFamily="18" charset="0"/>
              </a:rPr>
              <a:t>)</a:t>
            </a:r>
          </a:p>
          <a:p>
            <a:pPr marL="0" indent="-548640" defTabSz="548640" eaLnBrk="1" hangingPunct="1">
              <a:buFont typeface="+mj-lt"/>
              <a:buAutoNum type="arabicPeriod"/>
            </a:pPr>
            <a:r>
              <a:rPr lang="en-US" altLang="en-US" sz="2800" kern="0" dirty="0">
                <a:cs typeface="Times New Roman" panose="02020603050405020304" pitchFamily="18" charset="0"/>
              </a:rPr>
              <a:t>Call Search(</a:t>
            </a:r>
            <a:r>
              <a:rPr lang="en-US" altLang="en-US" sz="2800" kern="0" dirty="0" err="1">
                <a:cs typeface="Times New Roman" panose="02020603050405020304" pitchFamily="18" charset="0"/>
              </a:rPr>
              <a:t>ptr</a:t>
            </a:r>
            <a:r>
              <a:rPr lang="en-US" altLang="en-US" sz="2800" kern="0" dirty="0">
                <a:cs typeface="Times New Roman" panose="02020603050405020304" pitchFamily="18" charset="0"/>
              </a:rPr>
              <a:t>,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);</a:t>
            </a:r>
          </a:p>
          <a:p>
            <a:pPr marL="0" indent="-548640" defTabSz="548640" eaLnBrk="1" hangingPunct="1">
              <a:buFont typeface="+mj-lt"/>
              <a:buAutoNum type="arabicPeriod"/>
            </a:pPr>
            <a:r>
              <a:rPr lang="en-US" altLang="en-US" sz="2800" kern="0" dirty="0"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k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kern="0" dirty="0"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2404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72400" cy="4372898"/>
          </a:xfrm>
        </p:spPr>
        <p:txBody>
          <a:bodyPr/>
          <a:lstStyle/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Basic idea: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Find the leaf L where the record r should be 	inserted;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has further room, then insert r into L, and 	return;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is full, spilt L plus r into two leaves (each is 	about half full): this causes an additional child for 	the parent P of L, thus we need to add a child to P;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P is already full, then we have to split P and add 	an additional child to P’s parent … (recursively) 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053864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99FF33"/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09668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5" name="TextBox 4"/>
          <p:cNvSpPr txBox="1"/>
          <p:nvPr/>
        </p:nvSpPr>
        <p:spPr>
          <a:xfrm>
            <a:off x="1282477" y="4806192"/>
            <a:ext cx="63458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FF00"/>
                </a:solidFill>
                <a:latin typeface="+mn-lt"/>
                <a:cs typeface="Times New Roman" panose="02020603050405020304" pitchFamily="18" charset="0"/>
              </a:rPr>
              <a:t>Idea:</a:t>
            </a:r>
            <a:r>
              <a:rPr lang="en-US" sz="24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+mn-lt"/>
                <a:cs typeface="Times New Roman" panose="02020603050405020304" pitchFamily="18" charset="0"/>
              </a:rPr>
              <a:t>when there is no space for a new child </a:t>
            </a:r>
          </a:p>
          <a:p>
            <a:r>
              <a:rPr lang="en-US" sz="2400" dirty="0">
                <a:latin typeface="+mn-lt"/>
                <a:cs typeface="Times New Roman" panose="02020603050405020304" pitchFamily="18" charset="0"/>
              </a:rPr>
              <a:t>(all pointers are in use), split the node into </a:t>
            </a:r>
          </a:p>
          <a:p>
            <a:r>
              <a:rPr lang="en-US" sz="2400" dirty="0">
                <a:latin typeface="+mn-lt"/>
                <a:cs typeface="Times New Roman" panose="02020603050405020304" pitchFamily="18" charset="0"/>
              </a:rPr>
              <a:t>two nodes, with both at least half full.</a:t>
            </a:r>
          </a:p>
        </p:txBody>
      </p:sp>
    </p:spTree>
    <p:extLst>
      <p:ext uri="{BB962C8B-B14F-4D97-AF65-F5344CB8AC3E}">
        <p14:creationId xmlns:p14="http://schemas.microsoft.com/office/powerpoint/2010/main" val="4126406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>
            <a:endCxn id="10" idx="0"/>
          </p:cNvCxnSpPr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Rectangle 8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71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Freeform 48"/>
          <p:cNvSpPr/>
          <p:nvPr/>
        </p:nvSpPr>
        <p:spPr bwMode="auto">
          <a:xfrm>
            <a:off x="5427396" y="1737594"/>
            <a:ext cx="737006" cy="760082"/>
          </a:xfrm>
          <a:custGeom>
            <a:avLst/>
            <a:gdLst>
              <a:gd name="connsiteX0" fmla="*/ 0 w 1041145"/>
              <a:gd name="connsiteY0" fmla="*/ 947651 h 947651"/>
              <a:gd name="connsiteX1" fmla="*/ 16625 w 1041145"/>
              <a:gd name="connsiteY1" fmla="*/ 881149 h 947651"/>
              <a:gd name="connsiteX2" fmla="*/ 33251 w 1041145"/>
              <a:gd name="connsiteY2" fmla="*/ 864524 h 947651"/>
              <a:gd name="connsiteX3" fmla="*/ 49876 w 1041145"/>
              <a:gd name="connsiteY3" fmla="*/ 814647 h 947651"/>
              <a:gd name="connsiteX4" fmla="*/ 66502 w 1041145"/>
              <a:gd name="connsiteY4" fmla="*/ 798022 h 947651"/>
              <a:gd name="connsiteX5" fmla="*/ 116378 w 1041145"/>
              <a:gd name="connsiteY5" fmla="*/ 756458 h 947651"/>
              <a:gd name="connsiteX6" fmla="*/ 149629 w 1041145"/>
              <a:gd name="connsiteY6" fmla="*/ 714895 h 947651"/>
              <a:gd name="connsiteX7" fmla="*/ 174567 w 1041145"/>
              <a:gd name="connsiteY7" fmla="*/ 698269 h 947651"/>
              <a:gd name="connsiteX8" fmla="*/ 207818 w 1041145"/>
              <a:gd name="connsiteY8" fmla="*/ 665018 h 947651"/>
              <a:gd name="connsiteX9" fmla="*/ 232756 w 1041145"/>
              <a:gd name="connsiteY9" fmla="*/ 648393 h 947651"/>
              <a:gd name="connsiteX10" fmla="*/ 249382 w 1041145"/>
              <a:gd name="connsiteY10" fmla="*/ 631767 h 947651"/>
              <a:gd name="connsiteX11" fmla="*/ 274320 w 1041145"/>
              <a:gd name="connsiteY11" fmla="*/ 623455 h 947651"/>
              <a:gd name="connsiteX12" fmla="*/ 290945 w 1041145"/>
              <a:gd name="connsiteY12" fmla="*/ 606829 h 947651"/>
              <a:gd name="connsiteX13" fmla="*/ 340822 w 1041145"/>
              <a:gd name="connsiteY13" fmla="*/ 590204 h 947651"/>
              <a:gd name="connsiteX14" fmla="*/ 365760 w 1041145"/>
              <a:gd name="connsiteY14" fmla="*/ 581891 h 947651"/>
              <a:gd name="connsiteX15" fmla="*/ 440574 w 1041145"/>
              <a:gd name="connsiteY15" fmla="*/ 548640 h 947651"/>
              <a:gd name="connsiteX16" fmla="*/ 490451 w 1041145"/>
              <a:gd name="connsiteY16" fmla="*/ 532015 h 947651"/>
              <a:gd name="connsiteX17" fmla="*/ 515389 w 1041145"/>
              <a:gd name="connsiteY17" fmla="*/ 523702 h 947651"/>
              <a:gd name="connsiteX18" fmla="*/ 556953 w 1041145"/>
              <a:gd name="connsiteY18" fmla="*/ 515389 h 947651"/>
              <a:gd name="connsiteX19" fmla="*/ 581891 w 1041145"/>
              <a:gd name="connsiteY19" fmla="*/ 507077 h 947651"/>
              <a:gd name="connsiteX20" fmla="*/ 656705 w 1041145"/>
              <a:gd name="connsiteY20" fmla="*/ 490451 h 947651"/>
              <a:gd name="connsiteX21" fmla="*/ 681643 w 1041145"/>
              <a:gd name="connsiteY21" fmla="*/ 482138 h 947651"/>
              <a:gd name="connsiteX22" fmla="*/ 714894 w 1041145"/>
              <a:gd name="connsiteY22" fmla="*/ 473826 h 947651"/>
              <a:gd name="connsiteX23" fmla="*/ 773083 w 1041145"/>
              <a:gd name="connsiteY23" fmla="*/ 448887 h 947651"/>
              <a:gd name="connsiteX24" fmla="*/ 798022 w 1041145"/>
              <a:gd name="connsiteY24" fmla="*/ 432262 h 947651"/>
              <a:gd name="connsiteX25" fmla="*/ 847898 w 1041145"/>
              <a:gd name="connsiteY25" fmla="*/ 415637 h 947651"/>
              <a:gd name="connsiteX26" fmla="*/ 872836 w 1041145"/>
              <a:gd name="connsiteY26" fmla="*/ 407324 h 947651"/>
              <a:gd name="connsiteX27" fmla="*/ 922713 w 1041145"/>
              <a:gd name="connsiteY27" fmla="*/ 390698 h 947651"/>
              <a:gd name="connsiteX28" fmla="*/ 947651 w 1041145"/>
              <a:gd name="connsiteY28" fmla="*/ 382386 h 947651"/>
              <a:gd name="connsiteX29" fmla="*/ 997527 w 1041145"/>
              <a:gd name="connsiteY29" fmla="*/ 332509 h 947651"/>
              <a:gd name="connsiteX30" fmla="*/ 1014153 w 1041145"/>
              <a:gd name="connsiteY30" fmla="*/ 315884 h 947651"/>
              <a:gd name="connsiteX31" fmla="*/ 1030778 w 1041145"/>
              <a:gd name="connsiteY31" fmla="*/ 266007 h 947651"/>
              <a:gd name="connsiteX32" fmla="*/ 1039091 w 1041145"/>
              <a:gd name="connsiteY32" fmla="*/ 0 h 947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41145" h="947651">
                <a:moveTo>
                  <a:pt x="0" y="947651"/>
                </a:moveTo>
                <a:cubicBezTo>
                  <a:pt x="1787" y="938717"/>
                  <a:pt x="8958" y="893927"/>
                  <a:pt x="16625" y="881149"/>
                </a:cubicBezTo>
                <a:cubicBezTo>
                  <a:pt x="20657" y="874429"/>
                  <a:pt x="27709" y="870066"/>
                  <a:pt x="33251" y="864524"/>
                </a:cubicBezTo>
                <a:cubicBezTo>
                  <a:pt x="38793" y="847898"/>
                  <a:pt x="37484" y="827039"/>
                  <a:pt x="49876" y="814647"/>
                </a:cubicBezTo>
                <a:cubicBezTo>
                  <a:pt x="55418" y="809105"/>
                  <a:pt x="60481" y="803039"/>
                  <a:pt x="66502" y="798022"/>
                </a:cubicBezTo>
                <a:cubicBezTo>
                  <a:pt x="85907" y="781852"/>
                  <a:pt x="101336" y="775261"/>
                  <a:pt x="116378" y="756458"/>
                </a:cubicBezTo>
                <a:cubicBezTo>
                  <a:pt x="135583" y="732451"/>
                  <a:pt x="127325" y="732738"/>
                  <a:pt x="149629" y="714895"/>
                </a:cubicBezTo>
                <a:cubicBezTo>
                  <a:pt x="157430" y="708654"/>
                  <a:pt x="166982" y="704771"/>
                  <a:pt x="174567" y="698269"/>
                </a:cubicBezTo>
                <a:cubicBezTo>
                  <a:pt x="186468" y="688068"/>
                  <a:pt x="194776" y="673713"/>
                  <a:pt x="207818" y="665018"/>
                </a:cubicBezTo>
                <a:cubicBezTo>
                  <a:pt x="216131" y="659476"/>
                  <a:pt x="224955" y="654634"/>
                  <a:pt x="232756" y="648393"/>
                </a:cubicBezTo>
                <a:cubicBezTo>
                  <a:pt x="238876" y="643497"/>
                  <a:pt x="242661" y="635799"/>
                  <a:pt x="249382" y="631767"/>
                </a:cubicBezTo>
                <a:cubicBezTo>
                  <a:pt x="256896" y="627259"/>
                  <a:pt x="266007" y="626226"/>
                  <a:pt x="274320" y="623455"/>
                </a:cubicBezTo>
                <a:cubicBezTo>
                  <a:pt x="279862" y="617913"/>
                  <a:pt x="283935" y="610334"/>
                  <a:pt x="290945" y="606829"/>
                </a:cubicBezTo>
                <a:cubicBezTo>
                  <a:pt x="306620" y="598992"/>
                  <a:pt x="324196" y="595746"/>
                  <a:pt x="340822" y="590204"/>
                </a:cubicBezTo>
                <a:cubicBezTo>
                  <a:pt x="349135" y="587433"/>
                  <a:pt x="358469" y="586751"/>
                  <a:pt x="365760" y="581891"/>
                </a:cubicBezTo>
                <a:cubicBezTo>
                  <a:pt x="405279" y="555545"/>
                  <a:pt x="381221" y="568425"/>
                  <a:pt x="440574" y="548640"/>
                </a:cubicBezTo>
                <a:lnTo>
                  <a:pt x="490451" y="532015"/>
                </a:lnTo>
                <a:cubicBezTo>
                  <a:pt x="498764" y="529244"/>
                  <a:pt x="506797" y="525420"/>
                  <a:pt x="515389" y="523702"/>
                </a:cubicBezTo>
                <a:cubicBezTo>
                  <a:pt x="529244" y="520931"/>
                  <a:pt x="543246" y="518816"/>
                  <a:pt x="556953" y="515389"/>
                </a:cubicBezTo>
                <a:cubicBezTo>
                  <a:pt x="565454" y="513264"/>
                  <a:pt x="573466" y="509484"/>
                  <a:pt x="581891" y="507077"/>
                </a:cubicBezTo>
                <a:cubicBezTo>
                  <a:pt x="641654" y="490002"/>
                  <a:pt x="588103" y="507602"/>
                  <a:pt x="656705" y="490451"/>
                </a:cubicBezTo>
                <a:cubicBezTo>
                  <a:pt x="665206" y="488326"/>
                  <a:pt x="673218" y="484545"/>
                  <a:pt x="681643" y="482138"/>
                </a:cubicBezTo>
                <a:cubicBezTo>
                  <a:pt x="692628" y="478999"/>
                  <a:pt x="703810" y="476597"/>
                  <a:pt x="714894" y="473826"/>
                </a:cubicBezTo>
                <a:cubicBezTo>
                  <a:pt x="777501" y="432088"/>
                  <a:pt x="697937" y="481092"/>
                  <a:pt x="773083" y="448887"/>
                </a:cubicBezTo>
                <a:cubicBezTo>
                  <a:pt x="782266" y="444951"/>
                  <a:pt x="788892" y="436320"/>
                  <a:pt x="798022" y="432262"/>
                </a:cubicBezTo>
                <a:cubicBezTo>
                  <a:pt x="814036" y="425145"/>
                  <a:pt x="831273" y="421179"/>
                  <a:pt x="847898" y="415637"/>
                </a:cubicBezTo>
                <a:lnTo>
                  <a:pt x="872836" y="407324"/>
                </a:lnTo>
                <a:lnTo>
                  <a:pt x="922713" y="390698"/>
                </a:lnTo>
                <a:lnTo>
                  <a:pt x="947651" y="382386"/>
                </a:lnTo>
                <a:lnTo>
                  <a:pt x="997527" y="332509"/>
                </a:lnTo>
                <a:lnTo>
                  <a:pt x="1014153" y="315884"/>
                </a:lnTo>
                <a:cubicBezTo>
                  <a:pt x="1019695" y="299258"/>
                  <a:pt x="1028604" y="283397"/>
                  <a:pt x="1030778" y="266007"/>
                </a:cubicBezTo>
                <a:cubicBezTo>
                  <a:pt x="1047340" y="133518"/>
                  <a:pt x="1039091" y="221846"/>
                  <a:pt x="1039091" y="0"/>
                </a:cubicBezTo>
              </a:path>
            </a:pathLst>
          </a:custGeom>
          <a:noFill/>
          <a:ln w="28575" cap="flat" cmpd="sng" algn="ctr">
            <a:solidFill>
              <a:srgbClr val="00B0F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0" name="Straight Arrow Connector 49"/>
          <p:cNvCxnSpPr>
            <a:stCxn id="49" idx="31"/>
          </p:cNvCxnSpPr>
          <p:nvPr/>
        </p:nvCxnSpPr>
        <p:spPr bwMode="auto">
          <a:xfrm flipV="1">
            <a:off x="6157063" y="1709557"/>
            <a:ext cx="10979" cy="24139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6222115" y="5522890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99FF33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042961" y="1434127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961" y="1434127"/>
                <a:ext cx="1017073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7001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2726811" y="4419192"/>
            <a:ext cx="161044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50639" y="3504792"/>
            <a:ext cx="1420763" cy="7820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372829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265107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818968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372829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592590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2726811" y="4419192"/>
            <a:ext cx="161044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50639" y="3504792"/>
            <a:ext cx="1420763" cy="7820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372829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265107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818968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372829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1304880" y="3670802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531117" y="3888274"/>
            <a:ext cx="341978" cy="270771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348384" y="427422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86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20272" y="3504792"/>
            <a:ext cx="1451130" cy="654253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33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20272" y="3504792"/>
            <a:ext cx="1451130" cy="654253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852748" y="5431736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4" idx="0"/>
            <a:endCxn id="3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836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20272" y="3504792"/>
            <a:ext cx="1451130" cy="654253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>
            <a:endCxn id="42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969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1838632" y="3504792"/>
            <a:ext cx="1632770" cy="7659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>
            <a:endCxn id="42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966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1838632" y="3504792"/>
            <a:ext cx="1632770" cy="7659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4" name="Straight Arrow Connector 33"/>
          <p:cNvCxnSpPr>
            <a:stCxn id="30" idx="0"/>
          </p:cNvCxnSpPr>
          <p:nvPr/>
        </p:nvCxnSpPr>
        <p:spPr>
          <a:xfrm flipV="1">
            <a:off x="3357077" y="3519521"/>
            <a:ext cx="114325" cy="760957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>
            <a:endCxn id="43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1563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1838632" y="3504792"/>
            <a:ext cx="1632770" cy="7659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4366755" y="3504792"/>
            <a:ext cx="657528" cy="77724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8"/>
          <p:cNvSpPr>
            <a:spLocks noChangeShapeType="1"/>
          </p:cNvSpPr>
          <p:nvPr/>
        </p:nvSpPr>
        <p:spPr bwMode="auto">
          <a:xfrm flipH="1">
            <a:off x="3352800" y="3498364"/>
            <a:ext cx="548754" cy="77236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652183" y="4243078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/>
          <p:cNvCxnSpPr>
            <a:endCxn id="44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874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</p:spTree>
    <p:extLst>
      <p:ext uri="{BB962C8B-B14F-4D97-AF65-F5344CB8AC3E}">
        <p14:creationId xmlns:p14="http://schemas.microsoft.com/office/powerpoint/2010/main" val="2837546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</p:spTree>
    <p:extLst>
      <p:ext uri="{BB962C8B-B14F-4D97-AF65-F5344CB8AC3E}">
        <p14:creationId xmlns:p14="http://schemas.microsoft.com/office/powerpoint/2010/main" val="1669466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2" name="Rectangle 1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9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4418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857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5486070" y="141193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1" name="Oval Callout 70"/>
          <p:cNvSpPr/>
          <p:nvPr/>
        </p:nvSpPr>
        <p:spPr>
          <a:xfrm>
            <a:off x="4581129" y="1900165"/>
            <a:ext cx="1352386" cy="450364"/>
          </a:xfrm>
          <a:prstGeom prst="wedgeEllipseCallout">
            <a:avLst>
              <a:gd name="adj1" fmla="val 23582"/>
              <a:gd name="adj2" fmla="val -8931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What is the key here?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56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rgbClr val="FF00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5486070" y="141193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1" name="Oval Callout 70"/>
          <p:cNvSpPr/>
          <p:nvPr/>
        </p:nvSpPr>
        <p:spPr bwMode="auto">
          <a:xfrm>
            <a:off x="4497180" y="4726552"/>
            <a:ext cx="914400" cy="292748"/>
          </a:xfrm>
          <a:prstGeom prst="wedgeEllipseCallout">
            <a:avLst>
              <a:gd name="adj1" fmla="val -96288"/>
              <a:gd name="adj2" fmla="val 133489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not used</a:t>
            </a:r>
          </a:p>
        </p:txBody>
      </p:sp>
      <p:sp>
        <p:nvSpPr>
          <p:cNvPr id="73" name="Oval Callout 72"/>
          <p:cNvSpPr/>
          <p:nvPr/>
        </p:nvSpPr>
        <p:spPr>
          <a:xfrm>
            <a:off x="4581129" y="1900165"/>
            <a:ext cx="1352386" cy="450364"/>
          </a:xfrm>
          <a:prstGeom prst="wedgeEllipseCallout">
            <a:avLst>
              <a:gd name="adj1" fmla="val 23582"/>
              <a:gd name="adj2" fmla="val -8931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What is the key here?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036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rgbClr val="FF00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Freeform 71"/>
          <p:cNvSpPr/>
          <p:nvPr/>
        </p:nvSpPr>
        <p:spPr bwMode="auto">
          <a:xfrm>
            <a:off x="3410835" y="1905161"/>
            <a:ext cx="2150340" cy="3316182"/>
          </a:xfrm>
          <a:custGeom>
            <a:avLst/>
            <a:gdLst>
              <a:gd name="connsiteX0" fmla="*/ 548640 w 1970117"/>
              <a:gd name="connsiteY0" fmla="*/ 3217025 h 3217025"/>
              <a:gd name="connsiteX1" fmla="*/ 540327 w 1970117"/>
              <a:gd name="connsiteY1" fmla="*/ 3167149 h 3217025"/>
              <a:gd name="connsiteX2" fmla="*/ 523702 w 1970117"/>
              <a:gd name="connsiteY2" fmla="*/ 3117272 h 3217025"/>
              <a:gd name="connsiteX3" fmla="*/ 515389 w 1970117"/>
              <a:gd name="connsiteY3" fmla="*/ 3092334 h 3217025"/>
              <a:gd name="connsiteX4" fmla="*/ 498764 w 1970117"/>
              <a:gd name="connsiteY4" fmla="*/ 3034145 h 3217025"/>
              <a:gd name="connsiteX5" fmla="*/ 482138 w 1970117"/>
              <a:gd name="connsiteY5" fmla="*/ 3017520 h 3217025"/>
              <a:gd name="connsiteX6" fmla="*/ 465513 w 1970117"/>
              <a:gd name="connsiteY6" fmla="*/ 2967643 h 3217025"/>
              <a:gd name="connsiteX7" fmla="*/ 457200 w 1970117"/>
              <a:gd name="connsiteY7" fmla="*/ 2934392 h 3217025"/>
              <a:gd name="connsiteX8" fmla="*/ 440575 w 1970117"/>
              <a:gd name="connsiteY8" fmla="*/ 2884516 h 3217025"/>
              <a:gd name="connsiteX9" fmla="*/ 423949 w 1970117"/>
              <a:gd name="connsiteY9" fmla="*/ 2859578 h 3217025"/>
              <a:gd name="connsiteX10" fmla="*/ 407324 w 1970117"/>
              <a:gd name="connsiteY10" fmla="*/ 2809701 h 3217025"/>
              <a:gd name="connsiteX11" fmla="*/ 390698 w 1970117"/>
              <a:gd name="connsiteY11" fmla="*/ 2793076 h 3217025"/>
              <a:gd name="connsiteX12" fmla="*/ 357447 w 1970117"/>
              <a:gd name="connsiteY12" fmla="*/ 2751512 h 3217025"/>
              <a:gd name="connsiteX13" fmla="*/ 349135 w 1970117"/>
              <a:gd name="connsiteY13" fmla="*/ 2726574 h 3217025"/>
              <a:gd name="connsiteX14" fmla="*/ 324197 w 1970117"/>
              <a:gd name="connsiteY14" fmla="*/ 2718261 h 3217025"/>
              <a:gd name="connsiteX15" fmla="*/ 282633 w 1970117"/>
              <a:gd name="connsiteY15" fmla="*/ 2693323 h 3217025"/>
              <a:gd name="connsiteX16" fmla="*/ 266007 w 1970117"/>
              <a:gd name="connsiteY16" fmla="*/ 2676698 h 3217025"/>
              <a:gd name="connsiteX17" fmla="*/ 216131 w 1970117"/>
              <a:gd name="connsiteY17" fmla="*/ 2651760 h 3217025"/>
              <a:gd name="connsiteX18" fmla="*/ 166255 w 1970117"/>
              <a:gd name="connsiteY18" fmla="*/ 2601883 h 3217025"/>
              <a:gd name="connsiteX19" fmla="*/ 133004 w 1970117"/>
              <a:gd name="connsiteY19" fmla="*/ 2568632 h 3217025"/>
              <a:gd name="connsiteX20" fmla="*/ 99753 w 1970117"/>
              <a:gd name="connsiteY20" fmla="*/ 2518756 h 3217025"/>
              <a:gd name="connsiteX21" fmla="*/ 83127 w 1970117"/>
              <a:gd name="connsiteY21" fmla="*/ 2493818 h 3217025"/>
              <a:gd name="connsiteX22" fmla="*/ 74815 w 1970117"/>
              <a:gd name="connsiteY22" fmla="*/ 2468880 h 3217025"/>
              <a:gd name="connsiteX23" fmla="*/ 41564 w 1970117"/>
              <a:gd name="connsiteY23" fmla="*/ 2419003 h 3217025"/>
              <a:gd name="connsiteX24" fmla="*/ 33251 w 1970117"/>
              <a:gd name="connsiteY24" fmla="*/ 2377440 h 3217025"/>
              <a:gd name="connsiteX25" fmla="*/ 24938 w 1970117"/>
              <a:gd name="connsiteY25" fmla="*/ 2344189 h 3217025"/>
              <a:gd name="connsiteX26" fmla="*/ 0 w 1970117"/>
              <a:gd name="connsiteY26" fmla="*/ 2161309 h 3217025"/>
              <a:gd name="connsiteX27" fmla="*/ 8313 w 1970117"/>
              <a:gd name="connsiteY27" fmla="*/ 2103120 h 3217025"/>
              <a:gd name="connsiteX28" fmla="*/ 16626 w 1970117"/>
              <a:gd name="connsiteY28" fmla="*/ 2078181 h 3217025"/>
              <a:gd name="connsiteX29" fmla="*/ 33251 w 1970117"/>
              <a:gd name="connsiteY29" fmla="*/ 2003367 h 3217025"/>
              <a:gd name="connsiteX30" fmla="*/ 41564 w 1970117"/>
              <a:gd name="connsiteY30" fmla="*/ 1795549 h 3217025"/>
              <a:gd name="connsiteX31" fmla="*/ 58189 w 1970117"/>
              <a:gd name="connsiteY31" fmla="*/ 1670858 h 3217025"/>
              <a:gd name="connsiteX32" fmla="*/ 66502 w 1970117"/>
              <a:gd name="connsiteY32" fmla="*/ 1645920 h 3217025"/>
              <a:gd name="connsiteX33" fmla="*/ 83127 w 1970117"/>
              <a:gd name="connsiteY33" fmla="*/ 1620981 h 3217025"/>
              <a:gd name="connsiteX34" fmla="*/ 108066 w 1970117"/>
              <a:gd name="connsiteY34" fmla="*/ 1571105 h 3217025"/>
              <a:gd name="connsiteX35" fmla="*/ 141317 w 1970117"/>
              <a:gd name="connsiteY35" fmla="*/ 1521229 h 3217025"/>
              <a:gd name="connsiteX36" fmla="*/ 157942 w 1970117"/>
              <a:gd name="connsiteY36" fmla="*/ 1496290 h 3217025"/>
              <a:gd name="connsiteX37" fmla="*/ 166255 w 1970117"/>
              <a:gd name="connsiteY37" fmla="*/ 1471352 h 3217025"/>
              <a:gd name="connsiteX38" fmla="*/ 191193 w 1970117"/>
              <a:gd name="connsiteY38" fmla="*/ 1454727 h 3217025"/>
              <a:gd name="connsiteX39" fmla="*/ 199506 w 1970117"/>
              <a:gd name="connsiteY39" fmla="*/ 1429789 h 3217025"/>
              <a:gd name="connsiteX40" fmla="*/ 232757 w 1970117"/>
              <a:gd name="connsiteY40" fmla="*/ 1396538 h 3217025"/>
              <a:gd name="connsiteX41" fmla="*/ 282633 w 1970117"/>
              <a:gd name="connsiteY41" fmla="*/ 1330036 h 3217025"/>
              <a:gd name="connsiteX42" fmla="*/ 340822 w 1970117"/>
              <a:gd name="connsiteY42" fmla="*/ 1271847 h 3217025"/>
              <a:gd name="connsiteX43" fmla="*/ 374073 w 1970117"/>
              <a:gd name="connsiteY43" fmla="*/ 1238596 h 3217025"/>
              <a:gd name="connsiteX44" fmla="*/ 399011 w 1970117"/>
              <a:gd name="connsiteY44" fmla="*/ 1221970 h 3217025"/>
              <a:gd name="connsiteX45" fmla="*/ 440575 w 1970117"/>
              <a:gd name="connsiteY45" fmla="*/ 1180407 h 3217025"/>
              <a:gd name="connsiteX46" fmla="*/ 457200 w 1970117"/>
              <a:gd name="connsiteY46" fmla="*/ 1163781 h 3217025"/>
              <a:gd name="connsiteX47" fmla="*/ 498764 w 1970117"/>
              <a:gd name="connsiteY47" fmla="*/ 1155469 h 3217025"/>
              <a:gd name="connsiteX48" fmla="*/ 548640 w 1970117"/>
              <a:gd name="connsiteY48" fmla="*/ 1122218 h 3217025"/>
              <a:gd name="connsiteX49" fmla="*/ 565266 w 1970117"/>
              <a:gd name="connsiteY49" fmla="*/ 1105592 h 3217025"/>
              <a:gd name="connsiteX50" fmla="*/ 615142 w 1970117"/>
              <a:gd name="connsiteY50" fmla="*/ 1072341 h 3217025"/>
              <a:gd name="connsiteX51" fmla="*/ 665018 w 1970117"/>
              <a:gd name="connsiteY51" fmla="*/ 1014152 h 3217025"/>
              <a:gd name="connsiteX52" fmla="*/ 689957 w 1970117"/>
              <a:gd name="connsiteY52" fmla="*/ 1005840 h 3217025"/>
              <a:gd name="connsiteX53" fmla="*/ 739833 w 1970117"/>
              <a:gd name="connsiteY53" fmla="*/ 972589 h 3217025"/>
              <a:gd name="connsiteX54" fmla="*/ 773084 w 1970117"/>
              <a:gd name="connsiteY54" fmla="*/ 939338 h 3217025"/>
              <a:gd name="connsiteX55" fmla="*/ 789709 w 1970117"/>
              <a:gd name="connsiteY55" fmla="*/ 922712 h 3217025"/>
              <a:gd name="connsiteX56" fmla="*/ 806335 w 1970117"/>
              <a:gd name="connsiteY56" fmla="*/ 897774 h 3217025"/>
              <a:gd name="connsiteX57" fmla="*/ 831273 w 1970117"/>
              <a:gd name="connsiteY57" fmla="*/ 847898 h 3217025"/>
              <a:gd name="connsiteX58" fmla="*/ 856211 w 1970117"/>
              <a:gd name="connsiteY58" fmla="*/ 806334 h 3217025"/>
              <a:gd name="connsiteX59" fmla="*/ 881149 w 1970117"/>
              <a:gd name="connsiteY59" fmla="*/ 731520 h 3217025"/>
              <a:gd name="connsiteX60" fmla="*/ 889462 w 1970117"/>
              <a:gd name="connsiteY60" fmla="*/ 706581 h 3217025"/>
              <a:gd name="connsiteX61" fmla="*/ 897775 w 1970117"/>
              <a:gd name="connsiteY61" fmla="*/ 673330 h 3217025"/>
              <a:gd name="connsiteX62" fmla="*/ 914400 w 1970117"/>
              <a:gd name="connsiteY62" fmla="*/ 623454 h 3217025"/>
              <a:gd name="connsiteX63" fmla="*/ 922713 w 1970117"/>
              <a:gd name="connsiteY63" fmla="*/ 548640 h 3217025"/>
              <a:gd name="connsiteX64" fmla="*/ 931026 w 1970117"/>
              <a:gd name="connsiteY64" fmla="*/ 523701 h 3217025"/>
              <a:gd name="connsiteX65" fmla="*/ 939338 w 1970117"/>
              <a:gd name="connsiteY65" fmla="*/ 490450 h 3217025"/>
              <a:gd name="connsiteX66" fmla="*/ 955964 w 1970117"/>
              <a:gd name="connsiteY66" fmla="*/ 440574 h 3217025"/>
              <a:gd name="connsiteX67" fmla="*/ 997527 w 1970117"/>
              <a:gd name="connsiteY67" fmla="*/ 407323 h 3217025"/>
              <a:gd name="connsiteX68" fmla="*/ 1022466 w 1970117"/>
              <a:gd name="connsiteY68" fmla="*/ 390698 h 3217025"/>
              <a:gd name="connsiteX69" fmla="*/ 1039091 w 1970117"/>
              <a:gd name="connsiteY69" fmla="*/ 374072 h 3217025"/>
              <a:gd name="connsiteX70" fmla="*/ 1105593 w 1970117"/>
              <a:gd name="connsiteY70" fmla="*/ 357447 h 3217025"/>
              <a:gd name="connsiteX71" fmla="*/ 1155469 w 1970117"/>
              <a:gd name="connsiteY71" fmla="*/ 340821 h 3217025"/>
              <a:gd name="connsiteX72" fmla="*/ 1562793 w 1970117"/>
              <a:gd name="connsiteY72" fmla="*/ 332509 h 3217025"/>
              <a:gd name="connsiteX73" fmla="*/ 1654233 w 1970117"/>
              <a:gd name="connsiteY73" fmla="*/ 324196 h 3217025"/>
              <a:gd name="connsiteX74" fmla="*/ 1837113 w 1970117"/>
              <a:gd name="connsiteY74" fmla="*/ 315883 h 3217025"/>
              <a:gd name="connsiteX75" fmla="*/ 1878677 w 1970117"/>
              <a:gd name="connsiteY75" fmla="*/ 307570 h 3217025"/>
              <a:gd name="connsiteX76" fmla="*/ 1928553 w 1970117"/>
              <a:gd name="connsiteY76" fmla="*/ 290945 h 3217025"/>
              <a:gd name="connsiteX77" fmla="*/ 1945178 w 1970117"/>
              <a:gd name="connsiteY77" fmla="*/ 266007 h 3217025"/>
              <a:gd name="connsiteX78" fmla="*/ 1961804 w 1970117"/>
              <a:gd name="connsiteY78" fmla="*/ 249381 h 3217025"/>
              <a:gd name="connsiteX79" fmla="*/ 1970117 w 1970117"/>
              <a:gd name="connsiteY79" fmla="*/ 191192 h 3217025"/>
              <a:gd name="connsiteX80" fmla="*/ 1961804 w 1970117"/>
              <a:gd name="connsiteY80" fmla="*/ 0 h 321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970117" h="3217025">
                <a:moveTo>
                  <a:pt x="548640" y="3217025"/>
                </a:moveTo>
                <a:cubicBezTo>
                  <a:pt x="545869" y="3200400"/>
                  <a:pt x="544415" y="3183500"/>
                  <a:pt x="540327" y="3167149"/>
                </a:cubicBezTo>
                <a:cubicBezTo>
                  <a:pt x="536077" y="3150147"/>
                  <a:pt x="529244" y="3133898"/>
                  <a:pt x="523702" y="3117272"/>
                </a:cubicBezTo>
                <a:cubicBezTo>
                  <a:pt x="520931" y="3108959"/>
                  <a:pt x="517514" y="3100835"/>
                  <a:pt x="515389" y="3092334"/>
                </a:cubicBezTo>
                <a:cubicBezTo>
                  <a:pt x="513836" y="3086119"/>
                  <a:pt x="503877" y="3042666"/>
                  <a:pt x="498764" y="3034145"/>
                </a:cubicBezTo>
                <a:cubicBezTo>
                  <a:pt x="494732" y="3027425"/>
                  <a:pt x="487680" y="3023062"/>
                  <a:pt x="482138" y="3017520"/>
                </a:cubicBezTo>
                <a:cubicBezTo>
                  <a:pt x="476596" y="3000894"/>
                  <a:pt x="469764" y="2984645"/>
                  <a:pt x="465513" y="2967643"/>
                </a:cubicBezTo>
                <a:cubicBezTo>
                  <a:pt x="462742" y="2956559"/>
                  <a:pt x="460483" y="2945335"/>
                  <a:pt x="457200" y="2934392"/>
                </a:cubicBezTo>
                <a:cubicBezTo>
                  <a:pt x="452164" y="2917606"/>
                  <a:pt x="450296" y="2899097"/>
                  <a:pt x="440575" y="2884516"/>
                </a:cubicBezTo>
                <a:lnTo>
                  <a:pt x="423949" y="2859578"/>
                </a:lnTo>
                <a:cubicBezTo>
                  <a:pt x="418407" y="2842952"/>
                  <a:pt x="419716" y="2822093"/>
                  <a:pt x="407324" y="2809701"/>
                </a:cubicBezTo>
                <a:cubicBezTo>
                  <a:pt x="401782" y="2804159"/>
                  <a:pt x="395594" y="2799196"/>
                  <a:pt x="390698" y="2793076"/>
                </a:cubicBezTo>
                <a:cubicBezTo>
                  <a:pt x="348747" y="2740638"/>
                  <a:pt x="397595" y="2791660"/>
                  <a:pt x="357447" y="2751512"/>
                </a:cubicBezTo>
                <a:cubicBezTo>
                  <a:pt x="354676" y="2743199"/>
                  <a:pt x="355331" y="2732770"/>
                  <a:pt x="349135" y="2726574"/>
                </a:cubicBezTo>
                <a:cubicBezTo>
                  <a:pt x="342939" y="2720378"/>
                  <a:pt x="331711" y="2722769"/>
                  <a:pt x="324197" y="2718261"/>
                </a:cubicBezTo>
                <a:cubicBezTo>
                  <a:pt x="267143" y="2684029"/>
                  <a:pt x="353278" y="2716872"/>
                  <a:pt x="282633" y="2693323"/>
                </a:cubicBezTo>
                <a:cubicBezTo>
                  <a:pt x="277091" y="2687781"/>
                  <a:pt x="272727" y="2680730"/>
                  <a:pt x="266007" y="2676698"/>
                </a:cubicBezTo>
                <a:cubicBezTo>
                  <a:pt x="216843" y="2647200"/>
                  <a:pt x="265175" y="2693797"/>
                  <a:pt x="216131" y="2651760"/>
                </a:cubicBezTo>
                <a:cubicBezTo>
                  <a:pt x="216108" y="2651740"/>
                  <a:pt x="174579" y="2610207"/>
                  <a:pt x="166255" y="2601883"/>
                </a:cubicBezTo>
                <a:lnTo>
                  <a:pt x="133004" y="2568632"/>
                </a:lnTo>
                <a:lnTo>
                  <a:pt x="99753" y="2518756"/>
                </a:lnTo>
                <a:lnTo>
                  <a:pt x="83127" y="2493818"/>
                </a:lnTo>
                <a:cubicBezTo>
                  <a:pt x="80356" y="2485505"/>
                  <a:pt x="79070" y="2476540"/>
                  <a:pt x="74815" y="2468880"/>
                </a:cubicBezTo>
                <a:cubicBezTo>
                  <a:pt x="65111" y="2451413"/>
                  <a:pt x="41564" y="2419003"/>
                  <a:pt x="41564" y="2419003"/>
                </a:cubicBezTo>
                <a:cubicBezTo>
                  <a:pt x="38793" y="2405149"/>
                  <a:pt x="36316" y="2391232"/>
                  <a:pt x="33251" y="2377440"/>
                </a:cubicBezTo>
                <a:cubicBezTo>
                  <a:pt x="30773" y="2366287"/>
                  <a:pt x="26816" y="2355458"/>
                  <a:pt x="24938" y="2344189"/>
                </a:cubicBezTo>
                <a:cubicBezTo>
                  <a:pt x="15050" y="2284858"/>
                  <a:pt x="7532" y="2221565"/>
                  <a:pt x="0" y="2161309"/>
                </a:cubicBezTo>
                <a:cubicBezTo>
                  <a:pt x="2771" y="2141913"/>
                  <a:pt x="4470" y="2122333"/>
                  <a:pt x="8313" y="2103120"/>
                </a:cubicBezTo>
                <a:cubicBezTo>
                  <a:pt x="10032" y="2094528"/>
                  <a:pt x="14219" y="2086607"/>
                  <a:pt x="16626" y="2078181"/>
                </a:cubicBezTo>
                <a:cubicBezTo>
                  <a:pt x="24449" y="2050799"/>
                  <a:pt x="27540" y="2031923"/>
                  <a:pt x="33251" y="2003367"/>
                </a:cubicBezTo>
                <a:cubicBezTo>
                  <a:pt x="36022" y="1934094"/>
                  <a:pt x="37718" y="1864770"/>
                  <a:pt x="41564" y="1795549"/>
                </a:cubicBezTo>
                <a:cubicBezTo>
                  <a:pt x="44944" y="1734703"/>
                  <a:pt x="44682" y="1718134"/>
                  <a:pt x="58189" y="1670858"/>
                </a:cubicBezTo>
                <a:cubicBezTo>
                  <a:pt x="60596" y="1662433"/>
                  <a:pt x="62583" y="1653757"/>
                  <a:pt x="66502" y="1645920"/>
                </a:cubicBezTo>
                <a:cubicBezTo>
                  <a:pt x="70970" y="1636984"/>
                  <a:pt x="78659" y="1629917"/>
                  <a:pt x="83127" y="1620981"/>
                </a:cubicBezTo>
                <a:cubicBezTo>
                  <a:pt x="117536" y="1552161"/>
                  <a:pt x="60427" y="1642560"/>
                  <a:pt x="108066" y="1571105"/>
                </a:cubicBezTo>
                <a:cubicBezTo>
                  <a:pt x="122674" y="1527277"/>
                  <a:pt x="106722" y="1562743"/>
                  <a:pt x="141317" y="1521229"/>
                </a:cubicBezTo>
                <a:cubicBezTo>
                  <a:pt x="147713" y="1513554"/>
                  <a:pt x="153474" y="1505226"/>
                  <a:pt x="157942" y="1496290"/>
                </a:cubicBezTo>
                <a:cubicBezTo>
                  <a:pt x="161861" y="1488453"/>
                  <a:pt x="160781" y="1478194"/>
                  <a:pt x="166255" y="1471352"/>
                </a:cubicBezTo>
                <a:cubicBezTo>
                  <a:pt x="172496" y="1463551"/>
                  <a:pt x="182880" y="1460269"/>
                  <a:pt x="191193" y="1454727"/>
                </a:cubicBezTo>
                <a:cubicBezTo>
                  <a:pt x="193964" y="1446414"/>
                  <a:pt x="194413" y="1436919"/>
                  <a:pt x="199506" y="1429789"/>
                </a:cubicBezTo>
                <a:cubicBezTo>
                  <a:pt x="208617" y="1417034"/>
                  <a:pt x="232757" y="1396538"/>
                  <a:pt x="232757" y="1396538"/>
                </a:cubicBezTo>
                <a:cubicBezTo>
                  <a:pt x="247265" y="1353011"/>
                  <a:pt x="234873" y="1377797"/>
                  <a:pt x="282633" y="1330036"/>
                </a:cubicBezTo>
                <a:lnTo>
                  <a:pt x="340822" y="1271847"/>
                </a:lnTo>
                <a:lnTo>
                  <a:pt x="374073" y="1238596"/>
                </a:lnTo>
                <a:lnTo>
                  <a:pt x="399011" y="1221970"/>
                </a:lnTo>
                <a:cubicBezTo>
                  <a:pt x="427514" y="1179216"/>
                  <a:pt x="400989" y="1212077"/>
                  <a:pt x="440575" y="1180407"/>
                </a:cubicBezTo>
                <a:cubicBezTo>
                  <a:pt x="446695" y="1175511"/>
                  <a:pt x="449996" y="1166868"/>
                  <a:pt x="457200" y="1163781"/>
                </a:cubicBezTo>
                <a:cubicBezTo>
                  <a:pt x="470187" y="1158215"/>
                  <a:pt x="484909" y="1158240"/>
                  <a:pt x="498764" y="1155469"/>
                </a:cubicBezTo>
                <a:cubicBezTo>
                  <a:pt x="515389" y="1144385"/>
                  <a:pt x="534511" y="1136347"/>
                  <a:pt x="548640" y="1122218"/>
                </a:cubicBezTo>
                <a:cubicBezTo>
                  <a:pt x="554182" y="1116676"/>
                  <a:pt x="558996" y="1110295"/>
                  <a:pt x="565266" y="1105592"/>
                </a:cubicBezTo>
                <a:cubicBezTo>
                  <a:pt x="581251" y="1093603"/>
                  <a:pt x="615142" y="1072341"/>
                  <a:pt x="615142" y="1072341"/>
                </a:cubicBezTo>
                <a:cubicBezTo>
                  <a:pt x="625778" y="1056386"/>
                  <a:pt x="647740" y="1019911"/>
                  <a:pt x="665018" y="1014152"/>
                </a:cubicBezTo>
                <a:lnTo>
                  <a:pt x="689957" y="1005840"/>
                </a:lnTo>
                <a:cubicBezTo>
                  <a:pt x="706582" y="994756"/>
                  <a:pt x="725704" y="986718"/>
                  <a:pt x="739833" y="972589"/>
                </a:cubicBezTo>
                <a:lnTo>
                  <a:pt x="773084" y="939338"/>
                </a:lnTo>
                <a:cubicBezTo>
                  <a:pt x="778626" y="933796"/>
                  <a:pt x="785362" y="929233"/>
                  <a:pt x="789709" y="922712"/>
                </a:cubicBezTo>
                <a:lnTo>
                  <a:pt x="806335" y="897774"/>
                </a:lnTo>
                <a:cubicBezTo>
                  <a:pt x="826835" y="815767"/>
                  <a:pt x="799511" y="900832"/>
                  <a:pt x="831273" y="847898"/>
                </a:cubicBezTo>
                <a:cubicBezTo>
                  <a:pt x="863651" y="793937"/>
                  <a:pt x="814082" y="848465"/>
                  <a:pt x="856211" y="806334"/>
                </a:cubicBezTo>
                <a:lnTo>
                  <a:pt x="881149" y="731520"/>
                </a:lnTo>
                <a:cubicBezTo>
                  <a:pt x="883920" y="723207"/>
                  <a:pt x="887337" y="715082"/>
                  <a:pt x="889462" y="706581"/>
                </a:cubicBezTo>
                <a:cubicBezTo>
                  <a:pt x="892233" y="695497"/>
                  <a:pt x="894492" y="684273"/>
                  <a:pt x="897775" y="673330"/>
                </a:cubicBezTo>
                <a:cubicBezTo>
                  <a:pt x="902811" y="656544"/>
                  <a:pt x="914400" y="623454"/>
                  <a:pt x="914400" y="623454"/>
                </a:cubicBezTo>
                <a:cubicBezTo>
                  <a:pt x="917171" y="598516"/>
                  <a:pt x="918588" y="573390"/>
                  <a:pt x="922713" y="548640"/>
                </a:cubicBezTo>
                <a:cubicBezTo>
                  <a:pt x="924154" y="539997"/>
                  <a:pt x="928619" y="532127"/>
                  <a:pt x="931026" y="523701"/>
                </a:cubicBezTo>
                <a:cubicBezTo>
                  <a:pt x="934164" y="512716"/>
                  <a:pt x="936055" y="501393"/>
                  <a:pt x="939338" y="490450"/>
                </a:cubicBezTo>
                <a:cubicBezTo>
                  <a:pt x="944374" y="473664"/>
                  <a:pt x="941382" y="450295"/>
                  <a:pt x="955964" y="440574"/>
                </a:cubicBezTo>
                <a:cubicBezTo>
                  <a:pt x="1032731" y="389397"/>
                  <a:pt x="938295" y="454708"/>
                  <a:pt x="997527" y="407323"/>
                </a:cubicBezTo>
                <a:cubicBezTo>
                  <a:pt x="1005329" y="401082"/>
                  <a:pt x="1014664" y="396939"/>
                  <a:pt x="1022466" y="390698"/>
                </a:cubicBezTo>
                <a:cubicBezTo>
                  <a:pt x="1028586" y="385802"/>
                  <a:pt x="1032371" y="378104"/>
                  <a:pt x="1039091" y="374072"/>
                </a:cubicBezTo>
                <a:cubicBezTo>
                  <a:pt x="1053100" y="365667"/>
                  <a:pt x="1094674" y="360425"/>
                  <a:pt x="1105593" y="357447"/>
                </a:cubicBezTo>
                <a:cubicBezTo>
                  <a:pt x="1122500" y="352836"/>
                  <a:pt x="1137948" y="341179"/>
                  <a:pt x="1155469" y="340821"/>
                </a:cubicBezTo>
                <a:lnTo>
                  <a:pt x="1562793" y="332509"/>
                </a:lnTo>
                <a:cubicBezTo>
                  <a:pt x="1593273" y="329738"/>
                  <a:pt x="1623683" y="326048"/>
                  <a:pt x="1654233" y="324196"/>
                </a:cubicBezTo>
                <a:cubicBezTo>
                  <a:pt x="1715144" y="320504"/>
                  <a:pt x="1776257" y="320391"/>
                  <a:pt x="1837113" y="315883"/>
                </a:cubicBezTo>
                <a:cubicBezTo>
                  <a:pt x="1851203" y="314839"/>
                  <a:pt x="1865046" y="311288"/>
                  <a:pt x="1878677" y="307570"/>
                </a:cubicBezTo>
                <a:cubicBezTo>
                  <a:pt x="1895584" y="302959"/>
                  <a:pt x="1928553" y="290945"/>
                  <a:pt x="1928553" y="290945"/>
                </a:cubicBezTo>
                <a:cubicBezTo>
                  <a:pt x="1934095" y="282632"/>
                  <a:pt x="1938937" y="273808"/>
                  <a:pt x="1945178" y="266007"/>
                </a:cubicBezTo>
                <a:cubicBezTo>
                  <a:pt x="1950074" y="259887"/>
                  <a:pt x="1959325" y="256816"/>
                  <a:pt x="1961804" y="249381"/>
                </a:cubicBezTo>
                <a:cubicBezTo>
                  <a:pt x="1968000" y="230793"/>
                  <a:pt x="1967346" y="210588"/>
                  <a:pt x="1970117" y="191192"/>
                </a:cubicBezTo>
                <a:cubicBezTo>
                  <a:pt x="1957520" y="77823"/>
                  <a:pt x="1961804" y="141469"/>
                  <a:pt x="1961804" y="0"/>
                </a:cubicBezTo>
              </a:path>
            </a:pathLst>
          </a:custGeom>
          <a:noFill/>
          <a:ln w="28575" cap="flat" cmpd="sng" algn="ctr">
            <a:solidFill>
              <a:srgbClr val="00FF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V="1">
            <a:off x="5550937" y="1744306"/>
            <a:ext cx="9912" cy="28263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FFFF"/>
            </a:solidFill>
            <a:prstDash val="sysDot"/>
            <a:round/>
            <a:headEnd type="none" w="med" len="med"/>
            <a:tailEnd type="triangle"/>
          </a:ln>
          <a:effectLst/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523A28E3-C84C-C42D-E541-FF1FAF446090}"/>
              </a:ext>
            </a:extLst>
          </p:cNvPr>
          <p:cNvGrpSpPr/>
          <p:nvPr/>
        </p:nvGrpSpPr>
        <p:grpSpPr>
          <a:xfrm>
            <a:off x="5177045" y="1425036"/>
            <a:ext cx="947294" cy="400110"/>
            <a:chOff x="5177045" y="1425036"/>
            <a:chExt cx="947294" cy="4001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/>
                <p:cNvSpPr txBox="1"/>
                <p:nvPr/>
              </p:nvSpPr>
              <p:spPr>
                <a:xfrm>
                  <a:off x="5243771" y="1547374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bg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3771" y="1547374"/>
                  <a:ext cx="852926" cy="246221"/>
                </a:xfrm>
                <a:prstGeom prst="rect">
                  <a:avLst/>
                </a:prstGeom>
                <a:blipFill>
                  <a:blip r:embed="rId17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TextBox 75"/>
            <p:cNvSpPr txBox="1"/>
            <p:nvPr/>
          </p:nvSpPr>
          <p:spPr>
            <a:xfrm>
              <a:off x="5177045" y="1425036"/>
              <a:ext cx="32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endPara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/>
                <p:cNvSpPr txBox="1"/>
                <p:nvPr/>
              </p:nvSpPr>
              <p:spPr>
                <a:xfrm>
                  <a:off x="5231338" y="1562288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rgbClr val="FF00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7" name="TextBox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1338" y="1562288"/>
                  <a:ext cx="893001" cy="246221"/>
                </a:xfrm>
                <a:prstGeom prst="rect">
                  <a:avLst/>
                </a:prstGeom>
                <a:blipFill>
                  <a:blip r:embed="rId18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0" name="Rectangle 69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3802504" y="1423565"/>
            <a:ext cx="3894103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84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058EA-43BC-CFE9-1696-AB52472FD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>
            <a:extLst>
              <a:ext uri="{FF2B5EF4-FFF2-40B4-BE49-F238E27FC236}">
                <a16:creationId xmlns:a16="http://schemas.microsoft.com/office/drawing/2014/main" id="{2CD5DB1E-DC48-4D26-F747-A7898F9A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89EC221-D92F-372D-860E-ECC265F161EA}"/>
              </a:ext>
            </a:extLst>
          </p:cNvPr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>
              <a:extLst>
                <a:ext uri="{FF2B5EF4-FFF2-40B4-BE49-F238E27FC236}">
                  <a16:creationId xmlns:a16="http://schemas.microsoft.com/office/drawing/2014/main" id="{886F6CC7-6C5C-3AF5-CC45-51924C5DA1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>
              <a:extLst>
                <a:ext uri="{FF2B5EF4-FFF2-40B4-BE49-F238E27FC236}">
                  <a16:creationId xmlns:a16="http://schemas.microsoft.com/office/drawing/2014/main" id="{23FBB032-7177-73AF-7218-5E944468C5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>
              <a:extLst>
                <a:ext uri="{FF2B5EF4-FFF2-40B4-BE49-F238E27FC236}">
                  <a16:creationId xmlns:a16="http://schemas.microsoft.com/office/drawing/2014/main" id="{3389564A-E9EC-1765-B50A-096114ADCF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>
              <a:extLst>
                <a:ext uri="{FF2B5EF4-FFF2-40B4-BE49-F238E27FC236}">
                  <a16:creationId xmlns:a16="http://schemas.microsoft.com/office/drawing/2014/main" id="{CFC4A728-910E-C4E2-B6B0-7DA2E5B3B6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CEF618-8521-981E-0F5E-A7019E23298F}"/>
                </a:ext>
              </a:extLst>
            </p:cNvPr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3BE5810-82A7-6F17-3A84-A4C938C67A12}"/>
                </a:ext>
              </a:extLst>
            </p:cNvPr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286BE72-3EB7-0071-F437-AC165034C620}"/>
                </a:ext>
              </a:extLst>
            </p:cNvPr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66F052A-2249-B966-13E4-21BA4E634400}"/>
                    </a:ext>
                  </a:extLst>
                </p:cNvPr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rgbClr val="FF00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44E9C19-C88D-48E7-00E5-98777C63F7FB}"/>
                    </a:ext>
                  </a:extLst>
                </p:cNvPr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2F2693C-1025-EB24-14B1-E0FE88D0D43F}"/>
                    </a:ext>
                  </a:extLst>
                </p:cNvPr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7874DDA7-7624-0CE1-A092-C3383EFD6FC6}"/>
                    </a:ext>
                  </a:extLst>
                </p:cNvPr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>
              <a:extLst>
                <a:ext uri="{FF2B5EF4-FFF2-40B4-BE49-F238E27FC236}">
                  <a16:creationId xmlns:a16="http://schemas.microsoft.com/office/drawing/2014/main" id="{3D4F8957-31CD-67B1-9DA0-73D6E002C4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>
              <a:extLst>
                <a:ext uri="{FF2B5EF4-FFF2-40B4-BE49-F238E27FC236}">
                  <a16:creationId xmlns:a16="http://schemas.microsoft.com/office/drawing/2014/main" id="{2CFFA7E9-4050-71F4-CD77-973C3DF279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E3C6383-FBEC-DDC7-91B0-D33150A54A9A}"/>
              </a:ext>
            </a:extLst>
          </p:cNvPr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2FD3E9F-5778-03F1-2E52-3E3021CE12AE}"/>
                </a:ext>
              </a:extLst>
            </p:cNvPr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6B50464-ECBF-32E4-3A1C-027B206273D1}"/>
                </a:ext>
              </a:extLst>
            </p:cNvPr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>
            <a:extLst>
              <a:ext uri="{FF2B5EF4-FFF2-40B4-BE49-F238E27FC236}">
                <a16:creationId xmlns:a16="http://schemas.microsoft.com/office/drawing/2014/main" id="{BDC7D29F-A630-5CA0-8C71-C8292CE1FD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4E886AF6-F17B-3CEE-B56D-6FD46986931A}"/>
              </a:ext>
            </a:extLst>
          </p:cNvPr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36637E52-EBBB-DF3A-8D82-4091227C6480}"/>
              </a:ext>
            </a:extLst>
          </p:cNvPr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65B669-CFCB-3A92-D202-A1915B8CDA0D}"/>
              </a:ext>
            </a:extLst>
          </p:cNvPr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760176-DF53-9795-3337-B78964E40A9F}"/>
                  </a:ext>
                </a:extLst>
              </p:cNvPr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8FB318F-FD47-86E2-6051-C24667594243}"/>
                  </a:ext>
                </a:extLst>
              </p:cNvPr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10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1EA4EC07-589D-73E3-E10D-EF7E40A1A109}"/>
              </a:ext>
            </a:extLst>
          </p:cNvPr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E621AE-124C-4A15-946B-B07A1279C03A}"/>
              </a:ext>
            </a:extLst>
          </p:cNvPr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D952C51-6E3E-96AA-4540-4DAB6FCA7BE7}"/>
                  </a:ext>
                </a:extLst>
              </p:cNvPr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>
            <a:extLst>
              <a:ext uri="{FF2B5EF4-FFF2-40B4-BE49-F238E27FC236}">
                <a16:creationId xmlns:a16="http://schemas.microsoft.com/office/drawing/2014/main" id="{7E3D8A53-FB58-8E7C-5E20-80B98531F6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>
            <a:extLst>
              <a:ext uri="{FF2B5EF4-FFF2-40B4-BE49-F238E27FC236}">
                <a16:creationId xmlns:a16="http://schemas.microsoft.com/office/drawing/2014/main" id="{51476E9A-4661-7EB2-CB52-55719D8868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>
            <a:extLst>
              <a:ext uri="{FF2B5EF4-FFF2-40B4-BE49-F238E27FC236}">
                <a16:creationId xmlns:a16="http://schemas.microsoft.com/office/drawing/2014/main" id="{C3F50350-D6B0-0572-EE4B-58BA397C94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>
            <a:extLst>
              <a:ext uri="{FF2B5EF4-FFF2-40B4-BE49-F238E27FC236}">
                <a16:creationId xmlns:a16="http://schemas.microsoft.com/office/drawing/2014/main" id="{6FF096CC-0E6E-397B-D10B-28A1BC39BE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>
            <a:extLst>
              <a:ext uri="{FF2B5EF4-FFF2-40B4-BE49-F238E27FC236}">
                <a16:creationId xmlns:a16="http://schemas.microsoft.com/office/drawing/2014/main" id="{B62A5DA9-A1D2-EFC4-ED7E-78BCF52854D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>
            <a:extLst>
              <a:ext uri="{FF2B5EF4-FFF2-40B4-BE49-F238E27FC236}">
                <a16:creationId xmlns:a16="http://schemas.microsoft.com/office/drawing/2014/main" id="{2761D1B3-E410-DB56-AABF-AC43F1673E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>
            <a:extLst>
              <a:ext uri="{FF2B5EF4-FFF2-40B4-BE49-F238E27FC236}">
                <a16:creationId xmlns:a16="http://schemas.microsoft.com/office/drawing/2014/main" id="{881323F4-4527-D72F-D127-503D108336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>
            <a:extLst>
              <a:ext uri="{FF2B5EF4-FFF2-40B4-BE49-F238E27FC236}">
                <a16:creationId xmlns:a16="http://schemas.microsoft.com/office/drawing/2014/main" id="{B3A2851D-A26A-5E1D-CAE4-9546A025A374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>
            <a:extLst>
              <a:ext uri="{FF2B5EF4-FFF2-40B4-BE49-F238E27FC236}">
                <a16:creationId xmlns:a16="http://schemas.microsoft.com/office/drawing/2014/main" id="{E9AE0477-A5B7-3476-9F32-1045F23D5F51}"/>
              </a:ext>
            </a:extLst>
          </p:cNvPr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A2C9196-CD82-BB02-E3EE-F587AC5F31FA}"/>
              </a:ext>
            </a:extLst>
          </p:cNvPr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447D331F-2F57-8AD1-210D-C1661EFB93B4}"/>
              </a:ext>
            </a:extLst>
          </p:cNvPr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F591B01-F2BF-5F7D-F305-5F771367833E}"/>
              </a:ext>
            </a:extLst>
          </p:cNvPr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A1288DA-E5A9-FB38-B6BF-26BC1561D1F1}"/>
              </a:ext>
            </a:extLst>
          </p:cNvPr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3800715-72CF-C9F7-AC74-822E7B384F46}"/>
              </a:ext>
            </a:extLst>
          </p:cNvPr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>
            <a:extLst>
              <a:ext uri="{FF2B5EF4-FFF2-40B4-BE49-F238E27FC236}">
                <a16:creationId xmlns:a16="http://schemas.microsoft.com/office/drawing/2014/main" id="{848CA256-CE9A-CF13-329A-980DF8CAE39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0EC3EFE-0221-174A-7A80-4749A6578511}"/>
                  </a:ext>
                </a:extLst>
              </p:cNvPr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09EB44F-0ED9-0E67-E335-7E671D3E8AEB}"/>
                  </a:ext>
                </a:extLst>
              </p:cNvPr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1D52464-E514-BDB6-AD4A-BC2472A5FBED}"/>
                  </a:ext>
                </a:extLst>
              </p:cNvPr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1425B79-DA05-E147-24D9-BB59B08F1607}"/>
                  </a:ext>
                </a:extLst>
              </p:cNvPr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>
            <a:extLst>
              <a:ext uri="{FF2B5EF4-FFF2-40B4-BE49-F238E27FC236}">
                <a16:creationId xmlns:a16="http://schemas.microsoft.com/office/drawing/2014/main" id="{8BD9362E-48ED-616F-FA53-96E51F6AEC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>
            <a:extLst>
              <a:ext uri="{FF2B5EF4-FFF2-40B4-BE49-F238E27FC236}">
                <a16:creationId xmlns:a16="http://schemas.microsoft.com/office/drawing/2014/main" id="{DE0930E2-C990-AA13-7B7B-60370FB61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99FF33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>
            <a:extLst>
              <a:ext uri="{FF2B5EF4-FFF2-40B4-BE49-F238E27FC236}">
                <a16:creationId xmlns:a16="http://schemas.microsoft.com/office/drawing/2014/main" id="{1E88D6D0-53CB-341E-2FDE-A02F42F1F7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D6B52EE7-B6BE-ED24-3567-15A1A72E24C2}"/>
              </a:ext>
            </a:extLst>
          </p:cNvPr>
          <p:cNvSpPr/>
          <p:nvPr/>
        </p:nvSpPr>
        <p:spPr bwMode="auto">
          <a:xfrm>
            <a:off x="3410835" y="1905161"/>
            <a:ext cx="2150340" cy="3316182"/>
          </a:xfrm>
          <a:custGeom>
            <a:avLst/>
            <a:gdLst>
              <a:gd name="connsiteX0" fmla="*/ 548640 w 1970117"/>
              <a:gd name="connsiteY0" fmla="*/ 3217025 h 3217025"/>
              <a:gd name="connsiteX1" fmla="*/ 540327 w 1970117"/>
              <a:gd name="connsiteY1" fmla="*/ 3167149 h 3217025"/>
              <a:gd name="connsiteX2" fmla="*/ 523702 w 1970117"/>
              <a:gd name="connsiteY2" fmla="*/ 3117272 h 3217025"/>
              <a:gd name="connsiteX3" fmla="*/ 515389 w 1970117"/>
              <a:gd name="connsiteY3" fmla="*/ 3092334 h 3217025"/>
              <a:gd name="connsiteX4" fmla="*/ 498764 w 1970117"/>
              <a:gd name="connsiteY4" fmla="*/ 3034145 h 3217025"/>
              <a:gd name="connsiteX5" fmla="*/ 482138 w 1970117"/>
              <a:gd name="connsiteY5" fmla="*/ 3017520 h 3217025"/>
              <a:gd name="connsiteX6" fmla="*/ 465513 w 1970117"/>
              <a:gd name="connsiteY6" fmla="*/ 2967643 h 3217025"/>
              <a:gd name="connsiteX7" fmla="*/ 457200 w 1970117"/>
              <a:gd name="connsiteY7" fmla="*/ 2934392 h 3217025"/>
              <a:gd name="connsiteX8" fmla="*/ 440575 w 1970117"/>
              <a:gd name="connsiteY8" fmla="*/ 2884516 h 3217025"/>
              <a:gd name="connsiteX9" fmla="*/ 423949 w 1970117"/>
              <a:gd name="connsiteY9" fmla="*/ 2859578 h 3217025"/>
              <a:gd name="connsiteX10" fmla="*/ 407324 w 1970117"/>
              <a:gd name="connsiteY10" fmla="*/ 2809701 h 3217025"/>
              <a:gd name="connsiteX11" fmla="*/ 390698 w 1970117"/>
              <a:gd name="connsiteY11" fmla="*/ 2793076 h 3217025"/>
              <a:gd name="connsiteX12" fmla="*/ 357447 w 1970117"/>
              <a:gd name="connsiteY12" fmla="*/ 2751512 h 3217025"/>
              <a:gd name="connsiteX13" fmla="*/ 349135 w 1970117"/>
              <a:gd name="connsiteY13" fmla="*/ 2726574 h 3217025"/>
              <a:gd name="connsiteX14" fmla="*/ 324197 w 1970117"/>
              <a:gd name="connsiteY14" fmla="*/ 2718261 h 3217025"/>
              <a:gd name="connsiteX15" fmla="*/ 282633 w 1970117"/>
              <a:gd name="connsiteY15" fmla="*/ 2693323 h 3217025"/>
              <a:gd name="connsiteX16" fmla="*/ 266007 w 1970117"/>
              <a:gd name="connsiteY16" fmla="*/ 2676698 h 3217025"/>
              <a:gd name="connsiteX17" fmla="*/ 216131 w 1970117"/>
              <a:gd name="connsiteY17" fmla="*/ 2651760 h 3217025"/>
              <a:gd name="connsiteX18" fmla="*/ 166255 w 1970117"/>
              <a:gd name="connsiteY18" fmla="*/ 2601883 h 3217025"/>
              <a:gd name="connsiteX19" fmla="*/ 133004 w 1970117"/>
              <a:gd name="connsiteY19" fmla="*/ 2568632 h 3217025"/>
              <a:gd name="connsiteX20" fmla="*/ 99753 w 1970117"/>
              <a:gd name="connsiteY20" fmla="*/ 2518756 h 3217025"/>
              <a:gd name="connsiteX21" fmla="*/ 83127 w 1970117"/>
              <a:gd name="connsiteY21" fmla="*/ 2493818 h 3217025"/>
              <a:gd name="connsiteX22" fmla="*/ 74815 w 1970117"/>
              <a:gd name="connsiteY22" fmla="*/ 2468880 h 3217025"/>
              <a:gd name="connsiteX23" fmla="*/ 41564 w 1970117"/>
              <a:gd name="connsiteY23" fmla="*/ 2419003 h 3217025"/>
              <a:gd name="connsiteX24" fmla="*/ 33251 w 1970117"/>
              <a:gd name="connsiteY24" fmla="*/ 2377440 h 3217025"/>
              <a:gd name="connsiteX25" fmla="*/ 24938 w 1970117"/>
              <a:gd name="connsiteY25" fmla="*/ 2344189 h 3217025"/>
              <a:gd name="connsiteX26" fmla="*/ 0 w 1970117"/>
              <a:gd name="connsiteY26" fmla="*/ 2161309 h 3217025"/>
              <a:gd name="connsiteX27" fmla="*/ 8313 w 1970117"/>
              <a:gd name="connsiteY27" fmla="*/ 2103120 h 3217025"/>
              <a:gd name="connsiteX28" fmla="*/ 16626 w 1970117"/>
              <a:gd name="connsiteY28" fmla="*/ 2078181 h 3217025"/>
              <a:gd name="connsiteX29" fmla="*/ 33251 w 1970117"/>
              <a:gd name="connsiteY29" fmla="*/ 2003367 h 3217025"/>
              <a:gd name="connsiteX30" fmla="*/ 41564 w 1970117"/>
              <a:gd name="connsiteY30" fmla="*/ 1795549 h 3217025"/>
              <a:gd name="connsiteX31" fmla="*/ 58189 w 1970117"/>
              <a:gd name="connsiteY31" fmla="*/ 1670858 h 3217025"/>
              <a:gd name="connsiteX32" fmla="*/ 66502 w 1970117"/>
              <a:gd name="connsiteY32" fmla="*/ 1645920 h 3217025"/>
              <a:gd name="connsiteX33" fmla="*/ 83127 w 1970117"/>
              <a:gd name="connsiteY33" fmla="*/ 1620981 h 3217025"/>
              <a:gd name="connsiteX34" fmla="*/ 108066 w 1970117"/>
              <a:gd name="connsiteY34" fmla="*/ 1571105 h 3217025"/>
              <a:gd name="connsiteX35" fmla="*/ 141317 w 1970117"/>
              <a:gd name="connsiteY35" fmla="*/ 1521229 h 3217025"/>
              <a:gd name="connsiteX36" fmla="*/ 157942 w 1970117"/>
              <a:gd name="connsiteY36" fmla="*/ 1496290 h 3217025"/>
              <a:gd name="connsiteX37" fmla="*/ 166255 w 1970117"/>
              <a:gd name="connsiteY37" fmla="*/ 1471352 h 3217025"/>
              <a:gd name="connsiteX38" fmla="*/ 191193 w 1970117"/>
              <a:gd name="connsiteY38" fmla="*/ 1454727 h 3217025"/>
              <a:gd name="connsiteX39" fmla="*/ 199506 w 1970117"/>
              <a:gd name="connsiteY39" fmla="*/ 1429789 h 3217025"/>
              <a:gd name="connsiteX40" fmla="*/ 232757 w 1970117"/>
              <a:gd name="connsiteY40" fmla="*/ 1396538 h 3217025"/>
              <a:gd name="connsiteX41" fmla="*/ 282633 w 1970117"/>
              <a:gd name="connsiteY41" fmla="*/ 1330036 h 3217025"/>
              <a:gd name="connsiteX42" fmla="*/ 340822 w 1970117"/>
              <a:gd name="connsiteY42" fmla="*/ 1271847 h 3217025"/>
              <a:gd name="connsiteX43" fmla="*/ 374073 w 1970117"/>
              <a:gd name="connsiteY43" fmla="*/ 1238596 h 3217025"/>
              <a:gd name="connsiteX44" fmla="*/ 399011 w 1970117"/>
              <a:gd name="connsiteY44" fmla="*/ 1221970 h 3217025"/>
              <a:gd name="connsiteX45" fmla="*/ 440575 w 1970117"/>
              <a:gd name="connsiteY45" fmla="*/ 1180407 h 3217025"/>
              <a:gd name="connsiteX46" fmla="*/ 457200 w 1970117"/>
              <a:gd name="connsiteY46" fmla="*/ 1163781 h 3217025"/>
              <a:gd name="connsiteX47" fmla="*/ 498764 w 1970117"/>
              <a:gd name="connsiteY47" fmla="*/ 1155469 h 3217025"/>
              <a:gd name="connsiteX48" fmla="*/ 548640 w 1970117"/>
              <a:gd name="connsiteY48" fmla="*/ 1122218 h 3217025"/>
              <a:gd name="connsiteX49" fmla="*/ 565266 w 1970117"/>
              <a:gd name="connsiteY49" fmla="*/ 1105592 h 3217025"/>
              <a:gd name="connsiteX50" fmla="*/ 615142 w 1970117"/>
              <a:gd name="connsiteY50" fmla="*/ 1072341 h 3217025"/>
              <a:gd name="connsiteX51" fmla="*/ 665018 w 1970117"/>
              <a:gd name="connsiteY51" fmla="*/ 1014152 h 3217025"/>
              <a:gd name="connsiteX52" fmla="*/ 689957 w 1970117"/>
              <a:gd name="connsiteY52" fmla="*/ 1005840 h 3217025"/>
              <a:gd name="connsiteX53" fmla="*/ 739833 w 1970117"/>
              <a:gd name="connsiteY53" fmla="*/ 972589 h 3217025"/>
              <a:gd name="connsiteX54" fmla="*/ 773084 w 1970117"/>
              <a:gd name="connsiteY54" fmla="*/ 939338 h 3217025"/>
              <a:gd name="connsiteX55" fmla="*/ 789709 w 1970117"/>
              <a:gd name="connsiteY55" fmla="*/ 922712 h 3217025"/>
              <a:gd name="connsiteX56" fmla="*/ 806335 w 1970117"/>
              <a:gd name="connsiteY56" fmla="*/ 897774 h 3217025"/>
              <a:gd name="connsiteX57" fmla="*/ 831273 w 1970117"/>
              <a:gd name="connsiteY57" fmla="*/ 847898 h 3217025"/>
              <a:gd name="connsiteX58" fmla="*/ 856211 w 1970117"/>
              <a:gd name="connsiteY58" fmla="*/ 806334 h 3217025"/>
              <a:gd name="connsiteX59" fmla="*/ 881149 w 1970117"/>
              <a:gd name="connsiteY59" fmla="*/ 731520 h 3217025"/>
              <a:gd name="connsiteX60" fmla="*/ 889462 w 1970117"/>
              <a:gd name="connsiteY60" fmla="*/ 706581 h 3217025"/>
              <a:gd name="connsiteX61" fmla="*/ 897775 w 1970117"/>
              <a:gd name="connsiteY61" fmla="*/ 673330 h 3217025"/>
              <a:gd name="connsiteX62" fmla="*/ 914400 w 1970117"/>
              <a:gd name="connsiteY62" fmla="*/ 623454 h 3217025"/>
              <a:gd name="connsiteX63" fmla="*/ 922713 w 1970117"/>
              <a:gd name="connsiteY63" fmla="*/ 548640 h 3217025"/>
              <a:gd name="connsiteX64" fmla="*/ 931026 w 1970117"/>
              <a:gd name="connsiteY64" fmla="*/ 523701 h 3217025"/>
              <a:gd name="connsiteX65" fmla="*/ 939338 w 1970117"/>
              <a:gd name="connsiteY65" fmla="*/ 490450 h 3217025"/>
              <a:gd name="connsiteX66" fmla="*/ 955964 w 1970117"/>
              <a:gd name="connsiteY66" fmla="*/ 440574 h 3217025"/>
              <a:gd name="connsiteX67" fmla="*/ 997527 w 1970117"/>
              <a:gd name="connsiteY67" fmla="*/ 407323 h 3217025"/>
              <a:gd name="connsiteX68" fmla="*/ 1022466 w 1970117"/>
              <a:gd name="connsiteY68" fmla="*/ 390698 h 3217025"/>
              <a:gd name="connsiteX69" fmla="*/ 1039091 w 1970117"/>
              <a:gd name="connsiteY69" fmla="*/ 374072 h 3217025"/>
              <a:gd name="connsiteX70" fmla="*/ 1105593 w 1970117"/>
              <a:gd name="connsiteY70" fmla="*/ 357447 h 3217025"/>
              <a:gd name="connsiteX71" fmla="*/ 1155469 w 1970117"/>
              <a:gd name="connsiteY71" fmla="*/ 340821 h 3217025"/>
              <a:gd name="connsiteX72" fmla="*/ 1562793 w 1970117"/>
              <a:gd name="connsiteY72" fmla="*/ 332509 h 3217025"/>
              <a:gd name="connsiteX73" fmla="*/ 1654233 w 1970117"/>
              <a:gd name="connsiteY73" fmla="*/ 324196 h 3217025"/>
              <a:gd name="connsiteX74" fmla="*/ 1837113 w 1970117"/>
              <a:gd name="connsiteY74" fmla="*/ 315883 h 3217025"/>
              <a:gd name="connsiteX75" fmla="*/ 1878677 w 1970117"/>
              <a:gd name="connsiteY75" fmla="*/ 307570 h 3217025"/>
              <a:gd name="connsiteX76" fmla="*/ 1928553 w 1970117"/>
              <a:gd name="connsiteY76" fmla="*/ 290945 h 3217025"/>
              <a:gd name="connsiteX77" fmla="*/ 1945178 w 1970117"/>
              <a:gd name="connsiteY77" fmla="*/ 266007 h 3217025"/>
              <a:gd name="connsiteX78" fmla="*/ 1961804 w 1970117"/>
              <a:gd name="connsiteY78" fmla="*/ 249381 h 3217025"/>
              <a:gd name="connsiteX79" fmla="*/ 1970117 w 1970117"/>
              <a:gd name="connsiteY79" fmla="*/ 191192 h 3217025"/>
              <a:gd name="connsiteX80" fmla="*/ 1961804 w 1970117"/>
              <a:gd name="connsiteY80" fmla="*/ 0 h 321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970117" h="3217025">
                <a:moveTo>
                  <a:pt x="548640" y="3217025"/>
                </a:moveTo>
                <a:cubicBezTo>
                  <a:pt x="545869" y="3200400"/>
                  <a:pt x="544415" y="3183500"/>
                  <a:pt x="540327" y="3167149"/>
                </a:cubicBezTo>
                <a:cubicBezTo>
                  <a:pt x="536077" y="3150147"/>
                  <a:pt x="529244" y="3133898"/>
                  <a:pt x="523702" y="3117272"/>
                </a:cubicBezTo>
                <a:cubicBezTo>
                  <a:pt x="520931" y="3108959"/>
                  <a:pt x="517514" y="3100835"/>
                  <a:pt x="515389" y="3092334"/>
                </a:cubicBezTo>
                <a:cubicBezTo>
                  <a:pt x="513836" y="3086119"/>
                  <a:pt x="503877" y="3042666"/>
                  <a:pt x="498764" y="3034145"/>
                </a:cubicBezTo>
                <a:cubicBezTo>
                  <a:pt x="494732" y="3027425"/>
                  <a:pt x="487680" y="3023062"/>
                  <a:pt x="482138" y="3017520"/>
                </a:cubicBezTo>
                <a:cubicBezTo>
                  <a:pt x="476596" y="3000894"/>
                  <a:pt x="469764" y="2984645"/>
                  <a:pt x="465513" y="2967643"/>
                </a:cubicBezTo>
                <a:cubicBezTo>
                  <a:pt x="462742" y="2956559"/>
                  <a:pt x="460483" y="2945335"/>
                  <a:pt x="457200" y="2934392"/>
                </a:cubicBezTo>
                <a:cubicBezTo>
                  <a:pt x="452164" y="2917606"/>
                  <a:pt x="450296" y="2899097"/>
                  <a:pt x="440575" y="2884516"/>
                </a:cubicBezTo>
                <a:lnTo>
                  <a:pt x="423949" y="2859578"/>
                </a:lnTo>
                <a:cubicBezTo>
                  <a:pt x="418407" y="2842952"/>
                  <a:pt x="419716" y="2822093"/>
                  <a:pt x="407324" y="2809701"/>
                </a:cubicBezTo>
                <a:cubicBezTo>
                  <a:pt x="401782" y="2804159"/>
                  <a:pt x="395594" y="2799196"/>
                  <a:pt x="390698" y="2793076"/>
                </a:cubicBezTo>
                <a:cubicBezTo>
                  <a:pt x="348747" y="2740638"/>
                  <a:pt x="397595" y="2791660"/>
                  <a:pt x="357447" y="2751512"/>
                </a:cubicBezTo>
                <a:cubicBezTo>
                  <a:pt x="354676" y="2743199"/>
                  <a:pt x="355331" y="2732770"/>
                  <a:pt x="349135" y="2726574"/>
                </a:cubicBezTo>
                <a:cubicBezTo>
                  <a:pt x="342939" y="2720378"/>
                  <a:pt x="331711" y="2722769"/>
                  <a:pt x="324197" y="2718261"/>
                </a:cubicBezTo>
                <a:cubicBezTo>
                  <a:pt x="267143" y="2684029"/>
                  <a:pt x="353278" y="2716872"/>
                  <a:pt x="282633" y="2693323"/>
                </a:cubicBezTo>
                <a:cubicBezTo>
                  <a:pt x="277091" y="2687781"/>
                  <a:pt x="272727" y="2680730"/>
                  <a:pt x="266007" y="2676698"/>
                </a:cubicBezTo>
                <a:cubicBezTo>
                  <a:pt x="216843" y="2647200"/>
                  <a:pt x="265175" y="2693797"/>
                  <a:pt x="216131" y="2651760"/>
                </a:cubicBezTo>
                <a:cubicBezTo>
                  <a:pt x="216108" y="2651740"/>
                  <a:pt x="174579" y="2610207"/>
                  <a:pt x="166255" y="2601883"/>
                </a:cubicBezTo>
                <a:lnTo>
                  <a:pt x="133004" y="2568632"/>
                </a:lnTo>
                <a:lnTo>
                  <a:pt x="99753" y="2518756"/>
                </a:lnTo>
                <a:lnTo>
                  <a:pt x="83127" y="2493818"/>
                </a:lnTo>
                <a:cubicBezTo>
                  <a:pt x="80356" y="2485505"/>
                  <a:pt x="79070" y="2476540"/>
                  <a:pt x="74815" y="2468880"/>
                </a:cubicBezTo>
                <a:cubicBezTo>
                  <a:pt x="65111" y="2451413"/>
                  <a:pt x="41564" y="2419003"/>
                  <a:pt x="41564" y="2419003"/>
                </a:cubicBezTo>
                <a:cubicBezTo>
                  <a:pt x="38793" y="2405149"/>
                  <a:pt x="36316" y="2391232"/>
                  <a:pt x="33251" y="2377440"/>
                </a:cubicBezTo>
                <a:cubicBezTo>
                  <a:pt x="30773" y="2366287"/>
                  <a:pt x="26816" y="2355458"/>
                  <a:pt x="24938" y="2344189"/>
                </a:cubicBezTo>
                <a:cubicBezTo>
                  <a:pt x="15050" y="2284858"/>
                  <a:pt x="7532" y="2221565"/>
                  <a:pt x="0" y="2161309"/>
                </a:cubicBezTo>
                <a:cubicBezTo>
                  <a:pt x="2771" y="2141913"/>
                  <a:pt x="4470" y="2122333"/>
                  <a:pt x="8313" y="2103120"/>
                </a:cubicBezTo>
                <a:cubicBezTo>
                  <a:pt x="10032" y="2094528"/>
                  <a:pt x="14219" y="2086607"/>
                  <a:pt x="16626" y="2078181"/>
                </a:cubicBezTo>
                <a:cubicBezTo>
                  <a:pt x="24449" y="2050799"/>
                  <a:pt x="27540" y="2031923"/>
                  <a:pt x="33251" y="2003367"/>
                </a:cubicBezTo>
                <a:cubicBezTo>
                  <a:pt x="36022" y="1934094"/>
                  <a:pt x="37718" y="1864770"/>
                  <a:pt x="41564" y="1795549"/>
                </a:cubicBezTo>
                <a:cubicBezTo>
                  <a:pt x="44944" y="1734703"/>
                  <a:pt x="44682" y="1718134"/>
                  <a:pt x="58189" y="1670858"/>
                </a:cubicBezTo>
                <a:cubicBezTo>
                  <a:pt x="60596" y="1662433"/>
                  <a:pt x="62583" y="1653757"/>
                  <a:pt x="66502" y="1645920"/>
                </a:cubicBezTo>
                <a:cubicBezTo>
                  <a:pt x="70970" y="1636984"/>
                  <a:pt x="78659" y="1629917"/>
                  <a:pt x="83127" y="1620981"/>
                </a:cubicBezTo>
                <a:cubicBezTo>
                  <a:pt x="117536" y="1552161"/>
                  <a:pt x="60427" y="1642560"/>
                  <a:pt x="108066" y="1571105"/>
                </a:cubicBezTo>
                <a:cubicBezTo>
                  <a:pt x="122674" y="1527277"/>
                  <a:pt x="106722" y="1562743"/>
                  <a:pt x="141317" y="1521229"/>
                </a:cubicBezTo>
                <a:cubicBezTo>
                  <a:pt x="147713" y="1513554"/>
                  <a:pt x="153474" y="1505226"/>
                  <a:pt x="157942" y="1496290"/>
                </a:cubicBezTo>
                <a:cubicBezTo>
                  <a:pt x="161861" y="1488453"/>
                  <a:pt x="160781" y="1478194"/>
                  <a:pt x="166255" y="1471352"/>
                </a:cubicBezTo>
                <a:cubicBezTo>
                  <a:pt x="172496" y="1463551"/>
                  <a:pt x="182880" y="1460269"/>
                  <a:pt x="191193" y="1454727"/>
                </a:cubicBezTo>
                <a:cubicBezTo>
                  <a:pt x="193964" y="1446414"/>
                  <a:pt x="194413" y="1436919"/>
                  <a:pt x="199506" y="1429789"/>
                </a:cubicBezTo>
                <a:cubicBezTo>
                  <a:pt x="208617" y="1417034"/>
                  <a:pt x="232757" y="1396538"/>
                  <a:pt x="232757" y="1396538"/>
                </a:cubicBezTo>
                <a:cubicBezTo>
                  <a:pt x="247265" y="1353011"/>
                  <a:pt x="234873" y="1377797"/>
                  <a:pt x="282633" y="1330036"/>
                </a:cubicBezTo>
                <a:lnTo>
                  <a:pt x="340822" y="1271847"/>
                </a:lnTo>
                <a:lnTo>
                  <a:pt x="374073" y="1238596"/>
                </a:lnTo>
                <a:lnTo>
                  <a:pt x="399011" y="1221970"/>
                </a:lnTo>
                <a:cubicBezTo>
                  <a:pt x="427514" y="1179216"/>
                  <a:pt x="400989" y="1212077"/>
                  <a:pt x="440575" y="1180407"/>
                </a:cubicBezTo>
                <a:cubicBezTo>
                  <a:pt x="446695" y="1175511"/>
                  <a:pt x="449996" y="1166868"/>
                  <a:pt x="457200" y="1163781"/>
                </a:cubicBezTo>
                <a:cubicBezTo>
                  <a:pt x="470187" y="1158215"/>
                  <a:pt x="484909" y="1158240"/>
                  <a:pt x="498764" y="1155469"/>
                </a:cubicBezTo>
                <a:cubicBezTo>
                  <a:pt x="515389" y="1144385"/>
                  <a:pt x="534511" y="1136347"/>
                  <a:pt x="548640" y="1122218"/>
                </a:cubicBezTo>
                <a:cubicBezTo>
                  <a:pt x="554182" y="1116676"/>
                  <a:pt x="558996" y="1110295"/>
                  <a:pt x="565266" y="1105592"/>
                </a:cubicBezTo>
                <a:cubicBezTo>
                  <a:pt x="581251" y="1093603"/>
                  <a:pt x="615142" y="1072341"/>
                  <a:pt x="615142" y="1072341"/>
                </a:cubicBezTo>
                <a:cubicBezTo>
                  <a:pt x="625778" y="1056386"/>
                  <a:pt x="647740" y="1019911"/>
                  <a:pt x="665018" y="1014152"/>
                </a:cubicBezTo>
                <a:lnTo>
                  <a:pt x="689957" y="1005840"/>
                </a:lnTo>
                <a:cubicBezTo>
                  <a:pt x="706582" y="994756"/>
                  <a:pt x="725704" y="986718"/>
                  <a:pt x="739833" y="972589"/>
                </a:cubicBezTo>
                <a:lnTo>
                  <a:pt x="773084" y="939338"/>
                </a:lnTo>
                <a:cubicBezTo>
                  <a:pt x="778626" y="933796"/>
                  <a:pt x="785362" y="929233"/>
                  <a:pt x="789709" y="922712"/>
                </a:cubicBezTo>
                <a:lnTo>
                  <a:pt x="806335" y="897774"/>
                </a:lnTo>
                <a:cubicBezTo>
                  <a:pt x="826835" y="815767"/>
                  <a:pt x="799511" y="900832"/>
                  <a:pt x="831273" y="847898"/>
                </a:cubicBezTo>
                <a:cubicBezTo>
                  <a:pt x="863651" y="793937"/>
                  <a:pt x="814082" y="848465"/>
                  <a:pt x="856211" y="806334"/>
                </a:cubicBezTo>
                <a:lnTo>
                  <a:pt x="881149" y="731520"/>
                </a:lnTo>
                <a:cubicBezTo>
                  <a:pt x="883920" y="723207"/>
                  <a:pt x="887337" y="715082"/>
                  <a:pt x="889462" y="706581"/>
                </a:cubicBezTo>
                <a:cubicBezTo>
                  <a:pt x="892233" y="695497"/>
                  <a:pt x="894492" y="684273"/>
                  <a:pt x="897775" y="673330"/>
                </a:cubicBezTo>
                <a:cubicBezTo>
                  <a:pt x="902811" y="656544"/>
                  <a:pt x="914400" y="623454"/>
                  <a:pt x="914400" y="623454"/>
                </a:cubicBezTo>
                <a:cubicBezTo>
                  <a:pt x="917171" y="598516"/>
                  <a:pt x="918588" y="573390"/>
                  <a:pt x="922713" y="548640"/>
                </a:cubicBezTo>
                <a:cubicBezTo>
                  <a:pt x="924154" y="539997"/>
                  <a:pt x="928619" y="532127"/>
                  <a:pt x="931026" y="523701"/>
                </a:cubicBezTo>
                <a:cubicBezTo>
                  <a:pt x="934164" y="512716"/>
                  <a:pt x="936055" y="501393"/>
                  <a:pt x="939338" y="490450"/>
                </a:cubicBezTo>
                <a:cubicBezTo>
                  <a:pt x="944374" y="473664"/>
                  <a:pt x="941382" y="450295"/>
                  <a:pt x="955964" y="440574"/>
                </a:cubicBezTo>
                <a:cubicBezTo>
                  <a:pt x="1032731" y="389397"/>
                  <a:pt x="938295" y="454708"/>
                  <a:pt x="997527" y="407323"/>
                </a:cubicBezTo>
                <a:cubicBezTo>
                  <a:pt x="1005329" y="401082"/>
                  <a:pt x="1014664" y="396939"/>
                  <a:pt x="1022466" y="390698"/>
                </a:cubicBezTo>
                <a:cubicBezTo>
                  <a:pt x="1028586" y="385802"/>
                  <a:pt x="1032371" y="378104"/>
                  <a:pt x="1039091" y="374072"/>
                </a:cubicBezTo>
                <a:cubicBezTo>
                  <a:pt x="1053100" y="365667"/>
                  <a:pt x="1094674" y="360425"/>
                  <a:pt x="1105593" y="357447"/>
                </a:cubicBezTo>
                <a:cubicBezTo>
                  <a:pt x="1122500" y="352836"/>
                  <a:pt x="1137948" y="341179"/>
                  <a:pt x="1155469" y="340821"/>
                </a:cubicBezTo>
                <a:lnTo>
                  <a:pt x="1562793" y="332509"/>
                </a:lnTo>
                <a:cubicBezTo>
                  <a:pt x="1593273" y="329738"/>
                  <a:pt x="1623683" y="326048"/>
                  <a:pt x="1654233" y="324196"/>
                </a:cubicBezTo>
                <a:cubicBezTo>
                  <a:pt x="1715144" y="320504"/>
                  <a:pt x="1776257" y="320391"/>
                  <a:pt x="1837113" y="315883"/>
                </a:cubicBezTo>
                <a:cubicBezTo>
                  <a:pt x="1851203" y="314839"/>
                  <a:pt x="1865046" y="311288"/>
                  <a:pt x="1878677" y="307570"/>
                </a:cubicBezTo>
                <a:cubicBezTo>
                  <a:pt x="1895584" y="302959"/>
                  <a:pt x="1928553" y="290945"/>
                  <a:pt x="1928553" y="290945"/>
                </a:cubicBezTo>
                <a:cubicBezTo>
                  <a:pt x="1934095" y="282632"/>
                  <a:pt x="1938937" y="273808"/>
                  <a:pt x="1945178" y="266007"/>
                </a:cubicBezTo>
                <a:cubicBezTo>
                  <a:pt x="1950074" y="259887"/>
                  <a:pt x="1959325" y="256816"/>
                  <a:pt x="1961804" y="249381"/>
                </a:cubicBezTo>
                <a:cubicBezTo>
                  <a:pt x="1968000" y="230793"/>
                  <a:pt x="1967346" y="210588"/>
                  <a:pt x="1970117" y="191192"/>
                </a:cubicBezTo>
                <a:cubicBezTo>
                  <a:pt x="1957520" y="77823"/>
                  <a:pt x="1961804" y="141469"/>
                  <a:pt x="1961804" y="0"/>
                </a:cubicBezTo>
              </a:path>
            </a:pathLst>
          </a:custGeom>
          <a:noFill/>
          <a:ln w="28575" cap="flat" cmpd="sng" algn="ctr">
            <a:solidFill>
              <a:srgbClr val="00FF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D448E041-FD13-81F1-F7A2-4D72F7AB4865}"/>
              </a:ext>
            </a:extLst>
          </p:cNvPr>
          <p:cNvCxnSpPr/>
          <p:nvPr/>
        </p:nvCxnSpPr>
        <p:spPr bwMode="auto">
          <a:xfrm flipV="1">
            <a:off x="5550937" y="1744306"/>
            <a:ext cx="9912" cy="28263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FFFF"/>
            </a:solidFill>
            <a:prstDash val="sysDot"/>
            <a:round/>
            <a:headEnd type="none" w="med" len="med"/>
            <a:tailEnd type="triangle"/>
          </a:ln>
          <a:effectLst/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DA5D176D-416E-C118-D8CC-B127E3458A74}"/>
              </a:ext>
            </a:extLst>
          </p:cNvPr>
          <p:cNvGrpSpPr/>
          <p:nvPr/>
        </p:nvGrpSpPr>
        <p:grpSpPr>
          <a:xfrm>
            <a:off x="5177045" y="1425036"/>
            <a:ext cx="947294" cy="400110"/>
            <a:chOff x="5177045" y="1425036"/>
            <a:chExt cx="947294" cy="4001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010A9437-D816-69BE-0613-983BB54E0B68}"/>
                    </a:ext>
                  </a:extLst>
                </p:cNvPr>
                <p:cNvSpPr txBox="1"/>
                <p:nvPr/>
              </p:nvSpPr>
              <p:spPr>
                <a:xfrm>
                  <a:off x="5243771" y="1547374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bg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010A9437-D816-69BE-0613-983BB54E0B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3771" y="1547374"/>
                  <a:ext cx="852926" cy="246221"/>
                </a:xfrm>
                <a:prstGeom prst="rect">
                  <a:avLst/>
                </a:prstGeom>
                <a:blipFill>
                  <a:blip r:embed="rId17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4665B6C-8246-AAD8-D529-C99705847FD8}"/>
                </a:ext>
              </a:extLst>
            </p:cNvPr>
            <p:cNvSpPr txBox="1"/>
            <p:nvPr/>
          </p:nvSpPr>
          <p:spPr>
            <a:xfrm>
              <a:off x="5177045" y="1425036"/>
              <a:ext cx="32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endPara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4881D034-5BB0-9C22-41DA-7C75C8781A20}"/>
                    </a:ext>
                  </a:extLst>
                </p:cNvPr>
                <p:cNvSpPr txBox="1"/>
                <p:nvPr/>
              </p:nvSpPr>
              <p:spPr>
                <a:xfrm>
                  <a:off x="5231338" y="1562288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rgbClr val="FF00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4881D034-5BB0-9C22-41DA-7C75C8781A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1338" y="1562288"/>
                  <a:ext cx="893001" cy="246221"/>
                </a:xfrm>
                <a:prstGeom prst="rect">
                  <a:avLst/>
                </a:prstGeom>
                <a:blipFill>
                  <a:blip r:embed="rId18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139AA77B-3D95-9D1D-814C-53D8F0D3D6FE}"/>
              </a:ext>
            </a:extLst>
          </p:cNvPr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E333C7C-5BA5-8798-7888-4F13CAB506FC}"/>
              </a:ext>
            </a:extLst>
          </p:cNvPr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956B135-CCEF-4BB4-516A-AAFA12D469B1}"/>
              </a:ext>
            </a:extLst>
          </p:cNvPr>
          <p:cNvSpPr/>
          <p:nvPr/>
        </p:nvSpPr>
        <p:spPr>
          <a:xfrm>
            <a:off x="3802504" y="1423565"/>
            <a:ext cx="3894103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81E11BD-B5CA-2533-C7F9-D6D43CC262A8}"/>
              </a:ext>
            </a:extLst>
          </p:cNvPr>
          <p:cNvGrpSpPr/>
          <p:nvPr/>
        </p:nvGrpSpPr>
        <p:grpSpPr>
          <a:xfrm>
            <a:off x="5661898" y="1985767"/>
            <a:ext cx="1055266" cy="399337"/>
            <a:chOff x="5177045" y="1425036"/>
            <a:chExt cx="1055266" cy="3993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E8BF02D-F48F-DCF7-E968-77BF25C67ED4}"/>
                    </a:ext>
                  </a:extLst>
                </p:cNvPr>
                <p:cNvSpPr txBox="1"/>
                <p:nvPr/>
              </p:nvSpPr>
              <p:spPr>
                <a:xfrm>
                  <a:off x="5243771" y="1547374"/>
                  <a:ext cx="98854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0" dirty="0">
                      <a:solidFill>
                        <a:schemeClr val="bg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2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E8BF02D-F48F-DCF7-E968-77BF25C67E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3771" y="1547374"/>
                  <a:ext cx="988540" cy="276999"/>
                </a:xfrm>
                <a:prstGeom prst="rect">
                  <a:avLst/>
                </a:prstGeom>
                <a:blipFill>
                  <a:blip r:embed="rId19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C0A24C-CE3E-0E96-E437-C919116BEF5A}"/>
                </a:ext>
              </a:extLst>
            </p:cNvPr>
            <p:cNvSpPr txBox="1"/>
            <p:nvPr/>
          </p:nvSpPr>
          <p:spPr>
            <a:xfrm>
              <a:off x="5177045" y="1425036"/>
              <a:ext cx="3201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endParaRPr 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C7C60F3-F5C0-D602-B67C-D160BBAD0360}"/>
                    </a:ext>
                  </a:extLst>
                </p:cNvPr>
                <p:cNvSpPr txBox="1"/>
                <p:nvPr/>
              </p:nvSpPr>
              <p:spPr>
                <a:xfrm>
                  <a:off x="5231338" y="1562288"/>
                  <a:ext cx="75270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0" dirty="0">
                      <a:solidFill>
                        <a:srgbClr val="FF00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800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C7C60F3-F5C0-D602-B67C-D160BBAD03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1338" y="1562288"/>
                  <a:ext cx="752707" cy="215444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116384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397918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2" name="Line 11"/>
          <p:cNvSpPr>
            <a:spLocks noChangeShapeType="1"/>
          </p:cNvSpPr>
          <p:nvPr/>
        </p:nvSpPr>
        <p:spPr bwMode="auto">
          <a:xfrm>
            <a:off x="4012304" y="3725534"/>
            <a:ext cx="1813896" cy="190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342968" y="2967216"/>
            <a:ext cx="7811" cy="6327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656681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3554661" y="3863631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3111240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665101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36"/>
          <p:cNvSpPr txBox="1">
            <a:spLocks noChangeArrowheads="1"/>
          </p:cNvSpPr>
          <p:nvPr/>
        </p:nvSpPr>
        <p:spPr bwMode="auto">
          <a:xfrm>
            <a:off x="3419146" y="3053211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46" name="Straight Arrow Connector 38"/>
          <p:cNvCxnSpPr>
            <a:cxnSpLocks noChangeShapeType="1"/>
          </p:cNvCxnSpPr>
          <p:nvPr/>
        </p:nvCxnSpPr>
        <p:spPr bwMode="auto">
          <a:xfrm flipH="1">
            <a:off x="3542730" y="3287286"/>
            <a:ext cx="93783" cy="29786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4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617606" y="3570836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9724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342968" y="2967216"/>
            <a:ext cx="7811" cy="63278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stCxn id="5" idx="0"/>
          </p:cNvCxnSpPr>
          <p:nvPr/>
        </p:nvCxnSpPr>
        <p:spPr>
          <a:xfrm flipV="1">
            <a:off x="3933889" y="4077473"/>
            <a:ext cx="23595" cy="946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00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3933889" y="4077473"/>
            <a:ext cx="23595" cy="946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975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3421626" y="3023227"/>
            <a:ext cx="1347018" cy="56702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TextBox 36"/>
          <p:cNvSpPr txBox="1">
            <a:spLocks noChangeArrowheads="1"/>
          </p:cNvSpPr>
          <p:nvPr/>
        </p:nvSpPr>
        <p:spPr bwMode="auto">
          <a:xfrm>
            <a:off x="3597396" y="3205644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5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640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3421626" y="3023227"/>
            <a:ext cx="1347018" cy="56702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33889" y="2607728"/>
            <a:ext cx="805862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no room!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5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36">
            <a:extLst>
              <a:ext uri="{FF2B5EF4-FFF2-40B4-BE49-F238E27FC236}">
                <a16:creationId xmlns:a16="http://schemas.microsoft.com/office/drawing/2014/main" id="{52C43735-6774-B162-0D57-38E08B7EF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7396" y="3205644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</p:spTree>
    <p:extLst>
      <p:ext uri="{BB962C8B-B14F-4D97-AF65-F5344CB8AC3E}">
        <p14:creationId xmlns:p14="http://schemas.microsoft.com/office/powerpoint/2010/main" val="31017841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636643" y="305389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4" y="2993434"/>
            <a:ext cx="1061035" cy="5968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5146344" y="2986530"/>
            <a:ext cx="1406855" cy="6037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5009439" y="11630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36"/>
          <p:cNvSpPr txBox="1">
            <a:spLocks noChangeArrowheads="1"/>
          </p:cNvSpPr>
          <p:nvPr/>
        </p:nvSpPr>
        <p:spPr bwMode="auto">
          <a:xfrm>
            <a:off x="5722562" y="1590322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51" name="Line 15"/>
          <p:cNvSpPr>
            <a:spLocks noChangeShapeType="1"/>
          </p:cNvSpPr>
          <p:nvPr/>
        </p:nvSpPr>
        <p:spPr bwMode="auto">
          <a:xfrm>
            <a:off x="5983008" y="1562628"/>
            <a:ext cx="341582" cy="22552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4811856" y="1060510"/>
            <a:ext cx="1751489" cy="826169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216120" y="26968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TextBox 36"/>
          <p:cNvSpPr txBox="1">
            <a:spLocks noChangeArrowheads="1"/>
          </p:cNvSpPr>
          <p:nvPr/>
        </p:nvSpPr>
        <p:spPr bwMode="auto">
          <a:xfrm>
            <a:off x="3816595" y="2752678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01282" y="356771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427305" y="26846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4674992" y="2982489"/>
            <a:ext cx="37374" cy="57547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4986539" y="111781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>
            <a:endCxn id="64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2353864" y="2582025"/>
            <a:ext cx="3309517" cy="49571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>
            <a:cxnSpLocks/>
            <a:stCxn id="52" idx="2"/>
          </p:cNvCxnSpPr>
          <p:nvPr/>
        </p:nvCxnSpPr>
        <p:spPr>
          <a:xfrm flipH="1">
            <a:off x="4593203" y="1886679"/>
            <a:ext cx="1094398" cy="695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3248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4" y="2993434"/>
            <a:ext cx="1061035" cy="5968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5146344" y="2986530"/>
            <a:ext cx="1406855" cy="6037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216120" y="26968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TextBox 36"/>
          <p:cNvSpPr txBox="1">
            <a:spLocks noChangeArrowheads="1"/>
          </p:cNvSpPr>
          <p:nvPr/>
        </p:nvSpPr>
        <p:spPr bwMode="auto">
          <a:xfrm>
            <a:off x="3816595" y="2752678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01282" y="356771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427305" y="26846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4674992" y="2982489"/>
            <a:ext cx="37374" cy="57547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>
            <a:endCxn id="64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2353864" y="2582025"/>
            <a:ext cx="3309517" cy="49571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Line 15">
            <a:extLst>
              <a:ext uri="{FF2B5EF4-FFF2-40B4-BE49-F238E27FC236}">
                <a16:creationId xmlns:a16="http://schemas.microsoft.com/office/drawing/2014/main" id="{F9B2D792-B9F3-4D8F-A2A4-38E6021C70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3131" y="2119221"/>
            <a:ext cx="2264339" cy="55522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81E2D22E-AA3E-4536-873A-9643604F961E}"/>
              </a:ext>
            </a:extLst>
          </p:cNvPr>
          <p:cNvGraphicFramePr>
            <a:graphicFrameLocks noGrp="1"/>
          </p:cNvGraphicFramePr>
          <p:nvPr/>
        </p:nvGraphicFramePr>
        <p:xfrm>
          <a:off x="5009439" y="11630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7" name="TextBox 36">
            <a:extLst>
              <a:ext uri="{FF2B5EF4-FFF2-40B4-BE49-F238E27FC236}">
                <a16:creationId xmlns:a16="http://schemas.microsoft.com/office/drawing/2014/main" id="{5496E531-3696-447C-A98F-31319D914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562" y="1590322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68" name="Line 15">
            <a:extLst>
              <a:ext uri="{FF2B5EF4-FFF2-40B4-BE49-F238E27FC236}">
                <a16:creationId xmlns:a16="http://schemas.microsoft.com/office/drawing/2014/main" id="{1DA584EF-394A-400C-9D5A-B08022F797C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3008" y="1562628"/>
            <a:ext cx="341582" cy="22552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Rounded Rectangle 51">
            <a:extLst>
              <a:ext uri="{FF2B5EF4-FFF2-40B4-BE49-F238E27FC236}">
                <a16:creationId xmlns:a16="http://schemas.microsoft.com/office/drawing/2014/main" id="{0B78084F-5A6A-45C6-AF88-46CD84D1F990}"/>
              </a:ext>
            </a:extLst>
          </p:cNvPr>
          <p:cNvSpPr/>
          <p:nvPr/>
        </p:nvSpPr>
        <p:spPr>
          <a:xfrm>
            <a:off x="4811856" y="1060510"/>
            <a:ext cx="1751489" cy="826169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C6FF463-92FB-468E-A13D-54E6A15C24DE}"/>
              </a:ext>
            </a:extLst>
          </p:cNvPr>
          <p:cNvSpPr/>
          <p:nvPr/>
        </p:nvSpPr>
        <p:spPr>
          <a:xfrm>
            <a:off x="4986539" y="111781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FEFADB96-B512-42B9-9411-795FCB817801}"/>
              </a:ext>
            </a:extLst>
          </p:cNvPr>
          <p:cNvCxnSpPr>
            <a:cxnSpLocks/>
            <a:stCxn id="69" idx="2"/>
          </p:cNvCxnSpPr>
          <p:nvPr/>
        </p:nvCxnSpPr>
        <p:spPr>
          <a:xfrm flipH="1">
            <a:off x="4593203" y="1886679"/>
            <a:ext cx="1094398" cy="695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7506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4" y="2993434"/>
            <a:ext cx="1061035" cy="5968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5146344" y="2986530"/>
            <a:ext cx="1406855" cy="6037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216120" y="26968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TextBox 36"/>
          <p:cNvSpPr txBox="1">
            <a:spLocks noChangeArrowheads="1"/>
          </p:cNvSpPr>
          <p:nvPr/>
        </p:nvSpPr>
        <p:spPr bwMode="auto">
          <a:xfrm>
            <a:off x="3816595" y="2752678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01282" y="356771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427305" y="26846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4674992" y="2982489"/>
            <a:ext cx="37374" cy="57547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>
            <a:endCxn id="64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2353864" y="2582025"/>
            <a:ext cx="3309517" cy="49571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Line 15">
            <a:extLst>
              <a:ext uri="{FF2B5EF4-FFF2-40B4-BE49-F238E27FC236}">
                <a16:creationId xmlns:a16="http://schemas.microsoft.com/office/drawing/2014/main" id="{F9B2D792-B9F3-4D8F-A2A4-38E6021C70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3131" y="2119221"/>
            <a:ext cx="2264339" cy="55522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Freeform 1">
            <a:extLst>
              <a:ext uri="{FF2B5EF4-FFF2-40B4-BE49-F238E27FC236}">
                <a16:creationId xmlns:a16="http://schemas.microsoft.com/office/drawing/2014/main" id="{3DD97631-C4D4-40EC-B2FA-49AA19A68EC7}"/>
              </a:ext>
            </a:extLst>
          </p:cNvPr>
          <p:cNvSpPr/>
          <p:nvPr/>
        </p:nvSpPr>
        <p:spPr>
          <a:xfrm>
            <a:off x="2620671" y="2314920"/>
            <a:ext cx="1401421" cy="470443"/>
          </a:xfrm>
          <a:custGeom>
            <a:avLst/>
            <a:gdLst>
              <a:gd name="connsiteX0" fmla="*/ 1671484 w 1671484"/>
              <a:gd name="connsiteY0" fmla="*/ 953729 h 953729"/>
              <a:gd name="connsiteX1" fmla="*/ 1651820 w 1671484"/>
              <a:gd name="connsiteY1" fmla="*/ 619432 h 953729"/>
              <a:gd name="connsiteX2" fmla="*/ 1641988 w 1671484"/>
              <a:gd name="connsiteY2" fmla="*/ 589935 h 953729"/>
              <a:gd name="connsiteX3" fmla="*/ 1622323 w 1671484"/>
              <a:gd name="connsiteY3" fmla="*/ 560439 h 953729"/>
              <a:gd name="connsiteX4" fmla="*/ 1582994 w 1671484"/>
              <a:gd name="connsiteY4" fmla="*/ 511277 h 953729"/>
              <a:gd name="connsiteX5" fmla="*/ 1563330 w 1671484"/>
              <a:gd name="connsiteY5" fmla="*/ 481781 h 953729"/>
              <a:gd name="connsiteX6" fmla="*/ 1533833 w 1671484"/>
              <a:gd name="connsiteY6" fmla="*/ 471948 h 953729"/>
              <a:gd name="connsiteX7" fmla="*/ 1504336 w 1671484"/>
              <a:gd name="connsiteY7" fmla="*/ 452284 h 953729"/>
              <a:gd name="connsiteX8" fmla="*/ 1396181 w 1671484"/>
              <a:gd name="connsiteY8" fmla="*/ 422787 h 953729"/>
              <a:gd name="connsiteX9" fmla="*/ 1366684 w 1671484"/>
              <a:gd name="connsiteY9" fmla="*/ 412955 h 953729"/>
              <a:gd name="connsiteX10" fmla="*/ 1258530 w 1671484"/>
              <a:gd name="connsiteY10" fmla="*/ 383458 h 953729"/>
              <a:gd name="connsiteX11" fmla="*/ 1229033 w 1671484"/>
              <a:gd name="connsiteY11" fmla="*/ 373626 h 953729"/>
              <a:gd name="connsiteX12" fmla="*/ 1199536 w 1671484"/>
              <a:gd name="connsiteY12" fmla="*/ 363794 h 953729"/>
              <a:gd name="connsiteX13" fmla="*/ 1101213 w 1671484"/>
              <a:gd name="connsiteY13" fmla="*/ 353961 h 953729"/>
              <a:gd name="connsiteX14" fmla="*/ 1042220 w 1671484"/>
              <a:gd name="connsiteY14" fmla="*/ 334297 h 953729"/>
              <a:gd name="connsiteX15" fmla="*/ 1002891 w 1671484"/>
              <a:gd name="connsiteY15" fmla="*/ 324465 h 953729"/>
              <a:gd name="connsiteX16" fmla="*/ 943897 w 1671484"/>
              <a:gd name="connsiteY16" fmla="*/ 304800 h 953729"/>
              <a:gd name="connsiteX17" fmla="*/ 914400 w 1671484"/>
              <a:gd name="connsiteY17" fmla="*/ 285135 h 953729"/>
              <a:gd name="connsiteX18" fmla="*/ 855407 w 1671484"/>
              <a:gd name="connsiteY18" fmla="*/ 265471 h 953729"/>
              <a:gd name="connsiteX19" fmla="*/ 766917 w 1671484"/>
              <a:gd name="connsiteY19" fmla="*/ 226142 h 953729"/>
              <a:gd name="connsiteX20" fmla="*/ 737420 w 1671484"/>
              <a:gd name="connsiteY20" fmla="*/ 216310 h 953729"/>
              <a:gd name="connsiteX21" fmla="*/ 707923 w 1671484"/>
              <a:gd name="connsiteY21" fmla="*/ 206477 h 953729"/>
              <a:gd name="connsiteX22" fmla="*/ 462117 w 1671484"/>
              <a:gd name="connsiteY22" fmla="*/ 186813 h 953729"/>
              <a:gd name="connsiteX23" fmla="*/ 422788 w 1671484"/>
              <a:gd name="connsiteY23" fmla="*/ 176981 h 953729"/>
              <a:gd name="connsiteX24" fmla="*/ 393291 w 1671484"/>
              <a:gd name="connsiteY24" fmla="*/ 167148 h 953729"/>
              <a:gd name="connsiteX25" fmla="*/ 294968 w 1671484"/>
              <a:gd name="connsiteY25" fmla="*/ 147484 h 953729"/>
              <a:gd name="connsiteX26" fmla="*/ 117988 w 1671484"/>
              <a:gd name="connsiteY26" fmla="*/ 88490 h 953729"/>
              <a:gd name="connsiteX27" fmla="*/ 29497 w 1671484"/>
              <a:gd name="connsiteY27" fmla="*/ 39329 h 953729"/>
              <a:gd name="connsiteX28" fmla="*/ 0 w 1671484"/>
              <a:gd name="connsiteY28" fmla="*/ 0 h 9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671484" h="953729">
                <a:moveTo>
                  <a:pt x="1671484" y="953729"/>
                </a:moveTo>
                <a:cubicBezTo>
                  <a:pt x="1668269" y="863718"/>
                  <a:pt x="1675156" y="724450"/>
                  <a:pt x="1651820" y="619432"/>
                </a:cubicBezTo>
                <a:cubicBezTo>
                  <a:pt x="1649572" y="609315"/>
                  <a:pt x="1646623" y="599205"/>
                  <a:pt x="1641988" y="589935"/>
                </a:cubicBezTo>
                <a:cubicBezTo>
                  <a:pt x="1636703" y="579366"/>
                  <a:pt x="1628878" y="570271"/>
                  <a:pt x="1622323" y="560439"/>
                </a:cubicBezTo>
                <a:cubicBezTo>
                  <a:pt x="1603182" y="503015"/>
                  <a:pt x="1627467" y="555750"/>
                  <a:pt x="1582994" y="511277"/>
                </a:cubicBezTo>
                <a:cubicBezTo>
                  <a:pt x="1574638" y="502921"/>
                  <a:pt x="1572557" y="489163"/>
                  <a:pt x="1563330" y="481781"/>
                </a:cubicBezTo>
                <a:cubicBezTo>
                  <a:pt x="1555237" y="475306"/>
                  <a:pt x="1543103" y="476583"/>
                  <a:pt x="1533833" y="471948"/>
                </a:cubicBezTo>
                <a:cubicBezTo>
                  <a:pt x="1523264" y="466663"/>
                  <a:pt x="1515134" y="457083"/>
                  <a:pt x="1504336" y="452284"/>
                </a:cubicBezTo>
                <a:cubicBezTo>
                  <a:pt x="1450092" y="428176"/>
                  <a:pt x="1449056" y="436006"/>
                  <a:pt x="1396181" y="422787"/>
                </a:cubicBezTo>
                <a:cubicBezTo>
                  <a:pt x="1386126" y="420273"/>
                  <a:pt x="1376739" y="415469"/>
                  <a:pt x="1366684" y="412955"/>
                </a:cubicBezTo>
                <a:cubicBezTo>
                  <a:pt x="1255507" y="385161"/>
                  <a:pt x="1385088" y="425644"/>
                  <a:pt x="1258530" y="383458"/>
                </a:cubicBezTo>
                <a:lnTo>
                  <a:pt x="1229033" y="373626"/>
                </a:lnTo>
                <a:cubicBezTo>
                  <a:pt x="1219201" y="370349"/>
                  <a:pt x="1209849" y="364825"/>
                  <a:pt x="1199536" y="363794"/>
                </a:cubicBezTo>
                <a:lnTo>
                  <a:pt x="1101213" y="353961"/>
                </a:lnTo>
                <a:cubicBezTo>
                  <a:pt x="1081549" y="347406"/>
                  <a:pt x="1062329" y="339324"/>
                  <a:pt x="1042220" y="334297"/>
                </a:cubicBezTo>
                <a:cubicBezTo>
                  <a:pt x="1029110" y="331020"/>
                  <a:pt x="1015834" y="328348"/>
                  <a:pt x="1002891" y="324465"/>
                </a:cubicBezTo>
                <a:cubicBezTo>
                  <a:pt x="983037" y="318509"/>
                  <a:pt x="943897" y="304800"/>
                  <a:pt x="943897" y="304800"/>
                </a:cubicBezTo>
                <a:cubicBezTo>
                  <a:pt x="934065" y="298245"/>
                  <a:pt x="925199" y="289934"/>
                  <a:pt x="914400" y="285135"/>
                </a:cubicBezTo>
                <a:cubicBezTo>
                  <a:pt x="895459" y="276717"/>
                  <a:pt x="855407" y="265471"/>
                  <a:pt x="855407" y="265471"/>
                </a:cubicBezTo>
                <a:cubicBezTo>
                  <a:pt x="808664" y="234308"/>
                  <a:pt x="837120" y="249543"/>
                  <a:pt x="766917" y="226142"/>
                </a:cubicBezTo>
                <a:lnTo>
                  <a:pt x="737420" y="216310"/>
                </a:lnTo>
                <a:cubicBezTo>
                  <a:pt x="727588" y="213032"/>
                  <a:pt x="718236" y="207508"/>
                  <a:pt x="707923" y="206477"/>
                </a:cubicBezTo>
                <a:cubicBezTo>
                  <a:pt x="560574" y="191743"/>
                  <a:pt x="642465" y="198836"/>
                  <a:pt x="462117" y="186813"/>
                </a:cubicBezTo>
                <a:cubicBezTo>
                  <a:pt x="449007" y="183536"/>
                  <a:pt x="435781" y="180693"/>
                  <a:pt x="422788" y="176981"/>
                </a:cubicBezTo>
                <a:cubicBezTo>
                  <a:pt x="412823" y="174134"/>
                  <a:pt x="403390" y="169479"/>
                  <a:pt x="393291" y="167148"/>
                </a:cubicBezTo>
                <a:cubicBezTo>
                  <a:pt x="360724" y="159632"/>
                  <a:pt x="326676" y="158054"/>
                  <a:pt x="294968" y="147484"/>
                </a:cubicBezTo>
                <a:lnTo>
                  <a:pt x="117988" y="88490"/>
                </a:lnTo>
                <a:cubicBezTo>
                  <a:pt x="85837" y="77773"/>
                  <a:pt x="52038" y="69384"/>
                  <a:pt x="29497" y="39329"/>
                </a:cubicBezTo>
                <a:lnTo>
                  <a:pt x="0" y="0"/>
                </a:lnTo>
              </a:path>
            </a:pathLst>
          </a:cu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B9C87F8-0CFE-4C15-96E2-D853A55E7600}"/>
              </a:ext>
            </a:extLst>
          </p:cNvPr>
          <p:cNvCxnSpPr>
            <a:cxnSpLocks/>
          </p:cNvCxnSpPr>
          <p:nvPr/>
        </p:nvCxnSpPr>
        <p:spPr>
          <a:xfrm flipH="1" flipV="1">
            <a:off x="2359077" y="2120710"/>
            <a:ext cx="261594" cy="19421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81E2D22E-AA3E-4536-873A-9643604F961E}"/>
              </a:ext>
            </a:extLst>
          </p:cNvPr>
          <p:cNvGraphicFramePr>
            <a:graphicFrameLocks noGrp="1"/>
          </p:cNvGraphicFramePr>
          <p:nvPr/>
        </p:nvGraphicFramePr>
        <p:xfrm>
          <a:off x="5009439" y="11630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7" name="TextBox 36">
            <a:extLst>
              <a:ext uri="{FF2B5EF4-FFF2-40B4-BE49-F238E27FC236}">
                <a16:creationId xmlns:a16="http://schemas.microsoft.com/office/drawing/2014/main" id="{5496E531-3696-447C-A98F-31319D914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562" y="1590322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68" name="Line 15">
            <a:extLst>
              <a:ext uri="{FF2B5EF4-FFF2-40B4-BE49-F238E27FC236}">
                <a16:creationId xmlns:a16="http://schemas.microsoft.com/office/drawing/2014/main" id="{1DA584EF-394A-400C-9D5A-B08022F797C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3008" y="1562628"/>
            <a:ext cx="341582" cy="22552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Rounded Rectangle 51">
            <a:extLst>
              <a:ext uri="{FF2B5EF4-FFF2-40B4-BE49-F238E27FC236}">
                <a16:creationId xmlns:a16="http://schemas.microsoft.com/office/drawing/2014/main" id="{0B78084F-5A6A-45C6-AF88-46CD84D1F990}"/>
              </a:ext>
            </a:extLst>
          </p:cNvPr>
          <p:cNvSpPr/>
          <p:nvPr/>
        </p:nvSpPr>
        <p:spPr>
          <a:xfrm>
            <a:off x="4811856" y="1060510"/>
            <a:ext cx="1751489" cy="826169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C6FF463-92FB-468E-A13D-54E6A15C24DE}"/>
              </a:ext>
            </a:extLst>
          </p:cNvPr>
          <p:cNvSpPr/>
          <p:nvPr/>
        </p:nvSpPr>
        <p:spPr>
          <a:xfrm>
            <a:off x="4986539" y="111781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FEFADB96-B512-42B9-9411-795FCB817801}"/>
              </a:ext>
            </a:extLst>
          </p:cNvPr>
          <p:cNvCxnSpPr>
            <a:cxnSpLocks/>
            <a:stCxn id="69" idx="2"/>
          </p:cNvCxnSpPr>
          <p:nvPr/>
        </p:nvCxnSpPr>
        <p:spPr>
          <a:xfrm flipH="1">
            <a:off x="4593203" y="1886679"/>
            <a:ext cx="1094398" cy="695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8453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4" y="2993434"/>
            <a:ext cx="1061035" cy="596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5146344" y="2986530"/>
            <a:ext cx="1406855" cy="6037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216120" y="26968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4674992" y="2982489"/>
            <a:ext cx="37374" cy="5754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5">
            <a:extLst>
              <a:ext uri="{FF2B5EF4-FFF2-40B4-BE49-F238E27FC236}">
                <a16:creationId xmlns:a16="http://schemas.microsoft.com/office/drawing/2014/main" id="{F9B2D792-B9F3-4D8F-A2A4-38E6021C70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3131" y="2119221"/>
            <a:ext cx="2264339" cy="5552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588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7D031-C6F0-7E7E-4FE4-9958BD902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56892CE7-A0AA-B33F-83FF-DE7BCC7099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CC0CCDFA-A97D-5BBD-B4AD-99877CFEE1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>
            <a:extLst>
              <a:ext uri="{FF2B5EF4-FFF2-40B4-BE49-F238E27FC236}">
                <a16:creationId xmlns:a16="http://schemas.microsoft.com/office/drawing/2014/main" id="{F370A846-2D18-11C5-60CF-32E6F471F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1916043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1374419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3817758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918273"/>
            <a:ext cx="2346832" cy="6688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3654757" y="264556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36"/>
          <p:cNvSpPr txBox="1">
            <a:spLocks noChangeArrowheads="1"/>
          </p:cNvSpPr>
          <p:nvPr/>
        </p:nvSpPr>
        <p:spPr bwMode="auto">
          <a:xfrm>
            <a:off x="8331200" y="2986740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cxnSp>
        <p:nvCxnSpPr>
          <p:cNvPr id="51" name="Straight Arrow Connector 38"/>
          <p:cNvCxnSpPr>
            <a:cxnSpLocks noChangeShapeType="1"/>
            <a:stCxn id="50" idx="2"/>
          </p:cNvCxnSpPr>
          <p:nvPr/>
        </p:nvCxnSpPr>
        <p:spPr bwMode="auto">
          <a:xfrm flipH="1">
            <a:off x="8426819" y="3263739"/>
            <a:ext cx="80071" cy="258939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102578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3355918" y="2915772"/>
            <a:ext cx="740465" cy="6967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4553380" y="2922529"/>
            <a:ext cx="214044" cy="6824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982805" y="2887949"/>
            <a:ext cx="2371726" cy="695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  <a:endCxn id="52" idx="1"/>
          </p:cNvCxnSpPr>
          <p:nvPr/>
        </p:nvCxnSpPr>
        <p:spPr>
          <a:xfrm>
            <a:off x="5428655" y="3758913"/>
            <a:ext cx="167392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631857" y="2606117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079678" y="3577234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24499014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918273"/>
            <a:ext cx="2346832" cy="6688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3654757" y="264556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3355918" y="2915772"/>
            <a:ext cx="740465" cy="6967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4553380" y="2922529"/>
            <a:ext cx="214044" cy="6824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879327" y="560551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cxnSp>
        <p:nvCxnSpPr>
          <p:cNvPr id="27" name="Straight Arrow Connector 38"/>
          <p:cNvCxnSpPr>
            <a:cxnSpLocks noChangeShapeType="1"/>
          </p:cNvCxnSpPr>
          <p:nvPr/>
        </p:nvCxnSpPr>
        <p:spPr bwMode="auto">
          <a:xfrm flipH="1" flipV="1">
            <a:off x="7798242" y="5332004"/>
            <a:ext cx="162169" cy="3196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523705" y="501149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670592" y="359700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490973" y="497219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631857" y="2606117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5574890" y="3519544"/>
            <a:ext cx="3234813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>
            <a:endCxn id="32" idx="2"/>
          </p:cNvCxnSpPr>
          <p:nvPr/>
        </p:nvCxnSpPr>
        <p:spPr>
          <a:xfrm flipH="1" flipV="1">
            <a:off x="7192297" y="4040518"/>
            <a:ext cx="14748" cy="818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Line 15"/>
          <p:cNvSpPr>
            <a:spLocks noChangeShapeType="1"/>
          </p:cNvSpPr>
          <p:nvPr/>
        </p:nvSpPr>
        <p:spPr bwMode="auto">
          <a:xfrm>
            <a:off x="4982805" y="2887948"/>
            <a:ext cx="1398330" cy="71700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26461031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918273"/>
            <a:ext cx="2346832" cy="6688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3654757" y="264556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3355918" y="2915772"/>
            <a:ext cx="740465" cy="6967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4553380" y="2922529"/>
            <a:ext cx="214044" cy="6824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879327" y="560551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cxnSp>
        <p:nvCxnSpPr>
          <p:cNvPr id="27" name="Straight Arrow Connector 38"/>
          <p:cNvCxnSpPr>
            <a:cxnSpLocks noChangeShapeType="1"/>
          </p:cNvCxnSpPr>
          <p:nvPr/>
        </p:nvCxnSpPr>
        <p:spPr bwMode="auto">
          <a:xfrm flipH="1" flipV="1">
            <a:off x="7798242" y="5332004"/>
            <a:ext cx="162169" cy="3196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523705" y="501149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670592" y="359700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490973" y="497219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631857" y="2606117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5574890" y="3519544"/>
            <a:ext cx="3234813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ine 15"/>
          <p:cNvSpPr>
            <a:spLocks noChangeShapeType="1"/>
          </p:cNvSpPr>
          <p:nvPr/>
        </p:nvSpPr>
        <p:spPr bwMode="auto">
          <a:xfrm>
            <a:off x="4982805" y="2887948"/>
            <a:ext cx="1398330" cy="71700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5042350" y="2830347"/>
            <a:ext cx="2859323" cy="7271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718189" y="2663047"/>
            <a:ext cx="75456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no room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 flipH="1" flipV="1">
            <a:off x="7192297" y="4040518"/>
            <a:ext cx="14748" cy="818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2" name="TextBox 36">
            <a:extLst>
              <a:ext uri="{FF2B5EF4-FFF2-40B4-BE49-F238E27FC236}">
                <a16:creationId xmlns:a16="http://schemas.microsoft.com/office/drawing/2014/main" id="{0E3C4E9A-F040-0607-FC71-7762AE198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3705" y="3215565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7275394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760831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820011" y="24396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931772" y="2725889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729313" y="2725889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62561" y="2722886"/>
            <a:ext cx="1618573" cy="8820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879327" y="560551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523705" y="501149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7" name="Straight Arrow Connector 16"/>
          <p:cNvCxnSpPr/>
          <p:nvPr/>
        </p:nvCxnSpPr>
        <p:spPr>
          <a:xfrm>
            <a:off x="5231587" y="2710949"/>
            <a:ext cx="2670086" cy="8465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7191006" y="227656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8407871" y="264619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40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8712136" y="2590070"/>
            <a:ext cx="10182" cy="3630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7044812" y="2128217"/>
            <a:ext cx="1823884" cy="923705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67424" y="243662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5" name="Rectangle 44"/>
          <p:cNvSpPr/>
          <p:nvPr/>
        </p:nvSpPr>
        <p:spPr>
          <a:xfrm>
            <a:off x="2797111" y="241584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36"/>
          <p:cNvSpPr txBox="1">
            <a:spLocks noChangeArrowheads="1"/>
          </p:cNvSpPr>
          <p:nvPr/>
        </p:nvSpPr>
        <p:spPr bwMode="auto">
          <a:xfrm>
            <a:off x="4330452" y="2459198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30</a:t>
            </a:r>
          </a:p>
        </p:txBody>
      </p:sp>
      <p:cxnSp>
        <p:nvCxnSpPr>
          <p:cNvPr id="47" name="Straight Arrow Connector 38"/>
          <p:cNvCxnSpPr>
            <a:cxnSpLocks noChangeShapeType="1"/>
          </p:cNvCxnSpPr>
          <p:nvPr/>
        </p:nvCxnSpPr>
        <p:spPr bwMode="auto">
          <a:xfrm flipH="1" flipV="1">
            <a:off x="7798242" y="5332004"/>
            <a:ext cx="162169" cy="3196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ounded Rectangle 42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flipH="1" flipV="1">
            <a:off x="7192297" y="4040518"/>
            <a:ext cx="14748" cy="818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51" name="Straight Arrow Connector 50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5670592" y="359700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5574890" y="3519544"/>
            <a:ext cx="3234813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7310715" y="358320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2743199" y="2345321"/>
            <a:ext cx="3480784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stCxn id="33" idx="1"/>
            <a:endCxn id="61" idx="3"/>
          </p:cNvCxnSpPr>
          <p:nvPr/>
        </p:nvCxnSpPr>
        <p:spPr>
          <a:xfrm flipH="1">
            <a:off x="6223983" y="2590070"/>
            <a:ext cx="820829" cy="15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26125753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760831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820011" y="24396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931772" y="2725889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729313" y="2725889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21625" y="2772768"/>
            <a:ext cx="1659510" cy="83218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879327" y="560551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523705" y="501149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231587" y="2710949"/>
            <a:ext cx="2670086" cy="8465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7191006" y="227656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" name="Rounded Rectangle 32"/>
          <p:cNvSpPr/>
          <p:nvPr/>
        </p:nvSpPr>
        <p:spPr>
          <a:xfrm>
            <a:off x="7044812" y="2128217"/>
            <a:ext cx="1823884" cy="923705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67424" y="243662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Rectangle 43"/>
          <p:cNvSpPr/>
          <p:nvPr/>
        </p:nvSpPr>
        <p:spPr>
          <a:xfrm>
            <a:off x="4721625" y="2415842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2797111" y="241584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3729313" y="159004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15"/>
          <p:cNvSpPr>
            <a:spLocks noChangeShapeType="1"/>
          </p:cNvSpPr>
          <p:nvPr/>
        </p:nvSpPr>
        <p:spPr bwMode="auto">
          <a:xfrm flipH="1">
            <a:off x="3490451" y="1836708"/>
            <a:ext cx="242207" cy="5861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4175632" y="1861314"/>
            <a:ext cx="545992" cy="561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3683608" y="1554707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36"/>
          <p:cNvSpPr txBox="1">
            <a:spLocks noChangeArrowheads="1"/>
          </p:cNvSpPr>
          <p:nvPr/>
        </p:nvSpPr>
        <p:spPr bwMode="auto">
          <a:xfrm>
            <a:off x="5422335" y="1277708"/>
            <a:ext cx="804259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new root</a:t>
            </a:r>
          </a:p>
        </p:txBody>
      </p:sp>
      <p:cxnSp>
        <p:nvCxnSpPr>
          <p:cNvPr id="4" name="Straight Arrow Connector 3"/>
          <p:cNvCxnSpPr>
            <a:stCxn id="50" idx="1"/>
          </p:cNvCxnSpPr>
          <p:nvPr/>
        </p:nvCxnSpPr>
        <p:spPr>
          <a:xfrm flipH="1">
            <a:off x="5084935" y="1416208"/>
            <a:ext cx="337400" cy="953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38"/>
          <p:cNvCxnSpPr>
            <a:cxnSpLocks noChangeShapeType="1"/>
          </p:cNvCxnSpPr>
          <p:nvPr/>
        </p:nvCxnSpPr>
        <p:spPr bwMode="auto">
          <a:xfrm flipH="1" flipV="1">
            <a:off x="7798242" y="5332004"/>
            <a:ext cx="162169" cy="3196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Rounded Rectangle 45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/>
          <p:cNvCxnSpPr/>
          <p:nvPr/>
        </p:nvCxnSpPr>
        <p:spPr>
          <a:xfrm flipH="1" flipV="1">
            <a:off x="7192297" y="4040518"/>
            <a:ext cx="14748" cy="818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2743199" y="2345321"/>
            <a:ext cx="3480784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6223983" y="2590070"/>
            <a:ext cx="820829" cy="15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36"/>
          <p:cNvSpPr txBox="1">
            <a:spLocks noChangeArrowheads="1"/>
          </p:cNvSpPr>
          <p:nvPr/>
        </p:nvSpPr>
        <p:spPr bwMode="auto">
          <a:xfrm>
            <a:off x="8407871" y="264619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40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8712136" y="2590070"/>
            <a:ext cx="10182" cy="3630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670592" y="359700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5574890" y="3519544"/>
            <a:ext cx="3234813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7310715" y="358320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688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760831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820011" y="24396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931772" y="2725889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729313" y="2725889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84256" y="2725890"/>
            <a:ext cx="1596878" cy="8790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231587" y="2710949"/>
            <a:ext cx="2670086" cy="8465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67424" y="243662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3729313" y="159004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15"/>
          <p:cNvSpPr>
            <a:spLocks noChangeShapeType="1"/>
          </p:cNvSpPr>
          <p:nvPr/>
        </p:nvSpPr>
        <p:spPr bwMode="auto">
          <a:xfrm flipH="1">
            <a:off x="3490451" y="1836708"/>
            <a:ext cx="242207" cy="5861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4175632" y="1861314"/>
            <a:ext cx="545992" cy="561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27945067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8545628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825910" y="1710814"/>
            <a:ext cx="7483885" cy="20647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051951" y="693419"/>
            <a:ext cx="94025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leaf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024284" y="1278194"/>
            <a:ext cx="156155" cy="43262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8390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825910" y="1710814"/>
            <a:ext cx="7483885" cy="20647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051951" y="693419"/>
            <a:ext cx="94025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leaf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024284" y="1278194"/>
            <a:ext cx="156155" cy="43262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11045" y="2035277"/>
            <a:ext cx="5319252" cy="2949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468822" y="2013484"/>
            <a:ext cx="126707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8" name="Straight Arrow Connector 7"/>
          <p:cNvCxnSpPr>
            <a:stCxn id="10" idx="1"/>
          </p:cNvCxnSpPr>
          <p:nvPr/>
        </p:nvCxnSpPr>
        <p:spPr>
          <a:xfrm flipH="1">
            <a:off x="6430297" y="2182761"/>
            <a:ext cx="10385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6390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825910" y="1710814"/>
            <a:ext cx="7483885" cy="20647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051951" y="693419"/>
            <a:ext cx="94025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leaf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024284" y="1278194"/>
            <a:ext cx="156155" cy="43262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11045" y="2035277"/>
            <a:ext cx="5319252" cy="2949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468822" y="2013484"/>
            <a:ext cx="126707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8" name="Straight Arrow Connector 7"/>
          <p:cNvCxnSpPr>
            <a:stCxn id="10" idx="1"/>
          </p:cNvCxnSpPr>
          <p:nvPr/>
        </p:nvCxnSpPr>
        <p:spPr>
          <a:xfrm flipH="1">
            <a:off x="6430297" y="2182761"/>
            <a:ext cx="10385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111045" y="2359739"/>
            <a:ext cx="7069394" cy="138174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42799" y="4234939"/>
            <a:ext cx="140051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with overflow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6351639" y="3741480"/>
            <a:ext cx="591161" cy="508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2410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825910" y="1710814"/>
            <a:ext cx="7483885" cy="20647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051951" y="693419"/>
            <a:ext cx="94025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leaf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024284" y="1278194"/>
            <a:ext cx="156155" cy="43262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11045" y="2035277"/>
            <a:ext cx="5319252" cy="2949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468822" y="2013484"/>
            <a:ext cx="126707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8" name="Straight Arrow Connector 7"/>
          <p:cNvCxnSpPr>
            <a:stCxn id="10" idx="1"/>
          </p:cNvCxnSpPr>
          <p:nvPr/>
        </p:nvCxnSpPr>
        <p:spPr>
          <a:xfrm flipH="1">
            <a:off x="6430297" y="2182761"/>
            <a:ext cx="10385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111045" y="2359739"/>
            <a:ext cx="7069394" cy="138174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42799" y="4234939"/>
            <a:ext cx="140051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with overflow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6351639" y="3741480"/>
            <a:ext cx="591161" cy="508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420761" y="3454213"/>
            <a:ext cx="2679291" cy="2949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687826" y="4208208"/>
            <a:ext cx="195354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new child to parent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4076539" y="3726732"/>
            <a:ext cx="591161" cy="50820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7727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8041594" y="3003104"/>
            <a:ext cx="102303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80439" y="3565766"/>
            <a:ext cx="129356" cy="60708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85658" y="3803566"/>
            <a:ext cx="7394781" cy="27447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593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8041594" y="3003104"/>
            <a:ext cx="102303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80439" y="3565766"/>
            <a:ext cx="129356" cy="60708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85658" y="3803566"/>
            <a:ext cx="7394781" cy="27447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111045" y="4404216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0086" y="335773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12560" y="3697672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3802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8041594" y="3003104"/>
            <a:ext cx="102303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80439" y="3565766"/>
            <a:ext cx="129356" cy="60708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46576" y="4701993"/>
            <a:ext cx="3976030" cy="29496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83523" y="4587069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122606" y="4793673"/>
            <a:ext cx="354558" cy="437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85658" y="3803566"/>
            <a:ext cx="7394781" cy="27447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111045" y="4404216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0086" y="335773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12560" y="3697672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0262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8041594" y="3003104"/>
            <a:ext cx="102303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80439" y="3565766"/>
            <a:ext cx="129356" cy="60708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46576" y="4701993"/>
            <a:ext cx="3976030" cy="29496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848192" y="4166492"/>
            <a:ext cx="239261" cy="821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85658" y="3803566"/>
            <a:ext cx="7394781" cy="27447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111045" y="4404216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0086" y="335773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12560" y="3697672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1146576" y="5001899"/>
            <a:ext cx="6895018" cy="2186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670435" y="3815752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3523" y="4587069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122606" y="4793673"/>
            <a:ext cx="354558" cy="437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0366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8041594" y="3003104"/>
            <a:ext cx="102303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80439" y="3565766"/>
            <a:ext cx="129356" cy="60708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46576" y="4701993"/>
            <a:ext cx="3976030" cy="29496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111045" y="5280805"/>
            <a:ext cx="7069394" cy="126747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5402" y="4597373"/>
            <a:ext cx="954492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with </a:t>
            </a:r>
          </a:p>
          <a:p>
            <a:r>
              <a:rPr lang="en-US" sz="1600" dirty="0"/>
              <a:t>overflow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848192" y="4166492"/>
            <a:ext cx="239261" cy="821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85658" y="3803566"/>
            <a:ext cx="7394781" cy="27447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111045" y="4404216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0086" y="335773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12560" y="3697672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1146576" y="5001899"/>
            <a:ext cx="6895018" cy="2186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670435" y="3815752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525895" y="5177507"/>
            <a:ext cx="600077" cy="7065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483523" y="4587069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5122606" y="4793673"/>
            <a:ext cx="354558" cy="437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2516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8041594" y="3003104"/>
            <a:ext cx="102303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80439" y="3565766"/>
            <a:ext cx="129356" cy="60708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46576" y="4701993"/>
            <a:ext cx="3976030" cy="29496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111045" y="5280805"/>
            <a:ext cx="7069394" cy="126747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5402" y="4597373"/>
            <a:ext cx="954492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with </a:t>
            </a:r>
          </a:p>
          <a:p>
            <a:r>
              <a:rPr lang="en-US" sz="1600" dirty="0"/>
              <a:t>overflow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848192" y="4166492"/>
            <a:ext cx="239261" cy="821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397248" y="6238875"/>
            <a:ext cx="2679291" cy="2949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365288" y="6239855"/>
            <a:ext cx="195354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new child to parent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4128112" y="6418886"/>
            <a:ext cx="1237176" cy="1017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85658" y="3803566"/>
            <a:ext cx="7394781" cy="27447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111045" y="4404216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0086" y="335773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12560" y="3697672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1146576" y="5001899"/>
            <a:ext cx="6895018" cy="2186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670435" y="3815752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525895" y="5177507"/>
            <a:ext cx="600077" cy="7065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483523" y="4587069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5122606" y="4793673"/>
            <a:ext cx="354558" cy="437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22333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1368221" y="3243723"/>
            <a:ext cx="6656064" cy="2556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135065" y="4284343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new root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410632" y="4608480"/>
            <a:ext cx="734847" cy="13598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1368220" y="5993067"/>
            <a:ext cx="6656064" cy="2556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5987846" y="3499363"/>
            <a:ext cx="1147219" cy="8095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05267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818034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24448"/>
            <a:ext cx="7772400" cy="4658033"/>
          </a:xfrm>
        </p:spPr>
        <p:txBody>
          <a:bodyPr/>
          <a:lstStyle/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Basic idea: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Find the leaf L where the record r should be 	deleted;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remains at least half-full after deleting r, then 	delete r, and return;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Else consider the sibling L’ of L;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3.1</a:t>
            </a:r>
            <a:r>
              <a:rPr lang="en-US" altLang="en-US" sz="2400" dirty="0">
                <a:cs typeface="Times New Roman" panose="02020603050405020304" pitchFamily="18" charset="0"/>
              </a:rPr>
              <a:t>    If L’ is more than half-full, then move a record 	     from L’ to L, and return; 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3.2</a:t>
            </a:r>
            <a:r>
              <a:rPr lang="en-US" altLang="en-US" sz="2400" dirty="0">
                <a:cs typeface="Times New Roman" panose="02020603050405020304" pitchFamily="18" charset="0"/>
              </a:rPr>
              <a:t>    Else combine L and L’ into a single leaf;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3.3</a:t>
            </a:r>
            <a:r>
              <a:rPr lang="en-US" altLang="en-US" sz="2400" dirty="0">
                <a:cs typeface="Times New Roman" panose="02020603050405020304" pitchFamily="18" charset="0"/>
              </a:rPr>
              <a:t>    But now you need to consider the case of deleting 	   a child from L’s parent … (recursively) 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5602139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8734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3971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</p:spTree>
    <p:extLst>
      <p:ext uri="{BB962C8B-B14F-4D97-AF65-F5344CB8AC3E}">
        <p14:creationId xmlns:p14="http://schemas.microsoft.com/office/powerpoint/2010/main" val="11316886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2538520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526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184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2538520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526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214393" y="4485069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548301" y="5357027"/>
            <a:ext cx="668593" cy="38309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Delete 35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355690" y="4816720"/>
            <a:ext cx="254060" cy="5297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778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526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214393" y="4485069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548302" y="5357028"/>
            <a:ext cx="1536830" cy="63564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After deletion, the node still keeps at least half-full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355690" y="4816720"/>
            <a:ext cx="254060" cy="5297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7"/>
          <p:cNvSpPr>
            <a:spLocks noChangeShapeType="1"/>
          </p:cNvSpPr>
          <p:nvPr/>
        </p:nvSpPr>
        <p:spPr bwMode="auto">
          <a:xfrm flipH="1">
            <a:off x="2538520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935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 flipH="1">
            <a:off x="2538520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298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5501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93678" y="280808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8200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1111433" y="5286264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1433" y="5193723"/>
            <a:ext cx="2507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endParaRPr lang="en-US" sz="2000" baseline="-25000" dirty="0"/>
          </a:p>
        </p:txBody>
      </p:sp>
      <p:sp>
        <p:nvSpPr>
          <p:cNvPr id="50" name="Rectangle 49"/>
          <p:cNvSpPr/>
          <p:nvPr/>
        </p:nvSpPr>
        <p:spPr bwMode="auto">
          <a:xfrm>
            <a:off x="4752587" y="5286264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>
            <a:off x="2755573" y="4738034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4594079" y="4742808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Rectangle 52"/>
          <p:cNvSpPr/>
          <p:nvPr/>
        </p:nvSpPr>
        <p:spPr bwMode="auto">
          <a:xfrm>
            <a:off x="3313471" y="4391701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81150" y="4323558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55" name="Straight Arrow Connector 54"/>
          <p:cNvCxnSpPr/>
          <p:nvPr/>
        </p:nvCxnSpPr>
        <p:spPr bwMode="auto">
          <a:xfrm>
            <a:off x="5086399" y="4742808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4717947" y="5208316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23200" y="5202959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58" name="Straight Arrow Connector 57"/>
          <p:cNvCxnSpPr>
            <a:endCxn id="50" idx="1"/>
          </p:cNvCxnSpPr>
          <p:nvPr/>
        </p:nvCxnSpPr>
        <p:spPr>
          <a:xfrm flipV="1">
            <a:off x="4463729" y="5460831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609792" y="5202959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7980140" y="5460831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2125143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902755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5747988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1245554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93678" y="280808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2675748" y="56227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7177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1111433" y="5286264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1433" y="5193723"/>
            <a:ext cx="2507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endParaRPr lang="en-US" sz="2000" baseline="-25000" dirty="0"/>
          </a:p>
        </p:txBody>
      </p:sp>
      <p:sp>
        <p:nvSpPr>
          <p:cNvPr id="50" name="Rectangle 49"/>
          <p:cNvSpPr/>
          <p:nvPr/>
        </p:nvSpPr>
        <p:spPr bwMode="auto">
          <a:xfrm>
            <a:off x="4752587" y="5286264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>
            <a:off x="2755573" y="4738034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4594079" y="4742808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Rectangle 52"/>
          <p:cNvSpPr/>
          <p:nvPr/>
        </p:nvSpPr>
        <p:spPr bwMode="auto">
          <a:xfrm>
            <a:off x="3313471" y="4391701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81150" y="4323558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55" name="Straight Arrow Connector 54"/>
          <p:cNvCxnSpPr/>
          <p:nvPr/>
        </p:nvCxnSpPr>
        <p:spPr bwMode="auto">
          <a:xfrm>
            <a:off x="5086399" y="4742808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4717947" y="5208316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23200" y="5202959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58" name="Straight Arrow Connector 57"/>
          <p:cNvCxnSpPr>
            <a:endCxn id="50" idx="1"/>
          </p:cNvCxnSpPr>
          <p:nvPr/>
        </p:nvCxnSpPr>
        <p:spPr>
          <a:xfrm flipV="1">
            <a:off x="4463729" y="5460831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609792" y="5202959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7980140" y="5460831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2125143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902755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5747988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1245554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93678" y="280808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2675748" y="56227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084178" y="4367576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6309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23109708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2269081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73</a:t>
            </a:fld>
            <a:endParaRPr lang="en-US" altLang="en-US" sz="1400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2639086" y="5318968"/>
            <a:ext cx="878576" cy="38309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Delete 5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2409561" y="4797106"/>
            <a:ext cx="254060" cy="5297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11784619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74</a:t>
            </a:fld>
            <a:endParaRPr lang="en-US" altLang="en-US" sz="1400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10671290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75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2989401" y="5538965"/>
            <a:ext cx="1501540" cy="70943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Less than half-full !!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2602662" y="4829775"/>
            <a:ext cx="439092" cy="7410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5327592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76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2766077" y="5467399"/>
            <a:ext cx="2270374" cy="104097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Look at the sibling, </a:t>
            </a:r>
            <a:r>
              <a:rPr lang="en-US" sz="1600" dirty="0">
                <a:solidFill>
                  <a:srgbClr val="FFFF00"/>
                </a:solidFill>
              </a:rPr>
              <a:t>which is more than half-full, so we can redistribute the </a:t>
            </a:r>
            <a:r>
              <a:rPr lang="en-US" sz="1600" dirty="0" err="1">
                <a:solidFill>
                  <a:srgbClr val="FFFF00"/>
                </a:solidFill>
              </a:rPr>
              <a:t>keysa</a:t>
            </a:r>
            <a:endParaRPr lang="en-US" sz="1600" dirty="0">
              <a:solidFill>
                <a:srgbClr val="FFFF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347877" y="4796081"/>
            <a:ext cx="25767" cy="6669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228081254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77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2766077" y="5467399"/>
            <a:ext cx="2270374" cy="104097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Look at the sibling, which is more than half-full, so we can redistribute the keys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347877" y="4796081"/>
            <a:ext cx="25767" cy="6669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53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78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645555" y="3796121"/>
            <a:ext cx="1483498" cy="3326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redistribution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1752888" y="590072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2956652" y="578183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1733456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3274567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3674683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3284257" y="591174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4091571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701330" y="561578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259947" y="5621491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500335" y="5457786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2981792" y="5191598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4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1067328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79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645555" y="3796121"/>
            <a:ext cx="1483498" cy="3326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redistribution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2956652" y="578183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1733456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3274567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Rectangle 61"/>
          <p:cNvSpPr/>
          <p:nvPr/>
        </p:nvSpPr>
        <p:spPr>
          <a:xfrm>
            <a:off x="1701330" y="561578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259947" y="5621491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500335" y="5457786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2981792" y="5191598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647768" y="3696929"/>
            <a:ext cx="84451" cy="69809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90800" y="3971062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8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4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7"/>
          <p:cNvSpPr>
            <a:spLocks noChangeShapeType="1"/>
          </p:cNvSpPr>
          <p:nvPr/>
        </p:nvSpPr>
        <p:spPr bwMode="auto">
          <a:xfrm flipH="1">
            <a:off x="1752888" y="590072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7"/>
          <p:cNvSpPr>
            <a:spLocks noChangeShapeType="1"/>
          </p:cNvSpPr>
          <p:nvPr/>
        </p:nvSpPr>
        <p:spPr bwMode="auto">
          <a:xfrm flipH="1">
            <a:off x="3674683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Line 7"/>
          <p:cNvSpPr>
            <a:spLocks noChangeShapeType="1"/>
          </p:cNvSpPr>
          <p:nvPr/>
        </p:nvSpPr>
        <p:spPr bwMode="auto">
          <a:xfrm flipH="1">
            <a:off x="3284257" y="591174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4091571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41965647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80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645555" y="3796121"/>
            <a:ext cx="1483498" cy="3326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redistribution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2956652" y="578183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1733456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3274567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Rectangle 61"/>
          <p:cNvSpPr/>
          <p:nvPr/>
        </p:nvSpPr>
        <p:spPr>
          <a:xfrm>
            <a:off x="1701330" y="561578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259947" y="5621491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500335" y="5457786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2981792" y="5191598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647768" y="3696929"/>
            <a:ext cx="84451" cy="69809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90800" y="3971062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259947" y="3265981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4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7"/>
          <p:cNvSpPr>
            <a:spLocks noChangeShapeType="1"/>
          </p:cNvSpPr>
          <p:nvPr/>
        </p:nvSpPr>
        <p:spPr bwMode="auto">
          <a:xfrm flipH="1">
            <a:off x="1752888" y="590072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Line 7"/>
          <p:cNvSpPr>
            <a:spLocks noChangeShapeType="1"/>
          </p:cNvSpPr>
          <p:nvPr/>
        </p:nvSpPr>
        <p:spPr bwMode="auto">
          <a:xfrm flipH="1">
            <a:off x="3674683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3284257" y="591174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4091571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5452622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81</a:t>
            </a:fld>
            <a:endParaRPr lang="en-US" altLang="en-US" sz="1400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226469483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82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20266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83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4313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84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12" idx="2"/>
          </p:cNvCxnSpPr>
          <p:nvPr/>
        </p:nvCxnSpPr>
        <p:spPr>
          <a:xfrm flipH="1">
            <a:off x="3136749" y="5455283"/>
            <a:ext cx="1570056" cy="20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20965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85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730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86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9787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87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0938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88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15645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89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253" y="4338133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0849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90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253" y="4338133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31168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91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253" y="4338133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9768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92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5730998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275289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253" y="4338133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80625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93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12199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94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5684" y="4699818"/>
            <a:ext cx="708168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  <a:cs typeface="Times New Roman" panose="02020603050405020304" pitchFamily="18" charset="0"/>
              </a:rPr>
              <a:t>Observation: when two siblings both are no more than half full, coalesce them into a single node (which is nearly full)</a:t>
            </a:r>
          </a:p>
        </p:txBody>
      </p:sp>
    </p:spTree>
    <p:extLst>
      <p:ext uri="{BB962C8B-B14F-4D97-AF65-F5344CB8AC3E}">
        <p14:creationId xmlns:p14="http://schemas.microsoft.com/office/powerpoint/2010/main" val="294311860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14612</TotalTime>
  <Words>11263</Words>
  <Application>Microsoft Office PowerPoint</Application>
  <PresentationFormat>On-screen Show (4:3)</PresentationFormat>
  <Paragraphs>1552</Paragraphs>
  <Slides>94</Slides>
  <Notes>92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2" baseType="lpstr">
      <vt:lpstr>宋体</vt:lpstr>
      <vt:lpstr>Arial</vt:lpstr>
      <vt:lpstr>Cambria Math</vt:lpstr>
      <vt:lpstr>Symbol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The Main Purpose of Index Structures</vt:lpstr>
      <vt:lpstr>B+tree rules</vt:lpstr>
      <vt:lpstr>Search in a B+tree</vt:lpstr>
      <vt:lpstr>Range Search in B+tree</vt:lpstr>
      <vt:lpstr>Insert into B+tree</vt:lpstr>
      <vt:lpstr>Insert into B+tree</vt:lpstr>
      <vt:lpstr>Insert into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Insert into B+tree</vt:lpstr>
      <vt:lpstr>Insert into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Delete in B+tree</vt:lpstr>
      <vt:lpstr>Delete in B+tree</vt:lpstr>
      <vt:lpstr>Delete in B+tree</vt:lpstr>
      <vt:lpstr>Delete in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Delete in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Delete in B+tree</vt:lpstr>
      <vt:lpstr>Delete in B+tree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367</cp:revision>
  <cp:lastPrinted>2001-02-01T17:43:24Z</cp:lastPrinted>
  <dcterms:created xsi:type="dcterms:W3CDTF">1999-07-13T19:55:20Z</dcterms:created>
  <dcterms:modified xsi:type="dcterms:W3CDTF">2025-03-24T19:01:40Z</dcterms:modified>
</cp:coreProperties>
</file>