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93" r:id="rId2"/>
    <p:sldId id="727" r:id="rId3"/>
    <p:sldId id="729" r:id="rId4"/>
    <p:sldId id="730" r:id="rId5"/>
    <p:sldId id="731" r:id="rId6"/>
    <p:sldId id="732" r:id="rId7"/>
    <p:sldId id="733" r:id="rId8"/>
    <p:sldId id="734" r:id="rId9"/>
    <p:sldId id="735" r:id="rId10"/>
    <p:sldId id="736" r:id="rId11"/>
    <p:sldId id="737" r:id="rId12"/>
    <p:sldId id="738" r:id="rId13"/>
    <p:sldId id="739" r:id="rId14"/>
    <p:sldId id="740" r:id="rId15"/>
    <p:sldId id="741" r:id="rId16"/>
    <p:sldId id="746" r:id="rId17"/>
    <p:sldId id="747" r:id="rId18"/>
    <p:sldId id="748" r:id="rId19"/>
    <p:sldId id="749" r:id="rId20"/>
    <p:sldId id="750" r:id="rId21"/>
    <p:sldId id="751" r:id="rId22"/>
    <p:sldId id="752" r:id="rId23"/>
    <p:sldId id="753" r:id="rId24"/>
    <p:sldId id="754" r:id="rId25"/>
    <p:sldId id="755" r:id="rId26"/>
    <p:sldId id="756" r:id="rId27"/>
    <p:sldId id="757" r:id="rId28"/>
    <p:sldId id="758" r:id="rId29"/>
    <p:sldId id="759" r:id="rId30"/>
    <p:sldId id="760" r:id="rId31"/>
    <p:sldId id="761" r:id="rId32"/>
    <p:sldId id="762" r:id="rId33"/>
    <p:sldId id="763" r:id="rId34"/>
    <p:sldId id="764" r:id="rId35"/>
    <p:sldId id="765" r:id="rId36"/>
    <p:sldId id="766" r:id="rId37"/>
    <p:sldId id="767" r:id="rId38"/>
    <p:sldId id="768" r:id="rId39"/>
    <p:sldId id="769" r:id="rId40"/>
    <p:sldId id="815" r:id="rId41"/>
    <p:sldId id="816" r:id="rId42"/>
    <p:sldId id="770" r:id="rId43"/>
    <p:sldId id="771" r:id="rId44"/>
    <p:sldId id="772" r:id="rId45"/>
    <p:sldId id="773" r:id="rId46"/>
    <p:sldId id="774" r:id="rId47"/>
    <p:sldId id="775" r:id="rId48"/>
    <p:sldId id="776" r:id="rId49"/>
    <p:sldId id="777" r:id="rId50"/>
    <p:sldId id="778" r:id="rId51"/>
    <p:sldId id="779" r:id="rId5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91066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82519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54126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1575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6941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63362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84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166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35339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88260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96227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2319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8652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28238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21954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9142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26462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32323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21276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20924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48992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453537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994719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57496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64048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85115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236711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210157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619631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059385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45559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620431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816856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673095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397828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989723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299218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38790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385238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177594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665783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161975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300809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01925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13934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909624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558792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27954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762219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5755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25: B+ trees: structure and 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</p:spTree>
    <p:extLst>
      <p:ext uri="{BB962C8B-B14F-4D97-AF65-F5344CB8AC3E}">
        <p14:creationId xmlns:p14="http://schemas.microsoft.com/office/powerpoint/2010/main" val="3563372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</p:spTree>
    <p:extLst>
      <p:ext uri="{BB962C8B-B14F-4D97-AF65-F5344CB8AC3E}">
        <p14:creationId xmlns:p14="http://schemas.microsoft.com/office/powerpoint/2010/main" val="4076190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  <p:sp>
        <p:nvSpPr>
          <p:cNvPr id="13327" name="TextBox 32"/>
          <p:cNvSpPr txBox="1">
            <a:spLocks noChangeArrowheads="1"/>
          </p:cNvSpPr>
          <p:nvPr/>
        </p:nvSpPr>
        <p:spPr bwMode="auto">
          <a:xfrm>
            <a:off x="719321" y="5600700"/>
            <a:ext cx="75473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Tahoma" panose="020B0604030504040204" pitchFamily="34" charset="0"/>
                <a:cs typeface="Tahoma" panose="020B0604030504040204" pitchFamily="34" charset="0"/>
              </a:rPr>
              <a:t>But also need to handle dynamic changes of R</a:t>
            </a:r>
          </a:p>
        </p:txBody>
      </p:sp>
    </p:spTree>
    <p:extLst>
      <p:ext uri="{BB962C8B-B14F-4D97-AF65-F5344CB8AC3E}">
        <p14:creationId xmlns:p14="http://schemas.microsoft.com/office/powerpoint/2010/main" val="383071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848600" cy="4697412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fast search</a:t>
            </a:r>
          </a:p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range search </a:t>
            </a:r>
          </a:p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dynamic changes</a:t>
            </a:r>
          </a:p>
          <a:p>
            <a:pPr eaLnBrk="1" hangingPunct="1"/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Could be either dense or sparse 	       </a:t>
            </a:r>
            <a:r>
              <a:rPr lang="en-US" altLang="en-US" sz="2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dense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pointers to all records 				              </a:t>
            </a:r>
            <a:r>
              <a:rPr lang="en-US" altLang="en-US" sz="2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sparse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one pointer per block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9475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651955" cy="4697412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A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800" dirty="0">
                <a:cs typeface="Times New Roman" panose="02020603050405020304" pitchFamily="18" charset="0"/>
              </a:rPr>
              <a:t> node of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sz="1600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/>
              <a:t>	where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</a:t>
            </a:r>
            <a:r>
              <a:rPr lang="en-US" altLang="en-US" sz="2400" dirty="0">
                <a:solidFill>
                  <a:srgbClr val="FF0000"/>
                </a:solidFill>
              </a:rPr>
              <a:t>pointers</a:t>
            </a:r>
            <a:r>
              <a:rPr lang="en-US" altLang="en-US" sz="2400" dirty="0"/>
              <a:t> (disk addresses) and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	</a:t>
            </a:r>
            <a:r>
              <a:rPr lang="en-US" altLang="en-US" sz="2400" dirty="0">
                <a:solidFill>
                  <a:srgbClr val="FF0000"/>
                </a:solidFill>
              </a:rPr>
              <a:t>search-keys</a:t>
            </a:r>
            <a:r>
              <a:rPr lang="en-US" altLang="en-US" sz="2400" dirty="0"/>
              <a:t> (values of the attributes in the index)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2382044" y="2122284"/>
            <a:ext cx="4529151" cy="573087"/>
            <a:chOff x="3701143" y="4542972"/>
            <a:chExt cx="4528919" cy="573313"/>
          </a:xfrm>
        </p:grpSpPr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+mn-lt"/>
              </a:endParaRPr>
            </a:p>
          </p:txBody>
        </p:sp>
        <p:cxnSp>
          <p:nvCxnSpPr>
            <p:cNvPr id="25" name="Straight Connector 12"/>
            <p:cNvCxnSpPr>
              <a:cxnSpLocks noChangeShapeType="1"/>
            </p:cNvCxnSpPr>
            <p:nvPr/>
          </p:nvCxnSpPr>
          <p:spPr bwMode="auto">
            <a:xfrm rot="5400000">
              <a:off x="3926114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397829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14"/>
            <p:cNvCxnSpPr>
              <a:cxnSpLocks noChangeShapeType="1"/>
            </p:cNvCxnSpPr>
            <p:nvPr/>
          </p:nvCxnSpPr>
          <p:spPr bwMode="auto">
            <a:xfrm rot="5400000">
              <a:off x="4884056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15"/>
            <p:cNvCxnSpPr>
              <a:cxnSpLocks noChangeShapeType="1"/>
            </p:cNvCxnSpPr>
            <p:nvPr/>
          </p:nvCxnSpPr>
          <p:spPr bwMode="auto">
            <a:xfrm rot="5400000">
              <a:off x="5341258" y="486228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16"/>
            <p:cNvCxnSpPr>
              <a:cxnSpLocks noChangeShapeType="1"/>
            </p:cNvCxnSpPr>
            <p:nvPr/>
          </p:nvCxnSpPr>
          <p:spPr bwMode="auto">
            <a:xfrm rot="5400000">
              <a:off x="5872629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17"/>
            <p:cNvCxnSpPr>
              <a:cxnSpLocks noChangeShapeType="1"/>
            </p:cNvCxnSpPr>
            <p:nvPr/>
          </p:nvCxnSpPr>
          <p:spPr bwMode="auto">
            <a:xfrm rot="5400000">
              <a:off x="6802011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TextBox 20"/>
            <p:cNvSpPr txBox="1">
              <a:spLocks noChangeArrowheads="1"/>
            </p:cNvSpPr>
            <p:nvPr/>
          </p:nvSpPr>
          <p:spPr bwMode="auto">
            <a:xfrm>
              <a:off x="7500411" y="4572000"/>
              <a:ext cx="72965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32" name="TextBox 21"/>
            <p:cNvSpPr txBox="1">
              <a:spLocks noChangeArrowheads="1"/>
            </p:cNvSpPr>
            <p:nvPr/>
          </p:nvSpPr>
          <p:spPr bwMode="auto">
            <a:xfrm>
              <a:off x="7071211" y="4579257"/>
              <a:ext cx="452345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24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22"/>
            <p:cNvSpPr txBox="1">
              <a:spLocks noChangeArrowheads="1"/>
            </p:cNvSpPr>
            <p:nvPr/>
          </p:nvSpPr>
          <p:spPr bwMode="auto">
            <a:xfrm>
              <a:off x="5150195" y="4586514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4" name="TextBox 23"/>
            <p:cNvSpPr txBox="1">
              <a:spLocks noChangeArrowheads="1"/>
            </p:cNvSpPr>
            <p:nvPr/>
          </p:nvSpPr>
          <p:spPr bwMode="auto">
            <a:xfrm>
              <a:off x="4670467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5" name="TextBox 24"/>
            <p:cNvSpPr txBox="1">
              <a:spLocks noChangeArrowheads="1"/>
            </p:cNvSpPr>
            <p:nvPr/>
          </p:nvSpPr>
          <p:spPr bwMode="auto">
            <a:xfrm>
              <a:off x="4192253" y="4601029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6" name="TextBox 25"/>
            <p:cNvSpPr txBox="1">
              <a:spLocks noChangeArrowheads="1"/>
            </p:cNvSpPr>
            <p:nvPr/>
          </p:nvSpPr>
          <p:spPr bwMode="auto">
            <a:xfrm>
              <a:off x="3727038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37" name="Straight Connector 26"/>
            <p:cNvCxnSpPr>
              <a:cxnSpLocks noChangeShapeType="1"/>
            </p:cNvCxnSpPr>
            <p:nvPr/>
          </p:nvCxnSpPr>
          <p:spPr bwMode="auto">
            <a:xfrm rot="5400000">
              <a:off x="729210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TextBox 27"/>
            <p:cNvSpPr txBox="1">
              <a:spLocks noChangeArrowheads="1"/>
            </p:cNvSpPr>
            <p:nvPr/>
          </p:nvSpPr>
          <p:spPr bwMode="auto">
            <a:xfrm>
              <a:off x="5632740" y="4601028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9" name="TextBox 28"/>
            <p:cNvSpPr txBox="1">
              <a:spLocks noChangeArrowheads="1"/>
            </p:cNvSpPr>
            <p:nvPr/>
          </p:nvSpPr>
          <p:spPr bwMode="auto">
            <a:xfrm>
              <a:off x="6267765" y="4542972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n-lt"/>
                </a:rPr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036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651955" cy="4697412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A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800" dirty="0">
                <a:cs typeface="Times New Roman" panose="02020603050405020304" pitchFamily="18" charset="0"/>
              </a:rPr>
              <a:t> node of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sz="1600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/>
              <a:t>	where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</a:t>
            </a:r>
            <a:r>
              <a:rPr lang="en-US" altLang="en-US" sz="2400" dirty="0">
                <a:solidFill>
                  <a:srgbClr val="FF0000"/>
                </a:solidFill>
              </a:rPr>
              <a:t>pointers</a:t>
            </a:r>
            <a:r>
              <a:rPr lang="en-US" altLang="en-US" sz="2400" dirty="0"/>
              <a:t> (disk addresses) and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are 	</a:t>
            </a:r>
            <a:r>
              <a:rPr lang="en-US" altLang="en-US" sz="2400" dirty="0">
                <a:solidFill>
                  <a:srgbClr val="FF0000"/>
                </a:solidFill>
              </a:rPr>
              <a:t>search-keys</a:t>
            </a:r>
            <a:r>
              <a:rPr lang="en-US" altLang="en-US" sz="2400" dirty="0"/>
              <a:t> (values of the attributes in the index)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How big is n?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800" dirty="0"/>
              <a:t>	Basically we want each </a:t>
            </a:r>
            <a:r>
              <a:rPr lang="en-US" altLang="en-US" sz="2800" dirty="0" err="1"/>
              <a:t>B+tree</a:t>
            </a:r>
            <a:r>
              <a:rPr lang="en-US" altLang="en-US" sz="2800" dirty="0"/>
              <a:t> node to fit 	in a disk block so that a </a:t>
            </a:r>
            <a:r>
              <a:rPr lang="en-US" altLang="en-US" sz="2800" dirty="0" err="1"/>
              <a:t>B+tree</a:t>
            </a:r>
            <a:r>
              <a:rPr lang="en-US" altLang="en-US" sz="2800" dirty="0"/>
              <a:t> node can 	be 	read/written by a single disk I/O. 	Typically, 	n ~ 100-200.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82044" y="2122284"/>
            <a:ext cx="4529151" cy="573087"/>
            <a:chOff x="3701143" y="4542972"/>
            <a:chExt cx="4528919" cy="573313"/>
          </a:xfrm>
        </p:grpSpPr>
        <p:sp>
          <p:nvSpPr>
            <p:cNvPr id="15366" name="Rectangle 4"/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+mn-lt"/>
              </a:endParaRPr>
            </a:p>
          </p:txBody>
        </p:sp>
        <p:cxnSp>
          <p:nvCxnSpPr>
            <p:cNvPr id="15367" name="Straight Connector 12"/>
            <p:cNvCxnSpPr>
              <a:cxnSpLocks noChangeShapeType="1"/>
            </p:cNvCxnSpPr>
            <p:nvPr/>
          </p:nvCxnSpPr>
          <p:spPr bwMode="auto">
            <a:xfrm rot="5400000">
              <a:off x="3926114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68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397829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69" name="Straight Connector 14"/>
            <p:cNvCxnSpPr>
              <a:cxnSpLocks noChangeShapeType="1"/>
            </p:cNvCxnSpPr>
            <p:nvPr/>
          </p:nvCxnSpPr>
          <p:spPr bwMode="auto">
            <a:xfrm rot="5400000">
              <a:off x="4884056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0" name="Straight Connector 15"/>
            <p:cNvCxnSpPr>
              <a:cxnSpLocks noChangeShapeType="1"/>
            </p:cNvCxnSpPr>
            <p:nvPr/>
          </p:nvCxnSpPr>
          <p:spPr bwMode="auto">
            <a:xfrm rot="5400000">
              <a:off x="5341258" y="486228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1" name="Straight Connector 16"/>
            <p:cNvCxnSpPr>
              <a:cxnSpLocks noChangeShapeType="1"/>
            </p:cNvCxnSpPr>
            <p:nvPr/>
          </p:nvCxnSpPr>
          <p:spPr bwMode="auto">
            <a:xfrm rot="5400000">
              <a:off x="5872629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2" name="Straight Connector 17"/>
            <p:cNvCxnSpPr>
              <a:cxnSpLocks noChangeShapeType="1"/>
            </p:cNvCxnSpPr>
            <p:nvPr/>
          </p:nvCxnSpPr>
          <p:spPr bwMode="auto">
            <a:xfrm rot="5400000">
              <a:off x="6802011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73" name="TextBox 20"/>
            <p:cNvSpPr txBox="1">
              <a:spLocks noChangeArrowheads="1"/>
            </p:cNvSpPr>
            <p:nvPr/>
          </p:nvSpPr>
          <p:spPr bwMode="auto">
            <a:xfrm>
              <a:off x="7500411" y="4572000"/>
              <a:ext cx="72965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15374" name="TextBox 21"/>
            <p:cNvSpPr txBox="1">
              <a:spLocks noChangeArrowheads="1"/>
            </p:cNvSpPr>
            <p:nvPr/>
          </p:nvSpPr>
          <p:spPr bwMode="auto">
            <a:xfrm>
              <a:off x="7071211" y="4579257"/>
              <a:ext cx="452345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24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5375" name="TextBox 22"/>
            <p:cNvSpPr txBox="1">
              <a:spLocks noChangeArrowheads="1"/>
            </p:cNvSpPr>
            <p:nvPr/>
          </p:nvSpPr>
          <p:spPr bwMode="auto">
            <a:xfrm>
              <a:off x="5150195" y="4586514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6" name="TextBox 23"/>
            <p:cNvSpPr txBox="1">
              <a:spLocks noChangeArrowheads="1"/>
            </p:cNvSpPr>
            <p:nvPr/>
          </p:nvSpPr>
          <p:spPr bwMode="auto">
            <a:xfrm>
              <a:off x="4670467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7" name="TextBox 24"/>
            <p:cNvSpPr txBox="1">
              <a:spLocks noChangeArrowheads="1"/>
            </p:cNvSpPr>
            <p:nvPr/>
          </p:nvSpPr>
          <p:spPr bwMode="auto">
            <a:xfrm>
              <a:off x="4192253" y="4601029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378" name="TextBox 25"/>
            <p:cNvSpPr txBox="1">
              <a:spLocks noChangeArrowheads="1"/>
            </p:cNvSpPr>
            <p:nvPr/>
          </p:nvSpPr>
          <p:spPr bwMode="auto">
            <a:xfrm>
              <a:off x="3727038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15379" name="Straight Connector 26"/>
            <p:cNvCxnSpPr>
              <a:cxnSpLocks noChangeShapeType="1"/>
            </p:cNvCxnSpPr>
            <p:nvPr/>
          </p:nvCxnSpPr>
          <p:spPr bwMode="auto">
            <a:xfrm rot="5400000">
              <a:off x="729210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80" name="TextBox 27"/>
            <p:cNvSpPr txBox="1">
              <a:spLocks noChangeArrowheads="1"/>
            </p:cNvSpPr>
            <p:nvPr/>
          </p:nvSpPr>
          <p:spPr bwMode="auto">
            <a:xfrm>
              <a:off x="5632740" y="4601028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5381" name="TextBox 28"/>
            <p:cNvSpPr txBox="1">
              <a:spLocks noChangeArrowheads="1"/>
            </p:cNvSpPr>
            <p:nvPr/>
          </p:nvSpPr>
          <p:spPr bwMode="auto">
            <a:xfrm>
              <a:off x="6267765" y="4542972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n-lt"/>
                </a:rPr>
                <a:t>……</a:t>
              </a:r>
            </a:p>
          </p:txBody>
        </p:sp>
      </p:grp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8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Line 33"/>
          <p:cNvSpPr>
            <a:spLocks noChangeShapeType="1"/>
          </p:cNvSpPr>
          <p:nvPr/>
        </p:nvSpPr>
        <p:spPr bwMode="auto">
          <a:xfrm>
            <a:off x="7295713" y="467076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33"/>
          <p:cNvSpPr>
            <a:spLocks noChangeShapeType="1"/>
          </p:cNvSpPr>
          <p:nvPr/>
        </p:nvSpPr>
        <p:spPr bwMode="auto">
          <a:xfrm>
            <a:off x="5862572" y="4667330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33"/>
          <p:cNvSpPr>
            <a:spLocks noChangeShapeType="1"/>
          </p:cNvSpPr>
          <p:nvPr/>
        </p:nvSpPr>
        <p:spPr bwMode="auto">
          <a:xfrm>
            <a:off x="4443793" y="4667330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33"/>
          <p:cNvSpPr>
            <a:spLocks noChangeShapeType="1"/>
          </p:cNvSpPr>
          <p:nvPr/>
        </p:nvSpPr>
        <p:spPr bwMode="auto">
          <a:xfrm>
            <a:off x="3012073" y="466547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33"/>
          <p:cNvSpPr>
            <a:spLocks noChangeShapeType="1"/>
          </p:cNvSpPr>
          <p:nvPr/>
        </p:nvSpPr>
        <p:spPr bwMode="auto">
          <a:xfrm>
            <a:off x="1603603" y="466547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807369" y="516007"/>
            <a:ext cx="74197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Example	order n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= 3</a:t>
            </a:r>
          </a:p>
        </p:txBody>
      </p:sp>
      <p:sp>
        <p:nvSpPr>
          <p:cNvPr id="17425" name="Line 26"/>
          <p:cNvSpPr>
            <a:spLocks noChangeShapeType="1"/>
          </p:cNvSpPr>
          <p:nvPr/>
        </p:nvSpPr>
        <p:spPr bwMode="auto">
          <a:xfrm flipH="1">
            <a:off x="3815468" y="3712457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Line 27"/>
          <p:cNvSpPr>
            <a:spLocks noChangeShapeType="1"/>
          </p:cNvSpPr>
          <p:nvPr/>
        </p:nvSpPr>
        <p:spPr bwMode="auto">
          <a:xfrm flipH="1">
            <a:off x="5304052" y="3712458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Line 28"/>
          <p:cNvSpPr>
            <a:spLocks noChangeShapeType="1"/>
          </p:cNvSpPr>
          <p:nvPr/>
        </p:nvSpPr>
        <p:spPr bwMode="auto">
          <a:xfrm>
            <a:off x="6599852" y="3719777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Line 29"/>
          <p:cNvSpPr>
            <a:spLocks noChangeShapeType="1"/>
          </p:cNvSpPr>
          <p:nvPr/>
        </p:nvSpPr>
        <p:spPr bwMode="auto">
          <a:xfrm>
            <a:off x="7013772" y="3719776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Slide Number Placeholder 3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47ED91-0706-4A79-94E7-8D7974DC56B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 flipH="1">
            <a:off x="2773675" y="2751699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4321892" y="2759636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Line 24"/>
          <p:cNvSpPr>
            <a:spLocks noChangeShapeType="1"/>
          </p:cNvSpPr>
          <p:nvPr/>
        </p:nvSpPr>
        <p:spPr bwMode="auto">
          <a:xfrm flipH="1">
            <a:off x="1014116" y="3758174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Line 25"/>
          <p:cNvSpPr>
            <a:spLocks noChangeShapeType="1"/>
          </p:cNvSpPr>
          <p:nvPr/>
        </p:nvSpPr>
        <p:spPr bwMode="auto">
          <a:xfrm flipH="1">
            <a:off x="2425033" y="3739440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Line 33"/>
          <p:cNvSpPr>
            <a:spLocks noChangeShapeType="1"/>
          </p:cNvSpPr>
          <p:nvPr/>
        </p:nvSpPr>
        <p:spPr bwMode="auto">
          <a:xfrm>
            <a:off x="394422" y="475517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17131" y="24926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2105024" y="348036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5767444" y="345686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394423" y="452223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33"/>
          <p:cNvSpPr>
            <a:spLocks noChangeShapeType="1"/>
          </p:cNvSpPr>
          <p:nvPr/>
        </p:nvSpPr>
        <p:spPr bwMode="auto">
          <a:xfrm>
            <a:off x="802741" y="477905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>
            <a:off x="1217191" y="4779795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33"/>
          <p:cNvSpPr>
            <a:spLocks noChangeShapeType="1"/>
          </p:cNvSpPr>
          <p:nvPr/>
        </p:nvSpPr>
        <p:spPr bwMode="auto">
          <a:xfrm>
            <a:off x="7912164" y="4786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1813185" y="452700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33"/>
          <p:cNvSpPr>
            <a:spLocks noChangeShapeType="1"/>
          </p:cNvSpPr>
          <p:nvPr/>
        </p:nvSpPr>
        <p:spPr bwMode="auto">
          <a:xfrm>
            <a:off x="2224853" y="4786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33"/>
          <p:cNvSpPr>
            <a:spLocks noChangeShapeType="1"/>
          </p:cNvSpPr>
          <p:nvPr/>
        </p:nvSpPr>
        <p:spPr bwMode="auto">
          <a:xfrm>
            <a:off x="1808267" y="478044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3225464" y="453139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33"/>
          <p:cNvSpPr>
            <a:spLocks noChangeShapeType="1"/>
          </p:cNvSpPr>
          <p:nvPr/>
        </p:nvSpPr>
        <p:spPr bwMode="auto">
          <a:xfrm>
            <a:off x="4043051" y="4782005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33"/>
          <p:cNvSpPr>
            <a:spLocks noChangeShapeType="1"/>
          </p:cNvSpPr>
          <p:nvPr/>
        </p:nvSpPr>
        <p:spPr bwMode="auto">
          <a:xfrm>
            <a:off x="3634257" y="4765004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33"/>
          <p:cNvSpPr>
            <a:spLocks noChangeShapeType="1"/>
          </p:cNvSpPr>
          <p:nvPr/>
        </p:nvSpPr>
        <p:spPr bwMode="auto">
          <a:xfrm>
            <a:off x="3222246" y="479196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4659962" y="453779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33"/>
          <p:cNvSpPr>
            <a:spLocks noChangeShapeType="1"/>
          </p:cNvSpPr>
          <p:nvPr/>
        </p:nvSpPr>
        <p:spPr bwMode="auto">
          <a:xfrm>
            <a:off x="5063021" y="47904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33"/>
          <p:cNvSpPr>
            <a:spLocks noChangeShapeType="1"/>
          </p:cNvSpPr>
          <p:nvPr/>
        </p:nvSpPr>
        <p:spPr bwMode="auto">
          <a:xfrm>
            <a:off x="4655044" y="4786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6075964" y="453779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33"/>
          <p:cNvSpPr>
            <a:spLocks noChangeShapeType="1"/>
          </p:cNvSpPr>
          <p:nvPr/>
        </p:nvSpPr>
        <p:spPr bwMode="auto">
          <a:xfrm>
            <a:off x="6902026" y="480045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33"/>
          <p:cNvSpPr>
            <a:spLocks noChangeShapeType="1"/>
          </p:cNvSpPr>
          <p:nvPr/>
        </p:nvSpPr>
        <p:spPr bwMode="auto">
          <a:xfrm>
            <a:off x="6485987" y="478703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33"/>
          <p:cNvSpPr>
            <a:spLocks noChangeShapeType="1"/>
          </p:cNvSpPr>
          <p:nvPr/>
        </p:nvSpPr>
        <p:spPr bwMode="auto">
          <a:xfrm>
            <a:off x="6085795" y="478703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7509104" y="453779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33"/>
          <p:cNvSpPr>
            <a:spLocks noChangeShapeType="1"/>
          </p:cNvSpPr>
          <p:nvPr/>
        </p:nvSpPr>
        <p:spPr bwMode="auto">
          <a:xfrm>
            <a:off x="7511621" y="479097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65847" y="2112293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</p:spTree>
    <p:extLst>
      <p:ext uri="{BB962C8B-B14F-4D97-AF65-F5344CB8AC3E}">
        <p14:creationId xmlns:p14="http://schemas.microsoft.com/office/powerpoint/2010/main" val="256904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4500"/>
            <a:ext cx="7772400" cy="889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A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of order 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333500"/>
            <a:ext cx="7766050" cy="4838700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Each node has:	n keys and n+1 pointers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	  These are fixed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To keep the nodes not too empty, also for 	the operations to be applied efficiently: 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	* </a:t>
            </a:r>
            <a:r>
              <a:rPr lang="en-US" altLang="en-US" sz="2400" dirty="0">
                <a:cs typeface="Times New Roman" panose="02020603050405020304" pitchFamily="18" charset="0"/>
              </a:rPr>
              <a:t>Non-leaf: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		at least (</a:t>
            </a:r>
            <a:r>
              <a:rPr lang="en-US" altLang="en-US" sz="2400" dirty="0">
                <a:cs typeface="Times New Roman" panose="02020603050405020304" pitchFamily="18" charset="0"/>
              </a:rPr>
              <a:t>n+1)/2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r>
              <a:rPr lang="en-US" altLang="en-US" sz="2400" dirty="0">
                <a:cs typeface="Times New Roman" panose="02020603050405020304" pitchFamily="18" charset="0"/>
              </a:rPr>
              <a:t>pointers (to children)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	* Leaf:	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		at least </a:t>
            </a:r>
            <a:r>
              <a:rPr lang="en-US" altLang="en-US" sz="2400" dirty="0">
                <a:cs typeface="Times New Roman" panose="02020603050405020304" pitchFamily="18" charset="0"/>
              </a:rPr>
              <a:t>(n+1)/2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2400" dirty="0">
                <a:cs typeface="Times New Roman" panose="02020603050405020304" pitchFamily="18" charset="0"/>
              </a:rPr>
              <a:t>  pointers to data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		(plus a “sequence pointer” to the next leaf)</a:t>
            </a:r>
          </a:p>
          <a:p>
            <a:pPr eaLnBrk="1" hangingPunct="1">
              <a:buNone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	Basically: use at least one half of the pointers</a:t>
            </a: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0E406-D254-463A-B1B1-7BDBD7F519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8649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5325" y="495300"/>
            <a:ext cx="7772400" cy="7810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Sample non-leaf		order 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= 3</a:t>
            </a:r>
            <a:endParaRPr lang="en-US" altLang="en-US" sz="4000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 flipH="1">
            <a:off x="4382012" y="1945930"/>
            <a:ext cx="314325" cy="525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1897626" y="2857629"/>
            <a:ext cx="1567014" cy="14000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3618270" y="2857628"/>
            <a:ext cx="442451" cy="13971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>
            <a:off x="4690295" y="2878995"/>
            <a:ext cx="774284" cy="138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>
            <a:off x="5299382" y="2857628"/>
            <a:ext cx="1730683" cy="13757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14D61D-DAC2-4006-9ADF-B8F0719F16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464642" y="2492759"/>
          <a:ext cx="1834740" cy="36486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86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02057" y="4267508"/>
            <a:ext cx="1018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k &lt; 57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07927" y="4268698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57</a:t>
            </a:r>
            <a:r>
              <a:rPr lang="en-US" sz="1800" dirty="0">
                <a:sym typeface="Symbol" panose="05050102010706020507" pitchFamily="18" charset="2"/>
              </a:rPr>
              <a:t> k&lt;81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46933" y="4254744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81</a:t>
            </a:r>
            <a:r>
              <a:rPr lang="en-US" sz="1800" dirty="0">
                <a:sym typeface="Symbol" panose="05050102010706020507" pitchFamily="18" charset="2"/>
              </a:rPr>
              <a:t> k&lt;95</a:t>
            </a:r>
            <a:endParaRPr lang="en-US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6553200" y="4254743"/>
            <a:ext cx="1018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</a:t>
            </a:r>
            <a:r>
              <a:rPr lang="en-US" sz="1800" dirty="0">
                <a:sym typeface="Symbol" panose="05050102010706020507" pitchFamily="18" charset="2"/>
              </a:rPr>
              <a:t>k  95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01066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4500"/>
            <a:ext cx="7772400" cy="88900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Sample leaf node	  order 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= 3</a:t>
            </a:r>
            <a:endParaRPr lang="en-US" altLang="en-US" sz="4000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682750"/>
            <a:ext cx="1165225" cy="908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				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							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 flipH="1">
            <a:off x="4021393" y="2177042"/>
            <a:ext cx="112507" cy="668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 flipV="1">
            <a:off x="4951413" y="2990850"/>
            <a:ext cx="1011237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 flipH="1">
            <a:off x="2357398" y="3214688"/>
            <a:ext cx="779757" cy="11663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>
            <a:off x="3741379" y="3195022"/>
            <a:ext cx="176264" cy="1176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CA2FE4-B9FD-41E3-BC96-FAE60A7309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1521" name="TextBox 17"/>
          <p:cNvSpPr txBox="1">
            <a:spLocks noChangeArrowheads="1"/>
          </p:cNvSpPr>
          <p:nvPr/>
        </p:nvSpPr>
        <p:spPr bwMode="auto">
          <a:xfrm>
            <a:off x="3121966" y="1828800"/>
            <a:ext cx="21888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  <a:cs typeface="Times New Roman" panose="02020603050405020304" pitchFamily="18" charset="0"/>
              </a:rPr>
              <a:t>From non-leaf node</a:t>
            </a:r>
          </a:p>
        </p:txBody>
      </p:sp>
      <p:sp>
        <p:nvSpPr>
          <p:cNvPr id="21522" name="TextBox 18"/>
          <p:cNvSpPr txBox="1">
            <a:spLocks noChangeArrowheads="1"/>
          </p:cNvSpPr>
          <p:nvPr/>
        </p:nvSpPr>
        <p:spPr bwMode="auto">
          <a:xfrm>
            <a:off x="6072136" y="2667684"/>
            <a:ext cx="14483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To next leaf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in sequence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137156" y="2845439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675962" y="4348846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57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4769" y="4349529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81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3093" y="4348845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95</a:t>
            </a:r>
          </a:p>
        </p:txBody>
      </p:sp>
      <p:sp>
        <p:nvSpPr>
          <p:cNvPr id="21513" name="Line 11"/>
          <p:cNvSpPr>
            <a:spLocks noChangeShapeType="1"/>
          </p:cNvSpPr>
          <p:nvPr/>
        </p:nvSpPr>
        <p:spPr bwMode="auto">
          <a:xfrm>
            <a:off x="4359121" y="3204855"/>
            <a:ext cx="1079385" cy="11663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46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609600" y="495300"/>
            <a:ext cx="7772400" cy="63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Example (B+ tree of order n=3)</a:t>
            </a:r>
          </a:p>
        </p:txBody>
      </p:sp>
      <p:sp>
        <p:nvSpPr>
          <p:cNvPr id="27652" name="AutoShape 15"/>
          <p:cNvSpPr>
            <a:spLocks/>
          </p:cNvSpPr>
          <p:nvPr/>
        </p:nvSpPr>
        <p:spPr bwMode="auto">
          <a:xfrm>
            <a:off x="2197099" y="23241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53" name="AutoShape 16"/>
          <p:cNvSpPr>
            <a:spLocks/>
          </p:cNvSpPr>
          <p:nvPr/>
        </p:nvSpPr>
        <p:spPr bwMode="auto">
          <a:xfrm>
            <a:off x="2120899" y="40640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58" name="Line 21"/>
          <p:cNvSpPr>
            <a:spLocks noChangeShapeType="1"/>
          </p:cNvSpPr>
          <p:nvPr/>
        </p:nvSpPr>
        <p:spPr bwMode="auto">
          <a:xfrm flipH="1">
            <a:off x="5827147" y="27490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Line 22"/>
          <p:cNvSpPr>
            <a:spLocks noChangeShapeType="1"/>
          </p:cNvSpPr>
          <p:nvPr/>
        </p:nvSpPr>
        <p:spPr bwMode="auto">
          <a:xfrm flipH="1">
            <a:off x="6439717" y="27490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Line 27"/>
          <p:cNvSpPr>
            <a:spLocks noChangeShapeType="1"/>
          </p:cNvSpPr>
          <p:nvPr/>
        </p:nvSpPr>
        <p:spPr bwMode="auto">
          <a:xfrm>
            <a:off x="4678516" y="4367981"/>
            <a:ext cx="51209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5" name="Line 28"/>
          <p:cNvSpPr>
            <a:spLocks noChangeShapeType="1"/>
          </p:cNvSpPr>
          <p:nvPr/>
        </p:nvSpPr>
        <p:spPr bwMode="auto">
          <a:xfrm>
            <a:off x="3032328" y="4566124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29"/>
          <p:cNvSpPr>
            <a:spLocks noChangeShapeType="1"/>
          </p:cNvSpPr>
          <p:nvPr/>
        </p:nvSpPr>
        <p:spPr bwMode="auto">
          <a:xfrm>
            <a:off x="3644898" y="45624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Line 30"/>
          <p:cNvSpPr>
            <a:spLocks noChangeShapeType="1"/>
          </p:cNvSpPr>
          <p:nvPr/>
        </p:nvSpPr>
        <p:spPr bwMode="auto">
          <a:xfrm>
            <a:off x="4246715" y="455629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8" name="Line 31"/>
          <p:cNvSpPr>
            <a:spLocks noChangeShapeType="1"/>
          </p:cNvSpPr>
          <p:nvPr/>
        </p:nvSpPr>
        <p:spPr bwMode="auto">
          <a:xfrm>
            <a:off x="6469213" y="455629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9" name="Line 32"/>
          <p:cNvSpPr>
            <a:spLocks noChangeShapeType="1"/>
          </p:cNvSpPr>
          <p:nvPr/>
        </p:nvSpPr>
        <p:spPr bwMode="auto">
          <a:xfrm>
            <a:off x="5867398" y="454646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33"/>
          <p:cNvSpPr>
            <a:spLocks noChangeShapeType="1"/>
          </p:cNvSpPr>
          <p:nvPr/>
        </p:nvSpPr>
        <p:spPr bwMode="auto">
          <a:xfrm>
            <a:off x="7531099" y="437412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AutoShape 35"/>
          <p:cNvSpPr>
            <a:spLocks/>
          </p:cNvSpPr>
          <p:nvPr/>
        </p:nvSpPr>
        <p:spPr bwMode="auto">
          <a:xfrm rot="5400000">
            <a:off x="3873499" y="13589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72" name="AutoShape 36"/>
          <p:cNvSpPr>
            <a:spLocks/>
          </p:cNvSpPr>
          <p:nvPr/>
        </p:nvSpPr>
        <p:spPr bwMode="auto">
          <a:xfrm rot="5400000">
            <a:off x="6640049" y="1377476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7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D4A3F8-88D5-4CE0-973A-8B76C18EACE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4869227" y="2741470"/>
            <a:ext cx="252970" cy="7072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9"/>
          <p:cNvSpPr>
            <a:spLocks noChangeShapeType="1"/>
          </p:cNvSpPr>
          <p:nvPr/>
        </p:nvSpPr>
        <p:spPr bwMode="auto">
          <a:xfrm flipH="1">
            <a:off x="2730498" y="2741862"/>
            <a:ext cx="307865" cy="7369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 flipH="1">
            <a:off x="3480618" y="2736708"/>
            <a:ext cx="154448" cy="7120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4270116" y="2738309"/>
            <a:ext cx="56077" cy="7104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038364" y="2379828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836979" y="2385142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3032328" y="4196876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5865349" y="4187044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60747" y="1585665"/>
            <a:ext cx="121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Full node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33342" y="1576244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Min. node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9634" y="2847945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Non-leaf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99638" y="4576921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Leaf</a:t>
            </a:r>
          </a:p>
        </p:txBody>
      </p:sp>
    </p:spTree>
    <p:extLst>
      <p:ext uri="{BB962C8B-B14F-4D97-AF65-F5344CB8AC3E}">
        <p14:creationId xmlns:p14="http://schemas.microsoft.com/office/powerpoint/2010/main" val="3026632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787" y="1420756"/>
            <a:ext cx="7772400" cy="2482645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8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800" dirty="0">
                <a:cs typeface="Times New Roman" panose="02020603050405020304" pitchFamily="18" charset="0"/>
              </a:rPr>
              <a:t> Pointers in leaves point to records 	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8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8360" y="3977144"/>
          <a:ext cx="6607279" cy="175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0606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Min.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 1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+ 1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526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787" y="1420756"/>
            <a:ext cx="7772400" cy="2482645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8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800" dirty="0">
                <a:cs typeface="Times New Roman" panose="02020603050405020304" pitchFamily="18" charset="0"/>
              </a:rPr>
              <a:t> Pointers in leaves point to records 	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8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8360" y="3977144"/>
          <a:ext cx="6607279" cy="175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0606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Min.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 1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+ 1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92675" y="6041920"/>
            <a:ext cx="1252538" cy="40005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be 1</a:t>
            </a:r>
          </a:p>
        </p:txBody>
      </p:sp>
      <p:cxnSp>
        <p:nvCxnSpPr>
          <p:cNvPr id="3" name="Straight Arrow Connector 2"/>
          <p:cNvCxnSpPr>
            <a:stCxn id="6" idx="0"/>
          </p:cNvCxnSpPr>
          <p:nvPr/>
        </p:nvCxnSpPr>
        <p:spPr>
          <a:xfrm flipV="1">
            <a:off x="5518944" y="5663381"/>
            <a:ext cx="6785" cy="3785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356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383458"/>
            <a:ext cx="7772400" cy="61595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Search in a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66658"/>
            <a:ext cx="7772400" cy="1822348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Start from the root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Search in a leaf block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May not have to go to the data file</a:t>
            </a:r>
            <a:r>
              <a:rPr lang="en-US" altLang="en-US" dirty="0"/>
              <a:t>		</a:t>
            </a: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702" y="2961968"/>
            <a:ext cx="6368845" cy="328643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Search(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400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85296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66" name="TextBox 65"/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69A72-41E9-4D7A-83ED-C7D68D3C29EE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70AB7F86-E08D-4D62-B3C9-3C8E9AAC53EF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A4D1FFE-953E-4D0A-BBD4-C928B9FAC1B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742924D-99CA-46D9-BF94-57C9376516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AEFC5C1-D543-466E-BC57-C8A6A2FD69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8ABF456-12D9-43C5-A254-2CDCD753D2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8CFC18-34FF-4D9F-BF1B-39B225FB9055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625BDB-2D41-401D-8154-FD96AF48C4EE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548EEB-1DDB-41CB-892A-96194834F959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994B14-3AE0-40D0-AB99-AF7E0FA5CD68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CF51E4-24BF-44AA-A6AB-EAD683A636B1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3FF2997-31EE-43AB-91FD-F9B9F83443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38875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3EA105-18B0-4933-933B-0F944FD381FE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FC5CBECE-DEFB-4DC0-A825-27F52482FC79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0A6DF320-DE6F-4AEA-9346-567E57FBF814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5867448-3FDB-45BF-904A-4999828B3FD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93CA4EF-579F-408D-91EB-CFA2D96A3E9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9C607744-E0B6-438A-A325-038E8BE786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5827A8A-2CF0-4C06-B43B-AFD8DC2A45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77E468-44A2-4496-BBF0-B3DE934C9ACC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FE3A8C5-B361-47BA-820B-4365F5C9D8D6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52DE47B-4AA5-4FEF-B2CD-1CC1D531626C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4E3E92-7276-412A-9722-49A90F2A129F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D379187-2DB6-45E6-8595-60BE5A186B6E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164BFED-49E9-4FE0-B834-94127484FB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58837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26C581-C834-4B04-81EF-1C3C4D34BB43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3A0E6C0F-0150-4022-84CE-4846E7CF0431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9C8CF686-8467-4DB4-B487-25F51AAF2C8B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C3960FB-065C-41D0-B9D9-036DB206614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C40870D-3981-409C-B258-045BEEB0C51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59FFD6C-A87C-4413-B805-5A781104D9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00A73AD-197E-4543-8D12-3E1EB7B131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4B488AD-3834-4264-8DB7-219598D15C82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B2EEAF2-2C9F-4E9B-810A-3E779EA5FCDD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48730DF-7420-48DC-A606-513DC88488E1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DA0B8DD-B653-4856-9B53-1A003DD4E4CB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668BF93-64FE-4B72-8E8F-4A0313AEA995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19215A8-B269-452A-8228-EAF0EE87A7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58447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50D740B-3040-4C72-A8C8-26812216802E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454F1082-9767-4AED-8FFF-DF03314D91D0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9" name="Group 48">
            <a:extLst>
              <a:ext uri="{FF2B5EF4-FFF2-40B4-BE49-F238E27FC236}">
                <a16:creationId xmlns:a16="http://schemas.microsoft.com/office/drawing/2014/main" id="{8D712C5B-9BB1-4004-A80A-B178DFDF7926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B09C3F0F-4737-4178-BF2B-5C4D887FBA0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1666B2D-849A-47D2-A251-1A6AF624DB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5708EFB-63E2-4CA8-A84D-4E7A94BFEB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A8EC4F9-3CAF-4DAE-9E0C-FEB6C56230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F27F4E-55D9-4709-B69C-4231ADC8682E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48E782C-809D-41E4-AE67-526823634F7D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81FB67C-3E98-4C1C-A583-A08A25A8FB83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420629-70B9-45D4-B1ED-CE05485D6848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B55464C-6085-48C6-84FC-F24654812981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19D5585-3EB8-4D9E-9CD3-8112CB5DA5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41001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817460C-A5D1-4A39-B6F9-07AFC93BDEBA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171EB02A-9681-4FEA-9225-A41B8FE8F1E7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2" name="Group 51">
            <a:extLst>
              <a:ext uri="{FF2B5EF4-FFF2-40B4-BE49-F238E27FC236}">
                <a16:creationId xmlns:a16="http://schemas.microsoft.com/office/drawing/2014/main" id="{1EC0A073-6564-4E72-8110-FEC1300A2EE0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CFDDCF0-0286-4A32-B004-5BFF65101DA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834927C-68F8-48A0-89C5-38411128F9B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D8E995E-B90C-4997-B7EF-145BB9A9E2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8974A56-8E4C-4A5B-A7CB-4A46F43698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F14FC4E-985A-439C-A783-07C0532E06D1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BB3F7D-8467-4C21-878C-E878E97AD13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F637053-3656-4E3A-9758-A4CA3DB89673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ED9C5EA-543F-4377-BAA0-A33A6D659024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10DF4E9-BCAD-4079-A9AE-CB7F909AC783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7BAABE5-4443-427F-875C-EF9223DDAC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08484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447072" y="4395922"/>
            <a:ext cx="772810" cy="7039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9068478">
            <a:off x="5498441" y="4619714"/>
            <a:ext cx="1103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&lt;150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84BC4F-E01C-484D-9D90-DC43E470BD95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E9CBF49-E836-4C24-BD96-C1A54F52BB73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82029EB1-89FF-4DA8-985C-7114574F0E23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6F5B5FBD-8E54-4A6C-9AD3-8A58A17EB6E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BB640B2-29B1-49F8-8001-BA7B927F933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47CDCE2-0BF2-49D5-BB9B-AB9B7F9EC7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6473952-BFAC-4728-875E-3A189605BE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F167F59-E328-4E14-A80F-44E1CA02F7D4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2FF8CA2-292E-43C9-9A67-8BE8F8C789B1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CC3C99-D82A-4219-B10A-4F329023D47A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FCD6961-909E-4ADF-A145-5B176DADBB37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C5BB6F6-23CE-436E-8A74-ABCABCBB1408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1EDCD0B-FB5B-463D-83F9-3FB801379A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10429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447072" y="4395922"/>
            <a:ext cx="772810" cy="7039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9068478">
            <a:off x="5498441" y="4619714"/>
            <a:ext cx="1103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&lt;150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142455" y="5444576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=130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791456" y="5751800"/>
            <a:ext cx="602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70" name="Oval 69"/>
          <p:cNvSpPr/>
          <p:nvPr/>
        </p:nvSpPr>
        <p:spPr>
          <a:xfrm>
            <a:off x="4968468" y="551775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5088524" y="146588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1F52C7C-77B2-4EE9-9F3A-14007CBD4323}"/>
              </a:ext>
            </a:extLst>
          </p:cNvPr>
          <p:cNvSpPr txBox="1"/>
          <p:nvPr/>
        </p:nvSpPr>
        <p:spPr>
          <a:xfrm>
            <a:off x="2040674" y="1973530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5330F9B-56B9-494D-A1A7-75748E739CBC}"/>
              </a:ext>
            </a:extLst>
          </p:cNvPr>
          <p:cNvGraphicFramePr>
            <a:graphicFrameLocks noGrp="1"/>
          </p:cNvGraphicFramePr>
          <p:nvPr/>
        </p:nvGraphicFramePr>
        <p:xfrm>
          <a:off x="1498880" y="1290345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E93F1768-3037-42E0-A15D-5ACD2D286DAA}"/>
              </a:ext>
            </a:extLst>
          </p:cNvPr>
          <p:cNvGrpSpPr/>
          <p:nvPr/>
        </p:nvGrpSpPr>
        <p:grpSpPr>
          <a:xfrm>
            <a:off x="1280377" y="1522594"/>
            <a:ext cx="2747000" cy="430733"/>
            <a:chOff x="5781617" y="1925273"/>
            <a:chExt cx="2747000" cy="430733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73724F1-EB5F-42A8-9323-53696462FC8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19DAD78-DC5C-428F-9EF2-7BFD89C76EA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7B1A6E6-EE74-4506-83A1-A76AFC7839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2DD0B85-90B8-4512-B57B-F6D2D38D03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297E973-A2B6-40A7-AB16-6799FFA9A0A0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E316319-19A7-42A0-8392-6A124254FA71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56FC454-EB7A-4866-95E3-74BF0E774104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4B51854-4815-4C3D-A856-619B985F8EAC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59F6A4C-3D17-4D4B-8CC5-D4024953B82F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EE800CB-751A-4B85-A352-E50C58F6C5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90559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0606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78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DAE3C0-23C4-4219-B5C4-A881FC30FD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84864" y="1513553"/>
            <a:ext cx="739222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2800" kern="0" dirty="0">
                <a:cs typeface="Times New Roman" panose="02020603050405020304" pitchFamily="18" charset="0"/>
              </a:rPr>
              <a:t>To research all records whose key values are between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 and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29536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0606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78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DAE3C0-23C4-4219-B5C4-A881FC30FD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84864" y="1513553"/>
            <a:ext cx="739222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2800" kern="0" dirty="0">
                <a:cs typeface="Times New Roman" panose="02020603050405020304" pitchFamily="18" charset="0"/>
              </a:rPr>
              <a:t>To research all records whose key values are between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 and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:</a:t>
            </a:r>
          </a:p>
          <a:p>
            <a:pPr marL="0" indent="-548640" defTabSz="548640" eaLnBrk="1" hangingPunct="1">
              <a:buFontTx/>
              <a:buNone/>
            </a:pPr>
            <a:endParaRPr lang="en-US" altLang="en-US" sz="1400" kern="0" dirty="0">
              <a:cs typeface="Times New Roman" panose="02020603050405020304" pitchFamily="18" charset="0"/>
            </a:endParaRPr>
          </a:p>
          <a:p>
            <a:pPr marL="0" indent="-548640" defTabSz="548640" eaLnBrk="1" hangingPunct="1">
              <a:buFontTx/>
              <a:buNone/>
            </a:pPr>
            <a:r>
              <a:rPr lang="en-US" altLang="en-US" sz="2800" b="1" kern="0" dirty="0">
                <a:cs typeface="Times New Roman" panose="02020603050405020304" pitchFamily="18" charset="0"/>
              </a:rPr>
              <a:t>Range-Search(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b="1" kern="0" dirty="0">
                <a:cs typeface="Times New Roman" panose="02020603050405020304" pitchFamily="18" charset="0"/>
              </a:rPr>
              <a:t>)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Call 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);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404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E79EADC-8BBD-4817-BAEE-BDD329E9D8C9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EE34B45C-29B6-4BAA-AAA0-FEECB2BB0FA6}"/>
              </a:ext>
            </a:extLst>
          </p:cNvPr>
          <p:cNvGraphicFramePr>
            <a:graphicFrameLocks noGrp="1"/>
          </p:cNvGraphicFramePr>
          <p:nvPr/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61" name="Group 60">
            <a:extLst>
              <a:ext uri="{FF2B5EF4-FFF2-40B4-BE49-F238E27FC236}">
                <a16:creationId xmlns:a16="http://schemas.microsoft.com/office/drawing/2014/main" id="{12CDBB5C-8C06-4844-9CF1-18BBEA4ED661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586B9AB7-A2BC-4227-9351-D9C041973EB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7DF16D7-383F-47E5-AE44-CEE1397D28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F11474B-FF72-4CA8-B425-32C819D6A5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6E0D04D-7190-4726-9806-CF55436DCE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49607A0-A165-4E07-BCCA-E3714F881750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A6930B0-31C1-4CFB-910C-9C795E26653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1816A6-4512-4FE6-90D6-F94B4ED6EE62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0CE407-BB93-4AF4-A38B-1D403CD16B74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4F7C68-2613-465A-A06B-7FEA4FE53B9E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4DEA0B77-C67E-4903-B81C-DDF06E8D03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27973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Range-Search(*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50, 125)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CBDFC3-041A-44A5-87CC-AA27B345A833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6D8A065-37E7-409D-9F1A-5E3EFD5751D1}"/>
              </a:ext>
            </a:extLst>
          </p:cNvPr>
          <p:cNvGraphicFramePr>
            <a:graphicFrameLocks noGrp="1"/>
          </p:cNvGraphicFramePr>
          <p:nvPr/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9" name="Group 48">
            <a:extLst>
              <a:ext uri="{FF2B5EF4-FFF2-40B4-BE49-F238E27FC236}">
                <a16:creationId xmlns:a16="http://schemas.microsoft.com/office/drawing/2014/main" id="{7932CF31-CB79-4967-85A5-15EEFEEB850A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EADA09E-36F3-4E0A-8991-B46E4DE89E8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8FCCFBD-D6B7-482F-B0EA-E11BC2A071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21DA167-B345-4B04-A537-3B5E82ABBD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377BABD-E041-4BA1-A2FF-168FCEFC6A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A7E9D63-31A9-4D88-9CA9-A8BAA6E02428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E0DA385-C95D-4E40-8DD5-0E0B3B4D9C4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D84733C-2846-4B48-A51A-CDAEF3F9AB60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E943A4-C54A-4880-BA7C-1584744CB729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2A1C6DD-7FE9-4F99-AAA8-B2FE24F5208D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9A2F0DF-5BB6-45F5-AEC7-CFDA17C63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9750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CCC"/>
                </a:solidFill>
              </a:rPr>
              <a:t>Range-Search(*</a:t>
            </a:r>
            <a:r>
              <a:rPr lang="en-US" sz="1400" dirty="0" err="1">
                <a:solidFill>
                  <a:srgbClr val="FFCCCC"/>
                </a:solidFill>
              </a:rPr>
              <a:t>prt</a:t>
            </a:r>
            <a:r>
              <a:rPr lang="en-US" sz="1400" dirty="0">
                <a:solidFill>
                  <a:srgbClr val="FFCCCC"/>
                </a:solidFill>
              </a:rPr>
              <a:t>, 50, 125)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50)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829177-517C-4FDF-97A2-7B4525C40762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2BA63B8D-FAA8-48B5-8B7B-14F271EEAD61}"/>
              </a:ext>
            </a:extLst>
          </p:cNvPr>
          <p:cNvGraphicFramePr>
            <a:graphicFrameLocks noGrp="1"/>
          </p:cNvGraphicFramePr>
          <p:nvPr/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4883D774-EA4A-42E7-BC2F-A3F0C56A62F8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7D91A5B-A0EB-49AB-862B-A4925241612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27B6D33-DBA6-4EAE-B69E-79F271022BF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A771A97-5C17-4E63-AC2F-48F0AB9BF6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3FA1CCC-EAC9-4C8A-A6A4-5A1E8E8B4B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49BACD0-ECAD-4956-9600-C21F0A5B15F2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F095C65-C8A1-48D5-B141-4727A0BF9481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A3DF4B3-6F75-4FEE-AEA2-57261581C0A4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E9C10C0-C43B-42AD-9AC4-BC044E84F823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9894800-D24E-46DA-94FC-7994537559E2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7B564BD-CB3D-4A85-8A1B-A0DD2F70EE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26336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068140" y="403130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2690839" y="3359810"/>
            <a:ext cx="1004609" cy="6114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9733181">
            <a:off x="2662674" y="3490228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50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2519960" y="4405927"/>
            <a:ext cx="88338" cy="63495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563593" y="4596856"/>
            <a:ext cx="617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  <a:endParaRPr lang="en-US" sz="1000" dirty="0"/>
          </a:p>
        </p:txBody>
      </p:sp>
      <p:sp>
        <p:nvSpPr>
          <p:cNvPr id="94" name="Rectangle 93"/>
          <p:cNvSpPr/>
          <p:nvPr/>
        </p:nvSpPr>
        <p:spPr>
          <a:xfrm>
            <a:off x="1779667" y="508072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CCC"/>
                </a:solidFill>
              </a:rPr>
              <a:t>Range-Search(*</a:t>
            </a:r>
            <a:r>
              <a:rPr lang="en-US" sz="1400" dirty="0" err="1">
                <a:solidFill>
                  <a:srgbClr val="FFCCCC"/>
                </a:solidFill>
              </a:rPr>
              <a:t>prt</a:t>
            </a:r>
            <a:r>
              <a:rPr lang="en-US" sz="1400" dirty="0">
                <a:solidFill>
                  <a:srgbClr val="FFCCCC"/>
                </a:solidFill>
              </a:rPr>
              <a:t>, 50, 125)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923C98-B66C-4764-BD03-F57C66FE39A8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FD23765E-EBA6-496D-86AB-5CB01E89FBC8}"/>
              </a:ext>
            </a:extLst>
          </p:cNvPr>
          <p:cNvGraphicFramePr>
            <a:graphicFrameLocks noGrp="1"/>
          </p:cNvGraphicFramePr>
          <p:nvPr/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57" name="Group 56">
            <a:extLst>
              <a:ext uri="{FF2B5EF4-FFF2-40B4-BE49-F238E27FC236}">
                <a16:creationId xmlns:a16="http://schemas.microsoft.com/office/drawing/2014/main" id="{9336822B-2909-46E1-9BDF-BF60B10F1870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1BEB902-43D8-4C85-BD51-2BEE3295EC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3151617-E466-456F-B40B-6E853443165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CAEA994-47B5-48D0-A04D-F24EBB2A02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55AD92C-2B3A-4E3B-A8F8-EEB0B0B2F5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C2EC48E-94AB-4B0D-9A29-DC884285A2E9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65D68E8-71F7-4A08-A2E9-19802DE6E532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B8D0172-FDD4-4886-84F9-4477E2EFF1E4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43DD1B-CBD8-4FD1-8219-4AED13BEF07E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7D46FAC-9240-433C-AD66-15AF2E82CF16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22C1977-79AC-4FD2-8577-5CEF3CCED9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45680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19882" y="2145155"/>
            <a:ext cx="2799015" cy="9889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Range-Search(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83725" y="6084802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377671" y="6216884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70" name="Oval 69"/>
          <p:cNvSpPr/>
          <p:nvPr/>
        </p:nvSpPr>
        <p:spPr>
          <a:xfrm>
            <a:off x="4545688" y="551775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068140" y="403130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2690839" y="3359810"/>
            <a:ext cx="1004609" cy="6114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9733181">
            <a:off x="2662674" y="3490228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50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2519960" y="4405927"/>
            <a:ext cx="88338" cy="63495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563593" y="4596856"/>
            <a:ext cx="617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  <a:endParaRPr lang="en-US" sz="1000" dirty="0"/>
          </a:p>
        </p:txBody>
      </p:sp>
      <p:sp>
        <p:nvSpPr>
          <p:cNvPr id="84" name="Oval 83"/>
          <p:cNvSpPr/>
          <p:nvPr/>
        </p:nvSpPr>
        <p:spPr>
          <a:xfrm>
            <a:off x="3123369" y="554163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3544449" y="5548667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3940277" y="554866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681713" y="5756564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110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257573" y="6072665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101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822771" y="5763129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358580" y="6200218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84602" y="5893358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943175" y="5896111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190555" y="5087059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779667" y="508072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4691800" y="5737870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135 </a:t>
            </a:r>
            <a:r>
              <a:rPr lang="en-US" sz="1000" dirty="0">
                <a:sym typeface="Symbol" panose="05050102010706020507" pitchFamily="18" charset="2"/>
              </a:rPr>
              <a:t>&gt;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04075" y="5877884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B0F0"/>
                </a:solidFill>
              </a:rPr>
              <a:t>STOP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867025" y="5684408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35 </a:t>
            </a:r>
            <a:r>
              <a:rPr lang="en-US" sz="1000" dirty="0">
                <a:sym typeface="Symbol" panose="05050102010706020507" pitchFamily="18" charset="2"/>
              </a:rPr>
              <a:t>&lt;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902484" y="5844653"/>
            <a:ext cx="6703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B0F0"/>
                </a:solidFill>
              </a:rPr>
              <a:t>Not</a:t>
            </a:r>
          </a:p>
          <a:p>
            <a:pPr algn="ctr"/>
            <a:r>
              <a:rPr lang="en-US" sz="1100" b="1" dirty="0">
                <a:solidFill>
                  <a:srgbClr val="00B0F0"/>
                </a:solidFill>
              </a:rPr>
              <a:t>Return</a:t>
            </a: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5120509" y="52983"/>
            <a:ext cx="3898388" cy="20229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2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2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2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2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2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200" kern="0" dirty="0"/>
              <a:t>	</a:t>
            </a:r>
            <a:r>
              <a:rPr lang="en-US" altLang="en-US" sz="1400" kern="0" dirty="0"/>
              <a:t>	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Range-Search(*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50, 125)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CCC"/>
                </a:solidFill>
              </a:rPr>
              <a:t>Search(*</a:t>
            </a:r>
            <a:r>
              <a:rPr lang="en-US" sz="1400" dirty="0" err="1">
                <a:solidFill>
                  <a:srgbClr val="FFCCCC"/>
                </a:solidFill>
              </a:rPr>
              <a:t>prt</a:t>
            </a:r>
            <a:r>
              <a:rPr lang="en-US" sz="1400" dirty="0">
                <a:solidFill>
                  <a:srgbClr val="FFCCCC"/>
                </a:solidFill>
              </a:rPr>
              <a:t>, 50)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3DDF0AD-3E0A-49DF-BF04-97816BDD66D9}"/>
              </a:ext>
            </a:extLst>
          </p:cNvPr>
          <p:cNvSpPr txBox="1"/>
          <p:nvPr/>
        </p:nvSpPr>
        <p:spPr>
          <a:xfrm>
            <a:off x="1235695" y="2415458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703E2B94-AFDA-4C85-8167-9CC9950A945E}"/>
              </a:ext>
            </a:extLst>
          </p:cNvPr>
          <p:cNvGraphicFramePr>
            <a:graphicFrameLocks noGrp="1"/>
          </p:cNvGraphicFramePr>
          <p:nvPr/>
        </p:nvGraphicFramePr>
        <p:xfrm>
          <a:off x="693901" y="173227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0F4B952-C208-4A40-BE2F-1D661F7E21A8}"/>
              </a:ext>
            </a:extLst>
          </p:cNvPr>
          <p:cNvGrpSpPr/>
          <p:nvPr/>
        </p:nvGrpSpPr>
        <p:grpSpPr>
          <a:xfrm>
            <a:off x="475398" y="1964522"/>
            <a:ext cx="2747000" cy="430733"/>
            <a:chOff x="5781617" y="1925273"/>
            <a:chExt cx="2747000" cy="430733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20F313C-CD61-4A98-BD84-8564712AC9F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DED636A5-877A-487A-A0AA-079AED79B4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7A3DBC1-BD05-4D96-9AF8-5631ACC882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524E15FE-7B30-4348-A0E4-5E839A3FF4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E05F20E-754C-4DBA-94EC-E5B583948421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81D3584-0419-448B-93EF-673159D8C143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F0221DC-2A67-4458-8A01-91655A1DBAA3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2388D89-EE0B-47E7-9391-151ED421D100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F67EAD-5DE7-4A09-8B58-3B22B7FB2572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CC2B2608-77DA-41D4-9E37-211A40945F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01424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640835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72400" cy="4372898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inserted;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has further room, then insert r into L, and 	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is full, spilt L plus r into two leaves (each is 	about half full): this causes an additional child for 	the parent P of L, thus we need to add a child to P;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P is already full, then we have to split P and add 	an additional child to P’s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53864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23714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558475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12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38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69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31221" y="4574457"/>
            <a:ext cx="919206" cy="39665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87967" y="4977478"/>
            <a:ext cx="125726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room for 32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86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4321114" y="4680052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57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99FF33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966838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571512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5" name="TextBox 4"/>
          <p:cNvSpPr txBox="1"/>
          <p:nvPr/>
        </p:nvSpPr>
        <p:spPr>
          <a:xfrm>
            <a:off x="1282477" y="4806192"/>
            <a:ext cx="63458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FF00"/>
                </a:solidFill>
                <a:latin typeface="+mn-lt"/>
                <a:cs typeface="Times New Roman" panose="02020603050405020304" pitchFamily="18" charset="0"/>
              </a:rPr>
              <a:t>Idea:</a:t>
            </a:r>
            <a:r>
              <a:rPr lang="en-US" sz="24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when there is no space for a new child 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(all pointers are in use), split the node into 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two nodes, with both at least half full.</a:t>
            </a:r>
          </a:p>
        </p:txBody>
      </p:sp>
    </p:spTree>
    <p:extLst>
      <p:ext uri="{BB962C8B-B14F-4D97-AF65-F5344CB8AC3E}">
        <p14:creationId xmlns:p14="http://schemas.microsoft.com/office/powerpoint/2010/main" val="41264069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node overflow</a:t>
            </a:r>
          </a:p>
        </p:txBody>
      </p:sp>
    </p:spTree>
    <p:extLst>
      <p:ext uri="{BB962C8B-B14F-4D97-AF65-F5344CB8AC3E}">
        <p14:creationId xmlns:p14="http://schemas.microsoft.com/office/powerpoint/2010/main" val="110903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34307486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888542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787241" y="1662010"/>
            <a:ext cx="3122500" cy="5207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22008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87280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Straight Arrow Connector 78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11329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326077" y="128848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2" name="Oval Callout 61"/>
          <p:cNvSpPr/>
          <p:nvPr/>
        </p:nvSpPr>
        <p:spPr>
          <a:xfrm>
            <a:off x="4940914" y="1868690"/>
            <a:ext cx="1352386" cy="450364"/>
          </a:xfrm>
          <a:prstGeom prst="wedgeEllipseCallout">
            <a:avLst>
              <a:gd name="adj1" fmla="val 57753"/>
              <a:gd name="adj2" fmla="val -1133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</p:spTree>
    <p:extLst>
      <p:ext uri="{BB962C8B-B14F-4D97-AF65-F5344CB8AC3E}">
        <p14:creationId xmlns:p14="http://schemas.microsoft.com/office/powerpoint/2010/main" val="4292501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326077" y="128848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2" name="Oval Callout 61"/>
          <p:cNvSpPr/>
          <p:nvPr/>
        </p:nvSpPr>
        <p:spPr>
          <a:xfrm>
            <a:off x="4940914" y="1868690"/>
            <a:ext cx="1352386" cy="450364"/>
          </a:xfrm>
          <a:prstGeom prst="wedgeEllipseCallout">
            <a:avLst>
              <a:gd name="adj1" fmla="val 57753"/>
              <a:gd name="adj2" fmla="val -1133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</p:spTree>
    <p:extLst>
      <p:ext uri="{BB962C8B-B14F-4D97-AF65-F5344CB8AC3E}">
        <p14:creationId xmlns:p14="http://schemas.microsoft.com/office/powerpoint/2010/main" val="2708388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 48"/>
          <p:cNvSpPr/>
          <p:nvPr/>
        </p:nvSpPr>
        <p:spPr bwMode="auto">
          <a:xfrm>
            <a:off x="5427396" y="1737594"/>
            <a:ext cx="737006" cy="760082"/>
          </a:xfrm>
          <a:custGeom>
            <a:avLst/>
            <a:gdLst>
              <a:gd name="connsiteX0" fmla="*/ 0 w 1041145"/>
              <a:gd name="connsiteY0" fmla="*/ 947651 h 947651"/>
              <a:gd name="connsiteX1" fmla="*/ 16625 w 1041145"/>
              <a:gd name="connsiteY1" fmla="*/ 881149 h 947651"/>
              <a:gd name="connsiteX2" fmla="*/ 33251 w 1041145"/>
              <a:gd name="connsiteY2" fmla="*/ 864524 h 947651"/>
              <a:gd name="connsiteX3" fmla="*/ 49876 w 1041145"/>
              <a:gd name="connsiteY3" fmla="*/ 814647 h 947651"/>
              <a:gd name="connsiteX4" fmla="*/ 66502 w 1041145"/>
              <a:gd name="connsiteY4" fmla="*/ 798022 h 947651"/>
              <a:gd name="connsiteX5" fmla="*/ 116378 w 1041145"/>
              <a:gd name="connsiteY5" fmla="*/ 756458 h 947651"/>
              <a:gd name="connsiteX6" fmla="*/ 149629 w 1041145"/>
              <a:gd name="connsiteY6" fmla="*/ 714895 h 947651"/>
              <a:gd name="connsiteX7" fmla="*/ 174567 w 1041145"/>
              <a:gd name="connsiteY7" fmla="*/ 698269 h 947651"/>
              <a:gd name="connsiteX8" fmla="*/ 207818 w 1041145"/>
              <a:gd name="connsiteY8" fmla="*/ 665018 h 947651"/>
              <a:gd name="connsiteX9" fmla="*/ 232756 w 1041145"/>
              <a:gd name="connsiteY9" fmla="*/ 648393 h 947651"/>
              <a:gd name="connsiteX10" fmla="*/ 249382 w 1041145"/>
              <a:gd name="connsiteY10" fmla="*/ 631767 h 947651"/>
              <a:gd name="connsiteX11" fmla="*/ 274320 w 1041145"/>
              <a:gd name="connsiteY11" fmla="*/ 623455 h 947651"/>
              <a:gd name="connsiteX12" fmla="*/ 290945 w 1041145"/>
              <a:gd name="connsiteY12" fmla="*/ 606829 h 947651"/>
              <a:gd name="connsiteX13" fmla="*/ 340822 w 1041145"/>
              <a:gd name="connsiteY13" fmla="*/ 590204 h 947651"/>
              <a:gd name="connsiteX14" fmla="*/ 365760 w 1041145"/>
              <a:gd name="connsiteY14" fmla="*/ 581891 h 947651"/>
              <a:gd name="connsiteX15" fmla="*/ 440574 w 1041145"/>
              <a:gd name="connsiteY15" fmla="*/ 548640 h 947651"/>
              <a:gd name="connsiteX16" fmla="*/ 490451 w 1041145"/>
              <a:gd name="connsiteY16" fmla="*/ 532015 h 947651"/>
              <a:gd name="connsiteX17" fmla="*/ 515389 w 1041145"/>
              <a:gd name="connsiteY17" fmla="*/ 523702 h 947651"/>
              <a:gd name="connsiteX18" fmla="*/ 556953 w 1041145"/>
              <a:gd name="connsiteY18" fmla="*/ 515389 h 947651"/>
              <a:gd name="connsiteX19" fmla="*/ 581891 w 1041145"/>
              <a:gd name="connsiteY19" fmla="*/ 507077 h 947651"/>
              <a:gd name="connsiteX20" fmla="*/ 656705 w 1041145"/>
              <a:gd name="connsiteY20" fmla="*/ 490451 h 947651"/>
              <a:gd name="connsiteX21" fmla="*/ 681643 w 1041145"/>
              <a:gd name="connsiteY21" fmla="*/ 482138 h 947651"/>
              <a:gd name="connsiteX22" fmla="*/ 714894 w 1041145"/>
              <a:gd name="connsiteY22" fmla="*/ 473826 h 947651"/>
              <a:gd name="connsiteX23" fmla="*/ 773083 w 1041145"/>
              <a:gd name="connsiteY23" fmla="*/ 448887 h 947651"/>
              <a:gd name="connsiteX24" fmla="*/ 798022 w 1041145"/>
              <a:gd name="connsiteY24" fmla="*/ 432262 h 947651"/>
              <a:gd name="connsiteX25" fmla="*/ 847898 w 1041145"/>
              <a:gd name="connsiteY25" fmla="*/ 415637 h 947651"/>
              <a:gd name="connsiteX26" fmla="*/ 872836 w 1041145"/>
              <a:gd name="connsiteY26" fmla="*/ 407324 h 947651"/>
              <a:gd name="connsiteX27" fmla="*/ 922713 w 1041145"/>
              <a:gd name="connsiteY27" fmla="*/ 390698 h 947651"/>
              <a:gd name="connsiteX28" fmla="*/ 947651 w 1041145"/>
              <a:gd name="connsiteY28" fmla="*/ 382386 h 947651"/>
              <a:gd name="connsiteX29" fmla="*/ 997527 w 1041145"/>
              <a:gd name="connsiteY29" fmla="*/ 332509 h 947651"/>
              <a:gd name="connsiteX30" fmla="*/ 1014153 w 1041145"/>
              <a:gd name="connsiteY30" fmla="*/ 315884 h 947651"/>
              <a:gd name="connsiteX31" fmla="*/ 1030778 w 1041145"/>
              <a:gd name="connsiteY31" fmla="*/ 266007 h 947651"/>
              <a:gd name="connsiteX32" fmla="*/ 1039091 w 1041145"/>
              <a:gd name="connsiteY32" fmla="*/ 0 h 94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41145" h="947651">
                <a:moveTo>
                  <a:pt x="0" y="947651"/>
                </a:moveTo>
                <a:cubicBezTo>
                  <a:pt x="1787" y="938717"/>
                  <a:pt x="8958" y="893927"/>
                  <a:pt x="16625" y="881149"/>
                </a:cubicBezTo>
                <a:cubicBezTo>
                  <a:pt x="20657" y="874429"/>
                  <a:pt x="27709" y="870066"/>
                  <a:pt x="33251" y="864524"/>
                </a:cubicBezTo>
                <a:cubicBezTo>
                  <a:pt x="38793" y="847898"/>
                  <a:pt x="37484" y="827039"/>
                  <a:pt x="49876" y="814647"/>
                </a:cubicBezTo>
                <a:cubicBezTo>
                  <a:pt x="55418" y="809105"/>
                  <a:pt x="60481" y="803039"/>
                  <a:pt x="66502" y="798022"/>
                </a:cubicBezTo>
                <a:cubicBezTo>
                  <a:pt x="85907" y="781852"/>
                  <a:pt x="101336" y="775261"/>
                  <a:pt x="116378" y="756458"/>
                </a:cubicBezTo>
                <a:cubicBezTo>
                  <a:pt x="135583" y="732451"/>
                  <a:pt x="127325" y="732738"/>
                  <a:pt x="149629" y="714895"/>
                </a:cubicBezTo>
                <a:cubicBezTo>
                  <a:pt x="157430" y="708654"/>
                  <a:pt x="166982" y="704771"/>
                  <a:pt x="174567" y="698269"/>
                </a:cubicBezTo>
                <a:cubicBezTo>
                  <a:pt x="186468" y="688068"/>
                  <a:pt x="194776" y="673713"/>
                  <a:pt x="207818" y="665018"/>
                </a:cubicBezTo>
                <a:cubicBezTo>
                  <a:pt x="216131" y="659476"/>
                  <a:pt x="224955" y="654634"/>
                  <a:pt x="232756" y="648393"/>
                </a:cubicBezTo>
                <a:cubicBezTo>
                  <a:pt x="238876" y="643497"/>
                  <a:pt x="242661" y="635799"/>
                  <a:pt x="249382" y="631767"/>
                </a:cubicBezTo>
                <a:cubicBezTo>
                  <a:pt x="256896" y="627259"/>
                  <a:pt x="266007" y="626226"/>
                  <a:pt x="274320" y="623455"/>
                </a:cubicBezTo>
                <a:cubicBezTo>
                  <a:pt x="279862" y="617913"/>
                  <a:pt x="283935" y="610334"/>
                  <a:pt x="290945" y="606829"/>
                </a:cubicBezTo>
                <a:cubicBezTo>
                  <a:pt x="306620" y="598992"/>
                  <a:pt x="324196" y="595746"/>
                  <a:pt x="340822" y="590204"/>
                </a:cubicBezTo>
                <a:cubicBezTo>
                  <a:pt x="349135" y="587433"/>
                  <a:pt x="358469" y="586751"/>
                  <a:pt x="365760" y="581891"/>
                </a:cubicBezTo>
                <a:cubicBezTo>
                  <a:pt x="405279" y="555545"/>
                  <a:pt x="381221" y="568425"/>
                  <a:pt x="440574" y="548640"/>
                </a:cubicBezTo>
                <a:lnTo>
                  <a:pt x="490451" y="532015"/>
                </a:lnTo>
                <a:cubicBezTo>
                  <a:pt x="498764" y="529244"/>
                  <a:pt x="506797" y="525420"/>
                  <a:pt x="515389" y="523702"/>
                </a:cubicBezTo>
                <a:cubicBezTo>
                  <a:pt x="529244" y="520931"/>
                  <a:pt x="543246" y="518816"/>
                  <a:pt x="556953" y="515389"/>
                </a:cubicBezTo>
                <a:cubicBezTo>
                  <a:pt x="565454" y="513264"/>
                  <a:pt x="573466" y="509484"/>
                  <a:pt x="581891" y="507077"/>
                </a:cubicBezTo>
                <a:cubicBezTo>
                  <a:pt x="641654" y="490002"/>
                  <a:pt x="588103" y="507602"/>
                  <a:pt x="656705" y="490451"/>
                </a:cubicBezTo>
                <a:cubicBezTo>
                  <a:pt x="665206" y="488326"/>
                  <a:pt x="673218" y="484545"/>
                  <a:pt x="681643" y="482138"/>
                </a:cubicBezTo>
                <a:cubicBezTo>
                  <a:pt x="692628" y="478999"/>
                  <a:pt x="703810" y="476597"/>
                  <a:pt x="714894" y="473826"/>
                </a:cubicBezTo>
                <a:cubicBezTo>
                  <a:pt x="777501" y="432088"/>
                  <a:pt x="697937" y="481092"/>
                  <a:pt x="773083" y="448887"/>
                </a:cubicBezTo>
                <a:cubicBezTo>
                  <a:pt x="782266" y="444951"/>
                  <a:pt x="788892" y="436320"/>
                  <a:pt x="798022" y="432262"/>
                </a:cubicBezTo>
                <a:cubicBezTo>
                  <a:pt x="814036" y="425145"/>
                  <a:pt x="831273" y="421179"/>
                  <a:pt x="847898" y="415637"/>
                </a:cubicBezTo>
                <a:lnTo>
                  <a:pt x="872836" y="407324"/>
                </a:lnTo>
                <a:lnTo>
                  <a:pt x="922713" y="390698"/>
                </a:lnTo>
                <a:lnTo>
                  <a:pt x="947651" y="382386"/>
                </a:lnTo>
                <a:lnTo>
                  <a:pt x="997527" y="332509"/>
                </a:lnTo>
                <a:lnTo>
                  <a:pt x="1014153" y="315884"/>
                </a:lnTo>
                <a:cubicBezTo>
                  <a:pt x="1019695" y="299258"/>
                  <a:pt x="1028604" y="283397"/>
                  <a:pt x="1030778" y="266007"/>
                </a:cubicBezTo>
                <a:cubicBezTo>
                  <a:pt x="1047340" y="133518"/>
                  <a:pt x="1039091" y="221846"/>
                  <a:pt x="1039091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0" name="Straight Arrow Connector 49"/>
          <p:cNvCxnSpPr>
            <a:stCxn id="49" idx="31"/>
          </p:cNvCxnSpPr>
          <p:nvPr/>
        </p:nvCxnSpPr>
        <p:spPr bwMode="auto">
          <a:xfrm flipV="1">
            <a:off x="6157063" y="1709557"/>
            <a:ext cx="10979" cy="2413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0010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10.1|5.6|5.9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14573</TotalTime>
  <Words>4310</Words>
  <Application>Microsoft Office PowerPoint</Application>
  <PresentationFormat>On-screen Show (4:3)</PresentationFormat>
  <Paragraphs>1096</Paragraphs>
  <Slides>51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宋体</vt:lpstr>
      <vt:lpstr>Arial</vt:lpstr>
      <vt:lpstr>Cambria Math</vt:lpstr>
      <vt:lpstr>Symbol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The Main Purpose of Index Structures</vt:lpstr>
      <vt:lpstr>The Main Purpose of Index Structures</vt:lpstr>
      <vt:lpstr>The Main Purpose of Index Structures</vt:lpstr>
      <vt:lpstr>B+Trees</vt:lpstr>
      <vt:lpstr>B+Trees</vt:lpstr>
      <vt:lpstr>B+Trees</vt:lpstr>
      <vt:lpstr>PowerPoint Presentation</vt:lpstr>
      <vt:lpstr>A B+Tree of order n</vt:lpstr>
      <vt:lpstr>Sample non-leaf  order n = 3</vt:lpstr>
      <vt:lpstr>Sample leaf node   order n = 3</vt:lpstr>
      <vt:lpstr>PowerPoint Presentation</vt:lpstr>
      <vt:lpstr>B+tree rules</vt:lpstr>
      <vt:lpstr>B+tree rules</vt:lpstr>
      <vt:lpstr>Search in a B+tree</vt:lpstr>
      <vt:lpstr>Search in B+tree</vt:lpstr>
      <vt:lpstr>Search in B+tree</vt:lpstr>
      <vt:lpstr>Search in B+tree</vt:lpstr>
      <vt:lpstr>Search in B+tree</vt:lpstr>
      <vt:lpstr>Search in B+tree</vt:lpstr>
      <vt:lpstr>Search in B+tree</vt:lpstr>
      <vt:lpstr>Search in B+tree</vt:lpstr>
      <vt:lpstr>Range Search in B+tree</vt:lpstr>
      <vt:lpstr>Range Search in B+tree</vt:lpstr>
      <vt:lpstr>Range Search in B+tree</vt:lpstr>
      <vt:lpstr>Range Search in B+tree</vt:lpstr>
      <vt:lpstr>Range Search in B+tree</vt:lpstr>
      <vt:lpstr>Range Search in B+tree</vt:lpstr>
      <vt:lpstr>Range Search in B+tree</vt:lpstr>
      <vt:lpstr>Insert into B+tree</vt:lpstr>
      <vt:lpstr>Insert into B+tree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Insert into B+tree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364</cp:revision>
  <cp:lastPrinted>2001-02-01T17:43:24Z</cp:lastPrinted>
  <dcterms:created xsi:type="dcterms:W3CDTF">1999-07-13T19:55:20Z</dcterms:created>
  <dcterms:modified xsi:type="dcterms:W3CDTF">2025-03-21T22:11:19Z</dcterms:modified>
</cp:coreProperties>
</file>