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93" r:id="rId2"/>
    <p:sldId id="825" r:id="rId3"/>
    <p:sldId id="826" r:id="rId4"/>
    <p:sldId id="708" r:id="rId5"/>
    <p:sldId id="709" r:id="rId6"/>
    <p:sldId id="710" r:id="rId7"/>
    <p:sldId id="711" r:id="rId8"/>
    <p:sldId id="712" r:id="rId9"/>
    <p:sldId id="713" r:id="rId10"/>
    <p:sldId id="714" r:id="rId11"/>
    <p:sldId id="715" r:id="rId12"/>
    <p:sldId id="716" r:id="rId13"/>
    <p:sldId id="717" r:id="rId14"/>
    <p:sldId id="821" r:id="rId15"/>
    <p:sldId id="818" r:id="rId16"/>
    <p:sldId id="817" r:id="rId17"/>
    <p:sldId id="819" r:id="rId18"/>
    <p:sldId id="822" r:id="rId19"/>
    <p:sldId id="823" r:id="rId20"/>
    <p:sldId id="722" r:id="rId21"/>
    <p:sldId id="824" r:id="rId22"/>
    <p:sldId id="724" r:id="rId23"/>
    <p:sldId id="726" r:id="rId24"/>
    <p:sldId id="727" r:id="rId2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A2DA46"/>
    <a:srgbClr val="1A9655"/>
    <a:srgbClr val="FF99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3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30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24: Constructing physical query plans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09507" y="648789"/>
            <a:ext cx="7724983" cy="633413"/>
          </a:xfrm>
        </p:spPr>
        <p:txBody>
          <a:bodyPr/>
          <a:lstStyle/>
          <a:p>
            <a:pPr eaLnBrk="1" hangingPunct="1"/>
            <a:r>
              <a:rPr lang="en-US" altLang="en-US" sz="2800" b="1" dirty="0">
                <a:cs typeface="Tahoma" panose="020B0604030504040204" pitchFamily="34" charset="0"/>
              </a:rPr>
              <a:t>CSCE-608 Report: Midterm Examination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BCB0471-4500-4929-9F06-053587DCC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730" y="1521295"/>
            <a:ext cx="7195748" cy="48528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US" altLang="en-US" sz="3200" kern="0" dirty="0">
                <a:cs typeface="Tahoma" panose="020B0604030504040204" pitchFamily="34" charset="0"/>
              </a:rPr>
              <a:t>Max: 		97/100	</a:t>
            </a:r>
          </a:p>
          <a:p>
            <a:pPr algn="l" eaLnBrk="1" hangingPunct="1"/>
            <a:r>
              <a:rPr lang="en-US" altLang="en-US" sz="3200" kern="0" dirty="0">
                <a:cs typeface="Tahoma" panose="020B0604030504040204" pitchFamily="34" charset="0"/>
              </a:rPr>
              <a:t>Min: 			66/100			</a:t>
            </a:r>
          </a:p>
          <a:p>
            <a:pPr algn="l" eaLnBrk="1" hangingPunct="1"/>
            <a:r>
              <a:rPr lang="en-US" altLang="en-US" sz="3200" kern="0" dirty="0">
                <a:cs typeface="Tahoma" panose="020B0604030504040204" pitchFamily="34" charset="0"/>
              </a:rPr>
              <a:t>Avg: 		82/100	</a:t>
            </a:r>
          </a:p>
          <a:p>
            <a:pPr algn="l" eaLnBrk="1" hangingPunct="1"/>
            <a:endParaRPr lang="en-US" altLang="en-US" sz="3200" kern="0" dirty="0">
              <a:cs typeface="Tahoma" panose="020B0604030504040204" pitchFamily="34" charset="0"/>
            </a:endParaRPr>
          </a:p>
          <a:p>
            <a:pPr algn="l" eaLnBrk="1" hangingPunct="1"/>
            <a:r>
              <a:rPr lang="en-US" altLang="en-US" sz="3200" kern="0" dirty="0">
                <a:cs typeface="Tahoma" panose="020B0604030504040204" pitchFamily="34" charset="0"/>
              </a:rPr>
              <a:t>100 – 90:		1		</a:t>
            </a:r>
          </a:p>
          <a:p>
            <a:pPr algn="l" eaLnBrk="1" hangingPunct="1"/>
            <a:r>
              <a:rPr lang="en-US" altLang="en-US" sz="3200" kern="0" dirty="0">
                <a:cs typeface="Tahoma" panose="020B0604030504040204" pitchFamily="34" charset="0"/>
              </a:rPr>
              <a:t>  89 – 85: 	4		 </a:t>
            </a:r>
          </a:p>
          <a:p>
            <a:pPr algn="l" eaLnBrk="1" hangingPunct="1"/>
            <a:r>
              <a:rPr lang="en-US" altLang="en-US" sz="3200" kern="0" dirty="0">
                <a:cs typeface="Tahoma" panose="020B0604030504040204" pitchFamily="34" charset="0"/>
              </a:rPr>
              <a:t>  84 – 80: 	5		 </a:t>
            </a:r>
          </a:p>
          <a:p>
            <a:pPr algn="l" eaLnBrk="1" hangingPunct="1"/>
            <a:r>
              <a:rPr lang="en-US" altLang="en-US" sz="3200" kern="0" dirty="0">
                <a:cs typeface="Tahoma" panose="020B0604030504040204" pitchFamily="34" charset="0"/>
              </a:rPr>
              <a:t>  79 – 70:		3		 </a:t>
            </a:r>
          </a:p>
          <a:p>
            <a:pPr algn="l" eaLnBrk="1" hangingPunct="1"/>
            <a:r>
              <a:rPr lang="en-US" altLang="en-US" sz="3200" kern="0" dirty="0">
                <a:cs typeface="Tahoma" panose="020B0604030504040204" pitchFamily="34" charset="0"/>
              </a:rPr>
              <a:t>  &lt; 70: 		1		</a:t>
            </a:r>
          </a:p>
        </p:txBody>
      </p:sp>
    </p:spTree>
    <p:extLst>
      <p:ext uri="{BB962C8B-B14F-4D97-AF65-F5344CB8AC3E}">
        <p14:creationId xmlns:p14="http://schemas.microsoft.com/office/powerpoint/2010/main" val="665611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82F9D82-10AC-8C01-5802-9C74CF4FF0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25192"/>
              </p:ext>
            </p:extLst>
          </p:nvPr>
        </p:nvGraphicFramePr>
        <p:xfrm>
          <a:off x="3684402" y="1597997"/>
          <a:ext cx="14478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2" imgW="1447771" imgH="514350" progId="Package">
                  <p:embed/>
                </p:oleObj>
              </mc:Choice>
              <mc:Fallback>
                <p:oleObj name="Packager Shell Object" showAsIcon="1" r:id="rId2" imgW="1447771" imgH="51435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84402" y="1597997"/>
                        <a:ext cx="1447800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891C1F08-ED5F-333C-2DE1-2CCFF71D3AC9}"/>
              </a:ext>
            </a:extLst>
          </p:cNvPr>
          <p:cNvSpPr txBox="1">
            <a:spLocks noChangeArrowheads="1"/>
          </p:cNvSpPr>
          <p:nvPr/>
        </p:nvSpPr>
        <p:spPr>
          <a:xfrm>
            <a:off x="709507" y="648789"/>
            <a:ext cx="7724983" cy="63341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cs typeface="Tahoma" panose="020B0604030504040204" pitchFamily="34" charset="0"/>
              </a:rPr>
              <a:t>Solutions to the questions in Midterm</a:t>
            </a:r>
          </a:p>
        </p:txBody>
      </p:sp>
    </p:spTree>
    <p:extLst>
      <p:ext uri="{BB962C8B-B14F-4D97-AF65-F5344CB8AC3E}">
        <p14:creationId xmlns:p14="http://schemas.microsoft.com/office/powerpoint/2010/main" val="1193174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2220913" y="352425"/>
            <a:ext cx="4681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What Does DBMS Do?</a:t>
            </a: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6964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964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6964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964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9650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51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69653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4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5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69657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69659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2</a:t>
            </a:r>
          </a:p>
        </p:txBody>
      </p:sp>
      <p:sp>
        <p:nvSpPr>
          <p:cNvPr id="69661" name="TextBox 17"/>
          <p:cNvSpPr txBox="1">
            <a:spLocks noChangeArrowheads="1"/>
          </p:cNvSpPr>
          <p:nvPr/>
        </p:nvSpPr>
        <p:spPr bwMode="auto">
          <a:xfrm>
            <a:off x="5942013" y="993775"/>
            <a:ext cx="2609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>
                <a:solidFill>
                  <a:srgbClr val="FF0000"/>
                </a:solidFill>
              </a:rPr>
              <a:t> a1, b1, c1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  <a:r>
              <a:rPr lang="en-US" altLang="en-US" sz="1200">
                <a:solidFill>
                  <a:srgbClr val="FF0000"/>
                </a:solidFill>
              </a:rPr>
              <a:t> </a:t>
            </a:r>
            <a:r>
              <a:rPr lang="en-US" altLang="en-US" sz="1200">
                <a:solidFill>
                  <a:srgbClr val="00B050"/>
                </a:solidFill>
              </a:rPr>
              <a:t>A, B,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 </a:t>
            </a:r>
            <a:r>
              <a:rPr lang="en-US" altLang="en-US" sz="1200">
                <a:solidFill>
                  <a:srgbClr val="00B050"/>
                </a:solidFill>
              </a:rPr>
              <a:t>a2=1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b2=2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c2=3</a:t>
            </a:r>
          </a:p>
        </p:txBody>
      </p:sp>
      <p:grpSp>
        <p:nvGrpSpPr>
          <p:cNvPr id="69662" name="Group 95"/>
          <p:cNvGrpSpPr>
            <a:grpSpLocks/>
          </p:cNvGrpSpPr>
          <p:nvPr/>
        </p:nvGrpSpPr>
        <p:grpSpPr bwMode="auto">
          <a:xfrm>
            <a:off x="6726238" y="2679700"/>
            <a:ext cx="1458912" cy="1543050"/>
            <a:chOff x="5836949" y="2700146"/>
            <a:chExt cx="1459346" cy="1543972"/>
          </a:xfrm>
        </p:grpSpPr>
        <p:sp>
          <p:nvSpPr>
            <p:cNvPr id="69691" name="TextBox 54"/>
            <p:cNvSpPr txBox="1">
              <a:spLocks noChangeArrowheads="1"/>
            </p:cNvSpPr>
            <p:nvPr/>
          </p:nvSpPr>
          <p:spPr bwMode="auto">
            <a:xfrm>
              <a:off x="6036086" y="364685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2" name="TextBox 55"/>
            <p:cNvSpPr txBox="1">
              <a:spLocks noChangeArrowheads="1"/>
            </p:cNvSpPr>
            <p:nvPr/>
          </p:nvSpPr>
          <p:spPr bwMode="auto">
            <a:xfrm>
              <a:off x="5836949" y="3934131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93" name="TextBox 56"/>
            <p:cNvSpPr txBox="1">
              <a:spLocks noChangeArrowheads="1"/>
            </p:cNvSpPr>
            <p:nvPr/>
          </p:nvSpPr>
          <p:spPr bwMode="auto">
            <a:xfrm>
              <a:off x="6251489" y="3936341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94" name="TextBox 57"/>
            <p:cNvSpPr txBox="1">
              <a:spLocks noChangeArrowheads="1"/>
            </p:cNvSpPr>
            <p:nvPr/>
          </p:nvSpPr>
          <p:spPr bwMode="auto">
            <a:xfrm>
              <a:off x="6422409" y="3676116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95" name="TextBox 58"/>
            <p:cNvSpPr txBox="1">
              <a:spLocks noChangeArrowheads="1"/>
            </p:cNvSpPr>
            <p:nvPr/>
          </p:nvSpPr>
          <p:spPr bwMode="auto">
            <a:xfrm>
              <a:off x="6242056" y="341383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6" name="TextBox 59"/>
            <p:cNvSpPr txBox="1">
              <a:spLocks noChangeArrowheads="1"/>
            </p:cNvSpPr>
            <p:nvPr/>
          </p:nvSpPr>
          <p:spPr bwMode="auto">
            <a:xfrm>
              <a:off x="6232930" y="3061411"/>
              <a:ext cx="309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7" name="Rectangle 60"/>
            <p:cNvSpPr>
              <a:spLocks noChangeArrowheads="1"/>
            </p:cNvSpPr>
            <p:nvPr/>
          </p:nvSpPr>
          <p:spPr bwMode="auto">
            <a:xfrm>
              <a:off x="6223946" y="2700146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8" name="TextBox 61"/>
            <p:cNvSpPr txBox="1">
              <a:spLocks noChangeArrowheads="1"/>
            </p:cNvSpPr>
            <p:nvPr/>
          </p:nvSpPr>
          <p:spPr bwMode="auto">
            <a:xfrm>
              <a:off x="6356995" y="2839161"/>
              <a:ext cx="58862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99" name="TextBox 62"/>
            <p:cNvSpPr txBox="1">
              <a:spLocks noChangeArrowheads="1"/>
            </p:cNvSpPr>
            <p:nvPr/>
          </p:nvSpPr>
          <p:spPr bwMode="auto">
            <a:xfrm>
              <a:off x="6355011" y="3213811"/>
              <a:ext cx="94128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700" name="Straight Connector 63"/>
            <p:cNvCxnSpPr>
              <a:cxnSpLocks noChangeShapeType="1"/>
            </p:cNvCxnSpPr>
            <p:nvPr/>
          </p:nvCxnSpPr>
          <p:spPr bwMode="auto">
            <a:xfrm>
              <a:off x="6377628" y="3027273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1" name="Straight Connector 64"/>
            <p:cNvCxnSpPr>
              <a:cxnSpLocks noChangeShapeType="1"/>
            </p:cNvCxnSpPr>
            <p:nvPr/>
          </p:nvCxnSpPr>
          <p:spPr bwMode="auto">
            <a:xfrm>
              <a:off x="6383728" y="3347918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2" name="Straight Connector 65"/>
            <p:cNvCxnSpPr>
              <a:cxnSpLocks noChangeShapeType="1"/>
            </p:cNvCxnSpPr>
            <p:nvPr/>
          </p:nvCxnSpPr>
          <p:spPr bwMode="auto">
            <a:xfrm flipH="1">
              <a:off x="6231318" y="3619801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3" name="Straight Connector 66"/>
            <p:cNvCxnSpPr>
              <a:cxnSpLocks noChangeShapeType="1"/>
            </p:cNvCxnSpPr>
            <p:nvPr/>
          </p:nvCxnSpPr>
          <p:spPr bwMode="auto">
            <a:xfrm flipH="1">
              <a:off x="6017968" y="3867296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4" name="Straight Connector 67"/>
            <p:cNvCxnSpPr>
              <a:cxnSpLocks noChangeShapeType="1"/>
            </p:cNvCxnSpPr>
            <p:nvPr/>
          </p:nvCxnSpPr>
          <p:spPr bwMode="auto">
            <a:xfrm>
              <a:off x="6450786" y="3612489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5" name="Straight Connector 68"/>
            <p:cNvCxnSpPr>
              <a:cxnSpLocks noChangeShapeType="1"/>
            </p:cNvCxnSpPr>
            <p:nvPr/>
          </p:nvCxnSpPr>
          <p:spPr bwMode="auto">
            <a:xfrm>
              <a:off x="6259374" y="3867304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3" name="Down Arrow 69"/>
          <p:cNvSpPr>
            <a:spLocks noChangeArrowheads="1"/>
          </p:cNvSpPr>
          <p:nvPr/>
        </p:nvSpPr>
        <p:spPr bwMode="auto">
          <a:xfrm>
            <a:off x="7158038" y="1700213"/>
            <a:ext cx="203200" cy="254000"/>
          </a:xfrm>
          <a:prstGeom prst="down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9664" name="Group 2"/>
          <p:cNvGrpSpPr>
            <a:grpSpLocks/>
          </p:cNvGrpSpPr>
          <p:nvPr/>
        </p:nvGrpSpPr>
        <p:grpSpPr bwMode="auto">
          <a:xfrm>
            <a:off x="6757988" y="4538663"/>
            <a:ext cx="1312862" cy="1620837"/>
            <a:chOff x="5816600" y="4727575"/>
            <a:chExt cx="1312863" cy="1620838"/>
          </a:xfrm>
        </p:grpSpPr>
        <p:sp>
          <p:nvSpPr>
            <p:cNvPr id="69670" name="TextBox 19"/>
            <p:cNvSpPr txBox="1">
              <a:spLocks noChangeArrowheads="1"/>
            </p:cNvSpPr>
            <p:nvPr/>
          </p:nvSpPr>
          <p:spPr bwMode="auto">
            <a:xfrm>
              <a:off x="6424613" y="5395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1" name="TextBox 20"/>
            <p:cNvSpPr txBox="1">
              <a:spLocks noChangeArrowheads="1"/>
            </p:cNvSpPr>
            <p:nvPr/>
          </p:nvSpPr>
          <p:spPr bwMode="auto">
            <a:xfrm>
              <a:off x="5816600" y="5727700"/>
              <a:ext cx="3143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72" name="TextBox 21"/>
            <p:cNvSpPr txBox="1">
              <a:spLocks noChangeArrowheads="1"/>
            </p:cNvSpPr>
            <p:nvPr/>
          </p:nvSpPr>
          <p:spPr bwMode="auto">
            <a:xfrm>
              <a:off x="6157913" y="6022975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73" name="TextBox 22"/>
            <p:cNvSpPr txBox="1">
              <a:spLocks noChangeArrowheads="1"/>
            </p:cNvSpPr>
            <p:nvPr/>
          </p:nvSpPr>
          <p:spPr bwMode="auto">
            <a:xfrm>
              <a:off x="6621463" y="6040438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74" name="TextBox 23"/>
            <p:cNvSpPr txBox="1">
              <a:spLocks noChangeArrowheads="1"/>
            </p:cNvSpPr>
            <p:nvPr/>
          </p:nvSpPr>
          <p:spPr bwMode="auto">
            <a:xfrm>
              <a:off x="6265863" y="5141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5" name="TextBox 36"/>
            <p:cNvSpPr txBox="1">
              <a:spLocks noChangeArrowheads="1"/>
            </p:cNvSpPr>
            <p:nvPr/>
          </p:nvSpPr>
          <p:spPr bwMode="auto">
            <a:xfrm>
              <a:off x="5838825" y="5330825"/>
              <a:ext cx="3095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6" name="Rectangle 37"/>
            <p:cNvSpPr>
              <a:spLocks noChangeArrowheads="1"/>
            </p:cNvSpPr>
            <p:nvPr/>
          </p:nvSpPr>
          <p:spPr bwMode="auto">
            <a:xfrm>
              <a:off x="6246813" y="4727575"/>
              <a:ext cx="3016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7" name="TextBox 38"/>
            <p:cNvSpPr txBox="1">
              <a:spLocks noChangeArrowheads="1"/>
            </p:cNvSpPr>
            <p:nvPr/>
          </p:nvSpPr>
          <p:spPr bwMode="auto">
            <a:xfrm>
              <a:off x="6380163" y="4867275"/>
              <a:ext cx="588962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78" name="TextBox 39"/>
            <p:cNvSpPr txBox="1">
              <a:spLocks noChangeArrowheads="1"/>
            </p:cNvSpPr>
            <p:nvPr/>
          </p:nvSpPr>
          <p:spPr bwMode="auto">
            <a:xfrm>
              <a:off x="5956300" y="5475288"/>
              <a:ext cx="3952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</a:p>
          </p:txBody>
        </p:sp>
        <p:cxnSp>
          <p:nvCxnSpPr>
            <p:cNvPr id="69679" name="Straight Connector 41"/>
            <p:cNvCxnSpPr>
              <a:cxnSpLocks noChangeShapeType="1"/>
            </p:cNvCxnSpPr>
            <p:nvPr/>
          </p:nvCxnSpPr>
          <p:spPr bwMode="auto">
            <a:xfrm flipH="1">
              <a:off x="5976938" y="56467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0" name="Straight Connector 47"/>
            <p:cNvCxnSpPr>
              <a:cxnSpLocks noChangeShapeType="1"/>
            </p:cNvCxnSpPr>
            <p:nvPr/>
          </p:nvCxnSpPr>
          <p:spPr bwMode="auto">
            <a:xfrm flipH="1">
              <a:off x="6407150" y="5616575"/>
              <a:ext cx="95250" cy="1397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1" name="Straight Connector 51"/>
            <p:cNvCxnSpPr>
              <a:cxnSpLocks noChangeShapeType="1"/>
            </p:cNvCxnSpPr>
            <p:nvPr/>
          </p:nvCxnSpPr>
          <p:spPr bwMode="auto">
            <a:xfrm>
              <a:off x="6648450" y="5616575"/>
              <a:ext cx="80963" cy="14605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682" name="TextBox 70"/>
            <p:cNvSpPr txBox="1">
              <a:spLocks noChangeArrowheads="1"/>
            </p:cNvSpPr>
            <p:nvPr/>
          </p:nvSpPr>
          <p:spPr bwMode="auto">
            <a:xfrm>
              <a:off x="6153150" y="56292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3" name="TextBox 71"/>
            <p:cNvSpPr txBox="1">
              <a:spLocks noChangeArrowheads="1"/>
            </p:cNvSpPr>
            <p:nvPr/>
          </p:nvSpPr>
          <p:spPr bwMode="auto">
            <a:xfrm>
              <a:off x="6619875" y="56419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4" name="TextBox 72"/>
            <p:cNvSpPr txBox="1">
              <a:spLocks noChangeArrowheads="1"/>
            </p:cNvSpPr>
            <p:nvPr/>
          </p:nvSpPr>
          <p:spPr bwMode="auto">
            <a:xfrm>
              <a:off x="6270625" y="5781675"/>
              <a:ext cx="4222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</a:p>
          </p:txBody>
        </p:sp>
        <p:sp>
          <p:nvSpPr>
            <p:cNvPr id="69685" name="TextBox 73"/>
            <p:cNvSpPr txBox="1">
              <a:spLocks noChangeArrowheads="1"/>
            </p:cNvSpPr>
            <p:nvPr/>
          </p:nvSpPr>
          <p:spPr bwMode="auto">
            <a:xfrm>
              <a:off x="6738938" y="5794375"/>
              <a:ext cx="3905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686" name="Straight Connector 77"/>
            <p:cNvCxnSpPr>
              <a:cxnSpLocks noChangeShapeType="1"/>
            </p:cNvCxnSpPr>
            <p:nvPr/>
          </p:nvCxnSpPr>
          <p:spPr bwMode="auto">
            <a:xfrm flipH="1">
              <a:off x="6196013" y="5362575"/>
              <a:ext cx="123825" cy="1095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7" name="Straight Connector 80"/>
            <p:cNvCxnSpPr>
              <a:cxnSpLocks noChangeShapeType="1"/>
            </p:cNvCxnSpPr>
            <p:nvPr/>
          </p:nvCxnSpPr>
          <p:spPr bwMode="auto">
            <a:xfrm>
              <a:off x="6473825" y="5362575"/>
              <a:ext cx="80963" cy="1016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8" name="Straight Connector 85"/>
            <p:cNvCxnSpPr>
              <a:cxnSpLocks noChangeShapeType="1"/>
            </p:cNvCxnSpPr>
            <p:nvPr/>
          </p:nvCxnSpPr>
          <p:spPr bwMode="auto">
            <a:xfrm>
              <a:off x="6772275" y="5953125"/>
              <a:ext cx="9525" cy="14763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9" name="Straight Connector 86"/>
            <p:cNvCxnSpPr>
              <a:cxnSpLocks noChangeShapeType="1"/>
            </p:cNvCxnSpPr>
            <p:nvPr/>
          </p:nvCxnSpPr>
          <p:spPr bwMode="auto">
            <a:xfrm flipH="1">
              <a:off x="6303963" y="59515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90" name="Straight Connector 91"/>
            <p:cNvCxnSpPr>
              <a:cxnSpLocks noChangeShapeType="1"/>
            </p:cNvCxnSpPr>
            <p:nvPr/>
          </p:nvCxnSpPr>
          <p:spPr bwMode="auto">
            <a:xfrm>
              <a:off x="6405563" y="5045075"/>
              <a:ext cx="0" cy="1603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5" name="TextBox 1"/>
          <p:cNvSpPr txBox="1">
            <a:spLocks noChangeArrowheads="1"/>
          </p:cNvSpPr>
          <p:nvPr/>
        </p:nvSpPr>
        <p:spPr bwMode="auto">
          <a:xfrm>
            <a:off x="6515100" y="1935163"/>
            <a:ext cx="1562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 parse tree</a:t>
            </a:r>
          </a:p>
        </p:txBody>
      </p:sp>
      <p:sp>
        <p:nvSpPr>
          <p:cNvPr id="69666" name="Down Arrow 69"/>
          <p:cNvSpPr>
            <a:spLocks noChangeArrowheads="1"/>
          </p:cNvSpPr>
          <p:nvPr/>
        </p:nvSpPr>
        <p:spPr bwMode="auto">
          <a:xfrm>
            <a:off x="7154863" y="244633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7" name="Straight Arrow Connector 5"/>
          <p:cNvCxnSpPr>
            <a:cxnSpLocks noChangeShapeType="1"/>
            <a:stCxn id="69651" idx="3"/>
          </p:cNvCxnSpPr>
          <p:nvPr/>
        </p:nvCxnSpPr>
        <p:spPr bwMode="auto">
          <a:xfrm flipV="1">
            <a:off x="5672138" y="3573463"/>
            <a:ext cx="1109662" cy="73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68" name="Down Arrow 69"/>
          <p:cNvSpPr>
            <a:spLocks noChangeArrowheads="1"/>
          </p:cNvSpPr>
          <p:nvPr/>
        </p:nvSpPr>
        <p:spPr bwMode="auto">
          <a:xfrm>
            <a:off x="7237413" y="431958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9" name="Straight Arrow Connector 7"/>
          <p:cNvCxnSpPr>
            <a:cxnSpLocks noChangeShapeType="1"/>
          </p:cNvCxnSpPr>
          <p:nvPr/>
        </p:nvCxnSpPr>
        <p:spPr bwMode="auto">
          <a:xfrm>
            <a:off x="5651500" y="4970463"/>
            <a:ext cx="1046163" cy="390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401238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43050"/>
            <a:ext cx="4867275" cy="47339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623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198216" y="3524250"/>
            <a:ext cx="295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365142" y="3113519"/>
            <a:ext cx="3850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F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703719" y="4571711"/>
            <a:ext cx="2792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7186542" y="4474727"/>
            <a:ext cx="295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468964" y="4895272"/>
            <a:ext cx="2872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736531" y="3608819"/>
            <a:ext cx="2872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6044411" y="3667125"/>
            <a:ext cx="295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cxnSp>
        <p:nvCxnSpPr>
          <p:cNvPr id="60" name="Straight Connector 32"/>
          <p:cNvCxnSpPr>
            <a:cxnSpLocks noChangeShapeType="1"/>
          </p:cNvCxnSpPr>
          <p:nvPr/>
        </p:nvCxnSpPr>
        <p:spPr bwMode="auto">
          <a:xfrm>
            <a:off x="7350133" y="2419350"/>
            <a:ext cx="381000" cy="247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</p:cNvCxnSpPr>
          <p:nvPr/>
        </p:nvCxnSpPr>
        <p:spPr bwMode="auto">
          <a:xfrm>
            <a:off x="7150108" y="337185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77852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cxnSp>
        <p:nvCxnSpPr>
          <p:cNvPr id="60" name="Straight Connector 32"/>
          <p:cNvCxnSpPr>
            <a:cxnSpLocks noChangeShapeType="1"/>
          </p:cNvCxnSpPr>
          <p:nvPr/>
        </p:nvCxnSpPr>
        <p:spPr bwMode="auto">
          <a:xfrm>
            <a:off x="7350133" y="2419350"/>
            <a:ext cx="381000" cy="247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</p:cNvCxnSpPr>
          <p:nvPr/>
        </p:nvCxnSpPr>
        <p:spPr bwMode="auto">
          <a:xfrm>
            <a:off x="7150108" y="337185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473433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cxnSp>
        <p:nvCxnSpPr>
          <p:cNvPr id="60" name="Straight Connector 32"/>
          <p:cNvCxnSpPr>
            <a:cxnSpLocks noChangeShapeType="1"/>
          </p:cNvCxnSpPr>
          <p:nvPr/>
        </p:nvCxnSpPr>
        <p:spPr bwMode="auto">
          <a:xfrm>
            <a:off x="7350133" y="2419350"/>
            <a:ext cx="381000" cy="247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</p:cNvCxnSpPr>
          <p:nvPr/>
        </p:nvCxnSpPr>
        <p:spPr bwMode="auto">
          <a:xfrm>
            <a:off x="7150108" y="337185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2009297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internal node v of T by a proper algorithm;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6" name="Rectangle 45"/>
          <p:cNvSpPr>
            <a:spLocks noChangeArrowheads="1"/>
          </p:cNvSpPr>
          <p:nvPr/>
        </p:nvSpPr>
        <p:spPr bwMode="auto">
          <a:xfrm>
            <a:off x="7157610" y="2200275"/>
            <a:ext cx="257175" cy="2286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37" name="Rectangle 46"/>
          <p:cNvSpPr>
            <a:spLocks noChangeArrowheads="1"/>
          </p:cNvSpPr>
          <p:nvPr/>
        </p:nvSpPr>
        <p:spPr bwMode="auto">
          <a:xfrm>
            <a:off x="6605160" y="2609850"/>
            <a:ext cx="257175" cy="2286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8" name="Rectangle 47"/>
          <p:cNvSpPr>
            <a:spLocks noChangeArrowheads="1"/>
          </p:cNvSpPr>
          <p:nvPr/>
        </p:nvSpPr>
        <p:spPr bwMode="auto">
          <a:xfrm>
            <a:off x="6948060" y="3162300"/>
            <a:ext cx="257175" cy="2286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39" name="Rectangle 48"/>
          <p:cNvSpPr>
            <a:spLocks noChangeArrowheads="1"/>
          </p:cNvSpPr>
          <p:nvPr/>
        </p:nvSpPr>
        <p:spPr bwMode="auto">
          <a:xfrm>
            <a:off x="7414785" y="3609975"/>
            <a:ext cx="257175" cy="2286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0" name="Rectangle 49"/>
          <p:cNvSpPr>
            <a:spLocks noChangeArrowheads="1"/>
          </p:cNvSpPr>
          <p:nvPr/>
        </p:nvSpPr>
        <p:spPr bwMode="auto">
          <a:xfrm>
            <a:off x="6948060" y="4048125"/>
            <a:ext cx="257175" cy="2286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1" name="Rectangle 50"/>
          <p:cNvSpPr>
            <a:spLocks noChangeArrowheads="1"/>
          </p:cNvSpPr>
          <p:nvPr/>
        </p:nvSpPr>
        <p:spPr bwMode="auto">
          <a:xfrm>
            <a:off x="7748160" y="2638425"/>
            <a:ext cx="257175" cy="2286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42" name="TextBox 51"/>
          <p:cNvSpPr txBox="1">
            <a:spLocks noChangeArrowheads="1"/>
          </p:cNvSpPr>
          <p:nvPr/>
        </p:nvSpPr>
        <p:spPr bwMode="auto">
          <a:xfrm>
            <a:off x="6284485" y="259080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3" name="TextBox 52"/>
          <p:cNvSpPr txBox="1">
            <a:spLocks noChangeArrowheads="1"/>
          </p:cNvSpPr>
          <p:nvPr/>
        </p:nvSpPr>
        <p:spPr bwMode="auto">
          <a:xfrm>
            <a:off x="6627385" y="31432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4" name="TextBox 53"/>
          <p:cNvSpPr txBox="1">
            <a:spLocks noChangeArrowheads="1"/>
          </p:cNvSpPr>
          <p:nvPr/>
        </p:nvSpPr>
        <p:spPr bwMode="auto">
          <a:xfrm>
            <a:off x="7617985" y="3590925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5" name="TextBox 54"/>
          <p:cNvSpPr txBox="1">
            <a:spLocks noChangeArrowheads="1"/>
          </p:cNvSpPr>
          <p:nvPr/>
        </p:nvSpPr>
        <p:spPr bwMode="auto">
          <a:xfrm>
            <a:off x="6608335" y="40195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6" name="TextBox 55"/>
          <p:cNvSpPr txBox="1">
            <a:spLocks noChangeArrowheads="1"/>
          </p:cNvSpPr>
          <p:nvPr/>
        </p:nvSpPr>
        <p:spPr bwMode="auto">
          <a:xfrm>
            <a:off x="6876623" y="2171700"/>
            <a:ext cx="3460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</a:t>
            </a:r>
          </a:p>
        </p:txBody>
      </p:sp>
      <p:sp>
        <p:nvSpPr>
          <p:cNvPr id="80947" name="TextBox 56"/>
          <p:cNvSpPr txBox="1">
            <a:spLocks noChangeArrowheads="1"/>
          </p:cNvSpPr>
          <p:nvPr/>
        </p:nvSpPr>
        <p:spPr bwMode="auto">
          <a:xfrm>
            <a:off x="7946598" y="261937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I1P</a:t>
            </a:r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cxnSp>
        <p:nvCxnSpPr>
          <p:cNvPr id="60" name="Straight Connector 32"/>
          <p:cNvCxnSpPr>
            <a:cxnSpLocks noChangeShapeType="1"/>
          </p:cNvCxnSpPr>
          <p:nvPr/>
        </p:nvCxnSpPr>
        <p:spPr bwMode="auto">
          <a:xfrm>
            <a:off x="7350133" y="2419350"/>
            <a:ext cx="381000" cy="247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</p:cNvCxnSpPr>
          <p:nvPr/>
        </p:nvCxnSpPr>
        <p:spPr bwMode="auto">
          <a:xfrm>
            <a:off x="7150108" y="337185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2065190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internal node v of T by a proper algorithm;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each edge e in T, decide if e should be “materialized”;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6" name="Rectangle 45"/>
          <p:cNvSpPr>
            <a:spLocks noChangeArrowheads="1"/>
          </p:cNvSpPr>
          <p:nvPr/>
        </p:nvSpPr>
        <p:spPr bwMode="auto">
          <a:xfrm>
            <a:off x="7157610" y="22002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7" name="Rectangle 46"/>
          <p:cNvSpPr>
            <a:spLocks noChangeArrowheads="1"/>
          </p:cNvSpPr>
          <p:nvPr/>
        </p:nvSpPr>
        <p:spPr bwMode="auto">
          <a:xfrm>
            <a:off x="6605160" y="260985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8" name="Rectangle 47"/>
          <p:cNvSpPr>
            <a:spLocks noChangeArrowheads="1"/>
          </p:cNvSpPr>
          <p:nvPr/>
        </p:nvSpPr>
        <p:spPr bwMode="auto">
          <a:xfrm>
            <a:off x="6948060" y="316230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9" name="Rectangle 48"/>
          <p:cNvSpPr>
            <a:spLocks noChangeArrowheads="1"/>
          </p:cNvSpPr>
          <p:nvPr/>
        </p:nvSpPr>
        <p:spPr bwMode="auto">
          <a:xfrm>
            <a:off x="7414785" y="36099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0" name="Rectangle 49"/>
          <p:cNvSpPr>
            <a:spLocks noChangeArrowheads="1"/>
          </p:cNvSpPr>
          <p:nvPr/>
        </p:nvSpPr>
        <p:spPr bwMode="auto">
          <a:xfrm>
            <a:off x="6948060" y="40481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1" name="Rectangle 50"/>
          <p:cNvSpPr>
            <a:spLocks noChangeArrowheads="1"/>
          </p:cNvSpPr>
          <p:nvPr/>
        </p:nvSpPr>
        <p:spPr bwMode="auto">
          <a:xfrm>
            <a:off x="7748160" y="26384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42" name="TextBox 51"/>
          <p:cNvSpPr txBox="1">
            <a:spLocks noChangeArrowheads="1"/>
          </p:cNvSpPr>
          <p:nvPr/>
        </p:nvSpPr>
        <p:spPr bwMode="auto">
          <a:xfrm>
            <a:off x="6284485" y="259080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3" name="TextBox 52"/>
          <p:cNvSpPr txBox="1">
            <a:spLocks noChangeArrowheads="1"/>
          </p:cNvSpPr>
          <p:nvPr/>
        </p:nvSpPr>
        <p:spPr bwMode="auto">
          <a:xfrm>
            <a:off x="6627385" y="31432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4" name="TextBox 53"/>
          <p:cNvSpPr txBox="1">
            <a:spLocks noChangeArrowheads="1"/>
          </p:cNvSpPr>
          <p:nvPr/>
        </p:nvSpPr>
        <p:spPr bwMode="auto">
          <a:xfrm>
            <a:off x="7617985" y="3590925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5" name="TextBox 54"/>
          <p:cNvSpPr txBox="1">
            <a:spLocks noChangeArrowheads="1"/>
          </p:cNvSpPr>
          <p:nvPr/>
        </p:nvSpPr>
        <p:spPr bwMode="auto">
          <a:xfrm>
            <a:off x="6608335" y="40195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6" name="TextBox 55"/>
          <p:cNvSpPr txBox="1">
            <a:spLocks noChangeArrowheads="1"/>
          </p:cNvSpPr>
          <p:nvPr/>
        </p:nvSpPr>
        <p:spPr bwMode="auto">
          <a:xfrm>
            <a:off x="6876623" y="2171700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</a:t>
            </a:r>
          </a:p>
        </p:txBody>
      </p:sp>
      <p:sp>
        <p:nvSpPr>
          <p:cNvPr id="80947" name="TextBox 56"/>
          <p:cNvSpPr txBox="1">
            <a:spLocks noChangeArrowheads="1"/>
          </p:cNvSpPr>
          <p:nvPr/>
        </p:nvSpPr>
        <p:spPr bwMode="auto">
          <a:xfrm>
            <a:off x="7946598" y="261937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I1P</a:t>
            </a:r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cxnSp>
        <p:nvCxnSpPr>
          <p:cNvPr id="60" name="Straight Connector 32"/>
          <p:cNvCxnSpPr>
            <a:cxnSpLocks noChangeShapeType="1"/>
          </p:cNvCxnSpPr>
          <p:nvPr/>
        </p:nvCxnSpPr>
        <p:spPr bwMode="auto">
          <a:xfrm>
            <a:off x="7350133" y="2419350"/>
            <a:ext cx="381000" cy="247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</p:cNvCxnSpPr>
          <p:nvPr/>
        </p:nvCxnSpPr>
        <p:spPr bwMode="auto">
          <a:xfrm>
            <a:off x="7150108" y="337185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58"/>
          <p:cNvCxnSpPr>
            <a:cxnSpLocks noChangeShapeType="1"/>
          </p:cNvCxnSpPr>
          <p:nvPr/>
        </p:nvCxnSpPr>
        <p:spPr bwMode="auto">
          <a:xfrm rot="5400000">
            <a:off x="7197733" y="3381375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Straight Connector 59"/>
          <p:cNvCxnSpPr>
            <a:cxnSpLocks noChangeShapeType="1"/>
          </p:cNvCxnSpPr>
          <p:nvPr/>
        </p:nvCxnSpPr>
        <p:spPr bwMode="auto">
          <a:xfrm rot="5400000">
            <a:off x="7235833" y="3429000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Straight Connector 60"/>
          <p:cNvCxnSpPr>
            <a:cxnSpLocks noChangeShapeType="1"/>
          </p:cNvCxnSpPr>
          <p:nvPr/>
        </p:nvCxnSpPr>
        <p:spPr bwMode="auto">
          <a:xfrm rot="5400000">
            <a:off x="7378708" y="2428875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Straight Connector 61"/>
          <p:cNvCxnSpPr>
            <a:cxnSpLocks noChangeShapeType="1"/>
          </p:cNvCxnSpPr>
          <p:nvPr/>
        </p:nvCxnSpPr>
        <p:spPr bwMode="auto">
          <a:xfrm rot="5400000">
            <a:off x="7426333" y="2466975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2764866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internal node v of T by a proper algorithm;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each edge e in T, decide if e should be “materialized”;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6" name="Rectangle 45"/>
          <p:cNvSpPr>
            <a:spLocks noChangeArrowheads="1"/>
          </p:cNvSpPr>
          <p:nvPr/>
        </p:nvSpPr>
        <p:spPr bwMode="auto">
          <a:xfrm>
            <a:off x="7157610" y="22002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7" name="Rectangle 46"/>
          <p:cNvSpPr>
            <a:spLocks noChangeArrowheads="1"/>
          </p:cNvSpPr>
          <p:nvPr/>
        </p:nvSpPr>
        <p:spPr bwMode="auto">
          <a:xfrm>
            <a:off x="6605160" y="260985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8" name="Rectangle 47"/>
          <p:cNvSpPr>
            <a:spLocks noChangeArrowheads="1"/>
          </p:cNvSpPr>
          <p:nvPr/>
        </p:nvSpPr>
        <p:spPr bwMode="auto">
          <a:xfrm>
            <a:off x="6948060" y="316230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9" name="Rectangle 48"/>
          <p:cNvSpPr>
            <a:spLocks noChangeArrowheads="1"/>
          </p:cNvSpPr>
          <p:nvPr/>
        </p:nvSpPr>
        <p:spPr bwMode="auto">
          <a:xfrm>
            <a:off x="7414785" y="36099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0" name="Rectangle 49"/>
          <p:cNvSpPr>
            <a:spLocks noChangeArrowheads="1"/>
          </p:cNvSpPr>
          <p:nvPr/>
        </p:nvSpPr>
        <p:spPr bwMode="auto">
          <a:xfrm>
            <a:off x="6948060" y="40481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1" name="Rectangle 50"/>
          <p:cNvSpPr>
            <a:spLocks noChangeArrowheads="1"/>
          </p:cNvSpPr>
          <p:nvPr/>
        </p:nvSpPr>
        <p:spPr bwMode="auto">
          <a:xfrm>
            <a:off x="7748160" y="26384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42" name="TextBox 51"/>
          <p:cNvSpPr txBox="1">
            <a:spLocks noChangeArrowheads="1"/>
          </p:cNvSpPr>
          <p:nvPr/>
        </p:nvSpPr>
        <p:spPr bwMode="auto">
          <a:xfrm>
            <a:off x="6284485" y="259080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3" name="TextBox 52"/>
          <p:cNvSpPr txBox="1">
            <a:spLocks noChangeArrowheads="1"/>
          </p:cNvSpPr>
          <p:nvPr/>
        </p:nvSpPr>
        <p:spPr bwMode="auto">
          <a:xfrm>
            <a:off x="6627385" y="31432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4" name="TextBox 53"/>
          <p:cNvSpPr txBox="1">
            <a:spLocks noChangeArrowheads="1"/>
          </p:cNvSpPr>
          <p:nvPr/>
        </p:nvSpPr>
        <p:spPr bwMode="auto">
          <a:xfrm>
            <a:off x="7617985" y="3590925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5" name="TextBox 54"/>
          <p:cNvSpPr txBox="1">
            <a:spLocks noChangeArrowheads="1"/>
          </p:cNvSpPr>
          <p:nvPr/>
        </p:nvSpPr>
        <p:spPr bwMode="auto">
          <a:xfrm>
            <a:off x="6608335" y="40195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6" name="TextBox 55"/>
          <p:cNvSpPr txBox="1">
            <a:spLocks noChangeArrowheads="1"/>
          </p:cNvSpPr>
          <p:nvPr/>
        </p:nvSpPr>
        <p:spPr bwMode="auto">
          <a:xfrm>
            <a:off x="6876623" y="2171700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</a:t>
            </a:r>
          </a:p>
        </p:txBody>
      </p:sp>
      <p:sp>
        <p:nvSpPr>
          <p:cNvPr id="80947" name="TextBox 56"/>
          <p:cNvSpPr txBox="1">
            <a:spLocks noChangeArrowheads="1"/>
          </p:cNvSpPr>
          <p:nvPr/>
        </p:nvSpPr>
        <p:spPr bwMode="auto">
          <a:xfrm>
            <a:off x="7946598" y="261937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I1P</a:t>
            </a:r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cxnSp>
        <p:nvCxnSpPr>
          <p:cNvPr id="60" name="Straight Connector 32"/>
          <p:cNvCxnSpPr>
            <a:cxnSpLocks noChangeShapeType="1"/>
          </p:cNvCxnSpPr>
          <p:nvPr/>
        </p:nvCxnSpPr>
        <p:spPr bwMode="auto">
          <a:xfrm>
            <a:off x="7350133" y="2419350"/>
            <a:ext cx="381000" cy="2476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</p:cNvCxnSpPr>
          <p:nvPr/>
        </p:nvCxnSpPr>
        <p:spPr bwMode="auto">
          <a:xfrm>
            <a:off x="7150108" y="337185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58"/>
          <p:cNvCxnSpPr>
            <a:cxnSpLocks noChangeShapeType="1"/>
          </p:cNvCxnSpPr>
          <p:nvPr/>
        </p:nvCxnSpPr>
        <p:spPr bwMode="auto">
          <a:xfrm rot="5400000">
            <a:off x="7197733" y="3381375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Straight Connector 59"/>
          <p:cNvCxnSpPr>
            <a:cxnSpLocks noChangeShapeType="1"/>
          </p:cNvCxnSpPr>
          <p:nvPr/>
        </p:nvCxnSpPr>
        <p:spPr bwMode="auto">
          <a:xfrm rot="5400000">
            <a:off x="7235833" y="3429000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Straight Connector 60"/>
          <p:cNvCxnSpPr>
            <a:cxnSpLocks noChangeShapeType="1"/>
          </p:cNvCxnSpPr>
          <p:nvPr/>
        </p:nvCxnSpPr>
        <p:spPr bwMode="auto">
          <a:xfrm rot="5400000">
            <a:off x="7378708" y="2428875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Straight Connector 61"/>
          <p:cNvCxnSpPr>
            <a:cxnSpLocks noChangeShapeType="1"/>
          </p:cNvCxnSpPr>
          <p:nvPr/>
        </p:nvCxnSpPr>
        <p:spPr bwMode="auto">
          <a:xfrm rot="5400000">
            <a:off x="7426333" y="2466975"/>
            <a:ext cx="161925" cy="1428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" name="Arc 65"/>
          <p:cNvSpPr/>
          <p:nvPr/>
        </p:nvSpPr>
        <p:spPr bwMode="auto">
          <a:xfrm flipH="1">
            <a:off x="385901" y="3341836"/>
            <a:ext cx="323850" cy="609600"/>
          </a:xfrm>
          <a:prstGeom prst="arc">
            <a:avLst>
              <a:gd name="adj1" fmla="val 16200000"/>
              <a:gd name="adj2" fmla="val 5329852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7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228357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internal node v of T by a proper algorithm;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each edge e in T, decide if e should be “materialized”;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 all materialized edges;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6" name="Rectangle 45"/>
          <p:cNvSpPr>
            <a:spLocks noChangeArrowheads="1"/>
          </p:cNvSpPr>
          <p:nvPr/>
        </p:nvSpPr>
        <p:spPr bwMode="auto">
          <a:xfrm>
            <a:off x="7157610" y="22002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7" name="Rectangle 46"/>
          <p:cNvSpPr>
            <a:spLocks noChangeArrowheads="1"/>
          </p:cNvSpPr>
          <p:nvPr/>
        </p:nvSpPr>
        <p:spPr bwMode="auto">
          <a:xfrm>
            <a:off x="6605160" y="260985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8" name="Rectangle 47"/>
          <p:cNvSpPr>
            <a:spLocks noChangeArrowheads="1"/>
          </p:cNvSpPr>
          <p:nvPr/>
        </p:nvSpPr>
        <p:spPr bwMode="auto">
          <a:xfrm>
            <a:off x="6948060" y="316230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9" name="Rectangle 48"/>
          <p:cNvSpPr>
            <a:spLocks noChangeArrowheads="1"/>
          </p:cNvSpPr>
          <p:nvPr/>
        </p:nvSpPr>
        <p:spPr bwMode="auto">
          <a:xfrm>
            <a:off x="7414785" y="36099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0" name="Rectangle 49"/>
          <p:cNvSpPr>
            <a:spLocks noChangeArrowheads="1"/>
          </p:cNvSpPr>
          <p:nvPr/>
        </p:nvSpPr>
        <p:spPr bwMode="auto">
          <a:xfrm>
            <a:off x="6948060" y="40481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1" name="Rectangle 50"/>
          <p:cNvSpPr>
            <a:spLocks noChangeArrowheads="1"/>
          </p:cNvSpPr>
          <p:nvPr/>
        </p:nvSpPr>
        <p:spPr bwMode="auto">
          <a:xfrm>
            <a:off x="7748160" y="26384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42" name="TextBox 51"/>
          <p:cNvSpPr txBox="1">
            <a:spLocks noChangeArrowheads="1"/>
          </p:cNvSpPr>
          <p:nvPr/>
        </p:nvSpPr>
        <p:spPr bwMode="auto">
          <a:xfrm>
            <a:off x="6284485" y="259080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3" name="TextBox 52"/>
          <p:cNvSpPr txBox="1">
            <a:spLocks noChangeArrowheads="1"/>
          </p:cNvSpPr>
          <p:nvPr/>
        </p:nvSpPr>
        <p:spPr bwMode="auto">
          <a:xfrm>
            <a:off x="6627385" y="31432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4" name="TextBox 53"/>
          <p:cNvSpPr txBox="1">
            <a:spLocks noChangeArrowheads="1"/>
          </p:cNvSpPr>
          <p:nvPr/>
        </p:nvSpPr>
        <p:spPr bwMode="auto">
          <a:xfrm>
            <a:off x="7617985" y="3590925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5" name="TextBox 54"/>
          <p:cNvSpPr txBox="1">
            <a:spLocks noChangeArrowheads="1"/>
          </p:cNvSpPr>
          <p:nvPr/>
        </p:nvSpPr>
        <p:spPr bwMode="auto">
          <a:xfrm>
            <a:off x="6608335" y="40195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6" name="TextBox 55"/>
          <p:cNvSpPr txBox="1">
            <a:spLocks noChangeArrowheads="1"/>
          </p:cNvSpPr>
          <p:nvPr/>
        </p:nvSpPr>
        <p:spPr bwMode="auto">
          <a:xfrm>
            <a:off x="6876623" y="2171700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</a:t>
            </a:r>
          </a:p>
        </p:txBody>
      </p:sp>
      <p:sp>
        <p:nvSpPr>
          <p:cNvPr id="80947" name="TextBox 56"/>
          <p:cNvSpPr txBox="1">
            <a:spLocks noChangeArrowheads="1"/>
          </p:cNvSpPr>
          <p:nvPr/>
        </p:nvSpPr>
        <p:spPr bwMode="auto">
          <a:xfrm>
            <a:off x="7946598" y="261937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I1P</a:t>
            </a:r>
          </a:p>
        </p:txBody>
      </p:sp>
      <p:sp>
        <p:nvSpPr>
          <p:cNvPr id="80948" name="Freeform 62"/>
          <p:cNvSpPr>
            <a:spLocks/>
          </p:cNvSpPr>
          <p:nvPr/>
        </p:nvSpPr>
        <p:spPr bwMode="auto">
          <a:xfrm>
            <a:off x="5481210" y="3495675"/>
            <a:ext cx="3457575" cy="1943100"/>
          </a:xfrm>
          <a:custGeom>
            <a:avLst/>
            <a:gdLst>
              <a:gd name="T0" fmla="*/ 0 w 3457575"/>
              <a:gd name="T1" fmla="*/ 1428750 h 1943100"/>
              <a:gd name="T2" fmla="*/ 361950 w 3457575"/>
              <a:gd name="T3" fmla="*/ 952500 h 1943100"/>
              <a:gd name="T4" fmla="*/ 1238258 w 3457575"/>
              <a:gd name="T5" fmla="*/ 485775 h 1943100"/>
              <a:gd name="T6" fmla="*/ 1771658 w 3457575"/>
              <a:gd name="T7" fmla="*/ 390525 h 1943100"/>
              <a:gd name="T8" fmla="*/ 1838333 w 3457575"/>
              <a:gd name="T9" fmla="*/ 104775 h 1943100"/>
              <a:gd name="T10" fmla="*/ 2152651 w 3457575"/>
              <a:gd name="T11" fmla="*/ 0 h 1943100"/>
              <a:gd name="T12" fmla="*/ 2438401 w 3457575"/>
              <a:gd name="T13" fmla="*/ 38100 h 1943100"/>
              <a:gd name="T14" fmla="*/ 2552701 w 3457575"/>
              <a:gd name="T15" fmla="*/ 295275 h 1943100"/>
              <a:gd name="T16" fmla="*/ 2524125 w 3457575"/>
              <a:gd name="T17" fmla="*/ 504825 h 1943100"/>
              <a:gd name="T18" fmla="*/ 2847975 w 3457575"/>
              <a:gd name="T19" fmla="*/ 876300 h 1943100"/>
              <a:gd name="T20" fmla="*/ 3438525 w 3457575"/>
              <a:gd name="T21" fmla="*/ 962025 h 1943100"/>
              <a:gd name="T22" fmla="*/ 3457575 w 3457575"/>
              <a:gd name="T23" fmla="*/ 1143000 h 1943100"/>
              <a:gd name="T24" fmla="*/ 2771775 w 3457575"/>
              <a:gd name="T25" fmla="*/ 1238250 h 1943100"/>
              <a:gd name="T26" fmla="*/ 2552701 w 3457575"/>
              <a:gd name="T27" fmla="*/ 1581150 h 1943100"/>
              <a:gd name="T28" fmla="*/ 2257425 w 3457575"/>
              <a:gd name="T29" fmla="*/ 1600200 h 1943100"/>
              <a:gd name="T30" fmla="*/ 1981208 w 3457575"/>
              <a:gd name="T31" fmla="*/ 1314450 h 1943100"/>
              <a:gd name="T32" fmla="*/ 1562108 w 3457575"/>
              <a:gd name="T33" fmla="*/ 1333500 h 1943100"/>
              <a:gd name="T34" fmla="*/ 1495433 w 3457575"/>
              <a:gd name="T35" fmla="*/ 1762125 h 1943100"/>
              <a:gd name="T36" fmla="*/ 1228733 w 3457575"/>
              <a:gd name="T37" fmla="*/ 1943100 h 1943100"/>
              <a:gd name="T38" fmla="*/ 685800 w 3457575"/>
              <a:gd name="T39" fmla="*/ 1838325 h 1943100"/>
              <a:gd name="T40" fmla="*/ 0 w 3457575"/>
              <a:gd name="T41" fmla="*/ 1428750 h 19431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457575"/>
              <a:gd name="T64" fmla="*/ 0 h 1943100"/>
              <a:gd name="T65" fmla="*/ 3457575 w 3457575"/>
              <a:gd name="T66" fmla="*/ 1943100 h 19431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457575" h="1943100">
                <a:moveTo>
                  <a:pt x="0" y="1428750"/>
                </a:moveTo>
                <a:lnTo>
                  <a:pt x="361950" y="952500"/>
                </a:lnTo>
                <a:lnTo>
                  <a:pt x="1238250" y="485775"/>
                </a:lnTo>
                <a:lnTo>
                  <a:pt x="1771650" y="390525"/>
                </a:lnTo>
                <a:lnTo>
                  <a:pt x="1838325" y="104775"/>
                </a:lnTo>
                <a:lnTo>
                  <a:pt x="2152650" y="0"/>
                </a:lnTo>
                <a:lnTo>
                  <a:pt x="2438400" y="38100"/>
                </a:lnTo>
                <a:lnTo>
                  <a:pt x="2552700" y="295275"/>
                </a:lnTo>
                <a:lnTo>
                  <a:pt x="2524125" y="504825"/>
                </a:lnTo>
                <a:lnTo>
                  <a:pt x="2847975" y="876300"/>
                </a:lnTo>
                <a:lnTo>
                  <a:pt x="3438525" y="962025"/>
                </a:lnTo>
                <a:lnTo>
                  <a:pt x="3457575" y="1143000"/>
                </a:lnTo>
                <a:lnTo>
                  <a:pt x="2771775" y="1238250"/>
                </a:lnTo>
                <a:lnTo>
                  <a:pt x="2552700" y="1581150"/>
                </a:lnTo>
                <a:lnTo>
                  <a:pt x="2257425" y="1600200"/>
                </a:lnTo>
                <a:lnTo>
                  <a:pt x="1981200" y="1314450"/>
                </a:lnTo>
                <a:lnTo>
                  <a:pt x="1562100" y="1333500"/>
                </a:lnTo>
                <a:lnTo>
                  <a:pt x="1495425" y="1762125"/>
                </a:lnTo>
                <a:lnTo>
                  <a:pt x="1228725" y="1943100"/>
                </a:lnTo>
                <a:lnTo>
                  <a:pt x="685800" y="1838325"/>
                </a:lnTo>
                <a:lnTo>
                  <a:pt x="0" y="1428750"/>
                </a:lnTo>
                <a:close/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49" name="Freeform 63"/>
          <p:cNvSpPr>
            <a:spLocks/>
          </p:cNvSpPr>
          <p:nvPr/>
        </p:nvSpPr>
        <p:spPr bwMode="auto">
          <a:xfrm>
            <a:off x="5776485" y="2057400"/>
            <a:ext cx="1752600" cy="2085975"/>
          </a:xfrm>
          <a:custGeom>
            <a:avLst/>
            <a:gdLst>
              <a:gd name="T0" fmla="*/ 1562100 w 1752600"/>
              <a:gd name="T1" fmla="*/ 0 h 2085975"/>
              <a:gd name="T2" fmla="*/ 1133475 w 1752600"/>
              <a:gd name="T3" fmla="*/ 38100 h 2085975"/>
              <a:gd name="T4" fmla="*/ 781050 w 1752600"/>
              <a:gd name="T5" fmla="*/ 352425 h 2085975"/>
              <a:gd name="T6" fmla="*/ 95250 w 1752600"/>
              <a:gd name="T7" fmla="*/ 1123950 h 2085975"/>
              <a:gd name="T8" fmla="*/ 0 w 1752600"/>
              <a:gd name="T9" fmla="*/ 1733550 h 2085975"/>
              <a:gd name="T10" fmla="*/ 228600 w 1752600"/>
              <a:gd name="T11" fmla="*/ 2085975 h 2085975"/>
              <a:gd name="T12" fmla="*/ 600075 w 1752600"/>
              <a:gd name="T13" fmla="*/ 2028825 h 2085975"/>
              <a:gd name="T14" fmla="*/ 828675 w 1752600"/>
              <a:gd name="T15" fmla="*/ 1752600 h 2085975"/>
              <a:gd name="T16" fmla="*/ 1209675 w 1752600"/>
              <a:gd name="T17" fmla="*/ 1762125 h 2085975"/>
              <a:gd name="T18" fmla="*/ 1390650 w 1752600"/>
              <a:gd name="T19" fmla="*/ 1762125 h 2085975"/>
              <a:gd name="T20" fmla="*/ 1485900 w 1752600"/>
              <a:gd name="T21" fmla="*/ 1562100 h 2085975"/>
              <a:gd name="T22" fmla="*/ 1562100 w 1752600"/>
              <a:gd name="T23" fmla="*/ 1200150 h 2085975"/>
              <a:gd name="T24" fmla="*/ 1495425 w 1752600"/>
              <a:gd name="T25" fmla="*/ 752475 h 2085975"/>
              <a:gd name="T26" fmla="*/ 1752600 w 1752600"/>
              <a:gd name="T27" fmla="*/ 361950 h 2085975"/>
              <a:gd name="T28" fmla="*/ 1714500 w 1752600"/>
              <a:gd name="T29" fmla="*/ 66675 h 2085975"/>
              <a:gd name="T30" fmla="*/ 1562100 w 1752600"/>
              <a:gd name="T31" fmla="*/ 0 h 20859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752600"/>
              <a:gd name="T49" fmla="*/ 0 h 2085975"/>
              <a:gd name="T50" fmla="*/ 1752600 w 1752600"/>
              <a:gd name="T51" fmla="*/ 2085975 h 20859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752600" h="2085975">
                <a:moveTo>
                  <a:pt x="1562100" y="0"/>
                </a:moveTo>
                <a:lnTo>
                  <a:pt x="1133475" y="38100"/>
                </a:lnTo>
                <a:lnTo>
                  <a:pt x="781050" y="352425"/>
                </a:lnTo>
                <a:lnTo>
                  <a:pt x="95250" y="1123950"/>
                </a:lnTo>
                <a:lnTo>
                  <a:pt x="0" y="1733550"/>
                </a:lnTo>
                <a:lnTo>
                  <a:pt x="228600" y="2085975"/>
                </a:lnTo>
                <a:lnTo>
                  <a:pt x="600075" y="2028825"/>
                </a:lnTo>
                <a:lnTo>
                  <a:pt x="828675" y="1752600"/>
                </a:lnTo>
                <a:lnTo>
                  <a:pt x="1209675" y="1762125"/>
                </a:lnTo>
                <a:lnTo>
                  <a:pt x="1390650" y="1762125"/>
                </a:lnTo>
                <a:lnTo>
                  <a:pt x="1485900" y="1562100"/>
                </a:lnTo>
                <a:lnTo>
                  <a:pt x="1562100" y="1200150"/>
                </a:lnTo>
                <a:lnTo>
                  <a:pt x="1495425" y="752475"/>
                </a:lnTo>
                <a:lnTo>
                  <a:pt x="1752600" y="361950"/>
                </a:lnTo>
                <a:lnTo>
                  <a:pt x="1714500" y="66675"/>
                </a:lnTo>
                <a:lnTo>
                  <a:pt x="1562100" y="0"/>
                </a:lnTo>
                <a:close/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50" name="Freeform 64"/>
          <p:cNvSpPr>
            <a:spLocks/>
          </p:cNvSpPr>
          <p:nvPr/>
        </p:nvSpPr>
        <p:spPr bwMode="auto">
          <a:xfrm>
            <a:off x="7443360" y="2543175"/>
            <a:ext cx="1285875" cy="1504950"/>
          </a:xfrm>
          <a:custGeom>
            <a:avLst/>
            <a:gdLst>
              <a:gd name="T0" fmla="*/ 590550 w 1285875"/>
              <a:gd name="T1" fmla="*/ 0 h 1504950"/>
              <a:gd name="T2" fmla="*/ 285750 w 1285875"/>
              <a:gd name="T3" fmla="*/ 9525 h 1504950"/>
              <a:gd name="T4" fmla="*/ 47625 w 1285875"/>
              <a:gd name="T5" fmla="*/ 361950 h 1504950"/>
              <a:gd name="T6" fmla="*/ 0 w 1285875"/>
              <a:gd name="T7" fmla="*/ 581025 h 1504950"/>
              <a:gd name="T8" fmla="*/ 19050 w 1285875"/>
              <a:gd name="T9" fmla="*/ 828675 h 1504950"/>
              <a:gd name="T10" fmla="*/ 466725 w 1285875"/>
              <a:gd name="T11" fmla="*/ 828675 h 1504950"/>
              <a:gd name="T12" fmla="*/ 561975 w 1285875"/>
              <a:gd name="T13" fmla="*/ 828675 h 1504950"/>
              <a:gd name="T14" fmla="*/ 590550 w 1285875"/>
              <a:gd name="T15" fmla="*/ 1085850 h 1504950"/>
              <a:gd name="T16" fmla="*/ 657225 w 1285875"/>
              <a:gd name="T17" fmla="*/ 1304925 h 1504950"/>
              <a:gd name="T18" fmla="*/ 828675 w 1285875"/>
              <a:gd name="T19" fmla="*/ 1504950 h 1504950"/>
              <a:gd name="T20" fmla="*/ 1076325 w 1285875"/>
              <a:gd name="T21" fmla="*/ 1476375 h 1504950"/>
              <a:gd name="T22" fmla="*/ 1285875 w 1285875"/>
              <a:gd name="T23" fmla="*/ 1143000 h 1504950"/>
              <a:gd name="T24" fmla="*/ 1238250 w 1285875"/>
              <a:gd name="T25" fmla="*/ 657225 h 1504950"/>
              <a:gd name="T26" fmla="*/ 1085850 w 1285875"/>
              <a:gd name="T27" fmla="*/ 390525 h 1504950"/>
              <a:gd name="T28" fmla="*/ 885825 w 1285875"/>
              <a:gd name="T29" fmla="*/ 104775 h 1504950"/>
              <a:gd name="T30" fmla="*/ 590550 w 1285875"/>
              <a:gd name="T31" fmla="*/ 0 h 15049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285875"/>
              <a:gd name="T49" fmla="*/ 0 h 1504950"/>
              <a:gd name="T50" fmla="*/ 1285875 w 1285875"/>
              <a:gd name="T51" fmla="*/ 1504950 h 150495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285875" h="1504950">
                <a:moveTo>
                  <a:pt x="590550" y="0"/>
                </a:moveTo>
                <a:lnTo>
                  <a:pt x="285750" y="9525"/>
                </a:lnTo>
                <a:lnTo>
                  <a:pt x="47625" y="361950"/>
                </a:lnTo>
                <a:lnTo>
                  <a:pt x="0" y="581025"/>
                </a:lnTo>
                <a:lnTo>
                  <a:pt x="19050" y="828675"/>
                </a:lnTo>
                <a:lnTo>
                  <a:pt x="466725" y="828675"/>
                </a:lnTo>
                <a:lnTo>
                  <a:pt x="561975" y="828675"/>
                </a:lnTo>
                <a:lnTo>
                  <a:pt x="590550" y="1085850"/>
                </a:lnTo>
                <a:lnTo>
                  <a:pt x="657225" y="1304925"/>
                </a:lnTo>
                <a:lnTo>
                  <a:pt x="828675" y="1504950"/>
                </a:lnTo>
                <a:lnTo>
                  <a:pt x="1076325" y="1476375"/>
                </a:lnTo>
                <a:lnTo>
                  <a:pt x="1285875" y="1143000"/>
                </a:lnTo>
                <a:lnTo>
                  <a:pt x="1238250" y="657225"/>
                </a:lnTo>
                <a:lnTo>
                  <a:pt x="1085850" y="390525"/>
                </a:lnTo>
                <a:lnTo>
                  <a:pt x="885825" y="104775"/>
                </a:lnTo>
                <a:lnTo>
                  <a:pt x="590550" y="0"/>
                </a:lnTo>
                <a:close/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sp>
        <p:nvSpPr>
          <p:cNvPr id="60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1339355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internal node v of T by a proper algorithm;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each edge e in T, decide if e should be “materialized”;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 all materialized edges;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subtree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call to the subroutine at the root of the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subtree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The order of the calls follows the bottom-up order in the structure. 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6" name="Rectangle 45"/>
          <p:cNvSpPr>
            <a:spLocks noChangeArrowheads="1"/>
          </p:cNvSpPr>
          <p:nvPr/>
        </p:nvSpPr>
        <p:spPr bwMode="auto">
          <a:xfrm>
            <a:off x="7157610" y="22002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7" name="Rectangle 46"/>
          <p:cNvSpPr>
            <a:spLocks noChangeArrowheads="1"/>
          </p:cNvSpPr>
          <p:nvPr/>
        </p:nvSpPr>
        <p:spPr bwMode="auto">
          <a:xfrm>
            <a:off x="6605160" y="260985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8" name="Rectangle 47"/>
          <p:cNvSpPr>
            <a:spLocks noChangeArrowheads="1"/>
          </p:cNvSpPr>
          <p:nvPr/>
        </p:nvSpPr>
        <p:spPr bwMode="auto">
          <a:xfrm>
            <a:off x="6948060" y="316230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9" name="Rectangle 48"/>
          <p:cNvSpPr>
            <a:spLocks noChangeArrowheads="1"/>
          </p:cNvSpPr>
          <p:nvPr/>
        </p:nvSpPr>
        <p:spPr bwMode="auto">
          <a:xfrm>
            <a:off x="7414785" y="36099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0" name="Rectangle 49"/>
          <p:cNvSpPr>
            <a:spLocks noChangeArrowheads="1"/>
          </p:cNvSpPr>
          <p:nvPr/>
        </p:nvSpPr>
        <p:spPr bwMode="auto">
          <a:xfrm>
            <a:off x="6948060" y="40481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1" name="Rectangle 50"/>
          <p:cNvSpPr>
            <a:spLocks noChangeArrowheads="1"/>
          </p:cNvSpPr>
          <p:nvPr/>
        </p:nvSpPr>
        <p:spPr bwMode="auto">
          <a:xfrm>
            <a:off x="7748160" y="26384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42" name="TextBox 51"/>
          <p:cNvSpPr txBox="1">
            <a:spLocks noChangeArrowheads="1"/>
          </p:cNvSpPr>
          <p:nvPr/>
        </p:nvSpPr>
        <p:spPr bwMode="auto">
          <a:xfrm>
            <a:off x="6284485" y="259080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3" name="TextBox 52"/>
          <p:cNvSpPr txBox="1">
            <a:spLocks noChangeArrowheads="1"/>
          </p:cNvSpPr>
          <p:nvPr/>
        </p:nvSpPr>
        <p:spPr bwMode="auto">
          <a:xfrm>
            <a:off x="6627385" y="31432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4" name="TextBox 53"/>
          <p:cNvSpPr txBox="1">
            <a:spLocks noChangeArrowheads="1"/>
          </p:cNvSpPr>
          <p:nvPr/>
        </p:nvSpPr>
        <p:spPr bwMode="auto">
          <a:xfrm>
            <a:off x="7617985" y="3590925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5" name="TextBox 54"/>
          <p:cNvSpPr txBox="1">
            <a:spLocks noChangeArrowheads="1"/>
          </p:cNvSpPr>
          <p:nvPr/>
        </p:nvSpPr>
        <p:spPr bwMode="auto">
          <a:xfrm>
            <a:off x="6608335" y="40195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6" name="TextBox 55"/>
          <p:cNvSpPr txBox="1">
            <a:spLocks noChangeArrowheads="1"/>
          </p:cNvSpPr>
          <p:nvPr/>
        </p:nvSpPr>
        <p:spPr bwMode="auto">
          <a:xfrm>
            <a:off x="6876623" y="2171700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</a:t>
            </a:r>
          </a:p>
        </p:txBody>
      </p:sp>
      <p:sp>
        <p:nvSpPr>
          <p:cNvPr id="80947" name="TextBox 56"/>
          <p:cNvSpPr txBox="1">
            <a:spLocks noChangeArrowheads="1"/>
          </p:cNvSpPr>
          <p:nvPr/>
        </p:nvSpPr>
        <p:spPr bwMode="auto">
          <a:xfrm>
            <a:off x="7946598" y="261937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I1P</a:t>
            </a:r>
          </a:p>
        </p:txBody>
      </p:sp>
      <p:sp>
        <p:nvSpPr>
          <p:cNvPr id="80948" name="Freeform 62"/>
          <p:cNvSpPr>
            <a:spLocks/>
          </p:cNvSpPr>
          <p:nvPr/>
        </p:nvSpPr>
        <p:spPr bwMode="auto">
          <a:xfrm>
            <a:off x="5481210" y="3495675"/>
            <a:ext cx="3457575" cy="1943100"/>
          </a:xfrm>
          <a:custGeom>
            <a:avLst/>
            <a:gdLst>
              <a:gd name="T0" fmla="*/ 0 w 3457575"/>
              <a:gd name="T1" fmla="*/ 1428750 h 1943100"/>
              <a:gd name="T2" fmla="*/ 361950 w 3457575"/>
              <a:gd name="T3" fmla="*/ 952500 h 1943100"/>
              <a:gd name="T4" fmla="*/ 1238258 w 3457575"/>
              <a:gd name="T5" fmla="*/ 485775 h 1943100"/>
              <a:gd name="T6" fmla="*/ 1771658 w 3457575"/>
              <a:gd name="T7" fmla="*/ 390525 h 1943100"/>
              <a:gd name="T8" fmla="*/ 1838333 w 3457575"/>
              <a:gd name="T9" fmla="*/ 104775 h 1943100"/>
              <a:gd name="T10" fmla="*/ 2152651 w 3457575"/>
              <a:gd name="T11" fmla="*/ 0 h 1943100"/>
              <a:gd name="T12" fmla="*/ 2438401 w 3457575"/>
              <a:gd name="T13" fmla="*/ 38100 h 1943100"/>
              <a:gd name="T14" fmla="*/ 2552701 w 3457575"/>
              <a:gd name="T15" fmla="*/ 295275 h 1943100"/>
              <a:gd name="T16" fmla="*/ 2524125 w 3457575"/>
              <a:gd name="T17" fmla="*/ 504825 h 1943100"/>
              <a:gd name="T18" fmla="*/ 2847975 w 3457575"/>
              <a:gd name="T19" fmla="*/ 876300 h 1943100"/>
              <a:gd name="T20" fmla="*/ 3438525 w 3457575"/>
              <a:gd name="T21" fmla="*/ 962025 h 1943100"/>
              <a:gd name="T22" fmla="*/ 3457575 w 3457575"/>
              <a:gd name="T23" fmla="*/ 1143000 h 1943100"/>
              <a:gd name="T24" fmla="*/ 2771775 w 3457575"/>
              <a:gd name="T25" fmla="*/ 1238250 h 1943100"/>
              <a:gd name="T26" fmla="*/ 2552701 w 3457575"/>
              <a:gd name="T27" fmla="*/ 1581150 h 1943100"/>
              <a:gd name="T28" fmla="*/ 2257425 w 3457575"/>
              <a:gd name="T29" fmla="*/ 1600200 h 1943100"/>
              <a:gd name="T30" fmla="*/ 1981208 w 3457575"/>
              <a:gd name="T31" fmla="*/ 1314450 h 1943100"/>
              <a:gd name="T32" fmla="*/ 1562108 w 3457575"/>
              <a:gd name="T33" fmla="*/ 1333500 h 1943100"/>
              <a:gd name="T34" fmla="*/ 1495433 w 3457575"/>
              <a:gd name="T35" fmla="*/ 1762125 h 1943100"/>
              <a:gd name="T36" fmla="*/ 1228733 w 3457575"/>
              <a:gd name="T37" fmla="*/ 1943100 h 1943100"/>
              <a:gd name="T38" fmla="*/ 685800 w 3457575"/>
              <a:gd name="T39" fmla="*/ 1838325 h 1943100"/>
              <a:gd name="T40" fmla="*/ 0 w 3457575"/>
              <a:gd name="T41" fmla="*/ 1428750 h 19431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457575"/>
              <a:gd name="T64" fmla="*/ 0 h 1943100"/>
              <a:gd name="T65" fmla="*/ 3457575 w 3457575"/>
              <a:gd name="T66" fmla="*/ 1943100 h 19431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457575" h="1943100">
                <a:moveTo>
                  <a:pt x="0" y="1428750"/>
                </a:moveTo>
                <a:lnTo>
                  <a:pt x="361950" y="952500"/>
                </a:lnTo>
                <a:lnTo>
                  <a:pt x="1238250" y="485775"/>
                </a:lnTo>
                <a:lnTo>
                  <a:pt x="1771650" y="390525"/>
                </a:lnTo>
                <a:lnTo>
                  <a:pt x="1838325" y="104775"/>
                </a:lnTo>
                <a:lnTo>
                  <a:pt x="2152650" y="0"/>
                </a:lnTo>
                <a:lnTo>
                  <a:pt x="2438400" y="38100"/>
                </a:lnTo>
                <a:lnTo>
                  <a:pt x="2552700" y="295275"/>
                </a:lnTo>
                <a:lnTo>
                  <a:pt x="2524125" y="504825"/>
                </a:lnTo>
                <a:lnTo>
                  <a:pt x="2847975" y="876300"/>
                </a:lnTo>
                <a:lnTo>
                  <a:pt x="3438525" y="962025"/>
                </a:lnTo>
                <a:lnTo>
                  <a:pt x="3457575" y="1143000"/>
                </a:lnTo>
                <a:lnTo>
                  <a:pt x="2771775" y="1238250"/>
                </a:lnTo>
                <a:lnTo>
                  <a:pt x="2552700" y="1581150"/>
                </a:lnTo>
                <a:lnTo>
                  <a:pt x="2257425" y="1600200"/>
                </a:lnTo>
                <a:lnTo>
                  <a:pt x="1981200" y="1314450"/>
                </a:lnTo>
                <a:lnTo>
                  <a:pt x="1562100" y="1333500"/>
                </a:lnTo>
                <a:lnTo>
                  <a:pt x="1495425" y="1762125"/>
                </a:lnTo>
                <a:lnTo>
                  <a:pt x="1228725" y="1943100"/>
                </a:lnTo>
                <a:lnTo>
                  <a:pt x="685800" y="1838325"/>
                </a:lnTo>
                <a:lnTo>
                  <a:pt x="0" y="1428750"/>
                </a:lnTo>
                <a:close/>
              </a:path>
            </a:pathLst>
          </a:custGeom>
          <a:noFill/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49" name="Freeform 63"/>
          <p:cNvSpPr>
            <a:spLocks/>
          </p:cNvSpPr>
          <p:nvPr/>
        </p:nvSpPr>
        <p:spPr bwMode="auto">
          <a:xfrm>
            <a:off x="5776485" y="2057400"/>
            <a:ext cx="1752600" cy="2085975"/>
          </a:xfrm>
          <a:custGeom>
            <a:avLst/>
            <a:gdLst>
              <a:gd name="T0" fmla="*/ 1562100 w 1752600"/>
              <a:gd name="T1" fmla="*/ 0 h 2085975"/>
              <a:gd name="T2" fmla="*/ 1133475 w 1752600"/>
              <a:gd name="T3" fmla="*/ 38100 h 2085975"/>
              <a:gd name="T4" fmla="*/ 781050 w 1752600"/>
              <a:gd name="T5" fmla="*/ 352425 h 2085975"/>
              <a:gd name="T6" fmla="*/ 95250 w 1752600"/>
              <a:gd name="T7" fmla="*/ 1123950 h 2085975"/>
              <a:gd name="T8" fmla="*/ 0 w 1752600"/>
              <a:gd name="T9" fmla="*/ 1733550 h 2085975"/>
              <a:gd name="T10" fmla="*/ 228600 w 1752600"/>
              <a:gd name="T11" fmla="*/ 2085975 h 2085975"/>
              <a:gd name="T12" fmla="*/ 600075 w 1752600"/>
              <a:gd name="T13" fmla="*/ 2028825 h 2085975"/>
              <a:gd name="T14" fmla="*/ 828675 w 1752600"/>
              <a:gd name="T15" fmla="*/ 1752600 h 2085975"/>
              <a:gd name="T16" fmla="*/ 1209675 w 1752600"/>
              <a:gd name="T17" fmla="*/ 1762125 h 2085975"/>
              <a:gd name="T18" fmla="*/ 1390650 w 1752600"/>
              <a:gd name="T19" fmla="*/ 1762125 h 2085975"/>
              <a:gd name="T20" fmla="*/ 1485900 w 1752600"/>
              <a:gd name="T21" fmla="*/ 1562100 h 2085975"/>
              <a:gd name="T22" fmla="*/ 1562100 w 1752600"/>
              <a:gd name="T23" fmla="*/ 1200150 h 2085975"/>
              <a:gd name="T24" fmla="*/ 1495425 w 1752600"/>
              <a:gd name="T25" fmla="*/ 752475 h 2085975"/>
              <a:gd name="T26" fmla="*/ 1752600 w 1752600"/>
              <a:gd name="T27" fmla="*/ 361950 h 2085975"/>
              <a:gd name="T28" fmla="*/ 1714500 w 1752600"/>
              <a:gd name="T29" fmla="*/ 66675 h 2085975"/>
              <a:gd name="T30" fmla="*/ 1562100 w 1752600"/>
              <a:gd name="T31" fmla="*/ 0 h 20859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752600"/>
              <a:gd name="T49" fmla="*/ 0 h 2085975"/>
              <a:gd name="T50" fmla="*/ 1752600 w 1752600"/>
              <a:gd name="T51" fmla="*/ 2085975 h 20859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752600" h="2085975">
                <a:moveTo>
                  <a:pt x="1562100" y="0"/>
                </a:moveTo>
                <a:lnTo>
                  <a:pt x="1133475" y="38100"/>
                </a:lnTo>
                <a:lnTo>
                  <a:pt x="781050" y="352425"/>
                </a:lnTo>
                <a:lnTo>
                  <a:pt x="95250" y="1123950"/>
                </a:lnTo>
                <a:lnTo>
                  <a:pt x="0" y="1733550"/>
                </a:lnTo>
                <a:lnTo>
                  <a:pt x="228600" y="2085975"/>
                </a:lnTo>
                <a:lnTo>
                  <a:pt x="600075" y="2028825"/>
                </a:lnTo>
                <a:lnTo>
                  <a:pt x="828675" y="1752600"/>
                </a:lnTo>
                <a:lnTo>
                  <a:pt x="1209675" y="1762125"/>
                </a:lnTo>
                <a:lnTo>
                  <a:pt x="1390650" y="1762125"/>
                </a:lnTo>
                <a:lnTo>
                  <a:pt x="1485900" y="1562100"/>
                </a:lnTo>
                <a:lnTo>
                  <a:pt x="1562100" y="1200150"/>
                </a:lnTo>
                <a:lnTo>
                  <a:pt x="1495425" y="752475"/>
                </a:lnTo>
                <a:lnTo>
                  <a:pt x="1752600" y="361950"/>
                </a:lnTo>
                <a:lnTo>
                  <a:pt x="1714500" y="66675"/>
                </a:lnTo>
                <a:lnTo>
                  <a:pt x="1562100" y="0"/>
                </a:lnTo>
                <a:close/>
              </a:path>
            </a:pathLst>
          </a:custGeom>
          <a:noFill/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50" name="Freeform 64"/>
          <p:cNvSpPr>
            <a:spLocks/>
          </p:cNvSpPr>
          <p:nvPr/>
        </p:nvSpPr>
        <p:spPr bwMode="auto">
          <a:xfrm>
            <a:off x="7443360" y="2543175"/>
            <a:ext cx="1285875" cy="1504950"/>
          </a:xfrm>
          <a:custGeom>
            <a:avLst/>
            <a:gdLst>
              <a:gd name="T0" fmla="*/ 590550 w 1285875"/>
              <a:gd name="T1" fmla="*/ 0 h 1504950"/>
              <a:gd name="T2" fmla="*/ 285750 w 1285875"/>
              <a:gd name="T3" fmla="*/ 9525 h 1504950"/>
              <a:gd name="T4" fmla="*/ 47625 w 1285875"/>
              <a:gd name="T5" fmla="*/ 361950 h 1504950"/>
              <a:gd name="T6" fmla="*/ 0 w 1285875"/>
              <a:gd name="T7" fmla="*/ 581025 h 1504950"/>
              <a:gd name="T8" fmla="*/ 19050 w 1285875"/>
              <a:gd name="T9" fmla="*/ 828675 h 1504950"/>
              <a:gd name="T10" fmla="*/ 466725 w 1285875"/>
              <a:gd name="T11" fmla="*/ 828675 h 1504950"/>
              <a:gd name="T12" fmla="*/ 561975 w 1285875"/>
              <a:gd name="T13" fmla="*/ 828675 h 1504950"/>
              <a:gd name="T14" fmla="*/ 590550 w 1285875"/>
              <a:gd name="T15" fmla="*/ 1085850 h 1504950"/>
              <a:gd name="T16" fmla="*/ 657225 w 1285875"/>
              <a:gd name="T17" fmla="*/ 1304925 h 1504950"/>
              <a:gd name="T18" fmla="*/ 828675 w 1285875"/>
              <a:gd name="T19" fmla="*/ 1504950 h 1504950"/>
              <a:gd name="T20" fmla="*/ 1076325 w 1285875"/>
              <a:gd name="T21" fmla="*/ 1476375 h 1504950"/>
              <a:gd name="T22" fmla="*/ 1285875 w 1285875"/>
              <a:gd name="T23" fmla="*/ 1143000 h 1504950"/>
              <a:gd name="T24" fmla="*/ 1238250 w 1285875"/>
              <a:gd name="T25" fmla="*/ 657225 h 1504950"/>
              <a:gd name="T26" fmla="*/ 1085850 w 1285875"/>
              <a:gd name="T27" fmla="*/ 390525 h 1504950"/>
              <a:gd name="T28" fmla="*/ 885825 w 1285875"/>
              <a:gd name="T29" fmla="*/ 104775 h 1504950"/>
              <a:gd name="T30" fmla="*/ 590550 w 1285875"/>
              <a:gd name="T31" fmla="*/ 0 h 15049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285875"/>
              <a:gd name="T49" fmla="*/ 0 h 1504950"/>
              <a:gd name="T50" fmla="*/ 1285875 w 1285875"/>
              <a:gd name="T51" fmla="*/ 1504950 h 150495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285875" h="1504950">
                <a:moveTo>
                  <a:pt x="590550" y="0"/>
                </a:moveTo>
                <a:lnTo>
                  <a:pt x="285750" y="9525"/>
                </a:lnTo>
                <a:lnTo>
                  <a:pt x="47625" y="361950"/>
                </a:lnTo>
                <a:lnTo>
                  <a:pt x="0" y="581025"/>
                </a:lnTo>
                <a:lnTo>
                  <a:pt x="19050" y="828675"/>
                </a:lnTo>
                <a:lnTo>
                  <a:pt x="466725" y="828675"/>
                </a:lnTo>
                <a:lnTo>
                  <a:pt x="561975" y="828675"/>
                </a:lnTo>
                <a:lnTo>
                  <a:pt x="590550" y="1085850"/>
                </a:lnTo>
                <a:lnTo>
                  <a:pt x="657225" y="1304925"/>
                </a:lnTo>
                <a:lnTo>
                  <a:pt x="828675" y="1504950"/>
                </a:lnTo>
                <a:lnTo>
                  <a:pt x="1076325" y="1476375"/>
                </a:lnTo>
                <a:lnTo>
                  <a:pt x="1285875" y="1143000"/>
                </a:lnTo>
                <a:lnTo>
                  <a:pt x="1238250" y="657225"/>
                </a:lnTo>
                <a:lnTo>
                  <a:pt x="1085850" y="390525"/>
                </a:lnTo>
                <a:lnTo>
                  <a:pt x="885825" y="104775"/>
                </a:lnTo>
                <a:lnTo>
                  <a:pt x="590550" y="0"/>
                </a:lnTo>
                <a:close/>
              </a:path>
            </a:pathLst>
          </a:custGeom>
          <a:noFill/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51" name="Oval 57"/>
          <p:cNvSpPr>
            <a:spLocks noChangeArrowheads="1"/>
          </p:cNvSpPr>
          <p:nvPr/>
        </p:nvSpPr>
        <p:spPr bwMode="auto">
          <a:xfrm>
            <a:off x="7424310" y="3895725"/>
            <a:ext cx="257175" cy="25717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0952" name="Oval 58"/>
          <p:cNvSpPr>
            <a:spLocks noChangeArrowheads="1"/>
          </p:cNvSpPr>
          <p:nvPr/>
        </p:nvSpPr>
        <p:spPr bwMode="auto">
          <a:xfrm>
            <a:off x="8119635" y="2314575"/>
            <a:ext cx="257175" cy="25717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953" name="Oval 59"/>
          <p:cNvSpPr>
            <a:spLocks noChangeArrowheads="1"/>
          </p:cNvSpPr>
          <p:nvPr/>
        </p:nvSpPr>
        <p:spPr bwMode="auto">
          <a:xfrm>
            <a:off x="6938535" y="1790700"/>
            <a:ext cx="257175" cy="25717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sp>
        <p:nvSpPr>
          <p:cNvPr id="60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728898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796" y="1543050"/>
            <a:ext cx="4867275" cy="436245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Input: an optimized LQP T, and main memory  constraint M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leaf R of T by “scan(R)”;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the “scan’s” with other operations;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each internal node v of T by a proper algorithm;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each edge e in T, decide if e should be “materialized”;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 all materialized edges;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subtree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call to the subroutine at the root of the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subtree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The order of the calls follows the bottom-up order in the structure. 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899" name="AutoShape 4"/>
          <p:cNvSpPr>
            <a:spLocks noChangeArrowheads="1"/>
          </p:cNvSpPr>
          <p:nvPr/>
        </p:nvSpPr>
        <p:spPr bwMode="auto">
          <a:xfrm rot="-5400000">
            <a:off x="6676597" y="2641601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0" name="TextBox 16"/>
          <p:cNvSpPr txBox="1">
            <a:spLocks noChangeArrowheads="1"/>
          </p:cNvSpPr>
          <p:nvPr/>
        </p:nvSpPr>
        <p:spPr bwMode="auto">
          <a:xfrm>
            <a:off x="7124273" y="2114550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0901" name="TextBox 17"/>
          <p:cNvSpPr txBox="1">
            <a:spLocks noChangeArrowheads="1"/>
          </p:cNvSpPr>
          <p:nvPr/>
        </p:nvSpPr>
        <p:spPr bwMode="auto">
          <a:xfrm>
            <a:off x="7703710" y="2571750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</a:p>
        </p:txBody>
      </p:sp>
      <p:sp>
        <p:nvSpPr>
          <p:cNvPr id="80902" name="AutoShape 4"/>
          <p:cNvSpPr>
            <a:spLocks noChangeArrowheads="1"/>
          </p:cNvSpPr>
          <p:nvPr/>
        </p:nvSpPr>
        <p:spPr bwMode="auto">
          <a:xfrm rot="-5400000">
            <a:off x="7029022" y="407987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3" name="AutoShape 4"/>
          <p:cNvSpPr>
            <a:spLocks noChangeArrowheads="1"/>
          </p:cNvSpPr>
          <p:nvPr/>
        </p:nvSpPr>
        <p:spPr bwMode="auto">
          <a:xfrm rot="-5400000">
            <a:off x="7029022" y="31845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4" name="AutoShape 4"/>
          <p:cNvSpPr>
            <a:spLocks noChangeArrowheads="1"/>
          </p:cNvSpPr>
          <p:nvPr/>
        </p:nvSpPr>
        <p:spPr bwMode="auto">
          <a:xfrm rot="-5400000">
            <a:off x="7486222" y="3641726"/>
            <a:ext cx="112713" cy="169862"/>
          </a:xfrm>
          <a:prstGeom prst="flowChartCollate">
            <a:avLst/>
          </a:prstGeom>
          <a:solidFill>
            <a:schemeClr val="bg1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0905" name="TextBox 22"/>
          <p:cNvSpPr txBox="1">
            <a:spLocks noChangeArrowheads="1"/>
          </p:cNvSpPr>
          <p:nvPr/>
        </p:nvSpPr>
        <p:spPr bwMode="auto">
          <a:xfrm>
            <a:off x="6047948" y="31337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6" name="TextBox 23"/>
          <p:cNvSpPr txBox="1">
            <a:spLocks noChangeArrowheads="1"/>
          </p:cNvSpPr>
          <p:nvPr/>
        </p:nvSpPr>
        <p:spPr bwMode="auto">
          <a:xfrm>
            <a:off x="7702123" y="399097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07" name="Straight Connector 26"/>
          <p:cNvCxnSpPr>
            <a:cxnSpLocks noChangeShapeType="1"/>
          </p:cNvCxnSpPr>
          <p:nvPr/>
        </p:nvCxnSpPr>
        <p:spPr bwMode="auto">
          <a:xfrm rot="10800000" flipV="1">
            <a:off x="6881385" y="2428875"/>
            <a:ext cx="228600" cy="180975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8" name="Straight Connector 30"/>
          <p:cNvCxnSpPr>
            <a:cxnSpLocks noChangeShapeType="1"/>
          </p:cNvCxnSpPr>
          <p:nvPr/>
        </p:nvCxnSpPr>
        <p:spPr bwMode="auto">
          <a:xfrm rot="16200000" flipH="1">
            <a:off x="6814710" y="2933700"/>
            <a:ext cx="266700" cy="1905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09" name="Straight Connector 38"/>
          <p:cNvCxnSpPr>
            <a:cxnSpLocks noChangeShapeType="1"/>
          </p:cNvCxnSpPr>
          <p:nvPr/>
        </p:nvCxnSpPr>
        <p:spPr bwMode="auto">
          <a:xfrm rot="10800000" flipV="1">
            <a:off x="7281435" y="3857625"/>
            <a:ext cx="18097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0" name="Straight Connector 40"/>
          <p:cNvCxnSpPr>
            <a:cxnSpLocks noChangeShapeType="1"/>
          </p:cNvCxnSpPr>
          <p:nvPr/>
        </p:nvCxnSpPr>
        <p:spPr bwMode="auto">
          <a:xfrm rot="16200000" flipH="1">
            <a:off x="7629097" y="3871913"/>
            <a:ext cx="21907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1" name="Straight Connector 42"/>
          <p:cNvCxnSpPr>
            <a:cxnSpLocks noChangeShapeType="1"/>
          </p:cNvCxnSpPr>
          <p:nvPr/>
        </p:nvCxnSpPr>
        <p:spPr bwMode="auto">
          <a:xfrm rot="5400000">
            <a:off x="7600522" y="2986088"/>
            <a:ext cx="200025" cy="1143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2" name="Straight Connector 46"/>
          <p:cNvCxnSpPr>
            <a:cxnSpLocks noChangeShapeType="1"/>
          </p:cNvCxnSpPr>
          <p:nvPr/>
        </p:nvCxnSpPr>
        <p:spPr bwMode="auto">
          <a:xfrm rot="5400000">
            <a:off x="6071760" y="3581400"/>
            <a:ext cx="228600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3" name="TextBox 47"/>
          <p:cNvSpPr txBox="1">
            <a:spLocks noChangeArrowheads="1"/>
          </p:cNvSpPr>
          <p:nvPr/>
        </p:nvSpPr>
        <p:spPr bwMode="auto">
          <a:xfrm>
            <a:off x="6473398" y="4352925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Box 48"/>
          <p:cNvSpPr txBox="1">
            <a:spLocks noChangeArrowheads="1"/>
          </p:cNvSpPr>
          <p:nvPr/>
        </p:nvSpPr>
        <p:spPr bwMode="auto">
          <a:xfrm>
            <a:off x="8197423" y="2990850"/>
            <a:ext cx="29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endParaRPr lang="en-US" altLang="en-US" sz="160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915" name="Straight Connector 52"/>
          <p:cNvCxnSpPr>
            <a:cxnSpLocks noChangeShapeType="1"/>
          </p:cNvCxnSpPr>
          <p:nvPr/>
        </p:nvCxnSpPr>
        <p:spPr bwMode="auto">
          <a:xfrm rot="16200000" flipH="1">
            <a:off x="7138560" y="4324350"/>
            <a:ext cx="219075" cy="142875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Straight Connector 54"/>
          <p:cNvCxnSpPr>
            <a:cxnSpLocks noChangeShapeType="1"/>
          </p:cNvCxnSpPr>
          <p:nvPr/>
        </p:nvCxnSpPr>
        <p:spPr bwMode="auto">
          <a:xfrm rot="5400000">
            <a:off x="6486097" y="4805363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Straight Connector 55"/>
          <p:cNvCxnSpPr>
            <a:cxnSpLocks noChangeShapeType="1"/>
          </p:cNvCxnSpPr>
          <p:nvPr/>
        </p:nvCxnSpPr>
        <p:spPr bwMode="auto">
          <a:xfrm rot="5400000">
            <a:off x="8200597" y="34242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8" name="TextBox 58"/>
          <p:cNvSpPr txBox="1">
            <a:spLocks noChangeArrowheads="1"/>
          </p:cNvSpPr>
          <p:nvPr/>
        </p:nvSpPr>
        <p:spPr bwMode="auto">
          <a:xfrm>
            <a:off x="8010098" y="3524250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scan(G)</a:t>
            </a:r>
          </a:p>
        </p:txBody>
      </p:sp>
      <p:cxnSp>
        <p:nvCxnSpPr>
          <p:cNvPr id="80919" name="Straight Connector 60"/>
          <p:cNvCxnSpPr>
            <a:cxnSpLocks noChangeShapeType="1"/>
          </p:cNvCxnSpPr>
          <p:nvPr/>
        </p:nvCxnSpPr>
        <p:spPr bwMode="auto">
          <a:xfrm rot="5400000">
            <a:off x="6848047" y="3452813"/>
            <a:ext cx="238125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0" name="Straight Connector 61"/>
          <p:cNvCxnSpPr>
            <a:cxnSpLocks noChangeShapeType="1"/>
          </p:cNvCxnSpPr>
          <p:nvPr/>
        </p:nvCxnSpPr>
        <p:spPr bwMode="auto">
          <a:xfrm rot="5400000">
            <a:off x="7714822" y="4452938"/>
            <a:ext cx="257175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21" name="TextBox 62"/>
          <p:cNvSpPr txBox="1">
            <a:spLocks noChangeArrowheads="1"/>
          </p:cNvSpPr>
          <p:nvPr/>
        </p:nvSpPr>
        <p:spPr bwMode="auto">
          <a:xfrm>
            <a:off x="7278260" y="30765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scan(F)</a:t>
            </a:r>
          </a:p>
        </p:txBody>
      </p:sp>
      <p:sp>
        <p:nvSpPr>
          <p:cNvPr id="80922" name="TextBox 63"/>
          <p:cNvSpPr txBox="1">
            <a:spLocks noChangeArrowheads="1"/>
          </p:cNvSpPr>
          <p:nvPr/>
        </p:nvSpPr>
        <p:spPr bwMode="auto">
          <a:xfrm>
            <a:off x="7589410" y="4562475"/>
            <a:ext cx="65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scan(E)</a:t>
            </a:r>
          </a:p>
        </p:txBody>
      </p:sp>
      <p:sp>
        <p:nvSpPr>
          <p:cNvPr id="80923" name="TextBox 64"/>
          <p:cNvSpPr txBox="1">
            <a:spLocks noChangeArrowheads="1"/>
          </p:cNvSpPr>
          <p:nvPr/>
        </p:nvSpPr>
        <p:spPr bwMode="auto">
          <a:xfrm>
            <a:off x="6933773" y="441007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scan(D)</a:t>
            </a:r>
          </a:p>
        </p:txBody>
      </p:sp>
      <p:sp>
        <p:nvSpPr>
          <p:cNvPr id="80924" name="TextBox 65"/>
          <p:cNvSpPr txBox="1">
            <a:spLocks noChangeArrowheads="1"/>
          </p:cNvSpPr>
          <p:nvPr/>
        </p:nvSpPr>
        <p:spPr bwMode="auto">
          <a:xfrm>
            <a:off x="6289248" y="4876800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scan(C)</a:t>
            </a:r>
          </a:p>
        </p:txBody>
      </p:sp>
      <p:sp>
        <p:nvSpPr>
          <p:cNvPr id="80925" name="TextBox 66"/>
          <p:cNvSpPr txBox="1">
            <a:spLocks noChangeArrowheads="1"/>
          </p:cNvSpPr>
          <p:nvPr/>
        </p:nvSpPr>
        <p:spPr bwMode="auto">
          <a:xfrm>
            <a:off x="6584523" y="3571875"/>
            <a:ext cx="6651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scan(B)</a:t>
            </a:r>
          </a:p>
        </p:txBody>
      </p:sp>
      <p:sp>
        <p:nvSpPr>
          <p:cNvPr id="80926" name="TextBox 67"/>
          <p:cNvSpPr txBox="1">
            <a:spLocks noChangeArrowheads="1"/>
          </p:cNvSpPr>
          <p:nvPr/>
        </p:nvSpPr>
        <p:spPr bwMode="auto">
          <a:xfrm>
            <a:off x="5819348" y="3667125"/>
            <a:ext cx="671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scan(A)</a:t>
            </a:r>
          </a:p>
        </p:txBody>
      </p:sp>
      <p:cxnSp>
        <p:nvCxnSpPr>
          <p:cNvPr id="80927" name="Straight Connector 37"/>
          <p:cNvCxnSpPr>
            <a:cxnSpLocks noChangeShapeType="1"/>
          </p:cNvCxnSpPr>
          <p:nvPr/>
        </p:nvCxnSpPr>
        <p:spPr bwMode="auto">
          <a:xfrm rot="5400000">
            <a:off x="6309885" y="2894013"/>
            <a:ext cx="369888" cy="315912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8" name="Straight Connector 39"/>
          <p:cNvCxnSpPr>
            <a:cxnSpLocks noChangeShapeType="1"/>
          </p:cNvCxnSpPr>
          <p:nvPr/>
        </p:nvCxnSpPr>
        <p:spPr bwMode="auto">
          <a:xfrm rot="10800000" flipV="1">
            <a:off x="6706760" y="4305300"/>
            <a:ext cx="279400" cy="15240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29" name="Straight Connector 41"/>
          <p:cNvCxnSpPr>
            <a:cxnSpLocks noChangeShapeType="1"/>
          </p:cNvCxnSpPr>
          <p:nvPr/>
        </p:nvCxnSpPr>
        <p:spPr bwMode="auto">
          <a:xfrm>
            <a:off x="7986285" y="2876550"/>
            <a:ext cx="301625" cy="20955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30" name="Oval 37"/>
          <p:cNvSpPr>
            <a:spLocks noChangeArrowheads="1"/>
          </p:cNvSpPr>
          <p:nvPr/>
        </p:nvSpPr>
        <p:spPr bwMode="auto">
          <a:xfrm>
            <a:off x="5862210" y="320040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1" name="Oval 37"/>
          <p:cNvSpPr>
            <a:spLocks noChangeArrowheads="1"/>
          </p:cNvSpPr>
          <p:nvPr/>
        </p:nvSpPr>
        <p:spPr bwMode="auto">
          <a:xfrm>
            <a:off x="6338460" y="44481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2" name="Oval 37"/>
          <p:cNvSpPr>
            <a:spLocks noChangeArrowheads="1"/>
          </p:cNvSpPr>
          <p:nvPr/>
        </p:nvSpPr>
        <p:spPr bwMode="auto">
          <a:xfrm>
            <a:off x="7624335" y="4095750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3" name="Oval 37"/>
          <p:cNvSpPr>
            <a:spLocks noChangeArrowheads="1"/>
          </p:cNvSpPr>
          <p:nvPr/>
        </p:nvSpPr>
        <p:spPr bwMode="auto">
          <a:xfrm>
            <a:off x="8052960" y="3076575"/>
            <a:ext cx="561975" cy="876300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4" name="TextBox 43"/>
          <p:cNvSpPr txBox="1">
            <a:spLocks noChangeArrowheads="1"/>
          </p:cNvSpPr>
          <p:nvPr/>
        </p:nvSpPr>
        <p:spPr bwMode="auto">
          <a:xfrm>
            <a:off x="5552648" y="4743450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5" name="TextBox 44"/>
          <p:cNvSpPr txBox="1">
            <a:spLocks noChangeArrowheads="1"/>
          </p:cNvSpPr>
          <p:nvPr/>
        </p:nvSpPr>
        <p:spPr bwMode="auto">
          <a:xfrm>
            <a:off x="8145035" y="43910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  <p:sp>
        <p:nvSpPr>
          <p:cNvPr id="80936" name="Rectangle 45"/>
          <p:cNvSpPr>
            <a:spLocks noChangeArrowheads="1"/>
          </p:cNvSpPr>
          <p:nvPr/>
        </p:nvSpPr>
        <p:spPr bwMode="auto">
          <a:xfrm>
            <a:off x="7157610" y="22002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7" name="Rectangle 46"/>
          <p:cNvSpPr>
            <a:spLocks noChangeArrowheads="1"/>
          </p:cNvSpPr>
          <p:nvPr/>
        </p:nvSpPr>
        <p:spPr bwMode="auto">
          <a:xfrm>
            <a:off x="6605160" y="260985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8" name="Rectangle 47"/>
          <p:cNvSpPr>
            <a:spLocks noChangeArrowheads="1"/>
          </p:cNvSpPr>
          <p:nvPr/>
        </p:nvSpPr>
        <p:spPr bwMode="auto">
          <a:xfrm>
            <a:off x="6948060" y="3162300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39" name="Rectangle 48"/>
          <p:cNvSpPr>
            <a:spLocks noChangeArrowheads="1"/>
          </p:cNvSpPr>
          <p:nvPr/>
        </p:nvSpPr>
        <p:spPr bwMode="auto">
          <a:xfrm>
            <a:off x="7414785" y="360997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0" name="Rectangle 49"/>
          <p:cNvSpPr>
            <a:spLocks noChangeArrowheads="1"/>
          </p:cNvSpPr>
          <p:nvPr/>
        </p:nvSpPr>
        <p:spPr bwMode="auto">
          <a:xfrm>
            <a:off x="6948060" y="40481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0941" name="Rectangle 50"/>
          <p:cNvSpPr>
            <a:spLocks noChangeArrowheads="1"/>
          </p:cNvSpPr>
          <p:nvPr/>
        </p:nvSpPr>
        <p:spPr bwMode="auto">
          <a:xfrm>
            <a:off x="7748160" y="2638425"/>
            <a:ext cx="257175" cy="228600"/>
          </a:xfrm>
          <a:prstGeom prst="rect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80942" name="TextBox 51"/>
          <p:cNvSpPr txBox="1">
            <a:spLocks noChangeArrowheads="1"/>
          </p:cNvSpPr>
          <p:nvPr/>
        </p:nvSpPr>
        <p:spPr bwMode="auto">
          <a:xfrm>
            <a:off x="6284485" y="259080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3" name="TextBox 52"/>
          <p:cNvSpPr txBox="1">
            <a:spLocks noChangeArrowheads="1"/>
          </p:cNvSpPr>
          <p:nvPr/>
        </p:nvSpPr>
        <p:spPr bwMode="auto">
          <a:xfrm>
            <a:off x="6627385" y="31432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J2P</a:t>
            </a:r>
          </a:p>
        </p:txBody>
      </p:sp>
      <p:sp>
        <p:nvSpPr>
          <p:cNvPr id="80944" name="TextBox 53"/>
          <p:cNvSpPr txBox="1">
            <a:spLocks noChangeArrowheads="1"/>
          </p:cNvSpPr>
          <p:nvPr/>
        </p:nvSpPr>
        <p:spPr bwMode="auto">
          <a:xfrm>
            <a:off x="7617985" y="3590925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5" name="TextBox 54"/>
          <p:cNvSpPr txBox="1">
            <a:spLocks noChangeArrowheads="1"/>
          </p:cNvSpPr>
          <p:nvPr/>
        </p:nvSpPr>
        <p:spPr bwMode="auto">
          <a:xfrm>
            <a:off x="6608335" y="4019550"/>
            <a:ext cx="406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J1P</a:t>
            </a:r>
          </a:p>
        </p:txBody>
      </p:sp>
      <p:sp>
        <p:nvSpPr>
          <p:cNvPr id="80946" name="TextBox 55"/>
          <p:cNvSpPr txBox="1">
            <a:spLocks noChangeArrowheads="1"/>
          </p:cNvSpPr>
          <p:nvPr/>
        </p:nvSpPr>
        <p:spPr bwMode="auto">
          <a:xfrm>
            <a:off x="6876623" y="2171700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</a:t>
            </a:r>
          </a:p>
        </p:txBody>
      </p:sp>
      <p:sp>
        <p:nvSpPr>
          <p:cNvPr id="80947" name="TextBox 56"/>
          <p:cNvSpPr txBox="1">
            <a:spLocks noChangeArrowheads="1"/>
          </p:cNvSpPr>
          <p:nvPr/>
        </p:nvSpPr>
        <p:spPr bwMode="auto">
          <a:xfrm>
            <a:off x="7946598" y="2619375"/>
            <a:ext cx="396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I1P</a:t>
            </a:r>
          </a:p>
        </p:txBody>
      </p:sp>
      <p:sp>
        <p:nvSpPr>
          <p:cNvPr id="80948" name="Freeform 62"/>
          <p:cNvSpPr>
            <a:spLocks/>
          </p:cNvSpPr>
          <p:nvPr/>
        </p:nvSpPr>
        <p:spPr bwMode="auto">
          <a:xfrm>
            <a:off x="5481210" y="3495675"/>
            <a:ext cx="3457575" cy="1943100"/>
          </a:xfrm>
          <a:custGeom>
            <a:avLst/>
            <a:gdLst>
              <a:gd name="T0" fmla="*/ 0 w 3457575"/>
              <a:gd name="T1" fmla="*/ 1428750 h 1943100"/>
              <a:gd name="T2" fmla="*/ 361950 w 3457575"/>
              <a:gd name="T3" fmla="*/ 952500 h 1943100"/>
              <a:gd name="T4" fmla="*/ 1238258 w 3457575"/>
              <a:gd name="T5" fmla="*/ 485775 h 1943100"/>
              <a:gd name="T6" fmla="*/ 1771658 w 3457575"/>
              <a:gd name="T7" fmla="*/ 390525 h 1943100"/>
              <a:gd name="T8" fmla="*/ 1838333 w 3457575"/>
              <a:gd name="T9" fmla="*/ 104775 h 1943100"/>
              <a:gd name="T10" fmla="*/ 2152651 w 3457575"/>
              <a:gd name="T11" fmla="*/ 0 h 1943100"/>
              <a:gd name="T12" fmla="*/ 2438401 w 3457575"/>
              <a:gd name="T13" fmla="*/ 38100 h 1943100"/>
              <a:gd name="T14" fmla="*/ 2552701 w 3457575"/>
              <a:gd name="T15" fmla="*/ 295275 h 1943100"/>
              <a:gd name="T16" fmla="*/ 2524125 w 3457575"/>
              <a:gd name="T17" fmla="*/ 504825 h 1943100"/>
              <a:gd name="T18" fmla="*/ 2847975 w 3457575"/>
              <a:gd name="T19" fmla="*/ 876300 h 1943100"/>
              <a:gd name="T20" fmla="*/ 3438525 w 3457575"/>
              <a:gd name="T21" fmla="*/ 962025 h 1943100"/>
              <a:gd name="T22" fmla="*/ 3457575 w 3457575"/>
              <a:gd name="T23" fmla="*/ 1143000 h 1943100"/>
              <a:gd name="T24" fmla="*/ 2771775 w 3457575"/>
              <a:gd name="T25" fmla="*/ 1238250 h 1943100"/>
              <a:gd name="T26" fmla="*/ 2552701 w 3457575"/>
              <a:gd name="T27" fmla="*/ 1581150 h 1943100"/>
              <a:gd name="T28" fmla="*/ 2257425 w 3457575"/>
              <a:gd name="T29" fmla="*/ 1600200 h 1943100"/>
              <a:gd name="T30" fmla="*/ 1981208 w 3457575"/>
              <a:gd name="T31" fmla="*/ 1314450 h 1943100"/>
              <a:gd name="T32" fmla="*/ 1562108 w 3457575"/>
              <a:gd name="T33" fmla="*/ 1333500 h 1943100"/>
              <a:gd name="T34" fmla="*/ 1495433 w 3457575"/>
              <a:gd name="T35" fmla="*/ 1762125 h 1943100"/>
              <a:gd name="T36" fmla="*/ 1228733 w 3457575"/>
              <a:gd name="T37" fmla="*/ 1943100 h 1943100"/>
              <a:gd name="T38" fmla="*/ 685800 w 3457575"/>
              <a:gd name="T39" fmla="*/ 1838325 h 1943100"/>
              <a:gd name="T40" fmla="*/ 0 w 3457575"/>
              <a:gd name="T41" fmla="*/ 1428750 h 19431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457575"/>
              <a:gd name="T64" fmla="*/ 0 h 1943100"/>
              <a:gd name="T65" fmla="*/ 3457575 w 3457575"/>
              <a:gd name="T66" fmla="*/ 1943100 h 19431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457575" h="1943100">
                <a:moveTo>
                  <a:pt x="0" y="1428750"/>
                </a:moveTo>
                <a:lnTo>
                  <a:pt x="361950" y="952500"/>
                </a:lnTo>
                <a:lnTo>
                  <a:pt x="1238250" y="485775"/>
                </a:lnTo>
                <a:lnTo>
                  <a:pt x="1771650" y="390525"/>
                </a:lnTo>
                <a:lnTo>
                  <a:pt x="1838325" y="104775"/>
                </a:lnTo>
                <a:lnTo>
                  <a:pt x="2152650" y="0"/>
                </a:lnTo>
                <a:lnTo>
                  <a:pt x="2438400" y="38100"/>
                </a:lnTo>
                <a:lnTo>
                  <a:pt x="2552700" y="295275"/>
                </a:lnTo>
                <a:lnTo>
                  <a:pt x="2524125" y="504825"/>
                </a:lnTo>
                <a:lnTo>
                  <a:pt x="2847975" y="876300"/>
                </a:lnTo>
                <a:lnTo>
                  <a:pt x="3438525" y="962025"/>
                </a:lnTo>
                <a:lnTo>
                  <a:pt x="3457575" y="1143000"/>
                </a:lnTo>
                <a:lnTo>
                  <a:pt x="2771775" y="1238250"/>
                </a:lnTo>
                <a:lnTo>
                  <a:pt x="2552700" y="1581150"/>
                </a:lnTo>
                <a:lnTo>
                  <a:pt x="2257425" y="1600200"/>
                </a:lnTo>
                <a:lnTo>
                  <a:pt x="1981200" y="1314450"/>
                </a:lnTo>
                <a:lnTo>
                  <a:pt x="1562100" y="1333500"/>
                </a:lnTo>
                <a:lnTo>
                  <a:pt x="1495425" y="1762125"/>
                </a:lnTo>
                <a:lnTo>
                  <a:pt x="1228725" y="1943100"/>
                </a:lnTo>
                <a:lnTo>
                  <a:pt x="685800" y="1838325"/>
                </a:lnTo>
                <a:lnTo>
                  <a:pt x="0" y="1428750"/>
                </a:lnTo>
                <a:close/>
              </a:path>
            </a:pathLst>
          </a:custGeom>
          <a:noFill/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49" name="Freeform 63"/>
          <p:cNvSpPr>
            <a:spLocks/>
          </p:cNvSpPr>
          <p:nvPr/>
        </p:nvSpPr>
        <p:spPr bwMode="auto">
          <a:xfrm>
            <a:off x="5776485" y="2057400"/>
            <a:ext cx="1752600" cy="2085975"/>
          </a:xfrm>
          <a:custGeom>
            <a:avLst/>
            <a:gdLst>
              <a:gd name="T0" fmla="*/ 1562100 w 1752600"/>
              <a:gd name="T1" fmla="*/ 0 h 2085975"/>
              <a:gd name="T2" fmla="*/ 1133475 w 1752600"/>
              <a:gd name="T3" fmla="*/ 38100 h 2085975"/>
              <a:gd name="T4" fmla="*/ 781050 w 1752600"/>
              <a:gd name="T5" fmla="*/ 352425 h 2085975"/>
              <a:gd name="T6" fmla="*/ 95250 w 1752600"/>
              <a:gd name="T7" fmla="*/ 1123950 h 2085975"/>
              <a:gd name="T8" fmla="*/ 0 w 1752600"/>
              <a:gd name="T9" fmla="*/ 1733550 h 2085975"/>
              <a:gd name="T10" fmla="*/ 228600 w 1752600"/>
              <a:gd name="T11" fmla="*/ 2085975 h 2085975"/>
              <a:gd name="T12" fmla="*/ 600075 w 1752600"/>
              <a:gd name="T13" fmla="*/ 2028825 h 2085975"/>
              <a:gd name="T14" fmla="*/ 828675 w 1752600"/>
              <a:gd name="T15" fmla="*/ 1752600 h 2085975"/>
              <a:gd name="T16" fmla="*/ 1209675 w 1752600"/>
              <a:gd name="T17" fmla="*/ 1762125 h 2085975"/>
              <a:gd name="T18" fmla="*/ 1390650 w 1752600"/>
              <a:gd name="T19" fmla="*/ 1762125 h 2085975"/>
              <a:gd name="T20" fmla="*/ 1485900 w 1752600"/>
              <a:gd name="T21" fmla="*/ 1562100 h 2085975"/>
              <a:gd name="T22" fmla="*/ 1562100 w 1752600"/>
              <a:gd name="T23" fmla="*/ 1200150 h 2085975"/>
              <a:gd name="T24" fmla="*/ 1495425 w 1752600"/>
              <a:gd name="T25" fmla="*/ 752475 h 2085975"/>
              <a:gd name="T26" fmla="*/ 1752600 w 1752600"/>
              <a:gd name="T27" fmla="*/ 361950 h 2085975"/>
              <a:gd name="T28" fmla="*/ 1714500 w 1752600"/>
              <a:gd name="T29" fmla="*/ 66675 h 2085975"/>
              <a:gd name="T30" fmla="*/ 1562100 w 1752600"/>
              <a:gd name="T31" fmla="*/ 0 h 20859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752600"/>
              <a:gd name="T49" fmla="*/ 0 h 2085975"/>
              <a:gd name="T50" fmla="*/ 1752600 w 1752600"/>
              <a:gd name="T51" fmla="*/ 2085975 h 20859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752600" h="2085975">
                <a:moveTo>
                  <a:pt x="1562100" y="0"/>
                </a:moveTo>
                <a:lnTo>
                  <a:pt x="1133475" y="38100"/>
                </a:lnTo>
                <a:lnTo>
                  <a:pt x="781050" y="352425"/>
                </a:lnTo>
                <a:lnTo>
                  <a:pt x="95250" y="1123950"/>
                </a:lnTo>
                <a:lnTo>
                  <a:pt x="0" y="1733550"/>
                </a:lnTo>
                <a:lnTo>
                  <a:pt x="228600" y="2085975"/>
                </a:lnTo>
                <a:lnTo>
                  <a:pt x="600075" y="2028825"/>
                </a:lnTo>
                <a:lnTo>
                  <a:pt x="828675" y="1752600"/>
                </a:lnTo>
                <a:lnTo>
                  <a:pt x="1209675" y="1762125"/>
                </a:lnTo>
                <a:lnTo>
                  <a:pt x="1390650" y="1762125"/>
                </a:lnTo>
                <a:lnTo>
                  <a:pt x="1485900" y="1562100"/>
                </a:lnTo>
                <a:lnTo>
                  <a:pt x="1562100" y="1200150"/>
                </a:lnTo>
                <a:lnTo>
                  <a:pt x="1495425" y="752475"/>
                </a:lnTo>
                <a:lnTo>
                  <a:pt x="1752600" y="361950"/>
                </a:lnTo>
                <a:lnTo>
                  <a:pt x="1714500" y="66675"/>
                </a:lnTo>
                <a:lnTo>
                  <a:pt x="1562100" y="0"/>
                </a:lnTo>
                <a:close/>
              </a:path>
            </a:pathLst>
          </a:custGeom>
          <a:noFill/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50" name="Freeform 64"/>
          <p:cNvSpPr>
            <a:spLocks/>
          </p:cNvSpPr>
          <p:nvPr/>
        </p:nvSpPr>
        <p:spPr bwMode="auto">
          <a:xfrm>
            <a:off x="7443360" y="2543175"/>
            <a:ext cx="1285875" cy="1504950"/>
          </a:xfrm>
          <a:custGeom>
            <a:avLst/>
            <a:gdLst>
              <a:gd name="T0" fmla="*/ 590550 w 1285875"/>
              <a:gd name="T1" fmla="*/ 0 h 1504950"/>
              <a:gd name="T2" fmla="*/ 285750 w 1285875"/>
              <a:gd name="T3" fmla="*/ 9525 h 1504950"/>
              <a:gd name="T4" fmla="*/ 47625 w 1285875"/>
              <a:gd name="T5" fmla="*/ 361950 h 1504950"/>
              <a:gd name="T6" fmla="*/ 0 w 1285875"/>
              <a:gd name="T7" fmla="*/ 581025 h 1504950"/>
              <a:gd name="T8" fmla="*/ 19050 w 1285875"/>
              <a:gd name="T9" fmla="*/ 828675 h 1504950"/>
              <a:gd name="T10" fmla="*/ 466725 w 1285875"/>
              <a:gd name="T11" fmla="*/ 828675 h 1504950"/>
              <a:gd name="T12" fmla="*/ 561975 w 1285875"/>
              <a:gd name="T13" fmla="*/ 828675 h 1504950"/>
              <a:gd name="T14" fmla="*/ 590550 w 1285875"/>
              <a:gd name="T15" fmla="*/ 1085850 h 1504950"/>
              <a:gd name="T16" fmla="*/ 657225 w 1285875"/>
              <a:gd name="T17" fmla="*/ 1304925 h 1504950"/>
              <a:gd name="T18" fmla="*/ 828675 w 1285875"/>
              <a:gd name="T19" fmla="*/ 1504950 h 1504950"/>
              <a:gd name="T20" fmla="*/ 1076325 w 1285875"/>
              <a:gd name="T21" fmla="*/ 1476375 h 1504950"/>
              <a:gd name="T22" fmla="*/ 1285875 w 1285875"/>
              <a:gd name="T23" fmla="*/ 1143000 h 1504950"/>
              <a:gd name="T24" fmla="*/ 1238250 w 1285875"/>
              <a:gd name="T25" fmla="*/ 657225 h 1504950"/>
              <a:gd name="T26" fmla="*/ 1085850 w 1285875"/>
              <a:gd name="T27" fmla="*/ 390525 h 1504950"/>
              <a:gd name="T28" fmla="*/ 885825 w 1285875"/>
              <a:gd name="T29" fmla="*/ 104775 h 1504950"/>
              <a:gd name="T30" fmla="*/ 590550 w 1285875"/>
              <a:gd name="T31" fmla="*/ 0 h 15049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285875"/>
              <a:gd name="T49" fmla="*/ 0 h 1504950"/>
              <a:gd name="T50" fmla="*/ 1285875 w 1285875"/>
              <a:gd name="T51" fmla="*/ 1504950 h 150495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285875" h="1504950">
                <a:moveTo>
                  <a:pt x="590550" y="0"/>
                </a:moveTo>
                <a:lnTo>
                  <a:pt x="285750" y="9525"/>
                </a:lnTo>
                <a:lnTo>
                  <a:pt x="47625" y="361950"/>
                </a:lnTo>
                <a:lnTo>
                  <a:pt x="0" y="581025"/>
                </a:lnTo>
                <a:lnTo>
                  <a:pt x="19050" y="828675"/>
                </a:lnTo>
                <a:lnTo>
                  <a:pt x="466725" y="828675"/>
                </a:lnTo>
                <a:lnTo>
                  <a:pt x="561975" y="828675"/>
                </a:lnTo>
                <a:lnTo>
                  <a:pt x="590550" y="1085850"/>
                </a:lnTo>
                <a:lnTo>
                  <a:pt x="657225" y="1304925"/>
                </a:lnTo>
                <a:lnTo>
                  <a:pt x="828675" y="1504950"/>
                </a:lnTo>
                <a:lnTo>
                  <a:pt x="1076325" y="1476375"/>
                </a:lnTo>
                <a:lnTo>
                  <a:pt x="1285875" y="1143000"/>
                </a:lnTo>
                <a:lnTo>
                  <a:pt x="1238250" y="657225"/>
                </a:lnTo>
                <a:lnTo>
                  <a:pt x="1085850" y="390525"/>
                </a:lnTo>
                <a:lnTo>
                  <a:pt x="885825" y="104775"/>
                </a:lnTo>
                <a:lnTo>
                  <a:pt x="590550" y="0"/>
                </a:lnTo>
                <a:close/>
              </a:path>
            </a:pathLst>
          </a:custGeom>
          <a:noFill/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51" name="Oval 57"/>
          <p:cNvSpPr>
            <a:spLocks noChangeArrowheads="1"/>
          </p:cNvSpPr>
          <p:nvPr/>
        </p:nvSpPr>
        <p:spPr bwMode="auto">
          <a:xfrm>
            <a:off x="7424310" y="3895725"/>
            <a:ext cx="257175" cy="257175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0952" name="Oval 58"/>
          <p:cNvSpPr>
            <a:spLocks noChangeArrowheads="1"/>
          </p:cNvSpPr>
          <p:nvPr/>
        </p:nvSpPr>
        <p:spPr bwMode="auto">
          <a:xfrm>
            <a:off x="8119635" y="2314575"/>
            <a:ext cx="257175" cy="257175"/>
          </a:xfrm>
          <a:prstGeom prst="ellipse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953" name="Oval 59"/>
          <p:cNvSpPr>
            <a:spLocks noChangeArrowheads="1"/>
          </p:cNvSpPr>
          <p:nvPr/>
        </p:nvSpPr>
        <p:spPr bwMode="auto">
          <a:xfrm>
            <a:off x="6938535" y="1790700"/>
            <a:ext cx="257175" cy="257175"/>
          </a:xfrm>
          <a:prstGeom prst="ellipse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0954" name="TextBox 61"/>
          <p:cNvSpPr txBox="1">
            <a:spLocks noChangeArrowheads="1"/>
          </p:cNvSpPr>
          <p:nvPr/>
        </p:nvSpPr>
        <p:spPr bwMode="auto">
          <a:xfrm>
            <a:off x="516938" y="5984590"/>
            <a:ext cx="693997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This produces an executable code for the input DB program</a:t>
            </a:r>
          </a:p>
        </p:txBody>
      </p:sp>
      <p:sp>
        <p:nvSpPr>
          <p:cNvPr id="80955" name="Rectangle 2"/>
          <p:cNvSpPr>
            <a:spLocks noGrp="1" noChangeArrowheads="1"/>
          </p:cNvSpPr>
          <p:nvPr>
            <p:ph type="title"/>
          </p:nvPr>
        </p:nvSpPr>
        <p:spPr>
          <a:xfrm>
            <a:off x="641350" y="457200"/>
            <a:ext cx="8397875" cy="633413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cs typeface="Tahoma" panose="020B0604030504040204" pitchFamily="34" charset="0"/>
              </a:rPr>
              <a:t>Construction of Physical Query Plan</a:t>
            </a:r>
          </a:p>
        </p:txBody>
      </p:sp>
      <p:sp>
        <p:nvSpPr>
          <p:cNvPr id="60" name="TextBox 44"/>
          <p:cNvSpPr txBox="1">
            <a:spLocks noChangeArrowheads="1"/>
          </p:cNvSpPr>
          <p:nvPr/>
        </p:nvSpPr>
        <p:spPr bwMode="auto">
          <a:xfrm>
            <a:off x="8035498" y="391477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index-scan</a:t>
            </a:r>
          </a:p>
        </p:txBody>
      </p:sp>
    </p:spTree>
    <p:extLst>
      <p:ext uri="{BB962C8B-B14F-4D97-AF65-F5344CB8AC3E}">
        <p14:creationId xmlns:p14="http://schemas.microsoft.com/office/powerpoint/2010/main" val="68356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b="1" dirty="0">
                <a:cs typeface="Tahoma" panose="020B0604030504040204" pitchFamily="34" charset="0"/>
              </a:rPr>
              <a:t>Physical Query Plan: Summary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76425"/>
            <a:ext cx="7772400" cy="440055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Replacing internal nodes of an LQP by proper algorithms;</a:t>
            </a:r>
          </a:p>
          <a:p>
            <a:pPr eaLnBrk="1" hangingPunct="1">
              <a:defRPr/>
            </a:pP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Deciding if a subroutine call should be pipelined or materialized;</a:t>
            </a:r>
          </a:p>
          <a:p>
            <a:pPr eaLnBrk="1" hangingPunct="1">
              <a:defRPr/>
            </a:pP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Many optimization techniques are involved here;</a:t>
            </a:r>
          </a:p>
          <a:p>
            <a:pPr eaLnBrk="1" hangingPunct="1">
              <a:defRPr/>
            </a:pP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In practice, heuristic optimization techniques are used to construct good physical query plans;</a:t>
            </a:r>
          </a:p>
          <a:p>
            <a:pPr eaLnBrk="1" hangingPunct="1">
              <a:defRPr/>
            </a:pP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The resulting physical query plan is an executable code.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169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2220913" y="352425"/>
            <a:ext cx="4681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What Does DBMS Do?</a:t>
            </a: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6964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964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6964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964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9650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51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69653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4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5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69657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69659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2</a:t>
            </a:r>
          </a:p>
        </p:txBody>
      </p:sp>
      <p:sp>
        <p:nvSpPr>
          <p:cNvPr id="69661" name="TextBox 17"/>
          <p:cNvSpPr txBox="1">
            <a:spLocks noChangeArrowheads="1"/>
          </p:cNvSpPr>
          <p:nvPr/>
        </p:nvSpPr>
        <p:spPr bwMode="auto">
          <a:xfrm>
            <a:off x="5942013" y="993775"/>
            <a:ext cx="2609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>
                <a:solidFill>
                  <a:srgbClr val="FF0000"/>
                </a:solidFill>
              </a:rPr>
              <a:t> a1, b1, c1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  <a:r>
              <a:rPr lang="en-US" altLang="en-US" sz="1200">
                <a:solidFill>
                  <a:srgbClr val="FF0000"/>
                </a:solidFill>
              </a:rPr>
              <a:t> </a:t>
            </a:r>
            <a:r>
              <a:rPr lang="en-US" altLang="en-US" sz="1200">
                <a:solidFill>
                  <a:srgbClr val="00B050"/>
                </a:solidFill>
              </a:rPr>
              <a:t>A, B,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 </a:t>
            </a:r>
            <a:r>
              <a:rPr lang="en-US" altLang="en-US" sz="1200">
                <a:solidFill>
                  <a:srgbClr val="00B050"/>
                </a:solidFill>
              </a:rPr>
              <a:t>a2=1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b2=2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c2=3</a:t>
            </a:r>
          </a:p>
        </p:txBody>
      </p:sp>
      <p:grpSp>
        <p:nvGrpSpPr>
          <p:cNvPr id="69662" name="Group 95"/>
          <p:cNvGrpSpPr>
            <a:grpSpLocks/>
          </p:cNvGrpSpPr>
          <p:nvPr/>
        </p:nvGrpSpPr>
        <p:grpSpPr bwMode="auto">
          <a:xfrm>
            <a:off x="6726238" y="2679700"/>
            <a:ext cx="1458912" cy="1543050"/>
            <a:chOff x="5836949" y="2700146"/>
            <a:chExt cx="1459346" cy="1543972"/>
          </a:xfrm>
        </p:grpSpPr>
        <p:sp>
          <p:nvSpPr>
            <p:cNvPr id="69691" name="TextBox 54"/>
            <p:cNvSpPr txBox="1">
              <a:spLocks noChangeArrowheads="1"/>
            </p:cNvSpPr>
            <p:nvPr/>
          </p:nvSpPr>
          <p:spPr bwMode="auto">
            <a:xfrm>
              <a:off x="6036086" y="364685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2" name="TextBox 55"/>
            <p:cNvSpPr txBox="1">
              <a:spLocks noChangeArrowheads="1"/>
            </p:cNvSpPr>
            <p:nvPr/>
          </p:nvSpPr>
          <p:spPr bwMode="auto">
            <a:xfrm>
              <a:off x="5836949" y="3934131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93" name="TextBox 56"/>
            <p:cNvSpPr txBox="1">
              <a:spLocks noChangeArrowheads="1"/>
            </p:cNvSpPr>
            <p:nvPr/>
          </p:nvSpPr>
          <p:spPr bwMode="auto">
            <a:xfrm>
              <a:off x="6251489" y="3936341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94" name="TextBox 57"/>
            <p:cNvSpPr txBox="1">
              <a:spLocks noChangeArrowheads="1"/>
            </p:cNvSpPr>
            <p:nvPr/>
          </p:nvSpPr>
          <p:spPr bwMode="auto">
            <a:xfrm>
              <a:off x="6422409" y="3676116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95" name="TextBox 58"/>
            <p:cNvSpPr txBox="1">
              <a:spLocks noChangeArrowheads="1"/>
            </p:cNvSpPr>
            <p:nvPr/>
          </p:nvSpPr>
          <p:spPr bwMode="auto">
            <a:xfrm>
              <a:off x="6242056" y="341383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6" name="TextBox 59"/>
            <p:cNvSpPr txBox="1">
              <a:spLocks noChangeArrowheads="1"/>
            </p:cNvSpPr>
            <p:nvPr/>
          </p:nvSpPr>
          <p:spPr bwMode="auto">
            <a:xfrm>
              <a:off x="6232930" y="3061411"/>
              <a:ext cx="309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7" name="Rectangle 60"/>
            <p:cNvSpPr>
              <a:spLocks noChangeArrowheads="1"/>
            </p:cNvSpPr>
            <p:nvPr/>
          </p:nvSpPr>
          <p:spPr bwMode="auto">
            <a:xfrm>
              <a:off x="6223946" y="2700146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8" name="TextBox 61"/>
            <p:cNvSpPr txBox="1">
              <a:spLocks noChangeArrowheads="1"/>
            </p:cNvSpPr>
            <p:nvPr/>
          </p:nvSpPr>
          <p:spPr bwMode="auto">
            <a:xfrm>
              <a:off x="6356995" y="2839161"/>
              <a:ext cx="58862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99" name="TextBox 62"/>
            <p:cNvSpPr txBox="1">
              <a:spLocks noChangeArrowheads="1"/>
            </p:cNvSpPr>
            <p:nvPr/>
          </p:nvSpPr>
          <p:spPr bwMode="auto">
            <a:xfrm>
              <a:off x="6355011" y="3213811"/>
              <a:ext cx="94128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700" name="Straight Connector 63"/>
            <p:cNvCxnSpPr>
              <a:cxnSpLocks noChangeShapeType="1"/>
            </p:cNvCxnSpPr>
            <p:nvPr/>
          </p:nvCxnSpPr>
          <p:spPr bwMode="auto">
            <a:xfrm>
              <a:off x="6377628" y="3027273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1" name="Straight Connector 64"/>
            <p:cNvCxnSpPr>
              <a:cxnSpLocks noChangeShapeType="1"/>
            </p:cNvCxnSpPr>
            <p:nvPr/>
          </p:nvCxnSpPr>
          <p:spPr bwMode="auto">
            <a:xfrm>
              <a:off x="6383728" y="3347918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2" name="Straight Connector 65"/>
            <p:cNvCxnSpPr>
              <a:cxnSpLocks noChangeShapeType="1"/>
            </p:cNvCxnSpPr>
            <p:nvPr/>
          </p:nvCxnSpPr>
          <p:spPr bwMode="auto">
            <a:xfrm flipH="1">
              <a:off x="6231318" y="3619801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3" name="Straight Connector 66"/>
            <p:cNvCxnSpPr>
              <a:cxnSpLocks noChangeShapeType="1"/>
            </p:cNvCxnSpPr>
            <p:nvPr/>
          </p:nvCxnSpPr>
          <p:spPr bwMode="auto">
            <a:xfrm flipH="1">
              <a:off x="6017968" y="3867296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4" name="Straight Connector 67"/>
            <p:cNvCxnSpPr>
              <a:cxnSpLocks noChangeShapeType="1"/>
            </p:cNvCxnSpPr>
            <p:nvPr/>
          </p:nvCxnSpPr>
          <p:spPr bwMode="auto">
            <a:xfrm>
              <a:off x="6450786" y="3612489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5" name="Straight Connector 68"/>
            <p:cNvCxnSpPr>
              <a:cxnSpLocks noChangeShapeType="1"/>
            </p:cNvCxnSpPr>
            <p:nvPr/>
          </p:nvCxnSpPr>
          <p:spPr bwMode="auto">
            <a:xfrm>
              <a:off x="6259374" y="3867304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3" name="Down Arrow 69"/>
          <p:cNvSpPr>
            <a:spLocks noChangeArrowheads="1"/>
          </p:cNvSpPr>
          <p:nvPr/>
        </p:nvSpPr>
        <p:spPr bwMode="auto">
          <a:xfrm>
            <a:off x="7158038" y="1700213"/>
            <a:ext cx="203200" cy="254000"/>
          </a:xfrm>
          <a:prstGeom prst="down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9664" name="Group 2"/>
          <p:cNvGrpSpPr>
            <a:grpSpLocks/>
          </p:cNvGrpSpPr>
          <p:nvPr/>
        </p:nvGrpSpPr>
        <p:grpSpPr bwMode="auto">
          <a:xfrm>
            <a:off x="6757988" y="4538663"/>
            <a:ext cx="1312862" cy="1620837"/>
            <a:chOff x="5816600" y="4727575"/>
            <a:chExt cx="1312863" cy="1620838"/>
          </a:xfrm>
        </p:grpSpPr>
        <p:sp>
          <p:nvSpPr>
            <p:cNvPr id="69670" name="TextBox 19"/>
            <p:cNvSpPr txBox="1">
              <a:spLocks noChangeArrowheads="1"/>
            </p:cNvSpPr>
            <p:nvPr/>
          </p:nvSpPr>
          <p:spPr bwMode="auto">
            <a:xfrm>
              <a:off x="6424613" y="5395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1" name="TextBox 20"/>
            <p:cNvSpPr txBox="1">
              <a:spLocks noChangeArrowheads="1"/>
            </p:cNvSpPr>
            <p:nvPr/>
          </p:nvSpPr>
          <p:spPr bwMode="auto">
            <a:xfrm>
              <a:off x="5816600" y="5727700"/>
              <a:ext cx="3143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72" name="TextBox 21"/>
            <p:cNvSpPr txBox="1">
              <a:spLocks noChangeArrowheads="1"/>
            </p:cNvSpPr>
            <p:nvPr/>
          </p:nvSpPr>
          <p:spPr bwMode="auto">
            <a:xfrm>
              <a:off x="6157913" y="6022975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73" name="TextBox 22"/>
            <p:cNvSpPr txBox="1">
              <a:spLocks noChangeArrowheads="1"/>
            </p:cNvSpPr>
            <p:nvPr/>
          </p:nvSpPr>
          <p:spPr bwMode="auto">
            <a:xfrm>
              <a:off x="6621463" y="6040438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74" name="TextBox 23"/>
            <p:cNvSpPr txBox="1">
              <a:spLocks noChangeArrowheads="1"/>
            </p:cNvSpPr>
            <p:nvPr/>
          </p:nvSpPr>
          <p:spPr bwMode="auto">
            <a:xfrm>
              <a:off x="6265863" y="5141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5" name="TextBox 36"/>
            <p:cNvSpPr txBox="1">
              <a:spLocks noChangeArrowheads="1"/>
            </p:cNvSpPr>
            <p:nvPr/>
          </p:nvSpPr>
          <p:spPr bwMode="auto">
            <a:xfrm>
              <a:off x="5838825" y="5330825"/>
              <a:ext cx="3095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6" name="Rectangle 37"/>
            <p:cNvSpPr>
              <a:spLocks noChangeArrowheads="1"/>
            </p:cNvSpPr>
            <p:nvPr/>
          </p:nvSpPr>
          <p:spPr bwMode="auto">
            <a:xfrm>
              <a:off x="6246813" y="4727575"/>
              <a:ext cx="3016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7" name="TextBox 38"/>
            <p:cNvSpPr txBox="1">
              <a:spLocks noChangeArrowheads="1"/>
            </p:cNvSpPr>
            <p:nvPr/>
          </p:nvSpPr>
          <p:spPr bwMode="auto">
            <a:xfrm>
              <a:off x="6380163" y="4867275"/>
              <a:ext cx="588962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78" name="TextBox 39"/>
            <p:cNvSpPr txBox="1">
              <a:spLocks noChangeArrowheads="1"/>
            </p:cNvSpPr>
            <p:nvPr/>
          </p:nvSpPr>
          <p:spPr bwMode="auto">
            <a:xfrm>
              <a:off x="5956300" y="5475288"/>
              <a:ext cx="3952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</a:p>
          </p:txBody>
        </p:sp>
        <p:cxnSp>
          <p:nvCxnSpPr>
            <p:cNvPr id="69679" name="Straight Connector 41"/>
            <p:cNvCxnSpPr>
              <a:cxnSpLocks noChangeShapeType="1"/>
            </p:cNvCxnSpPr>
            <p:nvPr/>
          </p:nvCxnSpPr>
          <p:spPr bwMode="auto">
            <a:xfrm flipH="1">
              <a:off x="5976938" y="56467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0" name="Straight Connector 47"/>
            <p:cNvCxnSpPr>
              <a:cxnSpLocks noChangeShapeType="1"/>
            </p:cNvCxnSpPr>
            <p:nvPr/>
          </p:nvCxnSpPr>
          <p:spPr bwMode="auto">
            <a:xfrm flipH="1">
              <a:off x="6407150" y="5616575"/>
              <a:ext cx="95250" cy="1397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1" name="Straight Connector 51"/>
            <p:cNvCxnSpPr>
              <a:cxnSpLocks noChangeShapeType="1"/>
            </p:cNvCxnSpPr>
            <p:nvPr/>
          </p:nvCxnSpPr>
          <p:spPr bwMode="auto">
            <a:xfrm>
              <a:off x="6648450" y="5616575"/>
              <a:ext cx="80963" cy="14605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682" name="TextBox 70"/>
            <p:cNvSpPr txBox="1">
              <a:spLocks noChangeArrowheads="1"/>
            </p:cNvSpPr>
            <p:nvPr/>
          </p:nvSpPr>
          <p:spPr bwMode="auto">
            <a:xfrm>
              <a:off x="6153150" y="56292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3" name="TextBox 71"/>
            <p:cNvSpPr txBox="1">
              <a:spLocks noChangeArrowheads="1"/>
            </p:cNvSpPr>
            <p:nvPr/>
          </p:nvSpPr>
          <p:spPr bwMode="auto">
            <a:xfrm>
              <a:off x="6619875" y="56419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4" name="TextBox 72"/>
            <p:cNvSpPr txBox="1">
              <a:spLocks noChangeArrowheads="1"/>
            </p:cNvSpPr>
            <p:nvPr/>
          </p:nvSpPr>
          <p:spPr bwMode="auto">
            <a:xfrm>
              <a:off x="6270625" y="5781675"/>
              <a:ext cx="4222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</a:p>
          </p:txBody>
        </p:sp>
        <p:sp>
          <p:nvSpPr>
            <p:cNvPr id="69685" name="TextBox 73"/>
            <p:cNvSpPr txBox="1">
              <a:spLocks noChangeArrowheads="1"/>
            </p:cNvSpPr>
            <p:nvPr/>
          </p:nvSpPr>
          <p:spPr bwMode="auto">
            <a:xfrm>
              <a:off x="6738938" y="5794375"/>
              <a:ext cx="3905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686" name="Straight Connector 77"/>
            <p:cNvCxnSpPr>
              <a:cxnSpLocks noChangeShapeType="1"/>
            </p:cNvCxnSpPr>
            <p:nvPr/>
          </p:nvCxnSpPr>
          <p:spPr bwMode="auto">
            <a:xfrm flipH="1">
              <a:off x="6196013" y="5362575"/>
              <a:ext cx="123825" cy="1095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7" name="Straight Connector 80"/>
            <p:cNvCxnSpPr>
              <a:cxnSpLocks noChangeShapeType="1"/>
            </p:cNvCxnSpPr>
            <p:nvPr/>
          </p:nvCxnSpPr>
          <p:spPr bwMode="auto">
            <a:xfrm>
              <a:off x="6473825" y="5362575"/>
              <a:ext cx="80963" cy="1016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8" name="Straight Connector 85"/>
            <p:cNvCxnSpPr>
              <a:cxnSpLocks noChangeShapeType="1"/>
            </p:cNvCxnSpPr>
            <p:nvPr/>
          </p:nvCxnSpPr>
          <p:spPr bwMode="auto">
            <a:xfrm>
              <a:off x="6772275" y="5953125"/>
              <a:ext cx="9525" cy="14763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9" name="Straight Connector 86"/>
            <p:cNvCxnSpPr>
              <a:cxnSpLocks noChangeShapeType="1"/>
            </p:cNvCxnSpPr>
            <p:nvPr/>
          </p:nvCxnSpPr>
          <p:spPr bwMode="auto">
            <a:xfrm flipH="1">
              <a:off x="6303963" y="59515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90" name="Straight Connector 91"/>
            <p:cNvCxnSpPr>
              <a:cxnSpLocks noChangeShapeType="1"/>
            </p:cNvCxnSpPr>
            <p:nvPr/>
          </p:nvCxnSpPr>
          <p:spPr bwMode="auto">
            <a:xfrm>
              <a:off x="6405563" y="5045075"/>
              <a:ext cx="0" cy="1603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5" name="TextBox 1"/>
          <p:cNvSpPr txBox="1">
            <a:spLocks noChangeArrowheads="1"/>
          </p:cNvSpPr>
          <p:nvPr/>
        </p:nvSpPr>
        <p:spPr bwMode="auto">
          <a:xfrm>
            <a:off x="6515100" y="1935163"/>
            <a:ext cx="1562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 parse tree</a:t>
            </a:r>
          </a:p>
        </p:txBody>
      </p:sp>
      <p:sp>
        <p:nvSpPr>
          <p:cNvPr id="69666" name="Down Arrow 69"/>
          <p:cNvSpPr>
            <a:spLocks noChangeArrowheads="1"/>
          </p:cNvSpPr>
          <p:nvPr/>
        </p:nvSpPr>
        <p:spPr bwMode="auto">
          <a:xfrm>
            <a:off x="7154863" y="244633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7" name="Straight Arrow Connector 5"/>
          <p:cNvCxnSpPr>
            <a:cxnSpLocks noChangeShapeType="1"/>
            <a:stCxn id="69651" idx="3"/>
          </p:cNvCxnSpPr>
          <p:nvPr/>
        </p:nvCxnSpPr>
        <p:spPr bwMode="auto">
          <a:xfrm flipV="1">
            <a:off x="5672138" y="3573463"/>
            <a:ext cx="1109662" cy="73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68" name="Down Arrow 69"/>
          <p:cNvSpPr>
            <a:spLocks noChangeArrowheads="1"/>
          </p:cNvSpPr>
          <p:nvPr/>
        </p:nvSpPr>
        <p:spPr bwMode="auto">
          <a:xfrm>
            <a:off x="7237413" y="431958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9" name="Straight Arrow Connector 7"/>
          <p:cNvCxnSpPr>
            <a:cxnSpLocks noChangeShapeType="1"/>
          </p:cNvCxnSpPr>
          <p:nvPr/>
        </p:nvCxnSpPr>
        <p:spPr bwMode="auto">
          <a:xfrm>
            <a:off x="5651500" y="4970463"/>
            <a:ext cx="1046163" cy="390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886738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2220913" y="352425"/>
            <a:ext cx="4681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What Does DBMS Do?</a:t>
            </a: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err="1">
                <a:ea typeface="宋体" panose="02010600030101010101" pitchFamily="2" charset="-122"/>
              </a:rPr>
              <a:t>Lqp-pqp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6964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964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6964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964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9650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51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69653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4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9655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CCFFCC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69657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CCFFCC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69659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2</a:t>
            </a:r>
          </a:p>
        </p:txBody>
      </p:sp>
      <p:sp>
        <p:nvSpPr>
          <p:cNvPr id="69661" name="TextBox 17"/>
          <p:cNvSpPr txBox="1">
            <a:spLocks noChangeArrowheads="1"/>
          </p:cNvSpPr>
          <p:nvPr/>
        </p:nvSpPr>
        <p:spPr bwMode="auto">
          <a:xfrm>
            <a:off x="5942013" y="993775"/>
            <a:ext cx="2609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>
                <a:solidFill>
                  <a:srgbClr val="FF0000"/>
                </a:solidFill>
              </a:rPr>
              <a:t> a1, b1, c1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  <a:r>
              <a:rPr lang="en-US" altLang="en-US" sz="1200">
                <a:solidFill>
                  <a:srgbClr val="FF0000"/>
                </a:solidFill>
              </a:rPr>
              <a:t> </a:t>
            </a:r>
            <a:r>
              <a:rPr lang="en-US" altLang="en-US" sz="1200">
                <a:solidFill>
                  <a:srgbClr val="00B050"/>
                </a:solidFill>
              </a:rPr>
              <a:t>A, B,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WHERE </a:t>
            </a:r>
            <a:r>
              <a:rPr lang="en-US" altLang="en-US" sz="1200">
                <a:solidFill>
                  <a:srgbClr val="00B050"/>
                </a:solidFill>
              </a:rPr>
              <a:t>a2=1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b2=2</a:t>
            </a:r>
            <a:r>
              <a:rPr lang="en-US" altLang="en-US" sz="1200">
                <a:solidFill>
                  <a:srgbClr val="FFC000"/>
                </a:solidFill>
              </a:rPr>
              <a:t> AND </a:t>
            </a:r>
            <a:r>
              <a:rPr lang="en-US" altLang="en-US" sz="1200">
                <a:solidFill>
                  <a:srgbClr val="00B050"/>
                </a:solidFill>
              </a:rPr>
              <a:t>c2=3</a:t>
            </a:r>
          </a:p>
        </p:txBody>
      </p:sp>
      <p:grpSp>
        <p:nvGrpSpPr>
          <p:cNvPr id="69662" name="Group 95"/>
          <p:cNvGrpSpPr>
            <a:grpSpLocks/>
          </p:cNvGrpSpPr>
          <p:nvPr/>
        </p:nvGrpSpPr>
        <p:grpSpPr bwMode="auto">
          <a:xfrm>
            <a:off x="6726238" y="2679700"/>
            <a:ext cx="1458912" cy="1543050"/>
            <a:chOff x="5836949" y="2700146"/>
            <a:chExt cx="1459346" cy="1543972"/>
          </a:xfrm>
        </p:grpSpPr>
        <p:sp>
          <p:nvSpPr>
            <p:cNvPr id="69691" name="TextBox 54"/>
            <p:cNvSpPr txBox="1">
              <a:spLocks noChangeArrowheads="1"/>
            </p:cNvSpPr>
            <p:nvPr/>
          </p:nvSpPr>
          <p:spPr bwMode="auto">
            <a:xfrm>
              <a:off x="6036086" y="364685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2" name="TextBox 55"/>
            <p:cNvSpPr txBox="1">
              <a:spLocks noChangeArrowheads="1"/>
            </p:cNvSpPr>
            <p:nvPr/>
          </p:nvSpPr>
          <p:spPr bwMode="auto">
            <a:xfrm>
              <a:off x="5836949" y="3934131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93" name="TextBox 56"/>
            <p:cNvSpPr txBox="1">
              <a:spLocks noChangeArrowheads="1"/>
            </p:cNvSpPr>
            <p:nvPr/>
          </p:nvSpPr>
          <p:spPr bwMode="auto">
            <a:xfrm>
              <a:off x="6251489" y="3936341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94" name="TextBox 57"/>
            <p:cNvSpPr txBox="1">
              <a:spLocks noChangeArrowheads="1"/>
            </p:cNvSpPr>
            <p:nvPr/>
          </p:nvSpPr>
          <p:spPr bwMode="auto">
            <a:xfrm>
              <a:off x="6422409" y="3676116"/>
              <a:ext cx="304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95" name="TextBox 58"/>
            <p:cNvSpPr txBox="1">
              <a:spLocks noChangeArrowheads="1"/>
            </p:cNvSpPr>
            <p:nvPr/>
          </p:nvSpPr>
          <p:spPr bwMode="auto">
            <a:xfrm>
              <a:off x="6242056" y="3413836"/>
              <a:ext cx="2856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96" name="TextBox 59"/>
            <p:cNvSpPr txBox="1">
              <a:spLocks noChangeArrowheads="1"/>
            </p:cNvSpPr>
            <p:nvPr/>
          </p:nvSpPr>
          <p:spPr bwMode="auto">
            <a:xfrm>
              <a:off x="6232930" y="3061411"/>
              <a:ext cx="309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7" name="Rectangle 60"/>
            <p:cNvSpPr>
              <a:spLocks noChangeArrowheads="1"/>
            </p:cNvSpPr>
            <p:nvPr/>
          </p:nvSpPr>
          <p:spPr bwMode="auto">
            <a:xfrm>
              <a:off x="6223946" y="2700146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98" name="TextBox 61"/>
            <p:cNvSpPr txBox="1">
              <a:spLocks noChangeArrowheads="1"/>
            </p:cNvSpPr>
            <p:nvPr/>
          </p:nvSpPr>
          <p:spPr bwMode="auto">
            <a:xfrm>
              <a:off x="6356995" y="2839161"/>
              <a:ext cx="58862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99" name="TextBox 62"/>
            <p:cNvSpPr txBox="1">
              <a:spLocks noChangeArrowheads="1"/>
            </p:cNvSpPr>
            <p:nvPr/>
          </p:nvSpPr>
          <p:spPr bwMode="auto">
            <a:xfrm>
              <a:off x="6355011" y="3213811"/>
              <a:ext cx="94128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  <a:r>
                <a:rPr lang="en-US" altLang="en-US" sz="8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700" name="Straight Connector 63"/>
            <p:cNvCxnSpPr>
              <a:cxnSpLocks noChangeShapeType="1"/>
            </p:cNvCxnSpPr>
            <p:nvPr/>
          </p:nvCxnSpPr>
          <p:spPr bwMode="auto">
            <a:xfrm>
              <a:off x="6377628" y="3027273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1" name="Straight Connector 64"/>
            <p:cNvCxnSpPr>
              <a:cxnSpLocks noChangeShapeType="1"/>
            </p:cNvCxnSpPr>
            <p:nvPr/>
          </p:nvCxnSpPr>
          <p:spPr bwMode="auto">
            <a:xfrm>
              <a:off x="6383728" y="3347918"/>
              <a:ext cx="6" cy="160935"/>
            </a:xfrm>
            <a:prstGeom prst="line">
              <a:avLst/>
            </a:prstGeom>
            <a:noFill/>
            <a:ln w="1905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2" name="Straight Connector 65"/>
            <p:cNvCxnSpPr>
              <a:cxnSpLocks noChangeShapeType="1"/>
            </p:cNvCxnSpPr>
            <p:nvPr/>
          </p:nvCxnSpPr>
          <p:spPr bwMode="auto">
            <a:xfrm flipH="1">
              <a:off x="6231318" y="3619801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3" name="Straight Connector 66"/>
            <p:cNvCxnSpPr>
              <a:cxnSpLocks noChangeShapeType="1"/>
            </p:cNvCxnSpPr>
            <p:nvPr/>
          </p:nvCxnSpPr>
          <p:spPr bwMode="auto">
            <a:xfrm flipH="1">
              <a:off x="6017968" y="3867296"/>
              <a:ext cx="95098" cy="138989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4" name="Straight Connector 67"/>
            <p:cNvCxnSpPr>
              <a:cxnSpLocks noChangeShapeType="1"/>
            </p:cNvCxnSpPr>
            <p:nvPr/>
          </p:nvCxnSpPr>
          <p:spPr bwMode="auto">
            <a:xfrm>
              <a:off x="6450786" y="3612489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705" name="Straight Connector 68"/>
            <p:cNvCxnSpPr>
              <a:cxnSpLocks noChangeShapeType="1"/>
            </p:cNvCxnSpPr>
            <p:nvPr/>
          </p:nvCxnSpPr>
          <p:spPr bwMode="auto">
            <a:xfrm>
              <a:off x="6259374" y="3867304"/>
              <a:ext cx="80467" cy="146304"/>
            </a:xfrm>
            <a:prstGeom prst="line">
              <a:avLst/>
            </a:prstGeom>
            <a:noFill/>
            <a:ln w="12700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3" name="Down Arrow 69"/>
          <p:cNvSpPr>
            <a:spLocks noChangeArrowheads="1"/>
          </p:cNvSpPr>
          <p:nvPr/>
        </p:nvSpPr>
        <p:spPr bwMode="auto">
          <a:xfrm>
            <a:off x="7158038" y="1700213"/>
            <a:ext cx="203200" cy="254000"/>
          </a:xfrm>
          <a:prstGeom prst="down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69664" name="Group 2"/>
          <p:cNvGrpSpPr>
            <a:grpSpLocks/>
          </p:cNvGrpSpPr>
          <p:nvPr/>
        </p:nvGrpSpPr>
        <p:grpSpPr bwMode="auto">
          <a:xfrm>
            <a:off x="6757988" y="4538663"/>
            <a:ext cx="1312862" cy="1620837"/>
            <a:chOff x="5816600" y="4727575"/>
            <a:chExt cx="1312863" cy="1620838"/>
          </a:xfrm>
        </p:grpSpPr>
        <p:sp>
          <p:nvSpPr>
            <p:cNvPr id="69670" name="TextBox 19"/>
            <p:cNvSpPr txBox="1">
              <a:spLocks noChangeArrowheads="1"/>
            </p:cNvSpPr>
            <p:nvPr/>
          </p:nvSpPr>
          <p:spPr bwMode="auto">
            <a:xfrm>
              <a:off x="6424613" y="5395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1" name="TextBox 20"/>
            <p:cNvSpPr txBox="1">
              <a:spLocks noChangeArrowheads="1"/>
            </p:cNvSpPr>
            <p:nvPr/>
          </p:nvSpPr>
          <p:spPr bwMode="auto">
            <a:xfrm>
              <a:off x="5816600" y="5727700"/>
              <a:ext cx="3143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9672" name="TextBox 21"/>
            <p:cNvSpPr txBox="1">
              <a:spLocks noChangeArrowheads="1"/>
            </p:cNvSpPr>
            <p:nvPr/>
          </p:nvSpPr>
          <p:spPr bwMode="auto">
            <a:xfrm>
              <a:off x="6157913" y="6022975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9673" name="TextBox 22"/>
            <p:cNvSpPr txBox="1">
              <a:spLocks noChangeArrowheads="1"/>
            </p:cNvSpPr>
            <p:nvPr/>
          </p:nvSpPr>
          <p:spPr bwMode="auto">
            <a:xfrm>
              <a:off x="6621463" y="6040438"/>
              <a:ext cx="304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9674" name="TextBox 23"/>
            <p:cNvSpPr txBox="1">
              <a:spLocks noChangeArrowheads="1"/>
            </p:cNvSpPr>
            <p:nvPr/>
          </p:nvSpPr>
          <p:spPr bwMode="auto">
            <a:xfrm>
              <a:off x="6265863" y="5141913"/>
              <a:ext cx="2857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9675" name="TextBox 36"/>
            <p:cNvSpPr txBox="1">
              <a:spLocks noChangeArrowheads="1"/>
            </p:cNvSpPr>
            <p:nvPr/>
          </p:nvSpPr>
          <p:spPr bwMode="auto">
            <a:xfrm>
              <a:off x="5838825" y="5330825"/>
              <a:ext cx="30956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6" name="Rectangle 37"/>
            <p:cNvSpPr>
              <a:spLocks noChangeArrowheads="1"/>
            </p:cNvSpPr>
            <p:nvPr/>
          </p:nvSpPr>
          <p:spPr bwMode="auto">
            <a:xfrm>
              <a:off x="6246813" y="4727575"/>
              <a:ext cx="3016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77" name="TextBox 38"/>
            <p:cNvSpPr txBox="1">
              <a:spLocks noChangeArrowheads="1"/>
            </p:cNvSpPr>
            <p:nvPr/>
          </p:nvSpPr>
          <p:spPr bwMode="auto">
            <a:xfrm>
              <a:off x="6380163" y="4867275"/>
              <a:ext cx="588962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78" name="TextBox 39"/>
            <p:cNvSpPr txBox="1">
              <a:spLocks noChangeArrowheads="1"/>
            </p:cNvSpPr>
            <p:nvPr/>
          </p:nvSpPr>
          <p:spPr bwMode="auto">
            <a:xfrm>
              <a:off x="5956300" y="5475288"/>
              <a:ext cx="3952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2=1</a:t>
              </a:r>
            </a:p>
          </p:txBody>
        </p:sp>
        <p:cxnSp>
          <p:nvCxnSpPr>
            <p:cNvPr id="69679" name="Straight Connector 41"/>
            <p:cNvCxnSpPr>
              <a:cxnSpLocks noChangeShapeType="1"/>
            </p:cNvCxnSpPr>
            <p:nvPr/>
          </p:nvCxnSpPr>
          <p:spPr bwMode="auto">
            <a:xfrm flipH="1">
              <a:off x="5976938" y="56467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0" name="Straight Connector 47"/>
            <p:cNvCxnSpPr>
              <a:cxnSpLocks noChangeShapeType="1"/>
            </p:cNvCxnSpPr>
            <p:nvPr/>
          </p:nvCxnSpPr>
          <p:spPr bwMode="auto">
            <a:xfrm flipH="1">
              <a:off x="6407150" y="5616575"/>
              <a:ext cx="95250" cy="1397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1" name="Straight Connector 51"/>
            <p:cNvCxnSpPr>
              <a:cxnSpLocks noChangeShapeType="1"/>
            </p:cNvCxnSpPr>
            <p:nvPr/>
          </p:nvCxnSpPr>
          <p:spPr bwMode="auto">
            <a:xfrm>
              <a:off x="6648450" y="5616575"/>
              <a:ext cx="80963" cy="14605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682" name="TextBox 70"/>
            <p:cNvSpPr txBox="1">
              <a:spLocks noChangeArrowheads="1"/>
            </p:cNvSpPr>
            <p:nvPr/>
          </p:nvSpPr>
          <p:spPr bwMode="auto">
            <a:xfrm>
              <a:off x="6153150" y="56292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3" name="TextBox 71"/>
            <p:cNvSpPr txBox="1">
              <a:spLocks noChangeArrowheads="1"/>
            </p:cNvSpPr>
            <p:nvPr/>
          </p:nvSpPr>
          <p:spPr bwMode="auto">
            <a:xfrm>
              <a:off x="6619875" y="5641975"/>
              <a:ext cx="309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84" name="TextBox 72"/>
            <p:cNvSpPr txBox="1">
              <a:spLocks noChangeArrowheads="1"/>
            </p:cNvSpPr>
            <p:nvPr/>
          </p:nvSpPr>
          <p:spPr bwMode="auto">
            <a:xfrm>
              <a:off x="6270625" y="5781675"/>
              <a:ext cx="4222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=2</a:t>
              </a:r>
            </a:p>
          </p:txBody>
        </p:sp>
        <p:sp>
          <p:nvSpPr>
            <p:cNvPr id="69685" name="TextBox 73"/>
            <p:cNvSpPr txBox="1">
              <a:spLocks noChangeArrowheads="1"/>
            </p:cNvSpPr>
            <p:nvPr/>
          </p:nvSpPr>
          <p:spPr bwMode="auto">
            <a:xfrm>
              <a:off x="6738938" y="5794375"/>
              <a:ext cx="3905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8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2=3</a:t>
              </a:r>
            </a:p>
          </p:txBody>
        </p:sp>
        <p:cxnSp>
          <p:nvCxnSpPr>
            <p:cNvPr id="69686" name="Straight Connector 77"/>
            <p:cNvCxnSpPr>
              <a:cxnSpLocks noChangeShapeType="1"/>
            </p:cNvCxnSpPr>
            <p:nvPr/>
          </p:nvCxnSpPr>
          <p:spPr bwMode="auto">
            <a:xfrm flipH="1">
              <a:off x="6196013" y="5362575"/>
              <a:ext cx="123825" cy="1095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7" name="Straight Connector 80"/>
            <p:cNvCxnSpPr>
              <a:cxnSpLocks noChangeShapeType="1"/>
            </p:cNvCxnSpPr>
            <p:nvPr/>
          </p:nvCxnSpPr>
          <p:spPr bwMode="auto">
            <a:xfrm>
              <a:off x="6473825" y="5362575"/>
              <a:ext cx="80963" cy="101600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8" name="Straight Connector 85"/>
            <p:cNvCxnSpPr>
              <a:cxnSpLocks noChangeShapeType="1"/>
            </p:cNvCxnSpPr>
            <p:nvPr/>
          </p:nvCxnSpPr>
          <p:spPr bwMode="auto">
            <a:xfrm>
              <a:off x="6772275" y="5953125"/>
              <a:ext cx="9525" cy="14763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89" name="Straight Connector 86"/>
            <p:cNvCxnSpPr>
              <a:cxnSpLocks noChangeShapeType="1"/>
            </p:cNvCxnSpPr>
            <p:nvPr/>
          </p:nvCxnSpPr>
          <p:spPr bwMode="auto">
            <a:xfrm flipH="1">
              <a:off x="6303963" y="5951538"/>
              <a:ext cx="6350" cy="131762"/>
            </a:xfrm>
            <a:prstGeom prst="line">
              <a:avLst/>
            </a:prstGeom>
            <a:noFill/>
            <a:ln w="127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690" name="Straight Connector 91"/>
            <p:cNvCxnSpPr>
              <a:cxnSpLocks noChangeShapeType="1"/>
            </p:cNvCxnSpPr>
            <p:nvPr/>
          </p:nvCxnSpPr>
          <p:spPr bwMode="auto">
            <a:xfrm>
              <a:off x="6405563" y="5045075"/>
              <a:ext cx="0" cy="160338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665" name="TextBox 1"/>
          <p:cNvSpPr txBox="1">
            <a:spLocks noChangeArrowheads="1"/>
          </p:cNvSpPr>
          <p:nvPr/>
        </p:nvSpPr>
        <p:spPr bwMode="auto">
          <a:xfrm>
            <a:off x="6515100" y="1935163"/>
            <a:ext cx="1562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 parse tree</a:t>
            </a:r>
          </a:p>
        </p:txBody>
      </p:sp>
      <p:sp>
        <p:nvSpPr>
          <p:cNvPr id="69666" name="Down Arrow 69"/>
          <p:cNvSpPr>
            <a:spLocks noChangeArrowheads="1"/>
          </p:cNvSpPr>
          <p:nvPr/>
        </p:nvSpPr>
        <p:spPr bwMode="auto">
          <a:xfrm>
            <a:off x="7154863" y="244633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7" name="Straight Arrow Connector 5"/>
          <p:cNvCxnSpPr>
            <a:cxnSpLocks noChangeShapeType="1"/>
            <a:stCxn id="69651" idx="3"/>
          </p:cNvCxnSpPr>
          <p:nvPr/>
        </p:nvCxnSpPr>
        <p:spPr bwMode="auto">
          <a:xfrm flipV="1">
            <a:off x="5672138" y="3573463"/>
            <a:ext cx="1109662" cy="73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68" name="Down Arrow 69"/>
          <p:cNvSpPr>
            <a:spLocks noChangeArrowheads="1"/>
          </p:cNvSpPr>
          <p:nvPr/>
        </p:nvSpPr>
        <p:spPr bwMode="auto">
          <a:xfrm>
            <a:off x="7237413" y="4319588"/>
            <a:ext cx="203200" cy="255587"/>
          </a:xfrm>
          <a:prstGeom prst="downArrow">
            <a:avLst>
              <a:gd name="adj1" fmla="val 50000"/>
              <a:gd name="adj2" fmla="val 5019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69669" name="Straight Arrow Connector 7"/>
          <p:cNvCxnSpPr>
            <a:cxnSpLocks noChangeShapeType="1"/>
          </p:cNvCxnSpPr>
          <p:nvPr/>
        </p:nvCxnSpPr>
        <p:spPr bwMode="auto">
          <a:xfrm>
            <a:off x="5651500" y="4970463"/>
            <a:ext cx="1046163" cy="390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7501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2950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83026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3027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3028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29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951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83022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3023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3024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25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952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2953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2954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3013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3014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5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6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7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8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9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20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21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955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3004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3005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6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7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8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9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0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1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12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956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2995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2996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97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98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99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0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1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2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03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957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2958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9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2960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2961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2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2963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296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965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967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2969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70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971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29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2974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75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82977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78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79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80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81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2982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83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2984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85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2986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87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88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2989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90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91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92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93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3534228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397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405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5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97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404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97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3977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3978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403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403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4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979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402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402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3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980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401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402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2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981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3982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83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3984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3985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86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3987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3988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3989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90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3991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92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3993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94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3995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3998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99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4001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2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3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4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5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4006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7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4008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4010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1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2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4013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4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5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6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7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1536499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499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5077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8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499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5073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4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00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500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500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5062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5063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4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5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6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7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8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9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0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00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5053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5054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5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6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7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8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9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0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1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00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5044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5045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6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7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8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9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0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1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2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00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500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500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500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501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501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1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1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501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1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502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502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3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503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503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503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4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4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5043" name="Cloud Callout 85"/>
          <p:cNvSpPr>
            <a:spLocks noChangeArrowheads="1"/>
          </p:cNvSpPr>
          <p:nvPr/>
        </p:nvSpPr>
        <p:spPr bwMode="auto">
          <a:xfrm>
            <a:off x="3305175" y="1504950"/>
            <a:ext cx="3619500" cy="26289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What is still missing?</a:t>
            </a:r>
          </a:p>
        </p:txBody>
      </p:sp>
    </p:spTree>
    <p:extLst>
      <p:ext uri="{BB962C8B-B14F-4D97-AF65-F5344CB8AC3E}">
        <p14:creationId xmlns:p14="http://schemas.microsoft.com/office/powerpoint/2010/main" val="1504090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60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10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10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09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6025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602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608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8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607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7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606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6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603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603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4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603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604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4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604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6049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0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1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2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3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54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5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6056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7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6058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9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0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6061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2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3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4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5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6067" name="Can 86"/>
          <p:cNvSpPr>
            <a:spLocks noChangeArrowheads="1"/>
          </p:cNvSpPr>
          <p:nvPr/>
        </p:nvSpPr>
        <p:spPr bwMode="auto">
          <a:xfrm>
            <a:off x="3095625" y="2105025"/>
            <a:ext cx="4095750" cy="2486025"/>
          </a:xfrm>
          <a:prstGeom prst="can">
            <a:avLst>
              <a:gd name="adj" fmla="val 250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Efficient Algorithms for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Relational algebriac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operations </a:t>
            </a:r>
          </a:p>
        </p:txBody>
      </p:sp>
    </p:spTree>
    <p:extLst>
      <p:ext uri="{BB962C8B-B14F-4D97-AF65-F5344CB8AC3E}">
        <p14:creationId xmlns:p14="http://schemas.microsoft.com/office/powerpoint/2010/main" val="1853857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704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7125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6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704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7121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2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704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7049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7050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7110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7111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2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3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4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5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6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7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8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7051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7101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7102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3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4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5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6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7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8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9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7052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7092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7093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4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5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6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7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8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9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0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7053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7054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5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7056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7057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8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7059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176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file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87061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87063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main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memory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buffers</a:t>
            </a:r>
          </a:p>
        </p:txBody>
      </p:sp>
      <p:sp>
        <p:nvSpPr>
          <p:cNvPr id="87065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0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index/file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87067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8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7069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7070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1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2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87073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4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5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6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7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7078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9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7080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81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7082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83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84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7085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86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87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88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Can 85"/>
          <p:cNvSpPr/>
          <p:nvPr/>
        </p:nvSpPr>
        <p:spPr bwMode="auto">
          <a:xfrm>
            <a:off x="3095625" y="2105025"/>
            <a:ext cx="4095750" cy="2486025"/>
          </a:xfrm>
          <a:prstGeom prst="can">
            <a:avLst/>
          </a:prstGeom>
          <a:noFill/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Efficient Algorithms for</a:t>
            </a:r>
          </a:p>
          <a:p>
            <a:pPr algn="ctr" eaLnBrk="1" hangingPunct="1">
              <a:defRPr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Relational </a:t>
            </a:r>
            <a:r>
              <a:rPr lang="en-US" sz="2400" dirty="0" err="1">
                <a:solidFill>
                  <a:schemeClr val="bg1">
                    <a:lumMod val="75000"/>
                  </a:schemeClr>
                </a:solidFill>
              </a:rPr>
              <a:t>algebriac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operations </a:t>
            </a:r>
          </a:p>
        </p:txBody>
      </p:sp>
      <p:sp>
        <p:nvSpPr>
          <p:cNvPr id="87090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2277901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909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917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909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916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09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9097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9098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915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915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9099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914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914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9100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913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914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101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9102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3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9104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9105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6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9107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176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file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89109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89111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main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memory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buffers</a:t>
            </a:r>
          </a:p>
        </p:txBody>
      </p:sp>
      <p:sp>
        <p:nvSpPr>
          <p:cNvPr id="89113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0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index/file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89115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16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9117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89118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19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0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89121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2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3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4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5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9126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7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9128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9130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31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32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9133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34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35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36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37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328313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901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901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901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01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01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01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01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01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01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01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01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01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01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01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51731355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14565</TotalTime>
  <Words>1873</Words>
  <Application>Microsoft Office PowerPoint</Application>
  <PresentationFormat>On-screen Show (4:3)</PresentationFormat>
  <Paragraphs>698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宋体</vt:lpstr>
      <vt:lpstr>Arial</vt:lpstr>
      <vt:lpstr>Tahoma</vt:lpstr>
      <vt:lpstr>Times New Roman</vt:lpstr>
      <vt:lpstr>Default Design</vt:lpstr>
      <vt:lpstr>Packager Shell Object</vt:lpstr>
      <vt:lpstr>PowerPoint Presentation</vt:lpstr>
      <vt:lpstr>CSCE-608 Report: Midterm Examination</vt:lpstr>
      <vt:lpstr>PowerPoint Presentation</vt:lpstr>
      <vt:lpstr>PowerPoint Presentation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Construction of Physical Query Plan</vt:lpstr>
      <vt:lpstr>Physical Query Plan: Summary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363</cp:revision>
  <cp:lastPrinted>2001-02-01T17:43:24Z</cp:lastPrinted>
  <dcterms:created xsi:type="dcterms:W3CDTF">1999-07-13T19:55:20Z</dcterms:created>
  <dcterms:modified xsi:type="dcterms:W3CDTF">2025-03-19T18:00:01Z</dcterms:modified>
</cp:coreProperties>
</file>