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3" r:id="rId2"/>
    <p:sldId id="462" r:id="rId3"/>
    <p:sldId id="723" r:id="rId4"/>
    <p:sldId id="726" r:id="rId5"/>
    <p:sldId id="733" r:id="rId6"/>
    <p:sldId id="631" r:id="rId7"/>
    <p:sldId id="559" r:id="rId8"/>
    <p:sldId id="562" r:id="rId9"/>
    <p:sldId id="563" r:id="rId10"/>
    <p:sldId id="564" r:id="rId11"/>
    <p:sldId id="566" r:id="rId12"/>
    <p:sldId id="567" r:id="rId13"/>
    <p:sldId id="568" r:id="rId14"/>
    <p:sldId id="569" r:id="rId15"/>
    <p:sldId id="565" r:id="rId16"/>
    <p:sldId id="570" r:id="rId17"/>
    <p:sldId id="724" r:id="rId18"/>
    <p:sldId id="572" r:id="rId19"/>
    <p:sldId id="717" r:id="rId20"/>
    <p:sldId id="573" r:id="rId21"/>
    <p:sldId id="574" r:id="rId22"/>
    <p:sldId id="575" r:id="rId23"/>
    <p:sldId id="422" r:id="rId24"/>
    <p:sldId id="719" r:id="rId25"/>
    <p:sldId id="712" r:id="rId26"/>
    <p:sldId id="713" r:id="rId27"/>
    <p:sldId id="714" r:id="rId28"/>
    <p:sldId id="715" r:id="rId29"/>
    <p:sldId id="728" r:id="rId30"/>
    <p:sldId id="729" r:id="rId31"/>
    <p:sldId id="731" r:id="rId32"/>
    <p:sldId id="716" r:id="rId33"/>
    <p:sldId id="730" r:id="rId34"/>
    <p:sldId id="732" r:id="rId35"/>
    <p:sldId id="718" r:id="rId3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878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22: Choose an order for ∩, U,   </a:t>
            </a: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604C6927-F9CA-1D5C-AC18-3A0AB71F565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041634" y="6617394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/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/>
              <a:t>    operations (e.g., </a:t>
            </a:r>
            <a:r>
              <a:rPr lang="en-US" altLang="zh-CN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B97A33E-DA96-2426-F7C3-E58159B0E42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5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4F1BC-33AF-9CD9-43B0-CA99DB88F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E9073682-CFA5-0501-F95A-BE72769A8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D92A4-CEF0-6E4D-7865-758BF393D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>
                <a:solidFill>
                  <a:srgbClr val="FF0000"/>
                </a:solidFill>
              </a:rPr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A1F748AC-E299-3A1E-5853-8149C138F38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9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D1819-4E04-2EFB-F68D-06AEFD7C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2198B8AB-4904-3A9E-791F-DBBB7AD5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9E634-29E6-E97F-A8AC-AE437BA7A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>
                <a:solidFill>
                  <a:srgbClr val="FF0000"/>
                </a:solidFill>
              </a:rPr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91FC4B31-73D6-B1C2-9B08-6CEEB279EAD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784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4425"/>
            <a:ext cx="8185150" cy="5259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Two techniques: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Estimating sizes of immediate relations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For natural join: 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400" dirty="0">
                <a:cs typeface="Times New Roman" panose="02020603050405020304" pitchFamily="18" charset="0"/>
              </a:rPr>
              <a:t>T(R(X,A)    S(A,Z)) = T(R)•T(S)/max{V(R,A), V(S,A)}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cs typeface="Times New Roman" panose="02020603050405020304" pitchFamily="18" charset="0"/>
              </a:rPr>
              <a:t>also note: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1800" dirty="0">
                <a:cs typeface="Times New Roman" panose="02020603050405020304" pitchFamily="18" charset="0"/>
              </a:rPr>
              <a:t>V(R(X, A)    S(A, Z), A) = min{V(R, A), V(S, A)}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cs typeface="Times New Roman" panose="02020603050405020304" pitchFamily="18" charset="0"/>
              </a:rPr>
              <a:t>       V(R(X, A)    S(A, Z), B) = max{V(R, B), V(S, B)}  for B ≠ A</a:t>
            </a:r>
          </a:p>
          <a:p>
            <a:pPr eaLnBrk="1" hangingPunct="1">
              <a:buFontTx/>
              <a:buNone/>
            </a:pPr>
            <a:endParaRPr lang="en-US" altLang="en-US" sz="2400" dirty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cs typeface="Times New Roman" panose="02020603050405020304" pitchFamily="18" charset="0"/>
              </a:rPr>
              <a:t>((R   S)   T)   U = (R   U)   (S   T) </a:t>
            </a: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86A3B1-EFE5-462A-B026-BF119A0F66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-5400000">
            <a:off x="2228717" y="2889251"/>
            <a:ext cx="161925" cy="2286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9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44550" y="407988"/>
            <a:ext cx="7797800" cy="6477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Logic Plan Improvement for Join via Size</a:t>
            </a:r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 rot="-5400000">
            <a:off x="2092343" y="3837588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 rot="-5400000">
            <a:off x="2070117" y="4193382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 rot="-5400000">
            <a:off x="1417038" y="5501481"/>
            <a:ext cx="149225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5" name="AutoShape 4"/>
          <p:cNvSpPr>
            <a:spLocks noChangeArrowheads="1"/>
          </p:cNvSpPr>
          <p:nvPr/>
        </p:nvSpPr>
        <p:spPr bwMode="auto">
          <a:xfrm rot="-5400000">
            <a:off x="1983176" y="5507038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6" name="AutoShape 4"/>
          <p:cNvSpPr>
            <a:spLocks noChangeArrowheads="1"/>
          </p:cNvSpPr>
          <p:nvPr/>
        </p:nvSpPr>
        <p:spPr bwMode="auto">
          <a:xfrm rot="-5400000">
            <a:off x="2570744" y="5492751"/>
            <a:ext cx="150813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7" name="AutoShape 4"/>
          <p:cNvSpPr>
            <a:spLocks noChangeArrowheads="1"/>
          </p:cNvSpPr>
          <p:nvPr/>
        </p:nvSpPr>
        <p:spPr bwMode="auto">
          <a:xfrm rot="-5400000">
            <a:off x="3775046" y="5510213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8" name="AutoShape 4"/>
          <p:cNvSpPr>
            <a:spLocks noChangeArrowheads="1"/>
          </p:cNvSpPr>
          <p:nvPr/>
        </p:nvSpPr>
        <p:spPr bwMode="auto">
          <a:xfrm rot="-5400000">
            <a:off x="4380460" y="5510212"/>
            <a:ext cx="150812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9469" name="AutoShape 4"/>
          <p:cNvSpPr>
            <a:spLocks noChangeArrowheads="1"/>
          </p:cNvSpPr>
          <p:nvPr/>
        </p:nvSpPr>
        <p:spPr bwMode="auto">
          <a:xfrm rot="-5400000">
            <a:off x="4957515" y="5509418"/>
            <a:ext cx="152400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Consider: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63700"/>
            <a:ext cx="7797800" cy="4445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A(a, b): T(A) = 1000, V(A, a) = 100, V(A, b) = 200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B(b, c): T(B) = 1000,  V(B, b) = 100, V(B, c) = 500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C(c, d): T(C) = 1000,  V(C, c) = 20,  V(C, d) = 1000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D(d, a): T(D) = 1000, V(D, d) = 1000, V(D, a) = 50</a:t>
            </a:r>
          </a:p>
          <a:p>
            <a:pPr eaLnBrk="1" hangingPunct="1">
              <a:buFontTx/>
              <a:buNone/>
            </a:pPr>
            <a:endParaRPr lang="en-US" altLang="en-US" sz="2400" dirty="0"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We want to have a good LQP for  A    B    C    D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2048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DC3DF0-4603-4AEC-B278-C8827D30FD9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0485" name="AutoShape 4"/>
          <p:cNvSpPr>
            <a:spLocks noChangeArrowheads="1"/>
          </p:cNvSpPr>
          <p:nvPr/>
        </p:nvSpPr>
        <p:spPr bwMode="auto">
          <a:xfrm rot="-5400000">
            <a:off x="5748338" y="3959225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20486" name="AutoShape 4"/>
          <p:cNvSpPr>
            <a:spLocks noChangeArrowheads="1"/>
          </p:cNvSpPr>
          <p:nvPr/>
        </p:nvSpPr>
        <p:spPr bwMode="auto">
          <a:xfrm rot="-5400000">
            <a:off x="6307138" y="3959225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20487" name="AutoShape 4"/>
          <p:cNvSpPr>
            <a:spLocks noChangeArrowheads="1"/>
          </p:cNvSpPr>
          <p:nvPr/>
        </p:nvSpPr>
        <p:spPr bwMode="auto">
          <a:xfrm rot="-5400000">
            <a:off x="6881019" y="3959225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Left-deep join tree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150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BE4F8E-2BC4-4116-A4D2-097EEC71E7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1510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1511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1512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3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4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5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6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7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25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C63DC8-FB99-4EC2-9B9A-4FE9B80853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2533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4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2536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8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1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2" name="TextBox 20"/>
          <p:cNvSpPr txBox="1">
            <a:spLocks noChangeArrowheads="1"/>
          </p:cNvSpPr>
          <p:nvPr/>
        </p:nvSpPr>
        <p:spPr bwMode="auto">
          <a:xfrm>
            <a:off x="2674938" y="3797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3" name="TextBox 21"/>
          <p:cNvSpPr txBox="1">
            <a:spLocks noChangeArrowheads="1"/>
          </p:cNvSpPr>
          <p:nvPr/>
        </p:nvSpPr>
        <p:spPr bwMode="auto">
          <a:xfrm>
            <a:off x="3690938" y="3784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4" name="TextBox 22"/>
          <p:cNvSpPr txBox="1">
            <a:spLocks noChangeArrowheads="1"/>
          </p:cNvSpPr>
          <p:nvPr/>
        </p:nvSpPr>
        <p:spPr bwMode="auto">
          <a:xfrm>
            <a:off x="4364038" y="2908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5" name="TextBox 23"/>
          <p:cNvSpPr txBox="1">
            <a:spLocks noChangeArrowheads="1"/>
          </p:cNvSpPr>
          <p:nvPr/>
        </p:nvSpPr>
        <p:spPr bwMode="auto">
          <a:xfrm>
            <a:off x="4986338" y="2006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35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7D96D3-A449-477B-B2C1-C979F5BFAA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pSp>
        <p:nvGrpSpPr>
          <p:cNvPr id="2355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388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8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8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8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4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5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6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7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8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89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90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91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92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5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2386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6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6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70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1" name="Straight Connector 5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2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3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4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5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76" name="TextBox 5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77" name="TextBox 5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78" name="TextBox 6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79" name="TextBox 6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5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38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57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58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59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0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1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2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63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64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65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66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5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384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4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4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44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5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6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7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8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9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50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51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52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53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382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2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3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31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2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3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4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5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6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37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38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39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40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381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1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1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18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19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0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1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2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3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24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25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26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27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380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0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0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05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6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7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8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9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10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11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12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13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14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378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9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9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92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3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4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5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6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7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98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99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00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01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37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79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0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1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2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3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4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85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86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87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88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376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6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6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66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7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8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9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70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71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72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73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74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75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6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37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53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4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5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6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7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8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59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60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61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62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37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40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1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2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3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4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5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46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47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48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49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6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37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27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28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29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0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1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2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33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34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35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36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37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14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5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6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7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8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9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20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21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22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23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36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01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2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3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4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5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6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07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08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09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10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36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88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89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0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1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2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3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94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95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96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97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7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36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7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6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7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8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9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8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81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82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83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84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36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62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3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4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5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6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7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68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69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70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71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36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49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0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1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2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3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4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5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56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57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58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7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36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36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7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8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9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0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1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42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43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44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45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362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2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2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23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4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5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6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7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8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29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30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31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32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7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360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0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0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10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1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2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3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4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5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16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17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18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19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7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359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9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9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597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98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99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0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1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2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03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04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05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06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7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35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584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5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6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7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8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9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90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591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592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593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3580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45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69C81-1594-4190-A2B4-570AEC469D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pSp>
        <p:nvGrpSpPr>
          <p:cNvPr id="2458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490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90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90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4907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08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09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0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1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2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13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914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915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916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2489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89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89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4894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5" name="Straight Connector 5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6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7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8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9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00" name="TextBox 5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901" name="TextBox 5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902" name="TextBox 6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903" name="TextBox 6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2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487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7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8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81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2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3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4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5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6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87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88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89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90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486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6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6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68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69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0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1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2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3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74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75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76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77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485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5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5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55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6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7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8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9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60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61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62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63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64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483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4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4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42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3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4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5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6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7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48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49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50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51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8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482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2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2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29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0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1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2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3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4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35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36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37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38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481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1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1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16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7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8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9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20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21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22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23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24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25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480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0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0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03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4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5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6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7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8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09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10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11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12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478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8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8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90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1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2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3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4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5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96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97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98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99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0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477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7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7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77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78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79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0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1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2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83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84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85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86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9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476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6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6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64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5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6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7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8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9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70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71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72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73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47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51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2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3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4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5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6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57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58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59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60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473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3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3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38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39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0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1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2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3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44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45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46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47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472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2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2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25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6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7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8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9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30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31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32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33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34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470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1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1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12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3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4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5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6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7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18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19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20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21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469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9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9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05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06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07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08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468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8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8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86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7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8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9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0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1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92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93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94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95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467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7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7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73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4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5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6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7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8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79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80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81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82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9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46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60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1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2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3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4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5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6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67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68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69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60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464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47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1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2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3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54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55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56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60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463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34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5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6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7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8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9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40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41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42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43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60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461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1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2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21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2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3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4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5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6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27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28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29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30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60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460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0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0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08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9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0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1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2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3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4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15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16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17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4604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560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56C1A9-0D38-4FD0-9FD9-6C522A00C2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pSp>
        <p:nvGrpSpPr>
          <p:cNvPr id="25605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592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2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3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93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2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3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4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5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6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937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38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39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940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06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5924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25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26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927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07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590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0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0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905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6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7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8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9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10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911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12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13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914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08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588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9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9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92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3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4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5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6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7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98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99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00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901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09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58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79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0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1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2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3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4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85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86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87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88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0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586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6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6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66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7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8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9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70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71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72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73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74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75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1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58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53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4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5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6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7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8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59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60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61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62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2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58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40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1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2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3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4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5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46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47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48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49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3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58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27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28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29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0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1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2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33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34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35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36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14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58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14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5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6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7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8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9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20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21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22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23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5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57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01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2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3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4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5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6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07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08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09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10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16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57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88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89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0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1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2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3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94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95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96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97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17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57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75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6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7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8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9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80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81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82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83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84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8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57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62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3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4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5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6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7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68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69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70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71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19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57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49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0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1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2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3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4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55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56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57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58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0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57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36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7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8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9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40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41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42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43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44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45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21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572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2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2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2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4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5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6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7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29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30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31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32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2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570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0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0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10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1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2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3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4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5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6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17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18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19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3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569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9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9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97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8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9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0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1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2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03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04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05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06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24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56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84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5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6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7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8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9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0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91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92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93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5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566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6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7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71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2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3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4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5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6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77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78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79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80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26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565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5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5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58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59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0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1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2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3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64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65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66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67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27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564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4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4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45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6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7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8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9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50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51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52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53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54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28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562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3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3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32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3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4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5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6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7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38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39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40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41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B55EDD-DFBF-469A-8573-31798C3CF4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grpSp>
        <p:nvGrpSpPr>
          <p:cNvPr id="26628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695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5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5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95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6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96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6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6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6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29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4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4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5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5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0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692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2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2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92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93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3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3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93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1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2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2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2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92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2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0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1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1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1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3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9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9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9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9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34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687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87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87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87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7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7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88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8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8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8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5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7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7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7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7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6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5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5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5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6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7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4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4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4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4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38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3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3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3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3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9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1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1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2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2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0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0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0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0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0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41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79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9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9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9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2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77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8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8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8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3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67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6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6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6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6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6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44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674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4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4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4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5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5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5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5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5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673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3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3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3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4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4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4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4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6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671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1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2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2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2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2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2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3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47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670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0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0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0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1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1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1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8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669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9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9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9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0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0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0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0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49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667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8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8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8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8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8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69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9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50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666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6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6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6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7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7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7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67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51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665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5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5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5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6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6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66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665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76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F6D38F-4AD5-474E-A13D-9EACC50F4FB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pSp>
        <p:nvGrpSpPr>
          <p:cNvPr id="27652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79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9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9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797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85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86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87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88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3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7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7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7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7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4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79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95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59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60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61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62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55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4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4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4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4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56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3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3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3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3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7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2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2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2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2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58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7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90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07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08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09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10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9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9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9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9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9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60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8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8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8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8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61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6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6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7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7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2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5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5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5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5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63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4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4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4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4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4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2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3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3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3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5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1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1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1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1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6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0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0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05" name="TextBox 242"/>
            <p:cNvSpPr txBox="1">
              <a:spLocks noChangeArrowheads="1"/>
            </p:cNvSpPr>
            <p:nvPr/>
          </p:nvSpPr>
          <p:spPr bwMode="auto">
            <a:xfrm>
              <a:off x="949226" y="1536216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0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7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77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8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90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91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92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93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8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776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6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7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7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7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7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8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9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775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5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5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5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5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64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65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66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67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70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774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74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74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774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5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51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52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53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54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71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772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3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3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3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38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39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40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41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72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771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1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1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1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25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26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27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28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73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770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0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0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0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12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13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14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15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74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769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9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9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69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9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00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01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02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75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767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7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7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68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86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687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688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689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767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5249D3-A0C9-4A7B-B058-4BCD9191EE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pSp>
        <p:nvGrpSpPr>
          <p:cNvPr id="28677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28694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95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96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8697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8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9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0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1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2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03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704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8705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8706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8678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28681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82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83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8684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5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6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7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8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9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0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8691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8692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693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5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96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2FDB05-4FDD-401C-95F5-7F5FFA23ACC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grpSp>
        <p:nvGrpSpPr>
          <p:cNvPr id="29700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29719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20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21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9722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28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9729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30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9731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9701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2970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0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0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970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0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1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2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4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15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16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9717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9718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29704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29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6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07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C2C54F-3AEE-4F6F-B48E-AE1CF10DB03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grpSp>
        <p:nvGrpSpPr>
          <p:cNvPr id="30724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0744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45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46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0747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48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49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0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1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2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53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0754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0755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0756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0725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0731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32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33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0734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5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6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7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8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9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40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0741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0742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0743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0728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0729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0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7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44783B-B80B-45C0-B69F-A81BE9F8427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grpSp>
        <p:nvGrpSpPr>
          <p:cNvPr id="31748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1769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70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71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1772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3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4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5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6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7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8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1779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1780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1781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1749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175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5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5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175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0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1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2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4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5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1766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1767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1768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1752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1753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1754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1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8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DA489-328F-4C9C-A1C4-383C0451EC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32772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279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99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806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807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2808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2773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2783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4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5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86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7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8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9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2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793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2794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795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2774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6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2777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2778" name="TextBox 36"/>
          <p:cNvSpPr txBox="1">
            <a:spLocks noChangeArrowheads="1"/>
          </p:cNvSpPr>
          <p:nvPr/>
        </p:nvSpPr>
        <p:spPr bwMode="auto">
          <a:xfrm>
            <a:off x="4419600" y="2676525"/>
            <a:ext cx="984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a) = 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V(*,b) = 100</a:t>
            </a:r>
          </a:p>
        </p:txBody>
      </p:sp>
      <p:sp>
        <p:nvSpPr>
          <p:cNvPr id="32779" name="TextBox 37"/>
          <p:cNvSpPr txBox="1">
            <a:spLocks noChangeArrowheads="1"/>
          </p:cNvSpPr>
          <p:nvPr/>
        </p:nvSpPr>
        <p:spPr bwMode="auto">
          <a:xfrm>
            <a:off x="5332413" y="199072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</a:p>
        </p:txBody>
      </p:sp>
      <p:sp>
        <p:nvSpPr>
          <p:cNvPr id="32780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2781" name="TextBox 39"/>
          <p:cNvSpPr txBox="1">
            <a:spLocks noChangeArrowheads="1"/>
          </p:cNvSpPr>
          <p:nvPr/>
        </p:nvSpPr>
        <p:spPr bwMode="auto">
          <a:xfrm>
            <a:off x="6669088" y="3695700"/>
            <a:ext cx="1497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1050000</a:t>
            </a:r>
          </a:p>
        </p:txBody>
      </p:sp>
      <p:sp>
        <p:nvSpPr>
          <p:cNvPr id="327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</p:spTree>
    <p:extLst>
      <p:ext uri="{BB962C8B-B14F-4D97-AF65-F5344CB8AC3E}">
        <p14:creationId xmlns:p14="http://schemas.microsoft.com/office/powerpoint/2010/main" val="1155310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DA489-328F-4C9C-A1C4-383C0451EC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32772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279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99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806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807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2808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2773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2783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4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5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86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7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8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9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2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793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2794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795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2774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>
                <a:blip r:embed="rId2"/>
                <a:stretch>
                  <a:fillRect t="-1389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6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2777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2778" name="TextBox 36"/>
          <p:cNvSpPr txBox="1">
            <a:spLocks noChangeArrowheads="1"/>
          </p:cNvSpPr>
          <p:nvPr/>
        </p:nvSpPr>
        <p:spPr bwMode="auto">
          <a:xfrm>
            <a:off x="4419600" y="2676525"/>
            <a:ext cx="984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a) = 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V(*,b) = 100</a:t>
            </a:r>
          </a:p>
        </p:txBody>
      </p:sp>
      <p:sp>
        <p:nvSpPr>
          <p:cNvPr id="32779" name="TextBox 37"/>
          <p:cNvSpPr txBox="1">
            <a:spLocks noChangeArrowheads="1"/>
          </p:cNvSpPr>
          <p:nvPr/>
        </p:nvSpPr>
        <p:spPr bwMode="auto">
          <a:xfrm>
            <a:off x="5332413" y="199072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</a:p>
        </p:txBody>
      </p:sp>
      <p:sp>
        <p:nvSpPr>
          <p:cNvPr id="32780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2781" name="TextBox 39"/>
          <p:cNvSpPr txBox="1">
            <a:spLocks noChangeArrowheads="1"/>
          </p:cNvSpPr>
          <p:nvPr/>
        </p:nvSpPr>
        <p:spPr bwMode="auto">
          <a:xfrm>
            <a:off x="6669088" y="3695700"/>
            <a:ext cx="1497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1050000</a:t>
            </a:r>
          </a:p>
        </p:txBody>
      </p:sp>
      <p:sp>
        <p:nvSpPr>
          <p:cNvPr id="327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0EFF5E-BD06-4E25-9E71-3B7E51B8BB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grpSp>
        <p:nvGrpSpPr>
          <p:cNvPr id="3379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3413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3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4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4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4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4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4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2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2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3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3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3410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0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1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1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1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1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79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0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0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0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0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8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9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9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9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7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7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7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7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340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05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06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6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6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6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5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5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5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5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3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3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3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4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2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2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2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2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6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1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1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1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1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9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9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0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0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0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8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8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8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8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7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7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7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7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5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6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6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6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339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4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4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4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4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4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39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3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3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3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3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339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1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2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2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2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2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33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0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0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0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1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338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8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9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9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9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9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338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7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8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8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8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8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1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338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6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6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6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7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7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338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4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5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5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5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5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338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3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4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4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4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4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3820" name="TextBox 340"/>
          <p:cNvSpPr txBox="1">
            <a:spLocks noChangeArrowheads="1"/>
          </p:cNvSpPr>
          <p:nvPr/>
        </p:nvSpPr>
        <p:spPr bwMode="auto"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</a:p>
        </p:txBody>
      </p:sp>
      <p:sp>
        <p:nvSpPr>
          <p:cNvPr id="33821" name="TextBox 341"/>
          <p:cNvSpPr txBox="1">
            <a:spLocks noChangeArrowheads="1"/>
          </p:cNvSpPr>
          <p:nvPr/>
        </p:nvSpPr>
        <p:spPr bwMode="auto"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1050000</a:t>
            </a:r>
          </a:p>
        </p:txBody>
      </p:sp>
      <p:sp>
        <p:nvSpPr>
          <p:cNvPr id="33822" name="TextBox 342"/>
          <p:cNvSpPr txBox="1">
            <a:spLocks noChangeArrowheads="1"/>
          </p:cNvSpPr>
          <p:nvPr/>
        </p:nvSpPr>
        <p:spPr bwMode="auto"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33823" name="TextBox 343"/>
          <p:cNvSpPr txBox="1">
            <a:spLocks noChangeArrowheads="1"/>
          </p:cNvSpPr>
          <p:nvPr/>
        </p:nvSpPr>
        <p:spPr bwMode="auto"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4" name="TextBox 344"/>
          <p:cNvSpPr txBox="1">
            <a:spLocks noChangeArrowheads="1"/>
          </p:cNvSpPr>
          <p:nvPr/>
        </p:nvSpPr>
        <p:spPr bwMode="auto"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5" name="TextBox 345"/>
          <p:cNvSpPr txBox="1">
            <a:spLocks noChangeArrowheads="1"/>
          </p:cNvSpPr>
          <p:nvPr/>
        </p:nvSpPr>
        <p:spPr bwMode="auto"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15000</a:t>
            </a:r>
          </a:p>
        </p:txBody>
      </p:sp>
      <p:sp>
        <p:nvSpPr>
          <p:cNvPr id="33826" name="TextBox 346"/>
          <p:cNvSpPr txBox="1">
            <a:spLocks noChangeArrowheads="1"/>
          </p:cNvSpPr>
          <p:nvPr/>
        </p:nvSpPr>
        <p:spPr bwMode="auto"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</a:t>
            </a:r>
          </a:p>
        </p:txBody>
      </p:sp>
      <p:sp>
        <p:nvSpPr>
          <p:cNvPr id="33827" name="TextBox 347"/>
          <p:cNvSpPr txBox="1">
            <a:spLocks noChangeArrowheads="1"/>
          </p:cNvSpPr>
          <p:nvPr/>
        </p:nvSpPr>
        <p:spPr bwMode="auto">
          <a:xfrm>
            <a:off x="8382000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1002000</a:t>
            </a:r>
          </a:p>
        </p:txBody>
      </p:sp>
      <p:sp>
        <p:nvSpPr>
          <p:cNvPr id="33828" name="TextBox 348"/>
          <p:cNvSpPr txBox="1">
            <a:spLocks noChangeArrowheads="1"/>
          </p:cNvSpPr>
          <p:nvPr/>
        </p:nvSpPr>
        <p:spPr bwMode="auto"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33829" name="TextBox 349"/>
          <p:cNvSpPr txBox="1">
            <a:spLocks noChangeArrowheads="1"/>
          </p:cNvSpPr>
          <p:nvPr/>
        </p:nvSpPr>
        <p:spPr bwMode="auto"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</a:t>
            </a:r>
          </a:p>
        </p:txBody>
      </p:sp>
      <p:sp>
        <p:nvSpPr>
          <p:cNvPr id="33830" name="TextBox 350"/>
          <p:cNvSpPr txBox="1">
            <a:spLocks noChangeArrowheads="1"/>
          </p:cNvSpPr>
          <p:nvPr/>
        </p:nvSpPr>
        <p:spPr bwMode="auto"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33831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383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75D02E-42DC-44F9-855B-2A2D25234A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grpSp>
        <p:nvGrpSpPr>
          <p:cNvPr id="3482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749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9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65" name="TextBox 43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66" name="TextBox 44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67" name="TextBox 45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68" name="TextBox 46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5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5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5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5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2" name="Group 62"/>
          <p:cNvGrpSpPr>
            <a:grpSpLocks/>
          </p:cNvGrpSpPr>
          <p:nvPr/>
        </p:nvGrpSpPr>
        <p:grpSpPr bwMode="auto">
          <a:xfrm>
            <a:off x="2012950" y="850900"/>
            <a:ext cx="1196975" cy="1152525"/>
            <a:chOff x="193662" y="898525"/>
            <a:chExt cx="1340458" cy="1293195"/>
          </a:xfrm>
        </p:grpSpPr>
        <p:sp>
          <p:nvSpPr>
            <p:cNvPr id="747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7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39" name="TextBox 7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40" name="TextBox 7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41" name="TextBox 7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42" name="TextBox 7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2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2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2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2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1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1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1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1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0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0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0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0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2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7418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19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20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2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87" name="TextBox 12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88" name="TextBox 12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89" name="TextBox 13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90" name="TextBox 13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7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7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7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7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6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6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6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6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4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4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5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5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0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3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3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3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3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2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2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2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2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0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1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1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1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9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9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9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9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8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8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85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8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730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0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70" name="TextBox 25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71" name="TextBox 25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72" name="TextBox 25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73" name="TextBox 25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49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9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5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5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5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6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727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7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44" name="TextBox 28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45" name="TextBox 28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46" name="TextBox 28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47" name="TextBox 28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726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6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31" name="TextBox 29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32" name="TextBox 29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33" name="TextBox 29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34" name="TextBox 29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724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5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18" name="TextBox 31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19" name="TextBox 31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20" name="TextBox 31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21" name="TextBox 31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4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723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3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05" name="TextBox 32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06" name="TextBox 32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07" name="TextBox 326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08" name="TextBox 32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4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722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2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92" name="TextBox 33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93" name="TextBox 33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94" name="TextBox 34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95" name="TextBox 34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4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721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1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79" name="TextBox 35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80" name="TextBox 353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81" name="TextBox 354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882" name="TextBox 35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4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719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0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66" name="TextBox 36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67" name="TextBox 36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68" name="TextBox 36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69" name="TextBox 36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60000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1050000</a:t>
            </a:r>
          </a:p>
        </p:txBody>
      </p:sp>
      <p:sp>
        <p:nvSpPr>
          <p:cNvPr id="343" name="TextBox 342"/>
          <p:cNvSpPr txBox="1"/>
          <p:nvPr/>
        </p:nvSpPr>
        <p:spPr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55000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15000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20000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8382000" y="3209925"/>
            <a:ext cx="7239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1002000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12000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</a:t>
            </a:r>
          </a:p>
        </p:txBody>
      </p:sp>
      <p:sp>
        <p:nvSpPr>
          <p:cNvPr id="351" name="TextBox 350"/>
          <p:cNvSpPr txBox="1"/>
          <p:nvPr/>
        </p:nvSpPr>
        <p:spPr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11000</a:t>
            </a:r>
          </a:p>
        </p:txBody>
      </p:sp>
      <p:sp>
        <p:nvSpPr>
          <p:cNvPr id="34855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485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cs typeface="Tahoma" panose="020B0604030504040204" pitchFamily="34" charset="0"/>
              </a:rPr>
              <a:t>Left-deep tree: general algorithm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524000"/>
            <a:ext cx="7772400" cy="4581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Input: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Output: the best left-deep join of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Construct a left-deep tree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leaves;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each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the permutations of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…,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Do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assign the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relations to the leaves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 order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evaluate the cost of the plan;</a:t>
            </a:r>
          </a:p>
          <a:p>
            <a:pPr marL="514350" indent="-514350" eaLnBrk="1" hangingPunct="1">
              <a:buFontTx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3.   Pick the plan with the permutation that gives the minimum cost. </a:t>
            </a:r>
          </a:p>
        </p:txBody>
      </p:sp>
      <p:sp>
        <p:nvSpPr>
          <p:cNvPr id="3584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75B91-2F46-4A57-87B0-423799826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20E8-8E5D-BF21-23AA-2B30E1EA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23E59E5B-75B3-45EA-BE1E-CB701D073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</p:spTree>
    <p:extLst>
      <p:ext uri="{BB962C8B-B14F-4D97-AF65-F5344CB8AC3E}">
        <p14:creationId xmlns:p14="http://schemas.microsoft.com/office/powerpoint/2010/main" val="1954183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419283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FA224-F8A6-8764-0E81-FED8844E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487F1BD3-0E2A-BEFE-1D04-CDE0ECB70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6570976F-8F0B-568A-58F9-E3EFDBDB6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348085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3C21E-E584-F3B5-A029-BFE110A2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47128F5F-2C40-89D9-9BE5-7F32178C5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D618A8B0-299D-B31F-75E2-2BC6D792E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2442333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240D2-D3C9-CDE0-7DF8-EDAA9D2A6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C44CC79-ADC3-2565-9440-3E4E03E2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0C182546-6212-B361-7EE2-E56F7EC24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B25D00FF-AB56-6632-D443-585B088E7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02" y="3686304"/>
            <a:ext cx="7065963" cy="23083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FD and MVD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Computing closures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Finding violators of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Decompositions into BCNF, 3NF, 4NF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Computing FDs for decompositions</a:t>
            </a:r>
          </a:p>
        </p:txBody>
      </p:sp>
    </p:spTree>
    <p:extLst>
      <p:ext uri="{BB962C8B-B14F-4D97-AF65-F5344CB8AC3E}">
        <p14:creationId xmlns:p14="http://schemas.microsoft.com/office/powerpoint/2010/main" val="1303316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EA84-1BC1-71EC-F111-B94CC774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90E8D1C0-FC44-DE11-238F-A9F817F5E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9FF7B8E7-F917-F5E7-7E79-64FB0F594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1643886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657A9-8152-9342-92C3-72DBE612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5B5C3AC-2DDD-A0CA-5D11-8EE2C590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7FE3CD30-EA5A-4F16-E752-5B893995E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37BFD860-0492-E366-377E-D43C7357F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7" y="3066960"/>
            <a:ext cx="7065963" cy="15696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Lexical and Syntax grammars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Parse trees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Handling views and subqueries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Constructing a LQP from a SQL program</a:t>
            </a:r>
          </a:p>
        </p:txBody>
      </p:sp>
    </p:spTree>
    <p:extLst>
      <p:ext uri="{BB962C8B-B14F-4D97-AF65-F5344CB8AC3E}">
        <p14:creationId xmlns:p14="http://schemas.microsoft.com/office/powerpoint/2010/main" val="2553126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A7B5-7F44-38BB-592B-A9F755D27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F7D8BE90-7479-5FE0-F826-8D3498408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4738C391-463A-1F7A-1E0F-14D0FD69C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2945157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47CB-B87E-7DE5-FAD4-E1F6FADB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284C3CEF-AC7D-9C5B-E758-05A986559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9CE981BB-98E2-610D-1F84-EC0C3BED2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0C829ED-0CB8-1EF3-5CBA-45C0CDAAA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3894088"/>
            <a:ext cx="7065963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Definitions of 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Difference between sets and bags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Proving equivalence of LQPs</a:t>
            </a:r>
          </a:p>
        </p:txBody>
      </p:sp>
    </p:spTree>
    <p:extLst>
      <p:ext uri="{BB962C8B-B14F-4D97-AF65-F5344CB8AC3E}">
        <p14:creationId xmlns:p14="http://schemas.microsoft.com/office/powerpoint/2010/main" val="3429236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77604-5F5E-FF98-EC47-74C81329C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C2E0F260-CD8A-1E63-E8DB-A5F9A0B34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4E5A512A-4716-6E10-3678-F7AFD7D74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</p:spTree>
    <p:extLst>
      <p:ext uri="{BB962C8B-B14F-4D97-AF65-F5344CB8AC3E}">
        <p14:creationId xmlns:p14="http://schemas.microsoft.com/office/powerpoint/2010/main" val="4280479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E15A-B100-55B8-FF3E-693646000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CDA5D85-A5C7-7268-72C0-634B34550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2138A8A2-9E3B-A049-4E21-18618E476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DB821513-A7ED-7C9D-BF3D-3B05400E0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3979813"/>
            <a:ext cx="7065963" cy="15696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Optimization by pushing down selections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Optimization on other operations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Cost estimation (in particular for natural join)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Cost estimation for a LQP</a:t>
            </a:r>
          </a:p>
        </p:txBody>
      </p:sp>
    </p:spTree>
    <p:extLst>
      <p:ext uri="{BB962C8B-B14F-4D97-AF65-F5344CB8AC3E}">
        <p14:creationId xmlns:p14="http://schemas.microsoft.com/office/powerpoint/2010/main" val="3984672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A5883-9B88-98CA-3A32-6859CAD8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F2C6B084-C5AF-C755-6084-E180DA18F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899" y="476250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Review for Midterm Exam</a:t>
            </a:r>
          </a:p>
        </p:txBody>
      </p:sp>
      <p:sp>
        <p:nvSpPr>
          <p:cNvPr id="13317" name="Text Box 48">
            <a:extLst>
              <a:ext uri="{FF2B5EF4-FFF2-40B4-BE49-F238E27FC236}">
                <a16:creationId xmlns:a16="http://schemas.microsoft.com/office/drawing/2014/main" id="{0BD309BA-A4E5-80C6-8950-93B8C54A8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92" y="1177925"/>
            <a:ext cx="767261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Cover all materials up to March 3.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E/R diagrams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 schemas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Functional/Multivalued Dependencies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Normal Forms (BCNF, 3NF, 4NF)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Disk I/O model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SQL -&gt; Parse tree -&gt; logic query plan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Relational algebra operations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Optimization on logic query plans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128D2C4-0B68-CE9A-5439-B063C7989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823" y="1877646"/>
            <a:ext cx="7065963" cy="206210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exam will be open-book and open-notes</a:t>
            </a:r>
          </a:p>
          <a:p>
            <a:pPr marL="457200" indent="-457200" eaLnBrk="1" hangingPunct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This is a 50-minute exam taken in class on Friday, March 7</a:t>
            </a:r>
          </a:p>
        </p:txBody>
      </p:sp>
    </p:spTree>
    <p:extLst>
      <p:ext uri="{BB962C8B-B14F-4D97-AF65-F5344CB8AC3E}">
        <p14:creationId xmlns:p14="http://schemas.microsoft.com/office/powerpoint/2010/main" val="282071684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14484</TotalTime>
  <Words>4301</Words>
  <Application>Microsoft Office PowerPoint</Application>
  <PresentationFormat>On-screen Show (4:3)</PresentationFormat>
  <Paragraphs>1666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SimSun</vt:lpstr>
      <vt:lpstr>SimSun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Improving logic plan via relation size</vt:lpstr>
      <vt:lpstr>Improving logic plan via relation size</vt:lpstr>
      <vt:lpstr>Improving logic plan via relation size</vt:lpstr>
      <vt:lpstr>Logic Plan Improvement for Join via Size</vt:lpstr>
      <vt:lpstr>Consider: </vt:lpstr>
      <vt:lpstr>Left-deep join tree</vt:lpstr>
      <vt:lpstr>Left-deep join tree</vt:lpstr>
      <vt:lpstr>Left-deep join tree (all 4! = 24 permutations)</vt:lpstr>
      <vt:lpstr>Left-deep join tree (all 4! = 24 permutations)</vt:lpstr>
      <vt:lpstr>Left-deep join tree (all 4! = 24 permutations)</vt:lpstr>
      <vt:lpstr>Left-deep join tree (all 4! = 24 permutations)</vt:lpstr>
      <vt:lpstr>Left-deep join tree (all 4! = 24 permutations)</vt:lpstr>
      <vt:lpstr>Left-deep join tree</vt:lpstr>
      <vt:lpstr>Left-deep join tree</vt:lpstr>
      <vt:lpstr>Left-deep join tree</vt:lpstr>
      <vt:lpstr>Left-deep join tree</vt:lpstr>
      <vt:lpstr>Left-deep join tree</vt:lpstr>
      <vt:lpstr>Left-deep join tree</vt:lpstr>
      <vt:lpstr>Left-deep join tree (all 4! = 24 permutations)</vt:lpstr>
      <vt:lpstr>Left-deep join tree (all 4! = 24 permutations)</vt:lpstr>
      <vt:lpstr>Left-deep tree: general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356</cp:revision>
  <cp:lastPrinted>2001-02-01T17:43:24Z</cp:lastPrinted>
  <dcterms:created xsi:type="dcterms:W3CDTF">1999-07-13T19:55:20Z</dcterms:created>
  <dcterms:modified xsi:type="dcterms:W3CDTF">2025-03-05T15:11:26Z</dcterms:modified>
</cp:coreProperties>
</file>