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93" r:id="rId2"/>
    <p:sldId id="462" r:id="rId3"/>
    <p:sldId id="470" r:id="rId4"/>
    <p:sldId id="583" r:id="rId5"/>
    <p:sldId id="584" r:id="rId6"/>
    <p:sldId id="585" r:id="rId7"/>
    <p:sldId id="571" r:id="rId8"/>
    <p:sldId id="588" r:id="rId9"/>
    <p:sldId id="589" r:id="rId10"/>
    <p:sldId id="590" r:id="rId11"/>
    <p:sldId id="591" r:id="rId12"/>
    <p:sldId id="587" r:id="rId13"/>
    <p:sldId id="592" r:id="rId14"/>
    <p:sldId id="662" r:id="rId15"/>
    <p:sldId id="663" r:id="rId16"/>
    <p:sldId id="664" r:id="rId17"/>
    <p:sldId id="665" r:id="rId18"/>
    <p:sldId id="666" r:id="rId19"/>
    <p:sldId id="667" r:id="rId20"/>
    <p:sldId id="668" r:id="rId21"/>
    <p:sldId id="669" r:id="rId22"/>
    <p:sldId id="670" r:id="rId23"/>
    <p:sldId id="671" r:id="rId24"/>
    <p:sldId id="672" r:id="rId25"/>
    <p:sldId id="673" r:id="rId26"/>
    <p:sldId id="674" r:id="rId27"/>
    <p:sldId id="675" r:id="rId28"/>
    <p:sldId id="676" r:id="rId29"/>
    <p:sldId id="677" r:id="rId30"/>
    <p:sldId id="686" r:id="rId31"/>
    <p:sldId id="725" r:id="rId32"/>
    <p:sldId id="687" r:id="rId33"/>
    <p:sldId id="688" r:id="rId34"/>
    <p:sldId id="689" r:id="rId35"/>
    <p:sldId id="690" r:id="rId36"/>
    <p:sldId id="691" r:id="rId37"/>
    <p:sldId id="707" r:id="rId38"/>
    <p:sldId id="708" r:id="rId39"/>
    <p:sldId id="709" r:id="rId40"/>
    <p:sldId id="710" r:id="rId41"/>
    <p:sldId id="711" r:id="rId42"/>
    <p:sldId id="712" r:id="rId43"/>
    <p:sldId id="713" r:id="rId44"/>
    <p:sldId id="692" r:id="rId45"/>
    <p:sldId id="693" r:id="rId46"/>
    <p:sldId id="694" r:id="rId47"/>
    <p:sldId id="695" r:id="rId48"/>
    <p:sldId id="696" r:id="rId49"/>
    <p:sldId id="697" r:id="rId50"/>
    <p:sldId id="698" r:id="rId51"/>
    <p:sldId id="699" r:id="rId52"/>
    <p:sldId id="700" r:id="rId53"/>
    <p:sldId id="701" r:id="rId54"/>
    <p:sldId id="702" r:id="rId55"/>
    <p:sldId id="703" r:id="rId56"/>
    <p:sldId id="704" r:id="rId57"/>
    <p:sldId id="705" r:id="rId58"/>
    <p:sldId id="706" r:id="rId59"/>
    <p:sldId id="723" r:id="rId6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A2DA46"/>
    <a:srgbClr val="1A9655"/>
    <a:srgbClr val="FF9900"/>
    <a:srgbClr val="008000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3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704" tIns="47352" rIns="94704" bIns="47352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/>
            </a:lvl1pPr>
          </a:lstStyle>
          <a:p>
            <a:pPr>
              <a:defRPr/>
            </a:pPr>
            <a:fld id="{FAE45341-DE3D-45B6-9A08-0AFAA8FFF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73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4A49C730-E63D-408D-B5EC-300235D67F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5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88D0-71EB-4B8A-962C-74B39DB87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9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3B59-CBC9-4052-870F-B3215C84E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6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11CD-D64F-4C5C-B6CE-B53F2C6D6A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2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1005-2047-41CA-B7EA-DAC922386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7E2E-9466-4B58-8DCE-A32FE2218E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1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85A6E-C8E9-4F1F-BBC3-91F29805E9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56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5A0F1-26C4-443F-927D-95CF4B5CF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31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492F-AB5E-4668-AA35-9E03F184F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59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B9E1-BA21-40FB-BEC6-8D8162541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40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625-0590-4AEE-8663-6A26A4F4A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67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5AF50-AFB4-4912-9CC2-895FB50F7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2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 altLang="en-US"/>
              <a:t>Notes 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57E18A-2732-4115-BC2C-33E67D54B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8782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21: Cost Estimation for Query Plans II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C of efficient algorithms for operations in relational algebra;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29702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29704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29705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6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7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29708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29709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0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29712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3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29714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29715" name="Straight Arrow Connector 156"/>
          <p:cNvCxnSpPr>
            <a:cxnSpLocks noChangeShapeType="1"/>
            <a:stCxn id="29714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6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7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29719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0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9721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  <p:sp>
        <p:nvSpPr>
          <p:cNvPr id="29723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29725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9726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27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29728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intermediate results</a:t>
            </a:r>
          </a:p>
        </p:txBody>
      </p:sp>
      <p:cxnSp>
        <p:nvCxnSpPr>
          <p:cNvPr id="29729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30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31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computational modes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/>
              <a:t>Collect </a:t>
            </a:r>
            <a:r>
              <a:rPr lang="en-US" sz="2800" dirty="0">
                <a:solidFill>
                  <a:srgbClr val="FF0000"/>
                </a:solidFill>
              </a:rPr>
              <a:t>size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parameters</a:t>
            </a:r>
            <a:r>
              <a:rPr lang="en-US" sz="2800" dirty="0"/>
              <a:t> for stored relations:</a:t>
            </a:r>
            <a:r>
              <a:rPr lang="en-US" sz="2800" dirty="0">
                <a:ea typeface="SimSun" panose="02010600030101010101" pitchFamily="2" charset="-122"/>
              </a:rPr>
              <a:t> 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T(R), B(R), V(R,A) </a:t>
            </a:r>
            <a:r>
              <a:rPr lang="en-US" sz="1800" dirty="0"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  <p:grpSp>
        <p:nvGrpSpPr>
          <p:cNvPr id="38916" name="Group 9"/>
          <p:cNvGrpSpPr>
            <a:grpSpLocks/>
          </p:cNvGrpSpPr>
          <p:nvPr/>
        </p:nvGrpSpPr>
        <p:grpSpPr bwMode="auto">
          <a:xfrm>
            <a:off x="3379788" y="4811713"/>
            <a:ext cx="4210050" cy="1258887"/>
            <a:chOff x="2352675" y="2759075"/>
            <a:chExt cx="4210050" cy="1258888"/>
          </a:xfrm>
        </p:grpSpPr>
        <p:grpSp>
          <p:nvGrpSpPr>
            <p:cNvPr id="38928" name="Group 40"/>
            <p:cNvGrpSpPr>
              <a:grpSpLocks/>
            </p:cNvGrpSpPr>
            <p:nvPr/>
          </p:nvGrpSpPr>
          <p:grpSpPr bwMode="auto">
            <a:xfrm>
              <a:off x="2352675" y="2759075"/>
              <a:ext cx="1165225" cy="1189038"/>
              <a:chOff x="1828064" y="2684548"/>
              <a:chExt cx="1165300" cy="1188177"/>
            </a:xfrm>
          </p:grpSpPr>
          <p:sp>
            <p:nvSpPr>
              <p:cNvPr id="38939" name="Rectangle 14"/>
              <p:cNvSpPr>
                <a:spLocks noChangeArrowheads="1"/>
              </p:cNvSpPr>
              <p:nvPr/>
            </p:nvSpPr>
            <p:spPr bwMode="auto">
              <a:xfrm>
                <a:off x="1828064" y="3629630"/>
                <a:ext cx="302661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R</a:t>
                </a:r>
              </a:p>
            </p:txBody>
          </p:sp>
          <p:sp>
            <p:nvSpPr>
              <p:cNvPr id="38940" name="Rectangle 15"/>
              <p:cNvSpPr>
                <a:spLocks noChangeArrowheads="1"/>
              </p:cNvSpPr>
              <p:nvPr/>
            </p:nvSpPr>
            <p:spPr bwMode="auto">
              <a:xfrm>
                <a:off x="2720155" y="3647093"/>
                <a:ext cx="273209" cy="2256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B050"/>
                    </a:solidFill>
                  </a:rPr>
                  <a:t>S</a:t>
                </a:r>
              </a:p>
            </p:txBody>
          </p:sp>
          <p:sp>
            <p:nvSpPr>
              <p:cNvPr id="38941" name="TextBox 179"/>
              <p:cNvSpPr txBox="1">
                <a:spLocks noChangeArrowheads="1"/>
              </p:cNvSpPr>
              <p:nvPr/>
            </p:nvSpPr>
            <p:spPr bwMode="auto">
              <a:xfrm>
                <a:off x="2273200" y="2684548"/>
                <a:ext cx="30489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8942" name="Straight Connector 20"/>
              <p:cNvCxnSpPr>
                <a:cxnSpLocks noChangeShapeType="1"/>
              </p:cNvCxnSpPr>
              <p:nvPr/>
            </p:nvCxnSpPr>
            <p:spPr bwMode="auto">
              <a:xfrm>
                <a:off x="2542960" y="3489966"/>
                <a:ext cx="270670" cy="157127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43" name="Straight Connector 21"/>
              <p:cNvCxnSpPr>
                <a:cxnSpLocks noChangeShapeType="1"/>
              </p:cNvCxnSpPr>
              <p:nvPr/>
            </p:nvCxnSpPr>
            <p:spPr bwMode="auto">
              <a:xfrm flipH="1">
                <a:off x="2070340" y="3464530"/>
                <a:ext cx="234751" cy="165100"/>
              </a:xfrm>
              <a:prstGeom prst="line">
                <a:avLst/>
              </a:prstGeom>
              <a:noFill/>
              <a:ln w="19050" algn="ctr">
                <a:solidFill>
                  <a:srgbClr val="1A965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44" name="Straight Connector 23"/>
              <p:cNvCxnSpPr>
                <a:cxnSpLocks noChangeShapeType="1"/>
              </p:cNvCxnSpPr>
              <p:nvPr/>
            </p:nvCxnSpPr>
            <p:spPr bwMode="auto">
              <a:xfrm rot="5400000">
                <a:off x="2307710" y="3164906"/>
                <a:ext cx="238125" cy="5"/>
              </a:xfrm>
              <a:prstGeom prst="line">
                <a:avLst/>
              </a:prstGeom>
              <a:noFill/>
              <a:ln w="19050" algn="ctr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8945" name="AutoShape 4"/>
              <p:cNvSpPr>
                <a:spLocks noChangeArrowheads="1"/>
              </p:cNvSpPr>
              <p:nvPr/>
            </p:nvSpPr>
            <p:spPr bwMode="auto">
              <a:xfrm rot="-5400000">
                <a:off x="2354532" y="3277322"/>
                <a:ext cx="142228" cy="195039"/>
              </a:xfrm>
              <a:prstGeom prst="flowChartCollat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600"/>
                  <a:t> </a:t>
                </a:r>
              </a:p>
            </p:txBody>
          </p:sp>
        </p:grpSp>
        <p:sp>
          <p:nvSpPr>
            <p:cNvPr id="38929" name="Rectangle 42"/>
            <p:cNvSpPr>
              <a:spLocks noChangeArrowheads="1"/>
            </p:cNvSpPr>
            <p:nvPr/>
          </p:nvSpPr>
          <p:spPr bwMode="auto">
            <a:xfrm>
              <a:off x="5432425" y="3789363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38930" name="Rectangle 43"/>
            <p:cNvSpPr>
              <a:spLocks noChangeArrowheads="1"/>
            </p:cNvSpPr>
            <p:nvPr/>
          </p:nvSpPr>
          <p:spPr bwMode="auto">
            <a:xfrm>
              <a:off x="6289675" y="3789363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38931" name="TextBox 179"/>
            <p:cNvSpPr txBox="1">
              <a:spLocks noChangeArrowheads="1"/>
            </p:cNvSpPr>
            <p:nvPr/>
          </p:nvSpPr>
          <p:spPr bwMode="auto">
            <a:xfrm>
              <a:off x="5451475" y="31400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8932" name="Straight Connector 45"/>
            <p:cNvCxnSpPr>
              <a:cxnSpLocks noChangeShapeType="1"/>
            </p:cNvCxnSpPr>
            <p:nvPr/>
          </p:nvCxnSpPr>
          <p:spPr bwMode="auto">
            <a:xfrm>
              <a:off x="6126163" y="3038475"/>
              <a:ext cx="269875" cy="157163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33" name="Straight Connector 46"/>
            <p:cNvCxnSpPr>
              <a:cxnSpLocks noChangeShapeType="1"/>
            </p:cNvCxnSpPr>
            <p:nvPr/>
          </p:nvCxnSpPr>
          <p:spPr bwMode="auto">
            <a:xfrm flipH="1">
              <a:off x="5653088" y="3013075"/>
              <a:ext cx="234950" cy="165100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34" name="Straight Connector 47"/>
            <p:cNvCxnSpPr>
              <a:cxnSpLocks noChangeShapeType="1"/>
            </p:cNvCxnSpPr>
            <p:nvPr/>
          </p:nvCxnSpPr>
          <p:spPr bwMode="auto">
            <a:xfrm rot="5400000">
              <a:off x="5468937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35" name="AutoShape 4"/>
            <p:cNvSpPr>
              <a:spLocks noChangeArrowheads="1"/>
            </p:cNvSpPr>
            <p:nvPr/>
          </p:nvSpPr>
          <p:spPr bwMode="auto">
            <a:xfrm rot="-5400000">
              <a:off x="5937250" y="282733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38936" name="TextBox 179"/>
            <p:cNvSpPr txBox="1">
              <a:spLocks noChangeArrowheads="1"/>
            </p:cNvSpPr>
            <p:nvPr/>
          </p:nvSpPr>
          <p:spPr bwMode="auto">
            <a:xfrm>
              <a:off x="6257925" y="31527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8937" name="Straight Connector 50"/>
            <p:cNvCxnSpPr>
              <a:cxnSpLocks noChangeShapeType="1"/>
            </p:cNvCxnSpPr>
            <p:nvPr/>
          </p:nvCxnSpPr>
          <p:spPr bwMode="auto">
            <a:xfrm rot="5400000">
              <a:off x="6311900" y="3605213"/>
              <a:ext cx="238125" cy="0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38" name="Left-Right Arrow 51"/>
            <p:cNvSpPr>
              <a:spLocks noChangeArrowheads="1"/>
            </p:cNvSpPr>
            <p:nvPr/>
          </p:nvSpPr>
          <p:spPr bwMode="auto">
            <a:xfrm>
              <a:off x="3889375" y="3249613"/>
              <a:ext cx="1087438" cy="344487"/>
            </a:xfrm>
            <a:prstGeom prst="leftRightArrow">
              <a:avLst>
                <a:gd name="adj1" fmla="val 50000"/>
                <a:gd name="adj2" fmla="val 4995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8917" name="TextBox 1"/>
          <p:cNvSpPr txBox="1">
            <a:spLocks noChangeArrowheads="1"/>
          </p:cNvSpPr>
          <p:nvPr/>
        </p:nvSpPr>
        <p:spPr bwMode="auto">
          <a:xfrm>
            <a:off x="3271838" y="5986463"/>
            <a:ext cx="5175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8918" name="TextBox 29"/>
          <p:cNvSpPr txBox="1">
            <a:spLocks noChangeArrowheads="1"/>
          </p:cNvSpPr>
          <p:nvPr/>
        </p:nvSpPr>
        <p:spPr bwMode="auto">
          <a:xfrm>
            <a:off x="6350000" y="6043613"/>
            <a:ext cx="519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5000</a:t>
            </a:r>
          </a:p>
        </p:txBody>
      </p:sp>
      <p:sp>
        <p:nvSpPr>
          <p:cNvPr id="38919" name="TextBox 30"/>
          <p:cNvSpPr txBox="1">
            <a:spLocks noChangeArrowheads="1"/>
          </p:cNvSpPr>
          <p:nvPr/>
        </p:nvSpPr>
        <p:spPr bwMode="auto">
          <a:xfrm>
            <a:off x="4178300" y="5962650"/>
            <a:ext cx="517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8920" name="TextBox 31"/>
          <p:cNvSpPr txBox="1">
            <a:spLocks noChangeArrowheads="1"/>
          </p:cNvSpPr>
          <p:nvPr/>
        </p:nvSpPr>
        <p:spPr bwMode="auto">
          <a:xfrm>
            <a:off x="7192963" y="6043613"/>
            <a:ext cx="519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2000</a:t>
            </a:r>
          </a:p>
        </p:txBody>
      </p:sp>
      <p:sp>
        <p:nvSpPr>
          <p:cNvPr id="38921" name="TextBox 32"/>
          <p:cNvSpPr txBox="1">
            <a:spLocks noChangeArrowheads="1"/>
          </p:cNvSpPr>
          <p:nvPr/>
        </p:nvSpPr>
        <p:spPr bwMode="auto">
          <a:xfrm>
            <a:off x="3422650" y="5210175"/>
            <a:ext cx="517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1500</a:t>
            </a:r>
          </a:p>
        </p:txBody>
      </p:sp>
      <p:sp>
        <p:nvSpPr>
          <p:cNvPr id="38922" name="TextBox 33"/>
          <p:cNvSpPr txBox="1">
            <a:spLocks noChangeArrowheads="1"/>
          </p:cNvSpPr>
          <p:nvPr/>
        </p:nvSpPr>
        <p:spPr bwMode="auto">
          <a:xfrm>
            <a:off x="6205538" y="5059363"/>
            <a:ext cx="433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38923" name="TextBox 34"/>
          <p:cNvSpPr txBox="1">
            <a:spLocks noChangeArrowheads="1"/>
          </p:cNvSpPr>
          <p:nvPr/>
        </p:nvSpPr>
        <p:spPr bwMode="auto">
          <a:xfrm>
            <a:off x="7416800" y="5048250"/>
            <a:ext cx="4333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38924" name="Oval 3"/>
          <p:cNvSpPr>
            <a:spLocks noChangeArrowheads="1"/>
          </p:cNvSpPr>
          <p:nvPr/>
        </p:nvSpPr>
        <p:spPr bwMode="auto">
          <a:xfrm>
            <a:off x="3451225" y="5222875"/>
            <a:ext cx="455613" cy="23971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5" name="Oval 4"/>
          <p:cNvSpPr>
            <a:spLocks noChangeArrowheads="1"/>
          </p:cNvSpPr>
          <p:nvPr/>
        </p:nvSpPr>
        <p:spPr bwMode="auto">
          <a:xfrm>
            <a:off x="6205538" y="5065713"/>
            <a:ext cx="409575" cy="23653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6" name="Oval 35"/>
          <p:cNvSpPr>
            <a:spLocks noChangeArrowheads="1"/>
          </p:cNvSpPr>
          <p:nvPr/>
        </p:nvSpPr>
        <p:spPr bwMode="auto">
          <a:xfrm>
            <a:off x="7427913" y="5073650"/>
            <a:ext cx="409575" cy="23653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7" name="TextBox 5"/>
          <p:cNvSpPr txBox="1">
            <a:spLocks noChangeArrowheads="1"/>
          </p:cNvSpPr>
          <p:nvPr/>
        </p:nvSpPr>
        <p:spPr bwMode="auto">
          <a:xfrm>
            <a:off x="7735888" y="5375275"/>
            <a:ext cx="409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B050"/>
                </a:solidFill>
              </a:rPr>
              <a:t>√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389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253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7240" y="3850919"/>
            <a:ext cx="4902200" cy="830997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Each value of the attribute A takes about 1/V(R,A) of the tuples.</a:t>
            </a:r>
          </a:p>
        </p:txBody>
      </p:sp>
    </p:spTree>
    <p:extLst>
      <p:ext uri="{BB962C8B-B14F-4D97-AF65-F5344CB8AC3E}">
        <p14:creationId xmlns:p14="http://schemas.microsoft.com/office/powerpoint/2010/main" val="889734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47240" y="3850919"/>
            <a:ext cx="4902200" cy="830997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Each value of the attribute A takes about 1/V(R,A) of the tuples.</a:t>
            </a:r>
          </a:p>
        </p:txBody>
      </p:sp>
    </p:spTree>
    <p:extLst>
      <p:ext uri="{BB962C8B-B14F-4D97-AF65-F5344CB8AC3E}">
        <p14:creationId xmlns:p14="http://schemas.microsoft.com/office/powerpoint/2010/main" val="3987822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7302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4860" y="3645179"/>
            <a:ext cx="49022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In average, about one half of the tuples have their values of A smaller than a given c. </a:t>
            </a:r>
            <a:r>
              <a:rPr lang="en-US" sz="2000" dirty="0">
                <a:solidFill>
                  <a:srgbClr val="A2DA46"/>
                </a:solidFill>
              </a:rPr>
              <a:t>So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T(R)/2 ? </a:t>
            </a:r>
          </a:p>
          <a:p>
            <a:r>
              <a:rPr lang="en-US" sz="2000" dirty="0">
                <a:solidFill>
                  <a:srgbClr val="A2DA46"/>
                </a:solidFill>
              </a:rPr>
              <a:t>But practically, one may be more interested in a smaller fraction of the tuples. So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? </a:t>
            </a:r>
            <a:endParaRPr lang="en-US" sz="2000" dirty="0">
              <a:solidFill>
                <a:srgbClr val="A2DA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330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4860" y="3645179"/>
            <a:ext cx="49022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In average, about one half of the tuples have their values of A smaller than a given c. So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  <a:p>
            <a:r>
              <a:rPr lang="en-US" sz="2000" dirty="0">
                <a:solidFill>
                  <a:srgbClr val="A2DA46"/>
                </a:solidFill>
              </a:rPr>
              <a:t>But practically, one may be more interested in a smaller fraction of the tuples. So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? </a:t>
            </a:r>
            <a:endParaRPr lang="en-US" sz="2000" dirty="0">
              <a:solidFill>
                <a:srgbClr val="A2DA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114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4860" y="3645179"/>
            <a:ext cx="49022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In average, about one half of the tuples have their values of A smaller than a given c. So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  <a:p>
            <a:r>
              <a:rPr lang="en-US" sz="2000" dirty="0">
                <a:solidFill>
                  <a:srgbClr val="0070C0"/>
                </a:solidFill>
              </a:rPr>
              <a:t>But practically, one may be more interested in a smaller fraction of the tuples. </a:t>
            </a:r>
            <a:r>
              <a:rPr lang="en-US" sz="2000" dirty="0">
                <a:solidFill>
                  <a:srgbClr val="A2DA46"/>
                </a:solidFill>
              </a:rPr>
              <a:t>So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A2DA4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? </a:t>
            </a:r>
            <a:endParaRPr lang="en-US" sz="2000" dirty="0">
              <a:solidFill>
                <a:srgbClr val="A2DA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475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4860" y="3645179"/>
            <a:ext cx="49022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In average, about one half of the tuples have their values of A smaller than a given c. So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  <a:p>
            <a:r>
              <a:rPr lang="en-US" sz="2000" dirty="0">
                <a:solidFill>
                  <a:srgbClr val="0070C0"/>
                </a:solidFill>
              </a:rPr>
              <a:t>But practically, one may be more interested in a smaller fraction of the tuples. So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  <a:r>
              <a:rPr lang="en-US" altLang="en-US" sz="2000" dirty="0">
                <a:solidFill>
                  <a:srgbClr val="0070C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45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4860" y="3645179"/>
            <a:ext cx="4902200" cy="1938992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In average, about one half of the tuples have their values of A smaller than a given c. So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  <a:p>
            <a:r>
              <a:rPr lang="en-US" sz="2000" dirty="0">
                <a:solidFill>
                  <a:srgbClr val="0070C0"/>
                </a:solidFill>
              </a:rPr>
              <a:t>But practically, one may be more interested in a smaller fraction of the tuples. So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  <a:r>
              <a:rPr lang="en-US" altLang="en-US" sz="2000" dirty="0">
                <a:solidFill>
                  <a:srgbClr val="0070C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646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490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60529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can be as large as T(S), and can be as small as 0. So in average, take 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T(S)/2? </a:t>
            </a:r>
          </a:p>
        </p:txBody>
      </p:sp>
    </p:spTree>
    <p:extLst>
      <p:ext uri="{BB962C8B-B14F-4D97-AF65-F5344CB8AC3E}">
        <p14:creationId xmlns:p14="http://schemas.microsoft.com/office/powerpoint/2010/main" val="3739497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60529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 ∩ S) can be as large as T(S), and can be as small as 0.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So in average, take 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T(S)/2? </a:t>
            </a:r>
          </a:p>
        </p:txBody>
      </p:sp>
    </p:spTree>
    <p:extLst>
      <p:ext uri="{BB962C8B-B14F-4D97-AF65-F5344CB8AC3E}">
        <p14:creationId xmlns:p14="http://schemas.microsoft.com/office/powerpoint/2010/main" val="1804675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60529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 ∩ S) can be as large as T(S), and can be as small as 0. So in average, take </a:t>
            </a:r>
          </a:p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806030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T(R ∩ S) = T(S)/2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60529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 ∩ S) can be as large as T(S), and can be as small as 0. So in average, take </a:t>
            </a:r>
          </a:p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∩ S) = T(S)/2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164420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U S) = T(R) + T(S)/2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515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U S) = (T(R)+T(S))/2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86437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U S) can be as large as T(R)+T(S), and as small as T(S). So in average, take T(R U S) = (T(R)+T(S))/2 ? </a:t>
            </a:r>
          </a:p>
        </p:txBody>
      </p:sp>
    </p:spTree>
    <p:extLst>
      <p:ext uri="{BB962C8B-B14F-4D97-AF65-F5344CB8AC3E}">
        <p14:creationId xmlns:p14="http://schemas.microsoft.com/office/powerpoint/2010/main" val="1127622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U S) = (T(R)+T(S))/2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86437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 U S) can be as large as T(R)+T(S), and as small as T(R).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So in average, take T(R U S) = (T(R)+T(S))/2 ? </a:t>
            </a:r>
          </a:p>
        </p:txBody>
      </p:sp>
    </p:spTree>
    <p:extLst>
      <p:ext uri="{BB962C8B-B14F-4D97-AF65-F5344CB8AC3E}">
        <p14:creationId xmlns:p14="http://schemas.microsoft.com/office/powerpoint/2010/main" val="4265205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U S) = (T(R)+T(S))/2  </a:t>
            </a:r>
            <a:r>
              <a:rPr lang="en-US" altLang="en-US" sz="2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86437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 U S) can be as large as T(R)+T(S), and as small as T(R). So in average, take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U S) = T(R)+T(S)/2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446981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T(R U S) = T(R)+T(S)/2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565" y="4864379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Assuming T(R) ≥ T(S).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 U S) can be as large as T(R)+T(S), and as small as T(R). So in average, take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U S) = T(R)+T(S)/2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846819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22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724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22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6945" y="5361524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T(R‒S) can be as large as T(R), and as small as 0.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So take T(R‒S) = T(R)/2 ? 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 has no impact ! So take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 ‒ max{T(R)/2, T(S)/2} ?</a:t>
            </a:r>
          </a:p>
        </p:txBody>
      </p:sp>
    </p:spTree>
    <p:extLst>
      <p:ext uri="{BB962C8B-B14F-4D97-AF65-F5344CB8AC3E}">
        <p14:creationId xmlns:p14="http://schemas.microsoft.com/office/powerpoint/2010/main" val="4220208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22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6945" y="5361524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T(R‒S) can be as large as T(R), and as small as 0. So take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 has no impact ! So take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 ‒ max{T(R)/2, T(S)/2} ?</a:t>
            </a:r>
          </a:p>
        </p:txBody>
      </p:sp>
    </p:spTree>
    <p:extLst>
      <p:ext uri="{BB962C8B-B14F-4D97-AF65-F5344CB8AC3E}">
        <p14:creationId xmlns:p14="http://schemas.microsoft.com/office/powerpoint/2010/main" val="571978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22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6945" y="5361524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T(R‒S) can be as large as T(R), and as small as 0. So take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2000" dirty="0">
                <a:solidFill>
                  <a:srgbClr val="00B0F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 has no impact ! </a:t>
            </a:r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So take</a:t>
            </a:r>
          </a:p>
          <a:p>
            <a:r>
              <a:rPr lang="en-US" altLang="en-US" sz="2000" dirty="0">
                <a:solidFill>
                  <a:srgbClr val="A2DA46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 ‒ max{T(R)/2, T(S)/2} ?</a:t>
            </a:r>
          </a:p>
        </p:txBody>
      </p:sp>
    </p:spTree>
    <p:extLst>
      <p:ext uri="{BB962C8B-B14F-4D97-AF65-F5344CB8AC3E}">
        <p14:creationId xmlns:p14="http://schemas.microsoft.com/office/powerpoint/2010/main" val="1327539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22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6945" y="5361524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T(R‒S) can be as large as T(R), and as small as 0. So take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2000" dirty="0">
                <a:solidFill>
                  <a:srgbClr val="00B0F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 has no impact !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So take</a:t>
            </a:r>
          </a:p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 ‒ max{T(R)/2, T(S)/2}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75619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 T(R ‒ S) = T(R) ‒ max{T(R)/2, T(S)/2}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2200" dirty="0">
              <a:solidFill>
                <a:srgbClr val="FFC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6945" y="5361524"/>
            <a:ext cx="4902200" cy="1323439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T(R‒S) can be as large as T(R), and as small as 0. So take 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T(R)/2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2000" dirty="0">
                <a:solidFill>
                  <a:srgbClr val="00B0F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 has no impact !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So take</a:t>
            </a:r>
          </a:p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T(R‒S) = T(R) ‒ max{T(R)/2, T(S)/2} 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290925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S) = T(R)T(S)/max{V(R,A),V(S,A)}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02185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66240-529E-A38A-F19F-88EE754D0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86DB067B-21F8-3403-DC59-E9C12CFAB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688B18BB-3C02-087A-5D04-4447240E6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>
            <a:extLst>
              <a:ext uri="{FF2B5EF4-FFF2-40B4-BE49-F238E27FC236}">
                <a16:creationId xmlns:a16="http://schemas.microsoft.com/office/drawing/2014/main" id="{01593AF9-809A-AE02-3DEF-FCA6E70EA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922338"/>
            <a:ext cx="794385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S) = T(R)T(S)/max{V(R,A),V(S,A)}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1" name="AutoShape 4">
            <a:extLst>
              <a:ext uri="{FF2B5EF4-FFF2-40B4-BE49-F238E27FC236}">
                <a16:creationId xmlns:a16="http://schemas.microsoft.com/office/drawing/2014/main" id="{0370A0F0-F11D-0868-905A-DBD669BB417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2FB2B05-E91B-0260-A421-CBBDF9859085}"/>
                  </a:ext>
                </a:extLst>
              </p:cNvPr>
              <p:cNvSpPr txBox="1"/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solidFill>
                <a:srgbClr val="A2DA46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000" u="sng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Assumption.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000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If V(R,A) &gt; V(S,A), then every A-value in S will appear in R.</a:t>
                </a:r>
              </a:p>
              <a:p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Thus, for a tuple </a:t>
                </a:r>
                <a:r>
                  <a:rPr lang="en-US" altLang="en-US" sz="2000" i="1" dirty="0">
                    <a:solidFill>
                      <a:srgbClr val="A2DA4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with an A-value </a:t>
                </a:r>
                <a:r>
                  <a:rPr lang="en-US" altLang="en-US" sz="2000" i="1" dirty="0">
                    <a:solidFill>
                      <a:srgbClr val="A2DA4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in  S, in average </a:t>
                </a:r>
                <a:r>
                  <a:rPr lang="en-US" altLang="en-US" sz="2000" i="1" dirty="0">
                    <a:solidFill>
                      <a:srgbClr val="A2DA4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appears T(R)/V(R,A) times in R. Thus, </a:t>
                </a:r>
                <a:r>
                  <a:rPr lang="en-US" altLang="en-US" sz="2000" i="1" dirty="0">
                    <a:solidFill>
                      <a:srgbClr val="A2DA4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can be joined with T(R)/V(R,A) tuples in R. This gives  T(R</a:t>
                </a: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solidFill>
                          <a:srgbClr val="A2DA46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 = T(R)T(S)/max{V(R,A),V(S,A)}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blipFill rotWithShape="0">
                <a:blip r:embed="rId4"/>
                <a:stretch>
                  <a:fillRect l="-1028" t="-802" r="-1028" b="-29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89445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S) = T(R)T(S)/max{V(R,A),V(S,A)}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solidFill>
                <a:srgbClr val="A2DA46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000" u="sng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Assumption.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000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If V(R,A) &gt; V(S,A), then every A-value in S will appear in R.</a:t>
                </a:r>
              </a:p>
              <a:p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Thus, for a tuple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with an A-value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in  S, in average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appears T(R)/V(R,A) times in R. Thus,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can be joined with T(R)/V(R,A) tuples in R. </a:t>
                </a:r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This gives  T(R</a:t>
                </a: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solidFill>
                          <a:srgbClr val="A2DA46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2000" dirty="0">
                    <a:solidFill>
                      <a:srgbClr val="A2DA4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 = T(R)T(S)/max{V(R,A),V(S,A)}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blipFill rotWithShape="0">
                <a:blip r:embed="rId4"/>
                <a:stretch>
                  <a:fillRect l="-1028" t="-802" r="-1028" b="-29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91354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: 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S) = T(R)T(S)/max{V(R,A),V(S,A)}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solidFill>
                <a:srgbClr val="A2DA46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000" u="sng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Assumption.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000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If V(R,A) &gt; V(S,A), then every A-value in S will appear in R.</a:t>
                </a:r>
              </a:p>
              <a:p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Thus, for a tuple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with an A-value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in  S, in average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appears T(R)/V(R,A) times in R. Thus,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can be joined with T(R)/V(R,A) tuples in R. This gives  </a:t>
                </a:r>
                <a:r>
                  <a:rPr lang="en-US" altLang="en-US" sz="20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T(R</a:t>
                </a: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 = T(R)T(S)/max{V(R,A),V(S,A)}</a:t>
                </a:r>
                <a:endParaRPr lang="en-US" altLang="en-US" sz="2000" dirty="0"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blipFill rotWithShape="0">
                <a:blip r:embed="rId4"/>
                <a:stretch>
                  <a:fillRect l="-1028" t="-802" r="-1028" b="-29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5286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solidFill>
                <a:srgbClr val="A2DA46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000" u="sng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Assumption.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000" dirty="0">
                    <a:solidFill>
                      <a:srgbClr val="FF99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If V(R,A) &gt; V(S,A), then every A-value in S will appear in R.</a:t>
                </a:r>
              </a:p>
              <a:p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Thus, for a tuple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with an A-value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in  S, in average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appears T(R)/V(R,A) times in R. Thus, </a:t>
                </a:r>
                <a:r>
                  <a:rPr lang="en-US" altLang="en-US" sz="20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en-US" sz="2000" dirty="0">
                    <a:ea typeface="宋体" panose="02010600030101010101" pitchFamily="2" charset="-122"/>
                    <a:cs typeface="Times New Roman" panose="02020603050405020304" pitchFamily="18" charset="0"/>
                  </a:rPr>
                  <a:t> can be joined with T(R)/V(R,A) tuples in R. This gives  </a:t>
                </a:r>
                <a:r>
                  <a:rPr lang="en-US" altLang="en-US" sz="20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T(R</a:t>
                </a: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⋈</m:t>
                    </m:r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 = T(R)T(S)/max{V(R,A),V(S,A)}</a:t>
                </a:r>
                <a:endParaRPr lang="en-US" altLang="en-US" sz="2000" dirty="0"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460" y="2816444"/>
                <a:ext cx="4712652" cy="2246769"/>
              </a:xfrm>
              <a:prstGeom prst="rect">
                <a:avLst/>
              </a:prstGeom>
              <a:blipFill rotWithShape="0">
                <a:blip r:embed="rId4"/>
                <a:stretch>
                  <a:fillRect l="-1028" t="-802" r="-1028" b="-29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3980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</a:t>
            </a:r>
            <a:r>
              <a:rPr lang="en-US" altLang="en-US" sz="2400" baseline="-250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S) = T(</a:t>
            </a:r>
            <a:r>
              <a:rPr lang="el-GR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chemeClr val="bg1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132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44253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: T(R   </a:t>
            </a:r>
            <a:r>
              <a:rPr lang="en-US" altLang="en-US" sz="2400" baseline="-25000" dirty="0"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S) = T(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(R×S))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132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0564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555343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rgbClr val="FF0000"/>
                </a:solidFill>
              </a:rPr>
              <a:t>T</a:t>
            </a:r>
            <a:r>
              <a:rPr lang="en-US" altLang="en-US" sz="3200" b="1" dirty="0"/>
              <a:t>,B,V)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S) =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132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0564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600344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B</a:t>
            </a:r>
            <a:r>
              <a:rPr lang="en-US" altLang="en-US" sz="3200" b="1" dirty="0"/>
              <a:t>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S) =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132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0564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795220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B</a:t>
            </a:r>
            <a:r>
              <a:rPr lang="en-US" altLang="en-US" sz="3200" b="1" dirty="0"/>
              <a:t>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S) =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132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0564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802F35-4A77-4B5D-9013-DB12DE614411}"/>
              </a:ext>
            </a:extLst>
          </p:cNvPr>
          <p:cNvSpPr txBox="1"/>
          <p:nvPr/>
        </p:nvSpPr>
        <p:spPr>
          <a:xfrm>
            <a:off x="3853498" y="2396034"/>
            <a:ext cx="4712652" cy="3170099"/>
          </a:xfrm>
          <a:prstGeom prst="rect">
            <a:avLst/>
          </a:prstGeom>
          <a:solidFill>
            <a:srgbClr val="99FF33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Assume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 that the tables are stored in a clustered way.</a:t>
            </a:r>
          </a:p>
          <a:p>
            <a:r>
              <a:rPr lang="en-US" altLang="en-US" sz="2000" dirty="0">
                <a:solidFill>
                  <a:srgbClr val="99FF33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If we know the schemas of relations R and S, we will also know the schema of the relation W obtained by applying an operation on R and/or S, from which we know how much space a tuple in W will take. Therefore, the value B(W) can be computed from the value T(W). </a:t>
            </a:r>
          </a:p>
          <a:p>
            <a:r>
              <a:rPr lang="en-US" altLang="en-US" sz="2000" dirty="0">
                <a:solidFill>
                  <a:srgbClr val="99FF33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B(W) = T(W)/#tuples-per-block</a:t>
            </a:r>
          </a:p>
        </p:txBody>
      </p:sp>
    </p:spTree>
    <p:extLst>
      <p:ext uri="{BB962C8B-B14F-4D97-AF65-F5344CB8AC3E}">
        <p14:creationId xmlns:p14="http://schemas.microsoft.com/office/powerpoint/2010/main" val="14588100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B</a:t>
            </a:r>
            <a:r>
              <a:rPr lang="en-US" altLang="en-US" sz="3200" b="1" dirty="0"/>
              <a:t>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S) =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132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0564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5A5520-A0C5-448B-A731-ADA8AE0ED6C2}"/>
              </a:ext>
            </a:extLst>
          </p:cNvPr>
          <p:cNvSpPr txBox="1"/>
          <p:nvPr/>
        </p:nvSpPr>
        <p:spPr>
          <a:xfrm>
            <a:off x="3853498" y="2396034"/>
            <a:ext cx="4712652" cy="3170099"/>
          </a:xfrm>
          <a:prstGeom prst="rect">
            <a:avLst/>
          </a:prstGeom>
          <a:solidFill>
            <a:srgbClr val="99FF33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Assume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 that the tables are stored in a clustered way.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If we know the schemas of relations R and S, we will also know the schema of the relation W obtained by applying an operation on R and/or S, from which we know how much space a tuple in W will take. Therefore, the value B(W) can be computed from the value T(W). </a:t>
            </a:r>
          </a:p>
          <a:p>
            <a:r>
              <a:rPr lang="en-US" altLang="en-US" sz="2000" dirty="0">
                <a:solidFill>
                  <a:srgbClr val="99FF33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B(W) = T(W)/#tuples-per-block</a:t>
            </a:r>
          </a:p>
        </p:txBody>
      </p:sp>
    </p:spTree>
    <p:extLst>
      <p:ext uri="{BB962C8B-B14F-4D97-AF65-F5344CB8AC3E}">
        <p14:creationId xmlns:p14="http://schemas.microsoft.com/office/powerpoint/2010/main" val="39518478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B</a:t>
            </a:r>
            <a:r>
              <a:rPr lang="en-US" altLang="en-US" sz="3200" b="1" dirty="0"/>
              <a:t>,V)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min{ T(R)/2, </a:t>
            </a:r>
            <a:r>
              <a:rPr lang="en-US" altLang="en-US" dirty="0">
                <a:solidFill>
                  <a:srgbClr val="1A965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∏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grouping A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T(R ∩ S) = 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T(R U S) = T(R)+T(S)/2  </a:t>
            </a:r>
            <a:r>
              <a:rPr lang="en-US" altLang="en-US" sz="2000" dirty="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S is smaller)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T(R ‒ S) = T(R) ‒ T(S)/2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T(R   S) = T(R)T(S)/max{V(R,A),V(S,A)}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T(R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S) = T(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2951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28558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132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0564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B7DFCA-7001-42A2-904C-9AD65563CF81}"/>
              </a:ext>
            </a:extLst>
          </p:cNvPr>
          <p:cNvSpPr txBox="1"/>
          <p:nvPr/>
        </p:nvSpPr>
        <p:spPr>
          <a:xfrm>
            <a:off x="3853498" y="2396034"/>
            <a:ext cx="4712652" cy="3170099"/>
          </a:xfrm>
          <a:prstGeom prst="rect">
            <a:avLst/>
          </a:prstGeom>
          <a:solidFill>
            <a:srgbClr val="99FF33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Assume</a:t>
            </a:r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 that the tables are stored in a clustered way.</a:t>
            </a:r>
          </a:p>
          <a:p>
            <a:r>
              <a:rPr lang="en-US" altLang="en-US" sz="2000" dirty="0">
                <a:ea typeface="宋体" panose="02010600030101010101" pitchFamily="2" charset="-122"/>
                <a:cs typeface="Times New Roman" panose="02020603050405020304" pitchFamily="18" charset="0"/>
              </a:rPr>
              <a:t>If we know the schemas of relations R and S, we will also know the schema of the relation W obtained by applying an operation on R and/or S, from which we know how much space a tuple in W will take. Therefore, the value B(W) can be computed from the value T(W). </a:t>
            </a:r>
          </a:p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B(W) = T(W)/#tuples-per-block</a:t>
            </a:r>
            <a:endParaRPr lang="en-US" altLang="en-US" sz="2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4412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B</a:t>
            </a:r>
            <a:r>
              <a:rPr lang="en-US" altLang="en-US" sz="3200" b="1" dirty="0"/>
              <a:t>,V)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40" name="Rectangle 1"/>
              <p:cNvSpPr>
                <a:spLocks noChangeArrowheads="1"/>
              </p:cNvSpPr>
              <p:nvPr/>
            </p:nvSpPr>
            <p:spPr bwMode="auto">
              <a:xfrm>
                <a:off x="622300" y="922338"/>
                <a:ext cx="7943850" cy="532453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τ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,×:  size parameters can be calculated precisely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6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	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b="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  <a:endParaRPr lang="en-US" altLang="en-US" sz="2400" b="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5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7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A=c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A=c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A=c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A&lt;c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A&lt;c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A&lt;c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2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∩ :  T(R ∩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∩ S)</a:t>
                </a:r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U :  T(R U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U S)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‒ :  T(R ‒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‒ S)	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  :  T(R  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  S)	</a:t>
                </a:r>
                <a:endParaRPr lang="en-US" altLang="en-US" sz="2400" dirty="0"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: T(R   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	B(R   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</a:t>
                </a:r>
              </a:p>
            </p:txBody>
          </p:sp>
        </mc:Choice>
        <mc:Fallback xmlns="">
          <p:sp>
            <p:nvSpPr>
              <p:cNvPr id="39940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300" y="922338"/>
                <a:ext cx="7943850" cy="5324535"/>
              </a:xfrm>
              <a:prstGeom prst="rect">
                <a:avLst/>
              </a:prstGeom>
              <a:blipFill rotWithShape="0">
                <a:blip r:embed="rId4"/>
                <a:stretch>
                  <a:fillRect l="-1073" t="-1142" b="-1370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3560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33892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666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5898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 rot="-5400000">
            <a:off x="4911884" y="5846921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 rot="-5400000">
            <a:off x="4904264" y="534400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53498" y="6312714"/>
            <a:ext cx="4712652" cy="40011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B(W) = T(W)/#tuples-per-block</a:t>
            </a:r>
            <a:endParaRPr lang="en-US" altLang="en-US" sz="2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0671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chemeClr val="tx1"/>
                </a:solidFill>
              </a:rPr>
              <a:t>B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V</a:t>
            </a:r>
            <a:r>
              <a:rPr lang="en-US" altLang="en-US" sz="3200" b="1" dirty="0"/>
              <a:t>)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40" name="Rectangle 1"/>
              <p:cNvSpPr>
                <a:spLocks noChangeArrowheads="1"/>
              </p:cNvSpPr>
              <p:nvPr/>
            </p:nvSpPr>
            <p:spPr bwMode="auto">
              <a:xfrm>
                <a:off x="622300" y="922338"/>
                <a:ext cx="7943850" cy="532453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τ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,×:  size parameters can be calculated precisely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6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	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b="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  <a:endParaRPr lang="en-US" altLang="en-US" sz="2400" b="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5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7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γ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A=c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A=c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A=c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A&lt;c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: T(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A&lt;c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</a:t>
                </a:r>
                <a:r>
                  <a:rPr lang="el-GR" alt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A&lt;c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2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∩ :  T(R ∩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∩ S)</a:t>
                </a:r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U :  T(R U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1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U S)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‒ :  T(R ‒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‒ S)	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solidFill>
                    <a:srgbClr val="00B050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  :  T(R   S)	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	B(R   S)	</a:t>
                </a:r>
                <a:endParaRPr lang="en-US" altLang="en-US" sz="2400" dirty="0"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000" dirty="0"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: T(R   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	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 	B(R   </a:t>
                </a:r>
                <a:r>
                  <a:rPr lang="en-US" altLang="en-US" sz="2400" baseline="-250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en-US" sz="2400" dirty="0">
                    <a:solidFill>
                      <a:srgbClr val="00B050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S)</a:t>
                </a:r>
              </a:p>
            </p:txBody>
          </p:sp>
        </mc:Choice>
        <mc:Fallback xmlns="">
          <p:sp>
            <p:nvSpPr>
              <p:cNvPr id="39940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300" y="922338"/>
                <a:ext cx="7943850" cy="5324535"/>
              </a:xfrm>
              <a:prstGeom prst="rect">
                <a:avLst/>
              </a:prstGeom>
              <a:blipFill rotWithShape="0">
                <a:blip r:embed="rId4"/>
                <a:stretch>
                  <a:fillRect l="-1073" t="-1142" b="-1370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35606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33892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8666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962944" y="585898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 rot="-5400000">
            <a:off x="4911884" y="5846921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 rot="-5400000">
            <a:off x="4904264" y="534400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359307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chemeClr val="tx1"/>
                </a:solidFill>
              </a:rPr>
              <a:t>B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V</a:t>
            </a:r>
            <a:r>
              <a:rPr lang="en-US" altLang="en-US" sz="3200" b="1" dirty="0"/>
              <a:t>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42460" y="6391544"/>
            <a:ext cx="4123690" cy="40011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Similar to that for the parameter T</a:t>
            </a:r>
            <a:endParaRPr lang="en-US" altLang="en-US" sz="2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069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chemeClr val="tx1"/>
                </a:solidFill>
              </a:rPr>
              <a:t>B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V</a:t>
            </a:r>
            <a:r>
              <a:rPr lang="en-US" altLang="en-US" sz="3200" b="1" dirty="0"/>
              <a:t>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4630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V((R,A)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grouping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1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V(R∩S,A) = 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V(RUS,A) = V(R,A)+V(S,A)/2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V(R‒S,A) = V(R,A) ‒ max{V(R,A)/2,V(S,A)/2}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V(R   S,A) = min{V(R,A),V(S,A)}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shared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   V(R   S,A) = max{V(R,A),V(S,A)}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non-shared)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S,A) =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(R×S),A)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1427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11794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95804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871504" y="598090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42460" y="6391544"/>
            <a:ext cx="4123690" cy="40011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Similar to that for the parameter T</a:t>
            </a:r>
            <a:endParaRPr lang="en-US" altLang="en-US" sz="20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 rot="-5400000">
            <a:off x="1827848" y="5482115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34175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chemeClr val="tx1"/>
                </a:solidFill>
              </a:rPr>
              <a:t>B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V</a:t>
            </a:r>
            <a:r>
              <a:rPr lang="en-US" altLang="en-US" sz="3200" b="1" dirty="0"/>
              <a:t>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4630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V((R,A)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grouping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1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V(R∩S,A) = 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V(RUS,A) = V(R,A)+V(S,A)/2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V(R‒S,A) = V(R,A) ‒ max{R(R,A)/2,T(S,A)/2}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   S,A) = min{V(R,A),V(S,A)}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shared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   V(R   S,A) = max{V(R,A),V(S,A)}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non-shared)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S,A) =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(R×S),A)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1427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11794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95804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871504" y="598090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71090" y="6189662"/>
            <a:ext cx="3972910" cy="646331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1800" u="sng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Containment Law</a:t>
            </a:r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if V(R,A) &gt; V(S,A), then all A-values in S are in R</a:t>
            </a:r>
            <a:endParaRPr lang="en-US" altLang="en-US" sz="18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 rot="-5400000">
            <a:off x="1827848" y="5482115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91875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chemeClr val="tx1"/>
                </a:solidFill>
              </a:rPr>
              <a:t>B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V</a:t>
            </a:r>
            <a:r>
              <a:rPr lang="en-US" altLang="en-US" sz="3200" b="1" dirty="0"/>
              <a:t>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4630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V((R,A)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grouping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</a:t>
            </a: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1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</a:t>
            </a:r>
            <a:r>
              <a:rPr lang="el-GR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V(R∩S,A) = 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V(RUS,A) = V(R,A)+V(S,A)/2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V(R‒S,A) = V(R,A) ‒ max{R(R,A)/2,T(S,A)/2}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V(R   S,A) = min{V(R,A),V(S,A)}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shared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   S,A) = max{V(R,A),V(S,A)}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non-shared)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S,A) =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(R×S),A)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1427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11794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95804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871504" y="598090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54868" y="5853167"/>
            <a:ext cx="3689131" cy="923330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1800" u="sng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Preservation Law</a:t>
            </a:r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if attribute A is not involved in the operation, then the # of A-values is unchanged. </a:t>
            </a:r>
            <a:endParaRPr lang="en-US" altLang="en-US" sz="18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 rot="-5400000">
            <a:off x="1827848" y="5482115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94180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Estimating size parameters (</a:t>
            </a:r>
            <a:r>
              <a:rPr lang="en-US" altLang="en-US" sz="3200" b="1" dirty="0">
                <a:solidFill>
                  <a:schemeClr val="tx1"/>
                </a:solidFill>
              </a:rPr>
              <a:t>T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chemeClr val="tx1"/>
                </a:solidFill>
              </a:rPr>
              <a:t>B</a:t>
            </a:r>
            <a:r>
              <a:rPr lang="en-US" altLang="en-US" sz="3200" b="1" dirty="0"/>
              <a:t>,</a:t>
            </a:r>
            <a:r>
              <a:rPr lang="en-US" altLang="en-US" sz="3200" b="1" dirty="0">
                <a:solidFill>
                  <a:srgbClr val="FF0000"/>
                </a:solidFill>
              </a:rPr>
              <a:t>V</a:t>
            </a:r>
            <a:r>
              <a:rPr lang="en-US" altLang="en-US" sz="3200" b="1" dirty="0"/>
              <a:t>)</a:t>
            </a:r>
            <a:endParaRPr lang="en-US" altLang="en-US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14338" y="922338"/>
            <a:ext cx="8367712" cy="559911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 </a:t>
            </a: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622300" y="922338"/>
            <a:ext cx="7943850" cy="54630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τ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,×:  size parameters can be calculated precisely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V((R,A)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grouping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1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(R),B) = V(R,B),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A&lt;c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(R),A) = V(R,A)/3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∩ :  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V(R∩S,A) = 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U :  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V(RUS,A) = V(R,A)+V(S,A)/2 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(assume V(R,A) ≥ V(S,A))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‒ :  </a:t>
            </a:r>
            <a:r>
              <a:rPr lang="en-US" altLang="en-US" sz="24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V(R‒S,A) = V(R,A) ‒ max{R(R,A)/2,T(S,A)/2}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:  V(R   S,A) = min{V(R,A),V(S,A)}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a shared attribute)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   V(R   S,A) = max{V(R,A),V(S,A)} </a:t>
            </a:r>
            <a:r>
              <a:rPr lang="en-US" altLang="en-US" sz="2000" dirty="0">
                <a:solidFill>
                  <a:srgbClr val="FF99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(A is non-shared)</a:t>
            </a:r>
            <a:endParaRPr lang="en-US" altLang="en-US" sz="2000" dirty="0">
              <a:solidFill>
                <a:srgbClr val="00B05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: V(R   </a:t>
            </a:r>
            <a:r>
              <a:rPr lang="en-US" altLang="en-US" sz="2400" baseline="-250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S,A) = V(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baseline="-25000" dirty="0">
                <a:solidFill>
                  <a:srgbClr val="00B05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00B05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(R×S),A) </a:t>
            </a:r>
          </a:p>
        </p:txBody>
      </p:sp>
      <p:sp>
        <p:nvSpPr>
          <p:cNvPr id="39941" name="AutoShape 4"/>
          <p:cNvSpPr>
            <a:spLocks noChangeArrowheads="1"/>
          </p:cNvSpPr>
          <p:nvPr/>
        </p:nvSpPr>
        <p:spPr bwMode="auto">
          <a:xfrm rot="-5400000">
            <a:off x="758032" y="514270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39942" name="AutoShape 4"/>
          <p:cNvSpPr>
            <a:spLocks noChangeArrowheads="1"/>
          </p:cNvSpPr>
          <p:nvPr/>
        </p:nvSpPr>
        <p:spPr bwMode="auto">
          <a:xfrm rot="-5400000">
            <a:off x="1832769" y="5117942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-5400000">
            <a:off x="765653" y="5958046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-5400000">
            <a:off x="1871504" y="5980906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26268" y="6100762"/>
            <a:ext cx="3860143" cy="646331"/>
          </a:xfrm>
          <a:prstGeom prst="rect">
            <a:avLst/>
          </a:prstGeom>
          <a:solidFill>
            <a:srgbClr val="A2DA4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18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The formulas for set/bag operations may depend on applications.</a:t>
            </a:r>
            <a:endParaRPr lang="en-US" altLang="en-US" sz="18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 rot="-5400000">
            <a:off x="1827848" y="5482115"/>
            <a:ext cx="177800" cy="23971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1A9655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32758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</a:rPr>
              <a:t>Collect size parameters for stored relations:</a:t>
            </a: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solidFill>
                  <a:srgbClr val="00B050"/>
                </a:solidFill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</p:spTree>
    <p:extLst>
      <p:ext uri="{BB962C8B-B14F-4D97-AF65-F5344CB8AC3E}">
        <p14:creationId xmlns:p14="http://schemas.microsoft.com/office/powerpoint/2010/main" val="18912422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</a:rPr>
              <a:t>Collect size parameters for stored relations:</a:t>
            </a: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solidFill>
                  <a:srgbClr val="00B050"/>
                </a:solidFill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Using logic laws to convert a logic query into the one that minimizes the (estimated) sizes of intermediate relations. </a:t>
            </a:r>
          </a:p>
        </p:txBody>
      </p:sp>
    </p:spTree>
    <p:extLst>
      <p:ext uri="{BB962C8B-B14F-4D97-AF65-F5344CB8AC3E}">
        <p14:creationId xmlns:p14="http://schemas.microsoft.com/office/powerpoint/2010/main" val="9025346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/>
              <a:t>R(a,b):	T(R) = 5000,	V(R,a) = 50,	V(R,b) = 60, </a:t>
            </a:r>
          </a:p>
          <a:p>
            <a:pPr marL="0" indent="0">
              <a:buFontTx/>
              <a:buNone/>
            </a:pPr>
            <a:r>
              <a:rPr lang="en-US" altLang="en-US" sz="2000"/>
              <a:t>S(b,c):	T(S) = 2000,			V(S,b) = 200,	V(S,c) = 100</a:t>
            </a:r>
          </a:p>
          <a:p>
            <a:pPr marL="0" indent="0">
              <a:buFontTx/>
              <a:buNone/>
            </a:pPr>
            <a:endParaRPr lang="en-US" altLang="en-US" sz="2000"/>
          </a:p>
          <a:p>
            <a:pPr marL="0" indent="0">
              <a:buFontTx/>
              <a:buNone/>
            </a:pPr>
            <a:r>
              <a:rPr lang="en-US" altLang="en-US" sz="2000"/>
              <a:t>  </a:t>
            </a:r>
          </a:p>
          <a:p>
            <a:pPr marL="0" indent="0">
              <a:buFontTx/>
              <a:buNone/>
            </a:pPr>
            <a:endParaRPr lang="en-US" altLang="en-US" sz="2000"/>
          </a:p>
        </p:txBody>
      </p:sp>
      <p:sp>
        <p:nvSpPr>
          <p:cNvPr id="7172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7173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174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7187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7188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7189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190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91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92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93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7194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7195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7196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97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198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199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175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7176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7177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7178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179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80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7181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82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83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184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85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7186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62017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/>
              <a:t>R(a,b):	T(R) = 5000,	V(R,a) = 50,	V(R,b) = 60, </a:t>
            </a:r>
          </a:p>
          <a:p>
            <a:pPr marL="0" indent="0">
              <a:buFontTx/>
              <a:buNone/>
            </a:pPr>
            <a:r>
              <a:rPr lang="en-US" altLang="en-US" sz="2000"/>
              <a:t>S(b,c):	T(S) = 2000,			V(S,b) = 200,	V(S,c) = 100</a:t>
            </a:r>
          </a:p>
          <a:p>
            <a:pPr marL="0" indent="0">
              <a:buFontTx/>
              <a:buNone/>
            </a:pPr>
            <a:endParaRPr lang="en-US" altLang="en-US" sz="2000"/>
          </a:p>
          <a:p>
            <a:pPr marL="0" indent="0">
              <a:buFontTx/>
              <a:buNone/>
            </a:pPr>
            <a:r>
              <a:rPr lang="en-US" altLang="en-US" sz="2000"/>
              <a:t>  </a:t>
            </a:r>
          </a:p>
          <a:p>
            <a:pPr marL="0" indent="0">
              <a:buFontTx/>
              <a:buNone/>
            </a:pPr>
            <a:endParaRPr lang="en-US" altLang="en-US" sz="2000"/>
          </a:p>
        </p:txBody>
      </p:sp>
      <p:sp>
        <p:nvSpPr>
          <p:cNvPr id="8196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8197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198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8213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8214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8215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216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17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18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19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8220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8221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8222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23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8224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225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199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8202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8203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8204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205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06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8207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08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09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210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11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8212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  <p:sp>
        <p:nvSpPr>
          <p:cNvPr id="8200" name="TextBox 71"/>
          <p:cNvSpPr txBox="1">
            <a:spLocks noChangeArrowheads="1"/>
          </p:cNvSpPr>
          <p:nvPr/>
        </p:nvSpPr>
        <p:spPr bwMode="auto">
          <a:xfrm>
            <a:off x="992188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  <p:sp>
        <p:nvSpPr>
          <p:cNvPr id="8201" name="TextBox 8196"/>
          <p:cNvSpPr txBox="1">
            <a:spLocks noChangeArrowheads="1"/>
          </p:cNvSpPr>
          <p:nvPr/>
        </p:nvSpPr>
        <p:spPr bwMode="auto">
          <a:xfrm>
            <a:off x="512763" y="3689350"/>
            <a:ext cx="160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000" baseline="-25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</a:t>
            </a:r>
          </a:p>
        </p:txBody>
      </p:sp>
    </p:spTree>
    <p:extLst>
      <p:ext uri="{BB962C8B-B14F-4D97-AF65-F5344CB8AC3E}">
        <p14:creationId xmlns:p14="http://schemas.microsoft.com/office/powerpoint/2010/main" val="3139542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/>
              <a:t>R(a,b):	T(R) = 5000,	V(R,a) = 50,	V(R,b) = 60, </a:t>
            </a:r>
          </a:p>
          <a:p>
            <a:pPr marL="0" indent="0">
              <a:buFontTx/>
              <a:buNone/>
            </a:pPr>
            <a:r>
              <a:rPr lang="en-US" altLang="en-US" sz="2000"/>
              <a:t>S(b,c):	T(S) = 2000,			V(S,b) = 200,	V(S,c) = 100</a:t>
            </a:r>
          </a:p>
          <a:p>
            <a:pPr marL="0" indent="0">
              <a:buFontTx/>
              <a:buNone/>
            </a:pPr>
            <a:endParaRPr lang="en-US" altLang="en-US" sz="2000"/>
          </a:p>
          <a:p>
            <a:pPr marL="0" indent="0">
              <a:buFontTx/>
              <a:buNone/>
            </a:pPr>
            <a:r>
              <a:rPr lang="en-US" altLang="en-US" sz="2000"/>
              <a:t>  </a:t>
            </a:r>
          </a:p>
          <a:p>
            <a:pPr marL="0" indent="0">
              <a:buFontTx/>
              <a:buNone/>
            </a:pPr>
            <a:endParaRPr lang="en-US" altLang="en-US" sz="2000"/>
          </a:p>
        </p:txBody>
      </p:sp>
      <p:sp>
        <p:nvSpPr>
          <p:cNvPr id="9220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9221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222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9240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9241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9242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243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4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5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46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9247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9248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9249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50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9251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252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223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9229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9230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9231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232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33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9234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5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36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237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38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9239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  <p:sp>
        <p:nvSpPr>
          <p:cNvPr id="9224" name="TextBox 71"/>
          <p:cNvSpPr txBox="1">
            <a:spLocks noChangeArrowheads="1"/>
          </p:cNvSpPr>
          <p:nvPr/>
        </p:nvSpPr>
        <p:spPr bwMode="auto">
          <a:xfrm>
            <a:off x="992188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  <p:sp>
        <p:nvSpPr>
          <p:cNvPr id="9225" name="TextBox 72"/>
          <p:cNvSpPr txBox="1">
            <a:spLocks noChangeArrowheads="1"/>
          </p:cNvSpPr>
          <p:nvPr/>
        </p:nvSpPr>
        <p:spPr bwMode="auto">
          <a:xfrm>
            <a:off x="2647950" y="3367088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T(*)=1000 </a:t>
            </a:r>
          </a:p>
        </p:txBody>
      </p:sp>
      <p:sp>
        <p:nvSpPr>
          <p:cNvPr id="9226" name="TextBox 8196"/>
          <p:cNvSpPr txBox="1">
            <a:spLocks noChangeArrowheads="1"/>
          </p:cNvSpPr>
          <p:nvPr/>
        </p:nvSpPr>
        <p:spPr bwMode="auto">
          <a:xfrm>
            <a:off x="512763" y="3689350"/>
            <a:ext cx="160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000" baseline="-25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</a:t>
            </a:r>
          </a:p>
        </p:txBody>
      </p:sp>
      <p:sp>
        <p:nvSpPr>
          <p:cNvPr id="9227" name="TextBox 74"/>
          <p:cNvSpPr txBox="1">
            <a:spLocks noChangeArrowheads="1"/>
          </p:cNvSpPr>
          <p:nvPr/>
        </p:nvSpPr>
        <p:spPr bwMode="auto">
          <a:xfrm>
            <a:off x="2547938" y="3135313"/>
            <a:ext cx="25304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 S) = T(R)T(S)/max{V(R,A),V(S,A)}</a:t>
            </a:r>
          </a:p>
        </p:txBody>
      </p:sp>
      <p:sp>
        <p:nvSpPr>
          <p:cNvPr id="9228" name="AutoShape 4"/>
          <p:cNvSpPr>
            <a:spLocks noChangeArrowheads="1"/>
          </p:cNvSpPr>
          <p:nvPr/>
        </p:nvSpPr>
        <p:spPr bwMode="auto">
          <a:xfrm rot="-5400000">
            <a:off x="2856707" y="3207543"/>
            <a:ext cx="107950" cy="112713"/>
          </a:xfrm>
          <a:prstGeom prst="flowChartCollate">
            <a:avLst/>
          </a:prstGeom>
          <a:solidFill>
            <a:schemeClr val="bg1"/>
          </a:soli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76777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/>
              <a:t>R(a,b):	T(R) = 5000,	V(R,a) = 50,	V(R,b) = 60, </a:t>
            </a:r>
          </a:p>
          <a:p>
            <a:pPr marL="0" indent="0">
              <a:buFontTx/>
              <a:buNone/>
            </a:pPr>
            <a:r>
              <a:rPr lang="en-US" altLang="en-US" sz="2000"/>
              <a:t>S(b,c):	T(S) = 2000,			V(S,b) = 200,	V(S,c) = 100</a:t>
            </a:r>
          </a:p>
          <a:p>
            <a:pPr marL="0" indent="0">
              <a:buFontTx/>
              <a:buNone/>
            </a:pPr>
            <a:endParaRPr lang="en-US" altLang="en-US" sz="2000"/>
          </a:p>
          <a:p>
            <a:pPr marL="0" indent="0">
              <a:buFontTx/>
              <a:buNone/>
            </a:pPr>
            <a:r>
              <a:rPr lang="en-US" altLang="en-US" sz="2000"/>
              <a:t>  </a:t>
            </a:r>
          </a:p>
          <a:p>
            <a:pPr marL="0" indent="0">
              <a:buFontTx/>
              <a:buNone/>
            </a:pPr>
            <a:endParaRPr lang="en-US" altLang="en-US" sz="2000"/>
          </a:p>
        </p:txBody>
      </p:sp>
      <p:sp>
        <p:nvSpPr>
          <p:cNvPr id="10244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0245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246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10265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0266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0267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268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9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70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1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10272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0273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10274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5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276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277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247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10254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0255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0256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257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8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10259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0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61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262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63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0264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  <p:sp>
        <p:nvSpPr>
          <p:cNvPr id="10248" name="TextBox 71"/>
          <p:cNvSpPr txBox="1">
            <a:spLocks noChangeArrowheads="1"/>
          </p:cNvSpPr>
          <p:nvPr/>
        </p:nvSpPr>
        <p:spPr bwMode="auto">
          <a:xfrm>
            <a:off x="992188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  <p:sp>
        <p:nvSpPr>
          <p:cNvPr id="10249" name="TextBox 72"/>
          <p:cNvSpPr txBox="1">
            <a:spLocks noChangeArrowheads="1"/>
          </p:cNvSpPr>
          <p:nvPr/>
        </p:nvSpPr>
        <p:spPr bwMode="auto">
          <a:xfrm>
            <a:off x="2647950" y="3367088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T(*)=1000 </a:t>
            </a:r>
          </a:p>
        </p:txBody>
      </p:sp>
      <p:sp>
        <p:nvSpPr>
          <p:cNvPr id="10250" name="TextBox 8196"/>
          <p:cNvSpPr txBox="1">
            <a:spLocks noChangeArrowheads="1"/>
          </p:cNvSpPr>
          <p:nvPr/>
        </p:nvSpPr>
        <p:spPr bwMode="auto">
          <a:xfrm>
            <a:off x="512763" y="3689350"/>
            <a:ext cx="160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000" baseline="-25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</a:t>
            </a:r>
          </a:p>
        </p:txBody>
      </p:sp>
      <p:sp>
        <p:nvSpPr>
          <p:cNvPr id="10251" name="TextBox 74"/>
          <p:cNvSpPr txBox="1">
            <a:spLocks noChangeArrowheads="1"/>
          </p:cNvSpPr>
          <p:nvPr/>
        </p:nvSpPr>
        <p:spPr bwMode="auto">
          <a:xfrm>
            <a:off x="2547938" y="3135313"/>
            <a:ext cx="25304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 S) = T(R)T(S)/max{V(R,A),V(S,A)}</a:t>
            </a:r>
          </a:p>
        </p:txBody>
      </p:sp>
      <p:sp>
        <p:nvSpPr>
          <p:cNvPr id="10252" name="AutoShape 4"/>
          <p:cNvSpPr>
            <a:spLocks noChangeArrowheads="1"/>
          </p:cNvSpPr>
          <p:nvPr/>
        </p:nvSpPr>
        <p:spPr bwMode="auto">
          <a:xfrm rot="-5400000">
            <a:off x="2856707" y="3207543"/>
            <a:ext cx="107950" cy="112713"/>
          </a:xfrm>
          <a:prstGeom prst="flowChartCollate">
            <a:avLst/>
          </a:prstGeom>
          <a:solidFill>
            <a:schemeClr val="bg1"/>
          </a:soli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" name="TextBox 71">
            <a:extLst>
              <a:ext uri="{FF2B5EF4-FFF2-40B4-BE49-F238E27FC236}">
                <a16:creationId xmlns:a16="http://schemas.microsoft.com/office/drawing/2014/main" id="{43505D06-38C8-F049-594B-63230486A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1039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</p:spTree>
    <p:extLst>
      <p:ext uri="{BB962C8B-B14F-4D97-AF65-F5344CB8AC3E}">
        <p14:creationId xmlns:p14="http://schemas.microsoft.com/office/powerpoint/2010/main" val="22583886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/>
              <a:t>R(a,b):	T(R) = 5000,	V(R,a) = 50,	V(R,b) = 60, </a:t>
            </a:r>
          </a:p>
          <a:p>
            <a:pPr marL="0" indent="0">
              <a:buFontTx/>
              <a:buNone/>
            </a:pPr>
            <a:r>
              <a:rPr lang="en-US" altLang="en-US" sz="2000"/>
              <a:t>S(b,c):	T(S) = 2000,			V(S,b) = 200,	V(S,c) = 100</a:t>
            </a:r>
          </a:p>
          <a:p>
            <a:pPr marL="0" indent="0">
              <a:buFontTx/>
              <a:buNone/>
            </a:pPr>
            <a:endParaRPr lang="en-US" altLang="en-US" sz="2000"/>
          </a:p>
          <a:p>
            <a:pPr marL="0" indent="0">
              <a:buFontTx/>
              <a:buNone/>
            </a:pPr>
            <a:r>
              <a:rPr lang="en-US" altLang="en-US" sz="2000"/>
              <a:t>  </a:t>
            </a:r>
          </a:p>
          <a:p>
            <a:pPr marL="0" indent="0">
              <a:buFontTx/>
              <a:buNone/>
            </a:pPr>
            <a:endParaRPr lang="en-US" altLang="en-US" sz="2000"/>
          </a:p>
        </p:txBody>
      </p:sp>
      <p:sp>
        <p:nvSpPr>
          <p:cNvPr id="11268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1269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270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11294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1295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1296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297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98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99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00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11301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1302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11303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04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305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306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271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11283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1284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1285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286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87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11288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9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90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291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92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1293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  <p:sp>
        <p:nvSpPr>
          <p:cNvPr id="11272" name="TextBox 71"/>
          <p:cNvSpPr txBox="1">
            <a:spLocks noChangeArrowheads="1"/>
          </p:cNvSpPr>
          <p:nvPr/>
        </p:nvSpPr>
        <p:spPr bwMode="auto">
          <a:xfrm>
            <a:off x="992188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  <p:sp>
        <p:nvSpPr>
          <p:cNvPr id="11273" name="TextBox 72"/>
          <p:cNvSpPr txBox="1">
            <a:spLocks noChangeArrowheads="1"/>
          </p:cNvSpPr>
          <p:nvPr/>
        </p:nvSpPr>
        <p:spPr bwMode="auto">
          <a:xfrm>
            <a:off x="2647950" y="3367088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T(*)=1000 </a:t>
            </a:r>
          </a:p>
        </p:txBody>
      </p:sp>
      <p:sp>
        <p:nvSpPr>
          <p:cNvPr id="11274" name="TextBox 8196"/>
          <p:cNvSpPr txBox="1">
            <a:spLocks noChangeArrowheads="1"/>
          </p:cNvSpPr>
          <p:nvPr/>
        </p:nvSpPr>
        <p:spPr bwMode="auto">
          <a:xfrm>
            <a:off x="512763" y="3689350"/>
            <a:ext cx="160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000" baseline="-25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</a:t>
            </a:r>
          </a:p>
        </p:txBody>
      </p:sp>
      <p:sp>
        <p:nvSpPr>
          <p:cNvPr id="11275" name="TextBox 74"/>
          <p:cNvSpPr txBox="1">
            <a:spLocks noChangeArrowheads="1"/>
          </p:cNvSpPr>
          <p:nvPr/>
        </p:nvSpPr>
        <p:spPr bwMode="auto">
          <a:xfrm>
            <a:off x="2547938" y="3135313"/>
            <a:ext cx="25304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 S) = T(R)T(S)/max{V(R,A),V(S,A)}</a:t>
            </a:r>
          </a:p>
        </p:txBody>
      </p:sp>
      <p:sp>
        <p:nvSpPr>
          <p:cNvPr id="11276" name="AutoShape 4"/>
          <p:cNvSpPr>
            <a:spLocks noChangeArrowheads="1"/>
          </p:cNvSpPr>
          <p:nvPr/>
        </p:nvSpPr>
        <p:spPr bwMode="auto">
          <a:xfrm rot="-5400000">
            <a:off x="2856707" y="3207543"/>
            <a:ext cx="107950" cy="112713"/>
          </a:xfrm>
          <a:prstGeom prst="flowChartCollate">
            <a:avLst/>
          </a:prstGeom>
          <a:solidFill>
            <a:schemeClr val="bg1"/>
          </a:soli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1278" name="TextBox 79"/>
          <p:cNvSpPr txBox="1">
            <a:spLocks noChangeArrowheads="1"/>
          </p:cNvSpPr>
          <p:nvPr/>
        </p:nvSpPr>
        <p:spPr bwMode="auto">
          <a:xfrm>
            <a:off x="5715000" y="3270250"/>
            <a:ext cx="803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T(*)=50 </a:t>
            </a:r>
          </a:p>
        </p:txBody>
      </p:sp>
      <p:sp>
        <p:nvSpPr>
          <p:cNvPr id="11279" name="TextBox 80"/>
          <p:cNvSpPr txBox="1">
            <a:spLocks noChangeArrowheads="1"/>
          </p:cNvSpPr>
          <p:nvPr/>
        </p:nvSpPr>
        <p:spPr bwMode="auto">
          <a:xfrm>
            <a:off x="7505700" y="3243263"/>
            <a:ext cx="920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T(*)=1000</a:t>
            </a:r>
          </a:p>
        </p:txBody>
      </p:sp>
      <p:sp>
        <p:nvSpPr>
          <p:cNvPr id="11280" name="TextBox 81"/>
          <p:cNvSpPr txBox="1">
            <a:spLocks noChangeArrowheads="1"/>
          </p:cNvSpPr>
          <p:nvPr/>
        </p:nvSpPr>
        <p:spPr bwMode="auto">
          <a:xfrm>
            <a:off x="5980113" y="2066925"/>
            <a:ext cx="21383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sz="11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000" baseline="-25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</p:txBody>
      </p:sp>
      <p:cxnSp>
        <p:nvCxnSpPr>
          <p:cNvPr id="11281" name="Straight Arrow Connector 8198"/>
          <p:cNvCxnSpPr>
            <a:cxnSpLocks noChangeShapeType="1"/>
          </p:cNvCxnSpPr>
          <p:nvPr/>
        </p:nvCxnSpPr>
        <p:spPr bwMode="auto">
          <a:xfrm flipH="1">
            <a:off x="6048375" y="2328863"/>
            <a:ext cx="274638" cy="914400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82" name="Straight Arrow Connector 8200"/>
          <p:cNvCxnSpPr>
            <a:cxnSpLocks noChangeShapeType="1"/>
          </p:cNvCxnSpPr>
          <p:nvPr/>
        </p:nvCxnSpPr>
        <p:spPr bwMode="auto">
          <a:xfrm>
            <a:off x="7686675" y="2328863"/>
            <a:ext cx="234950" cy="860425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extBox 71">
            <a:extLst>
              <a:ext uri="{FF2B5EF4-FFF2-40B4-BE49-F238E27FC236}">
                <a16:creationId xmlns:a16="http://schemas.microsoft.com/office/drawing/2014/main" id="{CAB7D418-0171-F54A-2F92-1ECD55BBB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1039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</p:spTree>
    <p:extLst>
      <p:ext uri="{BB962C8B-B14F-4D97-AF65-F5344CB8AC3E}">
        <p14:creationId xmlns:p14="http://schemas.microsoft.com/office/powerpoint/2010/main" val="32137278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/>
              <a:t>R(a,b):	T(R) = 5000,	V(R,a) = 50,	V(R,b) = 60, </a:t>
            </a:r>
          </a:p>
          <a:p>
            <a:pPr marL="0" indent="0">
              <a:buFontTx/>
              <a:buNone/>
            </a:pPr>
            <a:r>
              <a:rPr lang="en-US" altLang="en-US" sz="2000"/>
              <a:t>S(b,c):	T(S) = 2000,			V(S,b) = 200,	V(S,c) = 100</a:t>
            </a:r>
          </a:p>
          <a:p>
            <a:pPr marL="0" indent="0">
              <a:buFontTx/>
              <a:buNone/>
            </a:pPr>
            <a:endParaRPr lang="en-US" altLang="en-US" sz="2000"/>
          </a:p>
          <a:p>
            <a:pPr marL="0" indent="0">
              <a:buFontTx/>
              <a:buNone/>
            </a:pPr>
            <a:r>
              <a:rPr lang="en-US" altLang="en-US" sz="2000"/>
              <a:t>  </a:t>
            </a:r>
          </a:p>
          <a:p>
            <a:pPr marL="0" indent="0">
              <a:buFontTx/>
              <a:buNone/>
            </a:pPr>
            <a:endParaRPr lang="en-US" altLang="en-US" sz="2000"/>
          </a:p>
        </p:txBody>
      </p:sp>
      <p:sp>
        <p:nvSpPr>
          <p:cNvPr id="12292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2293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294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12325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2326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2327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328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9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30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31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12332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2333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12334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35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2336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337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295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12314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2315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2316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317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18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12319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0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21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322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23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2324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  <p:sp>
        <p:nvSpPr>
          <p:cNvPr id="12296" name="TextBox 71"/>
          <p:cNvSpPr txBox="1">
            <a:spLocks noChangeArrowheads="1"/>
          </p:cNvSpPr>
          <p:nvPr/>
        </p:nvSpPr>
        <p:spPr bwMode="auto">
          <a:xfrm>
            <a:off x="992188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  <p:sp>
        <p:nvSpPr>
          <p:cNvPr id="12297" name="TextBox 72"/>
          <p:cNvSpPr txBox="1">
            <a:spLocks noChangeArrowheads="1"/>
          </p:cNvSpPr>
          <p:nvPr/>
        </p:nvSpPr>
        <p:spPr bwMode="auto">
          <a:xfrm>
            <a:off x="2647950" y="3367088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T(*)=1000 </a:t>
            </a:r>
          </a:p>
        </p:txBody>
      </p:sp>
      <p:sp>
        <p:nvSpPr>
          <p:cNvPr id="12298" name="TextBox 8196"/>
          <p:cNvSpPr txBox="1">
            <a:spLocks noChangeArrowheads="1"/>
          </p:cNvSpPr>
          <p:nvPr/>
        </p:nvSpPr>
        <p:spPr bwMode="auto">
          <a:xfrm>
            <a:off x="512763" y="3689350"/>
            <a:ext cx="160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000" baseline="-25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</a:t>
            </a:r>
          </a:p>
        </p:txBody>
      </p:sp>
      <p:sp>
        <p:nvSpPr>
          <p:cNvPr id="12299" name="TextBox 74"/>
          <p:cNvSpPr txBox="1">
            <a:spLocks noChangeArrowheads="1"/>
          </p:cNvSpPr>
          <p:nvPr/>
        </p:nvSpPr>
        <p:spPr bwMode="auto">
          <a:xfrm>
            <a:off x="2547938" y="3135313"/>
            <a:ext cx="25304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 S) = T(R)T(S)/max{V(R,A),V(S,A)}</a:t>
            </a:r>
          </a:p>
        </p:txBody>
      </p:sp>
      <p:sp>
        <p:nvSpPr>
          <p:cNvPr id="12300" name="AutoShape 4"/>
          <p:cNvSpPr>
            <a:spLocks noChangeArrowheads="1"/>
          </p:cNvSpPr>
          <p:nvPr/>
        </p:nvSpPr>
        <p:spPr bwMode="auto">
          <a:xfrm rot="-5400000">
            <a:off x="2856707" y="3207543"/>
            <a:ext cx="107950" cy="112713"/>
          </a:xfrm>
          <a:prstGeom prst="flowChartCollate">
            <a:avLst/>
          </a:prstGeom>
          <a:solidFill>
            <a:schemeClr val="bg1"/>
          </a:soli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2302" name="TextBox 79"/>
          <p:cNvSpPr txBox="1">
            <a:spLocks noChangeArrowheads="1"/>
          </p:cNvSpPr>
          <p:nvPr/>
        </p:nvSpPr>
        <p:spPr bwMode="auto">
          <a:xfrm>
            <a:off x="5715000" y="3270250"/>
            <a:ext cx="803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T(*)=50 </a:t>
            </a:r>
          </a:p>
        </p:txBody>
      </p:sp>
      <p:sp>
        <p:nvSpPr>
          <p:cNvPr id="12303" name="TextBox 80"/>
          <p:cNvSpPr txBox="1">
            <a:spLocks noChangeArrowheads="1"/>
          </p:cNvSpPr>
          <p:nvPr/>
        </p:nvSpPr>
        <p:spPr bwMode="auto">
          <a:xfrm>
            <a:off x="7505700" y="3243263"/>
            <a:ext cx="920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T(*)=1000</a:t>
            </a:r>
          </a:p>
        </p:txBody>
      </p:sp>
      <p:sp>
        <p:nvSpPr>
          <p:cNvPr id="12304" name="TextBox 81"/>
          <p:cNvSpPr txBox="1">
            <a:spLocks noChangeArrowheads="1"/>
          </p:cNvSpPr>
          <p:nvPr/>
        </p:nvSpPr>
        <p:spPr bwMode="auto">
          <a:xfrm>
            <a:off x="5980113" y="2066925"/>
            <a:ext cx="21383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sz="11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000" baseline="-25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</p:txBody>
      </p:sp>
      <p:cxnSp>
        <p:nvCxnSpPr>
          <p:cNvPr id="12305" name="Straight Arrow Connector 8198"/>
          <p:cNvCxnSpPr>
            <a:cxnSpLocks noChangeShapeType="1"/>
          </p:cNvCxnSpPr>
          <p:nvPr/>
        </p:nvCxnSpPr>
        <p:spPr bwMode="auto">
          <a:xfrm flipH="1">
            <a:off x="6048375" y="2328863"/>
            <a:ext cx="274638" cy="914400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6" name="Straight Arrow Connector 8200"/>
          <p:cNvCxnSpPr>
            <a:cxnSpLocks noChangeShapeType="1"/>
          </p:cNvCxnSpPr>
          <p:nvPr/>
        </p:nvCxnSpPr>
        <p:spPr bwMode="auto">
          <a:xfrm>
            <a:off x="7686675" y="2328863"/>
            <a:ext cx="234950" cy="860425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07" name="Oval 1"/>
          <p:cNvSpPr>
            <a:spLocks noChangeArrowheads="1"/>
          </p:cNvSpPr>
          <p:nvPr/>
        </p:nvSpPr>
        <p:spPr bwMode="auto">
          <a:xfrm>
            <a:off x="896938" y="3922713"/>
            <a:ext cx="1036637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308" name="Oval 43"/>
          <p:cNvSpPr>
            <a:spLocks noChangeArrowheads="1"/>
          </p:cNvSpPr>
          <p:nvPr/>
        </p:nvSpPr>
        <p:spPr bwMode="auto">
          <a:xfrm>
            <a:off x="2601913" y="338931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309" name="Oval 44"/>
          <p:cNvSpPr>
            <a:spLocks noChangeArrowheads="1"/>
          </p:cNvSpPr>
          <p:nvPr/>
        </p:nvSpPr>
        <p:spPr bwMode="auto">
          <a:xfrm>
            <a:off x="5533803" y="3925888"/>
            <a:ext cx="1035050" cy="236537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310" name="Oval 45"/>
          <p:cNvSpPr>
            <a:spLocks noChangeArrowheads="1"/>
          </p:cNvSpPr>
          <p:nvPr/>
        </p:nvSpPr>
        <p:spPr bwMode="auto">
          <a:xfrm>
            <a:off x="5518150" y="328771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311" name="Oval 46"/>
          <p:cNvSpPr>
            <a:spLocks noChangeArrowheads="1"/>
          </p:cNvSpPr>
          <p:nvPr/>
        </p:nvSpPr>
        <p:spPr bwMode="auto">
          <a:xfrm>
            <a:off x="7453313" y="325596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312" name="TextBox 3"/>
          <p:cNvSpPr txBox="1">
            <a:spLocks noChangeArrowheads="1"/>
          </p:cNvSpPr>
          <p:nvPr/>
        </p:nvSpPr>
        <p:spPr bwMode="auto">
          <a:xfrm>
            <a:off x="1654175" y="5772150"/>
            <a:ext cx="1446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Cost = 1100</a:t>
            </a:r>
          </a:p>
        </p:txBody>
      </p:sp>
      <p:sp>
        <p:nvSpPr>
          <p:cNvPr id="12313" name="TextBox 48"/>
          <p:cNvSpPr txBox="1">
            <a:spLocks noChangeArrowheads="1"/>
          </p:cNvSpPr>
          <p:nvPr/>
        </p:nvSpPr>
        <p:spPr bwMode="auto">
          <a:xfrm>
            <a:off x="6408738" y="5716588"/>
            <a:ext cx="1446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Cost = 1150</a:t>
            </a:r>
          </a:p>
        </p:txBody>
      </p:sp>
      <p:sp>
        <p:nvSpPr>
          <p:cNvPr id="2" name="TextBox 71">
            <a:extLst>
              <a:ext uri="{FF2B5EF4-FFF2-40B4-BE49-F238E27FC236}">
                <a16:creationId xmlns:a16="http://schemas.microsoft.com/office/drawing/2014/main" id="{85551DCE-B018-19F2-5183-C7963F0D0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1039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V(*,b)=60</a:t>
            </a:r>
          </a:p>
        </p:txBody>
      </p:sp>
    </p:spTree>
    <p:extLst>
      <p:ext uri="{BB962C8B-B14F-4D97-AF65-F5344CB8AC3E}">
        <p14:creationId xmlns:p14="http://schemas.microsoft.com/office/powerpoint/2010/main" val="40805460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/>
              <a:t>R(a,b):	T(R) = 5000,	V(R,a) = 50,	V(R,b) = 60, </a:t>
            </a:r>
          </a:p>
          <a:p>
            <a:pPr marL="0" indent="0">
              <a:buFontTx/>
              <a:buNone/>
            </a:pPr>
            <a:r>
              <a:rPr lang="en-US" altLang="en-US" sz="2000"/>
              <a:t>S(b,c):	T(S) = 2000,			V(S,b) = 200,	V(S,c) = 100</a:t>
            </a:r>
          </a:p>
          <a:p>
            <a:pPr marL="0" indent="0">
              <a:buFontTx/>
              <a:buNone/>
            </a:pPr>
            <a:endParaRPr lang="en-US" altLang="en-US" sz="2000"/>
          </a:p>
          <a:p>
            <a:pPr marL="0" indent="0">
              <a:buFontTx/>
              <a:buNone/>
            </a:pPr>
            <a:r>
              <a:rPr lang="en-US" altLang="en-US" sz="2000"/>
              <a:t>  </a:t>
            </a:r>
          </a:p>
          <a:p>
            <a:pPr marL="0" indent="0">
              <a:buFontTx/>
              <a:buNone/>
            </a:pPr>
            <a:endParaRPr lang="en-US" altLang="en-US" sz="2000"/>
          </a:p>
        </p:txBody>
      </p:sp>
      <p:sp>
        <p:nvSpPr>
          <p:cNvPr id="13316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3317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318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13350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3351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3352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53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54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55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56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13357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3358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13359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60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3361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62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319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13339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3340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3341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42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3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13344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45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6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47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8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3349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  <p:sp>
        <p:nvSpPr>
          <p:cNvPr id="13320" name="TextBox 71"/>
          <p:cNvSpPr txBox="1">
            <a:spLocks noChangeArrowheads="1"/>
          </p:cNvSpPr>
          <p:nvPr/>
        </p:nvSpPr>
        <p:spPr bwMode="auto">
          <a:xfrm>
            <a:off x="992188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  <p:sp>
        <p:nvSpPr>
          <p:cNvPr id="13321" name="TextBox 72"/>
          <p:cNvSpPr txBox="1">
            <a:spLocks noChangeArrowheads="1"/>
          </p:cNvSpPr>
          <p:nvPr/>
        </p:nvSpPr>
        <p:spPr bwMode="auto">
          <a:xfrm>
            <a:off x="2647950" y="3367088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T(*)=1000 </a:t>
            </a:r>
          </a:p>
        </p:txBody>
      </p:sp>
      <p:sp>
        <p:nvSpPr>
          <p:cNvPr id="13322" name="TextBox 8196"/>
          <p:cNvSpPr txBox="1">
            <a:spLocks noChangeArrowheads="1"/>
          </p:cNvSpPr>
          <p:nvPr/>
        </p:nvSpPr>
        <p:spPr bwMode="auto">
          <a:xfrm>
            <a:off x="512763" y="3689350"/>
            <a:ext cx="160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000" baseline="-25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</a:t>
            </a:r>
          </a:p>
        </p:txBody>
      </p:sp>
      <p:sp>
        <p:nvSpPr>
          <p:cNvPr id="13323" name="TextBox 74"/>
          <p:cNvSpPr txBox="1">
            <a:spLocks noChangeArrowheads="1"/>
          </p:cNvSpPr>
          <p:nvPr/>
        </p:nvSpPr>
        <p:spPr bwMode="auto">
          <a:xfrm>
            <a:off x="2547938" y="3135313"/>
            <a:ext cx="25304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 S) = T(R)T(S)/max{V(R,A),V(S,A)}</a:t>
            </a:r>
          </a:p>
        </p:txBody>
      </p:sp>
      <p:sp>
        <p:nvSpPr>
          <p:cNvPr id="13324" name="AutoShape 4"/>
          <p:cNvSpPr>
            <a:spLocks noChangeArrowheads="1"/>
          </p:cNvSpPr>
          <p:nvPr/>
        </p:nvSpPr>
        <p:spPr bwMode="auto">
          <a:xfrm rot="-5400000">
            <a:off x="2856707" y="3207543"/>
            <a:ext cx="107950" cy="112713"/>
          </a:xfrm>
          <a:prstGeom prst="flowChartCollate">
            <a:avLst/>
          </a:prstGeom>
          <a:solidFill>
            <a:schemeClr val="bg1"/>
          </a:soli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3326" name="TextBox 79"/>
          <p:cNvSpPr txBox="1">
            <a:spLocks noChangeArrowheads="1"/>
          </p:cNvSpPr>
          <p:nvPr/>
        </p:nvSpPr>
        <p:spPr bwMode="auto">
          <a:xfrm>
            <a:off x="5715000" y="3270250"/>
            <a:ext cx="803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T(*)=50 </a:t>
            </a:r>
          </a:p>
        </p:txBody>
      </p:sp>
      <p:sp>
        <p:nvSpPr>
          <p:cNvPr id="13327" name="TextBox 80"/>
          <p:cNvSpPr txBox="1">
            <a:spLocks noChangeArrowheads="1"/>
          </p:cNvSpPr>
          <p:nvPr/>
        </p:nvSpPr>
        <p:spPr bwMode="auto">
          <a:xfrm>
            <a:off x="7505700" y="3243263"/>
            <a:ext cx="920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T(*)=1000</a:t>
            </a:r>
          </a:p>
        </p:txBody>
      </p:sp>
      <p:sp>
        <p:nvSpPr>
          <p:cNvPr id="13328" name="TextBox 81"/>
          <p:cNvSpPr txBox="1">
            <a:spLocks noChangeArrowheads="1"/>
          </p:cNvSpPr>
          <p:nvPr/>
        </p:nvSpPr>
        <p:spPr bwMode="auto">
          <a:xfrm>
            <a:off x="5980113" y="2066925"/>
            <a:ext cx="21383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sz="11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000" baseline="-25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</p:txBody>
      </p:sp>
      <p:cxnSp>
        <p:nvCxnSpPr>
          <p:cNvPr id="13329" name="Straight Arrow Connector 8198"/>
          <p:cNvCxnSpPr>
            <a:cxnSpLocks noChangeShapeType="1"/>
          </p:cNvCxnSpPr>
          <p:nvPr/>
        </p:nvCxnSpPr>
        <p:spPr bwMode="auto">
          <a:xfrm flipH="1">
            <a:off x="6048375" y="2328863"/>
            <a:ext cx="274638" cy="914400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30" name="Straight Arrow Connector 8200"/>
          <p:cNvCxnSpPr>
            <a:cxnSpLocks noChangeShapeType="1"/>
          </p:cNvCxnSpPr>
          <p:nvPr/>
        </p:nvCxnSpPr>
        <p:spPr bwMode="auto">
          <a:xfrm>
            <a:off x="7686675" y="2328863"/>
            <a:ext cx="234950" cy="860425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331" name="Oval 1"/>
          <p:cNvSpPr>
            <a:spLocks noChangeArrowheads="1"/>
          </p:cNvSpPr>
          <p:nvPr/>
        </p:nvSpPr>
        <p:spPr bwMode="auto">
          <a:xfrm>
            <a:off x="896938" y="3922713"/>
            <a:ext cx="1036637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2" name="Oval 43"/>
          <p:cNvSpPr>
            <a:spLocks noChangeArrowheads="1"/>
          </p:cNvSpPr>
          <p:nvPr/>
        </p:nvSpPr>
        <p:spPr bwMode="auto">
          <a:xfrm>
            <a:off x="2601913" y="338931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4" name="Oval 45"/>
          <p:cNvSpPr>
            <a:spLocks noChangeArrowheads="1"/>
          </p:cNvSpPr>
          <p:nvPr/>
        </p:nvSpPr>
        <p:spPr bwMode="auto">
          <a:xfrm>
            <a:off x="5518150" y="328771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5" name="Oval 46"/>
          <p:cNvSpPr>
            <a:spLocks noChangeArrowheads="1"/>
          </p:cNvSpPr>
          <p:nvPr/>
        </p:nvSpPr>
        <p:spPr bwMode="auto">
          <a:xfrm>
            <a:off x="7453313" y="325596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6" name="TextBox 3"/>
          <p:cNvSpPr txBox="1">
            <a:spLocks noChangeArrowheads="1"/>
          </p:cNvSpPr>
          <p:nvPr/>
        </p:nvSpPr>
        <p:spPr bwMode="auto">
          <a:xfrm>
            <a:off x="1654175" y="5772150"/>
            <a:ext cx="1446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Cost = 1100</a:t>
            </a:r>
          </a:p>
        </p:txBody>
      </p:sp>
      <p:sp>
        <p:nvSpPr>
          <p:cNvPr id="13337" name="TextBox 48"/>
          <p:cNvSpPr txBox="1">
            <a:spLocks noChangeArrowheads="1"/>
          </p:cNvSpPr>
          <p:nvPr/>
        </p:nvSpPr>
        <p:spPr bwMode="auto">
          <a:xfrm>
            <a:off x="6408738" y="5716588"/>
            <a:ext cx="1446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Cost = 1150</a:t>
            </a:r>
          </a:p>
        </p:txBody>
      </p:sp>
      <p:sp>
        <p:nvSpPr>
          <p:cNvPr id="13338" name="TextBox 49"/>
          <p:cNvSpPr txBox="1">
            <a:spLocks noChangeArrowheads="1"/>
          </p:cNvSpPr>
          <p:nvPr/>
        </p:nvSpPr>
        <p:spPr bwMode="auto">
          <a:xfrm>
            <a:off x="3013075" y="5464175"/>
            <a:ext cx="4079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3" name="TextBox 71">
            <a:extLst>
              <a:ext uri="{FF2B5EF4-FFF2-40B4-BE49-F238E27FC236}">
                <a16:creationId xmlns:a16="http://schemas.microsoft.com/office/drawing/2014/main" id="{78B1D6E4-C5CB-0765-0443-C1A7A7AA2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1039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V(*,b)=60</a:t>
            </a:r>
          </a:p>
        </p:txBody>
      </p:sp>
      <p:sp>
        <p:nvSpPr>
          <p:cNvPr id="4" name="Oval 44">
            <a:extLst>
              <a:ext uri="{FF2B5EF4-FFF2-40B4-BE49-F238E27FC236}">
                <a16:creationId xmlns:a16="http://schemas.microsoft.com/office/drawing/2014/main" id="{67425090-4085-2012-ED62-C5AE8926D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3803" y="3925888"/>
            <a:ext cx="1035050" cy="236537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5321485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17525" y="1109663"/>
            <a:ext cx="8259763" cy="5313362"/>
          </a:xfrm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 dirty="0"/>
              <a:t>R(</a:t>
            </a:r>
            <a:r>
              <a:rPr lang="en-US" altLang="en-US" sz="2000" dirty="0" err="1"/>
              <a:t>a,b</a:t>
            </a:r>
            <a:r>
              <a:rPr lang="en-US" altLang="en-US" sz="2000" dirty="0"/>
              <a:t>):	T(R) = 5000,	V(</a:t>
            </a:r>
            <a:r>
              <a:rPr lang="en-US" altLang="en-US" sz="2000" dirty="0" err="1"/>
              <a:t>R,a</a:t>
            </a:r>
            <a:r>
              <a:rPr lang="en-US" altLang="en-US" sz="2000" dirty="0"/>
              <a:t>) = 50,	V(</a:t>
            </a:r>
            <a:r>
              <a:rPr lang="en-US" altLang="en-US" sz="2000" dirty="0" err="1"/>
              <a:t>R,b</a:t>
            </a:r>
            <a:r>
              <a:rPr lang="en-US" altLang="en-US" sz="2000" dirty="0"/>
              <a:t>) = 60, </a:t>
            </a:r>
          </a:p>
          <a:p>
            <a:pPr marL="0" indent="0">
              <a:buFontTx/>
              <a:buNone/>
            </a:pPr>
            <a:r>
              <a:rPr lang="en-US" altLang="en-US" sz="2000" dirty="0"/>
              <a:t>S(</a:t>
            </a:r>
            <a:r>
              <a:rPr lang="en-US" altLang="en-US" sz="2000" dirty="0" err="1"/>
              <a:t>b,c</a:t>
            </a:r>
            <a:r>
              <a:rPr lang="en-US" altLang="en-US" sz="2000" dirty="0"/>
              <a:t>):	T(S) = 2000,			V(</a:t>
            </a:r>
            <a:r>
              <a:rPr lang="en-US" altLang="en-US" sz="2000" dirty="0" err="1"/>
              <a:t>S,b</a:t>
            </a:r>
            <a:r>
              <a:rPr lang="en-US" altLang="en-US" sz="2000" dirty="0"/>
              <a:t>) = 200,	V(</a:t>
            </a:r>
            <a:r>
              <a:rPr lang="en-US" altLang="en-US" sz="2000" dirty="0" err="1"/>
              <a:t>S,c</a:t>
            </a:r>
            <a:r>
              <a:rPr lang="en-US" altLang="en-US" sz="2000" dirty="0"/>
              <a:t>) = 100</a:t>
            </a:r>
          </a:p>
          <a:p>
            <a:pPr marL="0" indent="0">
              <a:buFontTx/>
              <a:buNone/>
            </a:pPr>
            <a:endParaRPr lang="en-US" altLang="en-US" sz="2000" dirty="0"/>
          </a:p>
          <a:p>
            <a:pPr marL="0" indent="0">
              <a:buFontTx/>
              <a:buNone/>
            </a:pPr>
            <a:r>
              <a:rPr lang="en-US" altLang="en-US" sz="2000" dirty="0"/>
              <a:t>  </a:t>
            </a:r>
          </a:p>
          <a:p>
            <a:pPr marL="0" indent="0">
              <a:buFontTx/>
              <a:buNone/>
            </a:pPr>
            <a:endParaRPr lang="en-US" altLang="en-US" sz="2000" dirty="0"/>
          </a:p>
        </p:txBody>
      </p:sp>
      <p:sp>
        <p:nvSpPr>
          <p:cNvPr id="13316" name="Left-Right Arrow 51"/>
          <p:cNvSpPr>
            <a:spLocks noChangeArrowheads="1"/>
          </p:cNvSpPr>
          <p:nvPr/>
        </p:nvSpPr>
        <p:spPr bwMode="auto">
          <a:xfrm>
            <a:off x="4035425" y="3948113"/>
            <a:ext cx="1087438" cy="344487"/>
          </a:xfrm>
          <a:prstGeom prst="leftRightArrow">
            <a:avLst>
              <a:gd name="adj1" fmla="val 50000"/>
              <a:gd name="adj2" fmla="val 4995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3317" name="Straight Connector 42"/>
          <p:cNvCxnSpPr>
            <a:cxnSpLocks noChangeShapeType="1"/>
          </p:cNvCxnSpPr>
          <p:nvPr/>
        </p:nvCxnSpPr>
        <p:spPr bwMode="auto">
          <a:xfrm flipV="1">
            <a:off x="625475" y="1881188"/>
            <a:ext cx="8043863" cy="33337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318" name="Group 8195"/>
          <p:cNvGrpSpPr>
            <a:grpSpLocks/>
          </p:cNvGrpSpPr>
          <p:nvPr/>
        </p:nvGrpSpPr>
        <p:grpSpPr bwMode="auto">
          <a:xfrm>
            <a:off x="6124575" y="2898775"/>
            <a:ext cx="1897063" cy="2771775"/>
            <a:chOff x="1666550" y="3007304"/>
            <a:chExt cx="1896463" cy="2771769"/>
          </a:xfrm>
        </p:grpSpPr>
        <p:sp>
          <p:nvSpPr>
            <p:cNvPr id="13350" name="Rectangle 14"/>
            <p:cNvSpPr>
              <a:spLocks noChangeArrowheads="1"/>
            </p:cNvSpPr>
            <p:nvPr/>
          </p:nvSpPr>
          <p:spPr bwMode="auto">
            <a:xfrm>
              <a:off x="2016248" y="4914589"/>
              <a:ext cx="302642" cy="22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3351" name="Rectangle 15"/>
            <p:cNvSpPr>
              <a:spLocks noChangeArrowheads="1"/>
            </p:cNvSpPr>
            <p:nvPr/>
          </p:nvSpPr>
          <p:spPr bwMode="auto">
            <a:xfrm>
              <a:off x="2880584" y="4293498"/>
              <a:ext cx="273191" cy="225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3352" name="TextBox 179"/>
            <p:cNvSpPr txBox="1">
              <a:spLocks noChangeArrowheads="1"/>
            </p:cNvSpPr>
            <p:nvPr/>
          </p:nvSpPr>
          <p:spPr bwMode="auto">
            <a:xfrm>
              <a:off x="2012782" y="344057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53" name="Straight Connector 20"/>
            <p:cNvCxnSpPr>
              <a:cxnSpLocks noChangeShapeType="1"/>
            </p:cNvCxnSpPr>
            <p:nvPr/>
          </p:nvCxnSpPr>
          <p:spPr bwMode="auto">
            <a:xfrm>
              <a:off x="2722260" y="3223890"/>
              <a:ext cx="287215" cy="3151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54" name="Straight Connector 21"/>
            <p:cNvCxnSpPr>
              <a:cxnSpLocks noChangeShapeType="1"/>
            </p:cNvCxnSpPr>
            <p:nvPr/>
          </p:nvCxnSpPr>
          <p:spPr bwMode="auto">
            <a:xfrm flipH="1">
              <a:off x="2184974" y="3205967"/>
              <a:ext cx="295180" cy="29246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55" name="Straight Connector 23"/>
            <p:cNvCxnSpPr>
              <a:cxnSpLocks noChangeShapeType="1"/>
            </p:cNvCxnSpPr>
            <p:nvPr/>
          </p:nvCxnSpPr>
          <p:spPr bwMode="auto">
            <a:xfrm>
              <a:off x="2153877" y="4451436"/>
              <a:ext cx="1123" cy="426751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56" name="AutoShape 4"/>
            <p:cNvSpPr>
              <a:spLocks noChangeArrowheads="1"/>
            </p:cNvSpPr>
            <p:nvPr/>
          </p:nvSpPr>
          <p:spPr bwMode="auto">
            <a:xfrm rot="-5400000">
              <a:off x="2523753" y="2980957"/>
              <a:ext cx="142331" cy="195026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13357" name="TextBox 22"/>
            <p:cNvSpPr txBox="1">
              <a:spLocks noChangeArrowheads="1"/>
            </p:cNvSpPr>
            <p:nvPr/>
          </p:nvSpPr>
          <p:spPr bwMode="auto">
            <a:xfrm>
              <a:off x="1666550" y="5132742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3358" name="TextBox 24"/>
            <p:cNvSpPr txBox="1">
              <a:spLocks noChangeArrowheads="1"/>
            </p:cNvSpPr>
            <p:nvPr/>
          </p:nvSpPr>
          <p:spPr bwMode="auto">
            <a:xfrm>
              <a:off x="2591016" y="4508664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  <p:cxnSp>
          <p:nvCxnSpPr>
            <p:cNvPr id="13359" name="Straight Connector 23"/>
            <p:cNvCxnSpPr>
              <a:cxnSpLocks noChangeShapeType="1"/>
            </p:cNvCxnSpPr>
            <p:nvPr/>
          </p:nvCxnSpPr>
          <p:spPr bwMode="auto">
            <a:xfrm flipH="1">
              <a:off x="2163616" y="3766319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60" name="TextBox 179"/>
            <p:cNvSpPr txBox="1">
              <a:spLocks noChangeArrowheads="1"/>
            </p:cNvSpPr>
            <p:nvPr/>
          </p:nvSpPr>
          <p:spPr bwMode="auto">
            <a:xfrm>
              <a:off x="1999634" y="4111237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3361" name="TextBox 179"/>
            <p:cNvSpPr txBox="1">
              <a:spLocks noChangeArrowheads="1"/>
            </p:cNvSpPr>
            <p:nvPr/>
          </p:nvSpPr>
          <p:spPr bwMode="auto">
            <a:xfrm>
              <a:off x="2857039" y="3463752"/>
              <a:ext cx="304872" cy="4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62" name="Straight Connector 23"/>
            <p:cNvCxnSpPr>
              <a:cxnSpLocks noChangeShapeType="1"/>
            </p:cNvCxnSpPr>
            <p:nvPr/>
          </p:nvCxnSpPr>
          <p:spPr bwMode="auto">
            <a:xfrm flipH="1">
              <a:off x="3015965" y="3780008"/>
              <a:ext cx="1620" cy="460449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319" name="Group 8194"/>
          <p:cNvGrpSpPr>
            <a:grpSpLocks/>
          </p:cNvGrpSpPr>
          <p:nvPr/>
        </p:nvGrpSpPr>
        <p:grpSpPr bwMode="auto">
          <a:xfrm>
            <a:off x="1557338" y="2789238"/>
            <a:ext cx="1863725" cy="2855912"/>
            <a:chOff x="5297729" y="2875248"/>
            <a:chExt cx="1864966" cy="2855788"/>
          </a:xfrm>
        </p:grpSpPr>
        <p:sp>
          <p:nvSpPr>
            <p:cNvPr id="13339" name="Rectangle 42"/>
            <p:cNvSpPr>
              <a:spLocks noChangeArrowheads="1"/>
            </p:cNvSpPr>
            <p:nvPr/>
          </p:nvSpPr>
          <p:spPr bwMode="auto">
            <a:xfrm>
              <a:off x="5596327" y="4919430"/>
              <a:ext cx="3016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R</a:t>
              </a:r>
            </a:p>
          </p:txBody>
        </p:sp>
        <p:sp>
          <p:nvSpPr>
            <p:cNvPr id="13340" name="Rectangle 43"/>
            <p:cNvSpPr>
              <a:spLocks noChangeArrowheads="1"/>
            </p:cNvSpPr>
            <p:nvPr/>
          </p:nvSpPr>
          <p:spPr bwMode="auto">
            <a:xfrm>
              <a:off x="6450096" y="4257186"/>
              <a:ext cx="2730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B050"/>
                  </a:solidFill>
                </a:rPr>
                <a:t>S</a:t>
              </a:r>
            </a:p>
          </p:txBody>
        </p:sp>
        <p:sp>
          <p:nvSpPr>
            <p:cNvPr id="13341" name="TextBox 179"/>
            <p:cNvSpPr txBox="1">
              <a:spLocks noChangeArrowheads="1"/>
            </p:cNvSpPr>
            <p:nvPr/>
          </p:nvSpPr>
          <p:spPr bwMode="auto">
            <a:xfrm>
              <a:off x="5996890" y="2875248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endParaRPr lang="en-US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42" name="Straight Connector 47"/>
            <p:cNvCxnSpPr>
              <a:cxnSpLocks noChangeShapeType="1"/>
            </p:cNvCxnSpPr>
            <p:nvPr/>
          </p:nvCxnSpPr>
          <p:spPr bwMode="auto">
            <a:xfrm flipH="1">
              <a:off x="5743277" y="4460531"/>
              <a:ext cx="3862" cy="419684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3" name="AutoShape 4"/>
            <p:cNvSpPr>
              <a:spLocks noChangeArrowheads="1"/>
            </p:cNvSpPr>
            <p:nvPr/>
          </p:nvSpPr>
          <p:spPr bwMode="auto">
            <a:xfrm rot="-5400000">
              <a:off x="6083900" y="3655468"/>
              <a:ext cx="142875" cy="193675"/>
            </a:xfrm>
            <a:prstGeom prst="flowChartCollat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cxnSp>
          <p:nvCxnSpPr>
            <p:cNvPr id="13344" name="Straight Connector 20"/>
            <p:cNvCxnSpPr>
              <a:cxnSpLocks noChangeShapeType="1"/>
            </p:cNvCxnSpPr>
            <p:nvPr/>
          </p:nvCxnSpPr>
          <p:spPr bwMode="auto">
            <a:xfrm>
              <a:off x="6299597" y="3832103"/>
              <a:ext cx="263850" cy="417602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45" name="Straight Connector 21"/>
            <p:cNvCxnSpPr>
              <a:cxnSpLocks noChangeShapeType="1"/>
            </p:cNvCxnSpPr>
            <p:nvPr/>
          </p:nvCxnSpPr>
          <p:spPr bwMode="auto">
            <a:xfrm flipH="1">
              <a:off x="5810895" y="3848434"/>
              <a:ext cx="206543" cy="387048"/>
            </a:xfrm>
            <a:prstGeom prst="line">
              <a:avLst/>
            </a:prstGeom>
            <a:noFill/>
            <a:ln w="19050" algn="ctr">
              <a:solidFill>
                <a:srgbClr val="1A965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6" name="TextBox 179"/>
            <p:cNvSpPr txBox="1">
              <a:spLocks noChangeArrowheads="1"/>
            </p:cNvSpPr>
            <p:nvPr/>
          </p:nvSpPr>
          <p:spPr bwMode="auto">
            <a:xfrm>
              <a:off x="5588078" y="4127541"/>
              <a:ext cx="6639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a=10</a:t>
              </a:r>
              <a:endParaRPr lang="en-US" altLang="en-US" sz="2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347" name="Straight Connector 23"/>
            <p:cNvCxnSpPr>
              <a:cxnSpLocks noChangeShapeType="1"/>
            </p:cNvCxnSpPr>
            <p:nvPr/>
          </p:nvCxnSpPr>
          <p:spPr bwMode="auto">
            <a:xfrm flipH="1">
              <a:off x="6149290" y="3206290"/>
              <a:ext cx="6047" cy="399373"/>
            </a:xfrm>
            <a:prstGeom prst="line">
              <a:avLst/>
            </a:prstGeom>
            <a:noFill/>
            <a:ln w="1905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8" name="TextBox 67"/>
            <p:cNvSpPr txBox="1">
              <a:spLocks noChangeArrowheads="1"/>
            </p:cNvSpPr>
            <p:nvPr/>
          </p:nvSpPr>
          <p:spPr bwMode="auto">
            <a:xfrm>
              <a:off x="5297729" y="5084705"/>
              <a:ext cx="98456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T(R)=5000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V(R,a)=50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V(R,b)=60</a:t>
              </a:r>
            </a:p>
          </p:txBody>
        </p:sp>
        <p:sp>
          <p:nvSpPr>
            <p:cNvPr id="13349" name="TextBox 68"/>
            <p:cNvSpPr txBox="1">
              <a:spLocks noChangeArrowheads="1"/>
            </p:cNvSpPr>
            <p:nvPr/>
          </p:nvSpPr>
          <p:spPr bwMode="auto">
            <a:xfrm>
              <a:off x="6190698" y="4414980"/>
              <a:ext cx="9719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T(S)=2000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V(S,b)=200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V(S,c)=100</a:t>
              </a:r>
            </a:p>
          </p:txBody>
        </p:sp>
      </p:grpSp>
      <p:sp>
        <p:nvSpPr>
          <p:cNvPr id="13320" name="TextBox 71"/>
          <p:cNvSpPr txBox="1">
            <a:spLocks noChangeArrowheads="1"/>
          </p:cNvSpPr>
          <p:nvPr/>
        </p:nvSpPr>
        <p:spPr bwMode="auto">
          <a:xfrm>
            <a:off x="992188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V(*,b)=60</a:t>
            </a:r>
          </a:p>
        </p:txBody>
      </p:sp>
      <p:sp>
        <p:nvSpPr>
          <p:cNvPr id="13321" name="TextBox 72"/>
          <p:cNvSpPr txBox="1">
            <a:spLocks noChangeArrowheads="1"/>
          </p:cNvSpPr>
          <p:nvPr/>
        </p:nvSpPr>
        <p:spPr bwMode="auto">
          <a:xfrm>
            <a:off x="2647950" y="3367088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T(*)=1000 </a:t>
            </a:r>
          </a:p>
        </p:txBody>
      </p:sp>
      <p:sp>
        <p:nvSpPr>
          <p:cNvPr id="13322" name="TextBox 8196"/>
          <p:cNvSpPr txBox="1">
            <a:spLocks noChangeArrowheads="1"/>
          </p:cNvSpPr>
          <p:nvPr/>
        </p:nvSpPr>
        <p:spPr bwMode="auto">
          <a:xfrm>
            <a:off x="512763" y="3689350"/>
            <a:ext cx="160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000" baseline="-25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A=c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(R)) = T(R)/V(R,A)</a:t>
            </a:r>
          </a:p>
        </p:txBody>
      </p:sp>
      <p:sp>
        <p:nvSpPr>
          <p:cNvPr id="13323" name="TextBox 74"/>
          <p:cNvSpPr txBox="1">
            <a:spLocks noChangeArrowheads="1"/>
          </p:cNvSpPr>
          <p:nvPr/>
        </p:nvSpPr>
        <p:spPr bwMode="auto">
          <a:xfrm>
            <a:off x="2547938" y="3135313"/>
            <a:ext cx="25304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T(R    S) = T(R)T(S)/max{V(R,A),V(S,A)}</a:t>
            </a:r>
          </a:p>
        </p:txBody>
      </p:sp>
      <p:sp>
        <p:nvSpPr>
          <p:cNvPr id="13324" name="AutoShape 4"/>
          <p:cNvSpPr>
            <a:spLocks noChangeArrowheads="1"/>
          </p:cNvSpPr>
          <p:nvPr/>
        </p:nvSpPr>
        <p:spPr bwMode="auto">
          <a:xfrm rot="-5400000">
            <a:off x="2856707" y="3207543"/>
            <a:ext cx="107950" cy="112713"/>
          </a:xfrm>
          <a:prstGeom prst="flowChartCollate">
            <a:avLst/>
          </a:prstGeom>
          <a:solidFill>
            <a:schemeClr val="bg1"/>
          </a:soli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13326" name="TextBox 79"/>
          <p:cNvSpPr txBox="1">
            <a:spLocks noChangeArrowheads="1"/>
          </p:cNvSpPr>
          <p:nvPr/>
        </p:nvSpPr>
        <p:spPr bwMode="auto">
          <a:xfrm>
            <a:off x="5715000" y="3270250"/>
            <a:ext cx="803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T(*)=50 </a:t>
            </a:r>
          </a:p>
        </p:txBody>
      </p:sp>
      <p:sp>
        <p:nvSpPr>
          <p:cNvPr id="13327" name="TextBox 80"/>
          <p:cNvSpPr txBox="1">
            <a:spLocks noChangeArrowheads="1"/>
          </p:cNvSpPr>
          <p:nvPr/>
        </p:nvSpPr>
        <p:spPr bwMode="auto">
          <a:xfrm>
            <a:off x="7505700" y="3243263"/>
            <a:ext cx="920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T(*)=1000</a:t>
            </a:r>
          </a:p>
        </p:txBody>
      </p:sp>
      <p:sp>
        <p:nvSpPr>
          <p:cNvPr id="13328" name="TextBox 81"/>
          <p:cNvSpPr txBox="1">
            <a:spLocks noChangeArrowheads="1"/>
          </p:cNvSpPr>
          <p:nvPr/>
        </p:nvSpPr>
        <p:spPr bwMode="auto">
          <a:xfrm>
            <a:off x="5980113" y="2066925"/>
            <a:ext cx="21383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T(</a:t>
            </a:r>
            <a:r>
              <a:rPr lang="el-GR" altLang="en-US" sz="100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(S)) = min{ T(S)/2, </a:t>
            </a:r>
            <a:r>
              <a:rPr lang="el-GR" altLang="en-US" sz="11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000" baseline="-25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en-US" sz="1000">
                <a:solidFill>
                  <a:srgbClr val="FFC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V(R,A) }</a:t>
            </a:r>
          </a:p>
        </p:txBody>
      </p:sp>
      <p:cxnSp>
        <p:nvCxnSpPr>
          <p:cNvPr id="13329" name="Straight Arrow Connector 8198"/>
          <p:cNvCxnSpPr>
            <a:cxnSpLocks noChangeShapeType="1"/>
          </p:cNvCxnSpPr>
          <p:nvPr/>
        </p:nvCxnSpPr>
        <p:spPr bwMode="auto">
          <a:xfrm flipH="1">
            <a:off x="6048375" y="2328863"/>
            <a:ext cx="274638" cy="914400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30" name="Straight Arrow Connector 8200"/>
          <p:cNvCxnSpPr>
            <a:cxnSpLocks noChangeShapeType="1"/>
          </p:cNvCxnSpPr>
          <p:nvPr/>
        </p:nvCxnSpPr>
        <p:spPr bwMode="auto">
          <a:xfrm>
            <a:off x="7686675" y="2328863"/>
            <a:ext cx="234950" cy="860425"/>
          </a:xfrm>
          <a:prstGeom prst="straightConnector1">
            <a:avLst/>
          </a:prstGeom>
          <a:noFill/>
          <a:ln w="9525" algn="ctr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331" name="Oval 1"/>
          <p:cNvSpPr>
            <a:spLocks noChangeArrowheads="1"/>
          </p:cNvSpPr>
          <p:nvPr/>
        </p:nvSpPr>
        <p:spPr bwMode="auto">
          <a:xfrm>
            <a:off x="896938" y="3922713"/>
            <a:ext cx="1036637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2" name="Oval 43"/>
          <p:cNvSpPr>
            <a:spLocks noChangeArrowheads="1"/>
          </p:cNvSpPr>
          <p:nvPr/>
        </p:nvSpPr>
        <p:spPr bwMode="auto">
          <a:xfrm>
            <a:off x="2601913" y="338931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4" name="Oval 45"/>
          <p:cNvSpPr>
            <a:spLocks noChangeArrowheads="1"/>
          </p:cNvSpPr>
          <p:nvPr/>
        </p:nvSpPr>
        <p:spPr bwMode="auto">
          <a:xfrm>
            <a:off x="5518150" y="328771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5" name="Oval 46"/>
          <p:cNvSpPr>
            <a:spLocks noChangeArrowheads="1"/>
          </p:cNvSpPr>
          <p:nvPr/>
        </p:nvSpPr>
        <p:spPr bwMode="auto">
          <a:xfrm>
            <a:off x="7453313" y="3255963"/>
            <a:ext cx="1035050" cy="23495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36" name="TextBox 3"/>
          <p:cNvSpPr txBox="1">
            <a:spLocks noChangeArrowheads="1"/>
          </p:cNvSpPr>
          <p:nvPr/>
        </p:nvSpPr>
        <p:spPr bwMode="auto">
          <a:xfrm>
            <a:off x="1654175" y="5772150"/>
            <a:ext cx="1446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Cost = 1100</a:t>
            </a:r>
          </a:p>
        </p:txBody>
      </p:sp>
      <p:sp>
        <p:nvSpPr>
          <p:cNvPr id="13337" name="TextBox 48"/>
          <p:cNvSpPr txBox="1">
            <a:spLocks noChangeArrowheads="1"/>
          </p:cNvSpPr>
          <p:nvPr/>
        </p:nvSpPr>
        <p:spPr bwMode="auto">
          <a:xfrm>
            <a:off x="6408738" y="5716588"/>
            <a:ext cx="1446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Cost = 1150</a:t>
            </a:r>
          </a:p>
        </p:txBody>
      </p:sp>
      <p:sp>
        <p:nvSpPr>
          <p:cNvPr id="13338" name="TextBox 49"/>
          <p:cNvSpPr txBox="1">
            <a:spLocks noChangeArrowheads="1"/>
          </p:cNvSpPr>
          <p:nvPr/>
        </p:nvSpPr>
        <p:spPr bwMode="auto">
          <a:xfrm>
            <a:off x="3013075" y="5464175"/>
            <a:ext cx="4079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B050"/>
                </a:solidFill>
              </a:rPr>
              <a:t>√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60228" y="5081794"/>
            <a:ext cx="2643672" cy="1015663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To be more precise, </a:t>
            </a:r>
          </a:p>
          <a:p>
            <a:r>
              <a:rPr lang="en-US" sz="2000" dirty="0"/>
              <a:t>we may also need to </a:t>
            </a:r>
          </a:p>
          <a:p>
            <a:r>
              <a:rPr lang="en-US" sz="2000" dirty="0"/>
              <a:t>consider the #blocks</a:t>
            </a:r>
          </a:p>
        </p:txBody>
      </p:sp>
      <p:sp>
        <p:nvSpPr>
          <p:cNvPr id="3" name="Oval 44">
            <a:extLst>
              <a:ext uri="{FF2B5EF4-FFF2-40B4-BE49-F238E27FC236}">
                <a16:creationId xmlns:a16="http://schemas.microsoft.com/office/drawing/2014/main" id="{66E1E12F-6AED-6F3E-65A2-A8F343B1C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3803" y="3925888"/>
            <a:ext cx="1035050" cy="236537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" name="TextBox 71">
            <a:extLst>
              <a:ext uri="{FF2B5EF4-FFF2-40B4-BE49-F238E27FC236}">
                <a16:creationId xmlns:a16="http://schemas.microsoft.com/office/drawing/2014/main" id="{EBB783E5-533C-B71D-79EB-5440DF37A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1039" y="3902075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T(*)=100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V(*,a)=1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V(*,b)=60</a:t>
            </a:r>
          </a:p>
        </p:txBody>
      </p:sp>
    </p:spTree>
    <p:extLst>
      <p:ext uri="{BB962C8B-B14F-4D97-AF65-F5344CB8AC3E}">
        <p14:creationId xmlns:p14="http://schemas.microsoft.com/office/powerpoint/2010/main" val="5637323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relation size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112838"/>
            <a:ext cx="8259762" cy="5313362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</a:rPr>
              <a:t>Collect size parameters for stored relations:</a:t>
            </a: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 T(R), B(R), V(R,A) </a:t>
            </a:r>
            <a:r>
              <a:rPr lang="en-US" sz="1800" dirty="0">
                <a:solidFill>
                  <a:srgbClr val="00B050"/>
                </a:solidFill>
                <a:ea typeface="SimSun" panose="02010600030101010101" pitchFamily="2" charset="-122"/>
              </a:rPr>
              <a:t>(the # of different values on attribute A)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B050"/>
                </a:solidFill>
                <a:ea typeface="SimSun" panose="02010600030101010101" pitchFamily="2" charset="-122"/>
              </a:rPr>
              <a:t>Set up estimation rules for size parameters on relational algebraic operators;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Use logic laws to convert a logic query into the one that minimizes the (estimated) sizes of intermediate relations.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altLang="zh-CN" sz="2800" dirty="0">
                <a:ea typeface="SimSun" panose="02010600030101010101" pitchFamily="2" charset="-122"/>
              </a:rPr>
              <a:t>Decide the computational order of </a:t>
            </a:r>
            <a:r>
              <a:rPr lang="en-US" altLang="zh-CN" sz="2800" dirty="0"/>
              <a:t>grouped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altLang="zh-CN" sz="2800" dirty="0"/>
              <a:t>    operations (e.g., </a:t>
            </a:r>
            <a:r>
              <a:rPr lang="en-US" altLang="zh-CN" sz="2800" b="1" dirty="0"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altLang="zh-CN" sz="2800" dirty="0">
                <a:cs typeface="Times New Roman" panose="02020603050405020304" pitchFamily="18" charset="0"/>
              </a:rPr>
              <a:t>, </a:t>
            </a:r>
            <a:r>
              <a:rPr lang="en-US" altLang="zh-CN" sz="2800" dirty="0">
                <a:latin typeface="+mj-lt"/>
                <a:cs typeface="Times New Roman" panose="02020603050405020304" pitchFamily="18" charset="0"/>
              </a:rPr>
              <a:t>U,     )</a:t>
            </a:r>
            <a:endParaRPr lang="en-US" sz="2800" dirty="0">
              <a:ea typeface="SimSun" panose="02010600030101010101" pitchFamily="2" charset="-122"/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FB97A33E-DA96-2426-F7C3-E58159B0E42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781393" y="5962080"/>
            <a:ext cx="177800" cy="239713"/>
          </a:xfrm>
          <a:prstGeom prst="flowChartCollate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085269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14436</TotalTime>
  <Words>12530</Words>
  <Application>Microsoft Office PowerPoint</Application>
  <PresentationFormat>On-screen Show (4:3)</PresentationFormat>
  <Paragraphs>1253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7" baseType="lpstr">
      <vt:lpstr>Arial Unicode MS</vt:lpstr>
      <vt:lpstr>SimSun</vt:lpstr>
      <vt:lpstr>SimSun</vt:lpstr>
      <vt:lpstr>Arial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Improving logic plan via relation size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Estimating size parameters (T,B,V)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  <vt:lpstr>Improving logic plan via relation size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351</cp:revision>
  <cp:lastPrinted>2001-02-01T17:43:24Z</cp:lastPrinted>
  <dcterms:created xsi:type="dcterms:W3CDTF">1999-07-13T19:55:20Z</dcterms:created>
  <dcterms:modified xsi:type="dcterms:W3CDTF">2025-03-03T21:16:13Z</dcterms:modified>
</cp:coreProperties>
</file>