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handoutMasterIdLst>
    <p:handoutMasterId r:id="rId64"/>
  </p:handoutMasterIdLst>
  <p:sldIdLst>
    <p:sldId id="293" r:id="rId2"/>
    <p:sldId id="295" r:id="rId3"/>
    <p:sldId id="353" r:id="rId4"/>
    <p:sldId id="355" r:id="rId5"/>
    <p:sldId id="356" r:id="rId6"/>
    <p:sldId id="357" r:id="rId7"/>
    <p:sldId id="358" r:id="rId8"/>
    <p:sldId id="359" r:id="rId9"/>
    <p:sldId id="360" r:id="rId10"/>
    <p:sldId id="361" r:id="rId11"/>
    <p:sldId id="362" r:id="rId12"/>
    <p:sldId id="363" r:id="rId13"/>
    <p:sldId id="364" r:id="rId14"/>
    <p:sldId id="365" r:id="rId15"/>
    <p:sldId id="366" r:id="rId16"/>
    <p:sldId id="367" r:id="rId17"/>
    <p:sldId id="368" r:id="rId18"/>
    <p:sldId id="369" r:id="rId19"/>
    <p:sldId id="370" r:id="rId20"/>
    <p:sldId id="371" r:id="rId21"/>
    <p:sldId id="372" r:id="rId22"/>
    <p:sldId id="373" r:id="rId23"/>
    <p:sldId id="374" r:id="rId24"/>
    <p:sldId id="375" r:id="rId25"/>
    <p:sldId id="376" r:id="rId26"/>
    <p:sldId id="377" r:id="rId27"/>
    <p:sldId id="378" r:id="rId28"/>
    <p:sldId id="379" r:id="rId29"/>
    <p:sldId id="380" r:id="rId30"/>
    <p:sldId id="381" r:id="rId31"/>
    <p:sldId id="382" r:id="rId32"/>
    <p:sldId id="383" r:id="rId33"/>
    <p:sldId id="384" r:id="rId34"/>
    <p:sldId id="385" r:id="rId35"/>
    <p:sldId id="386" r:id="rId36"/>
    <p:sldId id="387" r:id="rId37"/>
    <p:sldId id="388" r:id="rId38"/>
    <p:sldId id="389" r:id="rId39"/>
    <p:sldId id="390" r:id="rId40"/>
    <p:sldId id="391" r:id="rId41"/>
    <p:sldId id="392" r:id="rId42"/>
    <p:sldId id="393" r:id="rId43"/>
    <p:sldId id="394" r:id="rId44"/>
    <p:sldId id="395" r:id="rId45"/>
    <p:sldId id="396" r:id="rId46"/>
    <p:sldId id="397" r:id="rId47"/>
    <p:sldId id="398" r:id="rId48"/>
    <p:sldId id="399" r:id="rId49"/>
    <p:sldId id="400" r:id="rId50"/>
    <p:sldId id="401" r:id="rId51"/>
    <p:sldId id="402" r:id="rId52"/>
    <p:sldId id="403" r:id="rId53"/>
    <p:sldId id="404" r:id="rId54"/>
    <p:sldId id="405" r:id="rId55"/>
    <p:sldId id="406" r:id="rId56"/>
    <p:sldId id="657" r:id="rId57"/>
    <p:sldId id="658" r:id="rId58"/>
    <p:sldId id="659" r:id="rId59"/>
    <p:sldId id="646" r:id="rId60"/>
    <p:sldId id="407" r:id="rId61"/>
    <p:sldId id="653" r:id="rId62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33CC33"/>
    <a:srgbClr val="CC00CC"/>
    <a:srgbClr val="DDDDDD"/>
    <a:srgbClr val="FF3300"/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329" autoAdjust="0"/>
    <p:restoredTop sz="90962" autoAdjust="0"/>
  </p:normalViewPr>
  <p:slideViewPr>
    <p:cSldViewPr snapToGrid="0">
      <p:cViewPr varScale="1">
        <p:scale>
          <a:sx n="98" d="100"/>
          <a:sy n="98" d="100"/>
        </p:scale>
        <p:origin x="18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6F16FB9-8D84-4AD1-A708-AFB146A94E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9673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91E1BDD9-3AEF-48D7-9C87-29E837DCF1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0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F81013-0BEA-49DF-AD3C-558A27B755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61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391EF6-A1B5-468B-83B9-7C72E05AF2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2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074CA-44A8-4A4E-AFF2-25413D7E12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716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C082F0-364D-4711-8A13-E67520AACA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1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889932-C464-41B2-9A82-C092D3997D6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25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FEA6C5-6032-474C-8B54-C8C6CDA009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875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5A7B7-C3A1-4918-AD97-7E635ACCBB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1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959519-D87E-493A-9ED6-6711B4839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5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01F78A-6E5B-41DC-B74B-CF661B55580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4" Type="http://schemas.openxmlformats.org/officeDocument/2006/relationships/image" Target="NUL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4" Type="http://schemas.openxmlformats.org/officeDocument/2006/relationships/image" Target="NUL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4" Type="http://schemas.openxmlformats.org/officeDocument/2006/relationships/image" Target="NUL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4" Type="http://schemas.openxmlformats.org/officeDocument/2006/relationships/image" Target="NUL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4" Type="http://schemas.openxmlformats.org/officeDocument/2006/relationships/image" Target="NUL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4" Type="http://schemas.openxmlformats.org/officeDocument/2006/relationships/image" Target="NUL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4" Type="http://schemas.openxmlformats.org/officeDocument/2006/relationships/image" Target="NUL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4" Type="http://schemas.openxmlformats.org/officeDocument/2006/relationships/image" Target="NUL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6"/>
          <p:cNvSpPr txBox="1">
            <a:spLocks noChangeArrowheads="1"/>
          </p:cNvSpPr>
          <p:nvPr/>
        </p:nvSpPr>
        <p:spPr bwMode="auto">
          <a:xfrm>
            <a:off x="1022350" y="2071688"/>
            <a:ext cx="7065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CSCE-608 Database Systems</a:t>
            </a:r>
          </a:p>
        </p:txBody>
      </p:sp>
      <p:sp>
        <p:nvSpPr>
          <p:cNvPr id="13316" name="Text Box 47"/>
          <p:cNvSpPr txBox="1">
            <a:spLocks noChangeArrowheads="1"/>
          </p:cNvSpPr>
          <p:nvPr/>
        </p:nvSpPr>
        <p:spPr bwMode="auto">
          <a:xfrm>
            <a:off x="3575050" y="3071813"/>
            <a:ext cx="2301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ea typeface="宋体" panose="02010600030101010101" pitchFamily="2" charset="-122"/>
              </a:rPr>
              <a:t>Spring  2025</a:t>
            </a:r>
          </a:p>
        </p:txBody>
      </p:sp>
      <p:sp>
        <p:nvSpPr>
          <p:cNvPr id="13317" name="Text Box 48"/>
          <p:cNvSpPr txBox="1">
            <a:spLocks noChangeArrowheads="1"/>
          </p:cNvSpPr>
          <p:nvPr/>
        </p:nvSpPr>
        <p:spPr bwMode="auto">
          <a:xfrm>
            <a:off x="2603500" y="4110038"/>
            <a:ext cx="38782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Instructor: </a:t>
            </a:r>
            <a:r>
              <a:rPr lang="en-US" altLang="zh-CN" sz="2400" dirty="0" err="1">
                <a:ea typeface="宋体" panose="02010600030101010101" pitchFamily="2" charset="-122"/>
              </a:rPr>
              <a:t>Jianer</a:t>
            </a:r>
            <a:r>
              <a:rPr lang="en-US" altLang="zh-CN" sz="2400" dirty="0">
                <a:ea typeface="宋体" panose="02010600030101010101" pitchFamily="2" charset="-122"/>
              </a:rPr>
              <a:t> 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Office: PETR 428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Phone: 845-4259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Email: chen@cse.tamu.edu</a:t>
            </a:r>
          </a:p>
        </p:txBody>
      </p:sp>
      <p:sp>
        <p:nvSpPr>
          <p:cNvPr id="13318" name="Text Box 49"/>
          <p:cNvSpPr txBox="1">
            <a:spLocks noChangeArrowheads="1"/>
          </p:cNvSpPr>
          <p:nvPr/>
        </p:nvSpPr>
        <p:spPr bwMode="auto">
          <a:xfrm>
            <a:off x="0" y="6553200"/>
            <a:ext cx="417332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Notes 19: Improving Logic Query Plan (continued)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1"/>
          <p:cNvSpPr txBox="1">
            <a:spLocks noChangeArrowheads="1"/>
          </p:cNvSpPr>
          <p:nvPr/>
        </p:nvSpPr>
        <p:spPr bwMode="auto">
          <a:xfrm>
            <a:off x="2465388" y="352425"/>
            <a:ext cx="4192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/>
              <a:t>Query Optimization</a:t>
            </a:r>
          </a:p>
        </p:txBody>
      </p:sp>
      <p:sp>
        <p:nvSpPr>
          <p:cNvPr id="31747" name="TextBox 3"/>
          <p:cNvSpPr txBox="1">
            <a:spLocks noChangeArrowheads="1"/>
          </p:cNvSpPr>
          <p:nvPr/>
        </p:nvSpPr>
        <p:spPr bwMode="auto">
          <a:xfrm>
            <a:off x="2770188" y="1014413"/>
            <a:ext cx="24971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An input database program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5213" y="1576388"/>
            <a:ext cx="889000" cy="400050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ea typeface="宋体" pitchFamily="2" charset="-122"/>
              </a:rPr>
              <a:t>parser</a:t>
            </a:r>
          </a:p>
        </p:txBody>
      </p:sp>
      <p:sp>
        <p:nvSpPr>
          <p:cNvPr id="31749" name="TextBox 5"/>
          <p:cNvSpPr txBox="1">
            <a:spLocks noChangeArrowheads="1"/>
          </p:cNvSpPr>
          <p:nvPr/>
        </p:nvSpPr>
        <p:spPr bwMode="auto">
          <a:xfrm>
            <a:off x="2630488" y="3109913"/>
            <a:ext cx="2909887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parse tree-lqp convertor</a:t>
            </a:r>
          </a:p>
        </p:txBody>
      </p:sp>
      <p:sp>
        <p:nvSpPr>
          <p:cNvPr id="31750" name="TextBox 8"/>
          <p:cNvSpPr txBox="1">
            <a:spLocks noChangeArrowheads="1"/>
          </p:cNvSpPr>
          <p:nvPr/>
        </p:nvSpPr>
        <p:spPr bwMode="auto">
          <a:xfrm>
            <a:off x="2962275" y="5127625"/>
            <a:ext cx="2262188" cy="40005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ea typeface="宋体" panose="02010600030101010101" pitchFamily="2" charset="-122"/>
              </a:rPr>
              <a:t>Lqp-pqp convertor</a:t>
            </a:r>
          </a:p>
        </p:txBody>
      </p:sp>
      <p:sp>
        <p:nvSpPr>
          <p:cNvPr id="31751" name="TextBox 9"/>
          <p:cNvSpPr txBox="1">
            <a:spLocks noChangeArrowheads="1"/>
          </p:cNvSpPr>
          <p:nvPr/>
        </p:nvSpPr>
        <p:spPr bwMode="auto">
          <a:xfrm>
            <a:off x="0" y="5335588"/>
            <a:ext cx="1751013" cy="13239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take care of issues in </a:t>
            </a:r>
            <a:r>
              <a:rPr lang="en-US" altLang="zh-CN" sz="2000">
                <a:solidFill>
                  <a:srgbClr val="FF0000"/>
                </a:solidFill>
                <a:ea typeface="宋体" panose="02010600030101010101" pitchFamily="2" charset="-122"/>
              </a:rPr>
              <a:t>optimization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and security.</a:t>
            </a:r>
          </a:p>
        </p:txBody>
      </p:sp>
      <p:sp>
        <p:nvSpPr>
          <p:cNvPr id="31752" name="Down Arrow 13"/>
          <p:cNvSpPr>
            <a:spLocks noChangeArrowheads="1"/>
          </p:cNvSpPr>
          <p:nvPr/>
        </p:nvSpPr>
        <p:spPr bwMode="auto">
          <a:xfrm>
            <a:off x="3948113" y="1281113"/>
            <a:ext cx="233362" cy="261937"/>
          </a:xfrm>
          <a:prstGeom prst="downArrow">
            <a:avLst>
              <a:gd name="adj1" fmla="val 50000"/>
              <a:gd name="adj2" fmla="val 4990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3" name="Down Arrow 18"/>
          <p:cNvSpPr>
            <a:spLocks noChangeArrowheads="1"/>
          </p:cNvSpPr>
          <p:nvPr/>
        </p:nvSpPr>
        <p:spPr bwMode="auto">
          <a:xfrm>
            <a:off x="3959225" y="552450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4" name="TextBox 21"/>
          <p:cNvSpPr txBox="1">
            <a:spLocks noChangeArrowheads="1"/>
          </p:cNvSpPr>
          <p:nvPr/>
        </p:nvSpPr>
        <p:spPr bwMode="auto">
          <a:xfrm>
            <a:off x="3033713" y="6381750"/>
            <a:ext cx="2170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Machine executable code</a:t>
            </a:r>
          </a:p>
        </p:txBody>
      </p:sp>
      <p:sp>
        <p:nvSpPr>
          <p:cNvPr id="31755" name="TextBox 24"/>
          <p:cNvSpPr txBox="1">
            <a:spLocks noChangeArrowheads="1"/>
          </p:cNvSpPr>
          <p:nvPr/>
        </p:nvSpPr>
        <p:spPr bwMode="auto">
          <a:xfrm>
            <a:off x="2319338" y="5457825"/>
            <a:ext cx="170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physical query plan</a:t>
            </a:r>
          </a:p>
        </p:txBody>
      </p:sp>
      <p:sp>
        <p:nvSpPr>
          <p:cNvPr id="31756" name="Down Arrow 16"/>
          <p:cNvSpPr>
            <a:spLocks noChangeArrowheads="1"/>
          </p:cNvSpPr>
          <p:nvPr/>
        </p:nvSpPr>
        <p:spPr bwMode="auto">
          <a:xfrm>
            <a:off x="3948113" y="2000250"/>
            <a:ext cx="242887" cy="381000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7" name="TextBox 22"/>
          <p:cNvSpPr txBox="1">
            <a:spLocks noChangeArrowheads="1"/>
          </p:cNvSpPr>
          <p:nvPr/>
        </p:nvSpPr>
        <p:spPr bwMode="auto">
          <a:xfrm>
            <a:off x="3051175" y="1989138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348038" y="2376488"/>
            <a:ext cx="1436687" cy="33813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600" dirty="0">
                <a:ea typeface="宋体" pitchFamily="2" charset="-122"/>
              </a:rPr>
              <a:t>preprocessing</a:t>
            </a:r>
          </a:p>
        </p:txBody>
      </p:sp>
      <p:sp>
        <p:nvSpPr>
          <p:cNvPr id="31759" name="Down Arrow 16"/>
          <p:cNvSpPr>
            <a:spLocks noChangeArrowheads="1"/>
          </p:cNvSpPr>
          <p:nvPr/>
        </p:nvSpPr>
        <p:spPr bwMode="auto">
          <a:xfrm>
            <a:off x="3948113" y="2705100"/>
            <a:ext cx="242887" cy="409575"/>
          </a:xfrm>
          <a:prstGeom prst="downArrow">
            <a:avLst>
              <a:gd name="adj1" fmla="val 50000"/>
              <a:gd name="adj2" fmla="val 4986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60" name="TextBox 22"/>
          <p:cNvSpPr txBox="1">
            <a:spLocks noChangeArrowheads="1"/>
          </p:cNvSpPr>
          <p:nvPr/>
        </p:nvSpPr>
        <p:spPr bwMode="auto">
          <a:xfrm>
            <a:off x="3051175" y="2703513"/>
            <a:ext cx="9842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parse tree</a:t>
            </a:r>
          </a:p>
        </p:txBody>
      </p:sp>
      <p:sp>
        <p:nvSpPr>
          <p:cNvPr id="31761" name="Flowchart: Process 155"/>
          <p:cNvSpPr>
            <a:spLocks noChangeArrowheads="1"/>
          </p:cNvSpPr>
          <p:nvPr/>
        </p:nvSpPr>
        <p:spPr bwMode="auto">
          <a:xfrm>
            <a:off x="5476875" y="1847850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View processing,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C000"/>
                </a:solidFill>
              </a:rPr>
              <a:t>Semantic checking</a:t>
            </a:r>
          </a:p>
        </p:txBody>
      </p:sp>
      <p:cxnSp>
        <p:nvCxnSpPr>
          <p:cNvPr id="31762" name="Straight Arrow Connector 156"/>
          <p:cNvCxnSpPr>
            <a:cxnSpLocks noChangeShapeType="1"/>
            <a:stCxn id="31761" idx="1"/>
          </p:cNvCxnSpPr>
          <p:nvPr/>
        </p:nvCxnSpPr>
        <p:spPr bwMode="auto">
          <a:xfrm rot="10800000" flipV="1">
            <a:off x="4953000" y="2154238"/>
            <a:ext cx="523875" cy="1793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63" name="Down Arrow 17"/>
          <p:cNvSpPr>
            <a:spLocks noChangeArrowheads="1"/>
          </p:cNvSpPr>
          <p:nvPr/>
        </p:nvSpPr>
        <p:spPr bwMode="auto">
          <a:xfrm>
            <a:off x="3957638" y="3519488"/>
            <a:ext cx="252412" cy="280987"/>
          </a:xfrm>
          <a:prstGeom prst="downArrow">
            <a:avLst>
              <a:gd name="adj1" fmla="val 50000"/>
              <a:gd name="adj2" fmla="val 49888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64" name="TextBox 23"/>
          <p:cNvSpPr txBox="1">
            <a:spLocks noChangeArrowheads="1"/>
          </p:cNvSpPr>
          <p:nvPr/>
        </p:nvSpPr>
        <p:spPr bwMode="auto">
          <a:xfrm>
            <a:off x="4229100" y="3492500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19413" y="3805238"/>
            <a:ext cx="2338387" cy="307975"/>
          </a:xfrm>
          <a:prstGeom prst="rect">
            <a:avLst/>
          </a:prstGeom>
          <a:solidFill>
            <a:srgbClr val="FF00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apply logic laws</a:t>
            </a:r>
          </a:p>
        </p:txBody>
      </p:sp>
      <p:sp>
        <p:nvSpPr>
          <p:cNvPr id="31766" name="TextBox 23"/>
          <p:cNvSpPr txBox="1">
            <a:spLocks noChangeArrowheads="1"/>
          </p:cNvSpPr>
          <p:nvPr/>
        </p:nvSpPr>
        <p:spPr bwMode="auto">
          <a:xfrm>
            <a:off x="4248150" y="40671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31767" name="TextBox 23"/>
          <p:cNvSpPr txBox="1">
            <a:spLocks noChangeArrowheads="1"/>
          </p:cNvSpPr>
          <p:nvPr/>
        </p:nvSpPr>
        <p:spPr bwMode="auto">
          <a:xfrm>
            <a:off x="4257675" y="4752975"/>
            <a:ext cx="1443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宋体" panose="02010600030101010101" pitchFamily="2" charset="-122"/>
              </a:rPr>
              <a:t>logic query plan</a:t>
            </a:r>
          </a:p>
        </p:txBody>
      </p:sp>
      <p:sp>
        <p:nvSpPr>
          <p:cNvPr id="31768" name="Down Arrow 17"/>
          <p:cNvSpPr>
            <a:spLocks noChangeArrowheads="1"/>
          </p:cNvSpPr>
          <p:nvPr/>
        </p:nvSpPr>
        <p:spPr bwMode="auto">
          <a:xfrm>
            <a:off x="3967163" y="4110038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69" name="Down Arrow 17"/>
          <p:cNvSpPr>
            <a:spLocks noChangeArrowheads="1"/>
          </p:cNvSpPr>
          <p:nvPr/>
        </p:nvSpPr>
        <p:spPr bwMode="auto">
          <a:xfrm>
            <a:off x="3986213" y="4767263"/>
            <a:ext cx="252412" cy="366712"/>
          </a:xfrm>
          <a:prstGeom prst="downArrow">
            <a:avLst>
              <a:gd name="adj1" fmla="val 50000"/>
              <a:gd name="adj2" fmla="val 4988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2538413" y="5843588"/>
            <a:ext cx="3081337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algorithms and cost</a:t>
            </a:r>
          </a:p>
        </p:txBody>
      </p:sp>
      <p:sp>
        <p:nvSpPr>
          <p:cNvPr id="31771" name="Down Arrow 18"/>
          <p:cNvSpPr>
            <a:spLocks noChangeArrowheads="1"/>
          </p:cNvSpPr>
          <p:nvPr/>
        </p:nvSpPr>
        <p:spPr bwMode="auto">
          <a:xfrm>
            <a:off x="3959225" y="6153150"/>
            <a:ext cx="233363" cy="304800"/>
          </a:xfrm>
          <a:prstGeom prst="downArrow">
            <a:avLst>
              <a:gd name="adj1" fmla="val 50000"/>
              <a:gd name="adj2" fmla="val 49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31772" name="Straight Arrow Connector 31"/>
          <p:cNvCxnSpPr>
            <a:cxnSpLocks noChangeShapeType="1"/>
          </p:cNvCxnSpPr>
          <p:nvPr/>
        </p:nvCxnSpPr>
        <p:spPr bwMode="auto">
          <a:xfrm rot="10800000" flipV="1">
            <a:off x="5467350" y="3821113"/>
            <a:ext cx="723900" cy="936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73" name="Flowchart: Process 32"/>
          <p:cNvSpPr>
            <a:spLocks noChangeArrowheads="1"/>
          </p:cNvSpPr>
          <p:nvPr/>
        </p:nvSpPr>
        <p:spPr bwMode="auto">
          <a:xfrm>
            <a:off x="6172200" y="3457575"/>
            <a:ext cx="16097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push selections,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group joins</a:t>
            </a:r>
          </a:p>
        </p:txBody>
      </p:sp>
      <p:sp>
        <p:nvSpPr>
          <p:cNvPr id="31774" name="Flowchart: Process 33"/>
          <p:cNvSpPr>
            <a:spLocks noChangeArrowheads="1"/>
          </p:cNvSpPr>
          <p:nvPr/>
        </p:nvSpPr>
        <p:spPr bwMode="auto">
          <a:xfrm>
            <a:off x="6210300" y="4333875"/>
            <a:ext cx="1771650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reduce the size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intermediate results</a:t>
            </a:r>
          </a:p>
        </p:txBody>
      </p:sp>
      <p:cxnSp>
        <p:nvCxnSpPr>
          <p:cNvPr id="31775" name="Straight Arrow Connector 34"/>
          <p:cNvCxnSpPr>
            <a:cxnSpLocks noChangeShapeType="1"/>
          </p:cNvCxnSpPr>
          <p:nvPr/>
        </p:nvCxnSpPr>
        <p:spPr bwMode="auto">
          <a:xfrm rot="10800000" flipV="1">
            <a:off x="5581650" y="4649788"/>
            <a:ext cx="657225" cy="17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6" name="Straight Arrow Connector 36"/>
          <p:cNvCxnSpPr>
            <a:cxnSpLocks noChangeShapeType="1"/>
          </p:cNvCxnSpPr>
          <p:nvPr/>
        </p:nvCxnSpPr>
        <p:spPr bwMode="auto">
          <a:xfrm rot="10800000">
            <a:off x="5734050" y="6038850"/>
            <a:ext cx="638175" cy="206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77" name="Flowchart: Process 37"/>
          <p:cNvSpPr>
            <a:spLocks noChangeArrowheads="1"/>
          </p:cNvSpPr>
          <p:nvPr/>
        </p:nvSpPr>
        <p:spPr bwMode="auto">
          <a:xfrm>
            <a:off x="6334125" y="5734050"/>
            <a:ext cx="1876425" cy="612775"/>
          </a:xfrm>
          <a:prstGeom prst="flowChartProcess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choices of algorithms,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data structures, and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C000"/>
                </a:solidFill>
              </a:rPr>
              <a:t>computational modes</a:t>
            </a:r>
          </a:p>
        </p:txBody>
      </p:sp>
      <p:sp>
        <p:nvSpPr>
          <p:cNvPr id="31778" name="TextBox 19"/>
          <p:cNvSpPr txBox="1">
            <a:spLocks noChangeArrowheads="1"/>
          </p:cNvSpPr>
          <p:nvPr/>
        </p:nvSpPr>
        <p:spPr bwMode="auto">
          <a:xfrm>
            <a:off x="0" y="1196975"/>
            <a:ext cx="1751013" cy="224631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Prepare a collection </a:t>
            </a:r>
            <a:r>
              <a:rPr lang="en-US" altLang="zh-CN" sz="2000">
                <a:solidFill>
                  <a:srgbClr val="00B050"/>
                </a:solidFill>
                <a:latin typeface="Jokerman" panose="04090605060D06020702" pitchFamily="82" charset="0"/>
                <a:ea typeface="宋体" panose="02010600030101010101" pitchFamily="2" charset="-122"/>
                <a:cs typeface="Consolas" panose="020B0609020204030204" pitchFamily="49" charset="0"/>
              </a:rPr>
              <a:t>A</a:t>
            </a:r>
            <a:r>
              <a:rPr lang="en-US" altLang="zh-CN" sz="2000">
                <a:solidFill>
                  <a:srgbClr val="00B050"/>
                </a:solidFill>
                <a:ea typeface="宋体" panose="02010600030101010101" pitchFamily="2" charset="-122"/>
              </a:rPr>
              <a:t> of efficient algorithms for operations in relational algebra;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795588" y="4462463"/>
            <a:ext cx="2595562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dirty="0">
                <a:ea typeface="宋体" pitchFamily="2" charset="-122"/>
              </a:rPr>
              <a:t>Optimization via logic and size</a:t>
            </a:r>
          </a:p>
        </p:txBody>
      </p:sp>
    </p:spTree>
    <p:extLst>
      <p:ext uri="{BB962C8B-B14F-4D97-AF65-F5344CB8AC3E}">
        <p14:creationId xmlns:p14="http://schemas.microsoft.com/office/powerpoint/2010/main" val="519998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268413"/>
            <a:ext cx="8259762" cy="4813300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FF0000"/>
                </a:solidFill>
              </a:rPr>
              <a:t>Move selections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 so they can be applied early (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 reduces table size);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ea typeface="SimSun" panose="02010600030101010101" pitchFamily="2" charset="-122"/>
              </a:rPr>
              <a:t>Combine cross product </a:t>
            </a:r>
            <a:r>
              <a:rPr lang="en-US" sz="2800" b="1" dirty="0">
                <a:ea typeface="SimSun" panose="02010600030101010101" pitchFamily="2" charset="-122"/>
              </a:rPr>
              <a:t>× </a:t>
            </a:r>
            <a:r>
              <a:rPr lang="en-US" sz="2800" dirty="0">
                <a:ea typeface="SimSun" panose="02010600030101010101" pitchFamily="2" charset="-122"/>
              </a:rPr>
              <a:t>with selections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ea typeface="SimSun" panose="02010600030101010101" pitchFamily="2" charset="-122"/>
              </a:rPr>
              <a:t> to make natural joins       and theta joins</a:t>
            </a:r>
            <a:r>
              <a:rPr lang="en-US" sz="2800" dirty="0"/>
              <a:t> 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    (      has more efficient algorithms);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3. group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    operations (e.g., </a:t>
            </a:r>
            <a:r>
              <a:rPr lang="en-US" sz="2800" b="1" dirty="0">
                <a:latin typeface="+mj-lt"/>
                <a:cs typeface="Times New Roman" panose="02020603050405020304" pitchFamily="18" charset="0"/>
              </a:rPr>
              <a:t>∩</a:t>
            </a:r>
            <a:r>
              <a:rPr lang="en-US" sz="2800" dirty="0"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U,     ) (for later opt.)</a:t>
            </a:r>
            <a:r>
              <a:rPr lang="en-US" sz="2800" dirty="0"/>
              <a:t>;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4.  </a:t>
            </a:r>
            <a:r>
              <a:rPr lang="en-US" sz="2800" dirty="0">
                <a:solidFill>
                  <a:srgbClr val="FFC000"/>
                </a:solidFill>
              </a:rPr>
              <a:t>May</a:t>
            </a:r>
            <a:r>
              <a:rPr lang="en-US" sz="2800" dirty="0"/>
              <a:t> consider other operations (e.g.,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800" dirty="0">
              <a:cs typeface="Times New Roman" panose="02020603050405020304" pitchFamily="18" charset="0"/>
            </a:endParaRPr>
          </a:p>
        </p:txBody>
      </p:sp>
      <p:sp>
        <p:nvSpPr>
          <p:cNvPr id="8196" name="AutoShape 4"/>
          <p:cNvSpPr>
            <a:spLocks noChangeArrowheads="1"/>
          </p:cNvSpPr>
          <p:nvPr/>
        </p:nvSpPr>
        <p:spPr bwMode="auto">
          <a:xfrm rot="-5400000">
            <a:off x="4337844" y="3259932"/>
            <a:ext cx="219075" cy="369887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8197" name="Group 10"/>
          <p:cNvGrpSpPr>
            <a:grpSpLocks/>
          </p:cNvGrpSpPr>
          <p:nvPr/>
        </p:nvGrpSpPr>
        <p:grpSpPr bwMode="auto">
          <a:xfrm>
            <a:off x="7339013" y="3282950"/>
            <a:ext cx="571500" cy="400050"/>
            <a:chOff x="1386463" y="3737412"/>
            <a:chExt cx="725554" cy="505459"/>
          </a:xfrm>
        </p:grpSpPr>
        <p:sp>
          <p:nvSpPr>
            <p:cNvPr id="8200" name="AutoShape 4"/>
            <p:cNvSpPr>
              <a:spLocks noChangeArrowheads="1"/>
            </p:cNvSpPr>
            <p:nvPr/>
          </p:nvSpPr>
          <p:spPr bwMode="auto">
            <a:xfrm rot="-5400000">
              <a:off x="1466857" y="3702904"/>
              <a:ext cx="278681" cy="439469"/>
            </a:xfrm>
            <a:prstGeom prst="flowChartCollat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/>
                <a:t> </a:t>
              </a:r>
            </a:p>
          </p:txBody>
        </p:sp>
        <p:sp>
          <p:nvSpPr>
            <p:cNvPr id="8201" name="TextBox 8"/>
            <p:cNvSpPr txBox="1">
              <a:spLocks noChangeArrowheads="1"/>
            </p:cNvSpPr>
            <p:nvPr/>
          </p:nvSpPr>
          <p:spPr bwMode="auto">
            <a:xfrm>
              <a:off x="1760250" y="3737412"/>
              <a:ext cx="351767" cy="505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C</a:t>
              </a:r>
            </a:p>
          </p:txBody>
        </p:sp>
      </p:grpSp>
      <p:sp>
        <p:nvSpPr>
          <p:cNvPr id="8198" name="AutoShape 4"/>
          <p:cNvSpPr>
            <a:spLocks noChangeArrowheads="1"/>
          </p:cNvSpPr>
          <p:nvPr/>
        </p:nvSpPr>
        <p:spPr bwMode="auto">
          <a:xfrm rot="-5400000">
            <a:off x="1401763" y="3778250"/>
            <a:ext cx="219075" cy="371475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8199" name="AutoShape 4"/>
          <p:cNvSpPr>
            <a:spLocks noChangeArrowheads="1"/>
          </p:cNvSpPr>
          <p:nvPr/>
        </p:nvSpPr>
        <p:spPr bwMode="auto">
          <a:xfrm rot="-5400000">
            <a:off x="4780756" y="4785519"/>
            <a:ext cx="219075" cy="369888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014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268413"/>
            <a:ext cx="8259762" cy="4813300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FF0000"/>
                </a:solidFill>
              </a:rPr>
              <a:t>Move selections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 so they can be applied early (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 reduces table size);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  <a:ea typeface="SimSun" panose="02010600030101010101" pitchFamily="2" charset="-122"/>
              </a:rPr>
              <a:t>Combine cross product 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ea typeface="SimSun" panose="02010600030101010101" pitchFamily="2" charset="-122"/>
              </a:rPr>
              <a:t>×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ea typeface="SimSun" panose="02010600030101010101" pitchFamily="2" charset="-122"/>
              </a:rPr>
              <a:t>with selections </a:t>
            </a:r>
            <a:r>
              <a:rPr lang="el-GR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ea typeface="SimSun" panose="02010600030101010101" pitchFamily="2" charset="-122"/>
              </a:rPr>
              <a:t> to make natural joins       and theta joins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    (      has more efficient algorithms);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3. group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    operations (e.g., 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+mj-lt"/>
                <a:cs typeface="Times New Roman" panose="02020603050405020304" pitchFamily="18" charset="0"/>
              </a:rPr>
              <a:t>∩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+mj-lt"/>
                <a:cs typeface="Times New Roman" panose="02020603050405020304" pitchFamily="18" charset="0"/>
              </a:rPr>
              <a:t>U,     ) (for later opt.)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;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4.  May consider other operations (e.g., </a:t>
            </a:r>
            <a:r>
              <a:rPr lang="el-GR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800" dirty="0">
              <a:solidFill>
                <a:schemeClr val="bg1">
                  <a:lumMod val="9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30288" y="2994025"/>
            <a:ext cx="7243762" cy="1816100"/>
          </a:xfrm>
          <a:prstGeom prst="rect">
            <a:avLst/>
          </a:prstGeom>
          <a:solidFill>
            <a:srgbClr val="92D050"/>
          </a:solidFill>
          <a:ln w="28575"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FFC000"/>
                </a:solidFill>
              </a:rPr>
              <a:t>Question: </a:t>
            </a:r>
            <a:r>
              <a:rPr lang="en-US" sz="2800" dirty="0"/>
              <a:t>Do we also push other unary </a:t>
            </a:r>
          </a:p>
          <a:p>
            <a:pPr>
              <a:defRPr/>
            </a:pPr>
            <a:r>
              <a:rPr lang="en-US" sz="2800" dirty="0"/>
              <a:t>operations such as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?</a:t>
            </a:r>
          </a:p>
          <a:p>
            <a:pPr>
              <a:defRPr/>
            </a:pPr>
            <a:r>
              <a:rPr lang="en-US" sz="2800" dirty="0">
                <a:solidFill>
                  <a:srgbClr val="92D050"/>
                </a:solidFill>
                <a:latin typeface="+mn-lt"/>
                <a:ea typeface="SimSun" panose="02010600030101010101" pitchFamily="2" charset="-122"/>
                <a:cs typeface="Times New Roman" panose="02020603050405020304" pitchFamily="18" charset="0"/>
              </a:rPr>
              <a:t>Answer: Yes/maybe, 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they are in general </a:t>
            </a:r>
          </a:p>
          <a:p>
            <a:pPr>
              <a:defRPr/>
            </a:pP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less significant</a:t>
            </a:r>
            <a:r>
              <a:rPr lang="en-US" sz="2800" dirty="0">
                <a:solidFill>
                  <a:srgbClr val="92D050"/>
                </a:solidFill>
                <a:latin typeface="+mn-lt"/>
                <a:ea typeface="SimSun" panose="02010600030101010101" pitchFamily="2" charset="-122"/>
                <a:cs typeface="Times New Roman" panose="02020603050405020304" pitchFamily="18" charset="0"/>
              </a:rPr>
              <a:t> and should be done carefully.</a:t>
            </a:r>
            <a:endParaRPr lang="en-US" sz="2800" dirty="0">
              <a:solidFill>
                <a:srgbClr val="92D05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24565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268413"/>
            <a:ext cx="8259762" cy="4813300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FF0000"/>
                </a:solidFill>
              </a:rPr>
              <a:t>Move selections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 so they can be applied early (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 reduces table size);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  <a:ea typeface="SimSun" panose="02010600030101010101" pitchFamily="2" charset="-122"/>
              </a:rPr>
              <a:t>Combine cross product 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ea typeface="SimSun" panose="02010600030101010101" pitchFamily="2" charset="-122"/>
              </a:rPr>
              <a:t>×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ea typeface="SimSun" panose="02010600030101010101" pitchFamily="2" charset="-122"/>
              </a:rPr>
              <a:t>with selections </a:t>
            </a:r>
            <a:r>
              <a:rPr lang="el-GR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ea typeface="SimSun" panose="02010600030101010101" pitchFamily="2" charset="-122"/>
              </a:rPr>
              <a:t> to make natural joins       and theta joins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    (      has more efficient algorithms);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3. group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    operations (e.g., 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+mj-lt"/>
                <a:cs typeface="Times New Roman" panose="02020603050405020304" pitchFamily="18" charset="0"/>
              </a:rPr>
              <a:t>∩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+mj-lt"/>
                <a:cs typeface="Times New Roman" panose="02020603050405020304" pitchFamily="18" charset="0"/>
              </a:rPr>
              <a:t>U,     ) (for later opt.)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;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4.  </a:t>
            </a:r>
            <a:r>
              <a:rPr lang="en-US" sz="2800" dirty="0">
                <a:solidFill>
                  <a:srgbClr val="FF0000"/>
                </a:solidFill>
              </a:rPr>
              <a:t>May</a:t>
            </a:r>
            <a:r>
              <a:rPr lang="en-US" sz="2800" dirty="0"/>
              <a:t> consider other operations (e.g.,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800" dirty="0"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30288" y="2994025"/>
            <a:ext cx="7243762" cy="1816100"/>
          </a:xfrm>
          <a:prstGeom prst="rect">
            <a:avLst/>
          </a:prstGeom>
          <a:solidFill>
            <a:srgbClr val="92D050"/>
          </a:solidFill>
          <a:ln w="28575"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FFC000"/>
                </a:solidFill>
              </a:rPr>
              <a:t>Question: </a:t>
            </a:r>
            <a:r>
              <a:rPr lang="en-US" sz="2800" dirty="0"/>
              <a:t>Do we also push other unary </a:t>
            </a:r>
          </a:p>
          <a:p>
            <a:pPr>
              <a:defRPr/>
            </a:pPr>
            <a:r>
              <a:rPr lang="en-US" sz="2800" dirty="0"/>
              <a:t>operations such as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?</a:t>
            </a:r>
          </a:p>
          <a:p>
            <a:pPr>
              <a:defRPr/>
            </a:pPr>
            <a:r>
              <a:rPr lang="en-US" sz="2800" dirty="0">
                <a:solidFill>
                  <a:srgbClr val="0070C0"/>
                </a:solidFill>
                <a:latin typeface="+mn-lt"/>
                <a:ea typeface="SimSun" panose="02010600030101010101" pitchFamily="2" charset="-122"/>
                <a:cs typeface="Times New Roman" panose="02020603050405020304" pitchFamily="18" charset="0"/>
              </a:rPr>
              <a:t>Answer:</a:t>
            </a:r>
            <a:r>
              <a:rPr lang="en-US" sz="2800" dirty="0">
                <a:latin typeface="+mn-lt"/>
                <a:ea typeface="SimSun" panose="02010600030101010101" pitchFamily="2" charset="-122"/>
                <a:cs typeface="Times New Roman" panose="02020603050405020304" pitchFamily="18" charset="0"/>
              </a:rPr>
              <a:t> Yes/maybe, 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they are in general </a:t>
            </a:r>
          </a:p>
          <a:p>
            <a:pPr>
              <a:defRPr/>
            </a:pP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less significant</a:t>
            </a:r>
            <a:r>
              <a:rPr lang="en-US" sz="2800" dirty="0">
                <a:latin typeface="+mn-lt"/>
                <a:ea typeface="SimSun" panose="02010600030101010101" pitchFamily="2" charset="-122"/>
                <a:cs typeface="Times New Roman" panose="02020603050405020304" pitchFamily="18" charset="0"/>
              </a:rPr>
              <a:t> and should be done carefully.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25844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458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</p:txBody>
      </p:sp>
    </p:spTree>
    <p:extLst>
      <p:ext uri="{BB962C8B-B14F-4D97-AF65-F5344CB8AC3E}">
        <p14:creationId xmlns:p14="http://schemas.microsoft.com/office/powerpoint/2010/main" val="3371947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  <a:endParaRPr lang="en-US" sz="20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118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2189084" y="3689032"/>
            <a:ext cx="700564" cy="220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R(</a:t>
            </a:r>
            <a:r>
              <a:rPr lang="en-US" altLang="en-US" sz="1600" dirty="0" err="1">
                <a:solidFill>
                  <a:srgbClr val="00B050"/>
                </a:solidFill>
              </a:rPr>
              <a:t>a,b</a:t>
            </a:r>
            <a:r>
              <a:rPr lang="en-US" altLang="en-US" sz="1600" dirty="0">
                <a:solidFill>
                  <a:srgbClr val="00B050"/>
                </a:solidFill>
              </a:rPr>
              <a:t>)</a:t>
            </a:r>
          </a:p>
        </p:txBody>
      </p:sp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3098165" y="3685540"/>
            <a:ext cx="636905" cy="2254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S(</a:t>
            </a:r>
            <a:r>
              <a:rPr lang="en-US" altLang="en-US" sz="1600" dirty="0" err="1">
                <a:solidFill>
                  <a:srgbClr val="00B050"/>
                </a:solidFill>
              </a:rPr>
              <a:t>c,d</a:t>
            </a:r>
            <a:r>
              <a:rPr lang="en-US" altLang="en-US" sz="1600" dirty="0">
                <a:solidFill>
                  <a:srgbClr val="00B050"/>
                </a:solidFill>
              </a:rPr>
              <a:t>)</a:t>
            </a:r>
          </a:p>
        </p:txBody>
      </p:sp>
      <p:cxnSp>
        <p:nvCxnSpPr>
          <p:cNvPr id="7" name="Straight Connector 20"/>
          <p:cNvCxnSpPr>
            <a:cxnSpLocks noChangeShapeType="1"/>
          </p:cNvCxnSpPr>
          <p:nvPr/>
        </p:nvCxnSpPr>
        <p:spPr bwMode="auto">
          <a:xfrm>
            <a:off x="3097530" y="3481705"/>
            <a:ext cx="280988" cy="181611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Straight Connector 21"/>
          <p:cNvCxnSpPr>
            <a:cxnSpLocks noChangeShapeType="1"/>
          </p:cNvCxnSpPr>
          <p:nvPr/>
        </p:nvCxnSpPr>
        <p:spPr bwMode="auto">
          <a:xfrm flipH="1">
            <a:off x="2622868" y="3486785"/>
            <a:ext cx="236538" cy="184151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Connector 23"/>
          <p:cNvCxnSpPr>
            <a:cxnSpLocks noChangeShapeType="1"/>
          </p:cNvCxnSpPr>
          <p:nvPr/>
        </p:nvCxnSpPr>
        <p:spPr bwMode="auto">
          <a:xfrm rot="5400000">
            <a:off x="2862580" y="3095308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AutoShape 4"/>
          <p:cNvSpPr>
            <a:spLocks noChangeArrowheads="1"/>
          </p:cNvSpPr>
          <p:nvPr/>
        </p:nvSpPr>
        <p:spPr bwMode="auto">
          <a:xfrm rot="-5400000">
            <a:off x="2909411" y="3207227"/>
            <a:ext cx="142875" cy="19526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b="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2827655" y="2614295"/>
            <a:ext cx="511773" cy="400110"/>
            <a:chOff x="2827655" y="3642995"/>
            <a:chExt cx="511773" cy="400110"/>
          </a:xfrm>
        </p:grpSpPr>
        <p:sp>
          <p:nvSpPr>
            <p:cNvPr id="6" name="TextBox 179"/>
            <p:cNvSpPr txBox="1">
              <a:spLocks noChangeArrowheads="1"/>
            </p:cNvSpPr>
            <p:nvPr/>
          </p:nvSpPr>
          <p:spPr bwMode="auto">
            <a:xfrm>
              <a:off x="2827655" y="3642995"/>
              <a:ext cx="37863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endParaRPr lang="en-US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965608" y="3734753"/>
              <a:ext cx="373820" cy="256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aseline="-25000" dirty="0" err="1">
                  <a:solidFill>
                    <a:srgbClr val="FF0000"/>
                  </a:solidFill>
                </a:rPr>
                <a:t>a,d</a:t>
              </a:r>
              <a:endParaRPr lang="en-US" sz="1600" baseline="-25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3028776" y="3204906"/>
            <a:ext cx="421910" cy="2564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aseline="-25000" dirty="0">
                <a:solidFill>
                  <a:srgbClr val="FF0000"/>
                </a:solidFill>
              </a:rPr>
              <a:t>b&gt;c</a:t>
            </a:r>
          </a:p>
        </p:txBody>
      </p:sp>
    </p:spTree>
    <p:extLst>
      <p:ext uri="{BB962C8B-B14F-4D97-AF65-F5344CB8AC3E}">
        <p14:creationId xmlns:p14="http://schemas.microsoft.com/office/powerpoint/2010/main" val="913343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2189084" y="3689032"/>
            <a:ext cx="700564" cy="220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R(</a:t>
            </a:r>
            <a:r>
              <a:rPr lang="en-US" altLang="en-US" sz="1600" dirty="0" err="1">
                <a:solidFill>
                  <a:srgbClr val="00B050"/>
                </a:solidFill>
              </a:rPr>
              <a:t>a,b</a:t>
            </a:r>
            <a:r>
              <a:rPr lang="en-US" altLang="en-US" sz="1600" dirty="0">
                <a:solidFill>
                  <a:srgbClr val="00B050"/>
                </a:solidFill>
              </a:rPr>
              <a:t>)</a:t>
            </a:r>
          </a:p>
        </p:txBody>
      </p:sp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3098165" y="3685540"/>
            <a:ext cx="636905" cy="2254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S(</a:t>
            </a:r>
            <a:r>
              <a:rPr lang="en-US" altLang="en-US" sz="1600" dirty="0" err="1">
                <a:solidFill>
                  <a:srgbClr val="00B050"/>
                </a:solidFill>
              </a:rPr>
              <a:t>c,d</a:t>
            </a:r>
            <a:r>
              <a:rPr lang="en-US" altLang="en-US" sz="1600" dirty="0">
                <a:solidFill>
                  <a:srgbClr val="00B050"/>
                </a:solidFill>
              </a:rPr>
              <a:t>)</a:t>
            </a:r>
          </a:p>
        </p:txBody>
      </p:sp>
      <p:cxnSp>
        <p:nvCxnSpPr>
          <p:cNvPr id="7" name="Straight Connector 20"/>
          <p:cNvCxnSpPr>
            <a:cxnSpLocks noChangeShapeType="1"/>
          </p:cNvCxnSpPr>
          <p:nvPr/>
        </p:nvCxnSpPr>
        <p:spPr bwMode="auto">
          <a:xfrm>
            <a:off x="3097530" y="3481705"/>
            <a:ext cx="280988" cy="181611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Straight Connector 21"/>
          <p:cNvCxnSpPr>
            <a:cxnSpLocks noChangeShapeType="1"/>
          </p:cNvCxnSpPr>
          <p:nvPr/>
        </p:nvCxnSpPr>
        <p:spPr bwMode="auto">
          <a:xfrm flipH="1">
            <a:off x="2622868" y="3486785"/>
            <a:ext cx="236538" cy="184151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Connector 23"/>
          <p:cNvCxnSpPr>
            <a:cxnSpLocks noChangeShapeType="1"/>
          </p:cNvCxnSpPr>
          <p:nvPr/>
        </p:nvCxnSpPr>
        <p:spPr bwMode="auto">
          <a:xfrm rot="5400000">
            <a:off x="2862580" y="3095308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AutoShape 4"/>
          <p:cNvSpPr>
            <a:spLocks noChangeArrowheads="1"/>
          </p:cNvSpPr>
          <p:nvPr/>
        </p:nvSpPr>
        <p:spPr bwMode="auto">
          <a:xfrm rot="-5400000">
            <a:off x="2909411" y="3207227"/>
            <a:ext cx="142875" cy="19526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b="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cxnSp>
        <p:nvCxnSpPr>
          <p:cNvPr id="14" name="Straight Connector 45"/>
          <p:cNvCxnSpPr>
            <a:cxnSpLocks noChangeShapeType="1"/>
          </p:cNvCxnSpPr>
          <p:nvPr/>
        </p:nvCxnSpPr>
        <p:spPr bwMode="auto">
          <a:xfrm>
            <a:off x="6156643" y="2992755"/>
            <a:ext cx="269875" cy="157163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AutoShape 4"/>
          <p:cNvSpPr>
            <a:spLocks noChangeArrowheads="1"/>
          </p:cNvSpPr>
          <p:nvPr/>
        </p:nvSpPr>
        <p:spPr bwMode="auto">
          <a:xfrm rot="-5400000">
            <a:off x="5967730" y="2743518"/>
            <a:ext cx="142875" cy="193675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19" name="Straight Connector 50"/>
          <p:cNvCxnSpPr>
            <a:cxnSpLocks noChangeShapeType="1"/>
          </p:cNvCxnSpPr>
          <p:nvPr/>
        </p:nvCxnSpPr>
        <p:spPr bwMode="auto">
          <a:xfrm rot="5400000">
            <a:off x="6342380" y="3513773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Straight Connector 23"/>
          <p:cNvCxnSpPr>
            <a:cxnSpLocks noChangeShapeType="1"/>
          </p:cNvCxnSpPr>
          <p:nvPr/>
        </p:nvCxnSpPr>
        <p:spPr bwMode="auto">
          <a:xfrm rot="5400000">
            <a:off x="5509102" y="3521234"/>
            <a:ext cx="239712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9" name="Group 28"/>
          <p:cNvGrpSpPr/>
          <p:nvPr/>
        </p:nvGrpSpPr>
        <p:grpSpPr>
          <a:xfrm>
            <a:off x="2827655" y="2614295"/>
            <a:ext cx="511773" cy="400110"/>
            <a:chOff x="2827655" y="3642995"/>
            <a:chExt cx="511773" cy="400110"/>
          </a:xfrm>
        </p:grpSpPr>
        <p:sp>
          <p:nvSpPr>
            <p:cNvPr id="6" name="TextBox 179"/>
            <p:cNvSpPr txBox="1">
              <a:spLocks noChangeArrowheads="1"/>
            </p:cNvSpPr>
            <p:nvPr/>
          </p:nvSpPr>
          <p:spPr bwMode="auto">
            <a:xfrm>
              <a:off x="2827655" y="3642995"/>
              <a:ext cx="37863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endParaRPr lang="en-US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965608" y="3734753"/>
              <a:ext cx="373820" cy="256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aseline="-25000" dirty="0" err="1">
                  <a:solidFill>
                    <a:srgbClr val="FF0000"/>
                  </a:solidFill>
                </a:rPr>
                <a:t>a,d</a:t>
              </a:r>
              <a:endParaRPr lang="en-US" sz="1600" baseline="-25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474719" y="3046036"/>
            <a:ext cx="394755" cy="400110"/>
            <a:chOff x="2827655" y="3642995"/>
            <a:chExt cx="394755" cy="400110"/>
          </a:xfrm>
        </p:grpSpPr>
        <p:sp>
          <p:nvSpPr>
            <p:cNvPr id="32" name="TextBox 179"/>
            <p:cNvSpPr txBox="1">
              <a:spLocks noChangeArrowheads="1"/>
            </p:cNvSpPr>
            <p:nvPr/>
          </p:nvSpPr>
          <p:spPr bwMode="auto">
            <a:xfrm>
              <a:off x="2827655" y="3642995"/>
              <a:ext cx="37863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endParaRPr lang="en-US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965608" y="3734753"/>
              <a:ext cx="256802" cy="256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aseline="-25000" dirty="0">
                  <a:solidFill>
                    <a:srgbClr val="FF0000"/>
                  </a:solidFill>
                </a:rPr>
                <a:t>a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301422" y="3047940"/>
            <a:ext cx="397961" cy="400110"/>
            <a:chOff x="2827655" y="3642995"/>
            <a:chExt cx="397961" cy="400110"/>
          </a:xfrm>
        </p:grpSpPr>
        <p:sp>
          <p:nvSpPr>
            <p:cNvPr id="35" name="TextBox 179"/>
            <p:cNvSpPr txBox="1">
              <a:spLocks noChangeArrowheads="1"/>
            </p:cNvSpPr>
            <p:nvPr/>
          </p:nvSpPr>
          <p:spPr bwMode="auto">
            <a:xfrm>
              <a:off x="2827655" y="3642995"/>
              <a:ext cx="37863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endParaRPr lang="en-US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965608" y="3734753"/>
              <a:ext cx="260008" cy="256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aseline="-25000" dirty="0">
                  <a:solidFill>
                    <a:srgbClr val="FF0000"/>
                  </a:solidFill>
                </a:rPr>
                <a:t>d</a:t>
              </a:r>
            </a:p>
          </p:txBody>
        </p:sp>
      </p:grpSp>
      <p:cxnSp>
        <p:nvCxnSpPr>
          <p:cNvPr id="38" name="Straight Connector 45"/>
          <p:cNvCxnSpPr>
            <a:cxnSpLocks noChangeShapeType="1"/>
          </p:cNvCxnSpPr>
          <p:nvPr/>
        </p:nvCxnSpPr>
        <p:spPr bwMode="auto">
          <a:xfrm flipH="1">
            <a:off x="5671464" y="2991902"/>
            <a:ext cx="269875" cy="157163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" name="Rectangle 14"/>
          <p:cNvSpPr>
            <a:spLocks noChangeArrowheads="1"/>
          </p:cNvSpPr>
          <p:nvPr/>
        </p:nvSpPr>
        <p:spPr bwMode="auto">
          <a:xfrm>
            <a:off x="5263435" y="3650774"/>
            <a:ext cx="700564" cy="220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R(</a:t>
            </a:r>
            <a:r>
              <a:rPr lang="en-US" altLang="en-US" sz="1600" dirty="0" err="1">
                <a:solidFill>
                  <a:srgbClr val="00B050"/>
                </a:solidFill>
              </a:rPr>
              <a:t>a,b</a:t>
            </a:r>
            <a:r>
              <a:rPr lang="en-US" altLang="en-US" sz="1600" dirty="0">
                <a:solidFill>
                  <a:srgbClr val="00B050"/>
                </a:solidFill>
              </a:rPr>
              <a:t>)</a:t>
            </a: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6119813" y="3654108"/>
            <a:ext cx="636905" cy="2254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S(</a:t>
            </a:r>
            <a:r>
              <a:rPr lang="en-US" altLang="en-US" sz="1600" dirty="0" err="1">
                <a:solidFill>
                  <a:srgbClr val="00B050"/>
                </a:solidFill>
              </a:rPr>
              <a:t>b,c</a:t>
            </a:r>
            <a:r>
              <a:rPr lang="en-US" altLang="en-US" sz="1600" dirty="0">
                <a:solidFill>
                  <a:srgbClr val="00B050"/>
                </a:solidFill>
              </a:rPr>
              <a:t>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28776" y="3204906"/>
            <a:ext cx="421910" cy="2564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aseline="-25000" dirty="0">
                <a:solidFill>
                  <a:srgbClr val="FF0000"/>
                </a:solidFill>
              </a:rPr>
              <a:t>b&gt;c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80625" y="2741484"/>
            <a:ext cx="421910" cy="2564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aseline="-25000" dirty="0">
                <a:solidFill>
                  <a:srgbClr val="FF0000"/>
                </a:solidFill>
              </a:rPr>
              <a:t>b&gt;c</a:t>
            </a:r>
          </a:p>
        </p:txBody>
      </p:sp>
      <p:sp>
        <p:nvSpPr>
          <p:cNvPr id="2" name="Right Arrow 1"/>
          <p:cNvSpPr/>
          <p:nvPr/>
        </p:nvSpPr>
        <p:spPr bwMode="auto">
          <a:xfrm>
            <a:off x="4278296" y="3163888"/>
            <a:ext cx="622250" cy="281940"/>
          </a:xfrm>
          <a:prstGeom prst="right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483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2189084" y="3689032"/>
            <a:ext cx="700564" cy="220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R(</a:t>
            </a:r>
            <a:r>
              <a:rPr lang="en-US" altLang="en-US" sz="1600" dirty="0" err="1">
                <a:solidFill>
                  <a:srgbClr val="00B050"/>
                </a:solidFill>
              </a:rPr>
              <a:t>a,b</a:t>
            </a:r>
            <a:r>
              <a:rPr lang="en-US" altLang="en-US" sz="1600" dirty="0">
                <a:solidFill>
                  <a:srgbClr val="00B050"/>
                </a:solidFill>
              </a:rPr>
              <a:t>)</a:t>
            </a:r>
          </a:p>
        </p:txBody>
      </p:sp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3098165" y="3685540"/>
            <a:ext cx="636905" cy="2254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S(</a:t>
            </a:r>
            <a:r>
              <a:rPr lang="en-US" altLang="en-US" sz="1600" dirty="0" err="1">
                <a:solidFill>
                  <a:srgbClr val="00B050"/>
                </a:solidFill>
              </a:rPr>
              <a:t>c,d</a:t>
            </a:r>
            <a:r>
              <a:rPr lang="en-US" altLang="en-US" sz="1600" dirty="0">
                <a:solidFill>
                  <a:srgbClr val="00B050"/>
                </a:solidFill>
              </a:rPr>
              <a:t>)</a:t>
            </a:r>
          </a:p>
        </p:txBody>
      </p:sp>
      <p:cxnSp>
        <p:nvCxnSpPr>
          <p:cNvPr id="7" name="Straight Connector 20"/>
          <p:cNvCxnSpPr>
            <a:cxnSpLocks noChangeShapeType="1"/>
          </p:cNvCxnSpPr>
          <p:nvPr/>
        </p:nvCxnSpPr>
        <p:spPr bwMode="auto">
          <a:xfrm>
            <a:off x="3097530" y="3481705"/>
            <a:ext cx="280988" cy="181611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Straight Connector 21"/>
          <p:cNvCxnSpPr>
            <a:cxnSpLocks noChangeShapeType="1"/>
          </p:cNvCxnSpPr>
          <p:nvPr/>
        </p:nvCxnSpPr>
        <p:spPr bwMode="auto">
          <a:xfrm flipH="1">
            <a:off x="2622868" y="3486785"/>
            <a:ext cx="236538" cy="184151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Connector 23"/>
          <p:cNvCxnSpPr>
            <a:cxnSpLocks noChangeShapeType="1"/>
          </p:cNvCxnSpPr>
          <p:nvPr/>
        </p:nvCxnSpPr>
        <p:spPr bwMode="auto">
          <a:xfrm rot="5400000">
            <a:off x="2862580" y="3095308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AutoShape 4"/>
          <p:cNvSpPr>
            <a:spLocks noChangeArrowheads="1"/>
          </p:cNvSpPr>
          <p:nvPr/>
        </p:nvSpPr>
        <p:spPr bwMode="auto">
          <a:xfrm rot="-5400000">
            <a:off x="2909411" y="3207227"/>
            <a:ext cx="142875" cy="195262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b="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cxnSp>
        <p:nvCxnSpPr>
          <p:cNvPr id="14" name="Straight Connector 45"/>
          <p:cNvCxnSpPr>
            <a:cxnSpLocks noChangeShapeType="1"/>
          </p:cNvCxnSpPr>
          <p:nvPr/>
        </p:nvCxnSpPr>
        <p:spPr bwMode="auto">
          <a:xfrm>
            <a:off x="6156643" y="2992755"/>
            <a:ext cx="269875" cy="157163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AutoShape 4"/>
          <p:cNvSpPr>
            <a:spLocks noChangeArrowheads="1"/>
          </p:cNvSpPr>
          <p:nvPr/>
        </p:nvSpPr>
        <p:spPr bwMode="auto">
          <a:xfrm rot="-5400000">
            <a:off x="5967730" y="2743518"/>
            <a:ext cx="142875" cy="193675"/>
          </a:xfrm>
          <a:prstGeom prst="flowChartCollate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cxnSp>
        <p:nvCxnSpPr>
          <p:cNvPr id="19" name="Straight Connector 50"/>
          <p:cNvCxnSpPr>
            <a:cxnSpLocks noChangeShapeType="1"/>
          </p:cNvCxnSpPr>
          <p:nvPr/>
        </p:nvCxnSpPr>
        <p:spPr bwMode="auto">
          <a:xfrm rot="5400000">
            <a:off x="6342380" y="3513773"/>
            <a:ext cx="238125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Straight Connector 23"/>
          <p:cNvCxnSpPr>
            <a:cxnSpLocks noChangeShapeType="1"/>
          </p:cNvCxnSpPr>
          <p:nvPr/>
        </p:nvCxnSpPr>
        <p:spPr bwMode="auto">
          <a:xfrm rot="5400000">
            <a:off x="5509102" y="3521234"/>
            <a:ext cx="239712" cy="0"/>
          </a:xfrm>
          <a:prstGeom prst="line">
            <a:avLst/>
          </a:prstGeom>
          <a:noFill/>
          <a:ln w="1905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9" name="Group 28"/>
          <p:cNvGrpSpPr/>
          <p:nvPr/>
        </p:nvGrpSpPr>
        <p:grpSpPr>
          <a:xfrm>
            <a:off x="2827655" y="2614295"/>
            <a:ext cx="511773" cy="400110"/>
            <a:chOff x="2827655" y="3642995"/>
            <a:chExt cx="511773" cy="400110"/>
          </a:xfrm>
        </p:grpSpPr>
        <p:sp>
          <p:nvSpPr>
            <p:cNvPr id="6" name="TextBox 179"/>
            <p:cNvSpPr txBox="1">
              <a:spLocks noChangeArrowheads="1"/>
            </p:cNvSpPr>
            <p:nvPr/>
          </p:nvSpPr>
          <p:spPr bwMode="auto">
            <a:xfrm>
              <a:off x="2827655" y="3642995"/>
              <a:ext cx="37863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endParaRPr lang="en-US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965608" y="3734753"/>
              <a:ext cx="373820" cy="256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aseline="-25000" dirty="0" err="1">
                  <a:solidFill>
                    <a:srgbClr val="FF0000"/>
                  </a:solidFill>
                </a:rPr>
                <a:t>a,d</a:t>
              </a:r>
              <a:endParaRPr lang="en-US" sz="1600" baseline="-25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474719" y="3046036"/>
            <a:ext cx="394755" cy="400110"/>
            <a:chOff x="2827655" y="3642995"/>
            <a:chExt cx="394755" cy="400110"/>
          </a:xfrm>
        </p:grpSpPr>
        <p:sp>
          <p:nvSpPr>
            <p:cNvPr id="32" name="TextBox 179"/>
            <p:cNvSpPr txBox="1">
              <a:spLocks noChangeArrowheads="1"/>
            </p:cNvSpPr>
            <p:nvPr/>
          </p:nvSpPr>
          <p:spPr bwMode="auto">
            <a:xfrm>
              <a:off x="2827655" y="3642995"/>
              <a:ext cx="37863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endParaRPr lang="en-US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965608" y="3734753"/>
              <a:ext cx="256802" cy="256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aseline="-25000" dirty="0">
                  <a:solidFill>
                    <a:srgbClr val="FF0000"/>
                  </a:solidFill>
                </a:rPr>
                <a:t>a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301422" y="3047940"/>
            <a:ext cx="397961" cy="400110"/>
            <a:chOff x="2827655" y="3642995"/>
            <a:chExt cx="397961" cy="400110"/>
          </a:xfrm>
        </p:grpSpPr>
        <p:sp>
          <p:nvSpPr>
            <p:cNvPr id="35" name="TextBox 179"/>
            <p:cNvSpPr txBox="1">
              <a:spLocks noChangeArrowheads="1"/>
            </p:cNvSpPr>
            <p:nvPr/>
          </p:nvSpPr>
          <p:spPr bwMode="auto">
            <a:xfrm>
              <a:off x="2827655" y="3642995"/>
              <a:ext cx="37863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π</a:t>
              </a:r>
              <a:r>
                <a: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endParaRPr lang="en-US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965608" y="3734753"/>
              <a:ext cx="260008" cy="256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aseline="-25000" dirty="0">
                  <a:solidFill>
                    <a:srgbClr val="FF0000"/>
                  </a:solidFill>
                </a:rPr>
                <a:t>d</a:t>
              </a:r>
            </a:p>
          </p:txBody>
        </p:sp>
      </p:grpSp>
      <p:cxnSp>
        <p:nvCxnSpPr>
          <p:cNvPr id="38" name="Straight Connector 45"/>
          <p:cNvCxnSpPr>
            <a:cxnSpLocks noChangeShapeType="1"/>
          </p:cNvCxnSpPr>
          <p:nvPr/>
        </p:nvCxnSpPr>
        <p:spPr bwMode="auto">
          <a:xfrm flipH="1">
            <a:off x="5671464" y="2991902"/>
            <a:ext cx="269875" cy="157163"/>
          </a:xfrm>
          <a:prstGeom prst="line">
            <a:avLst/>
          </a:prstGeom>
          <a:noFill/>
          <a:ln w="19050" algn="ctr">
            <a:solidFill>
              <a:srgbClr val="1A96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" name="Rectangle 14"/>
          <p:cNvSpPr>
            <a:spLocks noChangeArrowheads="1"/>
          </p:cNvSpPr>
          <p:nvPr/>
        </p:nvSpPr>
        <p:spPr bwMode="auto">
          <a:xfrm>
            <a:off x="5263435" y="3650774"/>
            <a:ext cx="700564" cy="220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R(</a:t>
            </a:r>
            <a:r>
              <a:rPr lang="en-US" altLang="en-US" sz="1600" dirty="0" err="1">
                <a:solidFill>
                  <a:srgbClr val="00B050"/>
                </a:solidFill>
              </a:rPr>
              <a:t>a,b</a:t>
            </a:r>
            <a:r>
              <a:rPr lang="en-US" altLang="en-US" sz="1600" dirty="0">
                <a:solidFill>
                  <a:srgbClr val="00B050"/>
                </a:solidFill>
              </a:rPr>
              <a:t>)</a:t>
            </a: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6119813" y="3654108"/>
            <a:ext cx="636905" cy="2254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</a:rPr>
              <a:t>S(</a:t>
            </a:r>
            <a:r>
              <a:rPr lang="en-US" altLang="en-US" sz="1600" dirty="0" err="1">
                <a:solidFill>
                  <a:srgbClr val="00B050"/>
                </a:solidFill>
              </a:rPr>
              <a:t>b,c</a:t>
            </a:r>
            <a:r>
              <a:rPr lang="en-US" altLang="en-US" sz="1600" dirty="0">
                <a:solidFill>
                  <a:srgbClr val="00B050"/>
                </a:solidFill>
              </a:rPr>
              <a:t>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28776" y="3204906"/>
            <a:ext cx="421910" cy="2564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aseline="-25000" dirty="0">
                <a:solidFill>
                  <a:srgbClr val="FF0000"/>
                </a:solidFill>
              </a:rPr>
              <a:t>b&gt;c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80625" y="2741484"/>
            <a:ext cx="421910" cy="2564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aseline="-25000" dirty="0">
                <a:solidFill>
                  <a:srgbClr val="FF0000"/>
                </a:solidFill>
              </a:rPr>
              <a:t>b&gt;c</a:t>
            </a:r>
          </a:p>
        </p:txBody>
      </p:sp>
      <p:sp>
        <p:nvSpPr>
          <p:cNvPr id="2" name="Right Arrow 1"/>
          <p:cNvSpPr/>
          <p:nvPr/>
        </p:nvSpPr>
        <p:spPr bwMode="auto">
          <a:xfrm>
            <a:off x="4278296" y="3163888"/>
            <a:ext cx="622250" cy="281940"/>
          </a:xfrm>
          <a:prstGeom prst="right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5633364" y="2568575"/>
            <a:ext cx="908283" cy="523499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25812" y="2592070"/>
            <a:ext cx="476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??</a:t>
            </a:r>
          </a:p>
        </p:txBody>
      </p:sp>
    </p:spTree>
    <p:extLst>
      <p:ext uri="{BB962C8B-B14F-4D97-AF65-F5344CB8AC3E}">
        <p14:creationId xmlns:p14="http://schemas.microsoft.com/office/powerpoint/2010/main" val="765294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  <a:endParaRPr lang="en-US" sz="20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936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6" name="Straight Arrow Connector 5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21562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cxnSp>
        <p:nvCxnSpPr>
          <p:cNvPr id="41" name="Straight Connector 40"/>
          <p:cNvCxnSpPr/>
          <p:nvPr/>
        </p:nvCxnSpPr>
        <p:spPr bwMode="auto">
          <a:xfrm flipV="1">
            <a:off x="3387479" y="582930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Oval 14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3117358" y="6035575"/>
            <a:ext cx="555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0417" r="-12500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/>
          <p:cNvCxnSpPr/>
          <p:nvPr/>
        </p:nvCxnSpPr>
        <p:spPr bwMode="auto">
          <a:xfrm flipV="1">
            <a:off x="3713234" y="54609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 flipV="1">
            <a:off x="3522540" y="5688032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 flipH="1" flipV="1">
            <a:off x="4155194" y="546857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4046210" y="5074920"/>
            <a:ext cx="0" cy="173771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/>
          <p:cNvSpPr txBox="1"/>
          <p:nvPr/>
        </p:nvSpPr>
        <p:spPr>
          <a:xfrm>
            <a:off x="3899535" y="4809738"/>
            <a:ext cx="372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solidFill>
                  <a:srgbClr val="FF0000"/>
                </a:solidFill>
              </a:rPr>
              <a:t>σ</a:t>
            </a:r>
            <a:r>
              <a:rPr lang="en-US" sz="1400" baseline="-25000" dirty="0">
                <a:solidFill>
                  <a:srgbClr val="FF0000"/>
                </a:solidFill>
              </a:rPr>
              <a:t>C</a:t>
            </a:r>
          </a:p>
        </p:txBody>
      </p:sp>
      <p:cxnSp>
        <p:nvCxnSpPr>
          <p:cNvPr id="26" name="Straight Connector 25"/>
          <p:cNvCxnSpPr/>
          <p:nvPr/>
        </p:nvCxnSpPr>
        <p:spPr bwMode="auto">
          <a:xfrm flipV="1">
            <a:off x="4113283" y="462752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blipFill rotWithShape="0">
                <a:blip r:embed="rId5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/>
          <p:cNvCxnSpPr/>
          <p:nvPr/>
        </p:nvCxnSpPr>
        <p:spPr bwMode="auto">
          <a:xfrm flipH="1" flipV="1">
            <a:off x="4520952" y="46291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Connector 28"/>
          <p:cNvCxnSpPr/>
          <p:nvPr/>
        </p:nvCxnSpPr>
        <p:spPr bwMode="auto">
          <a:xfrm flipV="1">
            <a:off x="4475233" y="4199604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∩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/>
          <p:cNvCxnSpPr/>
          <p:nvPr/>
        </p:nvCxnSpPr>
        <p:spPr bwMode="auto">
          <a:xfrm flipH="1" flipV="1">
            <a:off x="4867273" y="420261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blipFill rotWithShape="0">
                <a:blip r:embed="rId7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/>
          <p:nvPr/>
        </p:nvCxnSpPr>
        <p:spPr bwMode="auto">
          <a:xfrm flipV="1">
            <a:off x="4839013" y="3793137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 flipH="1" flipV="1">
            <a:off x="5237797" y="379667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236479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cxnSp>
        <p:nvCxnSpPr>
          <p:cNvPr id="41" name="Straight Connector 40"/>
          <p:cNvCxnSpPr/>
          <p:nvPr/>
        </p:nvCxnSpPr>
        <p:spPr bwMode="auto">
          <a:xfrm flipV="1">
            <a:off x="3387479" y="582930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Oval 14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3117358" y="6035575"/>
            <a:ext cx="555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0417" r="-12500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/>
          <p:cNvCxnSpPr/>
          <p:nvPr/>
        </p:nvCxnSpPr>
        <p:spPr bwMode="auto">
          <a:xfrm flipV="1">
            <a:off x="3713234" y="54609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 flipV="1">
            <a:off x="3522540" y="5688032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 flipH="1" flipV="1">
            <a:off x="4155194" y="546857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4046210" y="5074920"/>
            <a:ext cx="0" cy="173771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/>
          <p:cNvSpPr txBox="1"/>
          <p:nvPr/>
        </p:nvSpPr>
        <p:spPr>
          <a:xfrm>
            <a:off x="3899535" y="4809738"/>
            <a:ext cx="372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solidFill>
                  <a:srgbClr val="FF0000"/>
                </a:solidFill>
              </a:rPr>
              <a:t>σ</a:t>
            </a:r>
            <a:r>
              <a:rPr lang="en-US" sz="1400" baseline="-25000" dirty="0">
                <a:solidFill>
                  <a:srgbClr val="FF0000"/>
                </a:solidFill>
              </a:rPr>
              <a:t>C</a:t>
            </a:r>
          </a:p>
        </p:txBody>
      </p:sp>
      <p:cxnSp>
        <p:nvCxnSpPr>
          <p:cNvPr id="26" name="Straight Connector 25"/>
          <p:cNvCxnSpPr/>
          <p:nvPr/>
        </p:nvCxnSpPr>
        <p:spPr bwMode="auto">
          <a:xfrm flipV="1">
            <a:off x="4113283" y="462752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blipFill rotWithShape="0">
                <a:blip r:embed="rId5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/>
          <p:cNvCxnSpPr/>
          <p:nvPr/>
        </p:nvCxnSpPr>
        <p:spPr bwMode="auto">
          <a:xfrm flipH="1" flipV="1">
            <a:off x="4520952" y="46291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Connector 28"/>
          <p:cNvCxnSpPr/>
          <p:nvPr/>
        </p:nvCxnSpPr>
        <p:spPr bwMode="auto">
          <a:xfrm flipV="1">
            <a:off x="4475233" y="4199604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∩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/>
          <p:cNvCxnSpPr/>
          <p:nvPr/>
        </p:nvCxnSpPr>
        <p:spPr bwMode="auto">
          <a:xfrm flipH="1" flipV="1">
            <a:off x="4867273" y="420261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blipFill rotWithShape="0">
                <a:blip r:embed="rId7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/>
          <p:nvPr/>
        </p:nvCxnSpPr>
        <p:spPr bwMode="auto">
          <a:xfrm flipV="1">
            <a:off x="4839013" y="3793137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 flipH="1" flipV="1">
            <a:off x="5237797" y="379667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/>
          <p:nvPr/>
        </p:nvCxnSpPr>
        <p:spPr bwMode="auto">
          <a:xfrm>
            <a:off x="2617813" y="5223109"/>
            <a:ext cx="914904" cy="464923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1779795" y="4963626"/>
            <a:ext cx="8698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insert </a:t>
            </a:r>
            <a:r>
              <a:rPr lang="el-G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15850599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cxnSp>
        <p:nvCxnSpPr>
          <p:cNvPr id="41" name="Straight Connector 40"/>
          <p:cNvCxnSpPr/>
          <p:nvPr/>
        </p:nvCxnSpPr>
        <p:spPr bwMode="auto">
          <a:xfrm flipV="1">
            <a:off x="3387479" y="582930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Oval 14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3117358" y="6035575"/>
            <a:ext cx="555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0417" r="-12500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/>
          <p:cNvCxnSpPr/>
          <p:nvPr/>
        </p:nvCxnSpPr>
        <p:spPr bwMode="auto">
          <a:xfrm flipV="1">
            <a:off x="3713234" y="54609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 flipH="1" flipV="1">
            <a:off x="4155194" y="546857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4046210" y="5074920"/>
            <a:ext cx="0" cy="173771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/>
          <p:cNvSpPr txBox="1"/>
          <p:nvPr/>
        </p:nvSpPr>
        <p:spPr>
          <a:xfrm>
            <a:off x="3899535" y="4809738"/>
            <a:ext cx="372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solidFill>
                  <a:srgbClr val="FF0000"/>
                </a:solidFill>
              </a:rPr>
              <a:t>σ</a:t>
            </a:r>
            <a:r>
              <a:rPr lang="en-US" sz="1400" baseline="-25000" dirty="0">
                <a:solidFill>
                  <a:srgbClr val="FF0000"/>
                </a:solidFill>
              </a:rPr>
              <a:t>C</a:t>
            </a:r>
          </a:p>
        </p:txBody>
      </p:sp>
      <p:cxnSp>
        <p:nvCxnSpPr>
          <p:cNvPr id="26" name="Straight Connector 25"/>
          <p:cNvCxnSpPr/>
          <p:nvPr/>
        </p:nvCxnSpPr>
        <p:spPr bwMode="auto">
          <a:xfrm flipV="1">
            <a:off x="4113283" y="462752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blipFill rotWithShape="0">
                <a:blip r:embed="rId5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/>
          <p:cNvCxnSpPr/>
          <p:nvPr/>
        </p:nvCxnSpPr>
        <p:spPr bwMode="auto">
          <a:xfrm flipH="1" flipV="1">
            <a:off x="4520952" y="46291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Connector 28"/>
          <p:cNvCxnSpPr/>
          <p:nvPr/>
        </p:nvCxnSpPr>
        <p:spPr bwMode="auto">
          <a:xfrm flipV="1">
            <a:off x="4475233" y="4199604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∩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/>
          <p:cNvCxnSpPr/>
          <p:nvPr/>
        </p:nvCxnSpPr>
        <p:spPr bwMode="auto">
          <a:xfrm flipH="1" flipV="1">
            <a:off x="4867273" y="420261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blipFill rotWithShape="0">
                <a:blip r:embed="rId7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/>
          <p:nvPr/>
        </p:nvCxnSpPr>
        <p:spPr bwMode="auto">
          <a:xfrm flipV="1">
            <a:off x="4839013" y="3793137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 flipH="1" flipV="1">
            <a:off x="5237797" y="379667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3508800" y="5590013"/>
            <a:ext cx="3497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41799691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cxnSp>
        <p:nvCxnSpPr>
          <p:cNvPr id="41" name="Straight Connector 40"/>
          <p:cNvCxnSpPr/>
          <p:nvPr/>
        </p:nvCxnSpPr>
        <p:spPr bwMode="auto">
          <a:xfrm flipV="1">
            <a:off x="3387479" y="582930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Oval 14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3117358" y="6035575"/>
            <a:ext cx="555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0417" r="-12500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/>
          <p:cNvCxnSpPr/>
          <p:nvPr/>
        </p:nvCxnSpPr>
        <p:spPr bwMode="auto">
          <a:xfrm flipV="1">
            <a:off x="3713234" y="54609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 flipH="1" flipV="1">
            <a:off x="4155194" y="546857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4046210" y="5074920"/>
            <a:ext cx="0" cy="173771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/>
          <p:cNvSpPr txBox="1"/>
          <p:nvPr/>
        </p:nvSpPr>
        <p:spPr>
          <a:xfrm>
            <a:off x="3899535" y="4809738"/>
            <a:ext cx="372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solidFill>
                  <a:srgbClr val="FF0000"/>
                </a:solidFill>
              </a:rPr>
              <a:t>σ</a:t>
            </a:r>
            <a:r>
              <a:rPr lang="en-US" sz="1400" baseline="-25000" dirty="0">
                <a:solidFill>
                  <a:srgbClr val="FF0000"/>
                </a:solidFill>
              </a:rPr>
              <a:t>C</a:t>
            </a:r>
          </a:p>
        </p:txBody>
      </p:sp>
      <p:cxnSp>
        <p:nvCxnSpPr>
          <p:cNvPr id="26" name="Straight Connector 25"/>
          <p:cNvCxnSpPr/>
          <p:nvPr/>
        </p:nvCxnSpPr>
        <p:spPr bwMode="auto">
          <a:xfrm flipV="1">
            <a:off x="4113283" y="462752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blipFill rotWithShape="0">
                <a:blip r:embed="rId5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/>
          <p:cNvCxnSpPr/>
          <p:nvPr/>
        </p:nvCxnSpPr>
        <p:spPr bwMode="auto">
          <a:xfrm flipH="1" flipV="1">
            <a:off x="4520952" y="46291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Connector 28"/>
          <p:cNvCxnSpPr/>
          <p:nvPr/>
        </p:nvCxnSpPr>
        <p:spPr bwMode="auto">
          <a:xfrm flipV="1">
            <a:off x="4475233" y="4199604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∩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/>
          <p:cNvCxnSpPr/>
          <p:nvPr/>
        </p:nvCxnSpPr>
        <p:spPr bwMode="auto">
          <a:xfrm flipH="1" flipV="1">
            <a:off x="4867273" y="420261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blipFill rotWithShape="0">
                <a:blip r:embed="rId7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/>
          <p:nvPr/>
        </p:nvCxnSpPr>
        <p:spPr bwMode="auto">
          <a:xfrm flipV="1">
            <a:off x="4839013" y="3793137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 flipH="1" flipV="1">
            <a:off x="5237797" y="379667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/>
          <p:nvPr/>
        </p:nvCxnSpPr>
        <p:spPr bwMode="auto">
          <a:xfrm flipH="1" flipV="1">
            <a:off x="4208336" y="5423800"/>
            <a:ext cx="1021552" cy="38399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3508800" y="5590013"/>
            <a:ext cx="3497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256130" y="5709313"/>
            <a:ext cx="15263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the shared attributes </a:t>
            </a:r>
          </a:p>
          <a:p>
            <a:r>
              <a:rPr lang="en-US" sz="1100" dirty="0"/>
              <a:t>should not be in A-L</a:t>
            </a:r>
          </a:p>
        </p:txBody>
      </p:sp>
    </p:spTree>
    <p:extLst>
      <p:ext uri="{BB962C8B-B14F-4D97-AF65-F5344CB8AC3E}">
        <p14:creationId xmlns:p14="http://schemas.microsoft.com/office/powerpoint/2010/main" val="19974594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cxnSp>
        <p:nvCxnSpPr>
          <p:cNvPr id="41" name="Straight Connector 40"/>
          <p:cNvCxnSpPr/>
          <p:nvPr/>
        </p:nvCxnSpPr>
        <p:spPr bwMode="auto">
          <a:xfrm flipV="1">
            <a:off x="3387479" y="582930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Oval 14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3117358" y="6035575"/>
            <a:ext cx="555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0417" r="-12500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/>
          <p:cNvCxnSpPr/>
          <p:nvPr/>
        </p:nvCxnSpPr>
        <p:spPr bwMode="auto">
          <a:xfrm flipV="1">
            <a:off x="3713234" y="54609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 flipH="1" flipV="1">
            <a:off x="4155194" y="546857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4046210" y="5074920"/>
            <a:ext cx="0" cy="173771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/>
          <p:cNvSpPr txBox="1"/>
          <p:nvPr/>
        </p:nvSpPr>
        <p:spPr>
          <a:xfrm>
            <a:off x="3899535" y="4809738"/>
            <a:ext cx="372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solidFill>
                  <a:srgbClr val="FF0000"/>
                </a:solidFill>
              </a:rPr>
              <a:t>σ</a:t>
            </a:r>
            <a:r>
              <a:rPr lang="en-US" sz="1400" baseline="-25000" dirty="0">
                <a:solidFill>
                  <a:srgbClr val="FF0000"/>
                </a:solidFill>
              </a:rPr>
              <a:t>C</a:t>
            </a:r>
          </a:p>
        </p:txBody>
      </p:sp>
      <p:cxnSp>
        <p:nvCxnSpPr>
          <p:cNvPr id="26" name="Straight Connector 25"/>
          <p:cNvCxnSpPr/>
          <p:nvPr/>
        </p:nvCxnSpPr>
        <p:spPr bwMode="auto">
          <a:xfrm flipV="1">
            <a:off x="4113283" y="462752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blipFill rotWithShape="0">
                <a:blip r:embed="rId5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/>
          <p:cNvCxnSpPr/>
          <p:nvPr/>
        </p:nvCxnSpPr>
        <p:spPr bwMode="auto">
          <a:xfrm flipH="1" flipV="1">
            <a:off x="4520952" y="46291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Connector 28"/>
          <p:cNvCxnSpPr/>
          <p:nvPr/>
        </p:nvCxnSpPr>
        <p:spPr bwMode="auto">
          <a:xfrm flipV="1">
            <a:off x="4475233" y="4199604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∩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/>
          <p:cNvCxnSpPr/>
          <p:nvPr/>
        </p:nvCxnSpPr>
        <p:spPr bwMode="auto">
          <a:xfrm flipH="1" flipV="1">
            <a:off x="4867273" y="420261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blipFill rotWithShape="0">
                <a:blip r:embed="rId7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/>
          <p:nvPr/>
        </p:nvCxnSpPr>
        <p:spPr bwMode="auto">
          <a:xfrm flipV="1">
            <a:off x="4839013" y="3793137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 flipH="1" flipV="1">
            <a:off x="5237797" y="379667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/>
          <p:nvPr/>
        </p:nvCxnSpPr>
        <p:spPr bwMode="auto">
          <a:xfrm flipH="1" flipV="1">
            <a:off x="4208336" y="5423800"/>
            <a:ext cx="1021552" cy="38399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3508800" y="5590013"/>
            <a:ext cx="3497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256130" y="5709313"/>
            <a:ext cx="15263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the shared attributes </a:t>
            </a:r>
          </a:p>
          <a:p>
            <a:r>
              <a:rPr lang="en-US" sz="1100" dirty="0"/>
              <a:t>should not be in A-L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48806" y="5132383"/>
            <a:ext cx="14430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the attributes in C </a:t>
            </a:r>
          </a:p>
          <a:p>
            <a:r>
              <a:rPr lang="en-US" sz="1100" dirty="0"/>
              <a:t>should not be in A-L</a:t>
            </a:r>
          </a:p>
        </p:txBody>
      </p:sp>
      <p:cxnSp>
        <p:nvCxnSpPr>
          <p:cNvPr id="39" name="Straight Arrow Connector 38"/>
          <p:cNvCxnSpPr>
            <a:stCxn id="38" idx="1"/>
          </p:cNvCxnSpPr>
          <p:nvPr/>
        </p:nvCxnSpPr>
        <p:spPr bwMode="auto">
          <a:xfrm flipH="1" flipV="1">
            <a:off x="4228493" y="5057075"/>
            <a:ext cx="1120313" cy="290752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286005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cxnSp>
        <p:nvCxnSpPr>
          <p:cNvPr id="41" name="Straight Connector 40"/>
          <p:cNvCxnSpPr/>
          <p:nvPr/>
        </p:nvCxnSpPr>
        <p:spPr bwMode="auto">
          <a:xfrm flipV="1">
            <a:off x="3387479" y="582930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Oval 14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3117358" y="6035575"/>
            <a:ext cx="555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0417" r="-12500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/>
          <p:cNvCxnSpPr/>
          <p:nvPr/>
        </p:nvCxnSpPr>
        <p:spPr bwMode="auto">
          <a:xfrm flipV="1">
            <a:off x="3713234" y="54609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 flipH="1" flipV="1">
            <a:off x="4155194" y="546857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4046210" y="5074920"/>
            <a:ext cx="0" cy="173771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/>
          <p:cNvSpPr txBox="1"/>
          <p:nvPr/>
        </p:nvSpPr>
        <p:spPr>
          <a:xfrm>
            <a:off x="3899535" y="4809738"/>
            <a:ext cx="372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solidFill>
                  <a:srgbClr val="FF0000"/>
                </a:solidFill>
              </a:rPr>
              <a:t>σ</a:t>
            </a:r>
            <a:r>
              <a:rPr lang="en-US" sz="1400" baseline="-25000" dirty="0">
                <a:solidFill>
                  <a:srgbClr val="FF0000"/>
                </a:solidFill>
              </a:rPr>
              <a:t>C</a:t>
            </a:r>
          </a:p>
        </p:txBody>
      </p:sp>
      <p:cxnSp>
        <p:nvCxnSpPr>
          <p:cNvPr id="26" name="Straight Connector 25"/>
          <p:cNvCxnSpPr/>
          <p:nvPr/>
        </p:nvCxnSpPr>
        <p:spPr bwMode="auto">
          <a:xfrm flipV="1">
            <a:off x="4113283" y="462752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blipFill rotWithShape="0">
                <a:blip r:embed="rId5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/>
          <p:cNvCxnSpPr/>
          <p:nvPr/>
        </p:nvCxnSpPr>
        <p:spPr bwMode="auto">
          <a:xfrm flipH="1" flipV="1">
            <a:off x="4520952" y="46291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Connector 28"/>
          <p:cNvCxnSpPr/>
          <p:nvPr/>
        </p:nvCxnSpPr>
        <p:spPr bwMode="auto">
          <a:xfrm flipV="1">
            <a:off x="4475233" y="4199604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∩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/>
          <p:cNvCxnSpPr/>
          <p:nvPr/>
        </p:nvCxnSpPr>
        <p:spPr bwMode="auto">
          <a:xfrm flipH="1" flipV="1">
            <a:off x="4867273" y="420261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blipFill rotWithShape="0">
                <a:blip r:embed="rId7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/>
          <p:nvPr/>
        </p:nvCxnSpPr>
        <p:spPr bwMode="auto">
          <a:xfrm flipV="1">
            <a:off x="4839013" y="3793137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 flipH="1" flipV="1">
            <a:off x="5237797" y="379667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/>
          <p:nvPr/>
        </p:nvCxnSpPr>
        <p:spPr bwMode="auto">
          <a:xfrm flipH="1" flipV="1">
            <a:off x="4208336" y="5423800"/>
            <a:ext cx="1021552" cy="38399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3508800" y="5590013"/>
            <a:ext cx="3497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256130" y="5709313"/>
            <a:ext cx="15263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the shared attributes </a:t>
            </a:r>
          </a:p>
          <a:p>
            <a:r>
              <a:rPr lang="en-US" sz="1100" dirty="0"/>
              <a:t>should not be in A-L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48806" y="5132383"/>
            <a:ext cx="14430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the attributes in C </a:t>
            </a:r>
          </a:p>
          <a:p>
            <a:r>
              <a:rPr lang="en-US" sz="1100" dirty="0"/>
              <a:t>should not be in A-L</a:t>
            </a:r>
          </a:p>
        </p:txBody>
      </p:sp>
      <p:cxnSp>
        <p:nvCxnSpPr>
          <p:cNvPr id="39" name="Straight Arrow Connector 38"/>
          <p:cNvCxnSpPr>
            <a:stCxn id="38" idx="1"/>
          </p:cNvCxnSpPr>
          <p:nvPr/>
        </p:nvCxnSpPr>
        <p:spPr bwMode="auto">
          <a:xfrm flipH="1" flipV="1">
            <a:off x="4228493" y="5057075"/>
            <a:ext cx="1120313" cy="290752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5468097" y="4774317"/>
            <a:ext cx="10807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no restrictions</a:t>
            </a:r>
          </a:p>
        </p:txBody>
      </p:sp>
      <p:cxnSp>
        <p:nvCxnSpPr>
          <p:cNvPr id="42" name="Straight Arrow Connector 41"/>
          <p:cNvCxnSpPr>
            <a:stCxn id="40" idx="1"/>
          </p:cNvCxnSpPr>
          <p:nvPr/>
        </p:nvCxnSpPr>
        <p:spPr bwMode="auto">
          <a:xfrm flipH="1" flipV="1">
            <a:off x="4621881" y="4612765"/>
            <a:ext cx="846216" cy="292357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275040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cxnSp>
        <p:nvCxnSpPr>
          <p:cNvPr id="41" name="Straight Connector 40"/>
          <p:cNvCxnSpPr/>
          <p:nvPr/>
        </p:nvCxnSpPr>
        <p:spPr bwMode="auto">
          <a:xfrm flipV="1">
            <a:off x="3387479" y="582930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Oval 14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3117358" y="6035575"/>
            <a:ext cx="555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0417" r="-12500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/>
          <p:cNvCxnSpPr/>
          <p:nvPr/>
        </p:nvCxnSpPr>
        <p:spPr bwMode="auto">
          <a:xfrm flipV="1">
            <a:off x="3713234" y="54609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 flipH="1" flipV="1">
            <a:off x="4155194" y="546857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4046210" y="5074920"/>
            <a:ext cx="0" cy="173771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/>
          <p:cNvSpPr txBox="1"/>
          <p:nvPr/>
        </p:nvSpPr>
        <p:spPr>
          <a:xfrm>
            <a:off x="3899535" y="4809738"/>
            <a:ext cx="372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solidFill>
                  <a:srgbClr val="FF0000"/>
                </a:solidFill>
              </a:rPr>
              <a:t>σ</a:t>
            </a:r>
            <a:r>
              <a:rPr lang="en-US" sz="1400" baseline="-25000" dirty="0">
                <a:solidFill>
                  <a:srgbClr val="FF0000"/>
                </a:solidFill>
              </a:rPr>
              <a:t>C</a:t>
            </a:r>
          </a:p>
        </p:txBody>
      </p:sp>
      <p:cxnSp>
        <p:nvCxnSpPr>
          <p:cNvPr id="26" name="Straight Connector 25"/>
          <p:cNvCxnSpPr/>
          <p:nvPr/>
        </p:nvCxnSpPr>
        <p:spPr bwMode="auto">
          <a:xfrm flipV="1">
            <a:off x="4113283" y="462752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blipFill rotWithShape="0">
                <a:blip r:embed="rId5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/>
          <p:cNvCxnSpPr/>
          <p:nvPr/>
        </p:nvCxnSpPr>
        <p:spPr bwMode="auto">
          <a:xfrm flipH="1" flipV="1">
            <a:off x="4520952" y="46291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Connector 28"/>
          <p:cNvCxnSpPr/>
          <p:nvPr/>
        </p:nvCxnSpPr>
        <p:spPr bwMode="auto">
          <a:xfrm flipV="1">
            <a:off x="4475233" y="4199604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∩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/>
          <p:cNvCxnSpPr/>
          <p:nvPr/>
        </p:nvCxnSpPr>
        <p:spPr bwMode="auto">
          <a:xfrm flipH="1" flipV="1">
            <a:off x="4867273" y="420261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blipFill rotWithShape="0">
                <a:blip r:embed="rId7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/>
          <p:nvPr/>
        </p:nvCxnSpPr>
        <p:spPr bwMode="auto">
          <a:xfrm flipV="1">
            <a:off x="4839013" y="3793137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 flipH="1" flipV="1">
            <a:off x="5237797" y="379667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/>
          <p:nvPr/>
        </p:nvCxnSpPr>
        <p:spPr bwMode="auto">
          <a:xfrm flipH="1" flipV="1">
            <a:off x="4208336" y="5423800"/>
            <a:ext cx="1021552" cy="38399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3508800" y="5590013"/>
            <a:ext cx="3497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256130" y="5709313"/>
            <a:ext cx="15263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the shared attributes </a:t>
            </a:r>
          </a:p>
          <a:p>
            <a:r>
              <a:rPr lang="en-US" sz="1100" dirty="0"/>
              <a:t>should not be in A-L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48806" y="5132383"/>
            <a:ext cx="14430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the attributes in C </a:t>
            </a:r>
          </a:p>
          <a:p>
            <a:r>
              <a:rPr lang="en-US" sz="1100" dirty="0"/>
              <a:t>should not be in A-L</a:t>
            </a:r>
          </a:p>
        </p:txBody>
      </p:sp>
      <p:cxnSp>
        <p:nvCxnSpPr>
          <p:cNvPr id="39" name="Straight Arrow Connector 38"/>
          <p:cNvCxnSpPr>
            <a:stCxn id="38" idx="1"/>
          </p:cNvCxnSpPr>
          <p:nvPr/>
        </p:nvCxnSpPr>
        <p:spPr bwMode="auto">
          <a:xfrm flipH="1" flipV="1">
            <a:off x="4228493" y="5057075"/>
            <a:ext cx="1120313" cy="290752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5468097" y="4774317"/>
            <a:ext cx="10807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no restrictions</a:t>
            </a:r>
          </a:p>
        </p:txBody>
      </p:sp>
      <p:cxnSp>
        <p:nvCxnSpPr>
          <p:cNvPr id="42" name="Straight Arrow Connector 41"/>
          <p:cNvCxnSpPr>
            <a:stCxn id="40" idx="1"/>
          </p:cNvCxnSpPr>
          <p:nvPr/>
        </p:nvCxnSpPr>
        <p:spPr bwMode="auto">
          <a:xfrm flipH="1" flipV="1">
            <a:off x="4621881" y="4612765"/>
            <a:ext cx="846216" cy="292357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TextBox 42"/>
          <p:cNvSpPr txBox="1"/>
          <p:nvPr/>
        </p:nvSpPr>
        <p:spPr>
          <a:xfrm>
            <a:off x="5599756" y="4439529"/>
            <a:ext cx="15392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all attributes are used</a:t>
            </a:r>
          </a:p>
        </p:txBody>
      </p:sp>
      <p:cxnSp>
        <p:nvCxnSpPr>
          <p:cNvPr id="44" name="Straight Arrow Connector 43"/>
          <p:cNvCxnSpPr/>
          <p:nvPr/>
        </p:nvCxnSpPr>
        <p:spPr bwMode="auto">
          <a:xfrm flipH="1" flipV="1">
            <a:off x="4971853" y="4199604"/>
            <a:ext cx="661714" cy="334376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7570635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cxnSp>
        <p:nvCxnSpPr>
          <p:cNvPr id="41" name="Straight Connector 40"/>
          <p:cNvCxnSpPr/>
          <p:nvPr/>
        </p:nvCxnSpPr>
        <p:spPr bwMode="auto">
          <a:xfrm flipV="1">
            <a:off x="3387479" y="582930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Oval 14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3117358" y="6035575"/>
            <a:ext cx="555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0417" r="-12500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/>
          <p:cNvCxnSpPr/>
          <p:nvPr/>
        </p:nvCxnSpPr>
        <p:spPr bwMode="auto">
          <a:xfrm flipV="1">
            <a:off x="3713234" y="54609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 flipH="1" flipV="1">
            <a:off x="4155194" y="546857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4046210" y="5074920"/>
            <a:ext cx="0" cy="173771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/>
          <p:cNvSpPr txBox="1"/>
          <p:nvPr/>
        </p:nvSpPr>
        <p:spPr>
          <a:xfrm>
            <a:off x="3899535" y="4809738"/>
            <a:ext cx="372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solidFill>
                  <a:srgbClr val="FF0000"/>
                </a:solidFill>
              </a:rPr>
              <a:t>σ</a:t>
            </a:r>
            <a:r>
              <a:rPr lang="en-US" sz="1400" baseline="-25000" dirty="0">
                <a:solidFill>
                  <a:srgbClr val="FF0000"/>
                </a:solidFill>
              </a:rPr>
              <a:t>C</a:t>
            </a:r>
          </a:p>
        </p:txBody>
      </p:sp>
      <p:cxnSp>
        <p:nvCxnSpPr>
          <p:cNvPr id="26" name="Straight Connector 25"/>
          <p:cNvCxnSpPr/>
          <p:nvPr/>
        </p:nvCxnSpPr>
        <p:spPr bwMode="auto">
          <a:xfrm flipV="1">
            <a:off x="4113283" y="462752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blipFill rotWithShape="0">
                <a:blip r:embed="rId5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/>
          <p:cNvCxnSpPr/>
          <p:nvPr/>
        </p:nvCxnSpPr>
        <p:spPr bwMode="auto">
          <a:xfrm flipH="1" flipV="1">
            <a:off x="4520952" y="46291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Connector 28"/>
          <p:cNvCxnSpPr/>
          <p:nvPr/>
        </p:nvCxnSpPr>
        <p:spPr bwMode="auto">
          <a:xfrm flipV="1">
            <a:off x="4475233" y="4199604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∩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/>
          <p:cNvCxnSpPr/>
          <p:nvPr/>
        </p:nvCxnSpPr>
        <p:spPr bwMode="auto">
          <a:xfrm flipH="1" flipV="1">
            <a:off x="4867273" y="420261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blipFill rotWithShape="0">
                <a:blip r:embed="rId7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/>
          <p:nvPr/>
        </p:nvCxnSpPr>
        <p:spPr bwMode="auto">
          <a:xfrm flipV="1">
            <a:off x="4839013" y="3793137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 flipH="1" flipV="1">
            <a:off x="5237797" y="379667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/>
          <p:nvPr/>
        </p:nvCxnSpPr>
        <p:spPr bwMode="auto">
          <a:xfrm flipH="1" flipV="1">
            <a:off x="4208336" y="5423800"/>
            <a:ext cx="1021552" cy="38399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3508800" y="5590013"/>
            <a:ext cx="3497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256130" y="5709313"/>
            <a:ext cx="15263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the shared attributes </a:t>
            </a:r>
          </a:p>
          <a:p>
            <a:r>
              <a:rPr lang="en-US" sz="1100" dirty="0"/>
              <a:t>should not be in A-L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48806" y="5132383"/>
            <a:ext cx="14430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the attributes in C </a:t>
            </a:r>
          </a:p>
          <a:p>
            <a:r>
              <a:rPr lang="en-US" sz="1100" dirty="0"/>
              <a:t>should not be in A-L</a:t>
            </a:r>
          </a:p>
        </p:txBody>
      </p:sp>
      <p:cxnSp>
        <p:nvCxnSpPr>
          <p:cNvPr id="39" name="Straight Arrow Connector 38"/>
          <p:cNvCxnSpPr>
            <a:stCxn id="38" idx="1"/>
          </p:cNvCxnSpPr>
          <p:nvPr/>
        </p:nvCxnSpPr>
        <p:spPr bwMode="auto">
          <a:xfrm flipH="1" flipV="1">
            <a:off x="4228493" y="5057075"/>
            <a:ext cx="1120313" cy="290752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5468097" y="4774317"/>
            <a:ext cx="10807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no restrictions</a:t>
            </a:r>
          </a:p>
        </p:txBody>
      </p:sp>
      <p:cxnSp>
        <p:nvCxnSpPr>
          <p:cNvPr id="42" name="Straight Arrow Connector 41"/>
          <p:cNvCxnSpPr>
            <a:stCxn id="40" idx="1"/>
          </p:cNvCxnSpPr>
          <p:nvPr/>
        </p:nvCxnSpPr>
        <p:spPr bwMode="auto">
          <a:xfrm flipH="1" flipV="1">
            <a:off x="4621881" y="4612765"/>
            <a:ext cx="846216" cy="292357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TextBox 42"/>
          <p:cNvSpPr txBox="1"/>
          <p:nvPr/>
        </p:nvSpPr>
        <p:spPr>
          <a:xfrm>
            <a:off x="5599756" y="4439529"/>
            <a:ext cx="15392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all attributes are used</a:t>
            </a:r>
          </a:p>
        </p:txBody>
      </p:sp>
      <p:cxnSp>
        <p:nvCxnSpPr>
          <p:cNvPr id="44" name="Straight Arrow Connector 43"/>
          <p:cNvCxnSpPr/>
          <p:nvPr/>
        </p:nvCxnSpPr>
        <p:spPr bwMode="auto">
          <a:xfrm flipH="1" flipV="1">
            <a:off x="4971853" y="4199604"/>
            <a:ext cx="661714" cy="334376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TextBox 44"/>
          <p:cNvSpPr txBox="1"/>
          <p:nvPr/>
        </p:nvSpPr>
        <p:spPr>
          <a:xfrm>
            <a:off x="5789351" y="3988746"/>
            <a:ext cx="153920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final result, </a:t>
            </a:r>
          </a:p>
          <a:p>
            <a:r>
              <a:rPr lang="en-US" sz="1100" dirty="0"/>
              <a:t>all attributes are used</a:t>
            </a:r>
          </a:p>
        </p:txBody>
      </p:sp>
      <p:cxnSp>
        <p:nvCxnSpPr>
          <p:cNvPr id="46" name="Straight Arrow Connector 45"/>
          <p:cNvCxnSpPr/>
          <p:nvPr/>
        </p:nvCxnSpPr>
        <p:spPr bwMode="auto">
          <a:xfrm flipH="1" flipV="1">
            <a:off x="5303933" y="3781499"/>
            <a:ext cx="485418" cy="248394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3346853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cxnSp>
        <p:nvCxnSpPr>
          <p:cNvPr id="41" name="Straight Connector 40"/>
          <p:cNvCxnSpPr/>
          <p:nvPr/>
        </p:nvCxnSpPr>
        <p:spPr bwMode="auto">
          <a:xfrm flipV="1">
            <a:off x="3387479" y="582930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Oval 14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3117358" y="6035575"/>
            <a:ext cx="555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535" y="5195351"/>
                <a:ext cx="293350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0417" r="-12500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/>
          <p:cNvCxnSpPr/>
          <p:nvPr/>
        </p:nvCxnSpPr>
        <p:spPr bwMode="auto">
          <a:xfrm flipV="1">
            <a:off x="3713234" y="54609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 flipH="1" flipV="1">
            <a:off x="4155194" y="546857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4046210" y="5074920"/>
            <a:ext cx="0" cy="173771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/>
          <p:cNvSpPr txBox="1"/>
          <p:nvPr/>
        </p:nvSpPr>
        <p:spPr>
          <a:xfrm>
            <a:off x="3899535" y="4809738"/>
            <a:ext cx="372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solidFill>
                  <a:srgbClr val="FF0000"/>
                </a:solidFill>
              </a:rPr>
              <a:t>σ</a:t>
            </a:r>
            <a:r>
              <a:rPr lang="en-US" sz="1400" baseline="-25000" dirty="0">
                <a:solidFill>
                  <a:srgbClr val="FF0000"/>
                </a:solidFill>
              </a:rPr>
              <a:t>C</a:t>
            </a:r>
          </a:p>
        </p:txBody>
      </p:sp>
      <p:cxnSp>
        <p:nvCxnSpPr>
          <p:cNvPr id="26" name="Straight Connector 25"/>
          <p:cNvCxnSpPr/>
          <p:nvPr/>
        </p:nvCxnSpPr>
        <p:spPr bwMode="auto">
          <a:xfrm flipV="1">
            <a:off x="4113283" y="462752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4254" y="4394583"/>
                <a:ext cx="287266" cy="338554"/>
              </a:xfrm>
              <a:prstGeom prst="rect">
                <a:avLst/>
              </a:prstGeom>
              <a:blipFill rotWithShape="0">
                <a:blip r:embed="rId5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/>
          <p:cNvCxnSpPr/>
          <p:nvPr/>
        </p:nvCxnSpPr>
        <p:spPr bwMode="auto">
          <a:xfrm flipH="1" flipV="1">
            <a:off x="4520952" y="462915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Connector 28"/>
          <p:cNvCxnSpPr/>
          <p:nvPr/>
        </p:nvCxnSpPr>
        <p:spPr bwMode="auto">
          <a:xfrm flipV="1">
            <a:off x="4475233" y="4199604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∩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1881" y="3950274"/>
                <a:ext cx="287266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/>
          <p:cNvCxnSpPr/>
          <p:nvPr/>
        </p:nvCxnSpPr>
        <p:spPr bwMode="auto">
          <a:xfrm flipH="1" flipV="1">
            <a:off x="4867273" y="4202610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600" b="0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3586" y="3556903"/>
                <a:ext cx="287266" cy="338554"/>
              </a:xfrm>
              <a:prstGeom prst="rect">
                <a:avLst/>
              </a:prstGeom>
              <a:blipFill rotWithShape="0">
                <a:blip r:embed="rId7"/>
                <a:stretch>
                  <a:fillRect r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/>
          <p:nvPr/>
        </p:nvCxnSpPr>
        <p:spPr bwMode="auto">
          <a:xfrm flipV="1">
            <a:off x="4839013" y="3793137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 flipH="1" flipV="1">
            <a:off x="5237797" y="3796678"/>
            <a:ext cx="209161" cy="2367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/>
          <p:nvPr/>
        </p:nvCxnSpPr>
        <p:spPr bwMode="auto">
          <a:xfrm flipH="1" flipV="1">
            <a:off x="4208336" y="5423800"/>
            <a:ext cx="1021552" cy="38399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3508800" y="5590013"/>
            <a:ext cx="5135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L, L’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256130" y="5709313"/>
            <a:ext cx="15263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the shared attributes </a:t>
            </a:r>
          </a:p>
          <a:p>
            <a:r>
              <a:rPr lang="en-US" sz="1100" dirty="0"/>
              <a:t>should not be in A-L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48806" y="5132383"/>
            <a:ext cx="14430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the attributes in C </a:t>
            </a:r>
          </a:p>
          <a:p>
            <a:r>
              <a:rPr lang="en-US" sz="1100" dirty="0"/>
              <a:t>should not be in A-L</a:t>
            </a:r>
          </a:p>
        </p:txBody>
      </p:sp>
      <p:cxnSp>
        <p:nvCxnSpPr>
          <p:cNvPr id="39" name="Straight Arrow Connector 38"/>
          <p:cNvCxnSpPr>
            <a:stCxn id="38" idx="1"/>
          </p:cNvCxnSpPr>
          <p:nvPr/>
        </p:nvCxnSpPr>
        <p:spPr bwMode="auto">
          <a:xfrm flipH="1" flipV="1">
            <a:off x="4228493" y="5057075"/>
            <a:ext cx="1120313" cy="290752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5468097" y="4774317"/>
            <a:ext cx="10807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no restrictions</a:t>
            </a:r>
          </a:p>
        </p:txBody>
      </p:sp>
      <p:cxnSp>
        <p:nvCxnSpPr>
          <p:cNvPr id="42" name="Straight Arrow Connector 41"/>
          <p:cNvCxnSpPr>
            <a:stCxn id="40" idx="1"/>
          </p:cNvCxnSpPr>
          <p:nvPr/>
        </p:nvCxnSpPr>
        <p:spPr bwMode="auto">
          <a:xfrm flipH="1" flipV="1">
            <a:off x="4621881" y="4612765"/>
            <a:ext cx="846216" cy="292357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TextBox 42"/>
          <p:cNvSpPr txBox="1"/>
          <p:nvPr/>
        </p:nvSpPr>
        <p:spPr>
          <a:xfrm>
            <a:off x="5599756" y="4439529"/>
            <a:ext cx="15392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all attributes are used</a:t>
            </a:r>
          </a:p>
        </p:txBody>
      </p:sp>
      <p:cxnSp>
        <p:nvCxnSpPr>
          <p:cNvPr id="44" name="Straight Arrow Connector 43"/>
          <p:cNvCxnSpPr/>
          <p:nvPr/>
        </p:nvCxnSpPr>
        <p:spPr bwMode="auto">
          <a:xfrm flipH="1" flipV="1">
            <a:off x="4971853" y="4199604"/>
            <a:ext cx="661714" cy="334376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TextBox 44"/>
          <p:cNvSpPr txBox="1"/>
          <p:nvPr/>
        </p:nvSpPr>
        <p:spPr>
          <a:xfrm>
            <a:off x="5789351" y="3988746"/>
            <a:ext cx="153920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final result, </a:t>
            </a:r>
          </a:p>
          <a:p>
            <a:r>
              <a:rPr lang="en-US" sz="1100" dirty="0"/>
              <a:t>all attributes are used</a:t>
            </a:r>
          </a:p>
        </p:txBody>
      </p:sp>
      <p:cxnSp>
        <p:nvCxnSpPr>
          <p:cNvPr id="46" name="Straight Arrow Connector 45"/>
          <p:cNvCxnSpPr/>
          <p:nvPr/>
        </p:nvCxnSpPr>
        <p:spPr bwMode="auto">
          <a:xfrm flipH="1" flipV="1">
            <a:off x="5303933" y="3781499"/>
            <a:ext cx="485418" cy="248394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7" name="TextBox 46"/>
          <p:cNvSpPr txBox="1"/>
          <p:nvPr/>
        </p:nvSpPr>
        <p:spPr>
          <a:xfrm>
            <a:off x="1119541" y="4784661"/>
            <a:ext cx="15872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also include those </a:t>
            </a:r>
          </a:p>
          <a:p>
            <a:r>
              <a:rPr lang="en-US" sz="1100" dirty="0">
                <a:solidFill>
                  <a:srgbClr val="FF0000"/>
                </a:solidFill>
              </a:rPr>
              <a:t>later-used attributes L’</a:t>
            </a:r>
          </a:p>
        </p:txBody>
      </p:sp>
      <p:cxnSp>
        <p:nvCxnSpPr>
          <p:cNvPr id="48" name="Straight Arrow Connector 47"/>
          <p:cNvCxnSpPr>
            <a:endCxn id="36" idx="1"/>
          </p:cNvCxnSpPr>
          <p:nvPr/>
        </p:nvCxnSpPr>
        <p:spPr bwMode="auto">
          <a:xfrm>
            <a:off x="2546200" y="5183874"/>
            <a:ext cx="962600" cy="560028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7501112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(R))</a:t>
            </a:r>
            <a:endParaRPr lang="en-US" sz="2400" baseline="-25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994660" y="4351735"/>
            <a:ext cx="647700" cy="1972865"/>
            <a:chOff x="2994660" y="4351735"/>
            <a:chExt cx="647700" cy="1972865"/>
          </a:xfrm>
        </p:grpSpPr>
        <p:sp>
          <p:nvSpPr>
            <p:cNvPr id="14" name="Isosceles Triangle 13"/>
            <p:cNvSpPr/>
            <p:nvPr/>
          </p:nvSpPr>
          <p:spPr bwMode="auto">
            <a:xfrm>
              <a:off x="2994660" y="5676900"/>
              <a:ext cx="647700" cy="647700"/>
            </a:xfrm>
            <a:prstGeom prst="triangle">
              <a:avLst/>
            </a:prstGeom>
            <a:solidFill>
              <a:schemeClr val="bg1"/>
            </a:solidFill>
            <a:ln w="127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170698" y="5835967"/>
              <a:ext cx="3040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R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131820" y="4351735"/>
              <a:ext cx="449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r>
                <a: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</a:p>
          </p:txBody>
        </p:sp>
        <p:cxnSp>
          <p:nvCxnSpPr>
            <p:cNvPr id="21" name="Straight Connector 20"/>
            <p:cNvCxnSpPr/>
            <p:nvPr/>
          </p:nvCxnSpPr>
          <p:spPr bwMode="auto">
            <a:xfrm flipH="1" flipV="1">
              <a:off x="3284220" y="5139184"/>
              <a:ext cx="22860" cy="562363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/>
            <p:nvPr/>
          </p:nvCxnSpPr>
          <p:spPr bwMode="auto">
            <a:xfrm flipV="1">
              <a:off x="3284220" y="4655820"/>
              <a:ext cx="0" cy="277059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" name="TextBox 30"/>
            <p:cNvSpPr txBox="1"/>
            <p:nvPr/>
          </p:nvSpPr>
          <p:spPr>
            <a:xfrm>
              <a:off x="3131820" y="4829354"/>
              <a:ext cx="449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r>
                <a: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sp>
        <p:nvSpPr>
          <p:cNvPr id="49" name="Oval 48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426310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(R))  =  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(π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,L(C)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(R))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400" baseline="-25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994660" y="4351735"/>
            <a:ext cx="647700" cy="1972865"/>
            <a:chOff x="2994660" y="4351735"/>
            <a:chExt cx="647700" cy="1972865"/>
          </a:xfrm>
        </p:grpSpPr>
        <p:sp>
          <p:nvSpPr>
            <p:cNvPr id="14" name="Isosceles Triangle 13"/>
            <p:cNvSpPr/>
            <p:nvPr/>
          </p:nvSpPr>
          <p:spPr bwMode="auto">
            <a:xfrm>
              <a:off x="2994660" y="5676900"/>
              <a:ext cx="647700" cy="647700"/>
            </a:xfrm>
            <a:prstGeom prst="triangle">
              <a:avLst/>
            </a:prstGeom>
            <a:solidFill>
              <a:schemeClr val="bg1"/>
            </a:solidFill>
            <a:ln w="127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170698" y="5835967"/>
              <a:ext cx="3040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R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131820" y="4351735"/>
              <a:ext cx="449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r>
                <a: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</a:p>
          </p:txBody>
        </p:sp>
        <p:cxnSp>
          <p:nvCxnSpPr>
            <p:cNvPr id="21" name="Straight Connector 20"/>
            <p:cNvCxnSpPr/>
            <p:nvPr/>
          </p:nvCxnSpPr>
          <p:spPr bwMode="auto">
            <a:xfrm flipH="1" flipV="1">
              <a:off x="3284220" y="5139184"/>
              <a:ext cx="22860" cy="562363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/>
            <p:nvPr/>
          </p:nvCxnSpPr>
          <p:spPr bwMode="auto">
            <a:xfrm flipV="1">
              <a:off x="3284220" y="4655820"/>
              <a:ext cx="0" cy="277059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" name="TextBox 30"/>
            <p:cNvSpPr txBox="1"/>
            <p:nvPr/>
          </p:nvSpPr>
          <p:spPr>
            <a:xfrm>
              <a:off x="3131820" y="4829354"/>
              <a:ext cx="449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r>
                <a: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sp>
        <p:nvSpPr>
          <p:cNvPr id="33" name="Isosceles Triangle 32"/>
          <p:cNvSpPr/>
          <p:nvPr/>
        </p:nvSpPr>
        <p:spPr bwMode="auto">
          <a:xfrm>
            <a:off x="5088254" y="5669280"/>
            <a:ext cx="647700" cy="647700"/>
          </a:xfrm>
          <a:prstGeom prst="triangle">
            <a:avLst/>
          </a:prstGeom>
          <a:solidFill>
            <a:schemeClr val="bg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264292" y="5828347"/>
            <a:ext cx="304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240654" y="4344115"/>
            <a:ext cx="449580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  <p:cxnSp>
        <p:nvCxnSpPr>
          <p:cNvPr id="38" name="Straight Connector 37"/>
          <p:cNvCxnSpPr/>
          <p:nvPr/>
        </p:nvCxnSpPr>
        <p:spPr bwMode="auto">
          <a:xfrm flipV="1">
            <a:off x="5393054" y="464820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TextBox 38"/>
          <p:cNvSpPr txBox="1"/>
          <p:nvPr/>
        </p:nvSpPr>
        <p:spPr>
          <a:xfrm>
            <a:off x="5248274" y="4844594"/>
            <a:ext cx="44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cxnSp>
        <p:nvCxnSpPr>
          <p:cNvPr id="42" name="Straight Connector 41"/>
          <p:cNvCxnSpPr/>
          <p:nvPr/>
        </p:nvCxnSpPr>
        <p:spPr bwMode="auto">
          <a:xfrm flipV="1">
            <a:off x="5408294" y="5516880"/>
            <a:ext cx="0" cy="15240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43"/>
          <p:cNvSpPr txBox="1"/>
          <p:nvPr/>
        </p:nvSpPr>
        <p:spPr>
          <a:xfrm>
            <a:off x="5254766" y="5220415"/>
            <a:ext cx="665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6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,L(P)</a:t>
            </a:r>
          </a:p>
        </p:txBody>
      </p:sp>
      <p:cxnSp>
        <p:nvCxnSpPr>
          <p:cNvPr id="46" name="Straight Connector 45"/>
          <p:cNvCxnSpPr/>
          <p:nvPr/>
        </p:nvCxnSpPr>
        <p:spPr bwMode="auto">
          <a:xfrm flipV="1">
            <a:off x="5400674" y="5160586"/>
            <a:ext cx="0" cy="15240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9" name="Oval 48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063883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(R))  =  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(π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,L(C)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(R))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400" baseline="-25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994660" y="4351735"/>
            <a:ext cx="647700" cy="1972865"/>
            <a:chOff x="2994660" y="4351735"/>
            <a:chExt cx="647700" cy="1972865"/>
          </a:xfrm>
        </p:grpSpPr>
        <p:sp>
          <p:nvSpPr>
            <p:cNvPr id="14" name="Isosceles Triangle 13"/>
            <p:cNvSpPr/>
            <p:nvPr/>
          </p:nvSpPr>
          <p:spPr bwMode="auto">
            <a:xfrm>
              <a:off x="2994660" y="5676900"/>
              <a:ext cx="647700" cy="647700"/>
            </a:xfrm>
            <a:prstGeom prst="triangle">
              <a:avLst/>
            </a:prstGeom>
            <a:solidFill>
              <a:schemeClr val="bg1"/>
            </a:solidFill>
            <a:ln w="127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170698" y="5835967"/>
              <a:ext cx="3040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R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131820" y="4351735"/>
              <a:ext cx="449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r>
                <a: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</a:p>
          </p:txBody>
        </p:sp>
        <p:cxnSp>
          <p:nvCxnSpPr>
            <p:cNvPr id="21" name="Straight Connector 20"/>
            <p:cNvCxnSpPr/>
            <p:nvPr/>
          </p:nvCxnSpPr>
          <p:spPr bwMode="auto">
            <a:xfrm flipH="1" flipV="1">
              <a:off x="3284220" y="5139184"/>
              <a:ext cx="22860" cy="562363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/>
            <p:nvPr/>
          </p:nvCxnSpPr>
          <p:spPr bwMode="auto">
            <a:xfrm flipV="1">
              <a:off x="3284220" y="4655820"/>
              <a:ext cx="0" cy="277059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" name="TextBox 30"/>
            <p:cNvSpPr txBox="1"/>
            <p:nvPr/>
          </p:nvSpPr>
          <p:spPr>
            <a:xfrm>
              <a:off x="3131820" y="4829354"/>
              <a:ext cx="449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r>
                <a: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sp>
        <p:nvSpPr>
          <p:cNvPr id="33" name="Isosceles Triangle 32"/>
          <p:cNvSpPr/>
          <p:nvPr/>
        </p:nvSpPr>
        <p:spPr bwMode="auto">
          <a:xfrm>
            <a:off x="5088254" y="5669280"/>
            <a:ext cx="647700" cy="647700"/>
          </a:xfrm>
          <a:prstGeom prst="triangle">
            <a:avLst/>
          </a:prstGeom>
          <a:solidFill>
            <a:schemeClr val="bg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264292" y="5828347"/>
            <a:ext cx="304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240654" y="4344115"/>
            <a:ext cx="449580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  <p:cxnSp>
        <p:nvCxnSpPr>
          <p:cNvPr id="38" name="Straight Connector 37"/>
          <p:cNvCxnSpPr/>
          <p:nvPr/>
        </p:nvCxnSpPr>
        <p:spPr bwMode="auto">
          <a:xfrm flipV="1">
            <a:off x="5393054" y="464820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TextBox 38"/>
          <p:cNvSpPr txBox="1"/>
          <p:nvPr/>
        </p:nvSpPr>
        <p:spPr>
          <a:xfrm>
            <a:off x="5248274" y="4844594"/>
            <a:ext cx="44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cxnSp>
        <p:nvCxnSpPr>
          <p:cNvPr id="42" name="Straight Connector 41"/>
          <p:cNvCxnSpPr/>
          <p:nvPr/>
        </p:nvCxnSpPr>
        <p:spPr bwMode="auto">
          <a:xfrm flipV="1">
            <a:off x="5408294" y="5516880"/>
            <a:ext cx="0" cy="15240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43"/>
          <p:cNvSpPr txBox="1"/>
          <p:nvPr/>
        </p:nvSpPr>
        <p:spPr>
          <a:xfrm>
            <a:off x="5254766" y="5220415"/>
            <a:ext cx="665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6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,L(P)</a:t>
            </a:r>
          </a:p>
        </p:txBody>
      </p:sp>
      <p:cxnSp>
        <p:nvCxnSpPr>
          <p:cNvPr id="46" name="Straight Connector 45"/>
          <p:cNvCxnSpPr/>
          <p:nvPr/>
        </p:nvCxnSpPr>
        <p:spPr bwMode="auto">
          <a:xfrm flipV="1">
            <a:off x="5400674" y="5160586"/>
            <a:ext cx="0" cy="15240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9" name="Oval 48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TextBox 21"/>
          <p:cNvSpPr txBox="1"/>
          <p:nvPr/>
        </p:nvSpPr>
        <p:spPr>
          <a:xfrm>
            <a:off x="5901281" y="5160586"/>
            <a:ext cx="16467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 may contain</a:t>
            </a:r>
          </a:p>
          <a:p>
            <a:r>
              <a:rPr lang="en-US" sz="1400" dirty="0"/>
              <a:t>attributes not in L </a:t>
            </a:r>
          </a:p>
        </p:txBody>
      </p:sp>
    </p:spTree>
    <p:extLst>
      <p:ext uri="{BB962C8B-B14F-4D97-AF65-F5344CB8AC3E}">
        <p14:creationId xmlns:p14="http://schemas.microsoft.com/office/powerpoint/2010/main" val="27583390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(R))  =  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(π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L,L(C)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(R))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400" baseline="-25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994660" y="4351735"/>
            <a:ext cx="647700" cy="1972865"/>
            <a:chOff x="2994660" y="4351735"/>
            <a:chExt cx="647700" cy="1972865"/>
          </a:xfrm>
        </p:grpSpPr>
        <p:sp>
          <p:nvSpPr>
            <p:cNvPr id="14" name="Isosceles Triangle 13"/>
            <p:cNvSpPr/>
            <p:nvPr/>
          </p:nvSpPr>
          <p:spPr bwMode="auto">
            <a:xfrm>
              <a:off x="2994660" y="5676900"/>
              <a:ext cx="647700" cy="647700"/>
            </a:xfrm>
            <a:prstGeom prst="triangle">
              <a:avLst/>
            </a:prstGeom>
            <a:solidFill>
              <a:schemeClr val="bg1"/>
            </a:solidFill>
            <a:ln w="127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170698" y="5835967"/>
              <a:ext cx="3040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R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131820" y="4351735"/>
              <a:ext cx="449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r>
                <a: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</a:p>
          </p:txBody>
        </p:sp>
        <p:cxnSp>
          <p:nvCxnSpPr>
            <p:cNvPr id="21" name="Straight Connector 20"/>
            <p:cNvCxnSpPr/>
            <p:nvPr/>
          </p:nvCxnSpPr>
          <p:spPr bwMode="auto">
            <a:xfrm flipH="1" flipV="1">
              <a:off x="3284220" y="5139184"/>
              <a:ext cx="22860" cy="562363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/>
            <p:nvPr/>
          </p:nvCxnSpPr>
          <p:spPr bwMode="auto">
            <a:xfrm flipV="1">
              <a:off x="3284220" y="4655820"/>
              <a:ext cx="0" cy="277059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" name="TextBox 30"/>
            <p:cNvSpPr txBox="1"/>
            <p:nvPr/>
          </p:nvSpPr>
          <p:spPr>
            <a:xfrm>
              <a:off x="3131820" y="4829354"/>
              <a:ext cx="449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r>
                <a: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sp>
        <p:nvSpPr>
          <p:cNvPr id="33" name="Isosceles Triangle 32"/>
          <p:cNvSpPr/>
          <p:nvPr/>
        </p:nvSpPr>
        <p:spPr bwMode="auto">
          <a:xfrm>
            <a:off x="5088254" y="5669280"/>
            <a:ext cx="647700" cy="647700"/>
          </a:xfrm>
          <a:prstGeom prst="triangle">
            <a:avLst/>
          </a:prstGeom>
          <a:solidFill>
            <a:schemeClr val="bg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264292" y="5828347"/>
            <a:ext cx="304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240654" y="4344115"/>
            <a:ext cx="44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  <p:cxnSp>
        <p:nvCxnSpPr>
          <p:cNvPr id="38" name="Straight Connector 37"/>
          <p:cNvCxnSpPr/>
          <p:nvPr/>
        </p:nvCxnSpPr>
        <p:spPr bwMode="auto">
          <a:xfrm flipV="1">
            <a:off x="5393054" y="464820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TextBox 38"/>
          <p:cNvSpPr txBox="1"/>
          <p:nvPr/>
        </p:nvSpPr>
        <p:spPr>
          <a:xfrm>
            <a:off x="5248274" y="4844594"/>
            <a:ext cx="44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cxnSp>
        <p:nvCxnSpPr>
          <p:cNvPr id="42" name="Straight Connector 41"/>
          <p:cNvCxnSpPr/>
          <p:nvPr/>
        </p:nvCxnSpPr>
        <p:spPr bwMode="auto">
          <a:xfrm flipV="1">
            <a:off x="5408294" y="5516880"/>
            <a:ext cx="0" cy="15240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43"/>
          <p:cNvSpPr txBox="1"/>
          <p:nvPr/>
        </p:nvSpPr>
        <p:spPr>
          <a:xfrm>
            <a:off x="5254766" y="5220415"/>
            <a:ext cx="806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L,L(C)</a:t>
            </a:r>
          </a:p>
        </p:txBody>
      </p:sp>
      <p:cxnSp>
        <p:nvCxnSpPr>
          <p:cNvPr id="46" name="Straight Connector 45"/>
          <p:cNvCxnSpPr/>
          <p:nvPr/>
        </p:nvCxnSpPr>
        <p:spPr bwMode="auto">
          <a:xfrm flipV="1">
            <a:off x="5400674" y="5160586"/>
            <a:ext cx="0" cy="15240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 flipH="1" flipV="1">
            <a:off x="4343400" y="3901440"/>
            <a:ext cx="1905000" cy="469999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TextBox 47"/>
          <p:cNvSpPr txBox="1"/>
          <p:nvPr/>
        </p:nvSpPr>
        <p:spPr>
          <a:xfrm>
            <a:off x="6265165" y="4090125"/>
            <a:ext cx="1253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attributes in </a:t>
            </a:r>
          </a:p>
          <a:p>
            <a:r>
              <a:rPr lang="en-US" sz="1400" dirty="0"/>
              <a:t>C but not in L</a:t>
            </a:r>
          </a:p>
        </p:txBody>
      </p:sp>
      <p:sp>
        <p:nvSpPr>
          <p:cNvPr id="49" name="Oval 48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913652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(R))  =   π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(π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L,L(C)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(R)))</a:t>
            </a: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994660" y="4351735"/>
            <a:ext cx="647700" cy="1972865"/>
            <a:chOff x="2994660" y="4351735"/>
            <a:chExt cx="647700" cy="1972865"/>
          </a:xfrm>
        </p:grpSpPr>
        <p:sp>
          <p:nvSpPr>
            <p:cNvPr id="14" name="Isosceles Triangle 13"/>
            <p:cNvSpPr/>
            <p:nvPr/>
          </p:nvSpPr>
          <p:spPr bwMode="auto">
            <a:xfrm>
              <a:off x="2994660" y="5676900"/>
              <a:ext cx="647700" cy="647700"/>
            </a:xfrm>
            <a:prstGeom prst="triangle">
              <a:avLst/>
            </a:prstGeom>
            <a:solidFill>
              <a:schemeClr val="bg1"/>
            </a:solidFill>
            <a:ln w="127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170698" y="5835967"/>
              <a:ext cx="3040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R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131820" y="4351735"/>
              <a:ext cx="449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r>
                <a: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</a:p>
          </p:txBody>
        </p:sp>
        <p:cxnSp>
          <p:nvCxnSpPr>
            <p:cNvPr id="21" name="Straight Connector 20"/>
            <p:cNvCxnSpPr/>
            <p:nvPr/>
          </p:nvCxnSpPr>
          <p:spPr bwMode="auto">
            <a:xfrm flipH="1" flipV="1">
              <a:off x="3284220" y="5139184"/>
              <a:ext cx="22860" cy="562363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/>
            <p:nvPr/>
          </p:nvCxnSpPr>
          <p:spPr bwMode="auto">
            <a:xfrm flipV="1">
              <a:off x="3284220" y="4655820"/>
              <a:ext cx="0" cy="277059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" name="TextBox 30"/>
            <p:cNvSpPr txBox="1"/>
            <p:nvPr/>
          </p:nvSpPr>
          <p:spPr>
            <a:xfrm>
              <a:off x="3131820" y="4829354"/>
              <a:ext cx="449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r>
                <a: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sp>
        <p:nvSpPr>
          <p:cNvPr id="33" name="Isosceles Triangle 32"/>
          <p:cNvSpPr/>
          <p:nvPr/>
        </p:nvSpPr>
        <p:spPr bwMode="auto">
          <a:xfrm>
            <a:off x="5088254" y="5669280"/>
            <a:ext cx="647700" cy="647700"/>
          </a:xfrm>
          <a:prstGeom prst="triangle">
            <a:avLst/>
          </a:prstGeom>
          <a:solidFill>
            <a:schemeClr val="bg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264292" y="5828347"/>
            <a:ext cx="304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240654" y="4344115"/>
            <a:ext cx="44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  <p:cxnSp>
        <p:nvCxnSpPr>
          <p:cNvPr id="38" name="Straight Connector 37"/>
          <p:cNvCxnSpPr/>
          <p:nvPr/>
        </p:nvCxnSpPr>
        <p:spPr bwMode="auto">
          <a:xfrm flipV="1">
            <a:off x="5393054" y="464820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TextBox 38"/>
          <p:cNvSpPr txBox="1"/>
          <p:nvPr/>
        </p:nvSpPr>
        <p:spPr>
          <a:xfrm>
            <a:off x="5248274" y="4844594"/>
            <a:ext cx="44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cxnSp>
        <p:nvCxnSpPr>
          <p:cNvPr id="42" name="Straight Connector 41"/>
          <p:cNvCxnSpPr/>
          <p:nvPr/>
        </p:nvCxnSpPr>
        <p:spPr bwMode="auto">
          <a:xfrm flipV="1">
            <a:off x="5408294" y="5516880"/>
            <a:ext cx="0" cy="15240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43"/>
          <p:cNvSpPr txBox="1"/>
          <p:nvPr/>
        </p:nvSpPr>
        <p:spPr>
          <a:xfrm>
            <a:off x="5254766" y="5220415"/>
            <a:ext cx="806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L,L(C)</a:t>
            </a:r>
          </a:p>
        </p:txBody>
      </p:sp>
      <p:cxnSp>
        <p:nvCxnSpPr>
          <p:cNvPr id="46" name="Straight Connector 45"/>
          <p:cNvCxnSpPr/>
          <p:nvPr/>
        </p:nvCxnSpPr>
        <p:spPr bwMode="auto">
          <a:xfrm flipV="1">
            <a:off x="5400674" y="5160586"/>
            <a:ext cx="0" cy="15240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 flipH="1" flipV="1">
            <a:off x="4343400" y="3901440"/>
            <a:ext cx="1905000" cy="469999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TextBox 47"/>
          <p:cNvSpPr txBox="1"/>
          <p:nvPr/>
        </p:nvSpPr>
        <p:spPr>
          <a:xfrm>
            <a:off x="6265165" y="4090125"/>
            <a:ext cx="1253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attributes in </a:t>
            </a:r>
          </a:p>
          <a:p>
            <a:r>
              <a:rPr lang="en-US" sz="1400" dirty="0"/>
              <a:t>C but not in L</a:t>
            </a:r>
          </a:p>
        </p:txBody>
      </p:sp>
      <p:sp>
        <p:nvSpPr>
          <p:cNvPr id="49" name="Oval 48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8430352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projections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/>
              <a:t>In general reduce the size of tables, but not as significantly as selections. Extended projections may even increase table size.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ea typeface="SimSun" panose="02010600030101010101" pitchFamily="2" charset="-122"/>
              </a:rPr>
              <a:t>Apply with care: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000" dirty="0">
                <a:solidFill>
                  <a:srgbClr val="FFC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General rule: 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a projection can be </a:t>
            </a:r>
            <a:r>
              <a:rPr lang="en-US" sz="2000" u="sng" dirty="0">
                <a:ea typeface="SimSun" panose="02010600030101010101" pitchFamily="2" charset="-122"/>
                <a:cs typeface="Times New Roman" panose="02020603050405020304" pitchFamily="18" charset="0"/>
              </a:rPr>
              <a:t>added</a:t>
            </a:r>
            <a:r>
              <a:rPr lang="en-US" sz="2000" dirty="0">
                <a:ea typeface="SimSun" panose="02010600030101010101" pitchFamily="2" charset="-122"/>
                <a:cs typeface="Times New Roman" panose="02020603050405020304" pitchFamily="18" charset="0"/>
              </a:rPr>
              <a:t> anywhere as long as the eliminated attributes neither are used by any operation above the projection nor appear (explicitly/implicitly) in the final expression.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(R))  =   π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400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L,L(C)</a:t>
            </a: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(R)))</a:t>
            </a: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994660" y="4351735"/>
            <a:ext cx="647700" cy="1972865"/>
            <a:chOff x="2994660" y="4351735"/>
            <a:chExt cx="647700" cy="1972865"/>
          </a:xfrm>
        </p:grpSpPr>
        <p:sp>
          <p:nvSpPr>
            <p:cNvPr id="14" name="Isosceles Triangle 13"/>
            <p:cNvSpPr/>
            <p:nvPr/>
          </p:nvSpPr>
          <p:spPr bwMode="auto">
            <a:xfrm>
              <a:off x="2994660" y="5676900"/>
              <a:ext cx="647700" cy="647700"/>
            </a:xfrm>
            <a:prstGeom prst="triangle">
              <a:avLst/>
            </a:prstGeom>
            <a:solidFill>
              <a:schemeClr val="bg1"/>
            </a:solidFill>
            <a:ln w="127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170698" y="5835967"/>
              <a:ext cx="3040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R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131820" y="4351735"/>
              <a:ext cx="449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r>
                <a: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</a:p>
          </p:txBody>
        </p:sp>
        <p:cxnSp>
          <p:nvCxnSpPr>
            <p:cNvPr id="21" name="Straight Connector 20"/>
            <p:cNvCxnSpPr/>
            <p:nvPr/>
          </p:nvCxnSpPr>
          <p:spPr bwMode="auto">
            <a:xfrm flipH="1" flipV="1">
              <a:off x="3284220" y="5139184"/>
              <a:ext cx="22860" cy="562363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/>
            <p:nvPr/>
          </p:nvCxnSpPr>
          <p:spPr bwMode="auto">
            <a:xfrm flipV="1">
              <a:off x="3284220" y="4655820"/>
              <a:ext cx="0" cy="277059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" name="TextBox 30"/>
            <p:cNvSpPr txBox="1"/>
            <p:nvPr/>
          </p:nvSpPr>
          <p:spPr>
            <a:xfrm>
              <a:off x="3131820" y="4829354"/>
              <a:ext cx="449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r>
                <a: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sp>
        <p:nvSpPr>
          <p:cNvPr id="33" name="Isosceles Triangle 32"/>
          <p:cNvSpPr/>
          <p:nvPr/>
        </p:nvSpPr>
        <p:spPr bwMode="auto">
          <a:xfrm>
            <a:off x="5088254" y="5669280"/>
            <a:ext cx="647700" cy="647700"/>
          </a:xfrm>
          <a:prstGeom prst="triangle">
            <a:avLst/>
          </a:prstGeom>
          <a:solidFill>
            <a:schemeClr val="bg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264292" y="5828347"/>
            <a:ext cx="304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240654" y="4344115"/>
            <a:ext cx="44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  <p:cxnSp>
        <p:nvCxnSpPr>
          <p:cNvPr id="38" name="Straight Connector 37"/>
          <p:cNvCxnSpPr/>
          <p:nvPr/>
        </p:nvCxnSpPr>
        <p:spPr bwMode="auto">
          <a:xfrm flipV="1">
            <a:off x="5393054" y="464820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TextBox 38"/>
          <p:cNvSpPr txBox="1"/>
          <p:nvPr/>
        </p:nvSpPr>
        <p:spPr>
          <a:xfrm>
            <a:off x="5248274" y="4844594"/>
            <a:ext cx="44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cxnSp>
        <p:nvCxnSpPr>
          <p:cNvPr id="42" name="Straight Connector 41"/>
          <p:cNvCxnSpPr/>
          <p:nvPr/>
        </p:nvCxnSpPr>
        <p:spPr bwMode="auto">
          <a:xfrm flipV="1">
            <a:off x="5408294" y="5516880"/>
            <a:ext cx="0" cy="15240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43"/>
          <p:cNvSpPr txBox="1"/>
          <p:nvPr/>
        </p:nvSpPr>
        <p:spPr>
          <a:xfrm>
            <a:off x="5254766" y="5220415"/>
            <a:ext cx="806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L,L(C)</a:t>
            </a:r>
          </a:p>
        </p:txBody>
      </p:sp>
      <p:cxnSp>
        <p:nvCxnSpPr>
          <p:cNvPr id="46" name="Straight Connector 45"/>
          <p:cNvCxnSpPr/>
          <p:nvPr/>
        </p:nvCxnSpPr>
        <p:spPr bwMode="auto">
          <a:xfrm flipV="1">
            <a:off x="5400674" y="5160586"/>
            <a:ext cx="0" cy="15240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 flipH="1" flipV="1">
            <a:off x="4343400" y="3901440"/>
            <a:ext cx="1905000" cy="469999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TextBox 47"/>
          <p:cNvSpPr txBox="1"/>
          <p:nvPr/>
        </p:nvSpPr>
        <p:spPr>
          <a:xfrm>
            <a:off x="6265165" y="4090125"/>
            <a:ext cx="1253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attributes in </a:t>
            </a:r>
          </a:p>
          <a:p>
            <a:r>
              <a:rPr lang="en-US" sz="1400" dirty="0"/>
              <a:t>C but not in L</a:t>
            </a:r>
          </a:p>
        </p:txBody>
      </p:sp>
      <p:sp>
        <p:nvSpPr>
          <p:cNvPr id="49" name="Oval 48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Oval 23"/>
          <p:cNvSpPr/>
          <p:nvPr/>
        </p:nvSpPr>
        <p:spPr bwMode="auto">
          <a:xfrm>
            <a:off x="5135316" y="5260361"/>
            <a:ext cx="785424" cy="426720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48085" y="5160586"/>
            <a:ext cx="104618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“inserted” </a:t>
            </a:r>
          </a:p>
          <a:p>
            <a:r>
              <a:rPr lang="en-US" sz="1400" dirty="0"/>
              <a:t>instead of </a:t>
            </a:r>
          </a:p>
          <a:p>
            <a:r>
              <a:rPr lang="en-US" sz="1400" dirty="0"/>
              <a:t>“moved”</a:t>
            </a:r>
          </a:p>
        </p:txBody>
      </p:sp>
      <p:cxnSp>
        <p:nvCxnSpPr>
          <p:cNvPr id="26" name="Straight Arrow Connector 25"/>
          <p:cNvCxnSpPr/>
          <p:nvPr/>
        </p:nvCxnSpPr>
        <p:spPr bwMode="auto">
          <a:xfrm flipH="1">
            <a:off x="5935640" y="5473721"/>
            <a:ext cx="496696" cy="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068970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projections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/>
                  <a:t>In general reduce the size of tables, but not as significantly as selections. Extended projections may even increase table size.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ea typeface="SimSun" panose="02010600030101010101" pitchFamily="2" charset="-122"/>
                  </a:rPr>
                  <a:t>Apply with care: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solidFill>
                      <a:srgbClr val="FFC000"/>
                    </a:solidFill>
                    <a:ea typeface="SimSun" panose="02010600030101010101" pitchFamily="2" charset="-122"/>
                    <a:cs typeface="Times New Roman" panose="02020603050405020304" pitchFamily="18" charset="0"/>
                  </a:rPr>
                  <a:t>General rule: 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 projection can be </a:t>
                </a:r>
                <a:r>
                  <a:rPr lang="en-US" sz="2000" u="sng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added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anywhere as long as the eliminated attributes neither are used by any operation above the projection nor appear (explicitly/implicitly) in the final expression.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A,D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(R(A,A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,B)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S(B,D,D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)))</a:t>
                </a:r>
                <a:endPara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Oval 48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8167074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projections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/>
                  <a:t>In general reduce the size of tables, but not as significantly as selections. Extended projections may even increase table size.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ea typeface="SimSun" panose="02010600030101010101" pitchFamily="2" charset="-122"/>
                  </a:rPr>
                  <a:t>Apply with care: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solidFill>
                      <a:srgbClr val="FFC000"/>
                    </a:solidFill>
                    <a:ea typeface="SimSun" panose="02010600030101010101" pitchFamily="2" charset="-122"/>
                    <a:cs typeface="Times New Roman" panose="02020603050405020304" pitchFamily="18" charset="0"/>
                  </a:rPr>
                  <a:t>General rule: 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 projection can be </a:t>
                </a:r>
                <a:r>
                  <a:rPr lang="en-US" sz="2000" u="sng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added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anywhere as long as the eliminated attributes neither are used by any operation above the projection nor appear (explicitly/implicitly) in the final expression.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A,D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(R(A,A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,B)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S(B,D,D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)))</a:t>
                </a:r>
                <a:endPara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3116580" y="40469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A,D</a:t>
            </a:r>
          </a:p>
        </p:txBody>
      </p:sp>
      <p:cxnSp>
        <p:nvCxnSpPr>
          <p:cNvPr id="29" name="Straight Connector 28"/>
          <p:cNvCxnSpPr/>
          <p:nvPr/>
        </p:nvCxnSpPr>
        <p:spPr bwMode="auto">
          <a:xfrm flipV="1">
            <a:off x="3284220" y="435102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Box 30"/>
          <p:cNvSpPr txBox="1"/>
          <p:nvPr/>
        </p:nvSpPr>
        <p:spPr>
          <a:xfrm>
            <a:off x="3131820" y="4524554"/>
            <a:ext cx="44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9" name="Oval 48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077051" y="5056009"/>
                <a:ext cx="414337" cy="362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7051" y="5056009"/>
                <a:ext cx="414337" cy="3629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/>
          <p:cNvCxnSpPr/>
          <p:nvPr/>
        </p:nvCxnSpPr>
        <p:spPr bwMode="auto">
          <a:xfrm flipV="1">
            <a:off x="3284220" y="489204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/>
          <p:cNvCxnSpPr/>
          <p:nvPr/>
        </p:nvCxnSpPr>
        <p:spPr bwMode="auto">
          <a:xfrm flipV="1">
            <a:off x="2667000" y="5356861"/>
            <a:ext cx="502920" cy="52714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 flipH="1" flipV="1">
            <a:off x="3393456" y="5354672"/>
            <a:ext cx="502920" cy="52714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>
          <a:xfrm>
            <a:off x="2194509" y="5878236"/>
            <a:ext cx="937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R(A,A</a:t>
            </a:r>
            <a:r>
              <a:rPr lang="en-US" sz="1400" baseline="-25000" dirty="0"/>
              <a:t>1</a:t>
            </a:r>
            <a:r>
              <a:rPr lang="en-US" sz="1400" dirty="0"/>
              <a:t>,B)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481974" y="5878236"/>
            <a:ext cx="937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S(B,D,D</a:t>
            </a:r>
            <a:r>
              <a:rPr lang="en-US" sz="1400" baseline="-25000" dirty="0"/>
              <a:t>1</a:t>
            </a:r>
            <a:r>
              <a:rPr lang="en-US" sz="1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960067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projections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/>
                  <a:t>In general reduce the size of tables, but not as significantly as selections. Extended projections may even increase table size.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ea typeface="SimSun" panose="02010600030101010101" pitchFamily="2" charset="-122"/>
                  </a:rPr>
                  <a:t>Apply with care: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solidFill>
                      <a:srgbClr val="FFC000"/>
                    </a:solidFill>
                    <a:ea typeface="SimSun" panose="02010600030101010101" pitchFamily="2" charset="-122"/>
                    <a:cs typeface="Times New Roman" panose="02020603050405020304" pitchFamily="18" charset="0"/>
                  </a:rPr>
                  <a:t>General rule: 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 projection can be </a:t>
                </a:r>
                <a:r>
                  <a:rPr lang="en-US" sz="2000" u="sng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added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anywhere as long as the eliminated attributes neither are used by any operation above the projection nor appear (explicitly/implicitly) in the final expression.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A,D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(R(A,A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,B)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S(B,D,D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)))</a:t>
                </a:r>
                <a:endPara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Oval 48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6" name="Group 15"/>
          <p:cNvGrpSpPr/>
          <p:nvPr/>
        </p:nvGrpSpPr>
        <p:grpSpPr>
          <a:xfrm>
            <a:off x="1070867" y="4046935"/>
            <a:ext cx="4421642" cy="1837075"/>
            <a:chOff x="1070867" y="4046935"/>
            <a:chExt cx="4421642" cy="1837075"/>
          </a:xfrm>
        </p:grpSpPr>
        <p:sp>
          <p:nvSpPr>
            <p:cNvPr id="17" name="TextBox 16"/>
            <p:cNvSpPr txBox="1"/>
            <p:nvPr/>
          </p:nvSpPr>
          <p:spPr>
            <a:xfrm>
              <a:off x="3116580" y="4046935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r>
                <a: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A,D</a:t>
              </a:r>
            </a:p>
          </p:txBody>
        </p:sp>
        <p:cxnSp>
          <p:nvCxnSpPr>
            <p:cNvPr id="29" name="Straight Connector 28"/>
            <p:cNvCxnSpPr/>
            <p:nvPr/>
          </p:nvCxnSpPr>
          <p:spPr bwMode="auto">
            <a:xfrm flipV="1">
              <a:off x="3284220" y="4351020"/>
              <a:ext cx="0" cy="277059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" name="TextBox 30"/>
            <p:cNvSpPr txBox="1"/>
            <p:nvPr/>
          </p:nvSpPr>
          <p:spPr>
            <a:xfrm>
              <a:off x="3131820" y="4524554"/>
              <a:ext cx="449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σ</a:t>
              </a:r>
              <a:r>
                <a: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cxnSp>
          <p:nvCxnSpPr>
            <p:cNvPr id="26" name="Straight Arrow Connector 25"/>
            <p:cNvCxnSpPr>
              <a:stCxn id="41" idx="3"/>
            </p:cNvCxnSpPr>
            <p:nvPr/>
          </p:nvCxnSpPr>
          <p:spPr bwMode="auto">
            <a:xfrm flipV="1">
              <a:off x="2135582" y="5562820"/>
              <a:ext cx="727145" cy="84127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3077051" y="5056009"/>
                  <a:ext cx="414337" cy="3629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⋈</m:t>
                        </m:r>
                      </m:oMath>
                    </m:oMathPara>
                  </a14:m>
                  <a:endParaRPr lang="en-US" sz="16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77051" y="5056009"/>
                  <a:ext cx="414337" cy="362984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Straight Connector 29"/>
            <p:cNvCxnSpPr/>
            <p:nvPr/>
          </p:nvCxnSpPr>
          <p:spPr bwMode="auto">
            <a:xfrm flipV="1">
              <a:off x="3284220" y="4892040"/>
              <a:ext cx="0" cy="277059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/>
            <p:cNvCxnSpPr/>
            <p:nvPr/>
          </p:nvCxnSpPr>
          <p:spPr bwMode="auto">
            <a:xfrm flipV="1">
              <a:off x="2667000" y="5356861"/>
              <a:ext cx="502920" cy="527149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Connector 35"/>
            <p:cNvCxnSpPr/>
            <p:nvPr/>
          </p:nvCxnSpPr>
          <p:spPr bwMode="auto">
            <a:xfrm flipH="1" flipV="1">
              <a:off x="3393456" y="5354672"/>
              <a:ext cx="502920" cy="527149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TextBox 40"/>
            <p:cNvSpPr txBox="1"/>
            <p:nvPr/>
          </p:nvSpPr>
          <p:spPr>
            <a:xfrm>
              <a:off x="1070867" y="5477670"/>
              <a:ext cx="10647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inserted </a:t>
              </a:r>
              <a:r>
                <a:rPr lang="el-G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r>
                <a:rPr lang="en-US" sz="1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427794" y="5455970"/>
              <a:ext cx="10647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inserted </a:t>
              </a:r>
              <a:r>
                <a:rPr lang="el-G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  <a:r>
                <a:rPr lang="en-US" sz="1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cxnSp>
          <p:nvCxnSpPr>
            <p:cNvPr id="45" name="Straight Arrow Connector 44"/>
            <p:cNvCxnSpPr>
              <a:stCxn id="43" idx="1"/>
            </p:cNvCxnSpPr>
            <p:nvPr/>
          </p:nvCxnSpPr>
          <p:spPr bwMode="auto">
            <a:xfrm flipH="1" flipV="1">
              <a:off x="3811906" y="5607197"/>
              <a:ext cx="615888" cy="18050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7" name="TextBox 46"/>
          <p:cNvSpPr txBox="1"/>
          <p:nvPr/>
        </p:nvSpPr>
        <p:spPr>
          <a:xfrm>
            <a:off x="2194509" y="5878236"/>
            <a:ext cx="937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R(A,A</a:t>
            </a:r>
            <a:r>
              <a:rPr lang="en-US" sz="1400" baseline="-25000" dirty="0"/>
              <a:t>1</a:t>
            </a:r>
            <a:r>
              <a:rPr lang="en-US" sz="1400" dirty="0"/>
              <a:t>,B)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481974" y="5878236"/>
            <a:ext cx="937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S(B,D,D</a:t>
            </a:r>
            <a:r>
              <a:rPr lang="en-US" sz="1400" baseline="-25000" dirty="0"/>
              <a:t>1</a:t>
            </a:r>
            <a:r>
              <a:rPr lang="en-US" sz="1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81545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projections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/>
                  <a:t>In general reduce the size of tables, but not as significantly as selections. Extended projections may even increase table size.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ea typeface="SimSun" panose="02010600030101010101" pitchFamily="2" charset="-122"/>
                  </a:rPr>
                  <a:t>Apply with care: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solidFill>
                      <a:srgbClr val="FFC000"/>
                    </a:solidFill>
                    <a:ea typeface="SimSun" panose="02010600030101010101" pitchFamily="2" charset="-122"/>
                    <a:cs typeface="Times New Roman" panose="02020603050405020304" pitchFamily="18" charset="0"/>
                  </a:rPr>
                  <a:t>General rule: 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 projection can be </a:t>
                </a:r>
                <a:r>
                  <a:rPr lang="en-US" sz="2000" u="sng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added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anywhere as long as the eliminated attributes neither are used by any operation above the projection nor appear (explicitly/implicitly) in the final expression.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A,D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(R(A,A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,B)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S(B,D,D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)))</a:t>
                </a:r>
                <a:endPara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Oval 48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Box 16"/>
          <p:cNvSpPr txBox="1"/>
          <p:nvPr/>
        </p:nvSpPr>
        <p:spPr>
          <a:xfrm>
            <a:off x="3116580" y="40469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A,D</a:t>
            </a:r>
          </a:p>
        </p:txBody>
      </p:sp>
      <p:cxnSp>
        <p:nvCxnSpPr>
          <p:cNvPr id="29" name="Straight Connector 28"/>
          <p:cNvCxnSpPr/>
          <p:nvPr/>
        </p:nvCxnSpPr>
        <p:spPr bwMode="auto">
          <a:xfrm flipV="1">
            <a:off x="3284220" y="435102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Box 30"/>
          <p:cNvSpPr txBox="1"/>
          <p:nvPr/>
        </p:nvSpPr>
        <p:spPr>
          <a:xfrm>
            <a:off x="3131820" y="4524554"/>
            <a:ext cx="44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077051" y="5056009"/>
                <a:ext cx="414337" cy="362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7051" y="5056009"/>
                <a:ext cx="414337" cy="3629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/>
          <p:cNvCxnSpPr/>
          <p:nvPr/>
        </p:nvCxnSpPr>
        <p:spPr bwMode="auto">
          <a:xfrm flipV="1">
            <a:off x="3284220" y="489204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/>
          <p:cNvCxnSpPr/>
          <p:nvPr/>
        </p:nvCxnSpPr>
        <p:spPr bwMode="auto">
          <a:xfrm flipV="1">
            <a:off x="2849880" y="5354674"/>
            <a:ext cx="312420" cy="17744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 flipH="1" flipV="1">
            <a:off x="3393457" y="5354674"/>
            <a:ext cx="325102" cy="17744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TextBox 40"/>
          <p:cNvSpPr txBox="1"/>
          <p:nvPr/>
        </p:nvSpPr>
        <p:spPr>
          <a:xfrm>
            <a:off x="2630666" y="5446945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cxnSp>
        <p:nvCxnSpPr>
          <p:cNvPr id="25" name="Straight Connector 24"/>
          <p:cNvCxnSpPr/>
          <p:nvPr/>
        </p:nvCxnSpPr>
        <p:spPr bwMode="auto">
          <a:xfrm flipV="1">
            <a:off x="2772657" y="5755065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TextBox 32"/>
          <p:cNvSpPr txBox="1"/>
          <p:nvPr/>
        </p:nvSpPr>
        <p:spPr>
          <a:xfrm>
            <a:off x="3584187" y="5443850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cxnSp>
        <p:nvCxnSpPr>
          <p:cNvPr id="34" name="Straight Connector 33"/>
          <p:cNvCxnSpPr/>
          <p:nvPr/>
        </p:nvCxnSpPr>
        <p:spPr bwMode="auto">
          <a:xfrm flipV="1">
            <a:off x="3733799" y="5727919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2285949" y="6015396"/>
            <a:ext cx="937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R(A,A</a:t>
            </a:r>
            <a:r>
              <a:rPr lang="en-US" sz="1400" baseline="-25000" dirty="0"/>
              <a:t>1</a:t>
            </a:r>
            <a:r>
              <a:rPr lang="en-US" sz="1400" dirty="0"/>
              <a:t>,B)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306714" y="6023016"/>
            <a:ext cx="937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S(B,D,D</a:t>
            </a:r>
            <a:r>
              <a:rPr lang="en-US" sz="1400" baseline="-25000" dirty="0"/>
              <a:t>1</a:t>
            </a:r>
            <a:r>
              <a:rPr lang="en-US" sz="1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791109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projections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/>
                  <a:t>In general reduce the size of tables, but not as significantly as selections. Extended projections may even increase table size.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ea typeface="SimSun" panose="02010600030101010101" pitchFamily="2" charset="-122"/>
                  </a:rPr>
                  <a:t>Apply with care: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solidFill>
                      <a:srgbClr val="FFC000"/>
                    </a:solidFill>
                    <a:ea typeface="SimSun" panose="02010600030101010101" pitchFamily="2" charset="-122"/>
                    <a:cs typeface="Times New Roman" panose="02020603050405020304" pitchFamily="18" charset="0"/>
                  </a:rPr>
                  <a:t>General rule: 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 projection can be </a:t>
                </a:r>
                <a:r>
                  <a:rPr lang="en-US" sz="2000" u="sng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added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anywhere as long as the eliminated attributes neither are used by any operation above the projection nor appear (explicitly/implicitly) in the final expression.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A,D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(R(A,A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,B)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S(B,D,D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)))</a:t>
                </a:r>
                <a:endPara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Oval 48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Box 16"/>
          <p:cNvSpPr txBox="1"/>
          <p:nvPr/>
        </p:nvSpPr>
        <p:spPr>
          <a:xfrm>
            <a:off x="3116580" y="40469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A,D</a:t>
            </a:r>
          </a:p>
        </p:txBody>
      </p:sp>
      <p:cxnSp>
        <p:nvCxnSpPr>
          <p:cNvPr id="29" name="Straight Connector 28"/>
          <p:cNvCxnSpPr/>
          <p:nvPr/>
        </p:nvCxnSpPr>
        <p:spPr bwMode="auto">
          <a:xfrm flipV="1">
            <a:off x="3284220" y="435102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Box 30"/>
          <p:cNvSpPr txBox="1"/>
          <p:nvPr/>
        </p:nvSpPr>
        <p:spPr>
          <a:xfrm>
            <a:off x="3131820" y="4524554"/>
            <a:ext cx="44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077051" y="5056009"/>
                <a:ext cx="414337" cy="362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7051" y="5056009"/>
                <a:ext cx="414337" cy="3629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/>
          <p:cNvCxnSpPr/>
          <p:nvPr/>
        </p:nvCxnSpPr>
        <p:spPr bwMode="auto">
          <a:xfrm flipV="1">
            <a:off x="3284220" y="489204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/>
          <p:cNvCxnSpPr/>
          <p:nvPr/>
        </p:nvCxnSpPr>
        <p:spPr bwMode="auto">
          <a:xfrm flipV="1">
            <a:off x="2849880" y="5354674"/>
            <a:ext cx="312420" cy="17744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 flipH="1" flipV="1">
            <a:off x="3393457" y="5354674"/>
            <a:ext cx="325102" cy="17744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TextBox 40"/>
          <p:cNvSpPr txBox="1"/>
          <p:nvPr/>
        </p:nvSpPr>
        <p:spPr>
          <a:xfrm>
            <a:off x="2630666" y="5446945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cxnSp>
        <p:nvCxnSpPr>
          <p:cNvPr id="25" name="Straight Connector 24"/>
          <p:cNvCxnSpPr/>
          <p:nvPr/>
        </p:nvCxnSpPr>
        <p:spPr bwMode="auto">
          <a:xfrm flipV="1">
            <a:off x="2772657" y="5755065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TextBox 32"/>
          <p:cNvSpPr txBox="1"/>
          <p:nvPr/>
        </p:nvSpPr>
        <p:spPr>
          <a:xfrm>
            <a:off x="3584187" y="5443850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cxnSp>
        <p:nvCxnSpPr>
          <p:cNvPr id="34" name="Straight Connector 33"/>
          <p:cNvCxnSpPr/>
          <p:nvPr/>
        </p:nvCxnSpPr>
        <p:spPr bwMode="auto">
          <a:xfrm flipV="1">
            <a:off x="3733799" y="5727919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2285949" y="6015396"/>
            <a:ext cx="937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R(A,A</a:t>
            </a:r>
            <a:r>
              <a:rPr lang="en-US" sz="1400" baseline="-25000" dirty="0"/>
              <a:t>1</a:t>
            </a:r>
            <a:r>
              <a:rPr lang="en-US" sz="1400" dirty="0"/>
              <a:t>,B)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306714" y="6023016"/>
            <a:ext cx="937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S(B,D,D</a:t>
            </a:r>
            <a:r>
              <a:rPr lang="en-US" sz="1400" baseline="-25000" dirty="0"/>
              <a:t>1</a:t>
            </a:r>
            <a:r>
              <a:rPr lang="en-US" sz="1400" dirty="0"/>
              <a:t>)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728120" y="4355068"/>
            <a:ext cx="397086" cy="1101796"/>
            <a:chOff x="2750820" y="4323644"/>
            <a:chExt cx="397086" cy="1101796"/>
          </a:xfrm>
        </p:grpSpPr>
        <p:sp>
          <p:nvSpPr>
            <p:cNvPr id="7" name="Freeform 6"/>
            <p:cNvSpPr/>
            <p:nvPr/>
          </p:nvSpPr>
          <p:spPr bwMode="auto">
            <a:xfrm>
              <a:off x="2750820" y="4323644"/>
              <a:ext cx="397086" cy="1101796"/>
            </a:xfrm>
            <a:custGeom>
              <a:avLst/>
              <a:gdLst>
                <a:gd name="connsiteX0" fmla="*/ 0 w 397086"/>
                <a:gd name="connsiteY0" fmla="*/ 1101796 h 1101796"/>
                <a:gd name="connsiteX1" fmla="*/ 335280 w 397086"/>
                <a:gd name="connsiteY1" fmla="*/ 880816 h 1101796"/>
                <a:gd name="connsiteX2" fmla="*/ 388620 w 397086"/>
                <a:gd name="connsiteY2" fmla="*/ 57856 h 1101796"/>
                <a:gd name="connsiteX3" fmla="*/ 396240 w 397086"/>
                <a:gd name="connsiteY3" fmla="*/ 134056 h 110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086" h="1101796">
                  <a:moveTo>
                    <a:pt x="0" y="1101796"/>
                  </a:moveTo>
                  <a:cubicBezTo>
                    <a:pt x="135255" y="1078301"/>
                    <a:pt x="270510" y="1054806"/>
                    <a:pt x="335280" y="880816"/>
                  </a:cubicBezTo>
                  <a:cubicBezTo>
                    <a:pt x="400050" y="706826"/>
                    <a:pt x="378460" y="182316"/>
                    <a:pt x="388620" y="57856"/>
                  </a:cubicBezTo>
                  <a:cubicBezTo>
                    <a:pt x="398780" y="-66604"/>
                    <a:pt x="397510" y="33726"/>
                    <a:pt x="396240" y="134056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cxnSp>
          <p:nvCxnSpPr>
            <p:cNvPr id="9" name="Straight Arrow Connector 8"/>
            <p:cNvCxnSpPr>
              <a:endCxn id="7" idx="2"/>
            </p:cNvCxnSpPr>
            <p:nvPr/>
          </p:nvCxnSpPr>
          <p:spPr bwMode="auto">
            <a:xfrm flipV="1">
              <a:off x="3131820" y="4381500"/>
              <a:ext cx="7620" cy="246579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0829710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projections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/>
                  <a:t>In general reduce the size of tables, but not as significantly as selections. Extended projections may even increase table size.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ea typeface="SimSun" panose="02010600030101010101" pitchFamily="2" charset="-122"/>
                  </a:rPr>
                  <a:t>Apply with care: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solidFill>
                      <a:srgbClr val="FFC000"/>
                    </a:solidFill>
                    <a:ea typeface="SimSun" panose="02010600030101010101" pitchFamily="2" charset="-122"/>
                    <a:cs typeface="Times New Roman" panose="02020603050405020304" pitchFamily="18" charset="0"/>
                  </a:rPr>
                  <a:t>General rule: 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 projection can be </a:t>
                </a:r>
                <a:r>
                  <a:rPr lang="en-US" sz="2000" u="sng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added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anywhere as long as the eliminated attributes neither are used by any operation above the projection nor appear (explicitly/implicitly) in the final expression.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A,D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(R(A,A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,B)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S(B,D,D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)))</a:t>
                </a:r>
                <a:endPara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Oval 48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Box 16"/>
          <p:cNvSpPr txBox="1"/>
          <p:nvPr/>
        </p:nvSpPr>
        <p:spPr>
          <a:xfrm>
            <a:off x="3116580" y="40469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A,D</a:t>
            </a:r>
          </a:p>
        </p:txBody>
      </p:sp>
      <p:cxnSp>
        <p:nvCxnSpPr>
          <p:cNvPr id="29" name="Straight Connector 28"/>
          <p:cNvCxnSpPr/>
          <p:nvPr/>
        </p:nvCxnSpPr>
        <p:spPr bwMode="auto">
          <a:xfrm flipV="1">
            <a:off x="3284220" y="435102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Box 30"/>
          <p:cNvSpPr txBox="1"/>
          <p:nvPr/>
        </p:nvSpPr>
        <p:spPr>
          <a:xfrm>
            <a:off x="3131820" y="4524554"/>
            <a:ext cx="44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077051" y="5056009"/>
                <a:ext cx="414337" cy="362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7051" y="5056009"/>
                <a:ext cx="414337" cy="3629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/>
          <p:cNvCxnSpPr/>
          <p:nvPr/>
        </p:nvCxnSpPr>
        <p:spPr bwMode="auto">
          <a:xfrm flipV="1">
            <a:off x="3284220" y="489204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/>
          <p:cNvCxnSpPr/>
          <p:nvPr/>
        </p:nvCxnSpPr>
        <p:spPr bwMode="auto">
          <a:xfrm flipV="1">
            <a:off x="2849880" y="5354674"/>
            <a:ext cx="312420" cy="17744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 flipH="1" flipV="1">
            <a:off x="3393457" y="5354674"/>
            <a:ext cx="325102" cy="17744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TextBox 40"/>
          <p:cNvSpPr txBox="1"/>
          <p:nvPr/>
        </p:nvSpPr>
        <p:spPr>
          <a:xfrm>
            <a:off x="2630666" y="5446945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cxnSp>
        <p:nvCxnSpPr>
          <p:cNvPr id="25" name="Straight Connector 24"/>
          <p:cNvCxnSpPr/>
          <p:nvPr/>
        </p:nvCxnSpPr>
        <p:spPr bwMode="auto">
          <a:xfrm flipV="1">
            <a:off x="2772657" y="5755065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TextBox 32"/>
          <p:cNvSpPr txBox="1"/>
          <p:nvPr/>
        </p:nvSpPr>
        <p:spPr>
          <a:xfrm>
            <a:off x="3584187" y="5443850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cxnSp>
        <p:nvCxnSpPr>
          <p:cNvPr id="34" name="Straight Connector 33"/>
          <p:cNvCxnSpPr/>
          <p:nvPr/>
        </p:nvCxnSpPr>
        <p:spPr bwMode="auto">
          <a:xfrm flipV="1">
            <a:off x="3733799" y="5727919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2285949" y="6015396"/>
            <a:ext cx="937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R(A,A</a:t>
            </a:r>
            <a:r>
              <a:rPr lang="en-US" sz="1400" baseline="-25000" dirty="0"/>
              <a:t>1</a:t>
            </a:r>
            <a:r>
              <a:rPr lang="en-US" sz="1400" dirty="0"/>
              <a:t>,B)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306714" y="6023016"/>
            <a:ext cx="937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S(B,D,D</a:t>
            </a:r>
            <a:r>
              <a:rPr lang="en-US" sz="1400" baseline="-25000" dirty="0"/>
              <a:t>1</a:t>
            </a:r>
            <a:r>
              <a:rPr lang="en-US" sz="1400" dirty="0"/>
              <a:t>)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728120" y="4355068"/>
            <a:ext cx="397086" cy="1101796"/>
            <a:chOff x="2750820" y="4323644"/>
            <a:chExt cx="397086" cy="1101796"/>
          </a:xfrm>
        </p:grpSpPr>
        <p:sp>
          <p:nvSpPr>
            <p:cNvPr id="7" name="Freeform 6"/>
            <p:cNvSpPr/>
            <p:nvPr/>
          </p:nvSpPr>
          <p:spPr bwMode="auto">
            <a:xfrm>
              <a:off x="2750820" y="4323644"/>
              <a:ext cx="397086" cy="1101796"/>
            </a:xfrm>
            <a:custGeom>
              <a:avLst/>
              <a:gdLst>
                <a:gd name="connsiteX0" fmla="*/ 0 w 397086"/>
                <a:gd name="connsiteY0" fmla="*/ 1101796 h 1101796"/>
                <a:gd name="connsiteX1" fmla="*/ 335280 w 397086"/>
                <a:gd name="connsiteY1" fmla="*/ 880816 h 1101796"/>
                <a:gd name="connsiteX2" fmla="*/ 388620 w 397086"/>
                <a:gd name="connsiteY2" fmla="*/ 57856 h 1101796"/>
                <a:gd name="connsiteX3" fmla="*/ 396240 w 397086"/>
                <a:gd name="connsiteY3" fmla="*/ 134056 h 110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086" h="1101796">
                  <a:moveTo>
                    <a:pt x="0" y="1101796"/>
                  </a:moveTo>
                  <a:cubicBezTo>
                    <a:pt x="135255" y="1078301"/>
                    <a:pt x="270510" y="1054806"/>
                    <a:pt x="335280" y="880816"/>
                  </a:cubicBezTo>
                  <a:cubicBezTo>
                    <a:pt x="400050" y="706826"/>
                    <a:pt x="378460" y="182316"/>
                    <a:pt x="388620" y="57856"/>
                  </a:cubicBezTo>
                  <a:cubicBezTo>
                    <a:pt x="398780" y="-66604"/>
                    <a:pt x="397510" y="33726"/>
                    <a:pt x="396240" y="134056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cxnSp>
          <p:nvCxnSpPr>
            <p:cNvPr id="9" name="Straight Arrow Connector 8"/>
            <p:cNvCxnSpPr>
              <a:endCxn id="7" idx="2"/>
            </p:cNvCxnSpPr>
            <p:nvPr/>
          </p:nvCxnSpPr>
          <p:spPr bwMode="auto">
            <a:xfrm flipV="1">
              <a:off x="3131820" y="4381500"/>
              <a:ext cx="7620" cy="246579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7" name="TextBox 26"/>
          <p:cNvSpPr txBox="1"/>
          <p:nvPr/>
        </p:nvSpPr>
        <p:spPr>
          <a:xfrm>
            <a:off x="4937760" y="5080439"/>
            <a:ext cx="8980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 is used</a:t>
            </a:r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Straight Arrow Connector 36"/>
          <p:cNvCxnSpPr>
            <a:stCxn id="27" idx="1"/>
          </p:cNvCxnSpPr>
          <p:nvPr/>
        </p:nvCxnSpPr>
        <p:spPr bwMode="auto">
          <a:xfrm flipH="1">
            <a:off x="3605105" y="5234328"/>
            <a:ext cx="1332655" cy="1602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TextBox 38"/>
          <p:cNvSpPr txBox="1"/>
          <p:nvPr/>
        </p:nvSpPr>
        <p:spPr>
          <a:xfrm>
            <a:off x="4785359" y="4584263"/>
            <a:ext cx="1456232" cy="595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 may use B, A</a:t>
            </a:r>
            <a:r>
              <a:rPr lang="en-US" sz="1400" baseline="-25000" dirty="0"/>
              <a:t>1</a:t>
            </a:r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Straight Arrow Connector 39"/>
          <p:cNvCxnSpPr/>
          <p:nvPr/>
        </p:nvCxnSpPr>
        <p:spPr bwMode="auto">
          <a:xfrm flipH="1" flipV="1">
            <a:off x="3581400" y="4763786"/>
            <a:ext cx="1173612" cy="1770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TextBox 41"/>
          <p:cNvSpPr txBox="1"/>
          <p:nvPr/>
        </p:nvSpPr>
        <p:spPr>
          <a:xfrm>
            <a:off x="4785359" y="4125771"/>
            <a:ext cx="157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final result is fine</a:t>
            </a:r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3" name="Straight Arrow Connector 42"/>
          <p:cNvCxnSpPr/>
          <p:nvPr/>
        </p:nvCxnSpPr>
        <p:spPr bwMode="auto">
          <a:xfrm flipH="1" flipV="1">
            <a:off x="3611747" y="4277223"/>
            <a:ext cx="1173612" cy="1770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139425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projections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/>
                  <a:t>In general reduce the size of tables, but not as significantly as selections. Extended projections may even increase table size.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ea typeface="SimSun" panose="02010600030101010101" pitchFamily="2" charset="-122"/>
                  </a:rPr>
                  <a:t>Apply with care: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solidFill>
                      <a:srgbClr val="FFC000"/>
                    </a:solidFill>
                    <a:ea typeface="SimSun" panose="02010600030101010101" pitchFamily="2" charset="-122"/>
                    <a:cs typeface="Times New Roman" panose="02020603050405020304" pitchFamily="18" charset="0"/>
                  </a:rPr>
                  <a:t>General rule: 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 projection can be </a:t>
                </a:r>
                <a:r>
                  <a:rPr lang="en-US" sz="2000" u="sng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added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anywhere as long as the eliminated attributes neither are used by any operation above the projection nor appear (explicitly/implicitly) in the final expression.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A,D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(R(A,A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,B)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S(B,D,D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)))</a:t>
                </a:r>
                <a:endPara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Oval 48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Box 16"/>
          <p:cNvSpPr txBox="1"/>
          <p:nvPr/>
        </p:nvSpPr>
        <p:spPr>
          <a:xfrm>
            <a:off x="3116580" y="40469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A,D</a:t>
            </a:r>
          </a:p>
        </p:txBody>
      </p:sp>
      <p:cxnSp>
        <p:nvCxnSpPr>
          <p:cNvPr id="29" name="Straight Connector 28"/>
          <p:cNvCxnSpPr/>
          <p:nvPr/>
        </p:nvCxnSpPr>
        <p:spPr bwMode="auto">
          <a:xfrm flipV="1">
            <a:off x="3284220" y="435102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Box 30"/>
          <p:cNvSpPr txBox="1"/>
          <p:nvPr/>
        </p:nvSpPr>
        <p:spPr>
          <a:xfrm>
            <a:off x="3131820" y="4524554"/>
            <a:ext cx="44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077051" y="5056009"/>
                <a:ext cx="414337" cy="362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7051" y="5056009"/>
                <a:ext cx="414337" cy="3629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/>
          <p:cNvCxnSpPr/>
          <p:nvPr/>
        </p:nvCxnSpPr>
        <p:spPr bwMode="auto">
          <a:xfrm flipV="1">
            <a:off x="3284220" y="489204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/>
          <p:cNvCxnSpPr/>
          <p:nvPr/>
        </p:nvCxnSpPr>
        <p:spPr bwMode="auto">
          <a:xfrm flipV="1">
            <a:off x="2849880" y="5354674"/>
            <a:ext cx="312420" cy="17744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 flipH="1" flipV="1">
            <a:off x="3393457" y="5354674"/>
            <a:ext cx="325102" cy="17744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TextBox 40"/>
          <p:cNvSpPr txBox="1"/>
          <p:nvPr/>
        </p:nvSpPr>
        <p:spPr>
          <a:xfrm>
            <a:off x="2630666" y="5446945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cxnSp>
        <p:nvCxnSpPr>
          <p:cNvPr id="25" name="Straight Connector 24"/>
          <p:cNvCxnSpPr/>
          <p:nvPr/>
        </p:nvCxnSpPr>
        <p:spPr bwMode="auto">
          <a:xfrm flipV="1">
            <a:off x="2772657" y="5755065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TextBox 32"/>
          <p:cNvSpPr txBox="1"/>
          <p:nvPr/>
        </p:nvSpPr>
        <p:spPr>
          <a:xfrm>
            <a:off x="3584187" y="5443850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cxnSp>
        <p:nvCxnSpPr>
          <p:cNvPr id="34" name="Straight Connector 33"/>
          <p:cNvCxnSpPr/>
          <p:nvPr/>
        </p:nvCxnSpPr>
        <p:spPr bwMode="auto">
          <a:xfrm flipV="1">
            <a:off x="3733799" y="5727919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2285949" y="6015396"/>
            <a:ext cx="937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R(A,A</a:t>
            </a:r>
            <a:r>
              <a:rPr lang="en-US" sz="1400" baseline="-25000" dirty="0"/>
              <a:t>1</a:t>
            </a:r>
            <a:r>
              <a:rPr lang="en-US" sz="1400" dirty="0"/>
              <a:t>,B)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306714" y="6023016"/>
            <a:ext cx="937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S(B,D,D</a:t>
            </a:r>
            <a:r>
              <a:rPr lang="en-US" sz="1400" baseline="-25000" dirty="0"/>
              <a:t>1</a:t>
            </a:r>
            <a:r>
              <a:rPr lang="en-US" sz="1400" dirty="0"/>
              <a:t>)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728120" y="4355068"/>
            <a:ext cx="397086" cy="1101796"/>
            <a:chOff x="2750820" y="4323644"/>
            <a:chExt cx="397086" cy="1101796"/>
          </a:xfrm>
        </p:grpSpPr>
        <p:sp>
          <p:nvSpPr>
            <p:cNvPr id="7" name="Freeform 6"/>
            <p:cNvSpPr/>
            <p:nvPr/>
          </p:nvSpPr>
          <p:spPr bwMode="auto">
            <a:xfrm>
              <a:off x="2750820" y="4323644"/>
              <a:ext cx="397086" cy="1101796"/>
            </a:xfrm>
            <a:custGeom>
              <a:avLst/>
              <a:gdLst>
                <a:gd name="connsiteX0" fmla="*/ 0 w 397086"/>
                <a:gd name="connsiteY0" fmla="*/ 1101796 h 1101796"/>
                <a:gd name="connsiteX1" fmla="*/ 335280 w 397086"/>
                <a:gd name="connsiteY1" fmla="*/ 880816 h 1101796"/>
                <a:gd name="connsiteX2" fmla="*/ 388620 w 397086"/>
                <a:gd name="connsiteY2" fmla="*/ 57856 h 1101796"/>
                <a:gd name="connsiteX3" fmla="*/ 396240 w 397086"/>
                <a:gd name="connsiteY3" fmla="*/ 134056 h 110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086" h="1101796">
                  <a:moveTo>
                    <a:pt x="0" y="1101796"/>
                  </a:moveTo>
                  <a:cubicBezTo>
                    <a:pt x="135255" y="1078301"/>
                    <a:pt x="270510" y="1054806"/>
                    <a:pt x="335280" y="880816"/>
                  </a:cubicBezTo>
                  <a:cubicBezTo>
                    <a:pt x="400050" y="706826"/>
                    <a:pt x="378460" y="182316"/>
                    <a:pt x="388620" y="57856"/>
                  </a:cubicBezTo>
                  <a:cubicBezTo>
                    <a:pt x="398780" y="-66604"/>
                    <a:pt x="397510" y="33726"/>
                    <a:pt x="396240" y="134056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cxnSp>
          <p:nvCxnSpPr>
            <p:cNvPr id="9" name="Straight Arrow Connector 8"/>
            <p:cNvCxnSpPr>
              <a:endCxn id="7" idx="2"/>
            </p:cNvCxnSpPr>
            <p:nvPr/>
          </p:nvCxnSpPr>
          <p:spPr bwMode="auto">
            <a:xfrm flipV="1">
              <a:off x="3131820" y="4381500"/>
              <a:ext cx="7620" cy="246579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7" name="TextBox 26"/>
          <p:cNvSpPr txBox="1"/>
          <p:nvPr/>
        </p:nvSpPr>
        <p:spPr>
          <a:xfrm>
            <a:off x="4937760" y="5080439"/>
            <a:ext cx="8980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 is used</a:t>
            </a:r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Straight Arrow Connector 36"/>
          <p:cNvCxnSpPr>
            <a:stCxn id="27" idx="1"/>
          </p:cNvCxnSpPr>
          <p:nvPr/>
        </p:nvCxnSpPr>
        <p:spPr bwMode="auto">
          <a:xfrm flipH="1">
            <a:off x="3605105" y="5234328"/>
            <a:ext cx="1332655" cy="1602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TextBox 38"/>
          <p:cNvSpPr txBox="1"/>
          <p:nvPr/>
        </p:nvSpPr>
        <p:spPr>
          <a:xfrm>
            <a:off x="4785359" y="4584263"/>
            <a:ext cx="1739964" cy="595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 may use B, A</a:t>
            </a:r>
            <a:r>
              <a:rPr lang="en-US" sz="1400" baseline="-25000" dirty="0"/>
              <a:t>1</a:t>
            </a:r>
            <a:r>
              <a:rPr lang="en-US" sz="1400" dirty="0"/>
              <a:t>, D</a:t>
            </a:r>
            <a:r>
              <a:rPr lang="en-US" sz="1400" baseline="-25000" dirty="0"/>
              <a:t>1</a:t>
            </a:r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Straight Arrow Connector 39"/>
          <p:cNvCxnSpPr/>
          <p:nvPr/>
        </p:nvCxnSpPr>
        <p:spPr bwMode="auto">
          <a:xfrm flipH="1" flipV="1">
            <a:off x="3581400" y="4763786"/>
            <a:ext cx="1173612" cy="1770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TextBox 41"/>
          <p:cNvSpPr txBox="1"/>
          <p:nvPr/>
        </p:nvSpPr>
        <p:spPr>
          <a:xfrm>
            <a:off x="4785359" y="4125771"/>
            <a:ext cx="157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final result is fine</a:t>
            </a:r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3" name="Straight Arrow Connector 42"/>
          <p:cNvCxnSpPr/>
          <p:nvPr/>
        </p:nvCxnSpPr>
        <p:spPr bwMode="auto">
          <a:xfrm flipH="1" flipV="1">
            <a:off x="3611747" y="4277223"/>
            <a:ext cx="1173612" cy="1770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4" name="Group 43"/>
          <p:cNvGrpSpPr/>
          <p:nvPr/>
        </p:nvGrpSpPr>
        <p:grpSpPr>
          <a:xfrm flipH="1">
            <a:off x="3443236" y="4372809"/>
            <a:ext cx="397086" cy="1101796"/>
            <a:chOff x="2750820" y="4323644"/>
            <a:chExt cx="397086" cy="1101796"/>
          </a:xfrm>
        </p:grpSpPr>
        <p:sp>
          <p:nvSpPr>
            <p:cNvPr id="45" name="Freeform 44"/>
            <p:cNvSpPr/>
            <p:nvPr/>
          </p:nvSpPr>
          <p:spPr bwMode="auto">
            <a:xfrm>
              <a:off x="2750820" y="4323644"/>
              <a:ext cx="397086" cy="1101796"/>
            </a:xfrm>
            <a:custGeom>
              <a:avLst/>
              <a:gdLst>
                <a:gd name="connsiteX0" fmla="*/ 0 w 397086"/>
                <a:gd name="connsiteY0" fmla="*/ 1101796 h 1101796"/>
                <a:gd name="connsiteX1" fmla="*/ 335280 w 397086"/>
                <a:gd name="connsiteY1" fmla="*/ 880816 h 1101796"/>
                <a:gd name="connsiteX2" fmla="*/ 388620 w 397086"/>
                <a:gd name="connsiteY2" fmla="*/ 57856 h 1101796"/>
                <a:gd name="connsiteX3" fmla="*/ 396240 w 397086"/>
                <a:gd name="connsiteY3" fmla="*/ 134056 h 110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086" h="1101796">
                  <a:moveTo>
                    <a:pt x="0" y="1101796"/>
                  </a:moveTo>
                  <a:cubicBezTo>
                    <a:pt x="135255" y="1078301"/>
                    <a:pt x="270510" y="1054806"/>
                    <a:pt x="335280" y="880816"/>
                  </a:cubicBezTo>
                  <a:cubicBezTo>
                    <a:pt x="400050" y="706826"/>
                    <a:pt x="378460" y="182316"/>
                    <a:pt x="388620" y="57856"/>
                  </a:cubicBezTo>
                  <a:cubicBezTo>
                    <a:pt x="398780" y="-66604"/>
                    <a:pt x="397510" y="33726"/>
                    <a:pt x="396240" y="134056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cxnSp>
          <p:nvCxnSpPr>
            <p:cNvPr id="46" name="Straight Arrow Connector 45"/>
            <p:cNvCxnSpPr>
              <a:endCxn id="45" idx="2"/>
            </p:cNvCxnSpPr>
            <p:nvPr/>
          </p:nvCxnSpPr>
          <p:spPr bwMode="auto">
            <a:xfrm flipV="1">
              <a:off x="3131820" y="4381500"/>
              <a:ext cx="7620" cy="246579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6419911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projections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/>
                  <a:t>In general reduce the size of tables, but not as significantly as selections. Extended projections may even increase table size.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ea typeface="SimSun" panose="02010600030101010101" pitchFamily="2" charset="-122"/>
                  </a:rPr>
                  <a:t>Apply with care: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solidFill>
                      <a:srgbClr val="FFC000"/>
                    </a:solidFill>
                    <a:ea typeface="SimSun" panose="02010600030101010101" pitchFamily="2" charset="-122"/>
                    <a:cs typeface="Times New Roman" panose="02020603050405020304" pitchFamily="18" charset="0"/>
                  </a:rPr>
                  <a:t>General rule: 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 projection can be </a:t>
                </a:r>
                <a:r>
                  <a:rPr lang="en-US" sz="2000" u="sng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added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anywhere as long as the eliminated attributes neither are used by any operation above the projection nor appear (explicitly/implicitly) in the final expression.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A,D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(R(A,A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,B)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S(B,D,D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)))</a:t>
                </a:r>
                <a:endPara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  <a:defRPr/>
                </a:pP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Oval 48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Box 16"/>
          <p:cNvSpPr txBox="1"/>
          <p:nvPr/>
        </p:nvSpPr>
        <p:spPr>
          <a:xfrm>
            <a:off x="3116580" y="40469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A,D</a:t>
            </a:r>
          </a:p>
        </p:txBody>
      </p:sp>
      <p:cxnSp>
        <p:nvCxnSpPr>
          <p:cNvPr id="29" name="Straight Connector 28"/>
          <p:cNvCxnSpPr/>
          <p:nvPr/>
        </p:nvCxnSpPr>
        <p:spPr bwMode="auto">
          <a:xfrm flipV="1">
            <a:off x="3284220" y="435102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Box 30"/>
          <p:cNvSpPr txBox="1"/>
          <p:nvPr/>
        </p:nvSpPr>
        <p:spPr>
          <a:xfrm>
            <a:off x="3131820" y="4524554"/>
            <a:ext cx="44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077051" y="5056009"/>
                <a:ext cx="414337" cy="362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7051" y="5056009"/>
                <a:ext cx="414337" cy="3629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/>
          <p:cNvCxnSpPr/>
          <p:nvPr/>
        </p:nvCxnSpPr>
        <p:spPr bwMode="auto">
          <a:xfrm flipV="1">
            <a:off x="3284220" y="489204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/>
          <p:cNvCxnSpPr/>
          <p:nvPr/>
        </p:nvCxnSpPr>
        <p:spPr bwMode="auto">
          <a:xfrm flipV="1">
            <a:off x="2849880" y="5354674"/>
            <a:ext cx="312420" cy="17744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 flipH="1" flipV="1">
            <a:off x="3393457" y="5354674"/>
            <a:ext cx="325102" cy="17744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TextBox 40"/>
          <p:cNvSpPr txBox="1"/>
          <p:nvPr/>
        </p:nvSpPr>
        <p:spPr>
          <a:xfrm>
            <a:off x="2630666" y="5446945"/>
            <a:ext cx="5192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A,A’</a:t>
            </a:r>
          </a:p>
        </p:txBody>
      </p:sp>
      <p:cxnSp>
        <p:nvCxnSpPr>
          <p:cNvPr id="25" name="Straight Connector 24"/>
          <p:cNvCxnSpPr/>
          <p:nvPr/>
        </p:nvCxnSpPr>
        <p:spPr bwMode="auto">
          <a:xfrm flipV="1">
            <a:off x="2772657" y="5755065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TextBox 32"/>
          <p:cNvSpPr txBox="1"/>
          <p:nvPr/>
        </p:nvSpPr>
        <p:spPr>
          <a:xfrm>
            <a:off x="3584187" y="5443850"/>
            <a:ext cx="5325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D,D’</a:t>
            </a:r>
          </a:p>
        </p:txBody>
      </p:sp>
      <p:cxnSp>
        <p:nvCxnSpPr>
          <p:cNvPr id="34" name="Straight Connector 33"/>
          <p:cNvCxnSpPr/>
          <p:nvPr/>
        </p:nvCxnSpPr>
        <p:spPr bwMode="auto">
          <a:xfrm flipV="1">
            <a:off x="3733799" y="5727919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2285949" y="6015396"/>
            <a:ext cx="937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R(A,A</a:t>
            </a:r>
            <a:r>
              <a:rPr lang="en-US" sz="1400" baseline="-25000" dirty="0"/>
              <a:t>1</a:t>
            </a:r>
            <a:r>
              <a:rPr lang="en-US" sz="1400" dirty="0"/>
              <a:t>,B)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306714" y="6023016"/>
            <a:ext cx="937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S(B,D,D</a:t>
            </a:r>
            <a:r>
              <a:rPr lang="en-US" sz="1400" baseline="-25000" dirty="0"/>
              <a:t>1</a:t>
            </a:r>
            <a:r>
              <a:rPr lang="en-US" sz="1400" dirty="0"/>
              <a:t>)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728120" y="4355068"/>
            <a:ext cx="397086" cy="1101796"/>
            <a:chOff x="2750820" y="4323644"/>
            <a:chExt cx="397086" cy="1101796"/>
          </a:xfrm>
        </p:grpSpPr>
        <p:sp>
          <p:nvSpPr>
            <p:cNvPr id="7" name="Freeform 6"/>
            <p:cNvSpPr/>
            <p:nvPr/>
          </p:nvSpPr>
          <p:spPr bwMode="auto">
            <a:xfrm>
              <a:off x="2750820" y="4323644"/>
              <a:ext cx="397086" cy="1101796"/>
            </a:xfrm>
            <a:custGeom>
              <a:avLst/>
              <a:gdLst>
                <a:gd name="connsiteX0" fmla="*/ 0 w 397086"/>
                <a:gd name="connsiteY0" fmla="*/ 1101796 h 1101796"/>
                <a:gd name="connsiteX1" fmla="*/ 335280 w 397086"/>
                <a:gd name="connsiteY1" fmla="*/ 880816 h 1101796"/>
                <a:gd name="connsiteX2" fmla="*/ 388620 w 397086"/>
                <a:gd name="connsiteY2" fmla="*/ 57856 h 1101796"/>
                <a:gd name="connsiteX3" fmla="*/ 396240 w 397086"/>
                <a:gd name="connsiteY3" fmla="*/ 134056 h 110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086" h="1101796">
                  <a:moveTo>
                    <a:pt x="0" y="1101796"/>
                  </a:moveTo>
                  <a:cubicBezTo>
                    <a:pt x="135255" y="1078301"/>
                    <a:pt x="270510" y="1054806"/>
                    <a:pt x="335280" y="880816"/>
                  </a:cubicBezTo>
                  <a:cubicBezTo>
                    <a:pt x="400050" y="706826"/>
                    <a:pt x="378460" y="182316"/>
                    <a:pt x="388620" y="57856"/>
                  </a:cubicBezTo>
                  <a:cubicBezTo>
                    <a:pt x="398780" y="-66604"/>
                    <a:pt x="397510" y="33726"/>
                    <a:pt x="396240" y="134056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cxnSp>
          <p:nvCxnSpPr>
            <p:cNvPr id="9" name="Straight Arrow Connector 8"/>
            <p:cNvCxnSpPr>
              <a:endCxn id="7" idx="2"/>
            </p:cNvCxnSpPr>
            <p:nvPr/>
          </p:nvCxnSpPr>
          <p:spPr bwMode="auto">
            <a:xfrm flipV="1">
              <a:off x="3131820" y="4381500"/>
              <a:ext cx="7620" cy="246579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7" name="TextBox 26"/>
          <p:cNvSpPr txBox="1"/>
          <p:nvPr/>
        </p:nvSpPr>
        <p:spPr>
          <a:xfrm>
            <a:off x="4937760" y="5080439"/>
            <a:ext cx="8980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 is used</a:t>
            </a:r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Straight Arrow Connector 36"/>
          <p:cNvCxnSpPr>
            <a:stCxn id="27" idx="1"/>
          </p:cNvCxnSpPr>
          <p:nvPr/>
        </p:nvCxnSpPr>
        <p:spPr bwMode="auto">
          <a:xfrm flipH="1">
            <a:off x="3605105" y="5234328"/>
            <a:ext cx="1332655" cy="1602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TextBox 38"/>
          <p:cNvSpPr txBox="1"/>
          <p:nvPr/>
        </p:nvSpPr>
        <p:spPr>
          <a:xfrm>
            <a:off x="4785359" y="4584263"/>
            <a:ext cx="1739964" cy="595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 may use B, A</a:t>
            </a:r>
            <a:r>
              <a:rPr lang="en-US" sz="1400" baseline="-25000" dirty="0"/>
              <a:t>1</a:t>
            </a:r>
            <a:r>
              <a:rPr lang="en-US" sz="1400" dirty="0"/>
              <a:t>, D</a:t>
            </a:r>
            <a:r>
              <a:rPr lang="en-US" sz="1400" baseline="-25000" dirty="0"/>
              <a:t>1</a:t>
            </a:r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Straight Arrow Connector 39"/>
          <p:cNvCxnSpPr/>
          <p:nvPr/>
        </p:nvCxnSpPr>
        <p:spPr bwMode="auto">
          <a:xfrm flipH="1" flipV="1">
            <a:off x="3581400" y="4763786"/>
            <a:ext cx="1173612" cy="1770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TextBox 41"/>
          <p:cNvSpPr txBox="1"/>
          <p:nvPr/>
        </p:nvSpPr>
        <p:spPr>
          <a:xfrm>
            <a:off x="4785359" y="4125771"/>
            <a:ext cx="157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final result is fine</a:t>
            </a:r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3" name="Straight Arrow Connector 42"/>
          <p:cNvCxnSpPr/>
          <p:nvPr/>
        </p:nvCxnSpPr>
        <p:spPr bwMode="auto">
          <a:xfrm flipH="1" flipV="1">
            <a:off x="3611747" y="4277223"/>
            <a:ext cx="1173612" cy="1770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4" name="Group 43"/>
          <p:cNvGrpSpPr/>
          <p:nvPr/>
        </p:nvGrpSpPr>
        <p:grpSpPr>
          <a:xfrm flipH="1">
            <a:off x="3443236" y="4372809"/>
            <a:ext cx="397086" cy="1101796"/>
            <a:chOff x="2750820" y="4323644"/>
            <a:chExt cx="397086" cy="1101796"/>
          </a:xfrm>
        </p:grpSpPr>
        <p:sp>
          <p:nvSpPr>
            <p:cNvPr id="45" name="Freeform 44"/>
            <p:cNvSpPr/>
            <p:nvPr/>
          </p:nvSpPr>
          <p:spPr bwMode="auto">
            <a:xfrm>
              <a:off x="2750820" y="4323644"/>
              <a:ext cx="397086" cy="1101796"/>
            </a:xfrm>
            <a:custGeom>
              <a:avLst/>
              <a:gdLst>
                <a:gd name="connsiteX0" fmla="*/ 0 w 397086"/>
                <a:gd name="connsiteY0" fmla="*/ 1101796 h 1101796"/>
                <a:gd name="connsiteX1" fmla="*/ 335280 w 397086"/>
                <a:gd name="connsiteY1" fmla="*/ 880816 h 1101796"/>
                <a:gd name="connsiteX2" fmla="*/ 388620 w 397086"/>
                <a:gd name="connsiteY2" fmla="*/ 57856 h 1101796"/>
                <a:gd name="connsiteX3" fmla="*/ 396240 w 397086"/>
                <a:gd name="connsiteY3" fmla="*/ 134056 h 110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086" h="1101796">
                  <a:moveTo>
                    <a:pt x="0" y="1101796"/>
                  </a:moveTo>
                  <a:cubicBezTo>
                    <a:pt x="135255" y="1078301"/>
                    <a:pt x="270510" y="1054806"/>
                    <a:pt x="335280" y="880816"/>
                  </a:cubicBezTo>
                  <a:cubicBezTo>
                    <a:pt x="400050" y="706826"/>
                    <a:pt x="378460" y="182316"/>
                    <a:pt x="388620" y="57856"/>
                  </a:cubicBezTo>
                  <a:cubicBezTo>
                    <a:pt x="398780" y="-66604"/>
                    <a:pt x="397510" y="33726"/>
                    <a:pt x="396240" y="134056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cxnSp>
          <p:nvCxnSpPr>
            <p:cNvPr id="46" name="Straight Arrow Connector 45"/>
            <p:cNvCxnSpPr>
              <a:endCxn id="45" idx="2"/>
            </p:cNvCxnSpPr>
            <p:nvPr/>
          </p:nvCxnSpPr>
          <p:spPr bwMode="auto">
            <a:xfrm flipV="1">
              <a:off x="3131820" y="4381500"/>
              <a:ext cx="7620" cy="246579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7" name="TextBox 46"/>
          <p:cNvSpPr txBox="1"/>
          <p:nvPr/>
        </p:nvSpPr>
        <p:spPr>
          <a:xfrm>
            <a:off x="4787673" y="5574030"/>
            <a:ext cx="34651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A’ = B plus those in A</a:t>
            </a:r>
            <a:r>
              <a:rPr lang="en-US" sz="1400" baseline="-25000" dirty="0">
                <a:solidFill>
                  <a:srgbClr val="FF0000"/>
                </a:solidFill>
              </a:rPr>
              <a:t>1</a:t>
            </a:r>
            <a:r>
              <a:rPr lang="en-US" sz="1400" dirty="0">
                <a:solidFill>
                  <a:srgbClr val="FF0000"/>
                </a:solidFill>
              </a:rPr>
              <a:t> that are used in C</a:t>
            </a:r>
          </a:p>
          <a:p>
            <a:r>
              <a:rPr lang="en-US" sz="1400" dirty="0">
                <a:solidFill>
                  <a:srgbClr val="FF0000"/>
                </a:solidFill>
              </a:rPr>
              <a:t>D’ = B plus those in D</a:t>
            </a:r>
            <a:r>
              <a:rPr lang="en-US" sz="1400" baseline="-25000" dirty="0">
                <a:solidFill>
                  <a:srgbClr val="FF0000"/>
                </a:solidFill>
              </a:rPr>
              <a:t>1</a:t>
            </a:r>
            <a:r>
              <a:rPr lang="en-US" sz="1400" dirty="0">
                <a:solidFill>
                  <a:srgbClr val="FF0000"/>
                </a:solidFill>
              </a:rPr>
              <a:t> that are used in C</a:t>
            </a:r>
          </a:p>
        </p:txBody>
      </p:sp>
    </p:spTree>
    <p:extLst>
      <p:ext uri="{BB962C8B-B14F-4D97-AF65-F5344CB8AC3E}">
        <p14:creationId xmlns:p14="http://schemas.microsoft.com/office/powerpoint/2010/main" val="13141249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projections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/>
                  <a:t>In general reduce the size of tables, but not as significantly as selections. Extended projections may even increase table size.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ea typeface="SimSun" panose="02010600030101010101" pitchFamily="2" charset="-122"/>
                  </a:rPr>
                  <a:t>Apply with care: 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solidFill>
                      <a:srgbClr val="FFC000"/>
                    </a:solidFill>
                    <a:ea typeface="SimSun" panose="02010600030101010101" pitchFamily="2" charset="-122"/>
                    <a:cs typeface="Times New Roman" panose="02020603050405020304" pitchFamily="18" charset="0"/>
                  </a:rPr>
                  <a:t>General rule: 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 projection can be </a:t>
                </a:r>
                <a:r>
                  <a:rPr lang="en-US" sz="2000" u="sng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added</a:t>
                </a:r>
                <a:r>
                  <a:rPr lang="en-US" sz="20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anywhere as long as the eliminated attributes neither are used by any operation above the projection nor appear (explicitly/implicitly) in the final expression.</a:t>
                </a: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A,D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(R(A,A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,B)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S(B,D,D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)))</a:t>
                </a:r>
              </a:p>
              <a:p>
                <a:pPr marL="0" indent="0">
                  <a:buNone/>
                  <a:defRPr/>
                </a:pP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                                        = π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A,D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σ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(π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A,A’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(R(A,A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,B)))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π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D,D’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(S(B,D,D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))))</a:t>
                </a:r>
                <a:endPara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  <a:defRPr/>
                </a:pP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Oval 48"/>
          <p:cNvSpPr/>
          <p:nvPr/>
        </p:nvSpPr>
        <p:spPr bwMode="auto">
          <a:xfrm>
            <a:off x="4785360" y="2461260"/>
            <a:ext cx="904874" cy="42672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20740" y="2153483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Not “moved”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587753" y="2320172"/>
            <a:ext cx="375307" cy="16891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Box 16"/>
          <p:cNvSpPr txBox="1"/>
          <p:nvPr/>
        </p:nvSpPr>
        <p:spPr>
          <a:xfrm>
            <a:off x="3116580" y="40469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A,D</a:t>
            </a:r>
          </a:p>
        </p:txBody>
      </p:sp>
      <p:cxnSp>
        <p:nvCxnSpPr>
          <p:cNvPr id="29" name="Straight Connector 28"/>
          <p:cNvCxnSpPr/>
          <p:nvPr/>
        </p:nvCxnSpPr>
        <p:spPr bwMode="auto">
          <a:xfrm flipV="1">
            <a:off x="3284220" y="435102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Box 30"/>
          <p:cNvSpPr txBox="1"/>
          <p:nvPr/>
        </p:nvSpPr>
        <p:spPr>
          <a:xfrm>
            <a:off x="3131820" y="4524554"/>
            <a:ext cx="44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077051" y="5056009"/>
                <a:ext cx="414337" cy="362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⋈</m:t>
                      </m:r>
                    </m:oMath>
                  </m:oMathPara>
                </a14:m>
                <a:endParaRPr lang="en-US" sz="16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7051" y="5056009"/>
                <a:ext cx="414337" cy="3629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/>
          <p:cNvCxnSpPr/>
          <p:nvPr/>
        </p:nvCxnSpPr>
        <p:spPr bwMode="auto">
          <a:xfrm flipV="1">
            <a:off x="3284220" y="4892040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/>
          <p:cNvCxnSpPr/>
          <p:nvPr/>
        </p:nvCxnSpPr>
        <p:spPr bwMode="auto">
          <a:xfrm flipV="1">
            <a:off x="2849880" y="5354674"/>
            <a:ext cx="312420" cy="17744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 flipH="1" flipV="1">
            <a:off x="3393457" y="5354674"/>
            <a:ext cx="325102" cy="17744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TextBox 40"/>
          <p:cNvSpPr txBox="1"/>
          <p:nvPr/>
        </p:nvSpPr>
        <p:spPr>
          <a:xfrm>
            <a:off x="2630666" y="5446945"/>
            <a:ext cx="5192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A,A’</a:t>
            </a:r>
          </a:p>
        </p:txBody>
      </p:sp>
      <p:cxnSp>
        <p:nvCxnSpPr>
          <p:cNvPr id="25" name="Straight Connector 24"/>
          <p:cNvCxnSpPr/>
          <p:nvPr/>
        </p:nvCxnSpPr>
        <p:spPr bwMode="auto">
          <a:xfrm flipV="1">
            <a:off x="2772657" y="5755065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TextBox 32"/>
          <p:cNvSpPr txBox="1"/>
          <p:nvPr/>
        </p:nvSpPr>
        <p:spPr>
          <a:xfrm>
            <a:off x="3584187" y="5443850"/>
            <a:ext cx="5325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1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D,D’</a:t>
            </a:r>
          </a:p>
        </p:txBody>
      </p:sp>
      <p:cxnSp>
        <p:nvCxnSpPr>
          <p:cNvPr id="34" name="Straight Connector 33"/>
          <p:cNvCxnSpPr/>
          <p:nvPr/>
        </p:nvCxnSpPr>
        <p:spPr bwMode="auto">
          <a:xfrm flipV="1">
            <a:off x="3733799" y="5727919"/>
            <a:ext cx="0" cy="27705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2285949" y="6015396"/>
            <a:ext cx="937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R(A,A</a:t>
            </a:r>
            <a:r>
              <a:rPr lang="en-US" sz="1400" baseline="-25000" dirty="0"/>
              <a:t>1</a:t>
            </a:r>
            <a:r>
              <a:rPr lang="en-US" sz="1400" dirty="0"/>
              <a:t>,B)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306714" y="6023016"/>
            <a:ext cx="937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S(B,D,D</a:t>
            </a:r>
            <a:r>
              <a:rPr lang="en-US" sz="1400" baseline="-25000" dirty="0"/>
              <a:t>1</a:t>
            </a:r>
            <a:r>
              <a:rPr lang="en-US" sz="1400" dirty="0"/>
              <a:t>)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728120" y="4355068"/>
            <a:ext cx="397086" cy="1101796"/>
            <a:chOff x="2750820" y="4323644"/>
            <a:chExt cx="397086" cy="1101796"/>
          </a:xfrm>
        </p:grpSpPr>
        <p:sp>
          <p:nvSpPr>
            <p:cNvPr id="7" name="Freeform 6"/>
            <p:cNvSpPr/>
            <p:nvPr/>
          </p:nvSpPr>
          <p:spPr bwMode="auto">
            <a:xfrm>
              <a:off x="2750820" y="4323644"/>
              <a:ext cx="397086" cy="1101796"/>
            </a:xfrm>
            <a:custGeom>
              <a:avLst/>
              <a:gdLst>
                <a:gd name="connsiteX0" fmla="*/ 0 w 397086"/>
                <a:gd name="connsiteY0" fmla="*/ 1101796 h 1101796"/>
                <a:gd name="connsiteX1" fmla="*/ 335280 w 397086"/>
                <a:gd name="connsiteY1" fmla="*/ 880816 h 1101796"/>
                <a:gd name="connsiteX2" fmla="*/ 388620 w 397086"/>
                <a:gd name="connsiteY2" fmla="*/ 57856 h 1101796"/>
                <a:gd name="connsiteX3" fmla="*/ 396240 w 397086"/>
                <a:gd name="connsiteY3" fmla="*/ 134056 h 110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086" h="1101796">
                  <a:moveTo>
                    <a:pt x="0" y="1101796"/>
                  </a:moveTo>
                  <a:cubicBezTo>
                    <a:pt x="135255" y="1078301"/>
                    <a:pt x="270510" y="1054806"/>
                    <a:pt x="335280" y="880816"/>
                  </a:cubicBezTo>
                  <a:cubicBezTo>
                    <a:pt x="400050" y="706826"/>
                    <a:pt x="378460" y="182316"/>
                    <a:pt x="388620" y="57856"/>
                  </a:cubicBezTo>
                  <a:cubicBezTo>
                    <a:pt x="398780" y="-66604"/>
                    <a:pt x="397510" y="33726"/>
                    <a:pt x="396240" y="134056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cxnSp>
          <p:nvCxnSpPr>
            <p:cNvPr id="9" name="Straight Arrow Connector 8"/>
            <p:cNvCxnSpPr>
              <a:endCxn id="7" idx="2"/>
            </p:cNvCxnSpPr>
            <p:nvPr/>
          </p:nvCxnSpPr>
          <p:spPr bwMode="auto">
            <a:xfrm flipV="1">
              <a:off x="3131820" y="4381500"/>
              <a:ext cx="7620" cy="246579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4" name="Group 43"/>
          <p:cNvGrpSpPr/>
          <p:nvPr/>
        </p:nvGrpSpPr>
        <p:grpSpPr>
          <a:xfrm flipH="1">
            <a:off x="3443236" y="4372809"/>
            <a:ext cx="397086" cy="1101796"/>
            <a:chOff x="2750820" y="4323644"/>
            <a:chExt cx="397086" cy="1101796"/>
          </a:xfrm>
        </p:grpSpPr>
        <p:sp>
          <p:nvSpPr>
            <p:cNvPr id="45" name="Freeform 44"/>
            <p:cNvSpPr/>
            <p:nvPr/>
          </p:nvSpPr>
          <p:spPr bwMode="auto">
            <a:xfrm>
              <a:off x="2750820" y="4323644"/>
              <a:ext cx="397086" cy="1101796"/>
            </a:xfrm>
            <a:custGeom>
              <a:avLst/>
              <a:gdLst>
                <a:gd name="connsiteX0" fmla="*/ 0 w 397086"/>
                <a:gd name="connsiteY0" fmla="*/ 1101796 h 1101796"/>
                <a:gd name="connsiteX1" fmla="*/ 335280 w 397086"/>
                <a:gd name="connsiteY1" fmla="*/ 880816 h 1101796"/>
                <a:gd name="connsiteX2" fmla="*/ 388620 w 397086"/>
                <a:gd name="connsiteY2" fmla="*/ 57856 h 1101796"/>
                <a:gd name="connsiteX3" fmla="*/ 396240 w 397086"/>
                <a:gd name="connsiteY3" fmla="*/ 134056 h 110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086" h="1101796">
                  <a:moveTo>
                    <a:pt x="0" y="1101796"/>
                  </a:moveTo>
                  <a:cubicBezTo>
                    <a:pt x="135255" y="1078301"/>
                    <a:pt x="270510" y="1054806"/>
                    <a:pt x="335280" y="880816"/>
                  </a:cubicBezTo>
                  <a:cubicBezTo>
                    <a:pt x="400050" y="706826"/>
                    <a:pt x="378460" y="182316"/>
                    <a:pt x="388620" y="57856"/>
                  </a:cubicBezTo>
                  <a:cubicBezTo>
                    <a:pt x="398780" y="-66604"/>
                    <a:pt x="397510" y="33726"/>
                    <a:pt x="396240" y="134056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cxnSp>
          <p:nvCxnSpPr>
            <p:cNvPr id="46" name="Straight Arrow Connector 45"/>
            <p:cNvCxnSpPr>
              <a:endCxn id="45" idx="2"/>
            </p:cNvCxnSpPr>
            <p:nvPr/>
          </p:nvCxnSpPr>
          <p:spPr bwMode="auto">
            <a:xfrm flipV="1">
              <a:off x="3131820" y="4381500"/>
              <a:ext cx="7620" cy="246579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7" name="TextBox 46"/>
          <p:cNvSpPr txBox="1"/>
          <p:nvPr/>
        </p:nvSpPr>
        <p:spPr>
          <a:xfrm>
            <a:off x="4787673" y="5574030"/>
            <a:ext cx="34651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A’ = B plus those in A</a:t>
            </a:r>
            <a:r>
              <a:rPr lang="en-US" sz="1400" baseline="-25000" dirty="0">
                <a:solidFill>
                  <a:srgbClr val="FF0000"/>
                </a:solidFill>
              </a:rPr>
              <a:t>1</a:t>
            </a:r>
            <a:r>
              <a:rPr lang="en-US" sz="1400" dirty="0">
                <a:solidFill>
                  <a:srgbClr val="FF0000"/>
                </a:solidFill>
              </a:rPr>
              <a:t> that are used in C</a:t>
            </a:r>
          </a:p>
          <a:p>
            <a:r>
              <a:rPr lang="en-US" sz="1400" dirty="0">
                <a:solidFill>
                  <a:srgbClr val="FF0000"/>
                </a:solidFill>
              </a:rPr>
              <a:t>D’ = B plus those in D</a:t>
            </a:r>
            <a:r>
              <a:rPr lang="en-US" sz="1400" baseline="-25000" dirty="0">
                <a:solidFill>
                  <a:srgbClr val="FF0000"/>
                </a:solidFill>
              </a:rPr>
              <a:t>1</a:t>
            </a:r>
            <a:r>
              <a:rPr lang="en-US" sz="1400" dirty="0">
                <a:solidFill>
                  <a:srgbClr val="FF0000"/>
                </a:solidFill>
              </a:rPr>
              <a:t> that are used in C</a:t>
            </a:r>
          </a:p>
        </p:txBody>
      </p:sp>
    </p:spTree>
    <p:extLst>
      <p:ext uri="{BB962C8B-B14F-4D97-AF65-F5344CB8AC3E}">
        <p14:creationId xmlns:p14="http://schemas.microsoft.com/office/powerpoint/2010/main" val="9039719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Dealing with duplicate elimination </a:t>
            </a:r>
            <a:r>
              <a:rPr lang="el-GR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24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en-US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                                             </a:t>
            </a: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8546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duplicate elimination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be pushed in join operations: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(R×S)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(R)×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   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(S).</a:t>
                </a:r>
              </a:p>
              <a:p>
                <a:pPr marL="0" indent="0">
                  <a:buNone/>
                  <a:defRPr/>
                </a:pPr>
                <a:endParaRPr lang="en-US" sz="2400" dirty="0"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                                          </a:t>
                </a: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  <a:defRPr/>
                </a:pP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68413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duplicate elimination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be pushed in join operations: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(R×S)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(R)×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   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(S).</a:t>
                </a:r>
              </a:p>
              <a:p>
                <a:pPr marL="457200" indent="-457200">
                  <a:buAutoNum type="arabicPeriod" startAt="2"/>
                  <a:defRPr/>
                </a:pP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swap with selections: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                                          </a:t>
                </a: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  <a:defRPr/>
                </a:pP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73752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duplicate elimination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be pushed in join operations: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(R×S)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(R)×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   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(S).</a:t>
                </a:r>
              </a:p>
              <a:p>
                <a:pPr marL="457200" indent="-457200">
                  <a:buAutoNum type="arabicPeriod" startAt="2"/>
                  <a:defRPr/>
                </a:pP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swap with selections: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sz="2400" dirty="0"/>
                  <a:t>          but </a:t>
                </a:r>
                <a:r>
                  <a:rPr lang="en-US" sz="2400" dirty="0">
                    <a:solidFill>
                      <a:srgbClr val="FF0000"/>
                    </a:solidFill>
                  </a:rPr>
                  <a:t>not</a:t>
                </a:r>
                <a:r>
                  <a:rPr lang="en-US" sz="2400" dirty="0"/>
                  <a:t> with projections: 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≠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</a:t>
                </a: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  <a:defRPr/>
                </a:pP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67746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duplicate elimination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be pushed in join operations: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(R×S)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(R)×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   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(S).</a:t>
                </a:r>
              </a:p>
              <a:p>
                <a:pPr marL="457200" indent="-457200">
                  <a:buAutoNum type="arabicPeriod" startAt="2"/>
                  <a:defRPr/>
                </a:pP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swap with selections: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sz="2400" dirty="0"/>
                  <a:t>          but </a:t>
                </a:r>
                <a:r>
                  <a:rPr lang="en-US" sz="2400" dirty="0">
                    <a:solidFill>
                      <a:srgbClr val="FF0000"/>
                    </a:solidFill>
                  </a:rPr>
                  <a:t>not</a:t>
                </a:r>
                <a:r>
                  <a:rPr lang="en-US" sz="2400" dirty="0"/>
                  <a:t> with projections: 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≠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be pushed in set operations and bag-intersection:</a:t>
                </a:r>
              </a:p>
              <a:p>
                <a:pPr marL="0" indent="0">
                  <a:buNone/>
                  <a:defRPr/>
                </a:pPr>
                <a:r>
                  <a:rPr lang="en-US" sz="2400" dirty="0"/>
                  <a:t>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</a:t>
                </a:r>
                <a:r>
                  <a:rPr lang="en-US" sz="2400" dirty="0"/>
                  <a:t>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B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B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                                          </a:t>
                </a: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  <a:defRPr/>
                </a:pP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32166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duplicate elimination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be pushed in join operations: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(R×S)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(R)×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   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(S).</a:t>
                </a:r>
              </a:p>
              <a:p>
                <a:pPr marL="457200" indent="-457200">
                  <a:buAutoNum type="arabicPeriod" startAt="2"/>
                  <a:defRPr/>
                </a:pP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swap with selections: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sz="2400" dirty="0"/>
                  <a:t>          but </a:t>
                </a:r>
                <a:r>
                  <a:rPr lang="en-US" sz="2400" dirty="0">
                    <a:solidFill>
                      <a:srgbClr val="FF0000"/>
                    </a:solidFill>
                  </a:rPr>
                  <a:t>not</a:t>
                </a:r>
                <a:r>
                  <a:rPr lang="en-US" sz="2400" dirty="0"/>
                  <a:t> with projections: 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≠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be pushed in set operations and bag-intersection:</a:t>
                </a:r>
              </a:p>
              <a:p>
                <a:pPr marL="0" indent="0">
                  <a:buNone/>
                  <a:defRPr/>
                </a:pPr>
                <a:r>
                  <a:rPr lang="en-US" sz="2400" dirty="0"/>
                  <a:t>       </a:t>
                </a:r>
                <a:r>
                  <a:rPr lang="el-GR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    </a:t>
                </a:r>
                <a:r>
                  <a:rPr lang="el-GR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</a:t>
                </a:r>
                <a:r>
                  <a:rPr lang="el-GR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</a:t>
                </a:r>
                <a:r>
                  <a:rPr lang="en-US" sz="2400" dirty="0"/>
                  <a:t>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B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B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                                          </a:t>
                </a: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  <a:defRPr/>
                </a:pP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19798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duplicate elimination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be pushed in join operations: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(R×S)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(R)×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   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(S).</a:t>
                </a:r>
              </a:p>
              <a:p>
                <a:pPr marL="457200" indent="-457200">
                  <a:buAutoNum type="arabicPeriod" startAt="2"/>
                  <a:defRPr/>
                </a:pP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swap with selections: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sz="2400" dirty="0"/>
                  <a:t>          but </a:t>
                </a:r>
                <a:r>
                  <a:rPr lang="en-US" sz="2400" dirty="0">
                    <a:solidFill>
                      <a:srgbClr val="FF0000"/>
                    </a:solidFill>
                  </a:rPr>
                  <a:t>not</a:t>
                </a:r>
                <a:r>
                  <a:rPr lang="en-US" sz="2400" dirty="0"/>
                  <a:t> with projections: 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≠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be pushed in set operations and bag-intersection:</a:t>
                </a:r>
              </a:p>
              <a:p>
                <a:pPr marL="0" indent="0">
                  <a:buNone/>
                  <a:defRPr/>
                </a:pPr>
                <a:r>
                  <a:rPr lang="en-US" sz="2400" dirty="0"/>
                  <a:t>       </a:t>
                </a:r>
                <a:r>
                  <a:rPr lang="el-GR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    </a:t>
                </a:r>
                <a:r>
                  <a:rPr lang="el-GR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</a:t>
                </a:r>
                <a:r>
                  <a:rPr lang="el-GR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</a:t>
                </a:r>
                <a:r>
                  <a:rPr lang="en-US" sz="2400" dirty="0"/>
                  <a:t>   </a:t>
                </a:r>
                <a:r>
                  <a:rPr lang="el-GR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B </a:t>
                </a:r>
                <a:r>
                  <a:rPr 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:r>
                  <a:rPr lang="en-US" sz="2400" dirty="0">
                    <a:solidFill>
                      <a:srgbClr val="00B050"/>
                    </a:solidFill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B </a:t>
                </a:r>
                <a:r>
                  <a:rPr lang="el-GR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                                          </a:t>
                </a: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  <a:defRPr/>
                </a:pP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25533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FontTx/>
                  <a:buNone/>
                  <a:defRPr/>
                </a:pPr>
                <a:r>
                  <a:rPr lang="en-US" sz="2800" dirty="0"/>
                  <a:t>Dealing with duplicate elimination </a:t>
                </a:r>
                <a:r>
                  <a:rPr lang="el-GR" sz="28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  <a:defRPr/>
                </a:pP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be pushed in join operations: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(R×S)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(R)×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   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⋈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(S).</a:t>
                </a:r>
              </a:p>
              <a:p>
                <a:pPr marL="457200" indent="-457200">
                  <a:buAutoNum type="arabicPeriod" startAt="2"/>
                  <a:defRPr/>
                </a:pP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swap with selections: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sz="2400" dirty="0"/>
                  <a:t>          but </a:t>
                </a:r>
                <a:r>
                  <a:rPr lang="en-US" sz="2400" dirty="0">
                    <a:solidFill>
                      <a:srgbClr val="FF0000"/>
                    </a:solidFill>
                  </a:rPr>
                  <a:t>not</a:t>
                </a:r>
                <a:r>
                  <a:rPr lang="en-US" sz="2400" dirty="0"/>
                  <a:t> with projections: 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≠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(R))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can be pushed in set operations and bag-intersection:</a:t>
                </a:r>
              </a:p>
              <a:p>
                <a:pPr marL="0" indent="0">
                  <a:buNone/>
                  <a:defRPr/>
                </a:pPr>
                <a:r>
                  <a:rPr lang="en-US" sz="2400" dirty="0"/>
                  <a:t>       </a:t>
                </a:r>
                <a:r>
                  <a:rPr lang="el-GR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    </a:t>
                </a:r>
                <a:r>
                  <a:rPr lang="el-GR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</a:t>
                </a: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</a:t>
                </a:r>
                <a:r>
                  <a:rPr lang="el-GR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</a:t>
                </a:r>
                <a:r>
                  <a:rPr lang="en-US" sz="2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</a:t>
                </a:r>
                <a:r>
                  <a:rPr lang="en-US" sz="2400" dirty="0"/>
                  <a:t>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B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=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:r>
                  <a:rPr lang="en-US" sz="24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B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</a:t>
                </a:r>
              </a:p>
              <a:p>
                <a:pPr marL="457200" indent="-457200">
                  <a:buAutoNum type="arabicPeriod" startAt="4"/>
                  <a:defRPr/>
                </a:pP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cannot</a:t>
                </a:r>
                <a:r>
                  <a:rPr lang="en-US" sz="2400" dirty="0"/>
                  <a:t> be pushed in other bag operations: </a:t>
                </a:r>
              </a:p>
              <a:p>
                <a:pPr marL="0" indent="0">
                  <a:buNone/>
                  <a:defRPr/>
                </a:pPr>
                <a:r>
                  <a:rPr lang="en-US" sz="2400" dirty="0"/>
                  <a:t>    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B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≠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B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(S),  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B 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S)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≠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(R)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sz="2400" baseline="-25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B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(S)  </a:t>
                </a:r>
                <a:endParaRPr lang="en-US" sz="2400" dirty="0"/>
              </a:p>
              <a:p>
                <a:pPr marL="0" indent="0">
                  <a:buNone/>
                  <a:defRPr/>
                </a:pPr>
                <a:endParaRPr lang="en-US" sz="2400" dirty="0"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indent="0">
                  <a:buNone/>
                  <a:defRPr/>
                </a:pPr>
                <a:r>
                  <a:rPr lang="en-US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                                          </a:t>
                </a: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  <a:defRPr/>
                </a:pPr>
                <a:endPara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908" y="933132"/>
                <a:ext cx="8259762" cy="5521007"/>
              </a:xfrm>
              <a:blipFill rotWithShape="0">
                <a:blip r:embed="rId4"/>
                <a:stretch>
                  <a:fillRect l="-1474" t="-1101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89970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dirty="0"/>
              <a:t>Dealing with grouping and sorting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400" dirty="0"/>
              <a:t>,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3372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dirty="0"/>
              <a:t>Dealing with grouping and sorting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400" dirty="0"/>
              <a:t>,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r>
              <a:rPr lang="en-US" sz="2000" dirty="0"/>
              <a:t>More case dependent. Also need to consider earlier/later operations. </a:t>
            </a:r>
          </a:p>
          <a:p>
            <a:pPr marL="0" indent="0">
              <a:buFontTx/>
              <a:buNone/>
              <a:defRPr/>
            </a:pPr>
            <a:endParaRPr lang="en-US" sz="2000" dirty="0"/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4720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dirty="0"/>
              <a:t>Dealing with grouping and sorting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400" dirty="0"/>
              <a:t>,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r>
              <a:rPr lang="en-US" sz="2000" dirty="0"/>
              <a:t>More case dependent. Also need to consider earlier/later operations. </a:t>
            </a:r>
          </a:p>
          <a:p>
            <a:pPr marL="0" indent="0">
              <a:buFontTx/>
              <a:buNone/>
              <a:defRPr/>
            </a:pPr>
            <a:endParaRPr lang="en-US" sz="2000" dirty="0"/>
          </a:p>
          <a:p>
            <a:pPr marL="0" indent="0">
              <a:buFontTx/>
              <a:buNone/>
              <a:defRPr/>
            </a:pPr>
            <a:r>
              <a:rPr lang="en-US" sz="2000" dirty="0">
                <a:solidFill>
                  <a:srgbClr val="FF9900"/>
                </a:solidFill>
              </a:rPr>
              <a:t>Grouping </a:t>
            </a:r>
            <a:r>
              <a:rPr lang="el-GR" sz="2000" dirty="0">
                <a:solidFill>
                  <a:srgbClr val="FF99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solidFill>
                  <a:srgbClr val="FF99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>
                <a:solidFill>
                  <a:srgbClr val="FF9900"/>
                </a:solidFill>
              </a:rPr>
              <a:t>: </a:t>
            </a:r>
            <a:r>
              <a:rPr lang="en-US" sz="2000" dirty="0"/>
              <a:t>group the tuples in terms of the values of the attributes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                    in L, and for each group, compute the aggregations in A.</a:t>
            </a: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4576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dirty="0"/>
              <a:t>Dealing with grouping and sorting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400" dirty="0"/>
              <a:t>,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r>
              <a:rPr lang="en-US" sz="2000" dirty="0"/>
              <a:t>More case dependent. Also need to consider earlier/later operations. </a:t>
            </a:r>
          </a:p>
          <a:p>
            <a:pPr marL="0" indent="0">
              <a:buFontTx/>
              <a:buNone/>
              <a:defRPr/>
            </a:pPr>
            <a:endParaRPr lang="en-US" sz="2000" dirty="0"/>
          </a:p>
          <a:p>
            <a:pPr marL="0" indent="0">
              <a:buFontTx/>
              <a:buNone/>
              <a:defRPr/>
            </a:pPr>
            <a:r>
              <a:rPr lang="en-US" sz="2000" dirty="0">
                <a:solidFill>
                  <a:srgbClr val="FF9900"/>
                </a:solidFill>
              </a:rPr>
              <a:t>Grouping </a:t>
            </a:r>
            <a:r>
              <a:rPr lang="el-GR" sz="2000" dirty="0">
                <a:solidFill>
                  <a:srgbClr val="FF99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solidFill>
                  <a:srgbClr val="FF99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>
                <a:solidFill>
                  <a:srgbClr val="FF9900"/>
                </a:solidFill>
              </a:rPr>
              <a:t>: </a:t>
            </a:r>
            <a:r>
              <a:rPr lang="en-US" sz="2000" dirty="0"/>
              <a:t>group the tuples in terms of the values of the attributes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                    in L, and for each group, compute the aggregations in A.</a:t>
            </a:r>
          </a:p>
          <a:p>
            <a:pPr>
              <a:defRPr/>
            </a:pPr>
            <a:r>
              <a:rPr lang="en-US" sz="2000" dirty="0"/>
              <a:t>Grouping reduces table size, but could be expensive if the table is unorganized. </a:t>
            </a: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444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dirty="0"/>
              <a:t>Dealing with grouping and sorting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400" dirty="0"/>
              <a:t>,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r>
              <a:rPr lang="en-US" sz="2000" dirty="0"/>
              <a:t>More case dependent. Also need to consider earlier/later operations. </a:t>
            </a:r>
          </a:p>
          <a:p>
            <a:pPr marL="0" indent="0">
              <a:buFontTx/>
              <a:buNone/>
              <a:defRPr/>
            </a:pPr>
            <a:endParaRPr lang="en-US" sz="2000" dirty="0"/>
          </a:p>
          <a:p>
            <a:pPr marL="0" indent="0">
              <a:buFontTx/>
              <a:buNone/>
              <a:defRPr/>
            </a:pPr>
            <a:r>
              <a:rPr lang="en-US" sz="2000" dirty="0">
                <a:solidFill>
                  <a:srgbClr val="FF9900"/>
                </a:solidFill>
              </a:rPr>
              <a:t>Grouping </a:t>
            </a:r>
            <a:r>
              <a:rPr lang="el-GR" sz="2000" dirty="0">
                <a:solidFill>
                  <a:srgbClr val="FF99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solidFill>
                  <a:srgbClr val="FF99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>
                <a:solidFill>
                  <a:srgbClr val="FF9900"/>
                </a:solidFill>
              </a:rPr>
              <a:t>: </a:t>
            </a:r>
            <a:r>
              <a:rPr lang="en-US" sz="2000" dirty="0"/>
              <a:t>group the tuples in terms of the values of the attributes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                    in L, and for each group, compute the aggregations in A.</a:t>
            </a:r>
          </a:p>
          <a:p>
            <a:pPr>
              <a:defRPr/>
            </a:pPr>
            <a:r>
              <a:rPr lang="en-US" sz="2000" dirty="0"/>
              <a:t>Grouping reduces table size, but could be expensive if the table is unorganized. </a:t>
            </a:r>
          </a:p>
          <a:p>
            <a:pPr>
              <a:defRPr/>
            </a:pPr>
            <a:r>
              <a:rPr lang="el-GR" sz="2000" dirty="0"/>
              <a:t>δ</a:t>
            </a:r>
            <a:r>
              <a:rPr lang="en-US" sz="2000" dirty="0"/>
              <a:t>(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(R)) =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</a:t>
            </a: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357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dirty="0"/>
              <a:t>Dealing with grouping and sorting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400" dirty="0"/>
              <a:t>,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r>
              <a:rPr lang="en-US" sz="2000" dirty="0"/>
              <a:t>More case dependent. Also need to consider earlier/later operations. </a:t>
            </a:r>
          </a:p>
          <a:p>
            <a:pPr marL="0" indent="0">
              <a:buFontTx/>
              <a:buNone/>
              <a:defRPr/>
            </a:pPr>
            <a:endParaRPr lang="en-US" sz="2000" dirty="0"/>
          </a:p>
          <a:p>
            <a:pPr marL="0" indent="0">
              <a:buFontTx/>
              <a:buNone/>
              <a:defRPr/>
            </a:pPr>
            <a:r>
              <a:rPr lang="en-US" sz="2000" dirty="0">
                <a:solidFill>
                  <a:srgbClr val="FF9900"/>
                </a:solidFill>
              </a:rPr>
              <a:t>Grouping </a:t>
            </a:r>
            <a:r>
              <a:rPr lang="el-GR" sz="2000" dirty="0">
                <a:solidFill>
                  <a:srgbClr val="FF99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solidFill>
                  <a:srgbClr val="FF99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>
                <a:solidFill>
                  <a:srgbClr val="FF9900"/>
                </a:solidFill>
              </a:rPr>
              <a:t>: </a:t>
            </a:r>
            <a:r>
              <a:rPr lang="en-US" sz="2000" dirty="0"/>
              <a:t>group the tuples in terms of the values of the attributes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                    in L, and for each group, compute the aggregations in A.</a:t>
            </a:r>
          </a:p>
          <a:p>
            <a:pPr>
              <a:defRPr/>
            </a:pPr>
            <a:r>
              <a:rPr lang="en-US" sz="2000" dirty="0"/>
              <a:t>Grouping reduces table size, but could be expensive if the table is unorganized. </a:t>
            </a:r>
          </a:p>
          <a:p>
            <a:pPr>
              <a:defRPr/>
            </a:pPr>
            <a:r>
              <a:rPr lang="el-GR" sz="2000" dirty="0"/>
              <a:t>δ</a:t>
            </a:r>
            <a:r>
              <a:rPr lang="en-US" sz="2000" dirty="0"/>
              <a:t>(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(R)) =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</a:t>
            </a:r>
          </a:p>
          <a:p>
            <a:pPr>
              <a:defRPr/>
            </a:pPr>
            <a:r>
              <a:rPr lang="en-US" sz="2000" dirty="0"/>
              <a:t>If L and A are entirely contained in M,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 =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2000" baseline="-25000" dirty="0"/>
              <a:t>M</a:t>
            </a:r>
            <a:r>
              <a:rPr lang="en-US" sz="2000" dirty="0"/>
              <a:t>(R))</a:t>
            </a: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673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dirty="0"/>
              <a:t>Dealing with grouping and sorting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400" dirty="0"/>
              <a:t>,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r>
              <a:rPr lang="en-US" sz="2000" dirty="0"/>
              <a:t>More case dependent. Also need to consider earlier/later operations. </a:t>
            </a:r>
          </a:p>
          <a:p>
            <a:pPr marL="0" indent="0">
              <a:buFontTx/>
              <a:buNone/>
              <a:defRPr/>
            </a:pPr>
            <a:endParaRPr lang="en-US" sz="2000" dirty="0"/>
          </a:p>
          <a:p>
            <a:pPr marL="0" indent="0">
              <a:buFontTx/>
              <a:buNone/>
              <a:defRPr/>
            </a:pPr>
            <a:r>
              <a:rPr lang="en-US" sz="2000" dirty="0">
                <a:solidFill>
                  <a:srgbClr val="FF9900"/>
                </a:solidFill>
              </a:rPr>
              <a:t>Grouping </a:t>
            </a:r>
            <a:r>
              <a:rPr lang="el-GR" sz="2000" dirty="0">
                <a:solidFill>
                  <a:srgbClr val="FF99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solidFill>
                  <a:srgbClr val="FF99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>
                <a:solidFill>
                  <a:srgbClr val="FF9900"/>
                </a:solidFill>
              </a:rPr>
              <a:t>: </a:t>
            </a:r>
            <a:r>
              <a:rPr lang="en-US" sz="2000" dirty="0"/>
              <a:t>group the tuples in terms of the values of the attributes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                    in L, and for each group, compute the aggregations in A.</a:t>
            </a:r>
          </a:p>
          <a:p>
            <a:pPr>
              <a:defRPr/>
            </a:pPr>
            <a:r>
              <a:rPr lang="en-US" sz="2000" dirty="0"/>
              <a:t>Grouping reduces table size, but could be expensive if the table is unorganized. </a:t>
            </a:r>
          </a:p>
          <a:p>
            <a:pPr>
              <a:defRPr/>
            </a:pPr>
            <a:r>
              <a:rPr lang="el-GR" sz="2000" dirty="0"/>
              <a:t>δ</a:t>
            </a:r>
            <a:r>
              <a:rPr lang="en-US" sz="2000" dirty="0"/>
              <a:t>(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(R)) =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</a:t>
            </a:r>
          </a:p>
          <a:p>
            <a:pPr>
              <a:defRPr/>
            </a:pPr>
            <a:r>
              <a:rPr lang="en-US" sz="2000" dirty="0"/>
              <a:t>If L and A are entirely contained in M,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 =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2000" baseline="-25000" dirty="0"/>
              <a:t>M</a:t>
            </a:r>
            <a:r>
              <a:rPr lang="en-US" sz="2000" dirty="0"/>
              <a:t>(R))</a:t>
            </a:r>
          </a:p>
          <a:p>
            <a:pPr>
              <a:defRPr/>
            </a:pPr>
            <a:endParaRPr lang="en-US" sz="2000" dirty="0"/>
          </a:p>
          <a:p>
            <a:pPr marL="0" indent="0">
              <a:buNone/>
              <a:defRPr/>
            </a:pPr>
            <a:r>
              <a:rPr lang="en-US" sz="2000" dirty="0">
                <a:solidFill>
                  <a:srgbClr val="FF9900"/>
                </a:solidFill>
              </a:rPr>
              <a:t>Sorting </a:t>
            </a:r>
            <a:r>
              <a:rPr lang="el-GR" sz="2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sz="2000" dirty="0">
                <a:solidFill>
                  <a:srgbClr val="FF9900"/>
                </a:solidFill>
              </a:rPr>
              <a:t>:</a:t>
            </a: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9407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dirty="0"/>
              <a:t>Dealing with grouping and sorting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400" dirty="0"/>
              <a:t>,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r>
              <a:rPr lang="en-US" sz="2000" dirty="0"/>
              <a:t>More case dependent. Also need to consider earlier/later operations. </a:t>
            </a:r>
          </a:p>
          <a:p>
            <a:pPr marL="0" indent="0">
              <a:buFontTx/>
              <a:buNone/>
              <a:defRPr/>
            </a:pPr>
            <a:endParaRPr lang="en-US" sz="2000" dirty="0"/>
          </a:p>
          <a:p>
            <a:pPr marL="0" indent="0">
              <a:buFontTx/>
              <a:buNone/>
              <a:defRPr/>
            </a:pPr>
            <a:r>
              <a:rPr lang="en-US" sz="2000" dirty="0">
                <a:solidFill>
                  <a:srgbClr val="FF9900"/>
                </a:solidFill>
              </a:rPr>
              <a:t>Grouping </a:t>
            </a:r>
            <a:r>
              <a:rPr lang="el-GR" sz="2000" dirty="0">
                <a:solidFill>
                  <a:srgbClr val="FF99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solidFill>
                  <a:srgbClr val="FF99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>
                <a:solidFill>
                  <a:srgbClr val="FF9900"/>
                </a:solidFill>
              </a:rPr>
              <a:t>: </a:t>
            </a:r>
            <a:r>
              <a:rPr lang="en-US" sz="2000" dirty="0"/>
              <a:t>group the tuples in terms of the values of the attributes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                    in L, and for each group, compute the aggregations in A.</a:t>
            </a:r>
          </a:p>
          <a:p>
            <a:pPr>
              <a:defRPr/>
            </a:pPr>
            <a:r>
              <a:rPr lang="en-US" sz="2000" dirty="0"/>
              <a:t>Grouping reduces table size, but could be expensive if the table is unorganized. </a:t>
            </a:r>
          </a:p>
          <a:p>
            <a:pPr>
              <a:defRPr/>
            </a:pPr>
            <a:r>
              <a:rPr lang="el-GR" sz="2000" dirty="0"/>
              <a:t>δ</a:t>
            </a:r>
            <a:r>
              <a:rPr lang="en-US" sz="2000" dirty="0"/>
              <a:t>(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(R)) =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</a:t>
            </a:r>
          </a:p>
          <a:p>
            <a:pPr>
              <a:defRPr/>
            </a:pPr>
            <a:r>
              <a:rPr lang="en-US" sz="2000" dirty="0"/>
              <a:t>If L and A are entirely contained in M,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 =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2000" baseline="-25000" dirty="0"/>
              <a:t>M</a:t>
            </a:r>
            <a:r>
              <a:rPr lang="en-US" sz="2000" dirty="0"/>
              <a:t>(R))</a:t>
            </a:r>
          </a:p>
          <a:p>
            <a:pPr>
              <a:defRPr/>
            </a:pPr>
            <a:endParaRPr lang="en-US" sz="2000" dirty="0"/>
          </a:p>
          <a:p>
            <a:pPr marL="0" indent="0">
              <a:buNone/>
              <a:defRPr/>
            </a:pPr>
            <a:r>
              <a:rPr lang="en-US" sz="2000" dirty="0">
                <a:solidFill>
                  <a:srgbClr val="FF9900"/>
                </a:solidFill>
              </a:rPr>
              <a:t>Sorting </a:t>
            </a:r>
            <a:r>
              <a:rPr lang="el-GR" sz="2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sz="2000" dirty="0">
                <a:solidFill>
                  <a:srgbClr val="FF9900"/>
                </a:solidFill>
              </a:rPr>
              <a:t>:</a:t>
            </a:r>
          </a:p>
          <a:p>
            <a:pPr>
              <a:defRPr/>
            </a:pPr>
            <a:r>
              <a:rPr lang="en-US" sz="2000" dirty="0"/>
              <a:t>Sorting </a:t>
            </a:r>
            <a:r>
              <a:rPr lang="en-US" sz="2000" dirty="0" err="1"/>
              <a:t>unchanges</a:t>
            </a:r>
            <a:r>
              <a:rPr lang="en-US" sz="2000" dirty="0"/>
              <a:t> table size, and is expensive</a:t>
            </a: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301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dirty="0"/>
              <a:t>Dealing with grouping and sorting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400" dirty="0"/>
              <a:t>,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r>
              <a:rPr lang="en-US" sz="2000" dirty="0"/>
              <a:t>More case dependent. Also need to consider earlier/later operations. </a:t>
            </a:r>
          </a:p>
          <a:p>
            <a:pPr marL="0" indent="0">
              <a:buFontTx/>
              <a:buNone/>
              <a:defRPr/>
            </a:pPr>
            <a:endParaRPr lang="en-US" sz="2000" dirty="0"/>
          </a:p>
          <a:p>
            <a:pPr marL="0" indent="0">
              <a:buFontTx/>
              <a:buNone/>
              <a:defRPr/>
            </a:pPr>
            <a:r>
              <a:rPr lang="en-US" sz="2000" dirty="0">
                <a:solidFill>
                  <a:srgbClr val="FF9900"/>
                </a:solidFill>
              </a:rPr>
              <a:t>Grouping </a:t>
            </a:r>
            <a:r>
              <a:rPr lang="el-GR" sz="2000" dirty="0">
                <a:solidFill>
                  <a:srgbClr val="FF99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solidFill>
                  <a:srgbClr val="FF99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>
                <a:solidFill>
                  <a:srgbClr val="FF9900"/>
                </a:solidFill>
              </a:rPr>
              <a:t>: </a:t>
            </a:r>
            <a:r>
              <a:rPr lang="en-US" sz="2000" dirty="0"/>
              <a:t>group the tuples in terms of the values of the attributes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                    in L, and for each group, compute the aggregations in A.</a:t>
            </a:r>
          </a:p>
          <a:p>
            <a:pPr>
              <a:defRPr/>
            </a:pPr>
            <a:r>
              <a:rPr lang="en-US" sz="2000" dirty="0"/>
              <a:t>Grouping reduces table size, but could be expensive if the table is unorganized. </a:t>
            </a:r>
          </a:p>
          <a:p>
            <a:pPr>
              <a:defRPr/>
            </a:pPr>
            <a:r>
              <a:rPr lang="el-GR" sz="2000" dirty="0"/>
              <a:t>δ</a:t>
            </a:r>
            <a:r>
              <a:rPr lang="en-US" sz="2000" dirty="0"/>
              <a:t>(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(R)) =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</a:t>
            </a:r>
          </a:p>
          <a:p>
            <a:pPr>
              <a:defRPr/>
            </a:pPr>
            <a:r>
              <a:rPr lang="en-US" sz="2000" dirty="0"/>
              <a:t>If L and A are entirely contained in M,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 =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2000" baseline="-25000" dirty="0"/>
              <a:t>M</a:t>
            </a:r>
            <a:r>
              <a:rPr lang="en-US" sz="2000" dirty="0"/>
              <a:t>(R))</a:t>
            </a:r>
          </a:p>
          <a:p>
            <a:pPr>
              <a:defRPr/>
            </a:pPr>
            <a:endParaRPr lang="en-US" sz="2000" dirty="0"/>
          </a:p>
          <a:p>
            <a:pPr marL="0" indent="0">
              <a:buNone/>
              <a:defRPr/>
            </a:pPr>
            <a:r>
              <a:rPr lang="en-US" sz="2000" dirty="0">
                <a:solidFill>
                  <a:srgbClr val="FF9900"/>
                </a:solidFill>
              </a:rPr>
              <a:t>Sorting </a:t>
            </a:r>
            <a:r>
              <a:rPr lang="el-GR" sz="2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sz="2000" dirty="0">
                <a:solidFill>
                  <a:srgbClr val="FF9900"/>
                </a:solidFill>
              </a:rPr>
              <a:t>:</a:t>
            </a:r>
          </a:p>
          <a:p>
            <a:pPr>
              <a:defRPr/>
            </a:pPr>
            <a:r>
              <a:rPr lang="en-US" sz="2000" dirty="0"/>
              <a:t>Sorting </a:t>
            </a:r>
            <a:r>
              <a:rPr lang="en-US" sz="2000" dirty="0" err="1"/>
              <a:t>unchanges</a:t>
            </a:r>
            <a:r>
              <a:rPr lang="en-US" sz="2000" dirty="0"/>
              <a:t> table size, and is expensive</a:t>
            </a:r>
          </a:p>
          <a:p>
            <a:pPr>
              <a:defRPr/>
            </a:pPr>
            <a:r>
              <a:rPr lang="en-US" sz="2000" dirty="0"/>
              <a:t>Can be extremely helpful for later computation</a:t>
            </a: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1858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dirty="0"/>
              <a:t>Dealing with grouping and sorting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400" dirty="0"/>
              <a:t>, </a:t>
            </a:r>
            <a:r>
              <a:rPr lang="el-G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r>
              <a:rPr lang="en-US" sz="2000" dirty="0"/>
              <a:t>More case dependent. Also need to consider earlier/later operations. </a:t>
            </a:r>
          </a:p>
          <a:p>
            <a:pPr marL="0" indent="0">
              <a:buFontTx/>
              <a:buNone/>
              <a:defRPr/>
            </a:pPr>
            <a:endParaRPr lang="en-US" sz="2000" dirty="0"/>
          </a:p>
          <a:p>
            <a:pPr marL="0" indent="0">
              <a:buFontTx/>
              <a:buNone/>
              <a:defRPr/>
            </a:pPr>
            <a:r>
              <a:rPr lang="en-US" sz="2000" dirty="0">
                <a:solidFill>
                  <a:srgbClr val="FF9900"/>
                </a:solidFill>
              </a:rPr>
              <a:t>Grouping </a:t>
            </a:r>
            <a:r>
              <a:rPr lang="el-GR" sz="2000" dirty="0">
                <a:solidFill>
                  <a:srgbClr val="FF99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solidFill>
                  <a:srgbClr val="FF99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>
                <a:solidFill>
                  <a:srgbClr val="FF9900"/>
                </a:solidFill>
              </a:rPr>
              <a:t>: </a:t>
            </a:r>
            <a:r>
              <a:rPr lang="en-US" sz="2000" dirty="0"/>
              <a:t>group the tuples in terms of the values of the attributes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                    in L, and for each group, compute the aggregations in A.</a:t>
            </a:r>
          </a:p>
          <a:p>
            <a:pPr>
              <a:defRPr/>
            </a:pPr>
            <a:r>
              <a:rPr lang="en-US" sz="2000" dirty="0"/>
              <a:t>Grouping reduces table size, but could be expensive if the table is unorganized. </a:t>
            </a:r>
          </a:p>
          <a:p>
            <a:pPr>
              <a:defRPr/>
            </a:pPr>
            <a:r>
              <a:rPr lang="el-GR" sz="2000" dirty="0"/>
              <a:t>δ</a:t>
            </a:r>
            <a:r>
              <a:rPr lang="en-US" sz="2000" dirty="0"/>
              <a:t>(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(R)) =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</a:t>
            </a:r>
          </a:p>
          <a:p>
            <a:pPr>
              <a:defRPr/>
            </a:pPr>
            <a:r>
              <a:rPr lang="en-US" sz="2000" dirty="0"/>
              <a:t>If L and A are entirely contained in M,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(R) = </a:t>
            </a:r>
            <a:r>
              <a:rPr lang="el-GR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000" baseline="-25000" dirty="0">
                <a:ea typeface="SimSun" panose="02010600030101010101" pitchFamily="2" charset="-122"/>
                <a:cs typeface="Times New Roman" panose="02020603050405020304" pitchFamily="18" charset="0"/>
              </a:rPr>
              <a:t>L,A</a:t>
            </a:r>
            <a:r>
              <a:rPr lang="en-US" sz="2000" dirty="0"/>
              <a:t>(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2000" baseline="-25000" dirty="0"/>
              <a:t>M</a:t>
            </a:r>
            <a:r>
              <a:rPr lang="en-US" sz="2000" dirty="0"/>
              <a:t>(R))</a:t>
            </a:r>
          </a:p>
          <a:p>
            <a:pPr>
              <a:defRPr/>
            </a:pPr>
            <a:endParaRPr lang="en-US" sz="2000" dirty="0"/>
          </a:p>
          <a:p>
            <a:pPr marL="0" indent="0">
              <a:buNone/>
              <a:defRPr/>
            </a:pPr>
            <a:r>
              <a:rPr lang="en-US" sz="2000" dirty="0">
                <a:solidFill>
                  <a:srgbClr val="FF9900"/>
                </a:solidFill>
              </a:rPr>
              <a:t>Sorting </a:t>
            </a:r>
            <a:r>
              <a:rPr lang="el-GR" sz="20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sz="2000" dirty="0">
                <a:solidFill>
                  <a:srgbClr val="FF9900"/>
                </a:solidFill>
              </a:rPr>
              <a:t>:</a:t>
            </a:r>
          </a:p>
          <a:p>
            <a:pPr>
              <a:defRPr/>
            </a:pPr>
            <a:r>
              <a:rPr lang="en-US" sz="2000" dirty="0"/>
              <a:t>Sorting </a:t>
            </a:r>
            <a:r>
              <a:rPr lang="en-US" sz="2000" dirty="0" err="1"/>
              <a:t>unchanges</a:t>
            </a:r>
            <a:r>
              <a:rPr lang="en-US" sz="2000" dirty="0"/>
              <a:t> table size, and is expensive</a:t>
            </a:r>
          </a:p>
          <a:p>
            <a:pPr>
              <a:defRPr/>
            </a:pPr>
            <a:r>
              <a:rPr lang="en-US" sz="2000" dirty="0"/>
              <a:t>Can be extremely helpful for later computation</a:t>
            </a:r>
          </a:p>
          <a:p>
            <a:pPr>
              <a:defRPr/>
            </a:pPr>
            <a:r>
              <a:rPr lang="en-US" sz="2000" dirty="0"/>
              <a:t>Given for free if an index such as B+ tree is used.</a:t>
            </a: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9433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268412"/>
            <a:ext cx="8259762" cy="50511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Move selections </a:t>
            </a:r>
            <a:r>
              <a:rPr lang="el-GR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ea typeface="SimSun" panose="02010600030101010101" pitchFamily="2" charset="-122"/>
              </a:rPr>
              <a:t> so they can be applied early (</a:t>
            </a:r>
            <a:r>
              <a:rPr lang="el-GR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ea typeface="SimSun" panose="02010600030101010101" pitchFamily="2" charset="-122"/>
              </a:rPr>
              <a:t> reduces table size);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  <a:ea typeface="SimSun" panose="02010600030101010101" pitchFamily="2" charset="-122"/>
              </a:rPr>
              <a:t>Combine cross product </a:t>
            </a:r>
            <a:r>
              <a:rPr lang="en-US" sz="2800" b="1" dirty="0">
                <a:solidFill>
                  <a:schemeClr val="bg1">
                    <a:lumMod val="85000"/>
                  </a:schemeClr>
                </a:solidFill>
                <a:ea typeface="SimSun" panose="02010600030101010101" pitchFamily="2" charset="-122"/>
              </a:rPr>
              <a:t>×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ea typeface="SimSun" panose="02010600030101010101" pitchFamily="2" charset="-122"/>
              </a:rPr>
              <a:t>with selections </a:t>
            </a:r>
            <a:r>
              <a:rPr lang="el-GR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ea typeface="SimSun" panose="02010600030101010101" pitchFamily="2" charset="-122"/>
              </a:rPr>
              <a:t> to make natural joins       and theta joins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    (      has more efficient algorithms);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3. group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    operations (e.g., </a:t>
            </a:r>
            <a:r>
              <a:rPr lang="en-US" sz="2800" b="1" dirty="0">
                <a:solidFill>
                  <a:schemeClr val="bg1">
                    <a:lumMod val="85000"/>
                  </a:schemeClr>
                </a:solidFill>
                <a:latin typeface="+mj-lt"/>
                <a:cs typeface="Times New Roman" panose="02020603050405020304" pitchFamily="18" charset="0"/>
              </a:rPr>
              <a:t>∩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+mj-lt"/>
                <a:cs typeface="Times New Roman" panose="02020603050405020304" pitchFamily="18" charset="0"/>
              </a:rPr>
              <a:t>U,     ) (for later opt.)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;</a:t>
            </a:r>
          </a:p>
          <a:p>
            <a:pPr marL="514350" indent="-514350">
              <a:buFontTx/>
              <a:buAutoNum type="arabicPeriod" startAt="4"/>
              <a:defRPr/>
            </a:pPr>
            <a:r>
              <a:rPr lang="en-US" sz="2800" dirty="0">
                <a:solidFill>
                  <a:srgbClr val="FF0000"/>
                </a:solidFill>
              </a:rPr>
              <a:t>May consider other operations </a:t>
            </a:r>
          </a:p>
          <a:p>
            <a:pPr marL="0" indent="0">
              <a:buNone/>
              <a:defRPr/>
            </a:pPr>
            <a:r>
              <a:rPr lang="en-US" sz="2800" dirty="0">
                <a:solidFill>
                  <a:srgbClr val="FF0000"/>
                </a:solidFill>
              </a:rPr>
              <a:t>    (e.g.,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8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 rot="-5400000">
            <a:off x="4337844" y="3259932"/>
            <a:ext cx="219075" cy="369887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</p:txBody>
      </p:sp>
      <p:grpSp>
        <p:nvGrpSpPr>
          <p:cNvPr id="14341" name="Group 10"/>
          <p:cNvGrpSpPr>
            <a:grpSpLocks/>
          </p:cNvGrpSpPr>
          <p:nvPr/>
        </p:nvGrpSpPr>
        <p:grpSpPr bwMode="auto">
          <a:xfrm>
            <a:off x="7339013" y="3282950"/>
            <a:ext cx="571500" cy="400050"/>
            <a:chOff x="1386463" y="3737412"/>
            <a:chExt cx="725554" cy="505459"/>
          </a:xfrm>
        </p:grpSpPr>
        <p:sp>
          <p:nvSpPr>
            <p:cNvPr id="14344" name="AutoShape 4"/>
            <p:cNvSpPr>
              <a:spLocks noChangeArrowheads="1"/>
            </p:cNvSpPr>
            <p:nvPr/>
          </p:nvSpPr>
          <p:spPr bwMode="auto">
            <a:xfrm rot="-5400000">
              <a:off x="1466857" y="3702904"/>
              <a:ext cx="278681" cy="439469"/>
            </a:xfrm>
            <a:prstGeom prst="flowChartCollate">
              <a:avLst/>
            </a:prstGeom>
            <a:solidFill>
              <a:schemeClr val="bg1"/>
            </a:solidFill>
            <a:ln w="38100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 dirty="0"/>
                <a:t> </a:t>
              </a:r>
            </a:p>
          </p:txBody>
        </p:sp>
        <p:sp>
          <p:nvSpPr>
            <p:cNvPr id="14345" name="TextBox 8"/>
            <p:cNvSpPr txBox="1">
              <a:spLocks noChangeArrowheads="1"/>
            </p:cNvSpPr>
            <p:nvPr/>
          </p:nvSpPr>
          <p:spPr bwMode="auto">
            <a:xfrm>
              <a:off x="1760250" y="3737412"/>
              <a:ext cx="351767" cy="505459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schemeClr val="bg1">
                      <a:lumMod val="85000"/>
                    </a:schemeClr>
                  </a:solidFill>
                </a:rPr>
                <a:t>C</a:t>
              </a:r>
            </a:p>
          </p:txBody>
        </p:sp>
      </p:grpSp>
      <p:sp>
        <p:nvSpPr>
          <p:cNvPr id="14342" name="AutoShape 4"/>
          <p:cNvSpPr>
            <a:spLocks noChangeArrowheads="1"/>
          </p:cNvSpPr>
          <p:nvPr/>
        </p:nvSpPr>
        <p:spPr bwMode="auto">
          <a:xfrm rot="-5400000">
            <a:off x="1401763" y="3778250"/>
            <a:ext cx="219075" cy="371475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14343" name="AutoShape 4"/>
          <p:cNvSpPr>
            <a:spLocks noChangeArrowheads="1"/>
          </p:cNvSpPr>
          <p:nvPr/>
        </p:nvSpPr>
        <p:spPr bwMode="auto">
          <a:xfrm rot="-5400000">
            <a:off x="4780756" y="4785519"/>
            <a:ext cx="219075" cy="369888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509067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268412"/>
            <a:ext cx="8259762" cy="50511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FF0000"/>
                </a:solidFill>
              </a:rPr>
              <a:t>Move selections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 so they can be applied early (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 reduces table size);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  <a:ea typeface="SimSun" panose="02010600030101010101" pitchFamily="2" charset="-122"/>
              </a:rPr>
              <a:t>Combine cross product </a:t>
            </a:r>
            <a:r>
              <a:rPr lang="en-US" sz="2800" b="1" dirty="0">
                <a:solidFill>
                  <a:schemeClr val="bg1">
                    <a:lumMod val="85000"/>
                  </a:schemeClr>
                </a:solidFill>
                <a:ea typeface="SimSun" panose="02010600030101010101" pitchFamily="2" charset="-122"/>
              </a:rPr>
              <a:t>×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ea typeface="SimSun" panose="02010600030101010101" pitchFamily="2" charset="-122"/>
              </a:rPr>
              <a:t>with selections </a:t>
            </a:r>
            <a:r>
              <a:rPr lang="el-GR" sz="28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ea typeface="SimSun" panose="02010600030101010101" pitchFamily="2" charset="-122"/>
              </a:rPr>
              <a:t> to make natural joins       and theta joins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    (      has more efficient algorithms);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3. group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    operations (e.g., </a:t>
            </a:r>
            <a:r>
              <a:rPr lang="en-US" sz="2800" b="1" dirty="0">
                <a:solidFill>
                  <a:schemeClr val="bg1">
                    <a:lumMod val="85000"/>
                  </a:schemeClr>
                </a:solidFill>
                <a:latin typeface="+mj-lt"/>
                <a:cs typeface="Times New Roman" panose="02020603050405020304" pitchFamily="18" charset="0"/>
              </a:rPr>
              <a:t>∩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+mj-lt"/>
                <a:cs typeface="Times New Roman" panose="02020603050405020304" pitchFamily="18" charset="0"/>
              </a:rPr>
              <a:t>U,     ) (for later opt.)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;</a:t>
            </a:r>
          </a:p>
          <a:p>
            <a:pPr marL="514350" indent="-514350">
              <a:buFontTx/>
              <a:buAutoNum type="arabicPeriod" startAt="4"/>
              <a:defRPr/>
            </a:pPr>
            <a:r>
              <a:rPr lang="en-US" sz="2800" dirty="0">
                <a:solidFill>
                  <a:srgbClr val="FF0000"/>
                </a:solidFill>
              </a:rPr>
              <a:t>May consider other operations </a:t>
            </a:r>
          </a:p>
          <a:p>
            <a:pPr marL="0" indent="0">
              <a:buNone/>
              <a:defRPr/>
            </a:pPr>
            <a:r>
              <a:rPr lang="en-US" sz="2800" dirty="0">
                <a:solidFill>
                  <a:srgbClr val="FF0000"/>
                </a:solidFill>
              </a:rPr>
              <a:t>    (e.g.,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8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 rot="-5400000">
            <a:off x="4337844" y="3259932"/>
            <a:ext cx="219075" cy="369887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</p:txBody>
      </p:sp>
      <p:grpSp>
        <p:nvGrpSpPr>
          <p:cNvPr id="14341" name="Group 10"/>
          <p:cNvGrpSpPr>
            <a:grpSpLocks/>
          </p:cNvGrpSpPr>
          <p:nvPr/>
        </p:nvGrpSpPr>
        <p:grpSpPr bwMode="auto">
          <a:xfrm>
            <a:off x="7339013" y="3282950"/>
            <a:ext cx="571500" cy="400050"/>
            <a:chOff x="1386463" y="3737412"/>
            <a:chExt cx="725554" cy="505459"/>
          </a:xfrm>
        </p:grpSpPr>
        <p:sp>
          <p:nvSpPr>
            <p:cNvPr id="14344" name="AutoShape 4"/>
            <p:cNvSpPr>
              <a:spLocks noChangeArrowheads="1"/>
            </p:cNvSpPr>
            <p:nvPr/>
          </p:nvSpPr>
          <p:spPr bwMode="auto">
            <a:xfrm rot="-5400000">
              <a:off x="1466857" y="3702904"/>
              <a:ext cx="278681" cy="439469"/>
            </a:xfrm>
            <a:prstGeom prst="flowChartCollate">
              <a:avLst/>
            </a:prstGeom>
            <a:solidFill>
              <a:schemeClr val="bg1"/>
            </a:solidFill>
            <a:ln w="38100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 dirty="0"/>
                <a:t> </a:t>
              </a:r>
            </a:p>
          </p:txBody>
        </p:sp>
        <p:sp>
          <p:nvSpPr>
            <p:cNvPr id="14345" name="TextBox 8"/>
            <p:cNvSpPr txBox="1">
              <a:spLocks noChangeArrowheads="1"/>
            </p:cNvSpPr>
            <p:nvPr/>
          </p:nvSpPr>
          <p:spPr bwMode="auto">
            <a:xfrm>
              <a:off x="1760250" y="3737412"/>
              <a:ext cx="351767" cy="505459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schemeClr val="bg1">
                      <a:lumMod val="85000"/>
                    </a:schemeClr>
                  </a:solidFill>
                </a:rPr>
                <a:t>C</a:t>
              </a:r>
            </a:p>
          </p:txBody>
        </p:sp>
      </p:grpSp>
      <p:sp>
        <p:nvSpPr>
          <p:cNvPr id="14342" name="AutoShape 4"/>
          <p:cNvSpPr>
            <a:spLocks noChangeArrowheads="1"/>
          </p:cNvSpPr>
          <p:nvPr/>
        </p:nvSpPr>
        <p:spPr bwMode="auto">
          <a:xfrm rot="-5400000">
            <a:off x="1401763" y="3778250"/>
            <a:ext cx="219075" cy="371475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14343" name="AutoShape 4"/>
          <p:cNvSpPr>
            <a:spLocks noChangeArrowheads="1"/>
          </p:cNvSpPr>
          <p:nvPr/>
        </p:nvSpPr>
        <p:spPr bwMode="auto">
          <a:xfrm rot="-5400000">
            <a:off x="4780756" y="4785519"/>
            <a:ext cx="219075" cy="369888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51031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268412"/>
            <a:ext cx="8259762" cy="50511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92D050"/>
                </a:solidFill>
              </a:rPr>
              <a:t>Move selections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 so they can be applied early (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 reduces table size);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Combine cross product </a:t>
            </a:r>
            <a:r>
              <a:rPr lang="en-US" sz="2800" b="1" dirty="0">
                <a:solidFill>
                  <a:srgbClr val="FF0000"/>
                </a:solidFill>
                <a:ea typeface="SimSun" panose="02010600030101010101" pitchFamily="2" charset="-122"/>
              </a:rPr>
              <a:t>× 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with selections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 to make natural joins       and theta joins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rgbClr val="FF0000"/>
                </a:solidFill>
              </a:rPr>
              <a:t>    (      has more efficient algorithms);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3. group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    operations (e.g., </a:t>
            </a:r>
            <a:r>
              <a:rPr lang="en-US" sz="2800" b="1" dirty="0">
                <a:solidFill>
                  <a:schemeClr val="bg1">
                    <a:lumMod val="85000"/>
                  </a:schemeClr>
                </a:solidFill>
                <a:latin typeface="+mj-lt"/>
                <a:cs typeface="Times New Roman" panose="02020603050405020304" pitchFamily="18" charset="0"/>
              </a:rPr>
              <a:t>∩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+mj-lt"/>
                <a:cs typeface="Times New Roman" panose="02020603050405020304" pitchFamily="18" charset="0"/>
              </a:rPr>
              <a:t>U,     ) (for later opt.)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;</a:t>
            </a:r>
          </a:p>
          <a:p>
            <a:pPr marL="514350" indent="-514350">
              <a:buFontTx/>
              <a:buAutoNum type="arabicPeriod" startAt="4"/>
              <a:defRPr/>
            </a:pPr>
            <a:r>
              <a:rPr lang="en-US" sz="2800" dirty="0">
                <a:solidFill>
                  <a:srgbClr val="92D050"/>
                </a:solidFill>
              </a:rPr>
              <a:t>May consider other operations </a:t>
            </a:r>
          </a:p>
          <a:p>
            <a:pPr marL="0" indent="0">
              <a:buNone/>
              <a:defRPr/>
            </a:pPr>
            <a:r>
              <a:rPr lang="en-US" sz="2800" dirty="0">
                <a:solidFill>
                  <a:srgbClr val="92D050"/>
                </a:solidFill>
              </a:rPr>
              <a:t>    (e.g.,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800" dirty="0">
              <a:solidFill>
                <a:srgbClr val="92D050"/>
              </a:solidFill>
              <a:cs typeface="Times New Roman" panose="02020603050405020304" pitchFamily="18" charset="0"/>
            </a:endParaRP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 rot="-5400000">
            <a:off x="4337844" y="3259932"/>
            <a:ext cx="219075" cy="369887"/>
          </a:xfrm>
          <a:prstGeom prst="flowChartCollate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grpSp>
        <p:nvGrpSpPr>
          <p:cNvPr id="14341" name="Group 10"/>
          <p:cNvGrpSpPr>
            <a:grpSpLocks/>
          </p:cNvGrpSpPr>
          <p:nvPr/>
        </p:nvGrpSpPr>
        <p:grpSpPr bwMode="auto">
          <a:xfrm>
            <a:off x="7339013" y="3282950"/>
            <a:ext cx="571500" cy="400050"/>
            <a:chOff x="1386463" y="3737412"/>
            <a:chExt cx="725554" cy="505459"/>
          </a:xfrm>
        </p:grpSpPr>
        <p:sp>
          <p:nvSpPr>
            <p:cNvPr id="14344" name="AutoShape 4"/>
            <p:cNvSpPr>
              <a:spLocks noChangeArrowheads="1"/>
            </p:cNvSpPr>
            <p:nvPr/>
          </p:nvSpPr>
          <p:spPr bwMode="auto">
            <a:xfrm rot="-5400000">
              <a:off x="1466857" y="3702904"/>
              <a:ext cx="278681" cy="439469"/>
            </a:xfrm>
            <a:prstGeom prst="flowChartCollate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 dirty="0"/>
                <a:t> </a:t>
              </a:r>
            </a:p>
          </p:txBody>
        </p:sp>
        <p:sp>
          <p:nvSpPr>
            <p:cNvPr id="14345" name="TextBox 8"/>
            <p:cNvSpPr txBox="1">
              <a:spLocks noChangeArrowheads="1"/>
            </p:cNvSpPr>
            <p:nvPr/>
          </p:nvSpPr>
          <p:spPr bwMode="auto">
            <a:xfrm>
              <a:off x="1760250" y="3737412"/>
              <a:ext cx="351767" cy="5054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srgbClr val="FF0000"/>
                  </a:solidFill>
                </a:rPr>
                <a:t>C</a:t>
              </a:r>
            </a:p>
          </p:txBody>
        </p:sp>
      </p:grpSp>
      <p:sp>
        <p:nvSpPr>
          <p:cNvPr id="14342" name="AutoShape 4"/>
          <p:cNvSpPr>
            <a:spLocks noChangeArrowheads="1"/>
          </p:cNvSpPr>
          <p:nvPr/>
        </p:nvSpPr>
        <p:spPr bwMode="auto">
          <a:xfrm rot="-5400000">
            <a:off x="1401763" y="3778250"/>
            <a:ext cx="219075" cy="371475"/>
          </a:xfrm>
          <a:prstGeom prst="flowChartCollate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14343" name="AutoShape 4"/>
          <p:cNvSpPr>
            <a:spLocks noChangeArrowheads="1"/>
          </p:cNvSpPr>
          <p:nvPr/>
        </p:nvSpPr>
        <p:spPr bwMode="auto">
          <a:xfrm rot="-5400000">
            <a:off x="4780756" y="4785519"/>
            <a:ext cx="219075" cy="369888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7318844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268412"/>
            <a:ext cx="8259762" cy="50511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92D050"/>
                </a:solidFill>
              </a:rPr>
              <a:t>Move selections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 so they can be applied early (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 reduces table size);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Combine cross product </a:t>
            </a:r>
            <a:r>
              <a:rPr lang="en-US" sz="2800" b="1" dirty="0">
                <a:solidFill>
                  <a:srgbClr val="92D050"/>
                </a:solidFill>
                <a:ea typeface="SimSun" panose="02010600030101010101" pitchFamily="2" charset="-122"/>
              </a:rPr>
              <a:t>× 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with selections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 to make natural joins       and theta joins</a:t>
            </a:r>
            <a:r>
              <a:rPr lang="en-US" sz="2800" dirty="0">
                <a:solidFill>
                  <a:srgbClr val="92D050"/>
                </a:solidFill>
              </a:rPr>
              <a:t> 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rgbClr val="92D050"/>
                </a:solidFill>
              </a:rPr>
              <a:t>    (      has more efficient algorithms);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3. group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    operations (e.g., </a:t>
            </a:r>
            <a:r>
              <a:rPr lang="en-US" sz="2800" b="1" dirty="0">
                <a:solidFill>
                  <a:schemeClr val="bg1">
                    <a:lumMod val="85000"/>
                  </a:schemeClr>
                </a:solidFill>
                <a:latin typeface="+mj-lt"/>
                <a:cs typeface="Times New Roman" panose="02020603050405020304" pitchFamily="18" charset="0"/>
              </a:rPr>
              <a:t>∩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+mj-lt"/>
                <a:cs typeface="Times New Roman" panose="02020603050405020304" pitchFamily="18" charset="0"/>
              </a:rPr>
              <a:t>U,     ) (for later opt.)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;</a:t>
            </a:r>
          </a:p>
          <a:p>
            <a:pPr marL="514350" indent="-514350">
              <a:buFontTx/>
              <a:buAutoNum type="arabicPeriod" startAt="4"/>
              <a:defRPr/>
            </a:pPr>
            <a:r>
              <a:rPr lang="en-US" sz="2800" dirty="0">
                <a:solidFill>
                  <a:srgbClr val="92D050"/>
                </a:solidFill>
              </a:rPr>
              <a:t>May consider other operations </a:t>
            </a:r>
          </a:p>
          <a:p>
            <a:pPr marL="0" indent="0">
              <a:buNone/>
              <a:defRPr/>
            </a:pPr>
            <a:r>
              <a:rPr lang="en-US" sz="2800" dirty="0">
                <a:solidFill>
                  <a:srgbClr val="92D050"/>
                </a:solidFill>
              </a:rPr>
              <a:t>    (e.g.,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800" dirty="0">
              <a:solidFill>
                <a:srgbClr val="92D050"/>
              </a:solidFill>
              <a:cs typeface="Times New Roman" panose="02020603050405020304" pitchFamily="18" charset="0"/>
            </a:endParaRP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 rot="-5400000">
            <a:off x="4337844" y="3259932"/>
            <a:ext cx="219075" cy="369887"/>
          </a:xfrm>
          <a:prstGeom prst="flowChartCollate">
            <a:avLst/>
          </a:prstGeom>
          <a:solidFill>
            <a:schemeClr val="bg1"/>
          </a:solidFill>
          <a:ln w="38100">
            <a:solidFill>
              <a:srgbClr val="A2DA46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grpSp>
        <p:nvGrpSpPr>
          <p:cNvPr id="14341" name="Group 10"/>
          <p:cNvGrpSpPr>
            <a:grpSpLocks/>
          </p:cNvGrpSpPr>
          <p:nvPr/>
        </p:nvGrpSpPr>
        <p:grpSpPr bwMode="auto">
          <a:xfrm>
            <a:off x="7339013" y="3282950"/>
            <a:ext cx="571500" cy="400050"/>
            <a:chOff x="1386463" y="3737412"/>
            <a:chExt cx="725554" cy="505459"/>
          </a:xfrm>
        </p:grpSpPr>
        <p:sp>
          <p:nvSpPr>
            <p:cNvPr id="14344" name="AutoShape 4"/>
            <p:cNvSpPr>
              <a:spLocks noChangeArrowheads="1"/>
            </p:cNvSpPr>
            <p:nvPr/>
          </p:nvSpPr>
          <p:spPr bwMode="auto">
            <a:xfrm rot="-5400000">
              <a:off x="1466857" y="3702904"/>
              <a:ext cx="278681" cy="439469"/>
            </a:xfrm>
            <a:prstGeom prst="flowChartCollate">
              <a:avLst/>
            </a:prstGeom>
            <a:solidFill>
              <a:schemeClr val="bg1"/>
            </a:solidFill>
            <a:ln w="38100">
              <a:solidFill>
                <a:srgbClr val="A2DA46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 dirty="0"/>
                <a:t> </a:t>
              </a:r>
            </a:p>
          </p:txBody>
        </p:sp>
        <p:sp>
          <p:nvSpPr>
            <p:cNvPr id="14345" name="TextBox 8"/>
            <p:cNvSpPr txBox="1">
              <a:spLocks noChangeArrowheads="1"/>
            </p:cNvSpPr>
            <p:nvPr/>
          </p:nvSpPr>
          <p:spPr bwMode="auto">
            <a:xfrm>
              <a:off x="1760250" y="3737412"/>
              <a:ext cx="351767" cy="505459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srgbClr val="92D050"/>
                  </a:solidFill>
                </a:rPr>
                <a:t>C</a:t>
              </a:r>
            </a:p>
          </p:txBody>
        </p:sp>
      </p:grpSp>
      <p:sp>
        <p:nvSpPr>
          <p:cNvPr id="14342" name="AutoShape 4"/>
          <p:cNvSpPr>
            <a:spLocks noChangeArrowheads="1"/>
          </p:cNvSpPr>
          <p:nvPr/>
        </p:nvSpPr>
        <p:spPr bwMode="auto">
          <a:xfrm rot="-5400000">
            <a:off x="1401763" y="3778250"/>
            <a:ext cx="219075" cy="371475"/>
          </a:xfrm>
          <a:prstGeom prst="flowChartCollate">
            <a:avLst/>
          </a:prstGeom>
          <a:solidFill>
            <a:schemeClr val="bg1"/>
          </a:solidFill>
          <a:ln w="38100">
            <a:solidFill>
              <a:srgbClr val="A2DA46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14343" name="AutoShape 4"/>
          <p:cNvSpPr>
            <a:spLocks noChangeArrowheads="1"/>
          </p:cNvSpPr>
          <p:nvPr/>
        </p:nvSpPr>
        <p:spPr bwMode="auto">
          <a:xfrm rot="-5400000">
            <a:off x="4780756" y="4785519"/>
            <a:ext cx="219075" cy="369888"/>
          </a:xfrm>
          <a:prstGeom prst="flowChartCollate">
            <a:avLst/>
          </a:prstGeom>
          <a:solidFill>
            <a:schemeClr val="bg1"/>
          </a:solidFill>
          <a:ln w="38100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863138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 dirty="0"/>
              <a:t>Improving logic plan via logic laws</a:t>
            </a:r>
            <a:endParaRPr lang="en-US" alt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908" y="933132"/>
            <a:ext cx="8259762" cy="5521007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07820" y="2895600"/>
            <a:ext cx="6279091" cy="1631216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u="sng" dirty="0"/>
              <a:t>General Remarks on LQP Optimization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 transformation is always good;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Except pushing selections down is usually </a:t>
            </a:r>
          </a:p>
          <a:p>
            <a:r>
              <a:rPr lang="en-US" dirty="0"/>
              <a:t>    always good </a:t>
            </a:r>
          </a:p>
        </p:txBody>
      </p:sp>
    </p:spTree>
    <p:extLst>
      <p:ext uri="{BB962C8B-B14F-4D97-AF65-F5344CB8AC3E}">
        <p14:creationId xmlns:p14="http://schemas.microsoft.com/office/powerpoint/2010/main" val="10980424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520700"/>
          </a:xfrm>
        </p:spPr>
        <p:txBody>
          <a:bodyPr/>
          <a:lstStyle/>
          <a:p>
            <a:r>
              <a:rPr lang="en-US" altLang="en-US" sz="3200" b="1"/>
              <a:t>Improving logic plan via logic laws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8" y="1268413"/>
            <a:ext cx="8259762" cy="4813300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Major Steps: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92D050"/>
                </a:solidFill>
              </a:rPr>
              <a:t>Move selections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 so they can be applied early (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 reduces table size);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Combine cross product </a:t>
            </a:r>
            <a:r>
              <a:rPr lang="en-US" sz="2800" b="1" dirty="0">
                <a:solidFill>
                  <a:srgbClr val="92D050"/>
                </a:solidFill>
                <a:ea typeface="SimSun" panose="02010600030101010101" pitchFamily="2" charset="-122"/>
              </a:rPr>
              <a:t>× 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with selections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σ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</a:rPr>
              <a:t> to make natural joins       and theta joins</a:t>
            </a:r>
            <a:r>
              <a:rPr lang="en-US" sz="2800" dirty="0">
                <a:solidFill>
                  <a:srgbClr val="92D050"/>
                </a:solidFill>
              </a:rPr>
              <a:t> 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rgbClr val="92D050"/>
                </a:solidFill>
              </a:rPr>
              <a:t>    (      has more efficient algorithms);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rgbClr val="FF0000"/>
                </a:solidFill>
              </a:rPr>
              <a:t>3. group commutative and associative binary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rgbClr val="FF0000"/>
                </a:solidFill>
              </a:rPr>
              <a:t>    operations (e.g., 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∩</a:t>
            </a:r>
            <a:r>
              <a:rPr 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, 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U,     ) (for later opt.)</a:t>
            </a:r>
            <a:r>
              <a:rPr lang="en-US" sz="2800" dirty="0">
                <a:solidFill>
                  <a:srgbClr val="FF0000"/>
                </a:solidFill>
              </a:rPr>
              <a:t>;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rgbClr val="92D050"/>
                </a:solidFill>
              </a:rPr>
              <a:t>4.  May consider other operations (e.g.,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π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τ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2800" dirty="0">
                <a:solidFill>
                  <a:srgbClr val="92D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sz="2800" dirty="0">
                <a:solidFill>
                  <a:srgbClr val="92D05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sz="2800" dirty="0">
              <a:solidFill>
                <a:srgbClr val="92D050"/>
              </a:solidFill>
              <a:cs typeface="Times New Roman" panose="02020603050405020304" pitchFamily="18" charset="0"/>
            </a:endParaRP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 rot="-5400000">
            <a:off x="4337844" y="3259932"/>
            <a:ext cx="219075" cy="369887"/>
          </a:xfrm>
          <a:prstGeom prst="flowChartCollate">
            <a:avLst/>
          </a:prstGeom>
          <a:solidFill>
            <a:schemeClr val="bg1"/>
          </a:solidFill>
          <a:ln w="38100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  <p:grpSp>
        <p:nvGrpSpPr>
          <p:cNvPr id="14341" name="Group 10"/>
          <p:cNvGrpSpPr>
            <a:grpSpLocks/>
          </p:cNvGrpSpPr>
          <p:nvPr/>
        </p:nvGrpSpPr>
        <p:grpSpPr bwMode="auto">
          <a:xfrm>
            <a:off x="7339013" y="3282950"/>
            <a:ext cx="571500" cy="400050"/>
            <a:chOff x="1386463" y="3737412"/>
            <a:chExt cx="725554" cy="505459"/>
          </a:xfrm>
        </p:grpSpPr>
        <p:sp>
          <p:nvSpPr>
            <p:cNvPr id="14344" name="AutoShape 4"/>
            <p:cNvSpPr>
              <a:spLocks noChangeArrowheads="1"/>
            </p:cNvSpPr>
            <p:nvPr/>
          </p:nvSpPr>
          <p:spPr bwMode="auto">
            <a:xfrm rot="-5400000">
              <a:off x="1466857" y="3702904"/>
              <a:ext cx="278681" cy="439469"/>
            </a:xfrm>
            <a:prstGeom prst="flowChartCollate">
              <a:avLst/>
            </a:prstGeom>
            <a:solidFill>
              <a:schemeClr val="bg1"/>
            </a:solidFill>
            <a:ln w="38100">
              <a:solidFill>
                <a:srgbClr val="92D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 dirty="0"/>
                <a:t> </a:t>
              </a:r>
            </a:p>
          </p:txBody>
        </p:sp>
        <p:sp>
          <p:nvSpPr>
            <p:cNvPr id="14345" name="TextBox 8"/>
            <p:cNvSpPr txBox="1">
              <a:spLocks noChangeArrowheads="1"/>
            </p:cNvSpPr>
            <p:nvPr/>
          </p:nvSpPr>
          <p:spPr bwMode="auto">
            <a:xfrm>
              <a:off x="1760250" y="3737412"/>
              <a:ext cx="351767" cy="505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srgbClr val="92D050"/>
                  </a:solidFill>
                </a:rPr>
                <a:t>C</a:t>
              </a:r>
            </a:p>
          </p:txBody>
        </p:sp>
      </p:grpSp>
      <p:sp>
        <p:nvSpPr>
          <p:cNvPr id="14342" name="AutoShape 4"/>
          <p:cNvSpPr>
            <a:spLocks noChangeArrowheads="1"/>
          </p:cNvSpPr>
          <p:nvPr/>
        </p:nvSpPr>
        <p:spPr bwMode="auto">
          <a:xfrm rot="-5400000">
            <a:off x="1401763" y="3778250"/>
            <a:ext cx="219075" cy="371475"/>
          </a:xfrm>
          <a:prstGeom prst="flowChartCollate">
            <a:avLst/>
          </a:prstGeom>
          <a:solidFill>
            <a:schemeClr val="bg1"/>
          </a:solidFill>
          <a:ln w="38100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 </a:t>
            </a:r>
          </a:p>
        </p:txBody>
      </p:sp>
      <p:sp>
        <p:nvSpPr>
          <p:cNvPr id="14343" name="AutoShape 4"/>
          <p:cNvSpPr>
            <a:spLocks noChangeArrowheads="1"/>
          </p:cNvSpPr>
          <p:nvPr/>
        </p:nvSpPr>
        <p:spPr bwMode="auto">
          <a:xfrm rot="-5400000">
            <a:off x="4780756" y="4785519"/>
            <a:ext cx="219075" cy="369888"/>
          </a:xfrm>
          <a:prstGeom prst="flowChartCollate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147858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2586</TotalTime>
  <Words>6355</Words>
  <Application>Microsoft Office PowerPoint</Application>
  <PresentationFormat>On-screen Show (4:3)</PresentationFormat>
  <Paragraphs>763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9" baseType="lpstr">
      <vt:lpstr>SimSun</vt:lpstr>
      <vt:lpstr>SimSun</vt:lpstr>
      <vt:lpstr>Arial</vt:lpstr>
      <vt:lpstr>Cambria Math</vt:lpstr>
      <vt:lpstr>Jokerman</vt:lpstr>
      <vt:lpstr>Tahoma</vt:lpstr>
      <vt:lpstr>Times New Roman</vt:lpstr>
      <vt:lpstr>Default Design</vt:lpstr>
      <vt:lpstr>PowerPoint Presentation</vt:lpstr>
      <vt:lpstr>PowerPoint Presentation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  <vt:lpstr>Improving logic plan via logic laws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201</cp:revision>
  <cp:lastPrinted>2001-01-16T17:12:14Z</cp:lastPrinted>
  <dcterms:created xsi:type="dcterms:W3CDTF">1999-07-13T19:55:20Z</dcterms:created>
  <dcterms:modified xsi:type="dcterms:W3CDTF">2025-02-26T18:35:49Z</dcterms:modified>
</cp:coreProperties>
</file>