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802" r:id="rId2"/>
    <p:sldId id="1058" r:id="rId3"/>
    <p:sldId id="1266" r:id="rId4"/>
    <p:sldId id="1166" r:id="rId5"/>
    <p:sldId id="1172" r:id="rId6"/>
    <p:sldId id="1190" r:id="rId7"/>
    <p:sldId id="1196" r:id="rId8"/>
    <p:sldId id="1198" r:id="rId9"/>
    <p:sldId id="1200" r:id="rId10"/>
    <p:sldId id="1202" r:id="rId11"/>
    <p:sldId id="1203" r:id="rId12"/>
    <p:sldId id="1204" r:id="rId13"/>
    <p:sldId id="1205" r:id="rId14"/>
    <p:sldId id="1267" r:id="rId15"/>
    <p:sldId id="1206" r:id="rId16"/>
    <p:sldId id="1207" r:id="rId17"/>
    <p:sldId id="1208" r:id="rId18"/>
    <p:sldId id="1209" r:id="rId19"/>
    <p:sldId id="1210" r:id="rId20"/>
    <p:sldId id="1211" r:id="rId21"/>
    <p:sldId id="1212" r:id="rId22"/>
    <p:sldId id="1213" r:id="rId23"/>
    <p:sldId id="1214" r:id="rId24"/>
    <p:sldId id="1215" r:id="rId25"/>
    <p:sldId id="1216" r:id="rId26"/>
    <p:sldId id="1226" r:id="rId27"/>
    <p:sldId id="1227" r:id="rId28"/>
    <p:sldId id="1228" r:id="rId29"/>
    <p:sldId id="1229" r:id="rId30"/>
    <p:sldId id="1230" r:id="rId31"/>
    <p:sldId id="1231" r:id="rId32"/>
    <p:sldId id="1232" r:id="rId33"/>
    <p:sldId id="1233" r:id="rId34"/>
    <p:sldId id="1234" r:id="rId35"/>
    <p:sldId id="1235" r:id="rId36"/>
    <p:sldId id="1236" r:id="rId37"/>
    <p:sldId id="1237" r:id="rId38"/>
    <p:sldId id="1238" r:id="rId39"/>
    <p:sldId id="1239" r:id="rId40"/>
    <p:sldId id="1240" r:id="rId41"/>
    <p:sldId id="1241" r:id="rId42"/>
    <p:sldId id="1242" r:id="rId43"/>
    <p:sldId id="1243" r:id="rId44"/>
    <p:sldId id="1244" r:id="rId45"/>
    <p:sldId id="1245" r:id="rId46"/>
    <p:sldId id="1246" r:id="rId47"/>
    <p:sldId id="1247" r:id="rId48"/>
    <p:sldId id="1248" r:id="rId49"/>
    <p:sldId id="1249" r:id="rId50"/>
    <p:sldId id="1250" r:id="rId51"/>
    <p:sldId id="1251" r:id="rId52"/>
    <p:sldId id="1252" r:id="rId53"/>
    <p:sldId id="1253" r:id="rId54"/>
    <p:sldId id="1254" r:id="rId55"/>
    <p:sldId id="1255" r:id="rId56"/>
    <p:sldId id="1256" r:id="rId57"/>
    <p:sldId id="1257" r:id="rId58"/>
    <p:sldId id="1258" r:id="rId59"/>
    <p:sldId id="1259" r:id="rId60"/>
    <p:sldId id="1260" r:id="rId61"/>
    <p:sldId id="1261" r:id="rId62"/>
    <p:sldId id="295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93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47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883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17: On subqueries and views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2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72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765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71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1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70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9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1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3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4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6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7667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68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0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7672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4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6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7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7680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8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768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768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769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97792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4171" y="3393848"/>
            <a:ext cx="3903662" cy="3060700"/>
            <a:chOff x="658813" y="2789238"/>
            <a:chExt cx="3903661" cy="306175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5"/>
            <p:cNvCxnSpPr>
              <a:cxnSpLocks noChangeShapeType="1"/>
              <a:endCxn id="11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6"/>
            <p:cNvCxnSpPr>
              <a:cxnSpLocks noChangeShapeType="1"/>
              <a:endCxn id="13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7"/>
            <p:cNvCxnSpPr>
              <a:cxnSpLocks noChangeShapeType="1"/>
              <a:endCxn id="14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8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9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40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41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7"/>
            <p:cNvCxnSpPr>
              <a:cxnSpLocks noChangeShapeType="1"/>
              <a:endCxn id="40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8"/>
            <p:cNvCxnSpPr>
              <a:cxnSpLocks noChangeShapeType="1"/>
              <a:endCxn id="39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9"/>
            <p:cNvCxnSpPr>
              <a:cxnSpLocks noChangeShapeType="1"/>
              <a:endCxn id="46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47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48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53" name="Straight Connector 90"/>
            <p:cNvCxnSpPr>
              <a:cxnSpLocks noChangeShapeType="1"/>
              <a:stCxn id="52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91"/>
            <p:cNvCxnSpPr>
              <a:cxnSpLocks noChangeShapeType="1"/>
              <a:endCxn id="58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9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60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61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66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68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71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72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75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76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127"/>
            <p:cNvCxnSpPr>
              <a:cxnSpLocks noChangeShapeType="1"/>
              <a:endCxn id="75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81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3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4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85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86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89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0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4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95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6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grpSp>
        <p:nvGrpSpPr>
          <p:cNvPr id="98" name="Group 149"/>
          <p:cNvGrpSpPr>
            <a:grpSpLocks/>
          </p:cNvGrpSpPr>
          <p:nvPr/>
        </p:nvGrpSpPr>
        <p:grpSpPr bwMode="auto">
          <a:xfrm>
            <a:off x="6077969" y="4439188"/>
            <a:ext cx="1833563" cy="1460500"/>
            <a:chOff x="1709738" y="3335338"/>
            <a:chExt cx="1833562" cy="1460500"/>
          </a:xfrm>
        </p:grpSpPr>
        <p:sp>
          <p:nvSpPr>
            <p:cNvPr id="99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100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101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02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3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5" name="Straight Connector 184"/>
            <p:cNvCxnSpPr>
              <a:cxnSpLocks noChangeShapeType="1"/>
              <a:endCxn id="100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Straight Connector 185"/>
            <p:cNvCxnSpPr>
              <a:cxnSpLocks noChangeShapeType="1"/>
              <a:endCxn id="99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10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0" name="Right Arrow 1"/>
          <p:cNvSpPr>
            <a:spLocks noChangeArrowheads="1"/>
          </p:cNvSpPr>
          <p:nvPr/>
        </p:nvSpPr>
        <p:spPr bwMode="auto">
          <a:xfrm>
            <a:off x="5171257" y="4935196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7C290C6E-3499-4799-9B27-D42EB8666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13" name="TextBox 1">
            <a:extLst>
              <a:ext uri="{FF2B5EF4-FFF2-40B4-BE49-F238E27FC236}">
                <a16:creationId xmlns:a16="http://schemas.microsoft.com/office/drawing/2014/main" id="{D63CE925-52DA-4C2D-BD4D-5DC490D3DBB0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8586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65" name="TextBox 1"/>
          <p:cNvSpPr txBox="1">
            <a:spLocks noChangeArrowheads="1"/>
          </p:cNvSpPr>
          <p:nvPr/>
        </p:nvSpPr>
        <p:spPr bwMode="auto">
          <a:xfrm>
            <a:off x="5121275" y="370840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759669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7174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7175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6" name="Down Arrow 16"/>
          <p:cNvSpPr>
            <a:spLocks noChangeArrowheads="1"/>
          </p:cNvSpPr>
          <p:nvPr/>
        </p:nvSpPr>
        <p:spPr bwMode="auto">
          <a:xfrm>
            <a:off x="3948113" y="2219325"/>
            <a:ext cx="233362" cy="863600"/>
          </a:xfrm>
          <a:prstGeom prst="downArrow">
            <a:avLst>
              <a:gd name="adj1" fmla="val 50000"/>
              <a:gd name="adj2" fmla="val 4983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7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8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9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7180" name="TextBox 22"/>
          <p:cNvSpPr txBox="1">
            <a:spLocks noChangeArrowheads="1"/>
          </p:cNvSpPr>
          <p:nvPr/>
        </p:nvSpPr>
        <p:spPr bwMode="auto">
          <a:xfrm>
            <a:off x="4219575" y="240506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7181" name="TextBox 23"/>
          <p:cNvSpPr txBox="1">
            <a:spLocks noChangeArrowheads="1"/>
          </p:cNvSpPr>
          <p:nvPr/>
        </p:nvSpPr>
        <p:spPr bwMode="auto">
          <a:xfrm>
            <a:off x="2573338" y="4068763"/>
            <a:ext cx="139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expression tree</a:t>
            </a:r>
          </a:p>
        </p:txBody>
      </p:sp>
      <p:sp>
        <p:nvSpPr>
          <p:cNvPr id="7182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cxnSp>
        <p:nvCxnSpPr>
          <p:cNvPr id="7183" name="Straight Connector 2"/>
          <p:cNvCxnSpPr>
            <a:cxnSpLocks noChangeShapeType="1"/>
            <a:stCxn id="7181" idx="1"/>
          </p:cNvCxnSpPr>
          <p:nvPr/>
        </p:nvCxnSpPr>
        <p:spPr bwMode="auto">
          <a:xfrm>
            <a:off x="2573338" y="4222750"/>
            <a:ext cx="1284287" cy="5397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2557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4294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17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sub.*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( </a:t>
            </a: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tutorial.sf_crime_incidents_2014_01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day_of_week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'Friday' </a:t>
            </a:r>
            <a:r>
              <a:rPr lang="en-US" sz="1600" dirty="0">
                <a:solidFill>
                  <a:srgbClr val="444444"/>
                </a:solidFill>
              </a:rPr>
              <a:t>) sub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sub.resolution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'NONE'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1507" name="Rounded Rectangle 10"/>
          <p:cNvSpPr>
            <a:spLocks noChangeArrowheads="1"/>
          </p:cNvSpPr>
          <p:nvPr/>
        </p:nvSpPr>
        <p:spPr bwMode="auto">
          <a:xfrm>
            <a:off x="952500" y="1177925"/>
            <a:ext cx="4084638" cy="9080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8" name="TextBox 8"/>
          <p:cNvSpPr txBox="1">
            <a:spLocks noChangeArrowheads="1"/>
          </p:cNvSpPr>
          <p:nvPr/>
        </p:nvSpPr>
        <p:spPr bwMode="auto">
          <a:xfrm>
            <a:off x="5973763" y="889000"/>
            <a:ext cx="210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FROM clause</a:t>
            </a:r>
          </a:p>
        </p:txBody>
      </p:sp>
      <p:cxnSp>
        <p:nvCxnSpPr>
          <p:cNvPr id="21509" name="Straight Arrow Connector 13"/>
          <p:cNvCxnSpPr>
            <a:cxnSpLocks noChangeShapeType="1"/>
          </p:cNvCxnSpPr>
          <p:nvPr/>
        </p:nvCxnSpPr>
        <p:spPr bwMode="auto">
          <a:xfrm flipH="1">
            <a:off x="5033963" y="1155700"/>
            <a:ext cx="957262" cy="112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8476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sub.*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( </a:t>
            </a: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tutorial.sf_crime_incidents_2014_01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day_of_week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'Friday' </a:t>
            </a:r>
            <a:r>
              <a:rPr lang="en-US" sz="1600" dirty="0">
                <a:solidFill>
                  <a:srgbClr val="444444"/>
                </a:solidFill>
              </a:rPr>
              <a:t>) sub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sub.resolution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'NONE'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*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ReplA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sum(B.ID2) OVER()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ReplB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B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A.ID2 = B.ID);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3555" name="Rounded Rectangle 7"/>
          <p:cNvSpPr>
            <a:spLocks noChangeArrowheads="1"/>
          </p:cNvSpPr>
          <p:nvPr/>
        </p:nvSpPr>
        <p:spPr bwMode="auto">
          <a:xfrm>
            <a:off x="1844675" y="3024188"/>
            <a:ext cx="2711450" cy="8064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56" name="Rounded Rectangle 10"/>
          <p:cNvSpPr>
            <a:spLocks noChangeArrowheads="1"/>
          </p:cNvSpPr>
          <p:nvPr/>
        </p:nvSpPr>
        <p:spPr bwMode="auto">
          <a:xfrm>
            <a:off x="952500" y="1177925"/>
            <a:ext cx="4084638" cy="9080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5973763" y="889000"/>
            <a:ext cx="210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FROM clause</a:t>
            </a:r>
          </a:p>
        </p:txBody>
      </p:sp>
      <p:cxnSp>
        <p:nvCxnSpPr>
          <p:cNvPr id="23558" name="Straight Arrow Connector 13"/>
          <p:cNvCxnSpPr>
            <a:cxnSpLocks noChangeShapeType="1"/>
          </p:cNvCxnSpPr>
          <p:nvPr/>
        </p:nvCxnSpPr>
        <p:spPr bwMode="auto">
          <a:xfrm flipH="1">
            <a:off x="5033963" y="1155700"/>
            <a:ext cx="957262" cy="112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59" name="TextBox 16"/>
          <p:cNvSpPr txBox="1">
            <a:spLocks noChangeArrowheads="1"/>
          </p:cNvSpPr>
          <p:nvPr/>
        </p:nvSpPr>
        <p:spPr bwMode="auto">
          <a:xfrm>
            <a:off x="5481638" y="2559050"/>
            <a:ext cx="210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WHERE clause</a:t>
            </a:r>
          </a:p>
        </p:txBody>
      </p:sp>
      <p:cxnSp>
        <p:nvCxnSpPr>
          <p:cNvPr id="23560" name="Straight Arrow Connector 17"/>
          <p:cNvCxnSpPr>
            <a:cxnSpLocks noChangeShapeType="1"/>
          </p:cNvCxnSpPr>
          <p:nvPr/>
        </p:nvCxnSpPr>
        <p:spPr bwMode="auto">
          <a:xfrm flipH="1">
            <a:off x="4586288" y="2782888"/>
            <a:ext cx="895350" cy="254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4870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sub.*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( </a:t>
            </a: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tutorial.sf_crime_incidents_2014_01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day_of_week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'Friday' </a:t>
            </a:r>
            <a:r>
              <a:rPr lang="en-US" sz="1600" dirty="0">
                <a:solidFill>
                  <a:srgbClr val="444444"/>
                </a:solidFill>
              </a:rPr>
              <a:t>) sub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sub.resolution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'NONE'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*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ReplA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sum(B.ID2) OVER()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ReplB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B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A.ID2 = B.ID);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DISTINCT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LastName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,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FirstName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,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e.EmployeeKey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DimEmployee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e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JOIN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FactResellerSales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s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ON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e.EmployeeKey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=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s.EmployeeKey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DimProduct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ProductSubcategoryKey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ProductSubcategoryKey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DimProductSubcategory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EnglishProductSubcategoryName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LIKE '%Bikes'))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ORDER BY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LastName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5603" name="Rounded Rectangle 7"/>
          <p:cNvSpPr>
            <a:spLocks noChangeArrowheads="1"/>
          </p:cNvSpPr>
          <p:nvPr/>
        </p:nvSpPr>
        <p:spPr bwMode="auto">
          <a:xfrm>
            <a:off x="1844675" y="3024188"/>
            <a:ext cx="2711450" cy="8064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4" name="Rounded Rectangle 10"/>
          <p:cNvSpPr>
            <a:spLocks noChangeArrowheads="1"/>
          </p:cNvSpPr>
          <p:nvPr/>
        </p:nvSpPr>
        <p:spPr bwMode="auto">
          <a:xfrm>
            <a:off x="952500" y="1177925"/>
            <a:ext cx="4084638" cy="9080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5" name="Rounded Rectangle 11"/>
          <p:cNvSpPr>
            <a:spLocks noChangeArrowheads="1"/>
          </p:cNvSpPr>
          <p:nvPr/>
        </p:nvSpPr>
        <p:spPr bwMode="auto">
          <a:xfrm>
            <a:off x="1111250" y="4768850"/>
            <a:ext cx="6145213" cy="1490663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6" name="Rounded Rectangle 12"/>
          <p:cNvSpPr>
            <a:spLocks noChangeArrowheads="1"/>
          </p:cNvSpPr>
          <p:nvPr/>
        </p:nvSpPr>
        <p:spPr bwMode="auto">
          <a:xfrm>
            <a:off x="952500" y="4286250"/>
            <a:ext cx="7127875" cy="268288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5973763" y="889000"/>
            <a:ext cx="210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FROM clause</a:t>
            </a:r>
          </a:p>
        </p:txBody>
      </p:sp>
      <p:cxnSp>
        <p:nvCxnSpPr>
          <p:cNvPr id="25608" name="Straight Arrow Connector 13"/>
          <p:cNvCxnSpPr>
            <a:cxnSpLocks noChangeShapeType="1"/>
          </p:cNvCxnSpPr>
          <p:nvPr/>
        </p:nvCxnSpPr>
        <p:spPr bwMode="auto">
          <a:xfrm flipH="1">
            <a:off x="5033963" y="1155700"/>
            <a:ext cx="957262" cy="112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9" name="TextBox 16"/>
          <p:cNvSpPr txBox="1">
            <a:spLocks noChangeArrowheads="1"/>
          </p:cNvSpPr>
          <p:nvPr/>
        </p:nvSpPr>
        <p:spPr bwMode="auto">
          <a:xfrm>
            <a:off x="5481638" y="2559050"/>
            <a:ext cx="210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WHERE clause</a:t>
            </a:r>
          </a:p>
        </p:txBody>
      </p:sp>
      <p:cxnSp>
        <p:nvCxnSpPr>
          <p:cNvPr id="25610" name="Straight Arrow Connector 17"/>
          <p:cNvCxnSpPr>
            <a:cxnSpLocks noChangeShapeType="1"/>
          </p:cNvCxnSpPr>
          <p:nvPr/>
        </p:nvCxnSpPr>
        <p:spPr bwMode="auto">
          <a:xfrm flipH="1">
            <a:off x="4586288" y="2782888"/>
            <a:ext cx="895350" cy="254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11" name="TextBox 19"/>
          <p:cNvSpPr txBox="1">
            <a:spLocks noChangeArrowheads="1"/>
          </p:cNvSpPr>
          <p:nvPr/>
        </p:nvSpPr>
        <p:spPr bwMode="auto">
          <a:xfrm>
            <a:off x="7434263" y="5784850"/>
            <a:ext cx="17097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appear in both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FROM/WHERE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clauses, recursively</a:t>
            </a:r>
          </a:p>
        </p:txBody>
      </p:sp>
      <p:cxnSp>
        <p:nvCxnSpPr>
          <p:cNvPr id="25612" name="Straight Arrow Connector 20"/>
          <p:cNvCxnSpPr>
            <a:cxnSpLocks noChangeShapeType="1"/>
          </p:cNvCxnSpPr>
          <p:nvPr/>
        </p:nvCxnSpPr>
        <p:spPr bwMode="auto">
          <a:xfrm flipH="1" flipV="1">
            <a:off x="7680325" y="4630738"/>
            <a:ext cx="400050" cy="11541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13" name="Straight Arrow Connector 23"/>
          <p:cNvCxnSpPr>
            <a:cxnSpLocks noChangeShapeType="1"/>
          </p:cNvCxnSpPr>
          <p:nvPr/>
        </p:nvCxnSpPr>
        <p:spPr bwMode="auto">
          <a:xfrm flipH="1" flipV="1">
            <a:off x="7331075" y="5614988"/>
            <a:ext cx="514350" cy="161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54012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SQL-92 Grammar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0000"/>
                </a:solidFill>
              </a:rPr>
              <a:t>&lt;from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</a:rPr>
              <a:t> &lt;table list&gt;</a:t>
            </a:r>
          </a:p>
          <a:p>
            <a:pPr marL="0" indent="0"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&lt;table list&gt; ::= &lt;table reference&gt; | &lt;table reference&gt;, &lt;table list&gt;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&lt;table reference&gt; ::= &lt;table name&gt; | &lt;derived table&gt; | &lt;joined table&gt;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&lt;derived table&gt; ::= &lt;table subquery&gt;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0000"/>
                </a:solidFill>
              </a:rPr>
              <a:t>&lt;where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</a:rPr>
              <a:t> &lt;search condition&gt;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&lt;search condition&gt;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::= [ NOT ]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[ </a:t>
            </a:r>
            <a:r>
              <a:rPr lang="en-US" altLang="en-US" sz="1600" dirty="0">
                <a:solidFill>
                  <a:srgbClr val="FFC000"/>
                </a:solidFill>
              </a:rPr>
              <a:t>IS</a:t>
            </a:r>
            <a:r>
              <a:rPr lang="en-US" altLang="en-US" sz="1600" dirty="0">
                <a:solidFill>
                  <a:srgbClr val="000000"/>
                </a:solidFill>
              </a:rPr>
              <a:t>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&lt;truth value&gt; ]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::= &lt;predicate&gt;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&lt;predicate&gt; ::= &lt;comparison predicate&gt; | &lt;in predicate&gt; | &lt;exists 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predicate&gt; ::= &lt;row value constructor&gt;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</a:t>
            </a:r>
            <a:r>
              <a:rPr lang="en-US" altLang="en-US" sz="1600" dirty="0">
                <a:solidFill>
                  <a:srgbClr val="FFC000"/>
                </a:solidFill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</a:rPr>
              <a:t> &lt;in predicate value&gt;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 value&gt; ::= &lt;table subquery&gt;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&lt;exists predicate&gt; ::= </a:t>
            </a:r>
            <a:r>
              <a:rPr lang="en-US" altLang="en-US" sz="1600" dirty="0">
                <a:solidFill>
                  <a:srgbClr val="FFC000"/>
                </a:solidFill>
              </a:rPr>
              <a:t>EXISTS</a:t>
            </a:r>
            <a:r>
              <a:rPr lang="en-US" altLang="en-US" sz="1600" dirty="0">
                <a:solidFill>
                  <a:srgbClr val="000000"/>
                </a:solidFill>
              </a:rPr>
              <a:t> &lt;table subquery&gt;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0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  <a:endParaRPr lang="en-US" altLang="en-US" sz="4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9582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SQL-92 Grammar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&lt;from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list&gt;</a:t>
            </a:r>
          </a:p>
          <a:p>
            <a:pPr marL="0" indent="0"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list&gt;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| &lt;table reference&gt;, &lt;table list&gt;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::= &lt;table name&gt; | </a:t>
            </a: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| &lt;joined table&gt;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subquery&gt;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0000"/>
                </a:solidFill>
              </a:rPr>
              <a:t>&lt;where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</a:rPr>
              <a:t> &lt;search condition&gt;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&lt;search condition&gt;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::= [ NOT ]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[ </a:t>
            </a:r>
            <a:r>
              <a:rPr lang="en-US" altLang="en-US" sz="1600" dirty="0">
                <a:solidFill>
                  <a:srgbClr val="FFC000"/>
                </a:solidFill>
              </a:rPr>
              <a:t>IS</a:t>
            </a:r>
            <a:r>
              <a:rPr lang="en-US" altLang="en-US" sz="1600" dirty="0">
                <a:solidFill>
                  <a:srgbClr val="000000"/>
                </a:solidFill>
              </a:rPr>
              <a:t>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&lt;truth value&gt; ]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::= &lt;predicate&gt;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&lt;predicate&gt; ::= &lt;comparison predicate&gt; | &lt;in predicate&gt; | &lt;exists 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predicate&gt; ::= &lt;row value constructor&gt;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</a:t>
            </a:r>
            <a:r>
              <a:rPr lang="en-US" altLang="en-US" sz="1600" dirty="0">
                <a:solidFill>
                  <a:srgbClr val="FFC000"/>
                </a:solidFill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</a:rPr>
              <a:t> &lt;in predicate value&gt;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 value&gt; ::= &lt;table subquery&gt;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&lt;exists predicate&gt; ::= </a:t>
            </a:r>
            <a:r>
              <a:rPr lang="en-US" altLang="en-US" sz="1600" dirty="0">
                <a:solidFill>
                  <a:srgbClr val="FFC000"/>
                </a:solidFill>
              </a:rPr>
              <a:t>EXISTS</a:t>
            </a:r>
            <a:r>
              <a:rPr lang="en-US" altLang="en-US" sz="1600" dirty="0">
                <a:solidFill>
                  <a:srgbClr val="000000"/>
                </a:solidFill>
              </a:rPr>
              <a:t> &lt;table subquery&gt;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0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  <a:endParaRPr lang="en-US" altLang="en-US" sz="4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7651" name="TextBox 19"/>
          <p:cNvSpPr txBox="1">
            <a:spLocks noChangeArrowheads="1"/>
          </p:cNvSpPr>
          <p:nvPr/>
        </p:nvSpPr>
        <p:spPr bwMode="auto">
          <a:xfrm>
            <a:off x="6727825" y="1936750"/>
            <a:ext cx="1804988" cy="5222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FROM clause allows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subqueries.</a:t>
            </a:r>
          </a:p>
        </p:txBody>
      </p:sp>
      <p:cxnSp>
        <p:nvCxnSpPr>
          <p:cNvPr id="27652" name="Straight Arrow Connector 20"/>
          <p:cNvCxnSpPr>
            <a:cxnSpLocks noChangeShapeType="1"/>
            <a:stCxn id="27651" idx="1"/>
          </p:cNvCxnSpPr>
          <p:nvPr/>
        </p:nvCxnSpPr>
        <p:spPr bwMode="auto">
          <a:xfrm flipH="1" flipV="1">
            <a:off x="4017963" y="1873250"/>
            <a:ext cx="2709862" cy="3238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80341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SQL-92 Grammar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&lt;from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list&gt;</a:t>
            </a:r>
          </a:p>
          <a:p>
            <a:pPr marL="0" indent="0"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list&gt;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| &lt;table reference&gt;, &lt;table list&gt;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::= &lt;table name&gt; | </a:t>
            </a: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| &lt;joined table&gt;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subquery&gt;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&lt;where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&lt;search condition&gt;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&lt;search condition&gt;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term&gt;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term&gt;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factor&gt;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factor&gt; </a:t>
            </a:r>
            <a:r>
              <a:rPr lang="en-US" altLang="en-US" sz="1600" dirty="0">
                <a:solidFill>
                  <a:srgbClr val="000000"/>
                </a:solidFill>
              </a:rPr>
              <a:t>::= [ NOT ]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test&gt;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primary&gt; </a:t>
            </a:r>
            <a:r>
              <a:rPr lang="en-US" altLang="en-US" sz="1600" dirty="0">
                <a:solidFill>
                  <a:srgbClr val="000000"/>
                </a:solidFill>
              </a:rPr>
              <a:t>[ </a:t>
            </a:r>
            <a:r>
              <a:rPr lang="en-US" altLang="en-US" sz="1600" dirty="0">
                <a:solidFill>
                  <a:srgbClr val="FFC000"/>
                </a:solidFill>
              </a:rPr>
              <a:t>IS</a:t>
            </a:r>
            <a:r>
              <a:rPr lang="en-US" altLang="en-US" sz="1600" dirty="0">
                <a:solidFill>
                  <a:srgbClr val="000000"/>
                </a:solidFill>
              </a:rPr>
              <a:t>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&lt;truth value&gt; ]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primary&gt;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&lt;predicate&gt;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&lt;predicate&gt; </a:t>
            </a:r>
            <a:r>
              <a:rPr lang="en-US" altLang="en-US" sz="1600" dirty="0">
                <a:solidFill>
                  <a:srgbClr val="000000"/>
                </a:solidFill>
              </a:rPr>
              <a:t>::= &lt;comparison predicate&gt; | </a:t>
            </a:r>
            <a:r>
              <a:rPr lang="en-US" altLang="en-US" sz="1600" u="sng" dirty="0">
                <a:solidFill>
                  <a:srgbClr val="FF0000"/>
                </a:solidFill>
              </a:rPr>
              <a:t>&lt;in predicate&gt;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&lt;in predicate&gt; </a:t>
            </a:r>
            <a:r>
              <a:rPr lang="en-US" altLang="en-US" sz="1600" dirty="0">
                <a:solidFill>
                  <a:srgbClr val="000000"/>
                </a:solidFill>
              </a:rPr>
              <a:t>::= &lt;row value constructor&gt;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</a:t>
            </a:r>
            <a:r>
              <a:rPr lang="en-US" altLang="en-US" sz="1600" dirty="0">
                <a:solidFill>
                  <a:srgbClr val="FFC000"/>
                </a:solidFill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&lt;in predicate value&gt;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&lt;in predicate value&gt;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subquery&gt;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0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  <a:endParaRPr lang="en-US" altLang="en-US" sz="4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8675" name="TextBox 19"/>
          <p:cNvSpPr txBox="1">
            <a:spLocks noChangeArrowheads="1"/>
          </p:cNvSpPr>
          <p:nvPr/>
        </p:nvSpPr>
        <p:spPr bwMode="auto">
          <a:xfrm>
            <a:off x="6727825" y="1936750"/>
            <a:ext cx="1804988" cy="5222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FROM clause allows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subqueries.</a:t>
            </a:r>
          </a:p>
        </p:txBody>
      </p:sp>
      <p:cxnSp>
        <p:nvCxnSpPr>
          <p:cNvPr id="28676" name="Straight Arrow Connector 20"/>
          <p:cNvCxnSpPr>
            <a:cxnSpLocks noChangeShapeType="1"/>
            <a:stCxn id="28675" idx="1"/>
          </p:cNvCxnSpPr>
          <p:nvPr/>
        </p:nvCxnSpPr>
        <p:spPr bwMode="auto">
          <a:xfrm flipH="1" flipV="1">
            <a:off x="4017963" y="1873250"/>
            <a:ext cx="2709862" cy="3238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77" name="TextBox 19"/>
          <p:cNvSpPr txBox="1">
            <a:spLocks noChangeArrowheads="1"/>
          </p:cNvSpPr>
          <p:nvPr/>
        </p:nvSpPr>
        <p:spPr bwMode="auto">
          <a:xfrm>
            <a:off x="6727825" y="5305425"/>
            <a:ext cx="1933575" cy="523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WHERE clause allows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subqueries.</a:t>
            </a:r>
          </a:p>
        </p:txBody>
      </p:sp>
      <p:cxnSp>
        <p:nvCxnSpPr>
          <p:cNvPr id="28678" name="Straight Arrow Connector 20"/>
          <p:cNvCxnSpPr>
            <a:cxnSpLocks noChangeShapeType="1"/>
          </p:cNvCxnSpPr>
          <p:nvPr/>
        </p:nvCxnSpPr>
        <p:spPr bwMode="auto">
          <a:xfrm flipH="1" flipV="1">
            <a:off x="4289425" y="4862513"/>
            <a:ext cx="2438400" cy="5064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716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3354388" y="2054225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9700" name="Group 149"/>
          <p:cNvGrpSpPr>
            <a:grpSpLocks/>
          </p:cNvGrpSpPr>
          <p:nvPr/>
        </p:nvGrpSpPr>
        <p:grpSpPr bwMode="auto">
          <a:xfrm>
            <a:off x="5308600" y="4706938"/>
            <a:ext cx="1833563" cy="1460500"/>
            <a:chOff x="1709738" y="3335338"/>
            <a:chExt cx="1833562" cy="1460500"/>
          </a:xfrm>
        </p:grpSpPr>
        <p:sp>
          <p:nvSpPr>
            <p:cNvPr id="29797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979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99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9800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803" name="Straight Connector 184"/>
            <p:cNvCxnSpPr>
              <a:cxnSpLocks noChangeShapeType="1"/>
              <a:endCxn id="2979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4" name="Straight Connector 185"/>
            <p:cNvCxnSpPr>
              <a:cxnSpLocks noChangeShapeType="1"/>
              <a:endCxn id="29797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805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980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701" name="Right Arrow 1"/>
          <p:cNvSpPr>
            <a:spLocks noChangeArrowheads="1"/>
          </p:cNvSpPr>
          <p:nvPr/>
        </p:nvSpPr>
        <p:spPr bwMode="auto">
          <a:xfrm rot="1520355">
            <a:off x="4633913" y="4759325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7263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If only simple relations and conditions are involved. </a:t>
            </a:r>
          </a:p>
        </p:txBody>
      </p:sp>
      <p:grpSp>
        <p:nvGrpSpPr>
          <p:cNvPr id="29704" name="Group 4"/>
          <p:cNvGrpSpPr>
            <a:grpSpLocks/>
          </p:cNvGrpSpPr>
          <p:nvPr/>
        </p:nvGrpSpPr>
        <p:grpSpPr bwMode="auto">
          <a:xfrm>
            <a:off x="376238" y="3230563"/>
            <a:ext cx="3903662" cy="3060700"/>
            <a:chOff x="658813" y="2789238"/>
            <a:chExt cx="3903661" cy="3061759"/>
          </a:xfrm>
        </p:grpSpPr>
        <p:sp>
          <p:nvSpPr>
            <p:cNvPr id="29706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9707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9708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9709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9710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9711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2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9713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9714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9715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9716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17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8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9719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9720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1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2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3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4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5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6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7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8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9" name="Straight Connector 45"/>
            <p:cNvCxnSpPr>
              <a:cxnSpLocks noChangeShapeType="1"/>
              <a:endCxn id="29710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0" name="Straight Connector 46"/>
            <p:cNvCxnSpPr>
              <a:cxnSpLocks noChangeShapeType="1"/>
              <a:endCxn id="29712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1" name="Straight Connector 47"/>
            <p:cNvCxnSpPr>
              <a:cxnSpLocks noChangeShapeType="1"/>
              <a:endCxn id="29713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2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3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4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5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36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37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9738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9739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9740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1" name="Straight Connector 67"/>
            <p:cNvCxnSpPr>
              <a:cxnSpLocks noChangeShapeType="1"/>
              <a:endCxn id="29739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2" name="Straight Connector 68"/>
            <p:cNvCxnSpPr>
              <a:cxnSpLocks noChangeShapeType="1"/>
              <a:endCxn id="29738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3" name="Straight Connector 69"/>
            <p:cNvCxnSpPr>
              <a:cxnSpLocks noChangeShapeType="1"/>
              <a:endCxn id="29745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4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5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9746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9747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8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9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50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51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52" name="Straight Connector 90"/>
            <p:cNvCxnSpPr>
              <a:cxnSpLocks noChangeShapeType="1"/>
              <a:stCxn id="29751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3" name="Straight Connector 91"/>
            <p:cNvCxnSpPr>
              <a:cxnSpLocks noChangeShapeType="1"/>
              <a:endCxn id="29757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4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5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56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7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8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59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9760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1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2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3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64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9765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6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67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8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9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70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9771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2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9773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74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75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6" name="Straight Connector 127"/>
            <p:cNvCxnSpPr>
              <a:cxnSpLocks noChangeShapeType="1"/>
              <a:endCxn id="29774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7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8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9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80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1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2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3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84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29785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86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7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88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29789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0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1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2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93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29794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5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29796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sp>
        <p:nvSpPr>
          <p:cNvPr id="29705" name="TextBox 42"/>
          <p:cNvSpPr txBox="1">
            <a:spLocks noChangeArrowheads="1"/>
          </p:cNvSpPr>
          <p:nvPr/>
        </p:nvSpPr>
        <p:spPr bwMode="auto">
          <a:xfrm>
            <a:off x="6450013" y="1936750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</p:spTree>
    <p:extLst>
      <p:ext uri="{BB962C8B-B14F-4D97-AF65-F5344CB8AC3E}">
        <p14:creationId xmlns:p14="http://schemas.microsoft.com/office/powerpoint/2010/main" val="2150613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3354388" y="2054225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9700" name="Group 149"/>
          <p:cNvGrpSpPr>
            <a:grpSpLocks/>
          </p:cNvGrpSpPr>
          <p:nvPr/>
        </p:nvGrpSpPr>
        <p:grpSpPr bwMode="auto">
          <a:xfrm>
            <a:off x="5308600" y="4706938"/>
            <a:ext cx="1833563" cy="1460500"/>
            <a:chOff x="1709738" y="3335338"/>
            <a:chExt cx="1833562" cy="1460500"/>
          </a:xfrm>
        </p:grpSpPr>
        <p:sp>
          <p:nvSpPr>
            <p:cNvPr id="29797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979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99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9800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803" name="Straight Connector 184"/>
            <p:cNvCxnSpPr>
              <a:cxnSpLocks noChangeShapeType="1"/>
              <a:endCxn id="2979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4" name="Straight Connector 185"/>
            <p:cNvCxnSpPr>
              <a:cxnSpLocks noChangeShapeType="1"/>
              <a:endCxn id="29797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805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980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701" name="Right Arrow 1"/>
          <p:cNvSpPr>
            <a:spLocks noChangeArrowheads="1"/>
          </p:cNvSpPr>
          <p:nvPr/>
        </p:nvSpPr>
        <p:spPr bwMode="auto">
          <a:xfrm rot="1520355">
            <a:off x="4633913" y="4759325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7263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If only simple relations and conditions are involved. </a:t>
            </a:r>
          </a:p>
        </p:txBody>
      </p:sp>
      <p:sp>
        <p:nvSpPr>
          <p:cNvPr id="29703" name="TextBox 119"/>
          <p:cNvSpPr txBox="1">
            <a:spLocks noChangeArrowheads="1"/>
          </p:cNvSpPr>
          <p:nvPr/>
        </p:nvSpPr>
        <p:spPr bwMode="auto">
          <a:xfrm>
            <a:off x="293043" y="1442464"/>
            <a:ext cx="2227207" cy="1815882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How do we handle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complicated situations ?</a:t>
            </a:r>
          </a:p>
        </p:txBody>
      </p:sp>
      <p:grpSp>
        <p:nvGrpSpPr>
          <p:cNvPr id="29704" name="Group 4"/>
          <p:cNvGrpSpPr>
            <a:grpSpLocks/>
          </p:cNvGrpSpPr>
          <p:nvPr/>
        </p:nvGrpSpPr>
        <p:grpSpPr bwMode="auto">
          <a:xfrm>
            <a:off x="376238" y="3230563"/>
            <a:ext cx="3903662" cy="3060700"/>
            <a:chOff x="658813" y="2789238"/>
            <a:chExt cx="3903661" cy="3061759"/>
          </a:xfrm>
        </p:grpSpPr>
        <p:sp>
          <p:nvSpPr>
            <p:cNvPr id="29706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9707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9708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9709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9710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9711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2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9713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9714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9715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9716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17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8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9719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9720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1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2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3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4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5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6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7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8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9" name="Straight Connector 45"/>
            <p:cNvCxnSpPr>
              <a:cxnSpLocks noChangeShapeType="1"/>
              <a:endCxn id="29710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0" name="Straight Connector 46"/>
            <p:cNvCxnSpPr>
              <a:cxnSpLocks noChangeShapeType="1"/>
              <a:endCxn id="29712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1" name="Straight Connector 47"/>
            <p:cNvCxnSpPr>
              <a:cxnSpLocks noChangeShapeType="1"/>
              <a:endCxn id="29713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2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3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4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5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36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37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9738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9739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9740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1" name="Straight Connector 67"/>
            <p:cNvCxnSpPr>
              <a:cxnSpLocks noChangeShapeType="1"/>
              <a:endCxn id="29739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2" name="Straight Connector 68"/>
            <p:cNvCxnSpPr>
              <a:cxnSpLocks noChangeShapeType="1"/>
              <a:endCxn id="29738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3" name="Straight Connector 69"/>
            <p:cNvCxnSpPr>
              <a:cxnSpLocks noChangeShapeType="1"/>
              <a:endCxn id="29745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4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5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9746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9747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8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9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50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51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52" name="Straight Connector 90"/>
            <p:cNvCxnSpPr>
              <a:cxnSpLocks noChangeShapeType="1"/>
              <a:stCxn id="29751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3" name="Straight Connector 91"/>
            <p:cNvCxnSpPr>
              <a:cxnSpLocks noChangeShapeType="1"/>
              <a:endCxn id="29757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4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5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56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7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8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59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9760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1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2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3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64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9765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6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67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8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9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70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9771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2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9773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74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75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6" name="Straight Connector 127"/>
            <p:cNvCxnSpPr>
              <a:cxnSpLocks noChangeShapeType="1"/>
              <a:endCxn id="29774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7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8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9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80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1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2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3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84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29785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86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7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88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29789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0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1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2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93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29794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5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29796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sp>
        <p:nvSpPr>
          <p:cNvPr id="29705" name="TextBox 42"/>
          <p:cNvSpPr txBox="1">
            <a:spLocks noChangeArrowheads="1"/>
          </p:cNvSpPr>
          <p:nvPr/>
        </p:nvSpPr>
        <p:spPr bwMode="auto">
          <a:xfrm>
            <a:off x="6450013" y="1936750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</p:spTree>
    <p:extLst>
      <p:ext uri="{BB962C8B-B14F-4D97-AF65-F5344CB8AC3E}">
        <p14:creationId xmlns:p14="http://schemas.microsoft.com/office/powerpoint/2010/main" val="311233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2387600" y="1608138"/>
            <a:ext cx="398621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= 10) t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</p:spTree>
    <p:extLst>
      <p:ext uri="{BB962C8B-B14F-4D97-AF65-F5344CB8AC3E}">
        <p14:creationId xmlns:p14="http://schemas.microsoft.com/office/powerpoint/2010/main" val="1653128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2387600" y="1608138"/>
            <a:ext cx="398621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= 10) t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1984375" y="2503488"/>
            <a:ext cx="877888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31749" name="Rectangle 19"/>
          <p:cNvSpPr>
            <a:spLocks noChangeArrowheads="1"/>
          </p:cNvSpPr>
          <p:nvPr/>
        </p:nvSpPr>
        <p:spPr bwMode="auto">
          <a:xfrm>
            <a:off x="1851025" y="2733675"/>
            <a:ext cx="1243013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658813" y="3074988"/>
            <a:ext cx="493712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31751" name="Rectangle 20"/>
          <p:cNvSpPr>
            <a:spLocks noChangeArrowheads="1"/>
          </p:cNvSpPr>
          <p:nvPr/>
        </p:nvSpPr>
        <p:spPr bwMode="auto">
          <a:xfrm>
            <a:off x="1077913" y="3081338"/>
            <a:ext cx="782637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31752" name="Rectangle 25"/>
          <p:cNvSpPr>
            <a:spLocks noChangeArrowheads="1"/>
          </p:cNvSpPr>
          <p:nvPr/>
        </p:nvSpPr>
        <p:spPr bwMode="auto">
          <a:xfrm>
            <a:off x="1792288" y="3063875"/>
            <a:ext cx="493712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31753" name="Rectangle 26"/>
          <p:cNvSpPr>
            <a:spLocks noChangeArrowheads="1"/>
          </p:cNvSpPr>
          <p:nvPr/>
        </p:nvSpPr>
        <p:spPr bwMode="auto">
          <a:xfrm>
            <a:off x="2117725" y="3076575"/>
            <a:ext cx="7826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1754" name="Rectangle 27"/>
          <p:cNvSpPr>
            <a:spLocks noChangeArrowheads="1"/>
          </p:cNvSpPr>
          <p:nvPr/>
        </p:nvSpPr>
        <p:spPr bwMode="auto">
          <a:xfrm>
            <a:off x="2671763" y="30749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31755" name="Rectangle 28"/>
          <p:cNvSpPr>
            <a:spLocks noChangeArrowheads="1"/>
          </p:cNvSpPr>
          <p:nvPr/>
        </p:nvSpPr>
        <p:spPr bwMode="auto">
          <a:xfrm>
            <a:off x="3103563" y="3090863"/>
            <a:ext cx="12112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31756" name="Rectangle 29"/>
          <p:cNvSpPr>
            <a:spLocks noChangeArrowheads="1"/>
          </p:cNvSpPr>
          <p:nvPr/>
        </p:nvSpPr>
        <p:spPr bwMode="auto">
          <a:xfrm>
            <a:off x="695325" y="3295650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31757" name="Rectangle 30"/>
          <p:cNvSpPr>
            <a:spLocks noChangeArrowheads="1"/>
          </p:cNvSpPr>
          <p:nvPr/>
        </p:nvSpPr>
        <p:spPr bwMode="auto">
          <a:xfrm>
            <a:off x="692150" y="3517900"/>
            <a:ext cx="1052513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31758" name="Rectangle 31"/>
          <p:cNvSpPr>
            <a:spLocks noChangeArrowheads="1"/>
          </p:cNvSpPr>
          <p:nvPr/>
        </p:nvSpPr>
        <p:spPr bwMode="auto">
          <a:xfrm>
            <a:off x="1138238" y="3768725"/>
            <a:ext cx="2143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31759" name="Rectangle 32"/>
          <p:cNvSpPr>
            <a:spLocks noChangeArrowheads="1"/>
          </p:cNvSpPr>
          <p:nvPr/>
        </p:nvSpPr>
        <p:spPr bwMode="auto">
          <a:xfrm>
            <a:off x="1685925" y="33051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1760" name="Rectangle 33"/>
          <p:cNvSpPr>
            <a:spLocks noChangeArrowheads="1"/>
          </p:cNvSpPr>
          <p:nvPr/>
        </p:nvSpPr>
        <p:spPr bwMode="auto">
          <a:xfrm>
            <a:off x="2447925" y="3292475"/>
            <a:ext cx="682625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1761" name="Rectangle 34"/>
          <p:cNvSpPr>
            <a:spLocks noChangeArrowheads="1"/>
          </p:cNvSpPr>
          <p:nvPr/>
        </p:nvSpPr>
        <p:spPr bwMode="auto">
          <a:xfrm>
            <a:off x="2392363" y="3279775"/>
            <a:ext cx="21113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31762" name="Rectangle 35"/>
          <p:cNvSpPr>
            <a:spLocks noChangeArrowheads="1"/>
          </p:cNvSpPr>
          <p:nvPr/>
        </p:nvSpPr>
        <p:spPr bwMode="auto">
          <a:xfrm>
            <a:off x="1882775" y="351948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31763" name="Straight Connector 14"/>
          <p:cNvCxnSpPr>
            <a:cxnSpLocks noChangeShapeType="1"/>
          </p:cNvCxnSpPr>
          <p:nvPr/>
        </p:nvCxnSpPr>
        <p:spPr bwMode="auto">
          <a:xfrm>
            <a:off x="2490788" y="3233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4" name="Straight Connector 37"/>
          <p:cNvCxnSpPr>
            <a:cxnSpLocks noChangeShapeType="1"/>
          </p:cNvCxnSpPr>
          <p:nvPr/>
        </p:nvCxnSpPr>
        <p:spPr bwMode="auto">
          <a:xfrm>
            <a:off x="2454275" y="29575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5" name="Straight Connector 38"/>
          <p:cNvCxnSpPr>
            <a:cxnSpLocks noChangeShapeType="1"/>
          </p:cNvCxnSpPr>
          <p:nvPr/>
        </p:nvCxnSpPr>
        <p:spPr bwMode="auto">
          <a:xfrm>
            <a:off x="2162175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6" name="Straight Connector 39"/>
          <p:cNvCxnSpPr>
            <a:cxnSpLocks noChangeShapeType="1"/>
          </p:cNvCxnSpPr>
          <p:nvPr/>
        </p:nvCxnSpPr>
        <p:spPr bwMode="auto">
          <a:xfrm>
            <a:off x="1258888" y="34607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7" name="Straight Connector 40"/>
          <p:cNvCxnSpPr>
            <a:cxnSpLocks noChangeShapeType="1"/>
          </p:cNvCxnSpPr>
          <p:nvPr/>
        </p:nvCxnSpPr>
        <p:spPr bwMode="auto">
          <a:xfrm>
            <a:off x="2441575" y="26654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8" name="Straight Connector 41"/>
          <p:cNvCxnSpPr>
            <a:cxnSpLocks noChangeShapeType="1"/>
          </p:cNvCxnSpPr>
          <p:nvPr/>
        </p:nvCxnSpPr>
        <p:spPr bwMode="auto">
          <a:xfrm>
            <a:off x="1255713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9" name="Straight Connector 42"/>
          <p:cNvCxnSpPr>
            <a:cxnSpLocks noChangeShapeType="1"/>
          </p:cNvCxnSpPr>
          <p:nvPr/>
        </p:nvCxnSpPr>
        <p:spPr bwMode="auto">
          <a:xfrm>
            <a:off x="2816225" y="37163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0" name="Straight Connector 43"/>
          <p:cNvCxnSpPr>
            <a:cxnSpLocks noChangeShapeType="1"/>
          </p:cNvCxnSpPr>
          <p:nvPr/>
        </p:nvCxnSpPr>
        <p:spPr bwMode="auto">
          <a:xfrm flipH="1">
            <a:off x="906463" y="2914650"/>
            <a:ext cx="1077912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1" name="Straight Connector 44"/>
          <p:cNvCxnSpPr>
            <a:cxnSpLocks noChangeShapeType="1"/>
          </p:cNvCxnSpPr>
          <p:nvPr/>
        </p:nvCxnSpPr>
        <p:spPr bwMode="auto">
          <a:xfrm flipH="1">
            <a:off x="1682750" y="2933700"/>
            <a:ext cx="420688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2" name="Straight Connector 45"/>
          <p:cNvCxnSpPr>
            <a:cxnSpLocks noChangeShapeType="1"/>
            <a:endCxn id="31752" idx="0"/>
          </p:cNvCxnSpPr>
          <p:nvPr/>
        </p:nvCxnSpPr>
        <p:spPr bwMode="auto">
          <a:xfrm flipH="1">
            <a:off x="2039938" y="2933700"/>
            <a:ext cx="204787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3" name="Straight Connector 46"/>
          <p:cNvCxnSpPr>
            <a:cxnSpLocks noChangeShapeType="1"/>
            <a:endCxn id="31754" idx="0"/>
          </p:cNvCxnSpPr>
          <p:nvPr/>
        </p:nvCxnSpPr>
        <p:spPr bwMode="auto">
          <a:xfrm>
            <a:off x="2673350" y="2946400"/>
            <a:ext cx="246063" cy="1285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4" name="Straight Connector 47"/>
          <p:cNvCxnSpPr>
            <a:cxnSpLocks noChangeShapeType="1"/>
            <a:endCxn id="31755" idx="0"/>
          </p:cNvCxnSpPr>
          <p:nvPr/>
        </p:nvCxnSpPr>
        <p:spPr bwMode="auto">
          <a:xfrm>
            <a:off x="2870200" y="2916238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5" name="Straight Connector 48"/>
          <p:cNvCxnSpPr>
            <a:cxnSpLocks noChangeShapeType="1"/>
          </p:cNvCxnSpPr>
          <p:nvPr/>
        </p:nvCxnSpPr>
        <p:spPr bwMode="auto">
          <a:xfrm flipH="1">
            <a:off x="1255713" y="3233738"/>
            <a:ext cx="188912" cy="1095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Connector 49"/>
          <p:cNvCxnSpPr>
            <a:cxnSpLocks noChangeShapeType="1"/>
          </p:cNvCxnSpPr>
          <p:nvPr/>
        </p:nvCxnSpPr>
        <p:spPr bwMode="auto">
          <a:xfrm flipH="1">
            <a:off x="2106613" y="3246438"/>
            <a:ext cx="211137" cy="920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7" name="Straight Connector 50"/>
          <p:cNvCxnSpPr>
            <a:cxnSpLocks noChangeShapeType="1"/>
          </p:cNvCxnSpPr>
          <p:nvPr/>
        </p:nvCxnSpPr>
        <p:spPr bwMode="auto">
          <a:xfrm>
            <a:off x="2811463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8" name="Straight Connector 51"/>
          <p:cNvCxnSpPr>
            <a:cxnSpLocks noChangeShapeType="1"/>
          </p:cNvCxnSpPr>
          <p:nvPr/>
        </p:nvCxnSpPr>
        <p:spPr bwMode="auto">
          <a:xfrm>
            <a:off x="2660650" y="3254375"/>
            <a:ext cx="128588" cy="793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9" name="Rectangle 61"/>
          <p:cNvSpPr>
            <a:spLocks noChangeArrowheads="1"/>
          </p:cNvSpPr>
          <p:nvPr/>
        </p:nvSpPr>
        <p:spPr bwMode="auto">
          <a:xfrm>
            <a:off x="2360613" y="3525838"/>
            <a:ext cx="83502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1780" name="Rectangle 63"/>
          <p:cNvSpPr>
            <a:spLocks noChangeArrowheads="1"/>
          </p:cNvSpPr>
          <p:nvPr/>
        </p:nvSpPr>
        <p:spPr bwMode="auto">
          <a:xfrm>
            <a:off x="3370263" y="330358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31781" name="Rectangle 64"/>
          <p:cNvSpPr>
            <a:spLocks noChangeArrowheads="1"/>
          </p:cNvSpPr>
          <p:nvPr/>
        </p:nvSpPr>
        <p:spPr bwMode="auto">
          <a:xfrm>
            <a:off x="3070225" y="353853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sp>
        <p:nvSpPr>
          <p:cNvPr id="31782" name="Rectangle 65"/>
          <p:cNvSpPr>
            <a:spLocks noChangeArrowheads="1"/>
          </p:cNvSpPr>
          <p:nvPr/>
        </p:nvSpPr>
        <p:spPr bwMode="auto">
          <a:xfrm>
            <a:off x="3803650" y="3517900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cxnSp>
        <p:nvCxnSpPr>
          <p:cNvPr id="31783" name="Straight Connector 66"/>
          <p:cNvCxnSpPr>
            <a:cxnSpLocks noChangeShapeType="1"/>
          </p:cNvCxnSpPr>
          <p:nvPr/>
        </p:nvCxnSpPr>
        <p:spPr bwMode="auto">
          <a:xfrm>
            <a:off x="3400425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4" name="Straight Connector 67"/>
          <p:cNvCxnSpPr>
            <a:cxnSpLocks noChangeShapeType="1"/>
            <a:endCxn id="31782" idx="0"/>
          </p:cNvCxnSpPr>
          <p:nvPr/>
        </p:nvCxnSpPr>
        <p:spPr bwMode="auto">
          <a:xfrm>
            <a:off x="3906838" y="3460750"/>
            <a:ext cx="241300" cy="571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5" name="Straight Connector 68"/>
          <p:cNvCxnSpPr>
            <a:cxnSpLocks noChangeShapeType="1"/>
            <a:endCxn id="31781" idx="0"/>
          </p:cNvCxnSpPr>
          <p:nvPr/>
        </p:nvCxnSpPr>
        <p:spPr bwMode="auto">
          <a:xfrm flipH="1">
            <a:off x="3414713" y="3489325"/>
            <a:ext cx="209550" cy="492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6" name="Straight Connector 69"/>
          <p:cNvCxnSpPr>
            <a:cxnSpLocks noChangeShapeType="1"/>
            <a:endCxn id="31788" idx="0"/>
          </p:cNvCxnSpPr>
          <p:nvPr/>
        </p:nvCxnSpPr>
        <p:spPr bwMode="auto">
          <a:xfrm>
            <a:off x="3800475" y="3506788"/>
            <a:ext cx="11113" cy="1381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7" name="Straight Connector 70"/>
          <p:cNvCxnSpPr>
            <a:cxnSpLocks noChangeShapeType="1"/>
          </p:cNvCxnSpPr>
          <p:nvPr/>
        </p:nvCxnSpPr>
        <p:spPr bwMode="auto">
          <a:xfrm>
            <a:off x="3759200" y="32448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8" name="Rectangle 71"/>
          <p:cNvSpPr>
            <a:spLocks noChangeArrowheads="1"/>
          </p:cNvSpPr>
          <p:nvPr/>
        </p:nvSpPr>
        <p:spPr bwMode="auto">
          <a:xfrm>
            <a:off x="3606800" y="3644900"/>
            <a:ext cx="4095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and</a:t>
            </a:r>
          </a:p>
        </p:txBody>
      </p:sp>
      <p:sp>
        <p:nvSpPr>
          <p:cNvPr id="31789" name="Rectangle 77"/>
          <p:cNvSpPr>
            <a:spLocks noChangeArrowheads="1"/>
          </p:cNvSpPr>
          <p:nvPr/>
        </p:nvSpPr>
        <p:spPr bwMode="auto">
          <a:xfrm>
            <a:off x="3781425" y="3794125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31790" name="Straight Connector 84"/>
          <p:cNvCxnSpPr>
            <a:cxnSpLocks noChangeShapeType="1"/>
          </p:cNvCxnSpPr>
          <p:nvPr/>
        </p:nvCxnSpPr>
        <p:spPr bwMode="auto">
          <a:xfrm flipH="1">
            <a:off x="4125913" y="4002088"/>
            <a:ext cx="22225" cy="1158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1" name="Straight Connector 85"/>
          <p:cNvCxnSpPr>
            <a:cxnSpLocks noChangeShapeType="1"/>
          </p:cNvCxnSpPr>
          <p:nvPr/>
        </p:nvCxnSpPr>
        <p:spPr bwMode="auto">
          <a:xfrm flipH="1">
            <a:off x="4148138" y="3724275"/>
            <a:ext cx="1587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92" name="Rectangle 36"/>
          <p:cNvSpPr>
            <a:spLocks noChangeArrowheads="1"/>
          </p:cNvSpPr>
          <p:nvPr/>
        </p:nvSpPr>
        <p:spPr bwMode="auto">
          <a:xfrm>
            <a:off x="2522538" y="37734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solidFill>
                <a:srgbClr val="00B050"/>
              </a:solidFill>
            </a:endParaRPr>
          </a:p>
        </p:txBody>
      </p:sp>
      <p:sp>
        <p:nvSpPr>
          <p:cNvPr id="31793" name="Rectangle 76"/>
          <p:cNvSpPr>
            <a:spLocks noChangeArrowheads="1"/>
          </p:cNvSpPr>
          <p:nvPr/>
        </p:nvSpPr>
        <p:spPr bwMode="auto">
          <a:xfrm>
            <a:off x="2933700" y="3790950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1794" name="Rectangle 78"/>
          <p:cNvSpPr>
            <a:spLocks noChangeArrowheads="1"/>
          </p:cNvSpPr>
          <p:nvPr/>
        </p:nvSpPr>
        <p:spPr bwMode="auto">
          <a:xfrm>
            <a:off x="2879725" y="4013200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1795" name="Straight Connector 90"/>
          <p:cNvCxnSpPr>
            <a:cxnSpLocks noChangeShapeType="1"/>
            <a:stCxn id="31794" idx="1"/>
          </p:cNvCxnSpPr>
          <p:nvPr/>
        </p:nvCxnSpPr>
        <p:spPr bwMode="auto">
          <a:xfrm flipH="1">
            <a:off x="1739900" y="4117975"/>
            <a:ext cx="1139825" cy="1127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6" name="Straight Connector 91"/>
          <p:cNvCxnSpPr>
            <a:cxnSpLocks noChangeShapeType="1"/>
            <a:endCxn id="31800" idx="3"/>
          </p:cNvCxnSpPr>
          <p:nvPr/>
        </p:nvCxnSpPr>
        <p:spPr bwMode="auto">
          <a:xfrm flipH="1">
            <a:off x="2724150" y="4205288"/>
            <a:ext cx="752475" cy="1254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7" name="Straight Connector 92"/>
          <p:cNvCxnSpPr>
            <a:cxnSpLocks noChangeShapeType="1"/>
          </p:cNvCxnSpPr>
          <p:nvPr/>
        </p:nvCxnSpPr>
        <p:spPr bwMode="auto">
          <a:xfrm>
            <a:off x="3381375" y="39481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8" name="Straight Connector 52"/>
          <p:cNvCxnSpPr>
            <a:cxnSpLocks noChangeShapeType="1"/>
          </p:cNvCxnSpPr>
          <p:nvPr/>
        </p:nvCxnSpPr>
        <p:spPr bwMode="auto">
          <a:xfrm>
            <a:off x="2044700" y="44323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99" name="Rectangle 79"/>
          <p:cNvSpPr>
            <a:spLocks noChangeArrowheads="1"/>
          </p:cNvSpPr>
          <p:nvPr/>
        </p:nvSpPr>
        <p:spPr bwMode="auto">
          <a:xfrm>
            <a:off x="1323975" y="4229100"/>
            <a:ext cx="490538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00" name="Rectangle 80"/>
          <p:cNvSpPr>
            <a:spLocks noChangeArrowheads="1"/>
          </p:cNvSpPr>
          <p:nvPr/>
        </p:nvSpPr>
        <p:spPr bwMode="auto">
          <a:xfrm>
            <a:off x="2233613" y="4225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01" name="Rectangle 81"/>
          <p:cNvSpPr>
            <a:spLocks noChangeArrowheads="1"/>
          </p:cNvSpPr>
          <p:nvPr/>
        </p:nvSpPr>
        <p:spPr bwMode="auto">
          <a:xfrm>
            <a:off x="1714500" y="4225925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1802" name="Rectangle 82"/>
          <p:cNvSpPr>
            <a:spLocks noChangeArrowheads="1"/>
          </p:cNvSpPr>
          <p:nvPr/>
        </p:nvSpPr>
        <p:spPr bwMode="auto">
          <a:xfrm>
            <a:off x="1901825" y="4545013"/>
            <a:ext cx="21113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=</a:t>
            </a:r>
          </a:p>
        </p:txBody>
      </p:sp>
      <p:cxnSp>
        <p:nvCxnSpPr>
          <p:cNvPr id="31803" name="Straight Connector 89"/>
          <p:cNvCxnSpPr>
            <a:cxnSpLocks noChangeShapeType="1"/>
          </p:cNvCxnSpPr>
          <p:nvPr/>
        </p:nvCxnSpPr>
        <p:spPr bwMode="auto">
          <a:xfrm flipV="1">
            <a:off x="2244725" y="4189413"/>
            <a:ext cx="823913" cy="809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04" name="Straight Connector 86"/>
          <p:cNvCxnSpPr>
            <a:cxnSpLocks noChangeShapeType="1"/>
          </p:cNvCxnSpPr>
          <p:nvPr/>
        </p:nvCxnSpPr>
        <p:spPr bwMode="auto">
          <a:xfrm>
            <a:off x="1624013" y="4405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05" name="Straight Connector 87"/>
          <p:cNvCxnSpPr>
            <a:cxnSpLocks noChangeShapeType="1"/>
          </p:cNvCxnSpPr>
          <p:nvPr/>
        </p:nvCxnSpPr>
        <p:spPr bwMode="auto">
          <a:xfrm>
            <a:off x="1617663" y="46577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06" name="Rectangle 97"/>
          <p:cNvSpPr>
            <a:spLocks noChangeArrowheads="1"/>
          </p:cNvSpPr>
          <p:nvPr/>
        </p:nvSpPr>
        <p:spPr bwMode="auto">
          <a:xfrm>
            <a:off x="1295400" y="44799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07" name="Rectangle 99"/>
          <p:cNvSpPr>
            <a:spLocks noChangeArrowheads="1"/>
          </p:cNvSpPr>
          <p:nvPr/>
        </p:nvSpPr>
        <p:spPr bwMode="auto">
          <a:xfrm>
            <a:off x="1436688" y="503872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S.b</a:t>
            </a:r>
          </a:p>
        </p:txBody>
      </p:sp>
      <p:cxnSp>
        <p:nvCxnSpPr>
          <p:cNvPr id="31808" name="Straight Connector 100"/>
          <p:cNvCxnSpPr>
            <a:cxnSpLocks noChangeShapeType="1"/>
          </p:cNvCxnSpPr>
          <p:nvPr/>
        </p:nvCxnSpPr>
        <p:spPr bwMode="auto">
          <a:xfrm>
            <a:off x="1624013" y="49577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09" name="Rectangle 101"/>
          <p:cNvSpPr>
            <a:spLocks noChangeArrowheads="1"/>
          </p:cNvSpPr>
          <p:nvPr/>
        </p:nvSpPr>
        <p:spPr bwMode="auto">
          <a:xfrm>
            <a:off x="1016000" y="4751388"/>
            <a:ext cx="105568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1810" name="Straight Connector 104"/>
          <p:cNvCxnSpPr>
            <a:cxnSpLocks noChangeShapeType="1"/>
          </p:cNvCxnSpPr>
          <p:nvPr/>
        </p:nvCxnSpPr>
        <p:spPr bwMode="auto">
          <a:xfrm>
            <a:off x="2509838" y="43926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11" name="Straight Connector 105"/>
          <p:cNvCxnSpPr>
            <a:cxnSpLocks noChangeShapeType="1"/>
          </p:cNvCxnSpPr>
          <p:nvPr/>
        </p:nvCxnSpPr>
        <p:spPr bwMode="auto">
          <a:xfrm>
            <a:off x="2503488" y="4645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12" name="Rectangle 107"/>
          <p:cNvSpPr>
            <a:spLocks noChangeArrowheads="1"/>
          </p:cNvSpPr>
          <p:nvPr/>
        </p:nvSpPr>
        <p:spPr bwMode="auto">
          <a:xfrm>
            <a:off x="2181225" y="44672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13" name="Rectangle 109"/>
          <p:cNvSpPr>
            <a:spLocks noChangeArrowheads="1"/>
          </p:cNvSpPr>
          <p:nvPr/>
        </p:nvSpPr>
        <p:spPr bwMode="auto">
          <a:xfrm>
            <a:off x="2322513" y="504348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T.b</a:t>
            </a:r>
          </a:p>
        </p:txBody>
      </p:sp>
      <p:cxnSp>
        <p:nvCxnSpPr>
          <p:cNvPr id="31814" name="Straight Connector 110"/>
          <p:cNvCxnSpPr>
            <a:cxnSpLocks noChangeShapeType="1"/>
          </p:cNvCxnSpPr>
          <p:nvPr/>
        </p:nvCxnSpPr>
        <p:spPr bwMode="auto">
          <a:xfrm>
            <a:off x="2509838" y="495458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15" name="Rectangle 111"/>
          <p:cNvSpPr>
            <a:spLocks noChangeArrowheads="1"/>
          </p:cNvSpPr>
          <p:nvPr/>
        </p:nvSpPr>
        <p:spPr bwMode="auto">
          <a:xfrm>
            <a:off x="1924050" y="47482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  &lt;column-name&gt;</a:t>
            </a:r>
          </a:p>
        </p:txBody>
      </p:sp>
      <p:sp>
        <p:nvSpPr>
          <p:cNvPr id="31816" name="Rectangle 121"/>
          <p:cNvSpPr>
            <a:spLocks noChangeArrowheads="1"/>
          </p:cNvSpPr>
          <p:nvPr/>
        </p:nvSpPr>
        <p:spPr bwMode="auto">
          <a:xfrm>
            <a:off x="3676650" y="4065588"/>
            <a:ext cx="792163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1817" name="Rectangle 122"/>
          <p:cNvSpPr>
            <a:spLocks noChangeArrowheads="1"/>
          </p:cNvSpPr>
          <p:nvPr/>
        </p:nvSpPr>
        <p:spPr bwMode="auto">
          <a:xfrm>
            <a:off x="3532188" y="4319588"/>
            <a:ext cx="87788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1818" name="Straight Connector 130"/>
          <p:cNvCxnSpPr>
            <a:cxnSpLocks noChangeShapeType="1"/>
          </p:cNvCxnSpPr>
          <p:nvPr/>
        </p:nvCxnSpPr>
        <p:spPr bwMode="auto">
          <a:xfrm flipH="1">
            <a:off x="4059238" y="4252913"/>
            <a:ext cx="47625" cy="1127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19" name="Straight Connector 127"/>
          <p:cNvCxnSpPr>
            <a:cxnSpLocks noChangeShapeType="1"/>
            <a:endCxn id="31817" idx="2"/>
          </p:cNvCxnSpPr>
          <p:nvPr/>
        </p:nvCxnSpPr>
        <p:spPr bwMode="auto">
          <a:xfrm flipV="1">
            <a:off x="3881438" y="4527550"/>
            <a:ext cx="90487" cy="968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20" name="Straight Connector 128"/>
          <p:cNvCxnSpPr>
            <a:cxnSpLocks noChangeShapeType="1"/>
          </p:cNvCxnSpPr>
          <p:nvPr/>
        </p:nvCxnSpPr>
        <p:spPr bwMode="auto">
          <a:xfrm flipH="1">
            <a:off x="3381375" y="4497388"/>
            <a:ext cx="350838" cy="1031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21" name="Straight Connector 129"/>
          <p:cNvCxnSpPr>
            <a:cxnSpLocks noChangeShapeType="1"/>
          </p:cNvCxnSpPr>
          <p:nvPr/>
        </p:nvCxnSpPr>
        <p:spPr bwMode="auto">
          <a:xfrm>
            <a:off x="4211638" y="4541838"/>
            <a:ext cx="65087" cy="873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22" name="Rectangle 148"/>
          <p:cNvSpPr>
            <a:spLocks noChangeArrowheads="1"/>
          </p:cNvSpPr>
          <p:nvPr/>
        </p:nvSpPr>
        <p:spPr bwMode="auto">
          <a:xfrm>
            <a:off x="2695575" y="509746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1823" name="Straight Connector 120"/>
          <p:cNvCxnSpPr>
            <a:cxnSpLocks noChangeShapeType="1"/>
          </p:cNvCxnSpPr>
          <p:nvPr/>
        </p:nvCxnSpPr>
        <p:spPr bwMode="auto">
          <a:xfrm>
            <a:off x="3849688" y="4786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24" name="Rectangle 123"/>
          <p:cNvSpPr>
            <a:spLocks noChangeArrowheads="1"/>
          </p:cNvSpPr>
          <p:nvPr/>
        </p:nvSpPr>
        <p:spPr bwMode="auto">
          <a:xfrm>
            <a:off x="3003550" y="4583113"/>
            <a:ext cx="4905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25" name="Rectangle 124"/>
          <p:cNvSpPr>
            <a:spLocks noChangeArrowheads="1"/>
          </p:cNvSpPr>
          <p:nvPr/>
        </p:nvSpPr>
        <p:spPr bwMode="auto">
          <a:xfrm>
            <a:off x="3913188" y="4579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26" name="Rectangle 125"/>
          <p:cNvSpPr>
            <a:spLocks noChangeArrowheads="1"/>
          </p:cNvSpPr>
          <p:nvPr/>
        </p:nvSpPr>
        <p:spPr bwMode="auto">
          <a:xfrm>
            <a:off x="3395663" y="4578350"/>
            <a:ext cx="7556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1827" name="Rectangle 126"/>
          <p:cNvSpPr>
            <a:spLocks noChangeArrowheads="1"/>
          </p:cNvSpPr>
          <p:nvPr/>
        </p:nvSpPr>
        <p:spPr bwMode="auto">
          <a:xfrm>
            <a:off x="3689350" y="4899025"/>
            <a:ext cx="2127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&gt;</a:t>
            </a:r>
          </a:p>
        </p:txBody>
      </p:sp>
      <p:cxnSp>
        <p:nvCxnSpPr>
          <p:cNvPr id="31828" name="Straight Connector 141"/>
          <p:cNvCxnSpPr>
            <a:cxnSpLocks noChangeShapeType="1"/>
          </p:cNvCxnSpPr>
          <p:nvPr/>
        </p:nvCxnSpPr>
        <p:spPr bwMode="auto">
          <a:xfrm>
            <a:off x="3305175" y="4757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29" name="Straight Connector 142"/>
          <p:cNvCxnSpPr>
            <a:cxnSpLocks noChangeShapeType="1"/>
          </p:cNvCxnSpPr>
          <p:nvPr/>
        </p:nvCxnSpPr>
        <p:spPr bwMode="auto">
          <a:xfrm>
            <a:off x="3297238" y="50101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30" name="Rectangle 144"/>
          <p:cNvSpPr>
            <a:spLocks noChangeArrowheads="1"/>
          </p:cNvSpPr>
          <p:nvPr/>
        </p:nvSpPr>
        <p:spPr bwMode="auto">
          <a:xfrm>
            <a:off x="2974975" y="4833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31" name="Rectangle 146"/>
          <p:cNvSpPr>
            <a:spLocks noChangeArrowheads="1"/>
          </p:cNvSpPr>
          <p:nvPr/>
        </p:nvSpPr>
        <p:spPr bwMode="auto">
          <a:xfrm>
            <a:off x="3182938" y="5383213"/>
            <a:ext cx="493712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cxnSp>
        <p:nvCxnSpPr>
          <p:cNvPr id="31832" name="Straight Connector 147"/>
          <p:cNvCxnSpPr>
            <a:cxnSpLocks noChangeShapeType="1"/>
          </p:cNvCxnSpPr>
          <p:nvPr/>
        </p:nvCxnSpPr>
        <p:spPr bwMode="auto">
          <a:xfrm>
            <a:off x="3297238" y="53054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33" name="Straight Connector 133"/>
          <p:cNvCxnSpPr>
            <a:cxnSpLocks noChangeShapeType="1"/>
          </p:cNvCxnSpPr>
          <p:nvPr/>
        </p:nvCxnSpPr>
        <p:spPr bwMode="auto">
          <a:xfrm>
            <a:off x="4189413" y="4745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34" name="Straight Connector 134"/>
          <p:cNvCxnSpPr>
            <a:cxnSpLocks noChangeShapeType="1"/>
          </p:cNvCxnSpPr>
          <p:nvPr/>
        </p:nvCxnSpPr>
        <p:spPr bwMode="auto">
          <a:xfrm>
            <a:off x="4183063" y="49974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35" name="Rectangle 136"/>
          <p:cNvSpPr>
            <a:spLocks noChangeArrowheads="1"/>
          </p:cNvSpPr>
          <p:nvPr/>
        </p:nvSpPr>
        <p:spPr bwMode="auto">
          <a:xfrm>
            <a:off x="3860800" y="48212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36" name="Rectangle 138"/>
          <p:cNvSpPr>
            <a:spLocks noChangeArrowheads="1"/>
          </p:cNvSpPr>
          <p:nvPr/>
        </p:nvSpPr>
        <p:spPr bwMode="auto">
          <a:xfrm>
            <a:off x="4060825" y="5411788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31837" name="Straight Connector 139"/>
          <p:cNvCxnSpPr>
            <a:cxnSpLocks noChangeShapeType="1"/>
          </p:cNvCxnSpPr>
          <p:nvPr/>
        </p:nvCxnSpPr>
        <p:spPr bwMode="auto">
          <a:xfrm>
            <a:off x="4189413" y="53165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38" name="Rectangle 140"/>
          <p:cNvSpPr>
            <a:spLocks noChangeArrowheads="1"/>
          </p:cNvSpPr>
          <p:nvPr/>
        </p:nvSpPr>
        <p:spPr bwMode="auto">
          <a:xfrm>
            <a:off x="3803650" y="5091113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&lt;integer&gt;</a:t>
            </a:r>
          </a:p>
        </p:txBody>
      </p:sp>
      <p:sp>
        <p:nvSpPr>
          <p:cNvPr id="3183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  <p:sp>
        <p:nvSpPr>
          <p:cNvPr id="31840" name="Oval 4"/>
          <p:cNvSpPr>
            <a:spLocks noChangeArrowheads="1"/>
          </p:cNvSpPr>
          <p:nvPr/>
        </p:nvSpPr>
        <p:spPr bwMode="auto">
          <a:xfrm>
            <a:off x="2603500" y="3814763"/>
            <a:ext cx="406400" cy="2397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841" name="TextBox 5"/>
          <p:cNvSpPr txBox="1">
            <a:spLocks noChangeArrowheads="1"/>
          </p:cNvSpPr>
          <p:nvPr/>
        </p:nvSpPr>
        <p:spPr bwMode="auto">
          <a:xfrm>
            <a:off x="206375" y="5526088"/>
            <a:ext cx="1800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c = 10) t</a:t>
            </a:r>
            <a:r>
              <a:rPr lang="en-US" altLang="en-US" sz="1600"/>
              <a:t> </a:t>
            </a:r>
          </a:p>
        </p:txBody>
      </p:sp>
      <p:sp>
        <p:nvSpPr>
          <p:cNvPr id="31842" name="Rectangle 6"/>
          <p:cNvSpPr>
            <a:spLocks noChangeArrowheads="1"/>
          </p:cNvSpPr>
          <p:nvPr/>
        </p:nvSpPr>
        <p:spPr bwMode="auto">
          <a:xfrm>
            <a:off x="206375" y="5553075"/>
            <a:ext cx="1778000" cy="1049338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843" name="Freeform 8"/>
          <p:cNvSpPr>
            <a:spLocks/>
          </p:cNvSpPr>
          <p:nvPr/>
        </p:nvSpPr>
        <p:spPr bwMode="auto">
          <a:xfrm>
            <a:off x="414338" y="3976688"/>
            <a:ext cx="1952625" cy="1577975"/>
          </a:xfrm>
          <a:custGeom>
            <a:avLst/>
            <a:gdLst>
              <a:gd name="T0" fmla="*/ 0 w 1958196"/>
              <a:gd name="T1" fmla="*/ 1451077 h 1621766"/>
              <a:gd name="T2" fmla="*/ 17041 w 1958196"/>
              <a:gd name="T3" fmla="*/ 1350736 h 1621766"/>
              <a:gd name="T4" fmla="*/ 34084 w 1958196"/>
              <a:gd name="T5" fmla="*/ 1312144 h 1621766"/>
              <a:gd name="T6" fmla="*/ 42603 w 1958196"/>
              <a:gd name="T7" fmla="*/ 1281270 h 1621766"/>
              <a:gd name="T8" fmla="*/ 59645 w 1958196"/>
              <a:gd name="T9" fmla="*/ 1234959 h 1621766"/>
              <a:gd name="T10" fmla="*/ 68166 w 1958196"/>
              <a:gd name="T11" fmla="*/ 1204085 h 1621766"/>
              <a:gd name="T12" fmla="*/ 85207 w 1958196"/>
              <a:gd name="T13" fmla="*/ 1173211 h 1621766"/>
              <a:gd name="T14" fmla="*/ 110770 w 1958196"/>
              <a:gd name="T15" fmla="*/ 1088307 h 1621766"/>
              <a:gd name="T16" fmla="*/ 119291 w 1958196"/>
              <a:gd name="T17" fmla="*/ 1065153 h 1621766"/>
              <a:gd name="T18" fmla="*/ 127811 w 1958196"/>
              <a:gd name="T19" fmla="*/ 995685 h 1621766"/>
              <a:gd name="T20" fmla="*/ 144852 w 1958196"/>
              <a:gd name="T21" fmla="*/ 964811 h 1621766"/>
              <a:gd name="T22" fmla="*/ 161893 w 1958196"/>
              <a:gd name="T23" fmla="*/ 918501 h 1621766"/>
              <a:gd name="T24" fmla="*/ 170415 w 1958196"/>
              <a:gd name="T25" fmla="*/ 895344 h 1621766"/>
              <a:gd name="T26" fmla="*/ 187457 w 1958196"/>
              <a:gd name="T27" fmla="*/ 872190 h 1621766"/>
              <a:gd name="T28" fmla="*/ 221538 w 1958196"/>
              <a:gd name="T29" fmla="*/ 825879 h 1621766"/>
              <a:gd name="T30" fmla="*/ 289705 w 1958196"/>
              <a:gd name="T31" fmla="*/ 756413 h 1621766"/>
              <a:gd name="T32" fmla="*/ 306747 w 1958196"/>
              <a:gd name="T33" fmla="*/ 717820 h 1621766"/>
              <a:gd name="T34" fmla="*/ 391954 w 1958196"/>
              <a:gd name="T35" fmla="*/ 625198 h 1621766"/>
              <a:gd name="T36" fmla="*/ 426038 w 1958196"/>
              <a:gd name="T37" fmla="*/ 602042 h 1621766"/>
              <a:gd name="T38" fmla="*/ 468640 w 1958196"/>
              <a:gd name="T39" fmla="*/ 555733 h 1621766"/>
              <a:gd name="T40" fmla="*/ 511243 w 1958196"/>
              <a:gd name="T41" fmla="*/ 501702 h 1621766"/>
              <a:gd name="T42" fmla="*/ 536806 w 1958196"/>
              <a:gd name="T43" fmla="*/ 486264 h 1621766"/>
              <a:gd name="T44" fmla="*/ 545327 w 1958196"/>
              <a:gd name="T45" fmla="*/ 463109 h 1621766"/>
              <a:gd name="T46" fmla="*/ 562369 w 1958196"/>
              <a:gd name="T47" fmla="*/ 439956 h 1621766"/>
              <a:gd name="T48" fmla="*/ 570889 w 1958196"/>
              <a:gd name="T49" fmla="*/ 409080 h 1621766"/>
              <a:gd name="T50" fmla="*/ 596453 w 1958196"/>
              <a:gd name="T51" fmla="*/ 393643 h 1621766"/>
              <a:gd name="T52" fmla="*/ 622013 w 1958196"/>
              <a:gd name="T53" fmla="*/ 370487 h 1621766"/>
              <a:gd name="T54" fmla="*/ 656098 w 1958196"/>
              <a:gd name="T55" fmla="*/ 324178 h 1621766"/>
              <a:gd name="T56" fmla="*/ 698701 w 1958196"/>
              <a:gd name="T57" fmla="*/ 270146 h 1621766"/>
              <a:gd name="T58" fmla="*/ 724263 w 1958196"/>
              <a:gd name="T59" fmla="*/ 254709 h 1621766"/>
              <a:gd name="T60" fmla="*/ 766867 w 1958196"/>
              <a:gd name="T61" fmla="*/ 216118 h 1621766"/>
              <a:gd name="T62" fmla="*/ 800949 w 1958196"/>
              <a:gd name="T63" fmla="*/ 169806 h 1621766"/>
              <a:gd name="T64" fmla="*/ 852074 w 1958196"/>
              <a:gd name="T65" fmla="*/ 146650 h 1621766"/>
              <a:gd name="T66" fmla="*/ 903198 w 1958196"/>
              <a:gd name="T67" fmla="*/ 115778 h 1621766"/>
              <a:gd name="T68" fmla="*/ 928761 w 1958196"/>
              <a:gd name="T69" fmla="*/ 100341 h 1621766"/>
              <a:gd name="T70" fmla="*/ 954322 w 1958196"/>
              <a:gd name="T71" fmla="*/ 92623 h 1621766"/>
              <a:gd name="T72" fmla="*/ 979883 w 1958196"/>
              <a:gd name="T73" fmla="*/ 77186 h 1621766"/>
              <a:gd name="T74" fmla="*/ 1099174 w 1958196"/>
              <a:gd name="T75" fmla="*/ 46310 h 1621766"/>
              <a:gd name="T76" fmla="*/ 1124739 w 1958196"/>
              <a:gd name="T77" fmla="*/ 38591 h 1621766"/>
              <a:gd name="T78" fmla="*/ 1457047 w 1958196"/>
              <a:gd name="T79" fmla="*/ 30873 h 1621766"/>
              <a:gd name="T80" fmla="*/ 1874562 w 1958196"/>
              <a:gd name="T81" fmla="*/ 15437 h 1621766"/>
              <a:gd name="T82" fmla="*/ 1908645 w 1958196"/>
              <a:gd name="T83" fmla="*/ 7719 h 1621766"/>
              <a:gd name="T84" fmla="*/ 1934208 w 1958196"/>
              <a:gd name="T85" fmla="*/ 0 h 162176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958196" h="1621766">
                <a:moveTo>
                  <a:pt x="0" y="1621766"/>
                </a:moveTo>
                <a:cubicBezTo>
                  <a:pt x="3007" y="1597707"/>
                  <a:pt x="8783" y="1537856"/>
                  <a:pt x="17253" y="1509623"/>
                </a:cubicBezTo>
                <a:cubicBezTo>
                  <a:pt x="21703" y="1494791"/>
                  <a:pt x="29609" y="1481181"/>
                  <a:pt x="34506" y="1466491"/>
                </a:cubicBezTo>
                <a:cubicBezTo>
                  <a:pt x="38255" y="1455243"/>
                  <a:pt x="39725" y="1443341"/>
                  <a:pt x="43132" y="1431985"/>
                </a:cubicBezTo>
                <a:cubicBezTo>
                  <a:pt x="48358" y="1414566"/>
                  <a:pt x="55159" y="1397646"/>
                  <a:pt x="60385" y="1380227"/>
                </a:cubicBezTo>
                <a:cubicBezTo>
                  <a:pt x="63792" y="1368871"/>
                  <a:pt x="64848" y="1356822"/>
                  <a:pt x="69011" y="1345721"/>
                </a:cubicBezTo>
                <a:cubicBezTo>
                  <a:pt x="73526" y="1333680"/>
                  <a:pt x="80513" y="1322717"/>
                  <a:pt x="86264" y="1311215"/>
                </a:cubicBezTo>
                <a:cubicBezTo>
                  <a:pt x="98456" y="1250253"/>
                  <a:pt x="90254" y="1281989"/>
                  <a:pt x="112143" y="1216325"/>
                </a:cubicBezTo>
                <a:lnTo>
                  <a:pt x="120770" y="1190446"/>
                </a:lnTo>
                <a:cubicBezTo>
                  <a:pt x="123645" y="1164567"/>
                  <a:pt x="123541" y="1138180"/>
                  <a:pt x="129396" y="1112808"/>
                </a:cubicBezTo>
                <a:cubicBezTo>
                  <a:pt x="132288" y="1100278"/>
                  <a:pt x="141873" y="1090242"/>
                  <a:pt x="146649" y="1078302"/>
                </a:cubicBezTo>
                <a:cubicBezTo>
                  <a:pt x="153403" y="1061417"/>
                  <a:pt x="158151" y="1043797"/>
                  <a:pt x="163902" y="1026544"/>
                </a:cubicBezTo>
                <a:cubicBezTo>
                  <a:pt x="166778" y="1017917"/>
                  <a:pt x="167484" y="1008230"/>
                  <a:pt x="172528" y="1000664"/>
                </a:cubicBezTo>
                <a:lnTo>
                  <a:pt x="189781" y="974785"/>
                </a:lnTo>
                <a:cubicBezTo>
                  <a:pt x="206279" y="925290"/>
                  <a:pt x="186592" y="971492"/>
                  <a:pt x="224287" y="923027"/>
                </a:cubicBezTo>
                <a:cubicBezTo>
                  <a:pt x="283762" y="846559"/>
                  <a:pt x="230420" y="892547"/>
                  <a:pt x="293298" y="845389"/>
                </a:cubicBezTo>
                <a:cubicBezTo>
                  <a:pt x="299049" y="831012"/>
                  <a:pt x="303136" y="815851"/>
                  <a:pt x="310551" y="802257"/>
                </a:cubicBezTo>
                <a:cubicBezTo>
                  <a:pt x="330783" y="765165"/>
                  <a:pt x="363116" y="724014"/>
                  <a:pt x="396815" y="698740"/>
                </a:cubicBezTo>
                <a:lnTo>
                  <a:pt x="431321" y="672861"/>
                </a:lnTo>
                <a:cubicBezTo>
                  <a:pt x="474154" y="608611"/>
                  <a:pt x="419106" y="687517"/>
                  <a:pt x="474453" y="621102"/>
                </a:cubicBezTo>
                <a:cubicBezTo>
                  <a:pt x="498942" y="591716"/>
                  <a:pt x="486511" y="591792"/>
                  <a:pt x="517585" y="560717"/>
                </a:cubicBezTo>
                <a:cubicBezTo>
                  <a:pt x="524916" y="553386"/>
                  <a:pt x="534838" y="549215"/>
                  <a:pt x="543464" y="543464"/>
                </a:cubicBezTo>
                <a:cubicBezTo>
                  <a:pt x="546339" y="534838"/>
                  <a:pt x="548024" y="525718"/>
                  <a:pt x="552090" y="517585"/>
                </a:cubicBezTo>
                <a:cubicBezTo>
                  <a:pt x="556727" y="508312"/>
                  <a:pt x="565259" y="501235"/>
                  <a:pt x="569343" y="491706"/>
                </a:cubicBezTo>
                <a:cubicBezTo>
                  <a:pt x="574013" y="480809"/>
                  <a:pt x="571393" y="467065"/>
                  <a:pt x="577970" y="457200"/>
                </a:cubicBezTo>
                <a:cubicBezTo>
                  <a:pt x="583721" y="448574"/>
                  <a:pt x="595884" y="446584"/>
                  <a:pt x="603849" y="439947"/>
                </a:cubicBezTo>
                <a:cubicBezTo>
                  <a:pt x="613221" y="432137"/>
                  <a:pt x="621102" y="422694"/>
                  <a:pt x="629728" y="414068"/>
                </a:cubicBezTo>
                <a:cubicBezTo>
                  <a:pt x="644889" y="368587"/>
                  <a:pt x="628335" y="405390"/>
                  <a:pt x="664234" y="362310"/>
                </a:cubicBezTo>
                <a:cubicBezTo>
                  <a:pt x="688727" y="332919"/>
                  <a:pt x="676286" y="333005"/>
                  <a:pt x="707366" y="301925"/>
                </a:cubicBezTo>
                <a:cubicBezTo>
                  <a:pt x="714697" y="294594"/>
                  <a:pt x="724619" y="290423"/>
                  <a:pt x="733245" y="284672"/>
                </a:cubicBezTo>
                <a:cubicBezTo>
                  <a:pt x="802261" y="181150"/>
                  <a:pt x="695860" y="333560"/>
                  <a:pt x="776377" y="241540"/>
                </a:cubicBezTo>
                <a:cubicBezTo>
                  <a:pt x="790031" y="225935"/>
                  <a:pt x="793630" y="201283"/>
                  <a:pt x="810883" y="189781"/>
                </a:cubicBezTo>
                <a:cubicBezTo>
                  <a:pt x="925774" y="113190"/>
                  <a:pt x="755492" y="223429"/>
                  <a:pt x="862641" y="163902"/>
                </a:cubicBezTo>
                <a:cubicBezTo>
                  <a:pt x="880767" y="153832"/>
                  <a:pt x="897147" y="140899"/>
                  <a:pt x="914400" y="129397"/>
                </a:cubicBezTo>
                <a:cubicBezTo>
                  <a:pt x="923026" y="123646"/>
                  <a:pt x="930443" y="115423"/>
                  <a:pt x="940279" y="112144"/>
                </a:cubicBezTo>
                <a:cubicBezTo>
                  <a:pt x="948905" y="109268"/>
                  <a:pt x="958025" y="107584"/>
                  <a:pt x="966158" y="103517"/>
                </a:cubicBezTo>
                <a:cubicBezTo>
                  <a:pt x="975431" y="98880"/>
                  <a:pt x="982564" y="90475"/>
                  <a:pt x="992038" y="86264"/>
                </a:cubicBezTo>
                <a:cubicBezTo>
                  <a:pt x="1041881" y="64112"/>
                  <a:pt x="1057980" y="70036"/>
                  <a:pt x="1112807" y="51759"/>
                </a:cubicBezTo>
                <a:cubicBezTo>
                  <a:pt x="1121434" y="48883"/>
                  <a:pt x="1129604" y="43565"/>
                  <a:pt x="1138687" y="43132"/>
                </a:cubicBezTo>
                <a:cubicBezTo>
                  <a:pt x="1250740" y="37796"/>
                  <a:pt x="1362974" y="37381"/>
                  <a:pt x="1475117" y="34506"/>
                </a:cubicBezTo>
                <a:cubicBezTo>
                  <a:pt x="1709725" y="11046"/>
                  <a:pt x="1389944" y="40875"/>
                  <a:pt x="1897811" y="17253"/>
                </a:cubicBezTo>
                <a:cubicBezTo>
                  <a:pt x="1909654" y="16702"/>
                  <a:pt x="1920917" y="11884"/>
                  <a:pt x="1932317" y="8627"/>
                </a:cubicBezTo>
                <a:cubicBezTo>
                  <a:pt x="1941060" y="6129"/>
                  <a:pt x="1958196" y="0"/>
                  <a:pt x="1958196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1844" name="Straight Arrow Connector 10"/>
          <p:cNvCxnSpPr>
            <a:cxnSpLocks noChangeShapeType="1"/>
          </p:cNvCxnSpPr>
          <p:nvPr/>
        </p:nvCxnSpPr>
        <p:spPr bwMode="auto">
          <a:xfrm flipV="1">
            <a:off x="2360613" y="3948113"/>
            <a:ext cx="227012" cy="22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79837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  <p:grpSp>
        <p:nvGrpSpPr>
          <p:cNvPr id="32772" name="Group 1"/>
          <p:cNvGrpSpPr>
            <a:grpSpLocks/>
          </p:cNvGrpSpPr>
          <p:nvPr/>
        </p:nvGrpSpPr>
        <p:grpSpPr bwMode="auto">
          <a:xfrm>
            <a:off x="206375" y="1608138"/>
            <a:ext cx="7210425" cy="5089525"/>
            <a:chOff x="206375" y="1608138"/>
            <a:chExt cx="7210425" cy="5089525"/>
          </a:xfrm>
        </p:grpSpPr>
        <p:sp>
          <p:nvSpPr>
            <p:cNvPr id="32773" name="TextBox 2"/>
            <p:cNvSpPr txBox="1">
              <a:spLocks noChangeArrowheads="1"/>
            </p:cNvSpPr>
            <p:nvPr/>
          </p:nvSpPr>
          <p:spPr bwMode="auto">
            <a:xfrm>
              <a:off x="2387600" y="1608138"/>
              <a:ext cx="3986213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c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S(a,b),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*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T(b,c)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= 10) t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S.b = t.b </a:t>
              </a: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AND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a&gt;4;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1984375" y="2503488"/>
              <a:ext cx="877888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32775" name="Rectangle 19"/>
            <p:cNvSpPr>
              <a:spLocks noChangeArrowheads="1"/>
            </p:cNvSpPr>
            <p:nvPr/>
          </p:nvSpPr>
          <p:spPr bwMode="auto">
            <a:xfrm>
              <a:off x="1851025" y="2733675"/>
              <a:ext cx="1243013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32776" name="Rectangle 7"/>
            <p:cNvSpPr>
              <a:spLocks noChangeArrowheads="1"/>
            </p:cNvSpPr>
            <p:nvPr/>
          </p:nvSpPr>
          <p:spPr bwMode="auto">
            <a:xfrm>
              <a:off x="658813" y="3074988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32777" name="Rectangle 20"/>
            <p:cNvSpPr>
              <a:spLocks noChangeArrowheads="1"/>
            </p:cNvSpPr>
            <p:nvPr/>
          </p:nvSpPr>
          <p:spPr bwMode="auto">
            <a:xfrm>
              <a:off x="1077913" y="3081338"/>
              <a:ext cx="782637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32778" name="Rectangle 25"/>
            <p:cNvSpPr>
              <a:spLocks noChangeArrowheads="1"/>
            </p:cNvSpPr>
            <p:nvPr/>
          </p:nvSpPr>
          <p:spPr bwMode="auto">
            <a:xfrm>
              <a:off x="1792288" y="3063875"/>
              <a:ext cx="493712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32779" name="Rectangle 26"/>
            <p:cNvSpPr>
              <a:spLocks noChangeArrowheads="1"/>
            </p:cNvSpPr>
            <p:nvPr/>
          </p:nvSpPr>
          <p:spPr bwMode="auto">
            <a:xfrm>
              <a:off x="2117725" y="3076575"/>
              <a:ext cx="782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32780" name="Rectangle 27"/>
            <p:cNvSpPr>
              <a:spLocks noChangeArrowheads="1"/>
            </p:cNvSpPr>
            <p:nvPr/>
          </p:nvSpPr>
          <p:spPr bwMode="auto">
            <a:xfrm>
              <a:off x="2671763" y="3074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32781" name="Rectangle 28"/>
            <p:cNvSpPr>
              <a:spLocks noChangeArrowheads="1"/>
            </p:cNvSpPr>
            <p:nvPr/>
          </p:nvSpPr>
          <p:spPr bwMode="auto">
            <a:xfrm>
              <a:off x="3103563" y="3090863"/>
              <a:ext cx="12112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32782" name="Rectangle 29"/>
            <p:cNvSpPr>
              <a:spLocks noChangeArrowheads="1"/>
            </p:cNvSpPr>
            <p:nvPr/>
          </p:nvSpPr>
          <p:spPr bwMode="auto">
            <a:xfrm>
              <a:off x="695325" y="3295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32783" name="Rectangle 30"/>
            <p:cNvSpPr>
              <a:spLocks noChangeArrowheads="1"/>
            </p:cNvSpPr>
            <p:nvPr/>
          </p:nvSpPr>
          <p:spPr bwMode="auto">
            <a:xfrm>
              <a:off x="692150" y="3517900"/>
              <a:ext cx="1052513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32784" name="Rectangle 31"/>
            <p:cNvSpPr>
              <a:spLocks noChangeArrowheads="1"/>
            </p:cNvSpPr>
            <p:nvPr/>
          </p:nvSpPr>
          <p:spPr bwMode="auto">
            <a:xfrm>
              <a:off x="1138238" y="3768725"/>
              <a:ext cx="2143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  <p:sp>
          <p:nvSpPr>
            <p:cNvPr id="32785" name="Rectangle 32"/>
            <p:cNvSpPr>
              <a:spLocks noChangeArrowheads="1"/>
            </p:cNvSpPr>
            <p:nvPr/>
          </p:nvSpPr>
          <p:spPr bwMode="auto">
            <a:xfrm>
              <a:off x="1685925" y="3305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2786" name="Rectangle 33"/>
            <p:cNvSpPr>
              <a:spLocks noChangeArrowheads="1"/>
            </p:cNvSpPr>
            <p:nvPr/>
          </p:nvSpPr>
          <p:spPr bwMode="auto">
            <a:xfrm>
              <a:off x="2447925" y="3292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32787" name="Rectangle 34"/>
            <p:cNvSpPr>
              <a:spLocks noChangeArrowheads="1"/>
            </p:cNvSpPr>
            <p:nvPr/>
          </p:nvSpPr>
          <p:spPr bwMode="auto">
            <a:xfrm>
              <a:off x="2392363" y="3279775"/>
              <a:ext cx="211137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32788" name="Rectangle 35"/>
            <p:cNvSpPr>
              <a:spLocks noChangeArrowheads="1"/>
            </p:cNvSpPr>
            <p:nvPr/>
          </p:nvSpPr>
          <p:spPr bwMode="auto">
            <a:xfrm>
              <a:off x="1882775" y="3519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32789" name="Straight Connector 14"/>
            <p:cNvCxnSpPr>
              <a:cxnSpLocks noChangeShapeType="1"/>
            </p:cNvCxnSpPr>
            <p:nvPr/>
          </p:nvCxnSpPr>
          <p:spPr bwMode="auto">
            <a:xfrm>
              <a:off x="2490788" y="3233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Straight Connector 37"/>
            <p:cNvCxnSpPr>
              <a:cxnSpLocks noChangeShapeType="1"/>
            </p:cNvCxnSpPr>
            <p:nvPr/>
          </p:nvCxnSpPr>
          <p:spPr bwMode="auto">
            <a:xfrm>
              <a:off x="2454275" y="2957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Straight Connector 38"/>
            <p:cNvCxnSpPr>
              <a:cxnSpLocks noChangeShapeType="1"/>
            </p:cNvCxnSpPr>
            <p:nvPr/>
          </p:nvCxnSpPr>
          <p:spPr bwMode="auto">
            <a:xfrm>
              <a:off x="2162175" y="3463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2" name="Straight Connector 39"/>
            <p:cNvCxnSpPr>
              <a:cxnSpLocks noChangeShapeType="1"/>
            </p:cNvCxnSpPr>
            <p:nvPr/>
          </p:nvCxnSpPr>
          <p:spPr bwMode="auto">
            <a:xfrm>
              <a:off x="1258888" y="3460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3" name="Straight Connector 40"/>
            <p:cNvCxnSpPr>
              <a:cxnSpLocks noChangeShapeType="1"/>
            </p:cNvCxnSpPr>
            <p:nvPr/>
          </p:nvCxnSpPr>
          <p:spPr bwMode="auto">
            <a:xfrm>
              <a:off x="2441575" y="2665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4" name="Straight Connector 41"/>
            <p:cNvCxnSpPr>
              <a:cxnSpLocks noChangeShapeType="1"/>
            </p:cNvCxnSpPr>
            <p:nvPr/>
          </p:nvCxnSpPr>
          <p:spPr bwMode="auto">
            <a:xfrm>
              <a:off x="1255713" y="3695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5" name="Straight Connector 42"/>
            <p:cNvCxnSpPr>
              <a:cxnSpLocks noChangeShapeType="1"/>
            </p:cNvCxnSpPr>
            <p:nvPr/>
          </p:nvCxnSpPr>
          <p:spPr bwMode="auto">
            <a:xfrm>
              <a:off x="2816225" y="3716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6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2914650"/>
              <a:ext cx="1077912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7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0" y="2933700"/>
              <a:ext cx="420688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8" name="Straight Connector 45"/>
            <p:cNvCxnSpPr>
              <a:cxnSpLocks noChangeShapeType="1"/>
              <a:endCxn id="32778" idx="0"/>
            </p:cNvCxnSpPr>
            <p:nvPr/>
          </p:nvCxnSpPr>
          <p:spPr bwMode="auto">
            <a:xfrm flipH="1">
              <a:off x="2039938" y="2933700"/>
              <a:ext cx="204787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9" name="Straight Connector 46"/>
            <p:cNvCxnSpPr>
              <a:cxnSpLocks noChangeShapeType="1"/>
              <a:endCxn id="32780" idx="0"/>
            </p:cNvCxnSpPr>
            <p:nvPr/>
          </p:nvCxnSpPr>
          <p:spPr bwMode="auto">
            <a:xfrm>
              <a:off x="2673350" y="2946400"/>
              <a:ext cx="246063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0" name="Straight Connector 47"/>
            <p:cNvCxnSpPr>
              <a:cxnSpLocks noChangeShapeType="1"/>
              <a:endCxn id="32781" idx="0"/>
            </p:cNvCxnSpPr>
            <p:nvPr/>
          </p:nvCxnSpPr>
          <p:spPr bwMode="auto">
            <a:xfrm>
              <a:off x="2870200" y="2916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1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233738"/>
              <a:ext cx="188912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2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246438"/>
              <a:ext cx="211137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Straight Connector 50"/>
            <p:cNvCxnSpPr>
              <a:cxnSpLocks noChangeShapeType="1"/>
            </p:cNvCxnSpPr>
            <p:nvPr/>
          </p:nvCxnSpPr>
          <p:spPr bwMode="auto">
            <a:xfrm>
              <a:off x="2811463" y="3463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4" name="Straight Connector 51"/>
            <p:cNvCxnSpPr>
              <a:cxnSpLocks noChangeShapeType="1"/>
            </p:cNvCxnSpPr>
            <p:nvPr/>
          </p:nvCxnSpPr>
          <p:spPr bwMode="auto">
            <a:xfrm>
              <a:off x="2660650" y="3254375"/>
              <a:ext cx="128588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5" name="Rectangle 61"/>
            <p:cNvSpPr>
              <a:spLocks noChangeArrowheads="1"/>
            </p:cNvSpPr>
            <p:nvPr/>
          </p:nvSpPr>
          <p:spPr bwMode="auto">
            <a:xfrm>
              <a:off x="2360613" y="3525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2806" name="Rectangle 63"/>
            <p:cNvSpPr>
              <a:spLocks noChangeArrowheads="1"/>
            </p:cNvSpPr>
            <p:nvPr/>
          </p:nvSpPr>
          <p:spPr bwMode="auto">
            <a:xfrm>
              <a:off x="3370263" y="3303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2807" name="Rectangle 64"/>
            <p:cNvSpPr>
              <a:spLocks noChangeArrowheads="1"/>
            </p:cNvSpPr>
            <p:nvPr/>
          </p:nvSpPr>
          <p:spPr bwMode="auto">
            <a:xfrm>
              <a:off x="3070225" y="3538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32808" name="Rectangle 65"/>
            <p:cNvSpPr>
              <a:spLocks noChangeArrowheads="1"/>
            </p:cNvSpPr>
            <p:nvPr/>
          </p:nvSpPr>
          <p:spPr bwMode="auto">
            <a:xfrm>
              <a:off x="3803650" y="3517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32809" name="Straight Connector 66"/>
            <p:cNvCxnSpPr>
              <a:cxnSpLocks noChangeShapeType="1"/>
            </p:cNvCxnSpPr>
            <p:nvPr/>
          </p:nvCxnSpPr>
          <p:spPr bwMode="auto">
            <a:xfrm>
              <a:off x="3400425" y="3695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0" name="Straight Connector 67"/>
            <p:cNvCxnSpPr>
              <a:cxnSpLocks noChangeShapeType="1"/>
              <a:endCxn id="32808" idx="0"/>
            </p:cNvCxnSpPr>
            <p:nvPr/>
          </p:nvCxnSpPr>
          <p:spPr bwMode="auto">
            <a:xfrm>
              <a:off x="3906838" y="3460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1" name="Straight Connector 68"/>
            <p:cNvCxnSpPr>
              <a:cxnSpLocks noChangeShapeType="1"/>
              <a:endCxn id="32807" idx="0"/>
            </p:cNvCxnSpPr>
            <p:nvPr/>
          </p:nvCxnSpPr>
          <p:spPr bwMode="auto">
            <a:xfrm flipH="1">
              <a:off x="3414713" y="3489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2" name="Straight Connector 69"/>
            <p:cNvCxnSpPr>
              <a:cxnSpLocks noChangeShapeType="1"/>
              <a:endCxn id="32814" idx="0"/>
            </p:cNvCxnSpPr>
            <p:nvPr/>
          </p:nvCxnSpPr>
          <p:spPr bwMode="auto">
            <a:xfrm>
              <a:off x="3800475" y="3506788"/>
              <a:ext cx="11113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3" name="Straight Connector 70"/>
            <p:cNvCxnSpPr>
              <a:cxnSpLocks noChangeShapeType="1"/>
            </p:cNvCxnSpPr>
            <p:nvPr/>
          </p:nvCxnSpPr>
          <p:spPr bwMode="auto">
            <a:xfrm>
              <a:off x="3759200" y="3244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4" name="Rectangle 71"/>
            <p:cNvSpPr>
              <a:spLocks noChangeArrowheads="1"/>
            </p:cNvSpPr>
            <p:nvPr/>
          </p:nvSpPr>
          <p:spPr bwMode="auto">
            <a:xfrm>
              <a:off x="3606800" y="3644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32815" name="Rectangle 77"/>
            <p:cNvSpPr>
              <a:spLocks noChangeArrowheads="1"/>
            </p:cNvSpPr>
            <p:nvPr/>
          </p:nvSpPr>
          <p:spPr bwMode="auto">
            <a:xfrm>
              <a:off x="3781425" y="3794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32816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3" y="4002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7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8" y="3724275"/>
              <a:ext cx="1587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8" name="Rectangle 36"/>
            <p:cNvSpPr>
              <a:spLocks noChangeArrowheads="1"/>
            </p:cNvSpPr>
            <p:nvPr/>
          </p:nvSpPr>
          <p:spPr bwMode="auto">
            <a:xfrm>
              <a:off x="2522538" y="3773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>
                <a:solidFill>
                  <a:srgbClr val="00B050"/>
                </a:solidFill>
              </a:endParaRPr>
            </a:p>
          </p:txBody>
        </p:sp>
        <p:sp>
          <p:nvSpPr>
            <p:cNvPr id="32819" name="Rectangle 76"/>
            <p:cNvSpPr>
              <a:spLocks noChangeArrowheads="1"/>
            </p:cNvSpPr>
            <p:nvPr/>
          </p:nvSpPr>
          <p:spPr bwMode="auto">
            <a:xfrm>
              <a:off x="2933700" y="3790950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32820" name="Rectangle 78"/>
            <p:cNvSpPr>
              <a:spLocks noChangeArrowheads="1"/>
            </p:cNvSpPr>
            <p:nvPr/>
          </p:nvSpPr>
          <p:spPr bwMode="auto">
            <a:xfrm>
              <a:off x="2879725" y="4013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32821" name="Straight Connector 90"/>
            <p:cNvCxnSpPr>
              <a:cxnSpLocks noChangeShapeType="1"/>
              <a:stCxn id="32820" idx="1"/>
            </p:cNvCxnSpPr>
            <p:nvPr/>
          </p:nvCxnSpPr>
          <p:spPr bwMode="auto">
            <a:xfrm flipH="1">
              <a:off x="1739900" y="4117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22" name="Straight Connector 91"/>
            <p:cNvCxnSpPr>
              <a:cxnSpLocks noChangeShapeType="1"/>
              <a:endCxn id="32826" idx="3"/>
            </p:cNvCxnSpPr>
            <p:nvPr/>
          </p:nvCxnSpPr>
          <p:spPr bwMode="auto">
            <a:xfrm flipH="1">
              <a:off x="2724150" y="4205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23" name="Straight Connector 92"/>
            <p:cNvCxnSpPr>
              <a:cxnSpLocks noChangeShapeType="1"/>
            </p:cNvCxnSpPr>
            <p:nvPr/>
          </p:nvCxnSpPr>
          <p:spPr bwMode="auto">
            <a:xfrm>
              <a:off x="3381375" y="3948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24" name="Straight Connector 52"/>
            <p:cNvCxnSpPr>
              <a:cxnSpLocks noChangeShapeType="1"/>
            </p:cNvCxnSpPr>
            <p:nvPr/>
          </p:nvCxnSpPr>
          <p:spPr bwMode="auto">
            <a:xfrm>
              <a:off x="2044700" y="4432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25" name="Rectangle 79"/>
            <p:cNvSpPr>
              <a:spLocks noChangeArrowheads="1"/>
            </p:cNvSpPr>
            <p:nvPr/>
          </p:nvSpPr>
          <p:spPr bwMode="auto">
            <a:xfrm>
              <a:off x="1323975" y="4229100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26" name="Rectangle 80"/>
            <p:cNvSpPr>
              <a:spLocks noChangeArrowheads="1"/>
            </p:cNvSpPr>
            <p:nvPr/>
          </p:nvSpPr>
          <p:spPr bwMode="auto">
            <a:xfrm>
              <a:off x="2233613" y="4225925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27" name="Rectangle 81"/>
            <p:cNvSpPr>
              <a:spLocks noChangeArrowheads="1"/>
            </p:cNvSpPr>
            <p:nvPr/>
          </p:nvSpPr>
          <p:spPr bwMode="auto">
            <a:xfrm>
              <a:off x="1714500" y="4225925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32828" name="Rectangle 82"/>
            <p:cNvSpPr>
              <a:spLocks noChangeArrowheads="1"/>
            </p:cNvSpPr>
            <p:nvPr/>
          </p:nvSpPr>
          <p:spPr bwMode="auto">
            <a:xfrm>
              <a:off x="1901825" y="4545013"/>
              <a:ext cx="211138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32829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5" y="4189413"/>
              <a:ext cx="823913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30" name="Straight Connector 86"/>
            <p:cNvCxnSpPr>
              <a:cxnSpLocks noChangeShapeType="1"/>
            </p:cNvCxnSpPr>
            <p:nvPr/>
          </p:nvCxnSpPr>
          <p:spPr bwMode="auto">
            <a:xfrm>
              <a:off x="1624013" y="4405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31" name="Straight Connector 87"/>
            <p:cNvCxnSpPr>
              <a:cxnSpLocks noChangeShapeType="1"/>
            </p:cNvCxnSpPr>
            <p:nvPr/>
          </p:nvCxnSpPr>
          <p:spPr bwMode="auto">
            <a:xfrm>
              <a:off x="1617663" y="4657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2" name="Rectangle 97"/>
            <p:cNvSpPr>
              <a:spLocks noChangeArrowheads="1"/>
            </p:cNvSpPr>
            <p:nvPr/>
          </p:nvSpPr>
          <p:spPr bwMode="auto">
            <a:xfrm>
              <a:off x="1295400" y="4479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33" name="Rectangle 99"/>
            <p:cNvSpPr>
              <a:spLocks noChangeArrowheads="1"/>
            </p:cNvSpPr>
            <p:nvPr/>
          </p:nvSpPr>
          <p:spPr bwMode="auto">
            <a:xfrm>
              <a:off x="1436688" y="5038725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32834" name="Straight Connector 100"/>
            <p:cNvCxnSpPr>
              <a:cxnSpLocks noChangeShapeType="1"/>
            </p:cNvCxnSpPr>
            <p:nvPr/>
          </p:nvCxnSpPr>
          <p:spPr bwMode="auto">
            <a:xfrm>
              <a:off x="1624013" y="49577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5" name="Rectangle 101"/>
            <p:cNvSpPr>
              <a:spLocks noChangeArrowheads="1"/>
            </p:cNvSpPr>
            <p:nvPr/>
          </p:nvSpPr>
          <p:spPr bwMode="auto">
            <a:xfrm>
              <a:off x="1016000" y="4751388"/>
              <a:ext cx="105568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32836" name="Straight Connector 104"/>
            <p:cNvCxnSpPr>
              <a:cxnSpLocks noChangeShapeType="1"/>
            </p:cNvCxnSpPr>
            <p:nvPr/>
          </p:nvCxnSpPr>
          <p:spPr bwMode="auto">
            <a:xfrm>
              <a:off x="2509838" y="4392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37" name="Straight Connector 105"/>
            <p:cNvCxnSpPr>
              <a:cxnSpLocks noChangeShapeType="1"/>
            </p:cNvCxnSpPr>
            <p:nvPr/>
          </p:nvCxnSpPr>
          <p:spPr bwMode="auto">
            <a:xfrm>
              <a:off x="2503488" y="4645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8" name="Rectangle 107"/>
            <p:cNvSpPr>
              <a:spLocks noChangeArrowheads="1"/>
            </p:cNvSpPr>
            <p:nvPr/>
          </p:nvSpPr>
          <p:spPr bwMode="auto">
            <a:xfrm>
              <a:off x="2181225" y="4467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39" name="Rectangle 109"/>
            <p:cNvSpPr>
              <a:spLocks noChangeArrowheads="1"/>
            </p:cNvSpPr>
            <p:nvPr/>
          </p:nvSpPr>
          <p:spPr bwMode="auto">
            <a:xfrm>
              <a:off x="2322513" y="5043488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32840" name="Straight Connector 110"/>
            <p:cNvCxnSpPr>
              <a:cxnSpLocks noChangeShapeType="1"/>
            </p:cNvCxnSpPr>
            <p:nvPr/>
          </p:nvCxnSpPr>
          <p:spPr bwMode="auto">
            <a:xfrm>
              <a:off x="2509838" y="49545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41" name="Rectangle 111"/>
            <p:cNvSpPr>
              <a:spLocks noChangeArrowheads="1"/>
            </p:cNvSpPr>
            <p:nvPr/>
          </p:nvSpPr>
          <p:spPr bwMode="auto">
            <a:xfrm>
              <a:off x="1924050" y="4748213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32842" name="Rectangle 121"/>
            <p:cNvSpPr>
              <a:spLocks noChangeArrowheads="1"/>
            </p:cNvSpPr>
            <p:nvPr/>
          </p:nvSpPr>
          <p:spPr bwMode="auto">
            <a:xfrm>
              <a:off x="3676650" y="4065588"/>
              <a:ext cx="792163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32843" name="Rectangle 122"/>
            <p:cNvSpPr>
              <a:spLocks noChangeArrowheads="1"/>
            </p:cNvSpPr>
            <p:nvPr/>
          </p:nvSpPr>
          <p:spPr bwMode="auto">
            <a:xfrm>
              <a:off x="3532188" y="4319588"/>
              <a:ext cx="877887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32844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8" y="4252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5" name="Straight Connector 127"/>
            <p:cNvCxnSpPr>
              <a:cxnSpLocks noChangeShapeType="1"/>
              <a:endCxn id="32843" idx="2"/>
            </p:cNvCxnSpPr>
            <p:nvPr/>
          </p:nvCxnSpPr>
          <p:spPr bwMode="auto">
            <a:xfrm flipV="1">
              <a:off x="3881438" y="4527550"/>
              <a:ext cx="90487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6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497388"/>
              <a:ext cx="350838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7" name="Straight Connector 129"/>
            <p:cNvCxnSpPr>
              <a:cxnSpLocks noChangeShapeType="1"/>
            </p:cNvCxnSpPr>
            <p:nvPr/>
          </p:nvCxnSpPr>
          <p:spPr bwMode="auto">
            <a:xfrm>
              <a:off x="4211638" y="4541838"/>
              <a:ext cx="65087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48" name="Rectangle 148"/>
            <p:cNvSpPr>
              <a:spLocks noChangeArrowheads="1"/>
            </p:cNvSpPr>
            <p:nvPr/>
          </p:nvSpPr>
          <p:spPr bwMode="auto">
            <a:xfrm>
              <a:off x="2695575" y="5097463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32849" name="Straight Connector 120"/>
            <p:cNvCxnSpPr>
              <a:cxnSpLocks noChangeShapeType="1"/>
            </p:cNvCxnSpPr>
            <p:nvPr/>
          </p:nvCxnSpPr>
          <p:spPr bwMode="auto">
            <a:xfrm>
              <a:off x="3849688" y="4786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0" name="Rectangle 123"/>
            <p:cNvSpPr>
              <a:spLocks noChangeArrowheads="1"/>
            </p:cNvSpPr>
            <p:nvPr/>
          </p:nvSpPr>
          <p:spPr bwMode="auto">
            <a:xfrm>
              <a:off x="3003550" y="4583113"/>
              <a:ext cx="4905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51" name="Rectangle 124"/>
            <p:cNvSpPr>
              <a:spLocks noChangeArrowheads="1"/>
            </p:cNvSpPr>
            <p:nvPr/>
          </p:nvSpPr>
          <p:spPr bwMode="auto">
            <a:xfrm>
              <a:off x="3913188" y="4579938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52" name="Rectangle 125"/>
            <p:cNvSpPr>
              <a:spLocks noChangeArrowheads="1"/>
            </p:cNvSpPr>
            <p:nvPr/>
          </p:nvSpPr>
          <p:spPr bwMode="auto">
            <a:xfrm>
              <a:off x="3395663" y="4578350"/>
              <a:ext cx="7556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32853" name="Rectangle 126"/>
            <p:cNvSpPr>
              <a:spLocks noChangeArrowheads="1"/>
            </p:cNvSpPr>
            <p:nvPr/>
          </p:nvSpPr>
          <p:spPr bwMode="auto">
            <a:xfrm>
              <a:off x="3689350" y="4899025"/>
              <a:ext cx="2127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32854" name="Straight Connector 141"/>
            <p:cNvCxnSpPr>
              <a:cxnSpLocks noChangeShapeType="1"/>
            </p:cNvCxnSpPr>
            <p:nvPr/>
          </p:nvCxnSpPr>
          <p:spPr bwMode="auto">
            <a:xfrm>
              <a:off x="3305175" y="4757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5" name="Straight Connector 142"/>
            <p:cNvCxnSpPr>
              <a:cxnSpLocks noChangeShapeType="1"/>
            </p:cNvCxnSpPr>
            <p:nvPr/>
          </p:nvCxnSpPr>
          <p:spPr bwMode="auto">
            <a:xfrm>
              <a:off x="3297238" y="50101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6" name="Rectangle 144"/>
            <p:cNvSpPr>
              <a:spLocks noChangeArrowheads="1"/>
            </p:cNvSpPr>
            <p:nvPr/>
          </p:nvSpPr>
          <p:spPr bwMode="auto">
            <a:xfrm>
              <a:off x="2974975" y="4833938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57" name="Rectangle 146"/>
            <p:cNvSpPr>
              <a:spLocks noChangeArrowheads="1"/>
            </p:cNvSpPr>
            <p:nvPr/>
          </p:nvSpPr>
          <p:spPr bwMode="auto">
            <a:xfrm>
              <a:off x="3182938" y="5383213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32858" name="Straight Connector 147"/>
            <p:cNvCxnSpPr>
              <a:cxnSpLocks noChangeShapeType="1"/>
            </p:cNvCxnSpPr>
            <p:nvPr/>
          </p:nvCxnSpPr>
          <p:spPr bwMode="auto">
            <a:xfrm>
              <a:off x="3297238" y="53054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9" name="Straight Connector 133"/>
            <p:cNvCxnSpPr>
              <a:cxnSpLocks noChangeShapeType="1"/>
            </p:cNvCxnSpPr>
            <p:nvPr/>
          </p:nvCxnSpPr>
          <p:spPr bwMode="auto">
            <a:xfrm>
              <a:off x="4189413" y="47450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60" name="Straight Connector 134"/>
            <p:cNvCxnSpPr>
              <a:cxnSpLocks noChangeShapeType="1"/>
            </p:cNvCxnSpPr>
            <p:nvPr/>
          </p:nvCxnSpPr>
          <p:spPr bwMode="auto">
            <a:xfrm>
              <a:off x="4183063" y="49974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61" name="Rectangle 136"/>
            <p:cNvSpPr>
              <a:spLocks noChangeArrowheads="1"/>
            </p:cNvSpPr>
            <p:nvPr/>
          </p:nvSpPr>
          <p:spPr bwMode="auto">
            <a:xfrm>
              <a:off x="3860800" y="4821238"/>
              <a:ext cx="488950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62" name="Rectangle 138"/>
            <p:cNvSpPr>
              <a:spLocks noChangeArrowheads="1"/>
            </p:cNvSpPr>
            <p:nvPr/>
          </p:nvSpPr>
          <p:spPr bwMode="auto">
            <a:xfrm>
              <a:off x="4060825" y="5411788"/>
              <a:ext cx="493713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32863" name="Straight Connector 139"/>
            <p:cNvCxnSpPr>
              <a:cxnSpLocks noChangeShapeType="1"/>
            </p:cNvCxnSpPr>
            <p:nvPr/>
          </p:nvCxnSpPr>
          <p:spPr bwMode="auto">
            <a:xfrm>
              <a:off x="4189413" y="53165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64" name="Rectangle 140"/>
            <p:cNvSpPr>
              <a:spLocks noChangeArrowheads="1"/>
            </p:cNvSpPr>
            <p:nvPr/>
          </p:nvSpPr>
          <p:spPr bwMode="auto">
            <a:xfrm>
              <a:off x="3803650" y="5091113"/>
              <a:ext cx="488950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grpSp>
          <p:nvGrpSpPr>
            <p:cNvPr id="32865" name="Group 149"/>
            <p:cNvGrpSpPr>
              <a:grpSpLocks/>
            </p:cNvGrpSpPr>
            <p:nvPr/>
          </p:nvGrpSpPr>
          <p:grpSpPr bwMode="auto">
            <a:xfrm>
              <a:off x="5583238" y="3741738"/>
              <a:ext cx="1833562" cy="1462087"/>
              <a:chOff x="1709738" y="3335338"/>
              <a:chExt cx="1833562" cy="1462330"/>
            </a:xfrm>
          </p:grpSpPr>
          <p:sp>
            <p:nvSpPr>
              <p:cNvPr id="32875" name="Rectangle 175"/>
              <p:cNvSpPr>
                <a:spLocks noChangeArrowheads="1"/>
              </p:cNvSpPr>
              <p:nvPr/>
            </p:nvSpPr>
            <p:spPr bwMode="auto">
              <a:xfrm>
                <a:off x="1709738" y="4549775"/>
                <a:ext cx="493712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S(a,b)</a:t>
                </a:r>
              </a:p>
            </p:txBody>
          </p:sp>
          <p:sp>
            <p:nvSpPr>
              <p:cNvPr id="32876" name="Rectangle 176"/>
              <p:cNvSpPr>
                <a:spLocks noChangeArrowheads="1"/>
              </p:cNvSpPr>
              <p:nvPr/>
            </p:nvSpPr>
            <p:spPr bwMode="auto">
              <a:xfrm>
                <a:off x="2727461" y="4567237"/>
                <a:ext cx="230261" cy="230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t</a:t>
                </a:r>
              </a:p>
            </p:txBody>
          </p:sp>
          <p:sp>
            <p:nvSpPr>
              <p:cNvPr id="32877" name="TextBox 174"/>
              <p:cNvSpPr txBox="1">
                <a:spLocks noChangeArrowheads="1"/>
              </p:cNvSpPr>
              <p:nvPr/>
            </p:nvSpPr>
            <p:spPr bwMode="auto">
              <a:xfrm>
                <a:off x="2338388" y="3471863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32878" name="TextBox 177"/>
              <p:cNvSpPr txBox="1">
                <a:spLocks noChangeArrowheads="1"/>
              </p:cNvSpPr>
              <p:nvPr/>
            </p:nvSpPr>
            <p:spPr bwMode="auto">
              <a:xfrm>
                <a:off x="2146300" y="4244975"/>
                <a:ext cx="39145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879" name="TextBox 179"/>
              <p:cNvSpPr txBox="1">
                <a:spLocks noChangeArrowheads="1"/>
              </p:cNvSpPr>
              <p:nvPr/>
            </p:nvSpPr>
            <p:spPr bwMode="auto">
              <a:xfrm>
                <a:off x="2185988" y="3335338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880" name="TextBox 180"/>
              <p:cNvSpPr txBox="1">
                <a:spLocks noChangeArrowheads="1"/>
              </p:cNvSpPr>
              <p:nvPr/>
            </p:nvSpPr>
            <p:spPr bwMode="auto">
              <a:xfrm>
                <a:off x="2171700" y="3763963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881" name="Straight Connector 184"/>
              <p:cNvCxnSpPr>
                <a:cxnSpLocks noChangeShapeType="1"/>
                <a:endCxn id="32876" idx="0"/>
              </p:cNvCxnSpPr>
              <p:nvPr/>
            </p:nvCxnSpPr>
            <p:spPr bwMode="auto">
              <a:xfrm>
                <a:off x="2440198" y="4467225"/>
                <a:ext cx="402394" cy="100012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82" name="Straight Connector 185"/>
              <p:cNvCxnSpPr>
                <a:cxnSpLocks noChangeShapeType="1"/>
                <a:endCxn id="32875" idx="0"/>
              </p:cNvCxnSpPr>
              <p:nvPr/>
            </p:nvCxnSpPr>
            <p:spPr bwMode="auto">
              <a:xfrm rot="10800000" flipV="1">
                <a:off x="1956594" y="4467225"/>
                <a:ext cx="253206" cy="8255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883" name="TextBox 196"/>
              <p:cNvSpPr txBox="1">
                <a:spLocks noChangeArrowheads="1"/>
              </p:cNvSpPr>
              <p:nvPr/>
            </p:nvSpPr>
            <p:spPr bwMode="auto">
              <a:xfrm>
                <a:off x="2341563" y="3914775"/>
                <a:ext cx="1201737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S.b=t.b AND a&gt;4</a:t>
                </a:r>
              </a:p>
            </p:txBody>
          </p:sp>
          <p:cxnSp>
            <p:nvCxnSpPr>
              <p:cNvPr id="32884" name="Straight Connector 100"/>
              <p:cNvCxnSpPr>
                <a:cxnSpLocks noChangeShapeType="1"/>
              </p:cNvCxnSpPr>
              <p:nvPr/>
            </p:nvCxnSpPr>
            <p:spPr bwMode="auto">
              <a:xfrm rot="5400000">
                <a:off x="2224091" y="4205285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85" name="Straight Connector 100"/>
              <p:cNvCxnSpPr>
                <a:cxnSpLocks noChangeShapeType="1"/>
              </p:cNvCxnSpPr>
              <p:nvPr/>
            </p:nvCxnSpPr>
            <p:spPr bwMode="auto">
              <a:xfrm rot="5400000">
                <a:off x="2224091" y="3776660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2866" name="Right Arrow 1"/>
            <p:cNvSpPr>
              <a:spLocks noChangeArrowheads="1"/>
            </p:cNvSpPr>
            <p:nvPr/>
          </p:nvSpPr>
          <p:spPr bwMode="auto">
            <a:xfrm rot="1393365">
              <a:off x="4799013" y="4119563"/>
              <a:ext cx="741362" cy="454025"/>
            </a:xfrm>
            <a:prstGeom prst="rightArrow">
              <a:avLst>
                <a:gd name="adj1" fmla="val 50000"/>
                <a:gd name="adj2" fmla="val 49969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67" name="Oval 4"/>
            <p:cNvSpPr>
              <a:spLocks noChangeArrowheads="1"/>
            </p:cNvSpPr>
            <p:nvPr/>
          </p:nvSpPr>
          <p:spPr bwMode="auto">
            <a:xfrm>
              <a:off x="2603500" y="3814763"/>
              <a:ext cx="406400" cy="23971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68" name="TextBox 5"/>
            <p:cNvSpPr txBox="1">
              <a:spLocks noChangeArrowheads="1"/>
            </p:cNvSpPr>
            <p:nvPr/>
          </p:nvSpPr>
          <p:spPr bwMode="auto">
            <a:xfrm>
              <a:off x="206375" y="5526088"/>
              <a:ext cx="1800225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parse tree for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  <a:ea typeface="宋体" panose="02010600030101010101" pitchFamily="2" charset="-122"/>
                </a:rPr>
                <a:t>(</a:t>
              </a:r>
              <a:r>
                <a:rPr lang="en-US" altLang="zh-CN" sz="16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600">
                  <a:solidFill>
                    <a:srgbClr val="00B050"/>
                  </a:solidFill>
                  <a:ea typeface="宋体" panose="02010600030101010101" pitchFamily="2" charset="-122"/>
                </a:rPr>
                <a:t> *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600">
                  <a:solidFill>
                    <a:srgbClr val="00B050"/>
                  </a:solidFill>
                  <a:ea typeface="宋体" panose="02010600030101010101" pitchFamily="2" charset="-122"/>
                </a:rPr>
                <a:t> T(b,c)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600">
                  <a:solidFill>
                    <a:srgbClr val="00B050"/>
                  </a:solidFill>
                  <a:ea typeface="宋体" panose="02010600030101010101" pitchFamily="2" charset="-122"/>
                </a:rPr>
                <a:t> c = 10) t</a:t>
              </a:r>
              <a:r>
                <a:rPr lang="en-US" altLang="en-US" sz="1600"/>
                <a:t> </a:t>
              </a:r>
            </a:p>
          </p:txBody>
        </p:sp>
        <p:sp>
          <p:nvSpPr>
            <p:cNvPr id="32869" name="Rectangle 6"/>
            <p:cNvSpPr>
              <a:spLocks noChangeArrowheads="1"/>
            </p:cNvSpPr>
            <p:nvPr/>
          </p:nvSpPr>
          <p:spPr bwMode="auto">
            <a:xfrm>
              <a:off x="206375" y="5553075"/>
              <a:ext cx="1778000" cy="1049338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70" name="Freeform 8"/>
            <p:cNvSpPr>
              <a:spLocks/>
            </p:cNvSpPr>
            <p:nvPr/>
          </p:nvSpPr>
          <p:spPr bwMode="auto">
            <a:xfrm>
              <a:off x="414338" y="3976688"/>
              <a:ext cx="1952625" cy="1577975"/>
            </a:xfrm>
            <a:custGeom>
              <a:avLst/>
              <a:gdLst>
                <a:gd name="T0" fmla="*/ 0 w 1958196"/>
                <a:gd name="T1" fmla="*/ 1451077 h 1621766"/>
                <a:gd name="T2" fmla="*/ 17041 w 1958196"/>
                <a:gd name="T3" fmla="*/ 1350736 h 1621766"/>
                <a:gd name="T4" fmla="*/ 34084 w 1958196"/>
                <a:gd name="T5" fmla="*/ 1312144 h 1621766"/>
                <a:gd name="T6" fmla="*/ 42603 w 1958196"/>
                <a:gd name="T7" fmla="*/ 1281270 h 1621766"/>
                <a:gd name="T8" fmla="*/ 59645 w 1958196"/>
                <a:gd name="T9" fmla="*/ 1234959 h 1621766"/>
                <a:gd name="T10" fmla="*/ 68166 w 1958196"/>
                <a:gd name="T11" fmla="*/ 1204085 h 1621766"/>
                <a:gd name="T12" fmla="*/ 85207 w 1958196"/>
                <a:gd name="T13" fmla="*/ 1173211 h 1621766"/>
                <a:gd name="T14" fmla="*/ 110770 w 1958196"/>
                <a:gd name="T15" fmla="*/ 1088307 h 1621766"/>
                <a:gd name="T16" fmla="*/ 119291 w 1958196"/>
                <a:gd name="T17" fmla="*/ 1065153 h 1621766"/>
                <a:gd name="T18" fmla="*/ 127811 w 1958196"/>
                <a:gd name="T19" fmla="*/ 995685 h 1621766"/>
                <a:gd name="T20" fmla="*/ 144852 w 1958196"/>
                <a:gd name="T21" fmla="*/ 964811 h 1621766"/>
                <a:gd name="T22" fmla="*/ 161893 w 1958196"/>
                <a:gd name="T23" fmla="*/ 918501 h 1621766"/>
                <a:gd name="T24" fmla="*/ 170415 w 1958196"/>
                <a:gd name="T25" fmla="*/ 895344 h 1621766"/>
                <a:gd name="T26" fmla="*/ 187457 w 1958196"/>
                <a:gd name="T27" fmla="*/ 872190 h 1621766"/>
                <a:gd name="T28" fmla="*/ 221538 w 1958196"/>
                <a:gd name="T29" fmla="*/ 825879 h 1621766"/>
                <a:gd name="T30" fmla="*/ 289705 w 1958196"/>
                <a:gd name="T31" fmla="*/ 756413 h 1621766"/>
                <a:gd name="T32" fmla="*/ 306747 w 1958196"/>
                <a:gd name="T33" fmla="*/ 717820 h 1621766"/>
                <a:gd name="T34" fmla="*/ 391954 w 1958196"/>
                <a:gd name="T35" fmla="*/ 625198 h 1621766"/>
                <a:gd name="T36" fmla="*/ 426038 w 1958196"/>
                <a:gd name="T37" fmla="*/ 602042 h 1621766"/>
                <a:gd name="T38" fmla="*/ 468640 w 1958196"/>
                <a:gd name="T39" fmla="*/ 555733 h 1621766"/>
                <a:gd name="T40" fmla="*/ 511243 w 1958196"/>
                <a:gd name="T41" fmla="*/ 501702 h 1621766"/>
                <a:gd name="T42" fmla="*/ 536806 w 1958196"/>
                <a:gd name="T43" fmla="*/ 486264 h 1621766"/>
                <a:gd name="T44" fmla="*/ 545327 w 1958196"/>
                <a:gd name="T45" fmla="*/ 463109 h 1621766"/>
                <a:gd name="T46" fmla="*/ 562369 w 1958196"/>
                <a:gd name="T47" fmla="*/ 439956 h 1621766"/>
                <a:gd name="T48" fmla="*/ 570889 w 1958196"/>
                <a:gd name="T49" fmla="*/ 409080 h 1621766"/>
                <a:gd name="T50" fmla="*/ 596453 w 1958196"/>
                <a:gd name="T51" fmla="*/ 393643 h 1621766"/>
                <a:gd name="T52" fmla="*/ 622013 w 1958196"/>
                <a:gd name="T53" fmla="*/ 370487 h 1621766"/>
                <a:gd name="T54" fmla="*/ 656098 w 1958196"/>
                <a:gd name="T55" fmla="*/ 324178 h 1621766"/>
                <a:gd name="T56" fmla="*/ 698701 w 1958196"/>
                <a:gd name="T57" fmla="*/ 270146 h 1621766"/>
                <a:gd name="T58" fmla="*/ 724263 w 1958196"/>
                <a:gd name="T59" fmla="*/ 254709 h 1621766"/>
                <a:gd name="T60" fmla="*/ 766867 w 1958196"/>
                <a:gd name="T61" fmla="*/ 216118 h 1621766"/>
                <a:gd name="T62" fmla="*/ 800949 w 1958196"/>
                <a:gd name="T63" fmla="*/ 169806 h 1621766"/>
                <a:gd name="T64" fmla="*/ 852074 w 1958196"/>
                <a:gd name="T65" fmla="*/ 146650 h 1621766"/>
                <a:gd name="T66" fmla="*/ 903198 w 1958196"/>
                <a:gd name="T67" fmla="*/ 115778 h 1621766"/>
                <a:gd name="T68" fmla="*/ 928761 w 1958196"/>
                <a:gd name="T69" fmla="*/ 100341 h 1621766"/>
                <a:gd name="T70" fmla="*/ 954322 w 1958196"/>
                <a:gd name="T71" fmla="*/ 92623 h 1621766"/>
                <a:gd name="T72" fmla="*/ 979883 w 1958196"/>
                <a:gd name="T73" fmla="*/ 77186 h 1621766"/>
                <a:gd name="T74" fmla="*/ 1099174 w 1958196"/>
                <a:gd name="T75" fmla="*/ 46310 h 1621766"/>
                <a:gd name="T76" fmla="*/ 1124739 w 1958196"/>
                <a:gd name="T77" fmla="*/ 38591 h 1621766"/>
                <a:gd name="T78" fmla="*/ 1457047 w 1958196"/>
                <a:gd name="T79" fmla="*/ 30873 h 1621766"/>
                <a:gd name="T80" fmla="*/ 1874562 w 1958196"/>
                <a:gd name="T81" fmla="*/ 15437 h 1621766"/>
                <a:gd name="T82" fmla="*/ 1908645 w 1958196"/>
                <a:gd name="T83" fmla="*/ 7719 h 1621766"/>
                <a:gd name="T84" fmla="*/ 1934208 w 1958196"/>
                <a:gd name="T85" fmla="*/ 0 h 16217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958196" h="1621766">
                  <a:moveTo>
                    <a:pt x="0" y="1621766"/>
                  </a:moveTo>
                  <a:cubicBezTo>
                    <a:pt x="3007" y="1597707"/>
                    <a:pt x="8783" y="1537856"/>
                    <a:pt x="17253" y="1509623"/>
                  </a:cubicBezTo>
                  <a:cubicBezTo>
                    <a:pt x="21703" y="1494791"/>
                    <a:pt x="29609" y="1481181"/>
                    <a:pt x="34506" y="1466491"/>
                  </a:cubicBezTo>
                  <a:cubicBezTo>
                    <a:pt x="38255" y="1455243"/>
                    <a:pt x="39725" y="1443341"/>
                    <a:pt x="43132" y="1431985"/>
                  </a:cubicBezTo>
                  <a:cubicBezTo>
                    <a:pt x="48358" y="1414566"/>
                    <a:pt x="55159" y="1397646"/>
                    <a:pt x="60385" y="1380227"/>
                  </a:cubicBezTo>
                  <a:cubicBezTo>
                    <a:pt x="63792" y="1368871"/>
                    <a:pt x="64848" y="1356822"/>
                    <a:pt x="69011" y="1345721"/>
                  </a:cubicBezTo>
                  <a:cubicBezTo>
                    <a:pt x="73526" y="1333680"/>
                    <a:pt x="80513" y="1322717"/>
                    <a:pt x="86264" y="1311215"/>
                  </a:cubicBezTo>
                  <a:cubicBezTo>
                    <a:pt x="98456" y="1250253"/>
                    <a:pt x="90254" y="1281989"/>
                    <a:pt x="112143" y="1216325"/>
                  </a:cubicBezTo>
                  <a:lnTo>
                    <a:pt x="120770" y="1190446"/>
                  </a:lnTo>
                  <a:cubicBezTo>
                    <a:pt x="123645" y="1164567"/>
                    <a:pt x="123541" y="1138180"/>
                    <a:pt x="129396" y="1112808"/>
                  </a:cubicBezTo>
                  <a:cubicBezTo>
                    <a:pt x="132288" y="1100278"/>
                    <a:pt x="141873" y="1090242"/>
                    <a:pt x="146649" y="1078302"/>
                  </a:cubicBezTo>
                  <a:cubicBezTo>
                    <a:pt x="153403" y="1061417"/>
                    <a:pt x="158151" y="1043797"/>
                    <a:pt x="163902" y="1026544"/>
                  </a:cubicBezTo>
                  <a:cubicBezTo>
                    <a:pt x="166778" y="1017917"/>
                    <a:pt x="167484" y="1008230"/>
                    <a:pt x="172528" y="1000664"/>
                  </a:cubicBezTo>
                  <a:lnTo>
                    <a:pt x="189781" y="974785"/>
                  </a:lnTo>
                  <a:cubicBezTo>
                    <a:pt x="206279" y="925290"/>
                    <a:pt x="186592" y="971492"/>
                    <a:pt x="224287" y="923027"/>
                  </a:cubicBezTo>
                  <a:cubicBezTo>
                    <a:pt x="283762" y="846559"/>
                    <a:pt x="230420" y="892547"/>
                    <a:pt x="293298" y="845389"/>
                  </a:cubicBezTo>
                  <a:cubicBezTo>
                    <a:pt x="299049" y="831012"/>
                    <a:pt x="303136" y="815851"/>
                    <a:pt x="310551" y="802257"/>
                  </a:cubicBezTo>
                  <a:cubicBezTo>
                    <a:pt x="330783" y="765165"/>
                    <a:pt x="363116" y="724014"/>
                    <a:pt x="396815" y="698740"/>
                  </a:cubicBezTo>
                  <a:lnTo>
                    <a:pt x="431321" y="672861"/>
                  </a:lnTo>
                  <a:cubicBezTo>
                    <a:pt x="474154" y="608611"/>
                    <a:pt x="419106" y="687517"/>
                    <a:pt x="474453" y="621102"/>
                  </a:cubicBezTo>
                  <a:cubicBezTo>
                    <a:pt x="498942" y="591716"/>
                    <a:pt x="486511" y="591792"/>
                    <a:pt x="517585" y="560717"/>
                  </a:cubicBezTo>
                  <a:cubicBezTo>
                    <a:pt x="524916" y="553386"/>
                    <a:pt x="534838" y="549215"/>
                    <a:pt x="543464" y="543464"/>
                  </a:cubicBezTo>
                  <a:cubicBezTo>
                    <a:pt x="546339" y="534838"/>
                    <a:pt x="548024" y="525718"/>
                    <a:pt x="552090" y="517585"/>
                  </a:cubicBezTo>
                  <a:cubicBezTo>
                    <a:pt x="556727" y="508312"/>
                    <a:pt x="565259" y="501235"/>
                    <a:pt x="569343" y="491706"/>
                  </a:cubicBezTo>
                  <a:cubicBezTo>
                    <a:pt x="574013" y="480809"/>
                    <a:pt x="571393" y="467065"/>
                    <a:pt x="577970" y="457200"/>
                  </a:cubicBezTo>
                  <a:cubicBezTo>
                    <a:pt x="583721" y="448574"/>
                    <a:pt x="595884" y="446584"/>
                    <a:pt x="603849" y="439947"/>
                  </a:cubicBezTo>
                  <a:cubicBezTo>
                    <a:pt x="613221" y="432137"/>
                    <a:pt x="621102" y="422694"/>
                    <a:pt x="629728" y="414068"/>
                  </a:cubicBezTo>
                  <a:cubicBezTo>
                    <a:pt x="644889" y="368587"/>
                    <a:pt x="628335" y="405390"/>
                    <a:pt x="664234" y="362310"/>
                  </a:cubicBezTo>
                  <a:cubicBezTo>
                    <a:pt x="688727" y="332919"/>
                    <a:pt x="676286" y="333005"/>
                    <a:pt x="707366" y="301925"/>
                  </a:cubicBezTo>
                  <a:cubicBezTo>
                    <a:pt x="714697" y="294594"/>
                    <a:pt x="724619" y="290423"/>
                    <a:pt x="733245" y="284672"/>
                  </a:cubicBezTo>
                  <a:cubicBezTo>
                    <a:pt x="802261" y="181150"/>
                    <a:pt x="695860" y="333560"/>
                    <a:pt x="776377" y="241540"/>
                  </a:cubicBezTo>
                  <a:cubicBezTo>
                    <a:pt x="790031" y="225935"/>
                    <a:pt x="793630" y="201283"/>
                    <a:pt x="810883" y="189781"/>
                  </a:cubicBezTo>
                  <a:cubicBezTo>
                    <a:pt x="925774" y="113190"/>
                    <a:pt x="755492" y="223429"/>
                    <a:pt x="862641" y="163902"/>
                  </a:cubicBezTo>
                  <a:cubicBezTo>
                    <a:pt x="880767" y="153832"/>
                    <a:pt x="897147" y="140899"/>
                    <a:pt x="914400" y="129397"/>
                  </a:cubicBezTo>
                  <a:cubicBezTo>
                    <a:pt x="923026" y="123646"/>
                    <a:pt x="930443" y="115423"/>
                    <a:pt x="940279" y="112144"/>
                  </a:cubicBezTo>
                  <a:cubicBezTo>
                    <a:pt x="948905" y="109268"/>
                    <a:pt x="958025" y="107584"/>
                    <a:pt x="966158" y="103517"/>
                  </a:cubicBezTo>
                  <a:cubicBezTo>
                    <a:pt x="975431" y="98880"/>
                    <a:pt x="982564" y="90475"/>
                    <a:pt x="992038" y="86264"/>
                  </a:cubicBezTo>
                  <a:cubicBezTo>
                    <a:pt x="1041881" y="64112"/>
                    <a:pt x="1057980" y="70036"/>
                    <a:pt x="1112807" y="51759"/>
                  </a:cubicBezTo>
                  <a:cubicBezTo>
                    <a:pt x="1121434" y="48883"/>
                    <a:pt x="1129604" y="43565"/>
                    <a:pt x="1138687" y="43132"/>
                  </a:cubicBezTo>
                  <a:cubicBezTo>
                    <a:pt x="1250740" y="37796"/>
                    <a:pt x="1362974" y="37381"/>
                    <a:pt x="1475117" y="34506"/>
                  </a:cubicBezTo>
                  <a:cubicBezTo>
                    <a:pt x="1709725" y="11046"/>
                    <a:pt x="1389944" y="40875"/>
                    <a:pt x="1897811" y="17253"/>
                  </a:cubicBezTo>
                  <a:cubicBezTo>
                    <a:pt x="1909654" y="16702"/>
                    <a:pt x="1920917" y="11884"/>
                    <a:pt x="1932317" y="8627"/>
                  </a:cubicBezTo>
                  <a:cubicBezTo>
                    <a:pt x="1941060" y="6129"/>
                    <a:pt x="1958196" y="0"/>
                    <a:pt x="1958196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2871" name="Straight Arrow Connector 10"/>
            <p:cNvCxnSpPr>
              <a:cxnSpLocks noChangeShapeType="1"/>
            </p:cNvCxnSpPr>
            <p:nvPr/>
          </p:nvCxnSpPr>
          <p:spPr bwMode="auto">
            <a:xfrm flipV="1">
              <a:off x="2360613" y="3948113"/>
              <a:ext cx="227012" cy="222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872" name="Freeform 13"/>
            <p:cNvSpPr>
              <a:spLocks/>
            </p:cNvSpPr>
            <p:nvPr/>
          </p:nvSpPr>
          <p:spPr bwMode="auto">
            <a:xfrm>
              <a:off x="6327775" y="5175250"/>
              <a:ext cx="768350" cy="630238"/>
            </a:xfrm>
            <a:custGeom>
              <a:avLst/>
              <a:gdLst>
                <a:gd name="T0" fmla="*/ 372967 w 767751"/>
                <a:gd name="T1" fmla="*/ 0 h 629729"/>
                <a:gd name="T2" fmla="*/ 0 w 767751"/>
                <a:gd name="T3" fmla="*/ 633296 h 629729"/>
                <a:gd name="T4" fmla="*/ 771953 w 767751"/>
                <a:gd name="T5" fmla="*/ 633296 h 629729"/>
                <a:gd name="T6" fmla="*/ 372967 w 767751"/>
                <a:gd name="T7" fmla="*/ 0 h 629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7751" h="629729">
                  <a:moveTo>
                    <a:pt x="370936" y="0"/>
                  </a:moveTo>
                  <a:lnTo>
                    <a:pt x="0" y="629729"/>
                  </a:lnTo>
                  <a:lnTo>
                    <a:pt x="767751" y="629729"/>
                  </a:lnTo>
                  <a:lnTo>
                    <a:pt x="37093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73" name="TextBox 130"/>
            <p:cNvSpPr txBox="1">
              <a:spLocks noChangeArrowheads="1"/>
            </p:cNvSpPr>
            <p:nvPr/>
          </p:nvSpPr>
          <p:spPr bwMode="auto">
            <a:xfrm>
              <a:off x="4476750" y="5743575"/>
              <a:ext cx="16002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logic plan for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ea typeface="宋体" panose="02010600030101010101" pitchFamily="2" charset="-122"/>
                </a:rPr>
                <a:t>(</a:t>
              </a:r>
              <a:r>
                <a:rPr lang="en-US" altLang="zh-CN" sz="14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400">
                  <a:solidFill>
                    <a:srgbClr val="00B050"/>
                  </a:solidFill>
                  <a:ea typeface="宋体" panose="02010600030101010101" pitchFamily="2" charset="-122"/>
                </a:rPr>
                <a:t> *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400">
                  <a:solidFill>
                    <a:srgbClr val="00B050"/>
                  </a:solidFill>
                  <a:ea typeface="宋体" panose="02010600030101010101" pitchFamily="2" charset="-122"/>
                </a:rPr>
                <a:t> T(b,c)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400">
                  <a:solidFill>
                    <a:srgbClr val="00B050"/>
                  </a:solidFill>
                  <a:ea typeface="宋体" panose="02010600030101010101" pitchFamily="2" charset="-122"/>
                </a:rPr>
                <a:t> c = 10) t</a:t>
              </a:r>
              <a:r>
                <a:rPr lang="en-US" altLang="en-US" sz="1400"/>
                <a:t> </a:t>
              </a:r>
            </a:p>
          </p:txBody>
        </p:sp>
        <p:cxnSp>
          <p:nvCxnSpPr>
            <p:cNvPr id="32874" name="Straight Arrow Connector 2"/>
            <p:cNvCxnSpPr>
              <a:cxnSpLocks noChangeShapeType="1"/>
            </p:cNvCxnSpPr>
            <p:nvPr/>
          </p:nvCxnSpPr>
          <p:spPr bwMode="auto">
            <a:xfrm flipV="1">
              <a:off x="5743575" y="5773738"/>
              <a:ext cx="468313" cy="15398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1376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2387600" y="1608138"/>
            <a:ext cx="398621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= 10) t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1984375" y="2503488"/>
            <a:ext cx="877888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33797" name="Rectangle 19"/>
          <p:cNvSpPr>
            <a:spLocks noChangeArrowheads="1"/>
          </p:cNvSpPr>
          <p:nvPr/>
        </p:nvSpPr>
        <p:spPr bwMode="auto">
          <a:xfrm>
            <a:off x="1851025" y="2733675"/>
            <a:ext cx="1243013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658813" y="3074988"/>
            <a:ext cx="493712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33799" name="Rectangle 20"/>
          <p:cNvSpPr>
            <a:spLocks noChangeArrowheads="1"/>
          </p:cNvSpPr>
          <p:nvPr/>
        </p:nvSpPr>
        <p:spPr bwMode="auto">
          <a:xfrm>
            <a:off x="1077913" y="3081338"/>
            <a:ext cx="782637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33800" name="Rectangle 25"/>
          <p:cNvSpPr>
            <a:spLocks noChangeArrowheads="1"/>
          </p:cNvSpPr>
          <p:nvPr/>
        </p:nvSpPr>
        <p:spPr bwMode="auto">
          <a:xfrm>
            <a:off x="1792288" y="3063875"/>
            <a:ext cx="493712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33801" name="Rectangle 26"/>
          <p:cNvSpPr>
            <a:spLocks noChangeArrowheads="1"/>
          </p:cNvSpPr>
          <p:nvPr/>
        </p:nvSpPr>
        <p:spPr bwMode="auto">
          <a:xfrm>
            <a:off x="2117725" y="3076575"/>
            <a:ext cx="7826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3802" name="Rectangle 27"/>
          <p:cNvSpPr>
            <a:spLocks noChangeArrowheads="1"/>
          </p:cNvSpPr>
          <p:nvPr/>
        </p:nvSpPr>
        <p:spPr bwMode="auto">
          <a:xfrm>
            <a:off x="2671763" y="30749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33803" name="Rectangle 28"/>
          <p:cNvSpPr>
            <a:spLocks noChangeArrowheads="1"/>
          </p:cNvSpPr>
          <p:nvPr/>
        </p:nvSpPr>
        <p:spPr bwMode="auto">
          <a:xfrm>
            <a:off x="3103563" y="3090863"/>
            <a:ext cx="12112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33804" name="Rectangle 29"/>
          <p:cNvSpPr>
            <a:spLocks noChangeArrowheads="1"/>
          </p:cNvSpPr>
          <p:nvPr/>
        </p:nvSpPr>
        <p:spPr bwMode="auto">
          <a:xfrm>
            <a:off x="695325" y="3295650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33805" name="Rectangle 30"/>
          <p:cNvSpPr>
            <a:spLocks noChangeArrowheads="1"/>
          </p:cNvSpPr>
          <p:nvPr/>
        </p:nvSpPr>
        <p:spPr bwMode="auto">
          <a:xfrm>
            <a:off x="692150" y="3517900"/>
            <a:ext cx="1052513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33806" name="Rectangle 31"/>
          <p:cNvSpPr>
            <a:spLocks noChangeArrowheads="1"/>
          </p:cNvSpPr>
          <p:nvPr/>
        </p:nvSpPr>
        <p:spPr bwMode="auto">
          <a:xfrm>
            <a:off x="1138238" y="3768725"/>
            <a:ext cx="2143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33807" name="Rectangle 32"/>
          <p:cNvSpPr>
            <a:spLocks noChangeArrowheads="1"/>
          </p:cNvSpPr>
          <p:nvPr/>
        </p:nvSpPr>
        <p:spPr bwMode="auto">
          <a:xfrm>
            <a:off x="1685925" y="33051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3808" name="Rectangle 33"/>
          <p:cNvSpPr>
            <a:spLocks noChangeArrowheads="1"/>
          </p:cNvSpPr>
          <p:nvPr/>
        </p:nvSpPr>
        <p:spPr bwMode="auto">
          <a:xfrm>
            <a:off x="2447925" y="3292475"/>
            <a:ext cx="682625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3809" name="Rectangle 34"/>
          <p:cNvSpPr>
            <a:spLocks noChangeArrowheads="1"/>
          </p:cNvSpPr>
          <p:nvPr/>
        </p:nvSpPr>
        <p:spPr bwMode="auto">
          <a:xfrm>
            <a:off x="2392363" y="3279775"/>
            <a:ext cx="21113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33810" name="Rectangle 35"/>
          <p:cNvSpPr>
            <a:spLocks noChangeArrowheads="1"/>
          </p:cNvSpPr>
          <p:nvPr/>
        </p:nvSpPr>
        <p:spPr bwMode="auto">
          <a:xfrm>
            <a:off x="1882775" y="351948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33811" name="Straight Connector 14"/>
          <p:cNvCxnSpPr>
            <a:cxnSpLocks noChangeShapeType="1"/>
          </p:cNvCxnSpPr>
          <p:nvPr/>
        </p:nvCxnSpPr>
        <p:spPr bwMode="auto">
          <a:xfrm>
            <a:off x="2490788" y="3233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2" name="Straight Connector 37"/>
          <p:cNvCxnSpPr>
            <a:cxnSpLocks noChangeShapeType="1"/>
          </p:cNvCxnSpPr>
          <p:nvPr/>
        </p:nvCxnSpPr>
        <p:spPr bwMode="auto">
          <a:xfrm>
            <a:off x="2454275" y="29575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Straight Connector 38"/>
          <p:cNvCxnSpPr>
            <a:cxnSpLocks noChangeShapeType="1"/>
          </p:cNvCxnSpPr>
          <p:nvPr/>
        </p:nvCxnSpPr>
        <p:spPr bwMode="auto">
          <a:xfrm>
            <a:off x="2162175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Straight Connector 39"/>
          <p:cNvCxnSpPr>
            <a:cxnSpLocks noChangeShapeType="1"/>
          </p:cNvCxnSpPr>
          <p:nvPr/>
        </p:nvCxnSpPr>
        <p:spPr bwMode="auto">
          <a:xfrm>
            <a:off x="1258888" y="34607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Straight Connector 40"/>
          <p:cNvCxnSpPr>
            <a:cxnSpLocks noChangeShapeType="1"/>
          </p:cNvCxnSpPr>
          <p:nvPr/>
        </p:nvCxnSpPr>
        <p:spPr bwMode="auto">
          <a:xfrm>
            <a:off x="2441575" y="26654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Straight Connector 41"/>
          <p:cNvCxnSpPr>
            <a:cxnSpLocks noChangeShapeType="1"/>
          </p:cNvCxnSpPr>
          <p:nvPr/>
        </p:nvCxnSpPr>
        <p:spPr bwMode="auto">
          <a:xfrm>
            <a:off x="1255713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Straight Connector 42"/>
          <p:cNvCxnSpPr>
            <a:cxnSpLocks noChangeShapeType="1"/>
          </p:cNvCxnSpPr>
          <p:nvPr/>
        </p:nvCxnSpPr>
        <p:spPr bwMode="auto">
          <a:xfrm>
            <a:off x="2816225" y="37163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Straight Connector 43"/>
          <p:cNvCxnSpPr>
            <a:cxnSpLocks noChangeShapeType="1"/>
          </p:cNvCxnSpPr>
          <p:nvPr/>
        </p:nvCxnSpPr>
        <p:spPr bwMode="auto">
          <a:xfrm flipH="1">
            <a:off x="906463" y="2914650"/>
            <a:ext cx="1077912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9" name="Straight Connector 44"/>
          <p:cNvCxnSpPr>
            <a:cxnSpLocks noChangeShapeType="1"/>
          </p:cNvCxnSpPr>
          <p:nvPr/>
        </p:nvCxnSpPr>
        <p:spPr bwMode="auto">
          <a:xfrm flipH="1">
            <a:off x="1682750" y="2933700"/>
            <a:ext cx="420688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0" name="Straight Connector 45"/>
          <p:cNvCxnSpPr>
            <a:cxnSpLocks noChangeShapeType="1"/>
            <a:endCxn id="33800" idx="0"/>
          </p:cNvCxnSpPr>
          <p:nvPr/>
        </p:nvCxnSpPr>
        <p:spPr bwMode="auto">
          <a:xfrm flipH="1">
            <a:off x="2039938" y="2933700"/>
            <a:ext cx="204787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1" name="Straight Connector 46"/>
          <p:cNvCxnSpPr>
            <a:cxnSpLocks noChangeShapeType="1"/>
            <a:endCxn id="33802" idx="0"/>
          </p:cNvCxnSpPr>
          <p:nvPr/>
        </p:nvCxnSpPr>
        <p:spPr bwMode="auto">
          <a:xfrm>
            <a:off x="2673350" y="2946400"/>
            <a:ext cx="246063" cy="1285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2" name="Straight Connector 47"/>
          <p:cNvCxnSpPr>
            <a:cxnSpLocks noChangeShapeType="1"/>
            <a:endCxn id="33803" idx="0"/>
          </p:cNvCxnSpPr>
          <p:nvPr/>
        </p:nvCxnSpPr>
        <p:spPr bwMode="auto">
          <a:xfrm>
            <a:off x="2870200" y="2916238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3" name="Straight Connector 48"/>
          <p:cNvCxnSpPr>
            <a:cxnSpLocks noChangeShapeType="1"/>
          </p:cNvCxnSpPr>
          <p:nvPr/>
        </p:nvCxnSpPr>
        <p:spPr bwMode="auto">
          <a:xfrm flipH="1">
            <a:off x="1255713" y="3233738"/>
            <a:ext cx="188912" cy="1095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4" name="Straight Connector 49"/>
          <p:cNvCxnSpPr>
            <a:cxnSpLocks noChangeShapeType="1"/>
          </p:cNvCxnSpPr>
          <p:nvPr/>
        </p:nvCxnSpPr>
        <p:spPr bwMode="auto">
          <a:xfrm flipH="1">
            <a:off x="2106613" y="3246438"/>
            <a:ext cx="211137" cy="920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5" name="Straight Connector 50"/>
          <p:cNvCxnSpPr>
            <a:cxnSpLocks noChangeShapeType="1"/>
          </p:cNvCxnSpPr>
          <p:nvPr/>
        </p:nvCxnSpPr>
        <p:spPr bwMode="auto">
          <a:xfrm>
            <a:off x="2811463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6" name="Straight Connector 51"/>
          <p:cNvCxnSpPr>
            <a:cxnSpLocks noChangeShapeType="1"/>
          </p:cNvCxnSpPr>
          <p:nvPr/>
        </p:nvCxnSpPr>
        <p:spPr bwMode="auto">
          <a:xfrm>
            <a:off x="2660650" y="3254375"/>
            <a:ext cx="128588" cy="793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27" name="Rectangle 61"/>
          <p:cNvSpPr>
            <a:spLocks noChangeArrowheads="1"/>
          </p:cNvSpPr>
          <p:nvPr/>
        </p:nvSpPr>
        <p:spPr bwMode="auto">
          <a:xfrm>
            <a:off x="2360613" y="3525838"/>
            <a:ext cx="83502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3828" name="Rectangle 63"/>
          <p:cNvSpPr>
            <a:spLocks noChangeArrowheads="1"/>
          </p:cNvSpPr>
          <p:nvPr/>
        </p:nvSpPr>
        <p:spPr bwMode="auto">
          <a:xfrm>
            <a:off x="3370263" y="330358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33829" name="Rectangle 64"/>
          <p:cNvSpPr>
            <a:spLocks noChangeArrowheads="1"/>
          </p:cNvSpPr>
          <p:nvPr/>
        </p:nvSpPr>
        <p:spPr bwMode="auto">
          <a:xfrm>
            <a:off x="3070225" y="353853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sp>
        <p:nvSpPr>
          <p:cNvPr id="33830" name="Rectangle 65"/>
          <p:cNvSpPr>
            <a:spLocks noChangeArrowheads="1"/>
          </p:cNvSpPr>
          <p:nvPr/>
        </p:nvSpPr>
        <p:spPr bwMode="auto">
          <a:xfrm>
            <a:off x="3803650" y="3517900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cxnSp>
        <p:nvCxnSpPr>
          <p:cNvPr id="33831" name="Straight Connector 66"/>
          <p:cNvCxnSpPr>
            <a:cxnSpLocks noChangeShapeType="1"/>
          </p:cNvCxnSpPr>
          <p:nvPr/>
        </p:nvCxnSpPr>
        <p:spPr bwMode="auto">
          <a:xfrm>
            <a:off x="3400425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2" name="Straight Connector 67"/>
          <p:cNvCxnSpPr>
            <a:cxnSpLocks noChangeShapeType="1"/>
            <a:endCxn id="33830" idx="0"/>
          </p:cNvCxnSpPr>
          <p:nvPr/>
        </p:nvCxnSpPr>
        <p:spPr bwMode="auto">
          <a:xfrm>
            <a:off x="3906838" y="3460750"/>
            <a:ext cx="241300" cy="571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3" name="Straight Connector 68"/>
          <p:cNvCxnSpPr>
            <a:cxnSpLocks noChangeShapeType="1"/>
            <a:endCxn id="33829" idx="0"/>
          </p:cNvCxnSpPr>
          <p:nvPr/>
        </p:nvCxnSpPr>
        <p:spPr bwMode="auto">
          <a:xfrm flipH="1">
            <a:off x="3414713" y="3489325"/>
            <a:ext cx="209550" cy="492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4" name="Straight Connector 69"/>
          <p:cNvCxnSpPr>
            <a:cxnSpLocks noChangeShapeType="1"/>
            <a:endCxn id="33836" idx="0"/>
          </p:cNvCxnSpPr>
          <p:nvPr/>
        </p:nvCxnSpPr>
        <p:spPr bwMode="auto">
          <a:xfrm>
            <a:off x="3800475" y="3506788"/>
            <a:ext cx="11113" cy="1381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5" name="Straight Connector 70"/>
          <p:cNvCxnSpPr>
            <a:cxnSpLocks noChangeShapeType="1"/>
          </p:cNvCxnSpPr>
          <p:nvPr/>
        </p:nvCxnSpPr>
        <p:spPr bwMode="auto">
          <a:xfrm>
            <a:off x="3759200" y="32448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36" name="Rectangle 71"/>
          <p:cNvSpPr>
            <a:spLocks noChangeArrowheads="1"/>
          </p:cNvSpPr>
          <p:nvPr/>
        </p:nvSpPr>
        <p:spPr bwMode="auto">
          <a:xfrm>
            <a:off x="3606800" y="3644900"/>
            <a:ext cx="4095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and</a:t>
            </a:r>
          </a:p>
        </p:txBody>
      </p:sp>
      <p:sp>
        <p:nvSpPr>
          <p:cNvPr id="33837" name="Rectangle 77"/>
          <p:cNvSpPr>
            <a:spLocks noChangeArrowheads="1"/>
          </p:cNvSpPr>
          <p:nvPr/>
        </p:nvSpPr>
        <p:spPr bwMode="auto">
          <a:xfrm>
            <a:off x="3781425" y="3794125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33838" name="Straight Connector 84"/>
          <p:cNvCxnSpPr>
            <a:cxnSpLocks noChangeShapeType="1"/>
          </p:cNvCxnSpPr>
          <p:nvPr/>
        </p:nvCxnSpPr>
        <p:spPr bwMode="auto">
          <a:xfrm flipH="1">
            <a:off x="4125913" y="4002088"/>
            <a:ext cx="22225" cy="1158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9" name="Straight Connector 85"/>
          <p:cNvCxnSpPr>
            <a:cxnSpLocks noChangeShapeType="1"/>
          </p:cNvCxnSpPr>
          <p:nvPr/>
        </p:nvCxnSpPr>
        <p:spPr bwMode="auto">
          <a:xfrm flipH="1">
            <a:off x="4148138" y="3724275"/>
            <a:ext cx="1587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40" name="Rectangle 36"/>
          <p:cNvSpPr>
            <a:spLocks noChangeArrowheads="1"/>
          </p:cNvSpPr>
          <p:nvPr/>
        </p:nvSpPr>
        <p:spPr bwMode="auto">
          <a:xfrm>
            <a:off x="2522538" y="37734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solidFill>
                <a:srgbClr val="00B050"/>
              </a:solidFill>
            </a:endParaRPr>
          </a:p>
        </p:txBody>
      </p:sp>
      <p:sp>
        <p:nvSpPr>
          <p:cNvPr id="33841" name="Rectangle 76"/>
          <p:cNvSpPr>
            <a:spLocks noChangeArrowheads="1"/>
          </p:cNvSpPr>
          <p:nvPr/>
        </p:nvSpPr>
        <p:spPr bwMode="auto">
          <a:xfrm>
            <a:off x="2933700" y="3790950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3842" name="Rectangle 78"/>
          <p:cNvSpPr>
            <a:spLocks noChangeArrowheads="1"/>
          </p:cNvSpPr>
          <p:nvPr/>
        </p:nvSpPr>
        <p:spPr bwMode="auto">
          <a:xfrm>
            <a:off x="2879725" y="4013200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3843" name="Straight Connector 90"/>
          <p:cNvCxnSpPr>
            <a:cxnSpLocks noChangeShapeType="1"/>
            <a:stCxn id="33842" idx="1"/>
          </p:cNvCxnSpPr>
          <p:nvPr/>
        </p:nvCxnSpPr>
        <p:spPr bwMode="auto">
          <a:xfrm flipH="1">
            <a:off x="1739900" y="4117975"/>
            <a:ext cx="1139825" cy="1127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4" name="Straight Connector 91"/>
          <p:cNvCxnSpPr>
            <a:cxnSpLocks noChangeShapeType="1"/>
            <a:endCxn id="33848" idx="3"/>
          </p:cNvCxnSpPr>
          <p:nvPr/>
        </p:nvCxnSpPr>
        <p:spPr bwMode="auto">
          <a:xfrm flipH="1">
            <a:off x="2724150" y="4205288"/>
            <a:ext cx="752475" cy="1254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5" name="Straight Connector 92"/>
          <p:cNvCxnSpPr>
            <a:cxnSpLocks noChangeShapeType="1"/>
          </p:cNvCxnSpPr>
          <p:nvPr/>
        </p:nvCxnSpPr>
        <p:spPr bwMode="auto">
          <a:xfrm>
            <a:off x="3381375" y="39481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6" name="Straight Connector 52"/>
          <p:cNvCxnSpPr>
            <a:cxnSpLocks noChangeShapeType="1"/>
          </p:cNvCxnSpPr>
          <p:nvPr/>
        </p:nvCxnSpPr>
        <p:spPr bwMode="auto">
          <a:xfrm>
            <a:off x="2044700" y="44323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47" name="Rectangle 79"/>
          <p:cNvSpPr>
            <a:spLocks noChangeArrowheads="1"/>
          </p:cNvSpPr>
          <p:nvPr/>
        </p:nvSpPr>
        <p:spPr bwMode="auto">
          <a:xfrm>
            <a:off x="1323975" y="4229100"/>
            <a:ext cx="490538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48" name="Rectangle 80"/>
          <p:cNvSpPr>
            <a:spLocks noChangeArrowheads="1"/>
          </p:cNvSpPr>
          <p:nvPr/>
        </p:nvSpPr>
        <p:spPr bwMode="auto">
          <a:xfrm>
            <a:off x="2233613" y="4225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49" name="Rectangle 81"/>
          <p:cNvSpPr>
            <a:spLocks noChangeArrowheads="1"/>
          </p:cNvSpPr>
          <p:nvPr/>
        </p:nvSpPr>
        <p:spPr bwMode="auto">
          <a:xfrm>
            <a:off x="1714500" y="4225925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3850" name="Rectangle 82"/>
          <p:cNvSpPr>
            <a:spLocks noChangeArrowheads="1"/>
          </p:cNvSpPr>
          <p:nvPr/>
        </p:nvSpPr>
        <p:spPr bwMode="auto">
          <a:xfrm>
            <a:off x="1901825" y="4545013"/>
            <a:ext cx="21113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=</a:t>
            </a:r>
          </a:p>
        </p:txBody>
      </p:sp>
      <p:cxnSp>
        <p:nvCxnSpPr>
          <p:cNvPr id="33851" name="Straight Connector 89"/>
          <p:cNvCxnSpPr>
            <a:cxnSpLocks noChangeShapeType="1"/>
          </p:cNvCxnSpPr>
          <p:nvPr/>
        </p:nvCxnSpPr>
        <p:spPr bwMode="auto">
          <a:xfrm flipV="1">
            <a:off x="2244725" y="4189413"/>
            <a:ext cx="823913" cy="809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52" name="Straight Connector 86"/>
          <p:cNvCxnSpPr>
            <a:cxnSpLocks noChangeShapeType="1"/>
          </p:cNvCxnSpPr>
          <p:nvPr/>
        </p:nvCxnSpPr>
        <p:spPr bwMode="auto">
          <a:xfrm>
            <a:off x="1624013" y="4405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53" name="Straight Connector 87"/>
          <p:cNvCxnSpPr>
            <a:cxnSpLocks noChangeShapeType="1"/>
          </p:cNvCxnSpPr>
          <p:nvPr/>
        </p:nvCxnSpPr>
        <p:spPr bwMode="auto">
          <a:xfrm>
            <a:off x="1617663" y="46577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54" name="Rectangle 97"/>
          <p:cNvSpPr>
            <a:spLocks noChangeArrowheads="1"/>
          </p:cNvSpPr>
          <p:nvPr/>
        </p:nvSpPr>
        <p:spPr bwMode="auto">
          <a:xfrm>
            <a:off x="1295400" y="44799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55" name="Rectangle 99"/>
          <p:cNvSpPr>
            <a:spLocks noChangeArrowheads="1"/>
          </p:cNvSpPr>
          <p:nvPr/>
        </p:nvSpPr>
        <p:spPr bwMode="auto">
          <a:xfrm>
            <a:off x="1436688" y="503872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S.b</a:t>
            </a:r>
          </a:p>
        </p:txBody>
      </p:sp>
      <p:cxnSp>
        <p:nvCxnSpPr>
          <p:cNvPr id="33856" name="Straight Connector 100"/>
          <p:cNvCxnSpPr>
            <a:cxnSpLocks noChangeShapeType="1"/>
          </p:cNvCxnSpPr>
          <p:nvPr/>
        </p:nvCxnSpPr>
        <p:spPr bwMode="auto">
          <a:xfrm>
            <a:off x="1624013" y="49577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57" name="Rectangle 101"/>
          <p:cNvSpPr>
            <a:spLocks noChangeArrowheads="1"/>
          </p:cNvSpPr>
          <p:nvPr/>
        </p:nvSpPr>
        <p:spPr bwMode="auto">
          <a:xfrm>
            <a:off x="1016000" y="4751388"/>
            <a:ext cx="105568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3858" name="Straight Connector 104"/>
          <p:cNvCxnSpPr>
            <a:cxnSpLocks noChangeShapeType="1"/>
          </p:cNvCxnSpPr>
          <p:nvPr/>
        </p:nvCxnSpPr>
        <p:spPr bwMode="auto">
          <a:xfrm>
            <a:off x="2509838" y="43926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59" name="Straight Connector 105"/>
          <p:cNvCxnSpPr>
            <a:cxnSpLocks noChangeShapeType="1"/>
          </p:cNvCxnSpPr>
          <p:nvPr/>
        </p:nvCxnSpPr>
        <p:spPr bwMode="auto">
          <a:xfrm>
            <a:off x="2503488" y="4645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60" name="Rectangle 107"/>
          <p:cNvSpPr>
            <a:spLocks noChangeArrowheads="1"/>
          </p:cNvSpPr>
          <p:nvPr/>
        </p:nvSpPr>
        <p:spPr bwMode="auto">
          <a:xfrm>
            <a:off x="2181225" y="44672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61" name="Rectangle 109"/>
          <p:cNvSpPr>
            <a:spLocks noChangeArrowheads="1"/>
          </p:cNvSpPr>
          <p:nvPr/>
        </p:nvSpPr>
        <p:spPr bwMode="auto">
          <a:xfrm>
            <a:off x="2322513" y="504348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T.b</a:t>
            </a:r>
          </a:p>
        </p:txBody>
      </p:sp>
      <p:cxnSp>
        <p:nvCxnSpPr>
          <p:cNvPr id="33862" name="Straight Connector 110"/>
          <p:cNvCxnSpPr>
            <a:cxnSpLocks noChangeShapeType="1"/>
          </p:cNvCxnSpPr>
          <p:nvPr/>
        </p:nvCxnSpPr>
        <p:spPr bwMode="auto">
          <a:xfrm>
            <a:off x="2509838" y="495458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63" name="Rectangle 111"/>
          <p:cNvSpPr>
            <a:spLocks noChangeArrowheads="1"/>
          </p:cNvSpPr>
          <p:nvPr/>
        </p:nvSpPr>
        <p:spPr bwMode="auto">
          <a:xfrm>
            <a:off x="1924050" y="47482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  &lt;column-name&gt;</a:t>
            </a:r>
          </a:p>
        </p:txBody>
      </p:sp>
      <p:sp>
        <p:nvSpPr>
          <p:cNvPr id="33864" name="Rectangle 121"/>
          <p:cNvSpPr>
            <a:spLocks noChangeArrowheads="1"/>
          </p:cNvSpPr>
          <p:nvPr/>
        </p:nvSpPr>
        <p:spPr bwMode="auto">
          <a:xfrm>
            <a:off x="3676650" y="4065588"/>
            <a:ext cx="792163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3865" name="Rectangle 122"/>
          <p:cNvSpPr>
            <a:spLocks noChangeArrowheads="1"/>
          </p:cNvSpPr>
          <p:nvPr/>
        </p:nvSpPr>
        <p:spPr bwMode="auto">
          <a:xfrm>
            <a:off x="3532188" y="4319588"/>
            <a:ext cx="87788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3866" name="Straight Connector 130"/>
          <p:cNvCxnSpPr>
            <a:cxnSpLocks noChangeShapeType="1"/>
          </p:cNvCxnSpPr>
          <p:nvPr/>
        </p:nvCxnSpPr>
        <p:spPr bwMode="auto">
          <a:xfrm flipH="1">
            <a:off x="4059238" y="4252913"/>
            <a:ext cx="47625" cy="1127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67" name="Straight Connector 127"/>
          <p:cNvCxnSpPr>
            <a:cxnSpLocks noChangeShapeType="1"/>
            <a:endCxn id="33865" idx="2"/>
          </p:cNvCxnSpPr>
          <p:nvPr/>
        </p:nvCxnSpPr>
        <p:spPr bwMode="auto">
          <a:xfrm flipV="1">
            <a:off x="3881438" y="4527550"/>
            <a:ext cx="90487" cy="968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68" name="Straight Connector 128"/>
          <p:cNvCxnSpPr>
            <a:cxnSpLocks noChangeShapeType="1"/>
          </p:cNvCxnSpPr>
          <p:nvPr/>
        </p:nvCxnSpPr>
        <p:spPr bwMode="auto">
          <a:xfrm flipH="1">
            <a:off x="3381375" y="4497388"/>
            <a:ext cx="350838" cy="1031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69" name="Straight Connector 129"/>
          <p:cNvCxnSpPr>
            <a:cxnSpLocks noChangeShapeType="1"/>
          </p:cNvCxnSpPr>
          <p:nvPr/>
        </p:nvCxnSpPr>
        <p:spPr bwMode="auto">
          <a:xfrm>
            <a:off x="4211638" y="4541838"/>
            <a:ext cx="65087" cy="873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70" name="Rectangle 148"/>
          <p:cNvSpPr>
            <a:spLocks noChangeArrowheads="1"/>
          </p:cNvSpPr>
          <p:nvPr/>
        </p:nvSpPr>
        <p:spPr bwMode="auto">
          <a:xfrm>
            <a:off x="2695575" y="509746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3871" name="Straight Connector 120"/>
          <p:cNvCxnSpPr>
            <a:cxnSpLocks noChangeShapeType="1"/>
          </p:cNvCxnSpPr>
          <p:nvPr/>
        </p:nvCxnSpPr>
        <p:spPr bwMode="auto">
          <a:xfrm>
            <a:off x="3849688" y="4786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72" name="Rectangle 123"/>
          <p:cNvSpPr>
            <a:spLocks noChangeArrowheads="1"/>
          </p:cNvSpPr>
          <p:nvPr/>
        </p:nvSpPr>
        <p:spPr bwMode="auto">
          <a:xfrm>
            <a:off x="3003550" y="4583113"/>
            <a:ext cx="4905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73" name="Rectangle 124"/>
          <p:cNvSpPr>
            <a:spLocks noChangeArrowheads="1"/>
          </p:cNvSpPr>
          <p:nvPr/>
        </p:nvSpPr>
        <p:spPr bwMode="auto">
          <a:xfrm>
            <a:off x="3913188" y="4579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74" name="Rectangle 125"/>
          <p:cNvSpPr>
            <a:spLocks noChangeArrowheads="1"/>
          </p:cNvSpPr>
          <p:nvPr/>
        </p:nvSpPr>
        <p:spPr bwMode="auto">
          <a:xfrm>
            <a:off x="3395663" y="4578350"/>
            <a:ext cx="7556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3875" name="Rectangle 126"/>
          <p:cNvSpPr>
            <a:spLocks noChangeArrowheads="1"/>
          </p:cNvSpPr>
          <p:nvPr/>
        </p:nvSpPr>
        <p:spPr bwMode="auto">
          <a:xfrm>
            <a:off x="3689350" y="4899025"/>
            <a:ext cx="2127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&gt;</a:t>
            </a:r>
          </a:p>
        </p:txBody>
      </p:sp>
      <p:cxnSp>
        <p:nvCxnSpPr>
          <p:cNvPr id="33876" name="Straight Connector 141"/>
          <p:cNvCxnSpPr>
            <a:cxnSpLocks noChangeShapeType="1"/>
          </p:cNvCxnSpPr>
          <p:nvPr/>
        </p:nvCxnSpPr>
        <p:spPr bwMode="auto">
          <a:xfrm>
            <a:off x="3305175" y="4757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77" name="Straight Connector 142"/>
          <p:cNvCxnSpPr>
            <a:cxnSpLocks noChangeShapeType="1"/>
          </p:cNvCxnSpPr>
          <p:nvPr/>
        </p:nvCxnSpPr>
        <p:spPr bwMode="auto">
          <a:xfrm>
            <a:off x="3297238" y="50101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78" name="Rectangle 144"/>
          <p:cNvSpPr>
            <a:spLocks noChangeArrowheads="1"/>
          </p:cNvSpPr>
          <p:nvPr/>
        </p:nvSpPr>
        <p:spPr bwMode="auto">
          <a:xfrm>
            <a:off x="2974975" y="4833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79" name="Rectangle 146"/>
          <p:cNvSpPr>
            <a:spLocks noChangeArrowheads="1"/>
          </p:cNvSpPr>
          <p:nvPr/>
        </p:nvSpPr>
        <p:spPr bwMode="auto">
          <a:xfrm>
            <a:off x="3182938" y="5383213"/>
            <a:ext cx="493712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cxnSp>
        <p:nvCxnSpPr>
          <p:cNvPr id="33880" name="Straight Connector 147"/>
          <p:cNvCxnSpPr>
            <a:cxnSpLocks noChangeShapeType="1"/>
          </p:cNvCxnSpPr>
          <p:nvPr/>
        </p:nvCxnSpPr>
        <p:spPr bwMode="auto">
          <a:xfrm>
            <a:off x="3297238" y="53054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81" name="Straight Connector 133"/>
          <p:cNvCxnSpPr>
            <a:cxnSpLocks noChangeShapeType="1"/>
          </p:cNvCxnSpPr>
          <p:nvPr/>
        </p:nvCxnSpPr>
        <p:spPr bwMode="auto">
          <a:xfrm>
            <a:off x="4189413" y="4745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82" name="Straight Connector 134"/>
          <p:cNvCxnSpPr>
            <a:cxnSpLocks noChangeShapeType="1"/>
          </p:cNvCxnSpPr>
          <p:nvPr/>
        </p:nvCxnSpPr>
        <p:spPr bwMode="auto">
          <a:xfrm>
            <a:off x="4183063" y="49974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83" name="Rectangle 136"/>
          <p:cNvSpPr>
            <a:spLocks noChangeArrowheads="1"/>
          </p:cNvSpPr>
          <p:nvPr/>
        </p:nvSpPr>
        <p:spPr bwMode="auto">
          <a:xfrm>
            <a:off x="3860800" y="48212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84" name="Rectangle 138"/>
          <p:cNvSpPr>
            <a:spLocks noChangeArrowheads="1"/>
          </p:cNvSpPr>
          <p:nvPr/>
        </p:nvSpPr>
        <p:spPr bwMode="auto">
          <a:xfrm>
            <a:off x="4060825" y="5411788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33885" name="Straight Connector 139"/>
          <p:cNvCxnSpPr>
            <a:cxnSpLocks noChangeShapeType="1"/>
          </p:cNvCxnSpPr>
          <p:nvPr/>
        </p:nvCxnSpPr>
        <p:spPr bwMode="auto">
          <a:xfrm>
            <a:off x="4189413" y="53165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86" name="Rectangle 140"/>
          <p:cNvSpPr>
            <a:spLocks noChangeArrowheads="1"/>
          </p:cNvSpPr>
          <p:nvPr/>
        </p:nvSpPr>
        <p:spPr bwMode="auto">
          <a:xfrm>
            <a:off x="3803650" y="5091113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&lt;integer&gt;</a:t>
            </a:r>
          </a:p>
        </p:txBody>
      </p:sp>
      <p:grpSp>
        <p:nvGrpSpPr>
          <p:cNvPr id="33887" name="Group 149"/>
          <p:cNvGrpSpPr>
            <a:grpSpLocks/>
          </p:cNvGrpSpPr>
          <p:nvPr/>
        </p:nvGrpSpPr>
        <p:grpSpPr bwMode="auto">
          <a:xfrm>
            <a:off x="5583238" y="3741738"/>
            <a:ext cx="1833562" cy="1462087"/>
            <a:chOff x="1709738" y="3335338"/>
            <a:chExt cx="1833562" cy="1462330"/>
          </a:xfrm>
        </p:grpSpPr>
        <p:sp>
          <p:nvSpPr>
            <p:cNvPr id="33899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3900" name="Rectangle 176"/>
            <p:cNvSpPr>
              <a:spLocks noChangeArrowheads="1"/>
            </p:cNvSpPr>
            <p:nvPr/>
          </p:nvSpPr>
          <p:spPr bwMode="auto">
            <a:xfrm>
              <a:off x="2727461" y="4567237"/>
              <a:ext cx="230261" cy="2304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</a:t>
              </a:r>
            </a:p>
          </p:txBody>
        </p:sp>
        <p:sp>
          <p:nvSpPr>
            <p:cNvPr id="33901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33902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903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904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3905" name="Straight Connector 184"/>
            <p:cNvCxnSpPr>
              <a:cxnSpLocks noChangeShapeType="1"/>
              <a:endCxn id="33900" idx="0"/>
            </p:cNvCxnSpPr>
            <p:nvPr/>
          </p:nvCxnSpPr>
          <p:spPr bwMode="auto">
            <a:xfrm>
              <a:off x="2440198" y="4467225"/>
              <a:ext cx="402394" cy="10001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6" name="Straight Connector 185"/>
            <p:cNvCxnSpPr>
              <a:cxnSpLocks noChangeShapeType="1"/>
              <a:endCxn id="33899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07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3390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888" name="Right Arrow 1"/>
          <p:cNvSpPr>
            <a:spLocks noChangeArrowheads="1"/>
          </p:cNvSpPr>
          <p:nvPr/>
        </p:nvSpPr>
        <p:spPr bwMode="auto">
          <a:xfrm rot="1393365">
            <a:off x="4799013" y="4119563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8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  <p:sp>
        <p:nvSpPr>
          <p:cNvPr id="33890" name="Oval 4"/>
          <p:cNvSpPr>
            <a:spLocks noChangeArrowheads="1"/>
          </p:cNvSpPr>
          <p:nvPr/>
        </p:nvSpPr>
        <p:spPr bwMode="auto">
          <a:xfrm>
            <a:off x="2603500" y="3814763"/>
            <a:ext cx="406400" cy="2397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91" name="TextBox 5"/>
          <p:cNvSpPr txBox="1">
            <a:spLocks noChangeArrowheads="1"/>
          </p:cNvSpPr>
          <p:nvPr/>
        </p:nvSpPr>
        <p:spPr bwMode="auto">
          <a:xfrm>
            <a:off x="206375" y="5526088"/>
            <a:ext cx="1800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c = 10) t</a:t>
            </a:r>
            <a:r>
              <a:rPr lang="en-US" altLang="en-US" sz="1600"/>
              <a:t> </a:t>
            </a:r>
          </a:p>
        </p:txBody>
      </p:sp>
      <p:sp>
        <p:nvSpPr>
          <p:cNvPr id="33892" name="Rectangle 6"/>
          <p:cNvSpPr>
            <a:spLocks noChangeArrowheads="1"/>
          </p:cNvSpPr>
          <p:nvPr/>
        </p:nvSpPr>
        <p:spPr bwMode="auto">
          <a:xfrm>
            <a:off x="206375" y="5553075"/>
            <a:ext cx="1778000" cy="1049338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93" name="Freeform 8"/>
          <p:cNvSpPr>
            <a:spLocks/>
          </p:cNvSpPr>
          <p:nvPr/>
        </p:nvSpPr>
        <p:spPr bwMode="auto">
          <a:xfrm>
            <a:off x="414338" y="3976688"/>
            <a:ext cx="1952625" cy="1577975"/>
          </a:xfrm>
          <a:custGeom>
            <a:avLst/>
            <a:gdLst>
              <a:gd name="T0" fmla="*/ 0 w 1958196"/>
              <a:gd name="T1" fmla="*/ 1451077 h 1621766"/>
              <a:gd name="T2" fmla="*/ 17041 w 1958196"/>
              <a:gd name="T3" fmla="*/ 1350736 h 1621766"/>
              <a:gd name="T4" fmla="*/ 34084 w 1958196"/>
              <a:gd name="T5" fmla="*/ 1312144 h 1621766"/>
              <a:gd name="T6" fmla="*/ 42603 w 1958196"/>
              <a:gd name="T7" fmla="*/ 1281270 h 1621766"/>
              <a:gd name="T8" fmla="*/ 59645 w 1958196"/>
              <a:gd name="T9" fmla="*/ 1234959 h 1621766"/>
              <a:gd name="T10" fmla="*/ 68166 w 1958196"/>
              <a:gd name="T11" fmla="*/ 1204085 h 1621766"/>
              <a:gd name="T12" fmla="*/ 85207 w 1958196"/>
              <a:gd name="T13" fmla="*/ 1173211 h 1621766"/>
              <a:gd name="T14" fmla="*/ 110770 w 1958196"/>
              <a:gd name="T15" fmla="*/ 1088307 h 1621766"/>
              <a:gd name="T16" fmla="*/ 119291 w 1958196"/>
              <a:gd name="T17" fmla="*/ 1065153 h 1621766"/>
              <a:gd name="T18" fmla="*/ 127811 w 1958196"/>
              <a:gd name="T19" fmla="*/ 995685 h 1621766"/>
              <a:gd name="T20" fmla="*/ 144852 w 1958196"/>
              <a:gd name="T21" fmla="*/ 964811 h 1621766"/>
              <a:gd name="T22" fmla="*/ 161893 w 1958196"/>
              <a:gd name="T23" fmla="*/ 918501 h 1621766"/>
              <a:gd name="T24" fmla="*/ 170415 w 1958196"/>
              <a:gd name="T25" fmla="*/ 895344 h 1621766"/>
              <a:gd name="T26" fmla="*/ 187457 w 1958196"/>
              <a:gd name="T27" fmla="*/ 872190 h 1621766"/>
              <a:gd name="T28" fmla="*/ 221538 w 1958196"/>
              <a:gd name="T29" fmla="*/ 825879 h 1621766"/>
              <a:gd name="T30" fmla="*/ 289705 w 1958196"/>
              <a:gd name="T31" fmla="*/ 756413 h 1621766"/>
              <a:gd name="T32" fmla="*/ 306747 w 1958196"/>
              <a:gd name="T33" fmla="*/ 717820 h 1621766"/>
              <a:gd name="T34" fmla="*/ 391954 w 1958196"/>
              <a:gd name="T35" fmla="*/ 625198 h 1621766"/>
              <a:gd name="T36" fmla="*/ 426038 w 1958196"/>
              <a:gd name="T37" fmla="*/ 602042 h 1621766"/>
              <a:gd name="T38" fmla="*/ 468640 w 1958196"/>
              <a:gd name="T39" fmla="*/ 555733 h 1621766"/>
              <a:gd name="T40" fmla="*/ 511243 w 1958196"/>
              <a:gd name="T41" fmla="*/ 501702 h 1621766"/>
              <a:gd name="T42" fmla="*/ 536806 w 1958196"/>
              <a:gd name="T43" fmla="*/ 486264 h 1621766"/>
              <a:gd name="T44" fmla="*/ 545327 w 1958196"/>
              <a:gd name="T45" fmla="*/ 463109 h 1621766"/>
              <a:gd name="T46" fmla="*/ 562369 w 1958196"/>
              <a:gd name="T47" fmla="*/ 439956 h 1621766"/>
              <a:gd name="T48" fmla="*/ 570889 w 1958196"/>
              <a:gd name="T49" fmla="*/ 409080 h 1621766"/>
              <a:gd name="T50" fmla="*/ 596453 w 1958196"/>
              <a:gd name="T51" fmla="*/ 393643 h 1621766"/>
              <a:gd name="T52" fmla="*/ 622013 w 1958196"/>
              <a:gd name="T53" fmla="*/ 370487 h 1621766"/>
              <a:gd name="T54" fmla="*/ 656098 w 1958196"/>
              <a:gd name="T55" fmla="*/ 324178 h 1621766"/>
              <a:gd name="T56" fmla="*/ 698701 w 1958196"/>
              <a:gd name="T57" fmla="*/ 270146 h 1621766"/>
              <a:gd name="T58" fmla="*/ 724263 w 1958196"/>
              <a:gd name="T59" fmla="*/ 254709 h 1621766"/>
              <a:gd name="T60" fmla="*/ 766867 w 1958196"/>
              <a:gd name="T61" fmla="*/ 216118 h 1621766"/>
              <a:gd name="T62" fmla="*/ 800949 w 1958196"/>
              <a:gd name="T63" fmla="*/ 169806 h 1621766"/>
              <a:gd name="T64" fmla="*/ 852074 w 1958196"/>
              <a:gd name="T65" fmla="*/ 146650 h 1621766"/>
              <a:gd name="T66" fmla="*/ 903198 w 1958196"/>
              <a:gd name="T67" fmla="*/ 115778 h 1621766"/>
              <a:gd name="T68" fmla="*/ 928761 w 1958196"/>
              <a:gd name="T69" fmla="*/ 100341 h 1621766"/>
              <a:gd name="T70" fmla="*/ 954322 w 1958196"/>
              <a:gd name="T71" fmla="*/ 92623 h 1621766"/>
              <a:gd name="T72" fmla="*/ 979883 w 1958196"/>
              <a:gd name="T73" fmla="*/ 77186 h 1621766"/>
              <a:gd name="T74" fmla="*/ 1099174 w 1958196"/>
              <a:gd name="T75" fmla="*/ 46310 h 1621766"/>
              <a:gd name="T76" fmla="*/ 1124739 w 1958196"/>
              <a:gd name="T77" fmla="*/ 38591 h 1621766"/>
              <a:gd name="T78" fmla="*/ 1457047 w 1958196"/>
              <a:gd name="T79" fmla="*/ 30873 h 1621766"/>
              <a:gd name="T80" fmla="*/ 1874562 w 1958196"/>
              <a:gd name="T81" fmla="*/ 15437 h 1621766"/>
              <a:gd name="T82" fmla="*/ 1908645 w 1958196"/>
              <a:gd name="T83" fmla="*/ 7719 h 1621766"/>
              <a:gd name="T84" fmla="*/ 1934208 w 1958196"/>
              <a:gd name="T85" fmla="*/ 0 h 162176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958196" h="1621766">
                <a:moveTo>
                  <a:pt x="0" y="1621766"/>
                </a:moveTo>
                <a:cubicBezTo>
                  <a:pt x="3007" y="1597707"/>
                  <a:pt x="8783" y="1537856"/>
                  <a:pt x="17253" y="1509623"/>
                </a:cubicBezTo>
                <a:cubicBezTo>
                  <a:pt x="21703" y="1494791"/>
                  <a:pt x="29609" y="1481181"/>
                  <a:pt x="34506" y="1466491"/>
                </a:cubicBezTo>
                <a:cubicBezTo>
                  <a:pt x="38255" y="1455243"/>
                  <a:pt x="39725" y="1443341"/>
                  <a:pt x="43132" y="1431985"/>
                </a:cubicBezTo>
                <a:cubicBezTo>
                  <a:pt x="48358" y="1414566"/>
                  <a:pt x="55159" y="1397646"/>
                  <a:pt x="60385" y="1380227"/>
                </a:cubicBezTo>
                <a:cubicBezTo>
                  <a:pt x="63792" y="1368871"/>
                  <a:pt x="64848" y="1356822"/>
                  <a:pt x="69011" y="1345721"/>
                </a:cubicBezTo>
                <a:cubicBezTo>
                  <a:pt x="73526" y="1333680"/>
                  <a:pt x="80513" y="1322717"/>
                  <a:pt x="86264" y="1311215"/>
                </a:cubicBezTo>
                <a:cubicBezTo>
                  <a:pt x="98456" y="1250253"/>
                  <a:pt x="90254" y="1281989"/>
                  <a:pt x="112143" y="1216325"/>
                </a:cubicBezTo>
                <a:lnTo>
                  <a:pt x="120770" y="1190446"/>
                </a:lnTo>
                <a:cubicBezTo>
                  <a:pt x="123645" y="1164567"/>
                  <a:pt x="123541" y="1138180"/>
                  <a:pt x="129396" y="1112808"/>
                </a:cubicBezTo>
                <a:cubicBezTo>
                  <a:pt x="132288" y="1100278"/>
                  <a:pt x="141873" y="1090242"/>
                  <a:pt x="146649" y="1078302"/>
                </a:cubicBezTo>
                <a:cubicBezTo>
                  <a:pt x="153403" y="1061417"/>
                  <a:pt x="158151" y="1043797"/>
                  <a:pt x="163902" y="1026544"/>
                </a:cubicBezTo>
                <a:cubicBezTo>
                  <a:pt x="166778" y="1017917"/>
                  <a:pt x="167484" y="1008230"/>
                  <a:pt x="172528" y="1000664"/>
                </a:cubicBezTo>
                <a:lnTo>
                  <a:pt x="189781" y="974785"/>
                </a:lnTo>
                <a:cubicBezTo>
                  <a:pt x="206279" y="925290"/>
                  <a:pt x="186592" y="971492"/>
                  <a:pt x="224287" y="923027"/>
                </a:cubicBezTo>
                <a:cubicBezTo>
                  <a:pt x="283762" y="846559"/>
                  <a:pt x="230420" y="892547"/>
                  <a:pt x="293298" y="845389"/>
                </a:cubicBezTo>
                <a:cubicBezTo>
                  <a:pt x="299049" y="831012"/>
                  <a:pt x="303136" y="815851"/>
                  <a:pt x="310551" y="802257"/>
                </a:cubicBezTo>
                <a:cubicBezTo>
                  <a:pt x="330783" y="765165"/>
                  <a:pt x="363116" y="724014"/>
                  <a:pt x="396815" y="698740"/>
                </a:cubicBezTo>
                <a:lnTo>
                  <a:pt x="431321" y="672861"/>
                </a:lnTo>
                <a:cubicBezTo>
                  <a:pt x="474154" y="608611"/>
                  <a:pt x="419106" y="687517"/>
                  <a:pt x="474453" y="621102"/>
                </a:cubicBezTo>
                <a:cubicBezTo>
                  <a:pt x="498942" y="591716"/>
                  <a:pt x="486511" y="591792"/>
                  <a:pt x="517585" y="560717"/>
                </a:cubicBezTo>
                <a:cubicBezTo>
                  <a:pt x="524916" y="553386"/>
                  <a:pt x="534838" y="549215"/>
                  <a:pt x="543464" y="543464"/>
                </a:cubicBezTo>
                <a:cubicBezTo>
                  <a:pt x="546339" y="534838"/>
                  <a:pt x="548024" y="525718"/>
                  <a:pt x="552090" y="517585"/>
                </a:cubicBezTo>
                <a:cubicBezTo>
                  <a:pt x="556727" y="508312"/>
                  <a:pt x="565259" y="501235"/>
                  <a:pt x="569343" y="491706"/>
                </a:cubicBezTo>
                <a:cubicBezTo>
                  <a:pt x="574013" y="480809"/>
                  <a:pt x="571393" y="467065"/>
                  <a:pt x="577970" y="457200"/>
                </a:cubicBezTo>
                <a:cubicBezTo>
                  <a:pt x="583721" y="448574"/>
                  <a:pt x="595884" y="446584"/>
                  <a:pt x="603849" y="439947"/>
                </a:cubicBezTo>
                <a:cubicBezTo>
                  <a:pt x="613221" y="432137"/>
                  <a:pt x="621102" y="422694"/>
                  <a:pt x="629728" y="414068"/>
                </a:cubicBezTo>
                <a:cubicBezTo>
                  <a:pt x="644889" y="368587"/>
                  <a:pt x="628335" y="405390"/>
                  <a:pt x="664234" y="362310"/>
                </a:cubicBezTo>
                <a:cubicBezTo>
                  <a:pt x="688727" y="332919"/>
                  <a:pt x="676286" y="333005"/>
                  <a:pt x="707366" y="301925"/>
                </a:cubicBezTo>
                <a:cubicBezTo>
                  <a:pt x="714697" y="294594"/>
                  <a:pt x="724619" y="290423"/>
                  <a:pt x="733245" y="284672"/>
                </a:cubicBezTo>
                <a:cubicBezTo>
                  <a:pt x="802261" y="181150"/>
                  <a:pt x="695860" y="333560"/>
                  <a:pt x="776377" y="241540"/>
                </a:cubicBezTo>
                <a:cubicBezTo>
                  <a:pt x="790031" y="225935"/>
                  <a:pt x="793630" y="201283"/>
                  <a:pt x="810883" y="189781"/>
                </a:cubicBezTo>
                <a:cubicBezTo>
                  <a:pt x="925774" y="113190"/>
                  <a:pt x="755492" y="223429"/>
                  <a:pt x="862641" y="163902"/>
                </a:cubicBezTo>
                <a:cubicBezTo>
                  <a:pt x="880767" y="153832"/>
                  <a:pt x="897147" y="140899"/>
                  <a:pt x="914400" y="129397"/>
                </a:cubicBezTo>
                <a:cubicBezTo>
                  <a:pt x="923026" y="123646"/>
                  <a:pt x="930443" y="115423"/>
                  <a:pt x="940279" y="112144"/>
                </a:cubicBezTo>
                <a:cubicBezTo>
                  <a:pt x="948905" y="109268"/>
                  <a:pt x="958025" y="107584"/>
                  <a:pt x="966158" y="103517"/>
                </a:cubicBezTo>
                <a:cubicBezTo>
                  <a:pt x="975431" y="98880"/>
                  <a:pt x="982564" y="90475"/>
                  <a:pt x="992038" y="86264"/>
                </a:cubicBezTo>
                <a:cubicBezTo>
                  <a:pt x="1041881" y="64112"/>
                  <a:pt x="1057980" y="70036"/>
                  <a:pt x="1112807" y="51759"/>
                </a:cubicBezTo>
                <a:cubicBezTo>
                  <a:pt x="1121434" y="48883"/>
                  <a:pt x="1129604" y="43565"/>
                  <a:pt x="1138687" y="43132"/>
                </a:cubicBezTo>
                <a:cubicBezTo>
                  <a:pt x="1250740" y="37796"/>
                  <a:pt x="1362974" y="37381"/>
                  <a:pt x="1475117" y="34506"/>
                </a:cubicBezTo>
                <a:cubicBezTo>
                  <a:pt x="1709725" y="11046"/>
                  <a:pt x="1389944" y="40875"/>
                  <a:pt x="1897811" y="17253"/>
                </a:cubicBezTo>
                <a:cubicBezTo>
                  <a:pt x="1909654" y="16702"/>
                  <a:pt x="1920917" y="11884"/>
                  <a:pt x="1932317" y="8627"/>
                </a:cubicBezTo>
                <a:cubicBezTo>
                  <a:pt x="1941060" y="6129"/>
                  <a:pt x="1958196" y="0"/>
                  <a:pt x="1958196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3894" name="Straight Arrow Connector 10"/>
          <p:cNvCxnSpPr>
            <a:cxnSpLocks noChangeShapeType="1"/>
          </p:cNvCxnSpPr>
          <p:nvPr/>
        </p:nvCxnSpPr>
        <p:spPr bwMode="auto">
          <a:xfrm flipV="1">
            <a:off x="2360613" y="3948113"/>
            <a:ext cx="227012" cy="22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95" name="Freeform 13"/>
          <p:cNvSpPr>
            <a:spLocks/>
          </p:cNvSpPr>
          <p:nvPr/>
        </p:nvSpPr>
        <p:spPr bwMode="auto">
          <a:xfrm>
            <a:off x="6327775" y="5175250"/>
            <a:ext cx="768350" cy="630238"/>
          </a:xfrm>
          <a:custGeom>
            <a:avLst/>
            <a:gdLst>
              <a:gd name="T0" fmla="*/ 372967 w 767751"/>
              <a:gd name="T1" fmla="*/ 0 h 629729"/>
              <a:gd name="T2" fmla="*/ 0 w 767751"/>
              <a:gd name="T3" fmla="*/ 633296 h 629729"/>
              <a:gd name="T4" fmla="*/ 771953 w 767751"/>
              <a:gd name="T5" fmla="*/ 633296 h 629729"/>
              <a:gd name="T6" fmla="*/ 372967 w 767751"/>
              <a:gd name="T7" fmla="*/ 0 h 629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7751" h="629729">
                <a:moveTo>
                  <a:pt x="370936" y="0"/>
                </a:moveTo>
                <a:lnTo>
                  <a:pt x="0" y="629729"/>
                </a:lnTo>
                <a:lnTo>
                  <a:pt x="767751" y="629729"/>
                </a:lnTo>
                <a:lnTo>
                  <a:pt x="370936" y="0"/>
                </a:lnTo>
                <a:close/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6" name="TextBox 130"/>
          <p:cNvSpPr txBox="1">
            <a:spLocks noChangeArrowheads="1"/>
          </p:cNvSpPr>
          <p:nvPr/>
        </p:nvSpPr>
        <p:spPr bwMode="auto">
          <a:xfrm>
            <a:off x="4476750" y="5743575"/>
            <a:ext cx="1600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c = 10) t</a:t>
            </a:r>
            <a:r>
              <a:rPr lang="en-US" altLang="en-US" sz="1400"/>
              <a:t> </a:t>
            </a:r>
          </a:p>
        </p:txBody>
      </p:sp>
      <p:cxnSp>
        <p:nvCxnSpPr>
          <p:cNvPr id="33897" name="Straight Arrow Connector 2"/>
          <p:cNvCxnSpPr>
            <a:cxnSpLocks noChangeShapeType="1"/>
          </p:cNvCxnSpPr>
          <p:nvPr/>
        </p:nvCxnSpPr>
        <p:spPr bwMode="auto">
          <a:xfrm flipV="1">
            <a:off x="5743575" y="5773738"/>
            <a:ext cx="468313" cy="1539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98" name="TextBox 42"/>
          <p:cNvSpPr txBox="1">
            <a:spLocks noChangeArrowheads="1"/>
          </p:cNvSpPr>
          <p:nvPr/>
        </p:nvSpPr>
        <p:spPr bwMode="auto">
          <a:xfrm>
            <a:off x="6515100" y="958850"/>
            <a:ext cx="2354263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1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</p:spTree>
    <p:extLst>
      <p:ext uri="{BB962C8B-B14F-4D97-AF65-F5344CB8AC3E}">
        <p14:creationId xmlns:p14="http://schemas.microsoft.com/office/powerpoint/2010/main" val="411086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</p:spTree>
    <p:extLst>
      <p:ext uri="{BB962C8B-B14F-4D97-AF65-F5344CB8AC3E}">
        <p14:creationId xmlns:p14="http://schemas.microsoft.com/office/powerpoint/2010/main" val="1417134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1155700" y="1641475"/>
            <a:ext cx="4300538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S.a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ANY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d = 10) 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5844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</p:spTree>
    <p:extLst>
      <p:ext uri="{BB962C8B-B14F-4D97-AF65-F5344CB8AC3E}">
        <p14:creationId xmlns:p14="http://schemas.microsoft.com/office/powerpoint/2010/main" val="1012251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6868" name="Group 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686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687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6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7892" name="Group 1"/>
          <p:cNvGrpSpPr>
            <a:grpSpLocks/>
          </p:cNvGrpSpPr>
          <p:nvPr/>
        </p:nvGrpSpPr>
        <p:grpSpPr bwMode="auto">
          <a:xfrm>
            <a:off x="1897063" y="3270250"/>
            <a:ext cx="3351212" cy="1227138"/>
            <a:chOff x="1897063" y="3270250"/>
            <a:chExt cx="3351058" cy="1227138"/>
          </a:xfrm>
        </p:grpSpPr>
        <p:sp>
          <p:nvSpPr>
            <p:cNvPr id="37898" name="Rectangle 175"/>
            <p:cNvSpPr>
              <a:spLocks noChangeArrowheads="1"/>
            </p:cNvSpPr>
            <p:nvPr/>
          </p:nvSpPr>
          <p:spPr bwMode="auto">
            <a:xfrm>
              <a:off x="1897063" y="4268788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7899" name="TextBox 174"/>
            <p:cNvSpPr txBox="1">
              <a:spLocks noChangeArrowheads="1"/>
            </p:cNvSpPr>
            <p:nvPr/>
          </p:nvSpPr>
          <p:spPr bwMode="auto">
            <a:xfrm>
              <a:off x="2174875" y="3406775"/>
              <a:ext cx="26828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7900" name="TextBox 179"/>
            <p:cNvSpPr txBox="1">
              <a:spLocks noChangeArrowheads="1"/>
            </p:cNvSpPr>
            <p:nvPr/>
          </p:nvSpPr>
          <p:spPr bwMode="auto">
            <a:xfrm>
              <a:off x="2022475" y="3270250"/>
              <a:ext cx="3143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901" name="TextBox 180"/>
            <p:cNvSpPr txBox="1">
              <a:spLocks noChangeArrowheads="1"/>
            </p:cNvSpPr>
            <p:nvPr/>
          </p:nvSpPr>
          <p:spPr bwMode="auto">
            <a:xfrm>
              <a:off x="2008188" y="3698875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902" name="TextBox 196"/>
            <p:cNvSpPr txBox="1">
              <a:spLocks noChangeArrowheads="1"/>
            </p:cNvSpPr>
            <p:nvPr/>
          </p:nvSpPr>
          <p:spPr bwMode="auto">
            <a:xfrm>
              <a:off x="2178050" y="3849688"/>
              <a:ext cx="30700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</a:t>
              </a:r>
              <a:r>
                <a:rPr lang="en-US" altLang="zh-CN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 ANY</a:t>
              </a:r>
              <a:r>
                <a:rPr lang="en-US" altLang="en-US" sz="1000">
                  <a:solidFill>
                    <a:srgbClr val="FF0000"/>
                  </a:solidFill>
                </a:rPr>
                <a:t> (SELECT c FROM T(c,d) WHERE d= 10)</a:t>
              </a:r>
            </a:p>
          </p:txBody>
        </p:sp>
        <p:cxnSp>
          <p:nvCxnSpPr>
            <p:cNvPr id="37903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4140201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04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3711576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1011238" y="2633663"/>
            <a:ext cx="486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Can we make a logic query plan like this?</a:t>
            </a:r>
          </a:p>
        </p:txBody>
      </p:sp>
      <p:sp>
        <p:nvSpPr>
          <p:cNvPr id="37894" name="TextBox 42"/>
          <p:cNvSpPr txBox="1">
            <a:spLocks noChangeArrowheads="1"/>
          </p:cNvSpPr>
          <p:nvPr/>
        </p:nvSpPr>
        <p:spPr bwMode="auto">
          <a:xfrm>
            <a:off x="6176963" y="16414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grpSp>
        <p:nvGrpSpPr>
          <p:cNvPr id="37895" name="Group 16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7896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7897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46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8916" name="Group 1"/>
          <p:cNvGrpSpPr>
            <a:grpSpLocks/>
          </p:cNvGrpSpPr>
          <p:nvPr/>
        </p:nvGrpSpPr>
        <p:grpSpPr bwMode="auto">
          <a:xfrm>
            <a:off x="1897063" y="3270250"/>
            <a:ext cx="3351212" cy="1227138"/>
            <a:chOff x="1897063" y="3270250"/>
            <a:chExt cx="3351058" cy="1227138"/>
          </a:xfrm>
        </p:grpSpPr>
        <p:sp>
          <p:nvSpPr>
            <p:cNvPr id="38923" name="Rectangle 175"/>
            <p:cNvSpPr>
              <a:spLocks noChangeArrowheads="1"/>
            </p:cNvSpPr>
            <p:nvPr/>
          </p:nvSpPr>
          <p:spPr bwMode="auto">
            <a:xfrm>
              <a:off x="1897063" y="4268788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8924" name="TextBox 174"/>
            <p:cNvSpPr txBox="1">
              <a:spLocks noChangeArrowheads="1"/>
            </p:cNvSpPr>
            <p:nvPr/>
          </p:nvSpPr>
          <p:spPr bwMode="auto">
            <a:xfrm>
              <a:off x="2174875" y="3406775"/>
              <a:ext cx="26828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8925" name="TextBox 179"/>
            <p:cNvSpPr txBox="1">
              <a:spLocks noChangeArrowheads="1"/>
            </p:cNvSpPr>
            <p:nvPr/>
          </p:nvSpPr>
          <p:spPr bwMode="auto">
            <a:xfrm>
              <a:off x="2022475" y="3270250"/>
              <a:ext cx="3143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926" name="TextBox 180"/>
            <p:cNvSpPr txBox="1">
              <a:spLocks noChangeArrowheads="1"/>
            </p:cNvSpPr>
            <p:nvPr/>
          </p:nvSpPr>
          <p:spPr bwMode="auto">
            <a:xfrm>
              <a:off x="2008188" y="3698875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927" name="TextBox 196"/>
            <p:cNvSpPr txBox="1">
              <a:spLocks noChangeArrowheads="1"/>
            </p:cNvSpPr>
            <p:nvPr/>
          </p:nvSpPr>
          <p:spPr bwMode="auto">
            <a:xfrm>
              <a:off x="2178050" y="3849688"/>
              <a:ext cx="30700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</a:t>
              </a:r>
              <a:r>
                <a:rPr lang="en-US" altLang="zh-CN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 ANY</a:t>
              </a:r>
              <a:r>
                <a:rPr lang="en-US" altLang="en-US" sz="1000">
                  <a:solidFill>
                    <a:srgbClr val="FF0000"/>
                  </a:solidFill>
                </a:rPr>
                <a:t> (SELECT c FROM T(c,d) WHERE d= 10)</a:t>
              </a:r>
            </a:p>
          </p:txBody>
        </p:sp>
        <p:cxnSp>
          <p:nvCxnSpPr>
            <p:cNvPr id="3892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4140201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3711576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1011238" y="2633663"/>
            <a:ext cx="486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Can we make a logic query plan like this?</a:t>
            </a:r>
          </a:p>
        </p:txBody>
      </p:sp>
      <p:sp>
        <p:nvSpPr>
          <p:cNvPr id="38918" name="TextBox 42"/>
          <p:cNvSpPr txBox="1">
            <a:spLocks noChangeArrowheads="1"/>
          </p:cNvSpPr>
          <p:nvPr/>
        </p:nvSpPr>
        <p:spPr bwMode="auto">
          <a:xfrm>
            <a:off x="6176963" y="16414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8919" name="TextBox 22"/>
          <p:cNvSpPr txBox="1">
            <a:spLocks noChangeArrowheads="1"/>
          </p:cNvSpPr>
          <p:nvPr/>
        </p:nvSpPr>
        <p:spPr bwMode="auto">
          <a:xfrm>
            <a:off x="1052513" y="5024438"/>
            <a:ext cx="6291262" cy="70802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NO! Conditions in </a:t>
            </a:r>
            <a:r>
              <a:rPr lang="el-GR" altLang="zh-CN" sz="2000"/>
              <a:t>σ</a:t>
            </a:r>
            <a:r>
              <a:rPr lang="en-US" altLang="zh-CN" sz="2000">
                <a:ea typeface="宋体" panose="02010600030101010101" pitchFamily="2" charset="-122"/>
              </a:rPr>
              <a:t> involved in subqueries can cause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significant inefficiency and/or even logic inconsistency</a:t>
            </a:r>
          </a:p>
        </p:txBody>
      </p:sp>
      <p:grpSp>
        <p:nvGrpSpPr>
          <p:cNvPr id="38920" name="Group 16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892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892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921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9940" name="Group 1"/>
          <p:cNvGrpSpPr>
            <a:grpSpLocks/>
          </p:cNvGrpSpPr>
          <p:nvPr/>
        </p:nvGrpSpPr>
        <p:grpSpPr bwMode="auto">
          <a:xfrm>
            <a:off x="1897063" y="3270250"/>
            <a:ext cx="3351212" cy="1227138"/>
            <a:chOff x="1897063" y="3270250"/>
            <a:chExt cx="3351058" cy="1227138"/>
          </a:xfrm>
        </p:grpSpPr>
        <p:sp>
          <p:nvSpPr>
            <p:cNvPr id="39947" name="Rectangle 175"/>
            <p:cNvSpPr>
              <a:spLocks noChangeArrowheads="1"/>
            </p:cNvSpPr>
            <p:nvPr/>
          </p:nvSpPr>
          <p:spPr bwMode="auto">
            <a:xfrm>
              <a:off x="1897063" y="4268788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9948" name="TextBox 174"/>
            <p:cNvSpPr txBox="1">
              <a:spLocks noChangeArrowheads="1"/>
            </p:cNvSpPr>
            <p:nvPr/>
          </p:nvSpPr>
          <p:spPr bwMode="auto">
            <a:xfrm>
              <a:off x="2174875" y="3406775"/>
              <a:ext cx="26828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9949" name="TextBox 179"/>
            <p:cNvSpPr txBox="1">
              <a:spLocks noChangeArrowheads="1"/>
            </p:cNvSpPr>
            <p:nvPr/>
          </p:nvSpPr>
          <p:spPr bwMode="auto">
            <a:xfrm>
              <a:off x="2022475" y="3270250"/>
              <a:ext cx="3143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50" name="TextBox 180"/>
            <p:cNvSpPr txBox="1">
              <a:spLocks noChangeArrowheads="1"/>
            </p:cNvSpPr>
            <p:nvPr/>
          </p:nvSpPr>
          <p:spPr bwMode="auto">
            <a:xfrm>
              <a:off x="2008188" y="3698875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51" name="TextBox 196"/>
            <p:cNvSpPr txBox="1">
              <a:spLocks noChangeArrowheads="1"/>
            </p:cNvSpPr>
            <p:nvPr/>
          </p:nvSpPr>
          <p:spPr bwMode="auto">
            <a:xfrm>
              <a:off x="2178050" y="3849688"/>
              <a:ext cx="30700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</a:t>
              </a:r>
              <a:r>
                <a:rPr lang="en-US" altLang="zh-CN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 ANY</a:t>
              </a:r>
              <a:r>
                <a:rPr lang="en-US" altLang="en-US" sz="1000">
                  <a:solidFill>
                    <a:srgbClr val="FF0000"/>
                  </a:solidFill>
                </a:rPr>
                <a:t> (SELECT c FROM T(c,d) WHERE d= 10)</a:t>
              </a:r>
            </a:p>
          </p:txBody>
        </p:sp>
        <p:cxnSp>
          <p:nvCxnSpPr>
            <p:cNvPr id="39952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4140201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53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3711576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1011238" y="2633663"/>
            <a:ext cx="486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Can we make a logic query plan like this?</a:t>
            </a:r>
          </a:p>
        </p:txBody>
      </p:sp>
      <p:sp>
        <p:nvSpPr>
          <p:cNvPr id="39942" name="TextBox 42"/>
          <p:cNvSpPr txBox="1">
            <a:spLocks noChangeArrowheads="1"/>
          </p:cNvSpPr>
          <p:nvPr/>
        </p:nvSpPr>
        <p:spPr bwMode="auto">
          <a:xfrm>
            <a:off x="6176963" y="16414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grpSp>
        <p:nvGrpSpPr>
          <p:cNvPr id="39943" name="Group 16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9945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9946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sp>
        <p:nvSpPr>
          <p:cNvPr id="39944" name="TextBox 16"/>
          <p:cNvSpPr txBox="1">
            <a:spLocks noChangeArrowheads="1"/>
          </p:cNvSpPr>
          <p:nvPr/>
        </p:nvSpPr>
        <p:spPr bwMode="auto">
          <a:xfrm>
            <a:off x="2690813" y="5162550"/>
            <a:ext cx="3741737" cy="523875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Then what will we do?</a:t>
            </a:r>
          </a:p>
        </p:txBody>
      </p:sp>
    </p:spTree>
    <p:extLst>
      <p:ext uri="{BB962C8B-B14F-4D97-AF65-F5344CB8AC3E}">
        <p14:creationId xmlns:p14="http://schemas.microsoft.com/office/powerpoint/2010/main" val="3775871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6538913" y="1436688"/>
            <a:ext cx="1682750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EXIST</a:t>
            </a:r>
            <a:r>
              <a:rPr lang="en-US" altLang="en-US" sz="1400" dirty="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 </a:t>
            </a:r>
            <a:r>
              <a:rPr lang="en-US" altLang="en-US" sz="1400" dirty="0">
                <a:solidFill>
                  <a:srgbClr val="FFC000"/>
                </a:solidFill>
              </a:rPr>
              <a:t>IN</a:t>
            </a:r>
            <a:r>
              <a:rPr lang="en-US" altLang="en-US" sz="1400" dirty="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 &gt; </a:t>
            </a:r>
            <a:r>
              <a:rPr lang="en-US" altLang="en-US" sz="1400" dirty="0">
                <a:solidFill>
                  <a:srgbClr val="FFC000"/>
                </a:solidFill>
              </a:rPr>
              <a:t>ALL</a:t>
            </a:r>
            <a:r>
              <a:rPr lang="en-US" altLang="en-US" sz="1400" dirty="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 &gt; </a:t>
            </a:r>
            <a:r>
              <a:rPr lang="en-US" altLang="en-US" sz="1400" dirty="0">
                <a:solidFill>
                  <a:srgbClr val="FFC000"/>
                </a:solidFill>
              </a:rPr>
              <a:t>ANY</a:t>
            </a:r>
            <a:r>
              <a:rPr lang="en-US" altLang="en-US" sz="1400" dirty="0"/>
              <a:t> R</a:t>
            </a:r>
          </a:p>
        </p:txBody>
      </p:sp>
      <p:grpSp>
        <p:nvGrpSpPr>
          <p:cNvPr id="40965" name="Group 7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0966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S(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a,b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S.a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T(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c,d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0967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600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1988" name="TextBox 1"/>
          <p:cNvSpPr txBox="1">
            <a:spLocks noChangeArrowheads="1"/>
          </p:cNvSpPr>
          <p:nvPr/>
        </p:nvSpPr>
        <p:spPr bwMode="auto">
          <a:xfrm>
            <a:off x="6538913" y="1436688"/>
            <a:ext cx="1682750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EXIST</a:t>
            </a:r>
            <a:r>
              <a:rPr lang="en-US" altLang="en-US" sz="140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 </a:t>
            </a:r>
            <a:r>
              <a:rPr lang="en-US" altLang="en-US" sz="1400">
                <a:solidFill>
                  <a:srgbClr val="FFC000"/>
                </a:solidFill>
              </a:rPr>
              <a:t>IN</a:t>
            </a:r>
            <a:r>
              <a:rPr lang="en-US" altLang="en-US" sz="140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 &gt; </a:t>
            </a:r>
            <a:r>
              <a:rPr lang="en-US" altLang="en-US" sz="1400">
                <a:solidFill>
                  <a:srgbClr val="FFC000"/>
                </a:solidFill>
              </a:rPr>
              <a:t>ALL</a:t>
            </a:r>
            <a:r>
              <a:rPr lang="en-US" altLang="en-US" sz="140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 &gt; </a:t>
            </a:r>
            <a:r>
              <a:rPr lang="en-US" altLang="en-US" sz="1400">
                <a:solidFill>
                  <a:srgbClr val="FFC000"/>
                </a:solidFill>
              </a:rPr>
              <a:t>ANY</a:t>
            </a:r>
            <a:r>
              <a:rPr lang="en-US" altLang="en-US" sz="1400"/>
              <a:t> R</a:t>
            </a:r>
          </a:p>
        </p:txBody>
      </p:sp>
      <p:sp>
        <p:nvSpPr>
          <p:cNvPr id="41989" name="TextBox 3"/>
          <p:cNvSpPr txBox="1">
            <a:spLocks noChangeArrowheads="1"/>
          </p:cNvSpPr>
          <p:nvPr/>
        </p:nvSpPr>
        <p:spPr bwMode="auto">
          <a:xfrm>
            <a:off x="1371600" y="3019425"/>
            <a:ext cx="7364413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Each operation has a different conversion procedure.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In general, 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Convert the subquery into a logic plan;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Collect the attributes for the condition;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Make a cross product with the “main” relations;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Apply the conditions in the cross product. </a:t>
            </a:r>
          </a:p>
        </p:txBody>
      </p:sp>
      <p:grpSp>
        <p:nvGrpSpPr>
          <p:cNvPr id="41990" name="Group 8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199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199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066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grpSp>
        <p:nvGrpSpPr>
          <p:cNvPr id="43013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3014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3015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095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4038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4040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4041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4042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4043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4044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4045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4046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4047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4048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4049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0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5"/>
          <p:cNvCxnSpPr>
            <a:cxnSpLocks noChangeShapeType="1"/>
            <a:endCxn id="44041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6"/>
          <p:cNvCxnSpPr>
            <a:cxnSpLocks noChangeShapeType="1"/>
            <a:endCxn id="44043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8" name="Straight Connector 47"/>
          <p:cNvCxnSpPr>
            <a:cxnSpLocks noChangeShapeType="1"/>
            <a:endCxn id="44044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9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0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4061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4062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3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4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4065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4066" name="Straight Connector 90"/>
          <p:cNvCxnSpPr>
            <a:cxnSpLocks noChangeShapeType="1"/>
            <a:endCxn id="44068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7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8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4069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4070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4071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2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3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4074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4075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6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4077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4078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9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Connector 90"/>
          <p:cNvCxnSpPr>
            <a:cxnSpLocks noChangeShapeType="1"/>
            <a:endCxn id="44069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81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82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sp>
        <p:nvSpPr>
          <p:cNvPr id="44083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cxnSp>
        <p:nvCxnSpPr>
          <p:cNvPr id="44084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085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6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7" name="Straight Connector 92"/>
          <p:cNvCxnSpPr>
            <a:cxnSpLocks noChangeShapeType="1"/>
            <a:endCxn id="44082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4088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409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409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4089" name="Straight Connector 45"/>
          <p:cNvCxnSpPr>
            <a:cxnSpLocks noChangeShapeType="1"/>
            <a:endCxn id="44081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90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</p:spTree>
    <p:extLst>
      <p:ext uri="{BB962C8B-B14F-4D97-AF65-F5344CB8AC3E}">
        <p14:creationId xmlns:p14="http://schemas.microsoft.com/office/powerpoint/2010/main" val="365517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5062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5064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5065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5066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5067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5068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5069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5070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5071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5072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5073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4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5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6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7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8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9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0" name="Straight Connector 45"/>
          <p:cNvCxnSpPr>
            <a:cxnSpLocks noChangeShapeType="1"/>
            <a:endCxn id="45065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1" name="Straight Connector 46"/>
          <p:cNvCxnSpPr>
            <a:cxnSpLocks noChangeShapeType="1"/>
            <a:endCxn id="45067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2" name="Straight Connector 47"/>
          <p:cNvCxnSpPr>
            <a:cxnSpLocks noChangeShapeType="1"/>
            <a:endCxn id="45068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3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84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5085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5086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7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88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5089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5090" name="Straight Connector 90"/>
          <p:cNvCxnSpPr>
            <a:cxnSpLocks noChangeShapeType="1"/>
            <a:endCxn id="45092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91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92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5093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5094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5095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96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97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5098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5099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00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5101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5102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03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04" name="Straight Connector 90"/>
          <p:cNvCxnSpPr>
            <a:cxnSpLocks noChangeShapeType="1"/>
            <a:endCxn id="45093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05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106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5107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108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09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10" name="Straight Connector 92"/>
          <p:cNvCxnSpPr>
            <a:cxnSpLocks noChangeShapeType="1"/>
            <a:endCxn id="45106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11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5112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511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512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5113" name="Straight Connector 45"/>
          <p:cNvCxnSpPr>
            <a:cxnSpLocks noChangeShapeType="1"/>
            <a:endCxn id="45105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14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sp>
        <p:nvSpPr>
          <p:cNvPr id="45115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cxnSp>
        <p:nvCxnSpPr>
          <p:cNvPr id="45116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117" name="Rounded Rectangle 1"/>
          <p:cNvSpPr>
            <a:spLocks noChangeArrowheads="1"/>
          </p:cNvSpPr>
          <p:nvPr/>
        </p:nvSpPr>
        <p:spPr bwMode="auto">
          <a:xfrm>
            <a:off x="7042150" y="4737100"/>
            <a:ext cx="801688" cy="10223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45118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8254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6086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6088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6089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6090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6091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6092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6093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6094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6095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6096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6097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8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9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0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1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2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3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4" name="Straight Connector 45"/>
          <p:cNvCxnSpPr>
            <a:cxnSpLocks noChangeShapeType="1"/>
            <a:endCxn id="46089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5" name="Straight Connector 46"/>
          <p:cNvCxnSpPr>
            <a:cxnSpLocks noChangeShapeType="1"/>
            <a:endCxn id="46091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6" name="Straight Connector 47"/>
          <p:cNvCxnSpPr>
            <a:cxnSpLocks noChangeShapeType="1"/>
            <a:endCxn id="46092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7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08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6109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6110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11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12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6113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6114" name="Straight Connector 90"/>
          <p:cNvCxnSpPr>
            <a:cxnSpLocks noChangeShapeType="1"/>
            <a:endCxn id="46116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15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16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6117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6118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6119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0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1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6122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6123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4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6125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6126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7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8" name="Straight Connector 90"/>
          <p:cNvCxnSpPr>
            <a:cxnSpLocks noChangeShapeType="1"/>
            <a:endCxn id="46117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9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130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6131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132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33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34" name="Straight Connector 92"/>
          <p:cNvCxnSpPr>
            <a:cxnSpLocks noChangeShapeType="1"/>
            <a:endCxn id="46130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35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6136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615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615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6137" name="Straight Connector 45"/>
          <p:cNvCxnSpPr>
            <a:cxnSpLocks noChangeShapeType="1"/>
            <a:endCxn id="46129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38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cxnSp>
        <p:nvCxnSpPr>
          <p:cNvPr id="46139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6140" name="Group 2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6143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144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6145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6146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6147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48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149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46150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sp>
        <p:nvSpPr>
          <p:cNvPr id="46141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sp>
        <p:nvSpPr>
          <p:cNvPr id="46142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2839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7110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7112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7113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7114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7115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7116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7117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7118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7119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7120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7121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5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6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7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8" name="Straight Connector 45"/>
          <p:cNvCxnSpPr>
            <a:cxnSpLocks noChangeShapeType="1"/>
            <a:endCxn id="47113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9" name="Straight Connector 46"/>
          <p:cNvCxnSpPr>
            <a:cxnSpLocks noChangeShapeType="1"/>
            <a:endCxn id="47115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0" name="Straight Connector 47"/>
          <p:cNvCxnSpPr>
            <a:cxnSpLocks noChangeShapeType="1"/>
            <a:endCxn id="47116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1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32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7133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7134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5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36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7137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7138" name="Straight Connector 90"/>
          <p:cNvCxnSpPr>
            <a:cxnSpLocks noChangeShapeType="1"/>
            <a:endCxn id="47140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9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40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7141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7142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7143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44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45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7146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7147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48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7149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7150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1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2" name="Straight Connector 90"/>
          <p:cNvCxnSpPr>
            <a:cxnSpLocks noChangeShapeType="1"/>
            <a:endCxn id="47141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53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154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7155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156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7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8" name="Straight Connector 92"/>
          <p:cNvCxnSpPr>
            <a:cxnSpLocks noChangeShapeType="1"/>
            <a:endCxn id="47154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59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47160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7161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62" name="Straight Connector 185"/>
          <p:cNvCxnSpPr>
            <a:cxnSpLocks noChangeShapeType="1"/>
            <a:endCxn id="47159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63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7164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717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718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7165" name="Straight Connector 45"/>
          <p:cNvCxnSpPr>
            <a:cxnSpLocks noChangeShapeType="1"/>
            <a:endCxn id="47153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66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cxnSp>
        <p:nvCxnSpPr>
          <p:cNvPr id="47167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168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sp>
        <p:nvSpPr>
          <p:cNvPr id="47169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grpSp>
        <p:nvGrpSpPr>
          <p:cNvPr id="47170" name="Group 86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7171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172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7173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7174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7175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176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77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47178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7686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813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8132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8134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8136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8137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8138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8139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8140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8141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8142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8143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8144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8145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6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7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8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9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0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1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2" name="Straight Connector 45"/>
          <p:cNvCxnSpPr>
            <a:cxnSpLocks noChangeShapeType="1"/>
            <a:endCxn id="48137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3" name="Straight Connector 46"/>
          <p:cNvCxnSpPr>
            <a:cxnSpLocks noChangeShapeType="1"/>
            <a:endCxn id="48139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4" name="Straight Connector 47"/>
          <p:cNvCxnSpPr>
            <a:cxnSpLocks noChangeShapeType="1"/>
            <a:endCxn id="48140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5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6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8157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8158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9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0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8161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8162" name="Straight Connector 90"/>
          <p:cNvCxnSpPr>
            <a:cxnSpLocks noChangeShapeType="1"/>
            <a:endCxn id="48164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3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4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8165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8166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8167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8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9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8170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8171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72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8173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8174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5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6" name="Straight Connector 90"/>
          <p:cNvCxnSpPr>
            <a:cxnSpLocks noChangeShapeType="1"/>
            <a:endCxn id="48165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77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178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8179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180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1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2" name="Straight Connector 92"/>
          <p:cNvCxnSpPr>
            <a:cxnSpLocks noChangeShapeType="1"/>
            <a:endCxn id="48178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83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48184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8185" name="Group 11"/>
          <p:cNvGrpSpPr>
            <a:grpSpLocks/>
          </p:cNvGrpSpPr>
          <p:nvPr/>
        </p:nvGrpSpPr>
        <p:grpSpPr bwMode="auto">
          <a:xfrm>
            <a:off x="6751638" y="3248025"/>
            <a:ext cx="412750" cy="414338"/>
            <a:chOff x="6751638" y="3008055"/>
            <a:chExt cx="413043" cy="413138"/>
          </a:xfrm>
        </p:grpSpPr>
        <p:sp>
          <p:nvSpPr>
            <p:cNvPr id="48211" name="TextBox 174"/>
            <p:cNvSpPr txBox="1">
              <a:spLocks noChangeArrowheads="1"/>
            </p:cNvSpPr>
            <p:nvPr/>
          </p:nvSpPr>
          <p:spPr bwMode="auto">
            <a:xfrm>
              <a:off x="6895055" y="314419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8212" name="TextBox 179"/>
            <p:cNvSpPr txBox="1">
              <a:spLocks noChangeArrowheads="1"/>
            </p:cNvSpPr>
            <p:nvPr/>
          </p:nvSpPr>
          <p:spPr bwMode="auto">
            <a:xfrm>
              <a:off x="6751638" y="3008055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8186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7" name="Straight Connector 185"/>
          <p:cNvCxnSpPr>
            <a:cxnSpLocks noChangeShapeType="1"/>
            <a:endCxn id="48183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8" name="Straight Connector 100"/>
          <p:cNvCxnSpPr>
            <a:cxnSpLocks noChangeShapeType="1"/>
          </p:cNvCxnSpPr>
          <p:nvPr/>
        </p:nvCxnSpPr>
        <p:spPr bwMode="auto">
          <a:xfrm rot="5400000">
            <a:off x="6789737" y="435927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9" name="Straight Connector 100"/>
          <p:cNvCxnSpPr>
            <a:cxnSpLocks noChangeShapeType="1"/>
          </p:cNvCxnSpPr>
          <p:nvPr/>
        </p:nvCxnSpPr>
        <p:spPr bwMode="auto">
          <a:xfrm>
            <a:off x="6902450" y="3611563"/>
            <a:ext cx="6350" cy="293687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90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8191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820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821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8192" name="Straight Connector 45"/>
          <p:cNvCxnSpPr>
            <a:cxnSpLocks noChangeShapeType="1"/>
            <a:endCxn id="48177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93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grpSp>
        <p:nvGrpSpPr>
          <p:cNvPr id="48194" name="Group 98"/>
          <p:cNvGrpSpPr>
            <a:grpSpLocks/>
          </p:cNvGrpSpPr>
          <p:nvPr/>
        </p:nvGrpSpPr>
        <p:grpSpPr bwMode="auto">
          <a:xfrm>
            <a:off x="6745288" y="3841750"/>
            <a:ext cx="884237" cy="400050"/>
            <a:chOff x="6737350" y="3809662"/>
            <a:chExt cx="884312" cy="400050"/>
          </a:xfrm>
        </p:grpSpPr>
        <p:sp>
          <p:nvSpPr>
            <p:cNvPr id="48207" name="TextBox 180"/>
            <p:cNvSpPr txBox="1">
              <a:spLocks noChangeArrowheads="1"/>
            </p:cNvSpPr>
            <p:nvPr/>
          </p:nvSpPr>
          <p:spPr bwMode="auto">
            <a:xfrm>
              <a:off x="6737350" y="3809662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208" name="TextBox 196"/>
            <p:cNvSpPr txBox="1">
              <a:spLocks noChangeArrowheads="1"/>
            </p:cNvSpPr>
            <p:nvPr/>
          </p:nvSpPr>
          <p:spPr bwMode="auto">
            <a:xfrm>
              <a:off x="6895181" y="3960474"/>
              <a:ext cx="7264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&gt; U.c</a:t>
              </a:r>
            </a:p>
          </p:txBody>
        </p:sp>
      </p:grpSp>
      <p:cxnSp>
        <p:nvCxnSpPr>
          <p:cNvPr id="48195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96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sp>
        <p:nvSpPr>
          <p:cNvPr id="48197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 T(</a:t>
            </a:r>
            <a:r>
              <a:rPr lang="en-US" altLang="zh-CN" sz="11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 dirty="0">
              <a:ea typeface="宋体" panose="02010600030101010101" pitchFamily="2" charset="-122"/>
            </a:endParaRPr>
          </a:p>
        </p:txBody>
      </p:sp>
      <p:grpSp>
        <p:nvGrpSpPr>
          <p:cNvPr id="48198" name="Group 94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8199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200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8201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8202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8203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204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205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48206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903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9158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9160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9161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9162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9163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9164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9165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9166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9167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9168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9169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0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1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2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3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4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5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6" name="Straight Connector 45"/>
          <p:cNvCxnSpPr>
            <a:cxnSpLocks noChangeShapeType="1"/>
            <a:endCxn id="49161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7" name="Straight Connector 46"/>
          <p:cNvCxnSpPr>
            <a:cxnSpLocks noChangeShapeType="1"/>
            <a:endCxn id="49163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8" name="Straight Connector 47"/>
          <p:cNvCxnSpPr>
            <a:cxnSpLocks noChangeShapeType="1"/>
            <a:endCxn id="49164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9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80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9181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9182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3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84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9185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9186" name="Straight Connector 90"/>
          <p:cNvCxnSpPr>
            <a:cxnSpLocks noChangeShapeType="1"/>
            <a:endCxn id="49188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7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88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9189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9190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9191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2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93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9194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9195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96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9197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9198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9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0" name="Straight Connector 90"/>
          <p:cNvCxnSpPr>
            <a:cxnSpLocks noChangeShapeType="1"/>
            <a:endCxn id="49189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01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202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9203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204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5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6" name="Straight Connector 92"/>
          <p:cNvCxnSpPr>
            <a:cxnSpLocks noChangeShapeType="1"/>
            <a:endCxn id="49202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07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49208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9209" name="Group 11"/>
          <p:cNvGrpSpPr>
            <a:grpSpLocks/>
          </p:cNvGrpSpPr>
          <p:nvPr/>
        </p:nvGrpSpPr>
        <p:grpSpPr bwMode="auto">
          <a:xfrm>
            <a:off x="6751638" y="3248025"/>
            <a:ext cx="412750" cy="414338"/>
            <a:chOff x="6751638" y="3008055"/>
            <a:chExt cx="413043" cy="413138"/>
          </a:xfrm>
        </p:grpSpPr>
        <p:sp>
          <p:nvSpPr>
            <p:cNvPr id="49233" name="TextBox 174"/>
            <p:cNvSpPr txBox="1">
              <a:spLocks noChangeArrowheads="1"/>
            </p:cNvSpPr>
            <p:nvPr/>
          </p:nvSpPr>
          <p:spPr bwMode="auto">
            <a:xfrm>
              <a:off x="6895055" y="314419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9234" name="TextBox 179"/>
            <p:cNvSpPr txBox="1">
              <a:spLocks noChangeArrowheads="1"/>
            </p:cNvSpPr>
            <p:nvPr/>
          </p:nvSpPr>
          <p:spPr bwMode="auto">
            <a:xfrm>
              <a:off x="6751638" y="3008055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9210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11" name="Straight Connector 185"/>
          <p:cNvCxnSpPr>
            <a:cxnSpLocks noChangeShapeType="1"/>
            <a:endCxn id="49207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12" name="Straight Connector 100"/>
          <p:cNvCxnSpPr>
            <a:cxnSpLocks noChangeShapeType="1"/>
          </p:cNvCxnSpPr>
          <p:nvPr/>
        </p:nvCxnSpPr>
        <p:spPr bwMode="auto">
          <a:xfrm rot="5400000">
            <a:off x="6789737" y="435927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13" name="Straight Connector 100"/>
          <p:cNvCxnSpPr>
            <a:cxnSpLocks noChangeShapeType="1"/>
          </p:cNvCxnSpPr>
          <p:nvPr/>
        </p:nvCxnSpPr>
        <p:spPr bwMode="auto">
          <a:xfrm>
            <a:off x="6902450" y="3611563"/>
            <a:ext cx="6350" cy="293687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14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9215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923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923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9216" name="Straight Connector 45"/>
          <p:cNvCxnSpPr>
            <a:cxnSpLocks noChangeShapeType="1"/>
            <a:endCxn id="49201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17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grpSp>
        <p:nvGrpSpPr>
          <p:cNvPr id="49218" name="Group 98"/>
          <p:cNvGrpSpPr>
            <a:grpSpLocks/>
          </p:cNvGrpSpPr>
          <p:nvPr/>
        </p:nvGrpSpPr>
        <p:grpSpPr bwMode="auto">
          <a:xfrm>
            <a:off x="6745288" y="3841750"/>
            <a:ext cx="884237" cy="400050"/>
            <a:chOff x="6737350" y="3809662"/>
            <a:chExt cx="884312" cy="400050"/>
          </a:xfrm>
        </p:grpSpPr>
        <p:sp>
          <p:nvSpPr>
            <p:cNvPr id="49229" name="TextBox 180"/>
            <p:cNvSpPr txBox="1">
              <a:spLocks noChangeArrowheads="1"/>
            </p:cNvSpPr>
            <p:nvPr/>
          </p:nvSpPr>
          <p:spPr bwMode="auto">
            <a:xfrm>
              <a:off x="6737350" y="3809662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230" name="TextBox 196"/>
            <p:cNvSpPr txBox="1">
              <a:spLocks noChangeArrowheads="1"/>
            </p:cNvSpPr>
            <p:nvPr/>
          </p:nvSpPr>
          <p:spPr bwMode="auto">
            <a:xfrm>
              <a:off x="6895181" y="3960474"/>
              <a:ext cx="7264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&gt; U.c</a:t>
              </a:r>
            </a:p>
          </p:txBody>
        </p:sp>
      </p:grpSp>
      <p:sp>
        <p:nvSpPr>
          <p:cNvPr id="49219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grpSp>
        <p:nvGrpSpPr>
          <p:cNvPr id="49220" name="Group 1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9221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222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9223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9224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9225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26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27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110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9669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&lt;statement&gt;</a:t>
            </a:r>
          </a:p>
        </p:txBody>
      </p:sp>
      <p:sp>
        <p:nvSpPr>
          <p:cNvPr id="50182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0184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50185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0186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50187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50188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50189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50190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50191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50192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50193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4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5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6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7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8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9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0" name="Straight Connector 45"/>
          <p:cNvCxnSpPr>
            <a:cxnSpLocks noChangeShapeType="1"/>
            <a:endCxn id="50185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1" name="Straight Connector 46"/>
          <p:cNvCxnSpPr>
            <a:cxnSpLocks noChangeShapeType="1"/>
            <a:endCxn id="50187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2" name="Straight Connector 47"/>
          <p:cNvCxnSpPr>
            <a:cxnSpLocks noChangeShapeType="1"/>
            <a:endCxn id="50188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3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4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50205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50206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7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8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50209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50210" name="Straight Connector 90"/>
          <p:cNvCxnSpPr>
            <a:cxnSpLocks noChangeShapeType="1"/>
            <a:endCxn id="50212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11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12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50213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50214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50215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16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17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50218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50219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20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50221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50222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23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24" name="Straight Connector 90"/>
          <p:cNvCxnSpPr>
            <a:cxnSpLocks noChangeShapeType="1"/>
            <a:endCxn id="50213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25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226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50227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28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29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0" name="Straight Connector 92"/>
          <p:cNvCxnSpPr>
            <a:cxnSpLocks noChangeShapeType="1"/>
            <a:endCxn id="50226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31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50232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0233" name="Group 11"/>
          <p:cNvGrpSpPr>
            <a:grpSpLocks/>
          </p:cNvGrpSpPr>
          <p:nvPr/>
        </p:nvGrpSpPr>
        <p:grpSpPr bwMode="auto">
          <a:xfrm>
            <a:off x="6751638" y="3248025"/>
            <a:ext cx="412750" cy="414338"/>
            <a:chOff x="6751638" y="3008055"/>
            <a:chExt cx="413043" cy="413138"/>
          </a:xfrm>
        </p:grpSpPr>
        <p:sp>
          <p:nvSpPr>
            <p:cNvPr id="50259" name="TextBox 174"/>
            <p:cNvSpPr txBox="1">
              <a:spLocks noChangeArrowheads="1"/>
            </p:cNvSpPr>
            <p:nvPr/>
          </p:nvSpPr>
          <p:spPr bwMode="auto">
            <a:xfrm>
              <a:off x="6895055" y="314419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50260" name="TextBox 179"/>
            <p:cNvSpPr txBox="1">
              <a:spLocks noChangeArrowheads="1"/>
            </p:cNvSpPr>
            <p:nvPr/>
          </p:nvSpPr>
          <p:spPr bwMode="auto">
            <a:xfrm>
              <a:off x="6751638" y="3008055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0234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5" name="Straight Connector 185"/>
          <p:cNvCxnSpPr>
            <a:cxnSpLocks noChangeShapeType="1"/>
            <a:endCxn id="50231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6" name="Straight Connector 100"/>
          <p:cNvCxnSpPr>
            <a:cxnSpLocks noChangeShapeType="1"/>
          </p:cNvCxnSpPr>
          <p:nvPr/>
        </p:nvCxnSpPr>
        <p:spPr bwMode="auto">
          <a:xfrm rot="5400000">
            <a:off x="6789737" y="435927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7" name="Straight Connector 100"/>
          <p:cNvCxnSpPr>
            <a:cxnSpLocks noChangeShapeType="1"/>
          </p:cNvCxnSpPr>
          <p:nvPr/>
        </p:nvCxnSpPr>
        <p:spPr bwMode="auto">
          <a:xfrm>
            <a:off x="6902450" y="3611563"/>
            <a:ext cx="6350" cy="293687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38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0239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50257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S(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a,b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S.a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T(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c,d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50258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50240" name="Straight Connector 45"/>
          <p:cNvCxnSpPr>
            <a:cxnSpLocks noChangeShapeType="1"/>
            <a:endCxn id="50225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41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grpSp>
        <p:nvGrpSpPr>
          <p:cNvPr id="50242" name="Group 98"/>
          <p:cNvGrpSpPr>
            <a:grpSpLocks/>
          </p:cNvGrpSpPr>
          <p:nvPr/>
        </p:nvGrpSpPr>
        <p:grpSpPr bwMode="auto">
          <a:xfrm>
            <a:off x="6745288" y="3841750"/>
            <a:ext cx="884237" cy="400050"/>
            <a:chOff x="6737350" y="3809662"/>
            <a:chExt cx="884312" cy="400050"/>
          </a:xfrm>
        </p:grpSpPr>
        <p:sp>
          <p:nvSpPr>
            <p:cNvPr id="50255" name="TextBox 180"/>
            <p:cNvSpPr txBox="1">
              <a:spLocks noChangeArrowheads="1"/>
            </p:cNvSpPr>
            <p:nvPr/>
          </p:nvSpPr>
          <p:spPr bwMode="auto">
            <a:xfrm>
              <a:off x="6737350" y="3809662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256" name="TextBox 196"/>
            <p:cNvSpPr txBox="1">
              <a:spLocks noChangeArrowheads="1"/>
            </p:cNvSpPr>
            <p:nvPr/>
          </p:nvSpPr>
          <p:spPr bwMode="auto">
            <a:xfrm>
              <a:off x="6895181" y="3960474"/>
              <a:ext cx="7264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&gt; U.c</a:t>
              </a:r>
            </a:p>
          </p:txBody>
        </p:sp>
      </p:grpSp>
      <p:cxnSp>
        <p:nvCxnSpPr>
          <p:cNvPr id="50243" name="Straight Connector 92"/>
          <p:cNvCxnSpPr>
            <a:cxnSpLocks noChangeShapeType="1"/>
          </p:cNvCxnSpPr>
          <p:nvPr/>
        </p:nvCxnSpPr>
        <p:spPr bwMode="auto">
          <a:xfrm>
            <a:off x="7326313" y="4945063"/>
            <a:ext cx="0" cy="131762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44" name="TextBox 177"/>
          <p:cNvSpPr txBox="1">
            <a:spLocks noChangeArrowheads="1"/>
          </p:cNvSpPr>
          <p:nvPr/>
        </p:nvSpPr>
        <p:spPr bwMode="auto">
          <a:xfrm>
            <a:off x="7191375" y="4656138"/>
            <a:ext cx="288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1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245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grpSp>
        <p:nvGrpSpPr>
          <p:cNvPr id="50246" name="Group 93"/>
          <p:cNvGrpSpPr>
            <a:grpSpLocks/>
          </p:cNvGrpSpPr>
          <p:nvPr/>
        </p:nvGrpSpPr>
        <p:grpSpPr bwMode="auto">
          <a:xfrm>
            <a:off x="7051675" y="4959350"/>
            <a:ext cx="839788" cy="1131888"/>
            <a:chOff x="7027863" y="4627563"/>
            <a:chExt cx="839787" cy="1131887"/>
          </a:xfrm>
        </p:grpSpPr>
        <p:sp>
          <p:nvSpPr>
            <p:cNvPr id="50247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248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50249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50250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251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52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253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102" name="Rounded Rectangle 1"/>
            <p:cNvSpPr>
              <a:spLocks noChangeArrowheads="1"/>
            </p:cNvSpPr>
            <p:nvPr/>
          </p:nvSpPr>
          <p:spPr bwMode="auto">
            <a:xfrm>
              <a:off x="7042151" y="4737101"/>
              <a:ext cx="801686" cy="1022349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109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51203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51206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51207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8" name="Down Arrow 16"/>
          <p:cNvSpPr>
            <a:spLocks noChangeArrowheads="1"/>
          </p:cNvSpPr>
          <p:nvPr/>
        </p:nvSpPr>
        <p:spPr bwMode="auto">
          <a:xfrm>
            <a:off x="3948113" y="2219325"/>
            <a:ext cx="233362" cy="863600"/>
          </a:xfrm>
          <a:prstGeom prst="downArrow">
            <a:avLst>
              <a:gd name="adj1" fmla="val 50000"/>
              <a:gd name="adj2" fmla="val 4983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9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0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1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51212" name="TextBox 22"/>
          <p:cNvSpPr txBox="1">
            <a:spLocks noChangeArrowheads="1"/>
          </p:cNvSpPr>
          <p:nvPr/>
        </p:nvSpPr>
        <p:spPr bwMode="auto">
          <a:xfrm>
            <a:off x="4219575" y="240506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51213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51214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211719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6151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2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3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4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155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156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7" name="Down Arrow 16"/>
          <p:cNvSpPr>
            <a:spLocks noChangeArrowheads="1"/>
          </p:cNvSpPr>
          <p:nvPr/>
        </p:nvSpPr>
        <p:spPr bwMode="auto">
          <a:xfrm>
            <a:off x="3937000" y="2198688"/>
            <a:ext cx="242888" cy="300037"/>
          </a:xfrm>
          <a:prstGeom prst="downArrow">
            <a:avLst>
              <a:gd name="adj1" fmla="val 50000"/>
              <a:gd name="adj2" fmla="val 498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8" name="TextBox 22"/>
          <p:cNvSpPr txBox="1">
            <a:spLocks noChangeArrowheads="1"/>
          </p:cNvSpPr>
          <p:nvPr/>
        </p:nvSpPr>
        <p:spPr bwMode="auto">
          <a:xfrm>
            <a:off x="3005138" y="216535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36925" y="2493963"/>
            <a:ext cx="1436688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160" name="Down Arrow 16"/>
          <p:cNvSpPr>
            <a:spLocks noChangeArrowheads="1"/>
          </p:cNvSpPr>
          <p:nvPr/>
        </p:nvSpPr>
        <p:spPr bwMode="auto">
          <a:xfrm>
            <a:off x="3937000" y="2822575"/>
            <a:ext cx="242888" cy="242888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61" name="TextBox 22"/>
          <p:cNvSpPr txBox="1">
            <a:spLocks noChangeArrowheads="1"/>
          </p:cNvSpPr>
          <p:nvPr/>
        </p:nvSpPr>
        <p:spPr bwMode="auto">
          <a:xfrm>
            <a:off x="2992438" y="279558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162" name="Flowchart: Process 155"/>
          <p:cNvSpPr>
            <a:spLocks noChangeArrowheads="1"/>
          </p:cNvSpPr>
          <p:nvPr/>
        </p:nvSpPr>
        <p:spPr bwMode="auto">
          <a:xfrm>
            <a:off x="1106488" y="2144713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6163" name="Straight Arrow Connector 156"/>
          <p:cNvCxnSpPr>
            <a:cxnSpLocks noChangeShapeType="1"/>
          </p:cNvCxnSpPr>
          <p:nvPr/>
        </p:nvCxnSpPr>
        <p:spPr bwMode="auto">
          <a:xfrm>
            <a:off x="2582863" y="2544763"/>
            <a:ext cx="704850" cy="115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376721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</p:spTree>
    <p:extLst>
      <p:ext uri="{BB962C8B-B14F-4D97-AF65-F5344CB8AC3E}">
        <p14:creationId xmlns:p14="http://schemas.microsoft.com/office/powerpoint/2010/main" val="34357483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View Processing</a:t>
            </a: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a,g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U(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h,b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T.g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U.h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3041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9220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9221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U(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h,b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&lt;statement&gt;</a:t>
              </a:r>
            </a:p>
          </p:txBody>
        </p:sp>
        <p:sp>
          <p:nvSpPr>
            <p:cNvPr id="9223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224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9225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9226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9227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9228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9229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9230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9231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9232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3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4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5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6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7" name="Straight Connector 45"/>
            <p:cNvCxnSpPr>
              <a:cxnSpLocks noChangeShapeType="1"/>
              <a:endCxn id="9226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8" name="Straight Connector 46"/>
            <p:cNvCxnSpPr>
              <a:cxnSpLocks noChangeShapeType="1"/>
              <a:endCxn id="9228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9" name="Straight Connector 47"/>
            <p:cNvCxnSpPr>
              <a:cxnSpLocks noChangeShapeType="1"/>
              <a:endCxn id="9229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0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1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9242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9243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4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5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9246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9247" name="Straight Connector 90"/>
            <p:cNvCxnSpPr>
              <a:cxnSpLocks noChangeShapeType="1"/>
              <a:endCxn id="9249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8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9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9250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9251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9252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3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54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255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9256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57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9258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9259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9260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1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62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9263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4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5" name="Straight Connector 90"/>
            <p:cNvCxnSpPr>
              <a:cxnSpLocks noChangeShapeType="1"/>
              <a:endCxn id="9250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66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67" name="Straight Connector 38"/>
            <p:cNvCxnSpPr>
              <a:cxnSpLocks noChangeShapeType="1"/>
              <a:endCxn id="9230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8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69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9270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71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9272" name="Straight Connector 48"/>
            <p:cNvCxnSpPr>
              <a:cxnSpLocks noChangeShapeType="1"/>
              <a:endCxn id="9258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73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74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275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76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77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278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9279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80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9281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-list&gt;</a:t>
              </a:r>
            </a:p>
          </p:txBody>
        </p:sp>
        <p:cxnSp>
          <p:nvCxnSpPr>
            <p:cNvPr id="9282" name="Straight Connector 46"/>
            <p:cNvCxnSpPr>
              <a:cxnSpLocks noChangeShapeType="1"/>
              <a:endCxn id="9281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3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4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85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9286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-name&gt;</a:t>
              </a:r>
            </a:p>
          </p:txBody>
        </p:sp>
        <p:cxnSp>
          <p:nvCxnSpPr>
            <p:cNvPr id="9287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8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76359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V.b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0245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0246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0247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0248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0249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250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0251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0252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0253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0254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0255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0256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0257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8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9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0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1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2" name="Straight Connector 45"/>
            <p:cNvCxnSpPr>
              <a:cxnSpLocks noChangeShapeType="1"/>
              <a:endCxn id="10251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3" name="Straight Connector 46"/>
            <p:cNvCxnSpPr>
              <a:cxnSpLocks noChangeShapeType="1"/>
              <a:endCxn id="10253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4" name="Straight Connector 47"/>
            <p:cNvCxnSpPr>
              <a:cxnSpLocks noChangeShapeType="1"/>
              <a:endCxn id="10254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5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6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0267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0268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9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0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0271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0272" name="Straight Connector 90"/>
            <p:cNvCxnSpPr>
              <a:cxnSpLocks noChangeShapeType="1"/>
              <a:endCxn id="10274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3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4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0275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0276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0277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8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9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0280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0281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82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0283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0284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0285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6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87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0288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9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0" name="Straight Connector 90"/>
            <p:cNvCxnSpPr>
              <a:cxnSpLocks noChangeShapeType="1"/>
              <a:endCxn id="10275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1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92" name="Straight Connector 38"/>
            <p:cNvCxnSpPr>
              <a:cxnSpLocks noChangeShapeType="1"/>
              <a:endCxn id="10255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3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4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0295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6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0297" name="Straight Connector 48"/>
            <p:cNvCxnSpPr>
              <a:cxnSpLocks noChangeShapeType="1"/>
              <a:endCxn id="10283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8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9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0300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1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02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0303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0304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05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0306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0307" name="Straight Connector 46"/>
            <p:cNvCxnSpPr>
              <a:cxnSpLocks noChangeShapeType="1"/>
              <a:endCxn id="10306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8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9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10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0311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0312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3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22447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1269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1273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1274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1275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1276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1277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278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1279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1280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1281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1282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1283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1284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5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6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7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8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9" name="Straight Connector 45"/>
            <p:cNvCxnSpPr>
              <a:cxnSpLocks noChangeShapeType="1"/>
              <a:endCxn id="11278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0" name="Straight Connector 46"/>
            <p:cNvCxnSpPr>
              <a:cxnSpLocks noChangeShapeType="1"/>
              <a:endCxn id="11280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1" name="Straight Connector 47"/>
            <p:cNvCxnSpPr>
              <a:cxnSpLocks noChangeShapeType="1"/>
              <a:endCxn id="11281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2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3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1294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1295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6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7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1298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1299" name="Straight Connector 90"/>
            <p:cNvCxnSpPr>
              <a:cxnSpLocks noChangeShapeType="1"/>
              <a:endCxn id="11301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00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1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1302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1303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1304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05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6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1307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1308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9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1310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1311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1312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13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14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1315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16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17" name="Straight Connector 90"/>
            <p:cNvCxnSpPr>
              <a:cxnSpLocks noChangeShapeType="1"/>
              <a:endCxn id="11302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18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319" name="Straight Connector 38"/>
            <p:cNvCxnSpPr>
              <a:cxnSpLocks noChangeShapeType="1"/>
              <a:endCxn id="11282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20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1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1322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3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1324" name="Straight Connector 48"/>
            <p:cNvCxnSpPr>
              <a:cxnSpLocks noChangeShapeType="1"/>
              <a:endCxn id="11310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25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6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1327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28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9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1330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1331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32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1333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1334" name="Straight Connector 46"/>
            <p:cNvCxnSpPr>
              <a:cxnSpLocks noChangeShapeType="1"/>
              <a:endCxn id="11333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35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36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37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1338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1339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40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270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1271" name="Straight Arrow Connector 168"/>
          <p:cNvCxnSpPr>
            <a:cxnSpLocks noChangeShapeType="1"/>
            <a:endCxn id="11270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72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V is a view</a:t>
            </a:r>
          </a:p>
        </p:txBody>
      </p:sp>
    </p:spTree>
    <p:extLst>
      <p:ext uri="{BB962C8B-B14F-4D97-AF65-F5344CB8AC3E}">
        <p14:creationId xmlns:p14="http://schemas.microsoft.com/office/powerpoint/2010/main" val="1728042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V.b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2293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2363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2364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2365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2366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2367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2368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369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2370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2371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2372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2373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2374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5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6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7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8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9" name="Straight Connector 45"/>
            <p:cNvCxnSpPr>
              <a:cxnSpLocks noChangeShapeType="1"/>
              <a:endCxn id="12368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0" name="Straight Connector 46"/>
            <p:cNvCxnSpPr>
              <a:cxnSpLocks noChangeShapeType="1"/>
              <a:endCxn id="12370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1" name="Straight Connector 47"/>
            <p:cNvCxnSpPr>
              <a:cxnSpLocks noChangeShapeType="1"/>
              <a:endCxn id="12371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2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83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2384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2385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6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87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2388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2389" name="Straight Connector 90"/>
            <p:cNvCxnSpPr>
              <a:cxnSpLocks noChangeShapeType="1"/>
              <a:endCxn id="12391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0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1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2392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2393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2394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5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6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2397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2398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9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2400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2401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2402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03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04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2405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06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07" name="Straight Connector 90"/>
            <p:cNvCxnSpPr>
              <a:cxnSpLocks noChangeShapeType="1"/>
              <a:endCxn id="12392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08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409" name="Straight Connector 38"/>
            <p:cNvCxnSpPr>
              <a:cxnSpLocks noChangeShapeType="1"/>
              <a:endCxn id="12372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10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1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2412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3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2414" name="Straight Connector 48"/>
            <p:cNvCxnSpPr>
              <a:cxnSpLocks noChangeShapeType="1"/>
              <a:endCxn id="12400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15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6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2417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18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9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2420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2421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22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2423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2424" name="Straight Connector 46"/>
            <p:cNvCxnSpPr>
              <a:cxnSpLocks noChangeShapeType="1"/>
              <a:endCxn id="12423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25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26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27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2428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2429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30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294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2296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&lt;select-statement&gt;</a:t>
            </a:r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2298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2299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2300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2301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302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</a:t>
            </a:r>
            <a:r>
              <a:rPr lang="en-US" altLang="en-US" sz="1000" dirty="0" err="1"/>
              <a:t>tbl</a:t>
            </a:r>
            <a:r>
              <a:rPr lang="en-US" altLang="en-US" sz="1000" dirty="0"/>
              <a:t>-name&gt;</a:t>
            </a:r>
          </a:p>
        </p:txBody>
      </p:sp>
      <p:sp>
        <p:nvSpPr>
          <p:cNvPr id="12303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V(a,b)</a:t>
            </a:r>
          </a:p>
        </p:txBody>
      </p:sp>
      <p:cxnSp>
        <p:nvCxnSpPr>
          <p:cNvPr id="12304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5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6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7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8" name="Straight Connector 45"/>
          <p:cNvCxnSpPr>
            <a:cxnSpLocks noChangeShapeType="1"/>
            <a:endCxn id="12299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9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10" name="Straight Connector 47"/>
          <p:cNvCxnSpPr>
            <a:cxnSpLocks noChangeShapeType="1"/>
            <a:endCxn id="12330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11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2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2313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2314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15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6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2317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2319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20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2321" name="Straight Connector 48"/>
          <p:cNvCxnSpPr>
            <a:cxnSpLocks noChangeShapeType="1"/>
            <a:endCxn id="12312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22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23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2324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2325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26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27" name="Straight Connector 38"/>
          <p:cNvCxnSpPr>
            <a:cxnSpLocks noChangeShapeType="1"/>
          </p:cNvCxnSpPr>
          <p:nvPr/>
        </p:nvCxnSpPr>
        <p:spPr bwMode="auto">
          <a:xfrm>
            <a:off x="2898775" y="29130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28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2329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2330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2331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2332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2333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34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35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2336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&lt;comp-</a:t>
            </a:r>
            <a:r>
              <a:rPr lang="en-US" altLang="en-US" sz="1000" dirty="0" err="1"/>
              <a:t>pred</a:t>
            </a:r>
            <a:r>
              <a:rPr lang="en-US" altLang="en-US" sz="1000" dirty="0"/>
              <a:t>&gt;</a:t>
            </a:r>
          </a:p>
        </p:txBody>
      </p:sp>
      <p:cxnSp>
        <p:nvCxnSpPr>
          <p:cNvPr id="12337" name="Straight Connector 90"/>
          <p:cNvCxnSpPr>
            <a:cxnSpLocks noChangeShapeType="1"/>
            <a:endCxn id="12339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38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39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2340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2341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2342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3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44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2345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2346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7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8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9" name="Straight Connector 90"/>
          <p:cNvCxnSpPr>
            <a:cxnSpLocks noChangeShapeType="1"/>
            <a:endCxn id="12340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50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2351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52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53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54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2355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2356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57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2358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59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60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2361" name="Straight Arrow Connector 168"/>
          <p:cNvCxnSpPr>
            <a:cxnSpLocks noChangeShapeType="1"/>
            <a:endCxn id="12360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62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</p:spTree>
    <p:extLst>
      <p:ext uri="{BB962C8B-B14F-4D97-AF65-F5344CB8AC3E}">
        <p14:creationId xmlns:p14="http://schemas.microsoft.com/office/powerpoint/2010/main" val="34222064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3317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3388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3389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3390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3391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3392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3393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3394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395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3396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3397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3398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3399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0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1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2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3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4" name="Straight Connector 45"/>
            <p:cNvCxnSpPr>
              <a:cxnSpLocks noChangeShapeType="1"/>
              <a:endCxn id="13393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5" name="Straight Connector 46"/>
            <p:cNvCxnSpPr>
              <a:cxnSpLocks noChangeShapeType="1"/>
              <a:endCxn id="13395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6" name="Straight Connector 47"/>
            <p:cNvCxnSpPr>
              <a:cxnSpLocks noChangeShapeType="1"/>
              <a:endCxn id="13396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7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08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3409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3410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11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12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3413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3414" name="Straight Connector 90"/>
            <p:cNvCxnSpPr>
              <a:cxnSpLocks noChangeShapeType="1"/>
              <a:endCxn id="13416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15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16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3417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3418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3419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20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21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3422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3423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24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3425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3426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3427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28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29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3430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1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2" name="Straight Connector 90"/>
            <p:cNvCxnSpPr>
              <a:cxnSpLocks noChangeShapeType="1"/>
              <a:endCxn id="13417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33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434" name="Straight Connector 38"/>
            <p:cNvCxnSpPr>
              <a:cxnSpLocks noChangeShapeType="1"/>
              <a:endCxn id="13397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5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36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3437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38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3439" name="Straight Connector 48"/>
            <p:cNvCxnSpPr>
              <a:cxnSpLocks noChangeShapeType="1"/>
              <a:endCxn id="13425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40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41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3442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43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44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3445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3446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47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3448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3449" name="Straight Connector 46"/>
            <p:cNvCxnSpPr>
              <a:cxnSpLocks noChangeShapeType="1"/>
              <a:endCxn id="13448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0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1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52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3453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3454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5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18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3320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13321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3322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3323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3324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3325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3326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3327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V(a,b)</a:t>
            </a:r>
          </a:p>
        </p:txBody>
      </p:sp>
      <p:cxnSp>
        <p:nvCxnSpPr>
          <p:cNvPr id="13328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9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0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1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2" name="Straight Connector 45"/>
          <p:cNvCxnSpPr>
            <a:cxnSpLocks noChangeShapeType="1"/>
            <a:endCxn id="13323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3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4" name="Straight Connector 47"/>
          <p:cNvCxnSpPr>
            <a:cxnSpLocks noChangeShapeType="1"/>
            <a:endCxn id="13354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5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6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3337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3338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9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0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3341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3343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4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3345" name="Straight Connector 48"/>
          <p:cNvCxnSpPr>
            <a:cxnSpLocks noChangeShapeType="1"/>
            <a:endCxn id="13336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46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7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3348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3349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50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51" name="Straight Connector 38"/>
          <p:cNvCxnSpPr>
            <a:cxnSpLocks noChangeShapeType="1"/>
          </p:cNvCxnSpPr>
          <p:nvPr/>
        </p:nvCxnSpPr>
        <p:spPr bwMode="auto">
          <a:xfrm>
            <a:off x="2898775" y="29130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52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3353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3354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3355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3356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3357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58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59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3360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3361" name="Straight Connector 90"/>
          <p:cNvCxnSpPr>
            <a:cxnSpLocks noChangeShapeType="1"/>
            <a:endCxn id="13363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62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63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3364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3365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3366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67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68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3369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3370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1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2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3" name="Straight Connector 90"/>
          <p:cNvCxnSpPr>
            <a:cxnSpLocks noChangeShapeType="1"/>
            <a:endCxn id="13364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74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375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6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7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78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3379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3380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81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3382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83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84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3385" name="Straight Arrow Connector 168"/>
          <p:cNvCxnSpPr>
            <a:cxnSpLocks noChangeShapeType="1"/>
            <a:endCxn id="13384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86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13387" name="Oval 1"/>
          <p:cNvSpPr>
            <a:spLocks noChangeArrowheads="1"/>
          </p:cNvSpPr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09734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4340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4414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4415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4416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4417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4418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4419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4420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4421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422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4423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4424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4425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6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7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8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9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0" name="Straight Connector 45"/>
            <p:cNvCxnSpPr>
              <a:cxnSpLocks noChangeShapeType="1"/>
              <a:endCxn id="14419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1" name="Straight Connector 46"/>
            <p:cNvCxnSpPr>
              <a:cxnSpLocks noChangeShapeType="1"/>
              <a:endCxn id="14421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2" name="Straight Connector 47"/>
            <p:cNvCxnSpPr>
              <a:cxnSpLocks noChangeShapeType="1"/>
              <a:endCxn id="14422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3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34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4435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4436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7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38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4439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4440" name="Straight Connector 90"/>
            <p:cNvCxnSpPr>
              <a:cxnSpLocks noChangeShapeType="1"/>
              <a:endCxn id="14442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1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42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4443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4444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4445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6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47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4448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4449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50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4451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4452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4453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4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55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4456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7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8" name="Straight Connector 90"/>
            <p:cNvCxnSpPr>
              <a:cxnSpLocks noChangeShapeType="1"/>
              <a:endCxn id="14443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59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4460" name="Straight Connector 38"/>
            <p:cNvCxnSpPr>
              <a:cxnSpLocks noChangeShapeType="1"/>
              <a:endCxn id="14423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1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2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4463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4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4465" name="Straight Connector 48"/>
            <p:cNvCxnSpPr>
              <a:cxnSpLocks noChangeShapeType="1"/>
              <a:endCxn id="14451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6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7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4468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9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70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4471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4472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73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4474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4475" name="Straight Connector 46"/>
            <p:cNvCxnSpPr>
              <a:cxnSpLocks noChangeShapeType="1"/>
              <a:endCxn id="14474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6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7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78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4479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4480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1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342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4344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14345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4346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4347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4348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4349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4350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4351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</a:rPr>
              <a:t>V(</a:t>
            </a:r>
            <a:r>
              <a:rPr lang="en-US" altLang="en-US" sz="1000" dirty="0" err="1">
                <a:solidFill>
                  <a:srgbClr val="00B050"/>
                </a:solidFill>
              </a:rPr>
              <a:t>a,b</a:t>
            </a:r>
            <a:r>
              <a:rPr lang="en-US" altLang="en-US" sz="10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14352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3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4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5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6" name="Straight Connector 45"/>
          <p:cNvCxnSpPr>
            <a:cxnSpLocks noChangeShapeType="1"/>
            <a:endCxn id="14347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7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8" name="Straight Connector 47"/>
          <p:cNvCxnSpPr>
            <a:cxnSpLocks noChangeShapeType="1"/>
            <a:endCxn id="14378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9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0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4361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4362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3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4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4365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4367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8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4369" name="Straight Connector 48"/>
          <p:cNvCxnSpPr>
            <a:cxnSpLocks noChangeShapeType="1"/>
            <a:endCxn id="14360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70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1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4372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4373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74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75" name="Straight Connector 38"/>
          <p:cNvCxnSpPr>
            <a:cxnSpLocks noChangeShapeType="1"/>
          </p:cNvCxnSpPr>
          <p:nvPr/>
        </p:nvCxnSpPr>
        <p:spPr bwMode="auto">
          <a:xfrm>
            <a:off x="2898775" y="29130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6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4377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4378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4379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4380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4381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82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3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4384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4385" name="Straight Connector 90"/>
          <p:cNvCxnSpPr>
            <a:cxnSpLocks noChangeShapeType="1"/>
            <a:endCxn id="14387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86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7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4388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4389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4390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1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92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4393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4394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5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6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7" name="Straight Connector 90"/>
          <p:cNvCxnSpPr>
            <a:cxnSpLocks noChangeShapeType="1"/>
            <a:endCxn id="14388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98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4399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0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1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2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4403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4404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5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4406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7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8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4409" name="Straight Arrow Connector 168"/>
          <p:cNvCxnSpPr>
            <a:cxnSpLocks noChangeShapeType="1"/>
            <a:endCxn id="14408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410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14411" name="Oval 1"/>
          <p:cNvSpPr>
            <a:spLocks noChangeArrowheads="1"/>
          </p:cNvSpPr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4412" name="TextBox 170"/>
          <p:cNvSpPr txBox="1">
            <a:spLocks noChangeArrowheads="1"/>
          </p:cNvSpPr>
          <p:nvPr/>
        </p:nvSpPr>
        <p:spPr bwMode="auto">
          <a:xfrm>
            <a:off x="1463675" y="4256088"/>
            <a:ext cx="1260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replace it by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its parse tree</a:t>
            </a:r>
          </a:p>
        </p:txBody>
      </p:sp>
      <p:cxnSp>
        <p:nvCxnSpPr>
          <p:cNvPr id="14413" name="Straight Arrow Connector 171"/>
          <p:cNvCxnSpPr>
            <a:cxnSpLocks noChangeShapeType="1"/>
          </p:cNvCxnSpPr>
          <p:nvPr/>
        </p:nvCxnSpPr>
        <p:spPr bwMode="auto">
          <a:xfrm flipV="1">
            <a:off x="2352675" y="3429000"/>
            <a:ext cx="411163" cy="7889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3370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V.b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5365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5506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5507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5508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5509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5510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5511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5512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5513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5514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515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5516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5517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18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19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0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1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2" name="Straight Connector 45"/>
            <p:cNvCxnSpPr>
              <a:cxnSpLocks noChangeShapeType="1"/>
              <a:endCxn id="15511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3" name="Straight Connector 46"/>
            <p:cNvCxnSpPr>
              <a:cxnSpLocks noChangeShapeType="1"/>
              <a:endCxn id="15513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4" name="Straight Connector 47"/>
            <p:cNvCxnSpPr>
              <a:cxnSpLocks noChangeShapeType="1"/>
              <a:endCxn id="15514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5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26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5527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5528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9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30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5531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5532" name="Straight Connector 90"/>
            <p:cNvCxnSpPr>
              <a:cxnSpLocks noChangeShapeType="1"/>
              <a:endCxn id="15534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33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34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535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536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5537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38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39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540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5541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42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5543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5544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545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46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47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5548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49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50" name="Straight Connector 90"/>
            <p:cNvCxnSpPr>
              <a:cxnSpLocks noChangeShapeType="1"/>
              <a:endCxn id="15535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1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552" name="Straight Connector 38"/>
            <p:cNvCxnSpPr>
              <a:cxnSpLocks noChangeShapeType="1"/>
              <a:endCxn id="15515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53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4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555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6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5557" name="Straight Connector 48"/>
            <p:cNvCxnSpPr>
              <a:cxnSpLocks noChangeShapeType="1"/>
              <a:endCxn id="15543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58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9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5560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61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62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563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5564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65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5566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5567" name="Straight Connector 46"/>
            <p:cNvCxnSpPr>
              <a:cxnSpLocks noChangeShapeType="1"/>
              <a:endCxn id="15566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68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69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70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5571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5572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73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366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5368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&lt;select-statement&gt;</a:t>
            </a:r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5370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5371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5372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5373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5374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10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V(</a:t>
            </a:r>
            <a:r>
              <a:rPr lang="en-US" altLang="en-US" sz="1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a,b</a:t>
            </a: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  <p:cxnSp>
        <p:nvCxnSpPr>
          <p:cNvPr id="15376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7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8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9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0" name="Straight Connector 45"/>
          <p:cNvCxnSpPr>
            <a:cxnSpLocks noChangeShapeType="1"/>
            <a:endCxn id="15371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1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2" name="Straight Connector 47"/>
          <p:cNvCxnSpPr>
            <a:cxnSpLocks noChangeShapeType="1"/>
            <a:endCxn id="15403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3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4" name="Rectangle 101"/>
          <p:cNvSpPr>
            <a:spLocks noChangeArrowheads="1"/>
          </p:cNvSpPr>
          <p:nvPr/>
        </p:nvSpPr>
        <p:spPr bwMode="auto">
          <a:xfrm>
            <a:off x="3030538" y="443388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15385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5386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5387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8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9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5390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91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5392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93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5394" name="Straight Connector 48"/>
          <p:cNvCxnSpPr>
            <a:cxnSpLocks noChangeShapeType="1"/>
            <a:endCxn id="15385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95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96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5397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5398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99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00" name="Straight Connector 38"/>
          <p:cNvCxnSpPr>
            <a:cxnSpLocks noChangeShapeType="1"/>
            <a:endCxn id="15439" idx="0"/>
          </p:cNvCxnSpPr>
          <p:nvPr/>
        </p:nvCxnSpPr>
        <p:spPr bwMode="auto">
          <a:xfrm flipH="1">
            <a:off x="2716213" y="2913063"/>
            <a:ext cx="182562" cy="4397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01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5402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5403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5404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5405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5406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07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08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5409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5410" name="Straight Connector 90"/>
          <p:cNvCxnSpPr>
            <a:cxnSpLocks noChangeShapeType="1"/>
            <a:endCxn id="15412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1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12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5413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5414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5415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6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17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5418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5419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0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1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2" name="Straight Connector 90"/>
          <p:cNvCxnSpPr>
            <a:cxnSpLocks noChangeShapeType="1"/>
            <a:endCxn id="15413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23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5424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5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6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27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5428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5429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30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5431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32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33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5434" name="Straight Arrow Connector 168"/>
          <p:cNvCxnSpPr>
            <a:cxnSpLocks noChangeShapeType="1"/>
            <a:endCxn id="15433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435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CCCCCC"/>
              </a:solidFill>
              <a:ea typeface="宋体" panose="02010600030101010101" pitchFamily="2" charset="-122"/>
            </a:endParaRPr>
          </a:p>
        </p:txBody>
      </p:sp>
      <p:grpSp>
        <p:nvGrpSpPr>
          <p:cNvPr id="15437" name="Group 172"/>
          <p:cNvGrpSpPr>
            <a:grpSpLocks/>
          </p:cNvGrpSpPr>
          <p:nvPr/>
        </p:nvGrpSpPr>
        <p:grpSpPr bwMode="auto">
          <a:xfrm>
            <a:off x="301625" y="3352800"/>
            <a:ext cx="4545013" cy="3146425"/>
            <a:chOff x="4043989" y="2689894"/>
            <a:chExt cx="4545555" cy="3146425"/>
          </a:xfrm>
        </p:grpSpPr>
        <p:sp>
          <p:nvSpPr>
            <p:cNvPr id="15438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5439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5440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5441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5442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5443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5444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5445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5446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&lt;search-condition&gt;</a:t>
              </a:r>
            </a:p>
          </p:txBody>
        </p:sp>
        <p:sp>
          <p:nvSpPr>
            <p:cNvPr id="15447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5448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5449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0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1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2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3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4" name="Straight Connector 45"/>
            <p:cNvCxnSpPr>
              <a:cxnSpLocks noChangeShapeType="1"/>
              <a:endCxn id="15443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5" name="Straight Connector 46"/>
            <p:cNvCxnSpPr>
              <a:cxnSpLocks noChangeShapeType="1"/>
              <a:endCxn id="15445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6" name="Straight Connector 47"/>
            <p:cNvCxnSpPr>
              <a:cxnSpLocks noChangeShapeType="1"/>
              <a:endCxn id="15446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7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58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5459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5460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1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62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5463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5464" name="Straight Connector 90"/>
            <p:cNvCxnSpPr>
              <a:cxnSpLocks noChangeShapeType="1"/>
              <a:endCxn id="15466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5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66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467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468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5469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70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71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472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5473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74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5475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5476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477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78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79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5480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81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82" name="Straight Connector 90"/>
            <p:cNvCxnSpPr>
              <a:cxnSpLocks noChangeShapeType="1"/>
              <a:endCxn id="15467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83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484" name="Straight Connector 38"/>
            <p:cNvCxnSpPr>
              <a:cxnSpLocks noChangeShapeType="1"/>
              <a:endCxn id="15447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85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86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487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88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5489" name="Straight Connector 48"/>
            <p:cNvCxnSpPr>
              <a:cxnSpLocks noChangeShapeType="1"/>
              <a:endCxn id="15475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90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91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5492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93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94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495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5496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97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&lt;column-name&gt;</a:t>
              </a:r>
            </a:p>
          </p:txBody>
        </p:sp>
        <p:sp>
          <p:nvSpPr>
            <p:cNvPr id="15498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5499" name="Straight Connector 46"/>
            <p:cNvCxnSpPr>
              <a:cxnSpLocks noChangeShapeType="1"/>
              <a:endCxn id="15498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00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01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02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5503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5504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05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42802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6389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6531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6532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6533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6534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6535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6536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6537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6538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6539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6540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6541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6542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3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4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5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6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7" name="Straight Connector 45"/>
            <p:cNvCxnSpPr>
              <a:cxnSpLocks noChangeShapeType="1"/>
              <a:endCxn id="16536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8" name="Straight Connector 46"/>
            <p:cNvCxnSpPr>
              <a:cxnSpLocks noChangeShapeType="1"/>
              <a:endCxn id="16538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9" name="Straight Connector 47"/>
            <p:cNvCxnSpPr>
              <a:cxnSpLocks noChangeShapeType="1"/>
              <a:endCxn id="16539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50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51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6552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6553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54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55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6556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6557" name="Straight Connector 90"/>
            <p:cNvCxnSpPr>
              <a:cxnSpLocks noChangeShapeType="1"/>
              <a:endCxn id="16559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58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59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560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561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6562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63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64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565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6566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67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68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569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70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1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72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6573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4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5" name="Straight Connector 90"/>
            <p:cNvCxnSpPr>
              <a:cxnSpLocks noChangeShapeType="1"/>
              <a:endCxn id="16560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76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577" name="Straight Connector 38"/>
            <p:cNvCxnSpPr>
              <a:cxnSpLocks noChangeShapeType="1"/>
              <a:endCxn id="16540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8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79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80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1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6582" name="Straight Connector 48"/>
            <p:cNvCxnSpPr>
              <a:cxnSpLocks noChangeShapeType="1"/>
              <a:endCxn id="16568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83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4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6585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86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7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588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6589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90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91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6592" name="Straight Connector 46"/>
            <p:cNvCxnSpPr>
              <a:cxnSpLocks noChangeShapeType="1"/>
              <a:endCxn id="16591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93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94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95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6596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6597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98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390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6392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6394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6395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6396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6397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6398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10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V(</a:t>
            </a:r>
            <a:r>
              <a:rPr lang="en-US" altLang="en-US" sz="1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a,b</a:t>
            </a: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  <p:cxnSp>
        <p:nvCxnSpPr>
          <p:cNvPr id="16400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2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3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4" name="Straight Connector 45"/>
          <p:cNvCxnSpPr>
            <a:cxnSpLocks noChangeShapeType="1"/>
            <a:endCxn id="16395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5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6" name="Straight Connector 47"/>
          <p:cNvCxnSpPr>
            <a:cxnSpLocks noChangeShapeType="1"/>
            <a:endCxn id="16427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7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8" name="Rectangle 101"/>
          <p:cNvSpPr>
            <a:spLocks noChangeArrowheads="1"/>
          </p:cNvSpPr>
          <p:nvPr/>
        </p:nvSpPr>
        <p:spPr bwMode="auto">
          <a:xfrm>
            <a:off x="3030538" y="443388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16409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6410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6411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2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3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6414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5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6416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7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6418" name="Straight Connector 48"/>
          <p:cNvCxnSpPr>
            <a:cxnSpLocks noChangeShapeType="1"/>
            <a:endCxn id="16409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9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20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6421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6422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3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4" name="Straight Connector 38"/>
          <p:cNvCxnSpPr>
            <a:cxnSpLocks noChangeShapeType="1"/>
            <a:endCxn id="16464" idx="0"/>
          </p:cNvCxnSpPr>
          <p:nvPr/>
        </p:nvCxnSpPr>
        <p:spPr bwMode="auto">
          <a:xfrm flipH="1">
            <a:off x="2716213" y="2913063"/>
            <a:ext cx="182562" cy="4397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25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6426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6427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6428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6429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6430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1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32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6433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6434" name="Straight Connector 90"/>
          <p:cNvCxnSpPr>
            <a:cxnSpLocks noChangeShapeType="1"/>
            <a:endCxn id="16436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5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36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6437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6438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6439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0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41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6442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6443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4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5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6" name="Straight Connector 90"/>
          <p:cNvCxnSpPr>
            <a:cxnSpLocks noChangeShapeType="1"/>
            <a:endCxn id="16437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47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6448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9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50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51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6452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6453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54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6455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56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57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6458" name="Straight Arrow Connector 168"/>
          <p:cNvCxnSpPr>
            <a:cxnSpLocks noChangeShapeType="1"/>
            <a:endCxn id="16457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59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CCCCCC"/>
              </a:solidFill>
              <a:ea typeface="宋体" panose="02010600030101010101" pitchFamily="2" charset="-122"/>
            </a:endParaRPr>
          </a:p>
        </p:txBody>
      </p:sp>
      <p:grpSp>
        <p:nvGrpSpPr>
          <p:cNvPr id="16461" name="Group 172"/>
          <p:cNvGrpSpPr>
            <a:grpSpLocks/>
          </p:cNvGrpSpPr>
          <p:nvPr/>
        </p:nvGrpSpPr>
        <p:grpSpPr bwMode="auto">
          <a:xfrm>
            <a:off x="301625" y="3352800"/>
            <a:ext cx="4545013" cy="3146425"/>
            <a:chOff x="4043989" y="2689894"/>
            <a:chExt cx="4545555" cy="3146425"/>
          </a:xfrm>
        </p:grpSpPr>
        <p:sp>
          <p:nvSpPr>
            <p:cNvPr id="16463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6464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6465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6466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6467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6468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6469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6470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6471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6472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6473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6474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5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6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7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8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9" name="Straight Connector 45"/>
            <p:cNvCxnSpPr>
              <a:cxnSpLocks noChangeShapeType="1"/>
              <a:endCxn id="16468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0" name="Straight Connector 46"/>
            <p:cNvCxnSpPr>
              <a:cxnSpLocks noChangeShapeType="1"/>
              <a:endCxn id="16470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1" name="Straight Connector 47"/>
            <p:cNvCxnSpPr>
              <a:cxnSpLocks noChangeShapeType="1"/>
              <a:endCxn id="16471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2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83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6484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6485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6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87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6488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6489" name="Straight Connector 90"/>
            <p:cNvCxnSpPr>
              <a:cxnSpLocks noChangeShapeType="1"/>
              <a:endCxn id="16491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90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91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492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493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6494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95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96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497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6498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99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00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501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02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03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04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6505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06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07" name="Straight Connector 90"/>
            <p:cNvCxnSpPr>
              <a:cxnSpLocks noChangeShapeType="1"/>
              <a:endCxn id="16492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08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509" name="Straight Connector 38"/>
            <p:cNvCxnSpPr>
              <a:cxnSpLocks noChangeShapeType="1"/>
              <a:endCxn id="16472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10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1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12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3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6514" name="Straight Connector 48"/>
            <p:cNvCxnSpPr>
              <a:cxnSpLocks noChangeShapeType="1"/>
              <a:endCxn id="16500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15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6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6517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18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9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520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6521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22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6524" name="Straight Connector 46"/>
            <p:cNvCxnSpPr>
              <a:cxnSpLocks noChangeShapeType="1"/>
              <a:endCxn id="16523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25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26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27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6528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6529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30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TextBox 2"/>
          <p:cNvSpPr txBox="1"/>
          <p:nvPr/>
        </p:nvSpPr>
        <p:spPr>
          <a:xfrm>
            <a:off x="5618163" y="5313363"/>
            <a:ext cx="3233737" cy="1169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/>
              <a:t>Therefore, for each </a:t>
            </a:r>
            <a:r>
              <a:rPr lang="en-US" sz="1400" dirty="0">
                <a:solidFill>
                  <a:srgbClr val="FFC000"/>
                </a:solidFill>
              </a:rPr>
              <a:t>CREATE VIEW</a:t>
            </a:r>
          </a:p>
          <a:p>
            <a:pPr>
              <a:defRPr/>
            </a:pPr>
            <a:r>
              <a:rPr lang="en-US" sz="1400" dirty="0"/>
              <a:t>statement, construct its parse tree.</a:t>
            </a:r>
          </a:p>
          <a:p>
            <a:pPr>
              <a:defRPr/>
            </a:pPr>
            <a:r>
              <a:rPr lang="en-US" sz="1400" dirty="0"/>
              <a:t>In the parse tree for a statement that</a:t>
            </a:r>
          </a:p>
          <a:p>
            <a:pPr>
              <a:defRPr/>
            </a:pPr>
            <a:r>
              <a:rPr lang="en-US" sz="1400" dirty="0"/>
              <a:t>uses the view, replace the view name </a:t>
            </a:r>
          </a:p>
          <a:p>
            <a:pPr>
              <a:defRPr/>
            </a:pPr>
            <a:r>
              <a:rPr lang="en-US" sz="1400" dirty="0"/>
              <a:t>with the parse tree for the view.   </a:t>
            </a:r>
          </a:p>
        </p:txBody>
      </p:sp>
    </p:spTree>
    <p:extLst>
      <p:ext uri="{BB962C8B-B14F-4D97-AF65-F5344CB8AC3E}">
        <p14:creationId xmlns:p14="http://schemas.microsoft.com/office/powerpoint/2010/main" val="42394878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17415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6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7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8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17419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17420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17421" name="Down Arrow 16"/>
          <p:cNvSpPr>
            <a:spLocks noChangeArrowheads="1"/>
          </p:cNvSpPr>
          <p:nvPr/>
        </p:nvSpPr>
        <p:spPr bwMode="auto">
          <a:xfrm>
            <a:off x="3937000" y="2198688"/>
            <a:ext cx="242888" cy="300037"/>
          </a:xfrm>
          <a:prstGeom prst="downArrow">
            <a:avLst>
              <a:gd name="adj1" fmla="val 50000"/>
              <a:gd name="adj2" fmla="val 498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22" name="TextBox 22"/>
          <p:cNvSpPr txBox="1">
            <a:spLocks noChangeArrowheads="1"/>
          </p:cNvSpPr>
          <p:nvPr/>
        </p:nvSpPr>
        <p:spPr bwMode="auto">
          <a:xfrm>
            <a:off x="3005138" y="216535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36925" y="2493963"/>
            <a:ext cx="1436688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17424" name="Down Arrow 16"/>
          <p:cNvSpPr>
            <a:spLocks noChangeArrowheads="1"/>
          </p:cNvSpPr>
          <p:nvPr/>
        </p:nvSpPr>
        <p:spPr bwMode="auto">
          <a:xfrm>
            <a:off x="3937000" y="2822575"/>
            <a:ext cx="242888" cy="242888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25" name="TextBox 22"/>
          <p:cNvSpPr txBox="1">
            <a:spLocks noChangeArrowheads="1"/>
          </p:cNvSpPr>
          <p:nvPr/>
        </p:nvSpPr>
        <p:spPr bwMode="auto">
          <a:xfrm>
            <a:off x="2992438" y="279558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7426" name="Flowchart: Process 155"/>
          <p:cNvSpPr>
            <a:spLocks noChangeArrowheads="1"/>
          </p:cNvSpPr>
          <p:nvPr/>
        </p:nvSpPr>
        <p:spPr bwMode="auto">
          <a:xfrm>
            <a:off x="1106488" y="2144713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17427" name="Straight Arrow Connector 156"/>
          <p:cNvCxnSpPr>
            <a:cxnSpLocks noChangeShapeType="1"/>
          </p:cNvCxnSpPr>
          <p:nvPr/>
        </p:nvCxnSpPr>
        <p:spPr bwMode="auto">
          <a:xfrm>
            <a:off x="2582863" y="2544763"/>
            <a:ext cx="704850" cy="115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8" name="TextBox 1"/>
          <p:cNvSpPr txBox="1">
            <a:spLocks noChangeArrowheads="1"/>
          </p:cNvSpPr>
          <p:nvPr/>
        </p:nvSpPr>
        <p:spPr bwMode="auto">
          <a:xfrm>
            <a:off x="6319838" y="236855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3895705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18439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0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1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2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18443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18444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18445" name="Down Arrow 16"/>
          <p:cNvSpPr>
            <a:spLocks noChangeArrowheads="1"/>
          </p:cNvSpPr>
          <p:nvPr/>
        </p:nvSpPr>
        <p:spPr bwMode="auto">
          <a:xfrm>
            <a:off x="3937000" y="2198688"/>
            <a:ext cx="242888" cy="300037"/>
          </a:xfrm>
          <a:prstGeom prst="downArrow">
            <a:avLst>
              <a:gd name="adj1" fmla="val 50000"/>
              <a:gd name="adj2" fmla="val 498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6" name="TextBox 22"/>
          <p:cNvSpPr txBox="1">
            <a:spLocks noChangeArrowheads="1"/>
          </p:cNvSpPr>
          <p:nvPr/>
        </p:nvSpPr>
        <p:spPr bwMode="auto">
          <a:xfrm>
            <a:off x="3005138" y="216535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36925" y="2493963"/>
            <a:ext cx="1436688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18448" name="Down Arrow 16"/>
          <p:cNvSpPr>
            <a:spLocks noChangeArrowheads="1"/>
          </p:cNvSpPr>
          <p:nvPr/>
        </p:nvSpPr>
        <p:spPr bwMode="auto">
          <a:xfrm>
            <a:off x="3937000" y="2822575"/>
            <a:ext cx="242888" cy="242888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9" name="TextBox 22"/>
          <p:cNvSpPr txBox="1">
            <a:spLocks noChangeArrowheads="1"/>
          </p:cNvSpPr>
          <p:nvPr/>
        </p:nvSpPr>
        <p:spPr bwMode="auto">
          <a:xfrm>
            <a:off x="2992438" y="279558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8450" name="Flowchart: Process 155"/>
          <p:cNvSpPr>
            <a:spLocks noChangeArrowheads="1"/>
          </p:cNvSpPr>
          <p:nvPr/>
        </p:nvSpPr>
        <p:spPr bwMode="auto">
          <a:xfrm>
            <a:off x="1106488" y="2144713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18451" name="Straight Arrow Connector 156"/>
          <p:cNvCxnSpPr>
            <a:cxnSpLocks noChangeShapeType="1"/>
          </p:cNvCxnSpPr>
          <p:nvPr/>
        </p:nvCxnSpPr>
        <p:spPr bwMode="auto">
          <a:xfrm>
            <a:off x="2582863" y="2544763"/>
            <a:ext cx="704850" cy="115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52" name="TextBox 1"/>
          <p:cNvSpPr txBox="1">
            <a:spLocks noChangeArrowheads="1"/>
          </p:cNvSpPr>
          <p:nvPr/>
        </p:nvSpPr>
        <p:spPr bwMode="auto">
          <a:xfrm>
            <a:off x="6319838" y="236855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18453" name="TextBox 1"/>
          <p:cNvSpPr txBox="1">
            <a:spLocks noChangeArrowheads="1"/>
          </p:cNvSpPr>
          <p:nvPr/>
        </p:nvSpPr>
        <p:spPr bwMode="auto">
          <a:xfrm>
            <a:off x="6319838" y="17033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761975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19462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19463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4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5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6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19467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19468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19469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70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19472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73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9474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19475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78302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0487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8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9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0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0491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0492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0493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T(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b,c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T.b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0494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5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0497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8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0499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0500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336884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151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2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3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4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1515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1516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1517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1518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1526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1527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1528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1529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1530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1531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1532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1533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1534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1535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1536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1537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1538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-list&gt;</a:t>
              </a:r>
            </a:p>
          </p:txBody>
        </p:sp>
        <p:sp>
          <p:nvSpPr>
            <p:cNvPr id="21539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1540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541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2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3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4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5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6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7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8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9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0" name="Straight Connector 45"/>
            <p:cNvCxnSpPr>
              <a:cxnSpLocks noChangeShapeType="1"/>
              <a:endCxn id="21530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1" name="Straight Connector 46"/>
            <p:cNvCxnSpPr>
              <a:cxnSpLocks noChangeShapeType="1"/>
              <a:endCxn id="21532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2" name="Straight Connector 47"/>
            <p:cNvCxnSpPr>
              <a:cxnSpLocks noChangeShapeType="1"/>
              <a:endCxn id="21533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3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4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5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6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57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-name&gt;</a:t>
              </a:r>
            </a:p>
          </p:txBody>
        </p:sp>
        <p:sp>
          <p:nvSpPr>
            <p:cNvPr id="21558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1559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1560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1561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2" name="Straight Connector 67"/>
            <p:cNvCxnSpPr>
              <a:cxnSpLocks noChangeShapeType="1"/>
              <a:endCxn id="21560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3" name="Straight Connector 68"/>
            <p:cNvCxnSpPr>
              <a:cxnSpLocks noChangeShapeType="1"/>
              <a:endCxn id="21559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4" name="Straight Connector 69"/>
            <p:cNvCxnSpPr>
              <a:cxnSpLocks noChangeShapeType="1"/>
              <a:endCxn id="21566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5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66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1567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1568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9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70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1571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1572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1573" name="Straight Connector 90"/>
            <p:cNvCxnSpPr>
              <a:cxnSpLocks noChangeShapeType="1"/>
              <a:stCxn id="21572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4" name="Straight Connector 91"/>
            <p:cNvCxnSpPr>
              <a:cxnSpLocks noChangeShapeType="1"/>
              <a:endCxn id="21578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5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6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77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1578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1579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1580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1581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82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83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84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85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1586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1587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1588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89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1590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91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92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93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1594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1595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1596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97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1598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1599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1600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601" name="Straight Connector 127"/>
            <p:cNvCxnSpPr>
              <a:cxnSpLocks noChangeShapeType="1"/>
              <a:endCxn id="21599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602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603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604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1605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1606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607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1608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1609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1610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1611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612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613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614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1615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1616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1617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618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1619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620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621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1622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1623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1624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1625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1626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sp>
        <p:nvSpPr>
          <p:cNvPr id="21519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20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1522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23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1524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1525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29104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253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6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7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8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2539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2540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2541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2542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2562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2563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2564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2565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2566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2567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2568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2569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2570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2571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2572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2573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2574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2575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2576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2577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78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79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0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1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2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3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4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5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6" name="Straight Connector 45"/>
            <p:cNvCxnSpPr>
              <a:cxnSpLocks noChangeShapeType="1"/>
              <a:endCxn id="22566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7" name="Straight Connector 46"/>
            <p:cNvCxnSpPr>
              <a:cxnSpLocks noChangeShapeType="1"/>
              <a:endCxn id="22568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8" name="Straight Connector 47"/>
            <p:cNvCxnSpPr>
              <a:cxnSpLocks noChangeShapeType="1"/>
              <a:endCxn id="22569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9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0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1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2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93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2594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2595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2596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2597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8" name="Straight Connector 67"/>
            <p:cNvCxnSpPr>
              <a:cxnSpLocks noChangeShapeType="1"/>
              <a:endCxn id="22596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9" name="Straight Connector 68"/>
            <p:cNvCxnSpPr>
              <a:cxnSpLocks noChangeShapeType="1"/>
              <a:endCxn id="22595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0" name="Straight Connector 69"/>
            <p:cNvCxnSpPr>
              <a:cxnSpLocks noChangeShapeType="1"/>
              <a:endCxn id="22602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1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02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2603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2604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5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06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2607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2608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2609" name="Straight Connector 90"/>
            <p:cNvCxnSpPr>
              <a:cxnSpLocks noChangeShapeType="1"/>
              <a:stCxn id="22608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0" name="Straight Connector 91"/>
            <p:cNvCxnSpPr>
              <a:cxnSpLocks noChangeShapeType="1"/>
              <a:endCxn id="22614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1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2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13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2614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2615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2616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2617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8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9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20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21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2622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2623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2624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25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2626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27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28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29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2630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2631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2632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33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2634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2635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2636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7" name="Straight Connector 127"/>
            <p:cNvCxnSpPr>
              <a:cxnSpLocks noChangeShapeType="1"/>
              <a:endCxn id="22635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8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9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40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2641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2642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643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2644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2645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2646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2647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64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64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650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2651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2652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265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2654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2655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656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657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2658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2659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2660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2661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2662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2543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2551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2552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T(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b,c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22553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2554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555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556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557" name="Straight Connector 184"/>
            <p:cNvCxnSpPr>
              <a:cxnSpLocks noChangeShapeType="1"/>
              <a:endCxn id="22552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58" name="Straight Connector 185"/>
            <p:cNvCxnSpPr>
              <a:cxnSpLocks noChangeShapeType="1"/>
              <a:endCxn id="22551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59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 AND a&gt;4</a:t>
              </a:r>
            </a:p>
          </p:txBody>
        </p:sp>
        <p:cxnSp>
          <p:nvCxnSpPr>
            <p:cNvPr id="22560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1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44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45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2547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48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2549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2550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566958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3558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3559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0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1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2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3563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3564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3565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3566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3588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3589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3590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3591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3592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3593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3594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3595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3596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3597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3598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3599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3600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3601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3602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3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4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5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6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7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8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9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0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1" name="Straight Connector 45"/>
            <p:cNvCxnSpPr>
              <a:cxnSpLocks noChangeShapeType="1"/>
              <a:endCxn id="23591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2" name="Straight Connector 46"/>
            <p:cNvCxnSpPr>
              <a:cxnSpLocks noChangeShapeType="1"/>
              <a:endCxn id="23593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3" name="Straight Connector 47"/>
            <p:cNvCxnSpPr>
              <a:cxnSpLocks noChangeShapeType="1"/>
              <a:endCxn id="23594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4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5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6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7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18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3619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3620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3621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3622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3" name="Straight Connector 67"/>
            <p:cNvCxnSpPr>
              <a:cxnSpLocks noChangeShapeType="1"/>
              <a:endCxn id="23621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4" name="Straight Connector 68"/>
            <p:cNvCxnSpPr>
              <a:cxnSpLocks noChangeShapeType="1"/>
              <a:endCxn id="23620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5" name="Straight Connector 69"/>
            <p:cNvCxnSpPr>
              <a:cxnSpLocks noChangeShapeType="1"/>
              <a:endCxn id="23627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6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27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3628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3629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0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31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3632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3633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3634" name="Straight Connector 90"/>
            <p:cNvCxnSpPr>
              <a:cxnSpLocks noChangeShapeType="1"/>
              <a:stCxn id="23633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5" name="Straight Connector 91"/>
            <p:cNvCxnSpPr>
              <a:cxnSpLocks noChangeShapeType="1"/>
              <a:endCxn id="23639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6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7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38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3639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3640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3641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3642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3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4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5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46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3647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3648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3649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0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3651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2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3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4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3655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3656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3657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8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3659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3660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3661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2" name="Straight Connector 127"/>
            <p:cNvCxnSpPr>
              <a:cxnSpLocks noChangeShapeType="1"/>
              <a:endCxn id="23660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3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4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65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3666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3667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668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3669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3670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3671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3672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673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674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675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3676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3677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3678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3679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3680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681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682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3683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3684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3685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3686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3687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3567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3576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3577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3578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3579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580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581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3582" name="Straight Connector 184"/>
            <p:cNvCxnSpPr>
              <a:cxnSpLocks noChangeShapeType="1"/>
              <a:endCxn id="23577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3" name="Straight Connector 185"/>
            <p:cNvCxnSpPr>
              <a:cxnSpLocks noChangeShapeType="1"/>
              <a:endCxn id="23576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84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3585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568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9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3571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72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3573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3574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5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 dirty="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115282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4582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4583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4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5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6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4587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588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4589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4590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4622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4623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4624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4625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4626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4627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4628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4629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4630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4631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4632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4633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4634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4635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4636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4637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8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9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0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1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2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3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4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5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6" name="Straight Connector 45"/>
            <p:cNvCxnSpPr>
              <a:cxnSpLocks noChangeShapeType="1"/>
              <a:endCxn id="24626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7" name="Straight Connector 46"/>
            <p:cNvCxnSpPr>
              <a:cxnSpLocks noChangeShapeType="1"/>
              <a:endCxn id="24628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47"/>
            <p:cNvCxnSpPr>
              <a:cxnSpLocks noChangeShapeType="1"/>
              <a:endCxn id="24629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1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2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3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4654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4655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4656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4657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8" name="Straight Connector 67"/>
            <p:cNvCxnSpPr>
              <a:cxnSpLocks noChangeShapeType="1"/>
              <a:endCxn id="24656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9" name="Straight Connector 68"/>
            <p:cNvCxnSpPr>
              <a:cxnSpLocks noChangeShapeType="1"/>
              <a:endCxn id="24655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0" name="Straight Connector 69"/>
            <p:cNvCxnSpPr>
              <a:cxnSpLocks noChangeShapeType="1"/>
              <a:endCxn id="24662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1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62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4663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4664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5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66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667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4668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4669" name="Straight Connector 90"/>
            <p:cNvCxnSpPr>
              <a:cxnSpLocks noChangeShapeType="1"/>
              <a:stCxn id="24668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0" name="Straight Connector 91"/>
            <p:cNvCxnSpPr>
              <a:cxnSpLocks noChangeShapeType="1"/>
              <a:endCxn id="24674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1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2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73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4674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4675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4676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4677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8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9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0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81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4682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4683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4684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85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4686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7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8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89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4690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4691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4692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93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4694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4695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4696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7" name="Straight Connector 127"/>
            <p:cNvCxnSpPr>
              <a:cxnSpLocks noChangeShapeType="1"/>
              <a:endCxn id="24695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8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9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00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4701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4702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703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4704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4705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4706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4707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70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70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710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4711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4712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471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4714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4715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716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717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4718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4719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4720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4721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4722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4591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4611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4612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613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4614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615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616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617" name="Straight Connector 184"/>
            <p:cNvCxnSpPr>
              <a:cxnSpLocks noChangeShapeType="1"/>
              <a:endCxn id="24612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8" name="Straight Connector 185"/>
            <p:cNvCxnSpPr>
              <a:cxnSpLocks noChangeShapeType="1"/>
              <a:endCxn id="24611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9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4620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1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592" name="Rectangle 175"/>
          <p:cNvSpPr>
            <a:spLocks noChangeArrowheads="1"/>
          </p:cNvSpPr>
          <p:nvPr/>
        </p:nvSpPr>
        <p:spPr bwMode="auto">
          <a:xfrm>
            <a:off x="5205413" y="6559550"/>
            <a:ext cx="1252537" cy="241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(S(a,b))</a:t>
            </a:r>
          </a:p>
        </p:txBody>
      </p:sp>
      <p:sp>
        <p:nvSpPr>
          <p:cNvPr id="24593" name="Rectangle 176"/>
          <p:cNvSpPr>
            <a:spLocks noChangeArrowheads="1"/>
          </p:cNvSpPr>
          <p:nvPr/>
        </p:nvSpPr>
        <p:spPr bwMode="auto">
          <a:xfrm>
            <a:off x="6662738" y="6557963"/>
            <a:ext cx="1176337" cy="252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(T(b,c))</a:t>
            </a:r>
          </a:p>
        </p:txBody>
      </p:sp>
      <p:sp>
        <p:nvSpPr>
          <p:cNvPr id="24594" name="TextBox 177"/>
          <p:cNvSpPr txBox="1">
            <a:spLocks noChangeArrowheads="1"/>
          </p:cNvSpPr>
          <p:nvPr/>
        </p:nvSpPr>
        <p:spPr bwMode="auto">
          <a:xfrm>
            <a:off x="5908675" y="6067425"/>
            <a:ext cx="1139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Alg-CrossProd</a:t>
            </a:r>
            <a:endParaRPr lang="en-US" altLang="en-US" sz="1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595" name="TextBox 196"/>
          <p:cNvSpPr txBox="1">
            <a:spLocks noChangeArrowheads="1"/>
          </p:cNvSpPr>
          <p:nvPr/>
        </p:nvSpPr>
        <p:spPr bwMode="auto">
          <a:xfrm>
            <a:off x="5676900" y="5610225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Select(</a:t>
            </a:r>
            <a:r>
              <a:rPr lang="en-US" alt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S.b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T.b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a&gt;4)</a:t>
            </a:r>
          </a:p>
        </p:txBody>
      </p:sp>
      <p:cxnSp>
        <p:nvCxnSpPr>
          <p:cNvPr id="24596" name="Straight Arrow Connector 163"/>
          <p:cNvCxnSpPr>
            <a:cxnSpLocks noChangeShapeType="1"/>
            <a:stCxn id="24593" idx="0"/>
          </p:cNvCxnSpPr>
          <p:nvPr/>
        </p:nvCxnSpPr>
        <p:spPr bwMode="auto">
          <a:xfrm rot="16200000" flipV="1">
            <a:off x="6851650" y="6159500"/>
            <a:ext cx="204788" cy="59213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7" name="Straight Arrow Connector 164"/>
          <p:cNvCxnSpPr>
            <a:cxnSpLocks noChangeShapeType="1"/>
            <a:stCxn id="24592" idx="0"/>
          </p:cNvCxnSpPr>
          <p:nvPr/>
        </p:nvCxnSpPr>
        <p:spPr bwMode="auto">
          <a:xfrm rot="5400000" flipH="1" flipV="1">
            <a:off x="5965825" y="6219825"/>
            <a:ext cx="206375" cy="4730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8" name="TextBox 196"/>
          <p:cNvSpPr txBox="1">
            <a:spLocks noChangeArrowheads="1"/>
          </p:cNvSpPr>
          <p:nvPr/>
        </p:nvSpPr>
        <p:spPr bwMode="auto">
          <a:xfrm>
            <a:off x="5975350" y="5153025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Projection(c)</a:t>
            </a:r>
          </a:p>
        </p:txBody>
      </p:sp>
      <p:cxnSp>
        <p:nvCxnSpPr>
          <p:cNvPr id="24599" name="Straight Arrow Connector 178"/>
          <p:cNvCxnSpPr>
            <a:cxnSpLocks noChangeShapeType="1"/>
            <a:stCxn id="24594" idx="0"/>
            <a:endCxn id="24595" idx="2"/>
          </p:cNvCxnSpPr>
          <p:nvPr/>
        </p:nvCxnSpPr>
        <p:spPr bwMode="auto">
          <a:xfrm rot="16200000" flipV="1">
            <a:off x="6387306" y="5976144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00" name="Straight Arrow Connector 180"/>
          <p:cNvCxnSpPr>
            <a:cxnSpLocks noChangeShapeType="1"/>
            <a:stCxn id="24595" idx="0"/>
            <a:endCxn id="24598" idx="2"/>
          </p:cNvCxnSpPr>
          <p:nvPr/>
        </p:nvCxnSpPr>
        <p:spPr bwMode="auto">
          <a:xfrm flipH="1" flipV="1">
            <a:off x="6470650" y="5429250"/>
            <a:ext cx="6350" cy="1809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01" name="Straight Arrow Connector 143"/>
          <p:cNvCxnSpPr>
            <a:cxnSpLocks noChangeShapeType="1"/>
          </p:cNvCxnSpPr>
          <p:nvPr/>
        </p:nvCxnSpPr>
        <p:spPr bwMode="auto">
          <a:xfrm rot="5400000" flipH="1" flipV="1">
            <a:off x="6387306" y="5063332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2" name="TextBox 23"/>
          <p:cNvSpPr txBox="1">
            <a:spLocks noChangeArrowheads="1"/>
          </p:cNvSpPr>
          <p:nvPr/>
        </p:nvSpPr>
        <p:spPr bwMode="auto">
          <a:xfrm>
            <a:off x="6172200" y="4718050"/>
            <a:ext cx="590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24603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4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4606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7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608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4609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10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 dirty="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23695998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5606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5607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8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9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0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5611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5612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5613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5614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5647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5648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5649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5650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5651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5652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5653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5654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5655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5656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5657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5658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5659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5660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5661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5662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3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4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5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6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7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8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9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0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1" name="Straight Connector 45"/>
            <p:cNvCxnSpPr>
              <a:cxnSpLocks noChangeShapeType="1"/>
              <a:endCxn id="25651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2" name="Straight Connector 46"/>
            <p:cNvCxnSpPr>
              <a:cxnSpLocks noChangeShapeType="1"/>
              <a:endCxn id="25653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3" name="Straight Connector 47"/>
            <p:cNvCxnSpPr>
              <a:cxnSpLocks noChangeShapeType="1"/>
              <a:endCxn id="25654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4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5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6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7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78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5679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5680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5681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5682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3" name="Straight Connector 67"/>
            <p:cNvCxnSpPr>
              <a:cxnSpLocks noChangeShapeType="1"/>
              <a:endCxn id="25681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4" name="Straight Connector 68"/>
            <p:cNvCxnSpPr>
              <a:cxnSpLocks noChangeShapeType="1"/>
              <a:endCxn id="25680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5" name="Straight Connector 69"/>
            <p:cNvCxnSpPr>
              <a:cxnSpLocks noChangeShapeType="1"/>
              <a:endCxn id="25687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6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87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5688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5689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0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91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5692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5693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5694" name="Straight Connector 90"/>
            <p:cNvCxnSpPr>
              <a:cxnSpLocks noChangeShapeType="1"/>
              <a:stCxn id="25693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5" name="Straight Connector 91"/>
            <p:cNvCxnSpPr>
              <a:cxnSpLocks noChangeShapeType="1"/>
              <a:endCxn id="25699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6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7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98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5699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5700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5701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5702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3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4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5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06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5707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5708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5709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0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5711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2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3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4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5715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5716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5717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8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5719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5720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5721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2" name="Straight Connector 127"/>
            <p:cNvCxnSpPr>
              <a:cxnSpLocks noChangeShapeType="1"/>
              <a:endCxn id="25720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3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4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25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5726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5727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728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5729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5730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5731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5732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733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734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735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5736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5737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5738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5739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5740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741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742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743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5744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5745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5746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747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5615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5636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5637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5638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5639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40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41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642" name="Straight Connector 184"/>
            <p:cNvCxnSpPr>
              <a:cxnSpLocks noChangeShapeType="1"/>
              <a:endCxn id="25637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3" name="Straight Connector 185"/>
            <p:cNvCxnSpPr>
              <a:cxnSpLocks noChangeShapeType="1"/>
              <a:endCxn id="25636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44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5645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5616" name="Rectangle 175"/>
          <p:cNvSpPr>
            <a:spLocks noChangeArrowheads="1"/>
          </p:cNvSpPr>
          <p:nvPr/>
        </p:nvSpPr>
        <p:spPr bwMode="auto">
          <a:xfrm>
            <a:off x="5205413" y="6559550"/>
            <a:ext cx="1252537" cy="241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(S(a,b))</a:t>
            </a:r>
          </a:p>
        </p:txBody>
      </p:sp>
      <p:sp>
        <p:nvSpPr>
          <p:cNvPr id="25617" name="Rectangle 176"/>
          <p:cNvSpPr>
            <a:spLocks noChangeArrowheads="1"/>
          </p:cNvSpPr>
          <p:nvPr/>
        </p:nvSpPr>
        <p:spPr bwMode="auto">
          <a:xfrm>
            <a:off x="6662738" y="6557963"/>
            <a:ext cx="1176337" cy="252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(T(b,c))</a:t>
            </a:r>
          </a:p>
        </p:txBody>
      </p:sp>
      <p:sp>
        <p:nvSpPr>
          <p:cNvPr id="25618" name="TextBox 177"/>
          <p:cNvSpPr txBox="1">
            <a:spLocks noChangeArrowheads="1"/>
          </p:cNvSpPr>
          <p:nvPr/>
        </p:nvSpPr>
        <p:spPr bwMode="auto">
          <a:xfrm>
            <a:off x="5908675" y="6067425"/>
            <a:ext cx="1139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Alg-CrossProd</a:t>
            </a:r>
          </a:p>
        </p:txBody>
      </p:sp>
      <p:sp>
        <p:nvSpPr>
          <p:cNvPr id="25619" name="TextBox 196"/>
          <p:cNvSpPr txBox="1">
            <a:spLocks noChangeArrowheads="1"/>
          </p:cNvSpPr>
          <p:nvPr/>
        </p:nvSpPr>
        <p:spPr bwMode="auto">
          <a:xfrm>
            <a:off x="5676900" y="5610225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Select(S.b=T.b &amp; a&gt;4)</a:t>
            </a:r>
          </a:p>
        </p:txBody>
      </p:sp>
      <p:cxnSp>
        <p:nvCxnSpPr>
          <p:cNvPr id="25620" name="Straight Arrow Connector 163"/>
          <p:cNvCxnSpPr>
            <a:cxnSpLocks noChangeShapeType="1"/>
            <a:stCxn id="25617" idx="0"/>
          </p:cNvCxnSpPr>
          <p:nvPr/>
        </p:nvCxnSpPr>
        <p:spPr bwMode="auto">
          <a:xfrm rot="16200000" flipV="1">
            <a:off x="6851650" y="6159500"/>
            <a:ext cx="204788" cy="59213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1" name="Straight Arrow Connector 164"/>
          <p:cNvCxnSpPr>
            <a:cxnSpLocks noChangeShapeType="1"/>
            <a:stCxn id="25616" idx="0"/>
          </p:cNvCxnSpPr>
          <p:nvPr/>
        </p:nvCxnSpPr>
        <p:spPr bwMode="auto">
          <a:xfrm rot="5400000" flipH="1" flipV="1">
            <a:off x="5965825" y="6219825"/>
            <a:ext cx="206375" cy="4730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2" name="TextBox 196"/>
          <p:cNvSpPr txBox="1">
            <a:spLocks noChangeArrowheads="1"/>
          </p:cNvSpPr>
          <p:nvPr/>
        </p:nvSpPr>
        <p:spPr bwMode="auto">
          <a:xfrm>
            <a:off x="5975350" y="5153025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Projection(c)</a:t>
            </a:r>
          </a:p>
        </p:txBody>
      </p:sp>
      <p:cxnSp>
        <p:nvCxnSpPr>
          <p:cNvPr id="25623" name="Straight Arrow Connector 178"/>
          <p:cNvCxnSpPr>
            <a:cxnSpLocks noChangeShapeType="1"/>
            <a:stCxn id="25618" idx="0"/>
            <a:endCxn id="25619" idx="2"/>
          </p:cNvCxnSpPr>
          <p:nvPr/>
        </p:nvCxnSpPr>
        <p:spPr bwMode="auto">
          <a:xfrm rot="16200000" flipV="1">
            <a:off x="6387306" y="5976144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4" name="Straight Arrow Connector 180"/>
          <p:cNvCxnSpPr>
            <a:cxnSpLocks noChangeShapeType="1"/>
            <a:stCxn id="25619" idx="0"/>
            <a:endCxn id="25622" idx="2"/>
          </p:cNvCxnSpPr>
          <p:nvPr/>
        </p:nvCxnSpPr>
        <p:spPr bwMode="auto">
          <a:xfrm flipH="1" flipV="1">
            <a:off x="6470650" y="5429250"/>
            <a:ext cx="6350" cy="1809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5" name="Straight Arrow Connector 143"/>
          <p:cNvCxnSpPr>
            <a:cxnSpLocks noChangeShapeType="1"/>
          </p:cNvCxnSpPr>
          <p:nvPr/>
        </p:nvCxnSpPr>
        <p:spPr bwMode="auto">
          <a:xfrm rot="5400000" flipH="1" flipV="1">
            <a:off x="6387306" y="5063332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6" name="TextBox 23"/>
          <p:cNvSpPr txBox="1">
            <a:spLocks noChangeArrowheads="1"/>
          </p:cNvSpPr>
          <p:nvPr/>
        </p:nvSpPr>
        <p:spPr bwMode="auto">
          <a:xfrm>
            <a:off x="6172200" y="4718050"/>
            <a:ext cx="590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25627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28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5630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1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5632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5633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4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25635" name="Rounded Rectangular Callout 140"/>
          <p:cNvSpPr>
            <a:spLocks noChangeArrowheads="1"/>
          </p:cNvSpPr>
          <p:nvPr/>
        </p:nvSpPr>
        <p:spPr bwMode="auto">
          <a:xfrm>
            <a:off x="7962900" y="5486400"/>
            <a:ext cx="1066800" cy="612775"/>
          </a:xfrm>
          <a:prstGeom prst="wedgeRoundRectCallout">
            <a:avLst>
              <a:gd name="adj1" fmla="val -97616"/>
              <a:gd name="adj2" fmla="val 25185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FF00"/>
                </a:solidFill>
              </a:rPr>
              <a:t>In general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FF00"/>
                </a:solidFill>
              </a:rPr>
              <a:t>a pretty bad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FF00"/>
                </a:solidFill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10305823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6630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663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2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3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4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6635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6636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6637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6638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6672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6673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6674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6675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6676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6677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6678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6679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6680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6681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6682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6683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6684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6685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6686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6687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8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9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0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1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2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3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4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5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6" name="Straight Connector 45"/>
            <p:cNvCxnSpPr>
              <a:cxnSpLocks noChangeShapeType="1"/>
              <a:endCxn id="26676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7" name="Straight Connector 46"/>
            <p:cNvCxnSpPr>
              <a:cxnSpLocks noChangeShapeType="1"/>
              <a:endCxn id="26678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8" name="Straight Connector 47"/>
            <p:cNvCxnSpPr>
              <a:cxnSpLocks noChangeShapeType="1"/>
              <a:endCxn id="26679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9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0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1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2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03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6704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6705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6706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6707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8" name="Straight Connector 67"/>
            <p:cNvCxnSpPr>
              <a:cxnSpLocks noChangeShapeType="1"/>
              <a:endCxn id="26706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9" name="Straight Connector 68"/>
            <p:cNvCxnSpPr>
              <a:cxnSpLocks noChangeShapeType="1"/>
              <a:endCxn id="26705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0" name="Straight Connector 69"/>
            <p:cNvCxnSpPr>
              <a:cxnSpLocks noChangeShapeType="1"/>
              <a:endCxn id="26712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1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12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6713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6714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5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16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6717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6718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6719" name="Straight Connector 90"/>
            <p:cNvCxnSpPr>
              <a:cxnSpLocks noChangeShapeType="1"/>
              <a:stCxn id="26718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0" name="Straight Connector 91"/>
            <p:cNvCxnSpPr>
              <a:cxnSpLocks noChangeShapeType="1"/>
              <a:endCxn id="26724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1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2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23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6724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6725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6726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6727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8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9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0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31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6732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6733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6734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35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6736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7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8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39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6740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6741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6742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43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6744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6745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6746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7" name="Straight Connector 127"/>
            <p:cNvCxnSpPr>
              <a:cxnSpLocks noChangeShapeType="1"/>
              <a:endCxn id="26745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8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9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50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6751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6752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753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6754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6755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6756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6757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75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75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760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6761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6762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676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6764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6765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766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767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6768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6769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6770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6771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6772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6639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6661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6662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6663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6664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665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666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667" name="Straight Connector 184"/>
            <p:cNvCxnSpPr>
              <a:cxnSpLocks noChangeShapeType="1"/>
              <a:endCxn id="26662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8" name="Straight Connector 185"/>
            <p:cNvCxnSpPr>
              <a:cxnSpLocks noChangeShapeType="1"/>
              <a:endCxn id="26661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9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6670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1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40" name="Rectangle 175"/>
          <p:cNvSpPr>
            <a:spLocks noChangeArrowheads="1"/>
          </p:cNvSpPr>
          <p:nvPr/>
        </p:nvSpPr>
        <p:spPr bwMode="auto">
          <a:xfrm>
            <a:off x="5205413" y="6559550"/>
            <a:ext cx="1252537" cy="241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(S(a,b))</a:t>
            </a:r>
          </a:p>
        </p:txBody>
      </p:sp>
      <p:sp>
        <p:nvSpPr>
          <p:cNvPr id="26641" name="Rectangle 176"/>
          <p:cNvSpPr>
            <a:spLocks noChangeArrowheads="1"/>
          </p:cNvSpPr>
          <p:nvPr/>
        </p:nvSpPr>
        <p:spPr bwMode="auto">
          <a:xfrm>
            <a:off x="6662738" y="6557963"/>
            <a:ext cx="1176337" cy="252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(T(b,c))</a:t>
            </a:r>
          </a:p>
        </p:txBody>
      </p:sp>
      <p:sp>
        <p:nvSpPr>
          <p:cNvPr id="26642" name="TextBox 177"/>
          <p:cNvSpPr txBox="1">
            <a:spLocks noChangeArrowheads="1"/>
          </p:cNvSpPr>
          <p:nvPr/>
        </p:nvSpPr>
        <p:spPr bwMode="auto">
          <a:xfrm>
            <a:off x="5908675" y="6067425"/>
            <a:ext cx="1139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Alg-CrossProd</a:t>
            </a:r>
          </a:p>
        </p:txBody>
      </p:sp>
      <p:sp>
        <p:nvSpPr>
          <p:cNvPr id="26643" name="TextBox 196"/>
          <p:cNvSpPr txBox="1">
            <a:spLocks noChangeArrowheads="1"/>
          </p:cNvSpPr>
          <p:nvPr/>
        </p:nvSpPr>
        <p:spPr bwMode="auto">
          <a:xfrm>
            <a:off x="5676900" y="5610225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Select(S.b=T.b &amp; a&gt;4)</a:t>
            </a:r>
          </a:p>
        </p:txBody>
      </p:sp>
      <p:cxnSp>
        <p:nvCxnSpPr>
          <p:cNvPr id="26644" name="Straight Arrow Connector 163"/>
          <p:cNvCxnSpPr>
            <a:cxnSpLocks noChangeShapeType="1"/>
            <a:stCxn id="26641" idx="0"/>
          </p:cNvCxnSpPr>
          <p:nvPr/>
        </p:nvCxnSpPr>
        <p:spPr bwMode="auto">
          <a:xfrm rot="16200000" flipV="1">
            <a:off x="6851650" y="6159500"/>
            <a:ext cx="204788" cy="59213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5" name="Straight Arrow Connector 164"/>
          <p:cNvCxnSpPr>
            <a:cxnSpLocks noChangeShapeType="1"/>
            <a:stCxn id="26640" idx="0"/>
          </p:cNvCxnSpPr>
          <p:nvPr/>
        </p:nvCxnSpPr>
        <p:spPr bwMode="auto">
          <a:xfrm rot="5400000" flipH="1" flipV="1">
            <a:off x="5965825" y="6219825"/>
            <a:ext cx="206375" cy="4730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6" name="TextBox 196"/>
          <p:cNvSpPr txBox="1">
            <a:spLocks noChangeArrowheads="1"/>
          </p:cNvSpPr>
          <p:nvPr/>
        </p:nvSpPr>
        <p:spPr bwMode="auto">
          <a:xfrm>
            <a:off x="5975350" y="5153025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Projection(c)</a:t>
            </a:r>
          </a:p>
        </p:txBody>
      </p:sp>
      <p:cxnSp>
        <p:nvCxnSpPr>
          <p:cNvPr id="26647" name="Straight Arrow Connector 178"/>
          <p:cNvCxnSpPr>
            <a:cxnSpLocks noChangeShapeType="1"/>
            <a:stCxn id="26642" idx="0"/>
            <a:endCxn id="26643" idx="2"/>
          </p:cNvCxnSpPr>
          <p:nvPr/>
        </p:nvCxnSpPr>
        <p:spPr bwMode="auto">
          <a:xfrm rot="16200000" flipV="1">
            <a:off x="6387306" y="5976144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8" name="Straight Arrow Connector 180"/>
          <p:cNvCxnSpPr>
            <a:cxnSpLocks noChangeShapeType="1"/>
            <a:stCxn id="26643" idx="0"/>
            <a:endCxn id="26646" idx="2"/>
          </p:cNvCxnSpPr>
          <p:nvPr/>
        </p:nvCxnSpPr>
        <p:spPr bwMode="auto">
          <a:xfrm flipH="1" flipV="1">
            <a:off x="6470650" y="5429250"/>
            <a:ext cx="6350" cy="1809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9" name="Straight Arrow Connector 143"/>
          <p:cNvCxnSpPr>
            <a:cxnSpLocks noChangeShapeType="1"/>
          </p:cNvCxnSpPr>
          <p:nvPr/>
        </p:nvCxnSpPr>
        <p:spPr bwMode="auto">
          <a:xfrm rot="5400000" flipH="1" flipV="1">
            <a:off x="6387306" y="5063332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0" name="TextBox 23"/>
          <p:cNvSpPr txBox="1">
            <a:spLocks noChangeArrowheads="1"/>
          </p:cNvSpPr>
          <p:nvPr/>
        </p:nvSpPr>
        <p:spPr bwMode="auto">
          <a:xfrm>
            <a:off x="6172200" y="4718050"/>
            <a:ext cx="590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26651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52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6654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55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6656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6657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26659" name="Rounded Rectangular Callout 140"/>
          <p:cNvSpPr>
            <a:spLocks noChangeArrowheads="1"/>
          </p:cNvSpPr>
          <p:nvPr/>
        </p:nvSpPr>
        <p:spPr bwMode="auto">
          <a:xfrm>
            <a:off x="7962900" y="5486400"/>
            <a:ext cx="1066800" cy="612775"/>
          </a:xfrm>
          <a:prstGeom prst="wedgeRoundRectCallout">
            <a:avLst>
              <a:gd name="adj1" fmla="val -97616"/>
              <a:gd name="adj2" fmla="val 25185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In general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a pretty bad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algorithm</a:t>
            </a:r>
          </a:p>
        </p:txBody>
      </p:sp>
      <p:sp>
        <p:nvSpPr>
          <p:cNvPr id="2666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</p:spTree>
    <p:extLst>
      <p:ext uri="{BB962C8B-B14F-4D97-AF65-F5344CB8AC3E}">
        <p14:creationId xmlns:p14="http://schemas.microsoft.com/office/powerpoint/2010/main" val="38054619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2765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2765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765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6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595437"/>
          </a:xfrm>
          <a:prstGeom prst="downArrow">
            <a:avLst>
              <a:gd name="adj1" fmla="val 50000"/>
              <a:gd name="adj2" fmla="val 4988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7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933450"/>
          </a:xfrm>
          <a:prstGeom prst="downArrow">
            <a:avLst>
              <a:gd name="adj1" fmla="val 50000"/>
              <a:gd name="adj2" fmla="val 498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8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7659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7660" name="TextBox 24"/>
          <p:cNvSpPr txBox="1">
            <a:spLocks noChangeArrowheads="1"/>
          </p:cNvSpPr>
          <p:nvPr/>
        </p:nvSpPr>
        <p:spPr bwMode="auto">
          <a:xfrm>
            <a:off x="2357438" y="56673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physical query plan</a:t>
            </a:r>
          </a:p>
        </p:txBody>
      </p:sp>
      <p:grpSp>
        <p:nvGrpSpPr>
          <p:cNvPr id="27661" name="Group 16"/>
          <p:cNvGrpSpPr>
            <a:grpSpLocks/>
          </p:cNvGrpSpPr>
          <p:nvPr/>
        </p:nvGrpSpPr>
        <p:grpSpPr bwMode="auto">
          <a:xfrm>
            <a:off x="3055938" y="1576388"/>
            <a:ext cx="1733550" cy="1530350"/>
            <a:chOff x="3055938" y="1576388"/>
            <a:chExt cx="1733550" cy="1530350"/>
          </a:xfrm>
        </p:grpSpPr>
        <p:sp>
          <p:nvSpPr>
            <p:cNvPr id="18" name="TextBox 17"/>
            <p:cNvSpPr txBox="1"/>
            <p:nvPr/>
          </p:nvSpPr>
          <p:spPr>
            <a:xfrm>
              <a:off x="3605213" y="1576388"/>
              <a:ext cx="889000" cy="40005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>
                  <a:lumMod val="95000"/>
                  <a:lumOff val="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ea typeface="宋体" pitchFamily="2" charset="-122"/>
                </a:rPr>
                <a:t>parser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605213" y="1576388"/>
              <a:ext cx="889000" cy="40005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>
                  <a:lumMod val="95000"/>
                  <a:lumOff val="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ea typeface="宋体" pitchFamily="2" charset="-122"/>
                </a:rPr>
                <a:t>parser</a:t>
              </a:r>
            </a:p>
          </p:txBody>
        </p:sp>
        <p:sp>
          <p:nvSpPr>
            <p:cNvPr id="27667" name="Down Arrow 16"/>
            <p:cNvSpPr>
              <a:spLocks noChangeArrowheads="1"/>
            </p:cNvSpPr>
            <p:nvPr/>
          </p:nvSpPr>
          <p:spPr bwMode="auto">
            <a:xfrm>
              <a:off x="3952875" y="1992313"/>
              <a:ext cx="242888" cy="381000"/>
            </a:xfrm>
            <a:prstGeom prst="downArrow">
              <a:avLst>
                <a:gd name="adj1" fmla="val 50000"/>
                <a:gd name="adj2" fmla="val 4986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68" name="TextBox 22"/>
            <p:cNvSpPr txBox="1">
              <a:spLocks noChangeArrowheads="1"/>
            </p:cNvSpPr>
            <p:nvPr/>
          </p:nvSpPr>
          <p:spPr bwMode="auto">
            <a:xfrm>
              <a:off x="3055938" y="1981200"/>
              <a:ext cx="9842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ea typeface="宋体" panose="02010600030101010101" pitchFamily="2" charset="-122"/>
                </a:rPr>
                <a:t>parse tree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52800" y="2368550"/>
              <a:ext cx="1436688" cy="33813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2">
                  <a:lumMod val="95000"/>
                  <a:lumOff val="5000"/>
                </a:schemeClr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zh-CN" sz="1600" dirty="0">
                  <a:ea typeface="宋体" pitchFamily="2" charset="-122"/>
                </a:rPr>
                <a:t>preprocessing</a:t>
              </a:r>
            </a:p>
          </p:txBody>
        </p:sp>
        <p:sp>
          <p:nvSpPr>
            <p:cNvPr id="27670" name="Down Arrow 16"/>
            <p:cNvSpPr>
              <a:spLocks noChangeArrowheads="1"/>
            </p:cNvSpPr>
            <p:nvPr/>
          </p:nvSpPr>
          <p:spPr bwMode="auto">
            <a:xfrm>
              <a:off x="3952875" y="2697163"/>
              <a:ext cx="242888" cy="409575"/>
            </a:xfrm>
            <a:prstGeom prst="downArrow">
              <a:avLst>
                <a:gd name="adj1" fmla="val 50000"/>
                <a:gd name="adj2" fmla="val 4986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1" name="TextBox 22"/>
            <p:cNvSpPr txBox="1">
              <a:spLocks noChangeArrowheads="1"/>
            </p:cNvSpPr>
            <p:nvPr/>
          </p:nvSpPr>
          <p:spPr bwMode="auto">
            <a:xfrm>
              <a:off x="3055938" y="2695575"/>
              <a:ext cx="9842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parse tree</a:t>
              </a:r>
            </a:p>
          </p:txBody>
        </p:sp>
      </p:grpSp>
      <p:sp>
        <p:nvSpPr>
          <p:cNvPr id="27662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7663" name="Straight Arrow Connector 156"/>
          <p:cNvCxnSpPr>
            <a:cxnSpLocks noChangeShapeType="1"/>
            <a:stCxn id="27662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4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 dirty="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1533260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8678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8679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8680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1" name="Down Arrow 17"/>
          <p:cNvSpPr>
            <a:spLocks noChangeArrowheads="1"/>
          </p:cNvSpPr>
          <p:nvPr/>
        </p:nvSpPr>
        <p:spPr bwMode="auto">
          <a:xfrm>
            <a:off x="3957638" y="4143375"/>
            <a:ext cx="242887" cy="971550"/>
          </a:xfrm>
          <a:prstGeom prst="downArrow">
            <a:avLst>
              <a:gd name="adj1" fmla="val 50000"/>
              <a:gd name="adj2" fmla="val 4988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923925"/>
          </a:xfrm>
          <a:prstGeom prst="downArrow">
            <a:avLst>
              <a:gd name="adj1" fmla="val 50000"/>
              <a:gd name="adj2" fmla="val 4985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8684" name="TextBox 24"/>
          <p:cNvSpPr txBox="1">
            <a:spLocks noChangeArrowheads="1"/>
          </p:cNvSpPr>
          <p:nvPr/>
        </p:nvSpPr>
        <p:spPr bwMode="auto">
          <a:xfrm>
            <a:off x="2357438" y="56673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868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868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8690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8691" name="Straight Arrow Connector 156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2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4" name="TextBox 23"/>
          <p:cNvSpPr txBox="1">
            <a:spLocks noChangeArrowheads="1"/>
          </p:cNvSpPr>
          <p:nvPr/>
        </p:nvSpPr>
        <p:spPr bwMode="auto">
          <a:xfrm>
            <a:off x="4219575" y="440055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8696" name="Flowchart: Process 27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cxnSp>
        <p:nvCxnSpPr>
          <p:cNvPr id="28697" name="Straight Arrow Connector 156"/>
          <p:cNvCxnSpPr>
            <a:cxnSpLocks noChangeShapeType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0604021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2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3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4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5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923925"/>
          </a:xfrm>
          <a:prstGeom prst="downArrow">
            <a:avLst>
              <a:gd name="adj1" fmla="val 50000"/>
              <a:gd name="adj2" fmla="val 4985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7" name="TextBox 24"/>
          <p:cNvSpPr txBox="1">
            <a:spLocks noChangeArrowheads="1"/>
          </p:cNvSpPr>
          <p:nvPr/>
        </p:nvSpPr>
        <p:spPr bwMode="auto">
          <a:xfrm>
            <a:off x="2357438" y="56673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8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9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1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2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3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4" name="Straight Arrow Connector 156"/>
          <p:cNvCxnSpPr>
            <a:cxnSpLocks noChangeShapeType="1"/>
            <a:stCxn id="29713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5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6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18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19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TextBox 30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cxnSp>
        <p:nvCxnSpPr>
          <p:cNvPr id="29723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4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5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9726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7230631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30727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0728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29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30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0731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0732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33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0735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36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0737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0738" name="Straight Arrow Connector 156"/>
          <p:cNvCxnSpPr>
            <a:cxnSpLocks noChangeShapeType="1"/>
            <a:stCxn id="30737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40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0742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0743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0744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30746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0748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0749" name="Straight Arrow Connector 32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50" name="Flowchart: Process 33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0751" name="Flowchart: Process 34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0752" name="Straight Arrow Connector 35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53" name="Flowchart: Process 36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cxnSp>
        <p:nvCxnSpPr>
          <p:cNvPr id="30754" name="Straight Arrow Connector 37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55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36252397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2401</TotalTime>
  <Words>9215</Words>
  <Application>Microsoft Office PowerPoint</Application>
  <PresentationFormat>On-screen Show (4:3)</PresentationFormat>
  <Paragraphs>2460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Arial Unicode MS</vt:lpstr>
      <vt:lpstr>宋体</vt:lpstr>
      <vt:lpstr>Consolas</vt:lpstr>
      <vt:lpstr>Courier New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194</cp:revision>
  <cp:lastPrinted>2001-01-16T17:12:14Z</cp:lastPrinted>
  <dcterms:created xsi:type="dcterms:W3CDTF">1999-07-13T19:55:20Z</dcterms:created>
  <dcterms:modified xsi:type="dcterms:W3CDTF">2025-02-21T22:09:44Z</dcterms:modified>
</cp:coreProperties>
</file>