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4"/>
  </p:notesMasterIdLst>
  <p:handoutMasterIdLst>
    <p:handoutMasterId r:id="rId85"/>
  </p:handoutMasterIdLst>
  <p:sldIdLst>
    <p:sldId id="802" r:id="rId2"/>
    <p:sldId id="1057" r:id="rId3"/>
    <p:sldId id="1270" r:id="rId4"/>
    <p:sldId id="1070" r:id="rId5"/>
    <p:sldId id="1069" r:id="rId6"/>
    <p:sldId id="1075" r:id="rId7"/>
    <p:sldId id="1081" r:id="rId8"/>
    <p:sldId id="1083" r:id="rId9"/>
    <p:sldId id="1085" r:id="rId10"/>
    <p:sldId id="1090" r:id="rId11"/>
    <p:sldId id="1091" r:id="rId12"/>
    <p:sldId id="1092" r:id="rId13"/>
    <p:sldId id="1093" r:id="rId14"/>
    <p:sldId id="1094" r:id="rId15"/>
    <p:sldId id="1095" r:id="rId16"/>
    <p:sldId id="1096" r:id="rId17"/>
    <p:sldId id="1097" r:id="rId18"/>
    <p:sldId id="1098" r:id="rId19"/>
    <p:sldId id="1099" r:id="rId20"/>
    <p:sldId id="1271" r:id="rId21"/>
    <p:sldId id="1272" r:id="rId22"/>
    <p:sldId id="1273" r:id="rId23"/>
    <p:sldId id="1274" r:id="rId24"/>
    <p:sldId id="1275" r:id="rId25"/>
    <p:sldId id="1276" r:id="rId26"/>
    <p:sldId id="1277" r:id="rId27"/>
    <p:sldId id="1278" r:id="rId28"/>
    <p:sldId id="1279" r:id="rId29"/>
    <p:sldId id="1280" r:id="rId30"/>
    <p:sldId id="1281" r:id="rId31"/>
    <p:sldId id="1111" r:id="rId32"/>
    <p:sldId id="1112" r:id="rId33"/>
    <p:sldId id="1113" r:id="rId34"/>
    <p:sldId id="1119" r:id="rId35"/>
    <p:sldId id="1120" r:id="rId36"/>
    <p:sldId id="1123" r:id="rId37"/>
    <p:sldId id="1124" r:id="rId38"/>
    <p:sldId id="1125" r:id="rId39"/>
    <p:sldId id="1126" r:id="rId40"/>
    <p:sldId id="1127" r:id="rId41"/>
    <p:sldId id="1268" r:id="rId42"/>
    <p:sldId id="1133" r:id="rId43"/>
    <p:sldId id="1263" r:id="rId44"/>
    <p:sldId id="1269" r:id="rId45"/>
    <p:sldId id="1129" r:id="rId46"/>
    <p:sldId id="1130" r:id="rId47"/>
    <p:sldId id="1131" r:id="rId48"/>
    <p:sldId id="1134" r:id="rId49"/>
    <p:sldId id="1135" r:id="rId50"/>
    <p:sldId id="1136" r:id="rId51"/>
    <p:sldId id="1137" r:id="rId52"/>
    <p:sldId id="1138" r:id="rId53"/>
    <p:sldId id="1139" r:id="rId54"/>
    <p:sldId id="1140" r:id="rId55"/>
    <p:sldId id="1141" r:id="rId56"/>
    <p:sldId id="1142" r:id="rId57"/>
    <p:sldId id="1143" r:id="rId58"/>
    <p:sldId id="1144" r:id="rId59"/>
    <p:sldId id="1145" r:id="rId60"/>
    <p:sldId id="1146" r:id="rId61"/>
    <p:sldId id="1147" r:id="rId62"/>
    <p:sldId id="1148" r:id="rId63"/>
    <p:sldId id="1149" r:id="rId64"/>
    <p:sldId id="1150" r:id="rId65"/>
    <p:sldId id="1151" r:id="rId66"/>
    <p:sldId id="1152" r:id="rId67"/>
    <p:sldId id="1153" r:id="rId68"/>
    <p:sldId id="1154" r:id="rId69"/>
    <p:sldId id="1155" r:id="rId70"/>
    <p:sldId id="1156" r:id="rId71"/>
    <p:sldId id="1157" r:id="rId72"/>
    <p:sldId id="1158" r:id="rId73"/>
    <p:sldId id="1159" r:id="rId74"/>
    <p:sldId id="1160" r:id="rId75"/>
    <p:sldId id="1161" r:id="rId76"/>
    <p:sldId id="1162" r:id="rId77"/>
    <p:sldId id="1163" r:id="rId78"/>
    <p:sldId id="1264" r:id="rId79"/>
    <p:sldId id="1265" r:id="rId80"/>
    <p:sldId id="1266" r:id="rId81"/>
    <p:sldId id="1164" r:id="rId82"/>
    <p:sldId id="1166" r:id="rId8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98" autoAdjust="0"/>
    <p:restoredTop sz="90962" autoAdjust="0"/>
  </p:normalViewPr>
  <p:slideViewPr>
    <p:cSldViewPr snapToGrid="0">
      <p:cViewPr varScale="1">
        <p:scale>
          <a:sx n="98" d="100"/>
          <a:sy n="98" d="100"/>
        </p:scale>
        <p:origin x="103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92C042D-E8A0-485E-9C60-9C54DC290AFF}" type="slidenum">
              <a:rPr lang="zh-CN" altLang="en-US" sz="1300" smtClean="0"/>
              <a:pPr/>
              <a:t>70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40036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429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16: From Parse Tree to Query Plan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26627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</p:spTree>
    <p:extLst>
      <p:ext uri="{BB962C8B-B14F-4D97-AF65-F5344CB8AC3E}">
        <p14:creationId xmlns:p14="http://schemas.microsoft.com/office/powerpoint/2010/main" val="78840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765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7729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30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3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3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7725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26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2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7657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771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1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8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770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0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9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769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9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0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7661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3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7664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6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7667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68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9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70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1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7672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3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74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5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7676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7677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8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9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7680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1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2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3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85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6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27687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8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27689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0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1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27692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3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4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5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7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039289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39939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39941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 </a:t>
            </a:r>
          </a:p>
        </p:txBody>
      </p:sp>
    </p:spTree>
    <p:extLst>
      <p:ext uri="{BB962C8B-B14F-4D97-AF65-F5344CB8AC3E}">
        <p14:creationId xmlns:p14="http://schemas.microsoft.com/office/powerpoint/2010/main" val="917621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Characters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a-z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0-9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&lt;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&gt;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=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.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,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`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’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(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)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[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]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+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-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*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/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Lexical Rules</a:t>
            </a:r>
          </a:p>
          <a:p>
            <a:pPr>
              <a:buFontTx/>
              <a:buNone/>
            </a:pPr>
            <a:r>
              <a:rPr lang="en-US" altLang="en-US" sz="1400"/>
              <a:t>letter ::= a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b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c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d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e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f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g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h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i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j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k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m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n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o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p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q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r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s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u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v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w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x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y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z</a:t>
            </a:r>
          </a:p>
          <a:p>
            <a:pPr>
              <a:buFontTx/>
              <a:buNone/>
            </a:pPr>
            <a:r>
              <a:rPr lang="en-US" altLang="en-US" sz="1400"/>
              <a:t>digit ::= 0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1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2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3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4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5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6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7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8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9</a:t>
            </a:r>
          </a:p>
          <a:p>
            <a:pPr>
              <a:buFontTx/>
              <a:buNone/>
            </a:pPr>
            <a:r>
              <a:rPr lang="en-US" altLang="en-US" sz="1400"/>
              <a:t>integer ::= digit</a:t>
            </a:r>
            <a:r>
              <a:rPr lang="en-US" altLang="en-US" sz="1400">
                <a:solidFill>
                  <a:srgbClr val="FF0000"/>
                </a:solidFill>
              </a:rPr>
              <a:t>+</a:t>
            </a:r>
          </a:p>
          <a:p>
            <a:pPr>
              <a:buFontTx/>
              <a:buNone/>
            </a:pPr>
            <a:r>
              <a:rPr lang="en-US" altLang="en-US" sz="1400"/>
              <a:t>comp-op ::= &lt;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&gt;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=</a:t>
            </a:r>
          </a:p>
          <a:p>
            <a:pPr>
              <a:buFontTx/>
              <a:buNone/>
            </a:pPr>
            <a:r>
              <a:rPr lang="en-US" altLang="en-US" sz="1400"/>
              <a:t>table-name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attribute-name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column-name ::= </a:t>
            </a:r>
            <a:r>
              <a:rPr lang="en-US" altLang="en-US" sz="1400">
                <a:solidFill>
                  <a:srgbClr val="FF0000"/>
                </a:solidFill>
              </a:rPr>
              <a:t>[</a:t>
            </a:r>
            <a:r>
              <a:rPr lang="en-US" altLang="en-US" sz="1400"/>
              <a:t>table-name.</a:t>
            </a:r>
            <a:r>
              <a:rPr lang="en-US" altLang="en-US" sz="1400">
                <a:solidFill>
                  <a:srgbClr val="FF0000"/>
                </a:solidFill>
              </a:rPr>
              <a:t>]</a:t>
            </a:r>
            <a:r>
              <a:rPr lang="en-US" altLang="en-US" sz="1400"/>
              <a:t>attribute-name</a:t>
            </a:r>
          </a:p>
          <a:p>
            <a:pPr>
              <a:buFontTx/>
              <a:buNone/>
            </a:pPr>
            <a:r>
              <a:rPr lang="en-US" altLang="en-US" sz="1400"/>
              <a:t>literal ::= “whatever-except-(`)-and-(’)”</a:t>
            </a:r>
          </a:p>
          <a:p>
            <a:pPr>
              <a:buFontTx/>
              <a:buNone/>
            </a:pPr>
            <a:endParaRPr lang="en-US" altLang="zh-CN" sz="1400" u="sng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Keywords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CREATE, TABLE, INT, STR20, DROP, SELECT, DISTINCT, FROM, WHERE, ORDER, BY, DELETE, FROM,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INSERT, INTO, VALUES, NULL, OR, AND, NOT, 		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38915" name="TextBox 1"/>
          <p:cNvSpPr txBox="1">
            <a:spLocks noChangeArrowheads="1"/>
          </p:cNvSpPr>
          <p:nvPr/>
        </p:nvSpPr>
        <p:spPr bwMode="auto">
          <a:xfrm>
            <a:off x="6308725" y="5335588"/>
            <a:ext cx="2014538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lexical rules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6875" y="4683125"/>
            <a:ext cx="2954338" cy="1384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u="sng" dirty="0">
                <a:solidFill>
                  <a:srgbClr val="FF0000"/>
                </a:solidFill>
              </a:rPr>
              <a:t>SCANNER: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400" dirty="0"/>
              <a:t>read the next char c;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400" u="sng" dirty="0"/>
              <a:t>if</a:t>
            </a:r>
            <a:r>
              <a:rPr lang="en-US" sz="1400" dirty="0"/>
              <a:t> c is not a letter or digit</a:t>
            </a:r>
          </a:p>
          <a:p>
            <a:pPr>
              <a:defRPr/>
            </a:pPr>
            <a:r>
              <a:rPr lang="en-US" sz="1400" dirty="0"/>
              <a:t>      </a:t>
            </a:r>
            <a:r>
              <a:rPr lang="en-US" sz="1400" u="sng" dirty="0"/>
              <a:t>then</a:t>
            </a:r>
            <a:r>
              <a:rPr lang="en-US" sz="1400" dirty="0"/>
              <a:t> return c;</a:t>
            </a:r>
          </a:p>
          <a:p>
            <a:pPr>
              <a:defRPr/>
            </a:pPr>
            <a:r>
              <a:rPr lang="en-US" sz="1400" dirty="0"/>
              <a:t>      </a:t>
            </a:r>
            <a:r>
              <a:rPr lang="en-US" sz="1400" u="sng" dirty="0"/>
              <a:t>else if</a:t>
            </a:r>
            <a:r>
              <a:rPr lang="en-US" sz="1400" dirty="0"/>
              <a:t> c is a digit call </a:t>
            </a:r>
            <a:r>
              <a:rPr lang="en-US" sz="1400" dirty="0">
                <a:solidFill>
                  <a:srgbClr val="FF0000"/>
                </a:solidFill>
              </a:rPr>
              <a:t>INTEGER</a:t>
            </a:r>
          </a:p>
          <a:p>
            <a:pPr>
              <a:defRPr/>
            </a:pPr>
            <a:r>
              <a:rPr lang="en-US" sz="1400" dirty="0"/>
              <a:t>             </a:t>
            </a:r>
            <a:r>
              <a:rPr lang="en-US" sz="1400" u="sng" dirty="0"/>
              <a:t>else</a:t>
            </a:r>
            <a:r>
              <a:rPr lang="en-US" sz="1400" dirty="0"/>
              <a:t> call </a:t>
            </a:r>
            <a:r>
              <a:rPr lang="en-US" sz="1400" dirty="0">
                <a:solidFill>
                  <a:srgbClr val="FF0000"/>
                </a:solidFill>
              </a:rPr>
              <a:t>WORD</a:t>
            </a:r>
            <a:r>
              <a:rPr lang="en-US" sz="1400" dirty="0"/>
              <a:t>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470400" y="2170113"/>
            <a:ext cx="403701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bar = ’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Joe’’s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Bar’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     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; 				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35488" y="2178050"/>
            <a:ext cx="70167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8" name="Rounded Rectangle 7"/>
          <p:cNvSpPr/>
          <p:nvPr/>
        </p:nvSpPr>
        <p:spPr>
          <a:xfrm>
            <a:off x="4867275" y="2722563"/>
            <a:ext cx="746125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9" name="Rounded Rectangle 8"/>
          <p:cNvSpPr/>
          <p:nvPr/>
        </p:nvSpPr>
        <p:spPr>
          <a:xfrm>
            <a:off x="5935663" y="2454275"/>
            <a:ext cx="11906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0" name="Rounded Rectangle 9"/>
          <p:cNvSpPr/>
          <p:nvPr/>
        </p:nvSpPr>
        <p:spPr>
          <a:xfrm>
            <a:off x="5427663" y="2459038"/>
            <a:ext cx="51752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1" name="Rounded Rectangle 10"/>
          <p:cNvSpPr/>
          <p:nvPr/>
        </p:nvSpPr>
        <p:spPr>
          <a:xfrm>
            <a:off x="5297488" y="2178050"/>
            <a:ext cx="419100" cy="2301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2" name="Rounded Rectangle 11"/>
          <p:cNvSpPr/>
          <p:nvPr/>
        </p:nvSpPr>
        <p:spPr>
          <a:xfrm>
            <a:off x="4867275" y="2459038"/>
            <a:ext cx="558800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3" name="Rounded Rectangle 12"/>
          <p:cNvSpPr/>
          <p:nvPr/>
        </p:nvSpPr>
        <p:spPr>
          <a:xfrm>
            <a:off x="5613400" y="2714625"/>
            <a:ext cx="33178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4" name="Rounded Rectangle 13"/>
          <p:cNvSpPr/>
          <p:nvPr/>
        </p:nvSpPr>
        <p:spPr>
          <a:xfrm>
            <a:off x="5976938" y="2714625"/>
            <a:ext cx="176212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5" name="Rounded Rectangle 14"/>
          <p:cNvSpPr/>
          <p:nvPr/>
        </p:nvSpPr>
        <p:spPr>
          <a:xfrm>
            <a:off x="6145213" y="2711450"/>
            <a:ext cx="11588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6" name="Rounded Rectangle 15"/>
          <p:cNvSpPr/>
          <p:nvPr/>
        </p:nvSpPr>
        <p:spPr>
          <a:xfrm>
            <a:off x="6269038" y="2708275"/>
            <a:ext cx="82073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7" name="Rounded Rectangle 16"/>
          <p:cNvSpPr/>
          <p:nvPr/>
        </p:nvSpPr>
        <p:spPr>
          <a:xfrm>
            <a:off x="5232400" y="2997200"/>
            <a:ext cx="165893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8" name="Rounded Rectangle 17"/>
          <p:cNvSpPr/>
          <p:nvPr/>
        </p:nvSpPr>
        <p:spPr>
          <a:xfrm>
            <a:off x="7085013" y="2711450"/>
            <a:ext cx="8731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9" name="Rounded Rectangle 18"/>
          <p:cNvSpPr/>
          <p:nvPr/>
        </p:nvSpPr>
        <p:spPr>
          <a:xfrm>
            <a:off x="6921500" y="3003550"/>
            <a:ext cx="144463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0" name="Rounded Rectangle 19"/>
          <p:cNvSpPr/>
          <p:nvPr/>
        </p:nvSpPr>
        <p:spPr>
          <a:xfrm>
            <a:off x="6072188" y="2459038"/>
            <a:ext cx="919162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1" name="Rounded Rectangle 20"/>
          <p:cNvSpPr/>
          <p:nvPr/>
        </p:nvSpPr>
        <p:spPr>
          <a:xfrm>
            <a:off x="7192963" y="2722563"/>
            <a:ext cx="466725" cy="2190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2" name="Rounded Rectangle 21"/>
          <p:cNvSpPr/>
          <p:nvPr/>
        </p:nvSpPr>
        <p:spPr>
          <a:xfrm>
            <a:off x="8262938" y="2997200"/>
            <a:ext cx="92075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3" name="Rounded Rectangle 22"/>
          <p:cNvSpPr/>
          <p:nvPr/>
        </p:nvSpPr>
        <p:spPr>
          <a:xfrm>
            <a:off x="7092950" y="2997200"/>
            <a:ext cx="1155700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8" name="Rectangle 27"/>
          <p:cNvSpPr/>
          <p:nvPr/>
        </p:nvSpPr>
        <p:spPr>
          <a:xfrm>
            <a:off x="4470400" y="2097088"/>
            <a:ext cx="3962400" cy="12366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936" name="TextBox 23"/>
          <p:cNvSpPr txBox="1">
            <a:spLocks noChangeArrowheads="1"/>
          </p:cNvSpPr>
          <p:nvPr/>
        </p:nvSpPr>
        <p:spPr bwMode="auto">
          <a:xfrm>
            <a:off x="3513138" y="4692650"/>
            <a:ext cx="24225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u="sng">
                <a:solidFill>
                  <a:srgbClr val="FF0000"/>
                </a:solidFill>
              </a:rPr>
              <a:t>WORD: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1. read the next char c;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2. </a:t>
            </a:r>
            <a:r>
              <a:rPr lang="en-US" altLang="en-US" sz="1400" u="sng"/>
              <a:t>while</a:t>
            </a:r>
            <a:r>
              <a:rPr lang="en-US" altLang="en-US" sz="1400"/>
              <a:t> c is a digit/letter </a:t>
            </a:r>
            <a:r>
              <a:rPr lang="en-US" altLang="en-US" sz="1400" u="sng"/>
              <a:t>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        add c to the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        read the next char c;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3. </a:t>
            </a:r>
            <a:r>
              <a:rPr lang="en-US" altLang="en-US" sz="1400" u="sng"/>
              <a:t>if</a:t>
            </a:r>
            <a:r>
              <a:rPr lang="en-US" altLang="en-US" sz="1400"/>
              <a:t> c = “.” ……</a:t>
            </a:r>
          </a:p>
        </p:txBody>
      </p:sp>
    </p:spTree>
    <p:extLst>
      <p:ext uri="{BB962C8B-B14F-4D97-AF65-F5344CB8AC3E}">
        <p14:creationId xmlns:p14="http://schemas.microsoft.com/office/powerpoint/2010/main" val="1829603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4096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0965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Use the language grammar to “parse” the program P. </a:t>
            </a:r>
          </a:p>
        </p:txBody>
      </p:sp>
    </p:spTree>
    <p:extLst>
      <p:ext uri="{BB962C8B-B14F-4D97-AF65-F5344CB8AC3E}">
        <p14:creationId xmlns:p14="http://schemas.microsoft.com/office/powerpoint/2010/main" val="2515895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Syntax Rules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statement</a:t>
            </a:r>
            <a:r>
              <a:rPr lang="en-US" altLang="en-US" sz="1300"/>
              <a:t> ::= create-table-statement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drop-table-statement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select-statement</a:t>
            </a:r>
          </a:p>
          <a:p>
            <a:pPr>
              <a:buFontTx/>
              <a:buNone/>
            </a:pPr>
            <a:r>
              <a:rPr lang="en-US" altLang="en-US" sz="1300"/>
              <a:t>		   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delete-statement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insert-statement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create-table-statement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CREATE TABLE </a:t>
            </a:r>
            <a:r>
              <a:rPr lang="en-US" altLang="en-US" sz="1300">
                <a:solidFill>
                  <a:srgbClr val="00B050"/>
                </a:solidFill>
              </a:rPr>
              <a:t>table-name(</a:t>
            </a:r>
            <a:r>
              <a:rPr lang="en-US" altLang="en-US" sz="1300"/>
              <a:t>attribute-type-list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attribute-type-list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data-type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data-type</a:t>
            </a:r>
            <a:r>
              <a:rPr lang="en-US" altLang="en-US" sz="1300">
                <a:solidFill>
                  <a:srgbClr val="00B050"/>
                </a:solidFill>
              </a:rPr>
              <a:t>,</a:t>
            </a:r>
            <a:r>
              <a:rPr lang="en-US" altLang="en-US" sz="1300"/>
              <a:t> attribute-type-list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data-type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INT</a:t>
            </a:r>
            <a:r>
              <a:rPr lang="en-US" altLang="en-US" sz="1300">
                <a:solidFill>
                  <a:srgbClr val="FF0000"/>
                </a:solidFill>
              </a:rPr>
              <a:t> | </a:t>
            </a:r>
            <a:r>
              <a:rPr lang="en-US" altLang="en-US" sz="1300">
                <a:solidFill>
                  <a:srgbClr val="FFC000"/>
                </a:solidFill>
              </a:rPr>
              <a:t>STR20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drop-table-statement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DROP TABLE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SELECT</a:t>
            </a:r>
            <a:r>
              <a:rPr lang="en-US" altLang="en-US" sz="1300">
                <a:solidFill>
                  <a:srgbClr val="FF0000"/>
                </a:solidFill>
              </a:rPr>
              <a:t> [</a:t>
            </a:r>
            <a:r>
              <a:rPr lang="en-US" altLang="en-US" sz="1300">
                <a:solidFill>
                  <a:srgbClr val="FFC000"/>
                </a:solidFill>
              </a:rPr>
              <a:t>DISTINCT</a:t>
            </a:r>
            <a:r>
              <a:rPr lang="en-US" altLang="en-US" sz="1300">
                <a:solidFill>
                  <a:srgbClr val="FF0000"/>
                </a:solidFill>
              </a:rPr>
              <a:t>] </a:t>
            </a:r>
            <a:r>
              <a:rPr lang="en-US" altLang="en-US" sz="1300"/>
              <a:t>select-list </a:t>
            </a:r>
            <a:r>
              <a:rPr lang="en-US" altLang="en-US" sz="1300">
                <a:solidFill>
                  <a:srgbClr val="FFC000"/>
                </a:solidFill>
              </a:rPr>
              <a:t>FROM</a:t>
            </a:r>
            <a:r>
              <a:rPr lang="en-US" altLang="en-US" sz="1300"/>
              <a:t> table-list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WHERE</a:t>
            </a:r>
            <a:r>
              <a:rPr lang="en-US" altLang="en-US" sz="1300">
                <a:solidFill>
                  <a:srgbClr val="FF0000"/>
                </a:solidFill>
              </a:rPr>
              <a:t> </a:t>
            </a:r>
            <a:r>
              <a:rPr lang="en-US" altLang="en-US" sz="1300"/>
              <a:t>search-condition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/>
              <a:t>		             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ORDER BY </a:t>
            </a:r>
            <a:r>
              <a:rPr lang="en-US" altLang="en-US" sz="1300">
                <a:solidFill>
                  <a:srgbClr val="00B050"/>
                </a:solidFill>
              </a:rPr>
              <a:t>column-name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*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select-sublist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select-sublist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column-name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column-name,</a:t>
            </a:r>
            <a:r>
              <a:rPr lang="en-US" altLang="en-US" sz="1300"/>
              <a:t> select-sublist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table-list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table-name,</a:t>
            </a:r>
            <a:r>
              <a:rPr lang="en-US" altLang="en-US" sz="1300"/>
              <a:t> table-list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delete-statement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DELETE FROM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WHERE</a:t>
            </a:r>
            <a:r>
              <a:rPr lang="en-US" altLang="en-US" sz="1300">
                <a:solidFill>
                  <a:srgbClr val="FF0000"/>
                </a:solidFill>
              </a:rPr>
              <a:t> </a:t>
            </a:r>
            <a:r>
              <a:rPr lang="en-US" altLang="en-US" sz="1300"/>
              <a:t>search-condition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insert-statement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INSERT INTO </a:t>
            </a:r>
            <a:r>
              <a:rPr lang="en-US" altLang="en-US" sz="1300">
                <a:solidFill>
                  <a:srgbClr val="00B050"/>
                </a:solidFill>
              </a:rPr>
              <a:t>table-name(</a:t>
            </a:r>
            <a:r>
              <a:rPr lang="en-US" altLang="en-US" sz="1300"/>
              <a:t>attribute-list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r>
              <a:rPr lang="en-US" altLang="en-US" sz="1300"/>
              <a:t> insert-tuples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insert-tuples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VALUES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(</a:t>
            </a:r>
            <a:r>
              <a:rPr lang="en-US" altLang="en-US" sz="1300"/>
              <a:t>value-list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select-statement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attribute-list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attribute-name,</a:t>
            </a:r>
            <a:r>
              <a:rPr lang="en-US" altLang="en-US" sz="1300"/>
              <a:t> attribute-list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value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literal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integer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C000"/>
                </a:solidFill>
              </a:rPr>
              <a:t>NULL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value-list</a:t>
            </a:r>
            <a:r>
              <a:rPr lang="en-US" altLang="en-US" sz="1300"/>
              <a:t> ::= value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value</a:t>
            </a:r>
            <a:r>
              <a:rPr lang="en-US" altLang="en-US" sz="1300">
                <a:solidFill>
                  <a:srgbClr val="00B050"/>
                </a:solidFill>
              </a:rPr>
              <a:t>,</a:t>
            </a:r>
            <a:r>
              <a:rPr lang="en-US" altLang="en-US" sz="1300"/>
              <a:t> value-list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search-condition</a:t>
            </a:r>
            <a:r>
              <a:rPr lang="en-US" altLang="en-US" sz="1300"/>
              <a:t> ::= boolean-term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boolean-term </a:t>
            </a:r>
            <a:r>
              <a:rPr lang="en-US" altLang="en-US" sz="1300">
                <a:solidFill>
                  <a:srgbClr val="FFC000"/>
                </a:solidFill>
              </a:rPr>
              <a:t>OR</a:t>
            </a:r>
            <a:r>
              <a:rPr lang="en-US" altLang="en-US" sz="1300"/>
              <a:t> search-condition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boolean-term</a:t>
            </a:r>
            <a:r>
              <a:rPr lang="en-US" altLang="en-US" sz="1300"/>
              <a:t> ::= boolean-factor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boolean-factor </a:t>
            </a:r>
            <a:r>
              <a:rPr lang="en-US" altLang="en-US" sz="1300">
                <a:solidFill>
                  <a:srgbClr val="FFC000"/>
                </a:solidFill>
              </a:rPr>
              <a:t>AND</a:t>
            </a:r>
            <a:r>
              <a:rPr lang="en-US" altLang="en-US" sz="1300"/>
              <a:t> boolean-term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boolean-factor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NOT</a:t>
            </a:r>
            <a:r>
              <a:rPr lang="en-US" altLang="en-US" sz="1300">
                <a:solidFill>
                  <a:srgbClr val="FF0000"/>
                </a:solidFill>
              </a:rPr>
              <a:t>] </a:t>
            </a:r>
            <a:r>
              <a:rPr lang="en-US" altLang="en-US" sz="1300"/>
              <a:t>boolean-primary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boolean-primary</a:t>
            </a:r>
            <a:r>
              <a:rPr lang="en-US" altLang="en-US" sz="1300"/>
              <a:t> ::= comparison-predicate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>
                <a:solidFill>
                  <a:srgbClr val="00B050"/>
                </a:solidFill>
              </a:rPr>
              <a:t>[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/>
              <a:t> search-condition 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>
                <a:solidFill>
                  <a:srgbClr val="00B050"/>
                </a:solidFill>
              </a:rPr>
              <a:t>]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comparison-predicate</a:t>
            </a:r>
            <a:r>
              <a:rPr lang="en-US" altLang="en-US" sz="1300"/>
              <a:t> ::= expression </a:t>
            </a:r>
            <a:r>
              <a:rPr lang="en-US" altLang="en-US" sz="1300">
                <a:solidFill>
                  <a:srgbClr val="00B050"/>
                </a:solidFill>
              </a:rPr>
              <a:t>comp-op</a:t>
            </a:r>
            <a:r>
              <a:rPr lang="en-US" altLang="en-US" sz="1300"/>
              <a:t> expression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expression</a:t>
            </a:r>
            <a:r>
              <a:rPr lang="en-US" altLang="en-US" sz="1300"/>
              <a:t> ::= term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term </a:t>
            </a:r>
            <a:r>
              <a:rPr lang="en-US" altLang="en-US" sz="1300">
                <a:solidFill>
                  <a:srgbClr val="00B050"/>
                </a:solidFill>
              </a:rPr>
              <a:t>+</a:t>
            </a:r>
            <a:r>
              <a:rPr lang="en-US" altLang="en-US" sz="1300"/>
              <a:t> expression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term </a:t>
            </a:r>
            <a:r>
              <a:rPr lang="en-US" altLang="en-US" sz="1300">
                <a:solidFill>
                  <a:srgbClr val="00B050"/>
                </a:solidFill>
              </a:rPr>
              <a:t>-</a:t>
            </a:r>
            <a:r>
              <a:rPr lang="en-US" altLang="en-US" sz="1300"/>
              <a:t> expression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term</a:t>
            </a:r>
            <a:r>
              <a:rPr lang="en-US" altLang="en-US" sz="1300"/>
              <a:t> ::= column-name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literal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integer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(</a:t>
            </a:r>
            <a:r>
              <a:rPr lang="en-US" altLang="en-US" sz="1300"/>
              <a:t>expression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6307138" y="5335588"/>
            <a:ext cx="2016125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syntax rules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27013" y="588963"/>
            <a:ext cx="1430337" cy="57562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Oval Callout 2"/>
          <p:cNvSpPr/>
          <p:nvPr/>
        </p:nvSpPr>
        <p:spPr>
          <a:xfrm>
            <a:off x="2127250" y="80963"/>
            <a:ext cx="2092325" cy="371475"/>
          </a:xfrm>
          <a:prstGeom prst="wedgeEllipseCallout">
            <a:avLst>
              <a:gd name="adj1" fmla="val -75811"/>
              <a:gd name="adj2" fmla="val 9176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600" dirty="0" err="1">
                <a:solidFill>
                  <a:srgbClr val="FF0000"/>
                </a:solidFill>
              </a:rPr>
              <a:t>nonterminals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46086" name="TextBox 3"/>
          <p:cNvSpPr txBox="1">
            <a:spLocks noChangeArrowheads="1"/>
          </p:cNvSpPr>
          <p:nvPr/>
        </p:nvSpPr>
        <p:spPr bwMode="auto">
          <a:xfrm>
            <a:off x="6307138" y="2805113"/>
            <a:ext cx="2273300" cy="1630362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/>
              <a:t>For each nonterminal,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/>
              <a:t>write a subroutine to handle it.  </a:t>
            </a:r>
          </a:p>
        </p:txBody>
      </p:sp>
    </p:spTree>
    <p:extLst>
      <p:ext uri="{BB962C8B-B14F-4D97-AF65-F5344CB8AC3E}">
        <p14:creationId xmlns:p14="http://schemas.microsoft.com/office/powerpoint/2010/main" val="3578294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49155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81063" y="6270625"/>
            <a:ext cx="4284662" cy="4524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/>
              <a:t>Be careful with “pre-read” words </a:t>
            </a:r>
          </a:p>
        </p:txBody>
      </p:sp>
    </p:spTree>
    <p:extLst>
      <p:ext uri="{BB962C8B-B14F-4D97-AF65-F5344CB8AC3E}">
        <p14:creationId xmlns:p14="http://schemas.microsoft.com/office/powerpoint/2010/main" val="1087924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5120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51205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Use the language grammar to “parse” the program P;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Make a parse tree for the program P. </a:t>
            </a:r>
          </a:p>
        </p:txBody>
      </p:sp>
    </p:spTree>
    <p:extLst>
      <p:ext uri="{BB962C8B-B14F-4D97-AF65-F5344CB8AC3E}">
        <p14:creationId xmlns:p14="http://schemas.microsoft.com/office/powerpoint/2010/main" val="1883044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56323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56324" name="TextBox 2"/>
          <p:cNvSpPr txBox="1">
            <a:spLocks noChangeArrowheads="1"/>
          </p:cNvSpPr>
          <p:nvPr/>
        </p:nvSpPr>
        <p:spPr bwMode="auto">
          <a:xfrm>
            <a:off x="361950" y="1039813"/>
            <a:ext cx="43830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select-statement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/>
              <a:t> [</a:t>
            </a:r>
            <a:r>
              <a:rPr lang="en-US" altLang="en-US" sz="1200">
                <a:solidFill>
                  <a:srgbClr val="FFC000"/>
                </a:solidFill>
              </a:rPr>
              <a:t>DISTINCT</a:t>
            </a:r>
            <a:r>
              <a:rPr lang="en-US" altLang="en-US" sz="1200"/>
              <a:t>] select-list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                              FROM</a:t>
            </a:r>
            <a:r>
              <a:rPr lang="en-US" altLang="en-US" sz="1200"/>
              <a:t> table-list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WHERE</a:t>
            </a:r>
            <a:r>
              <a:rPr lang="en-US" altLang="en-US" sz="1200"/>
              <a:t> search-condition]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ORDER BY </a:t>
            </a:r>
            <a:r>
              <a:rPr lang="en-US" altLang="en-US" sz="1200"/>
              <a:t>column-name]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*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select-sublist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column-name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column-name,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table-list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table-name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table-name,</a:t>
            </a:r>
            <a:r>
              <a:rPr lang="en-US" altLang="en-US" sz="1200"/>
              <a:t> table-list</a:t>
            </a:r>
          </a:p>
        </p:txBody>
      </p:sp>
      <p:sp>
        <p:nvSpPr>
          <p:cNvPr id="56325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56326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56327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56328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56329" name="TextBox 26"/>
          <p:cNvSpPr txBox="1">
            <a:spLocks noChangeArrowheads="1"/>
          </p:cNvSpPr>
          <p:nvPr/>
        </p:nvSpPr>
        <p:spPr bwMode="auto">
          <a:xfrm>
            <a:off x="4745038" y="1033463"/>
            <a:ext cx="41005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search-condition</a:t>
            </a:r>
            <a:r>
              <a:rPr lang="en-US" altLang="en-US" sz="1200"/>
              <a:t> ::= boolean-term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boolean-term</a:t>
            </a:r>
            <a:r>
              <a:rPr lang="en-US" altLang="en-US" sz="1200"/>
              <a:t> ::= boolean-factor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boolean-factor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0000"/>
                </a:solidFill>
              </a:rPr>
              <a:t>[</a:t>
            </a:r>
            <a:r>
              <a:rPr lang="en-US" altLang="en-US" sz="1200">
                <a:solidFill>
                  <a:srgbClr val="FFC000"/>
                </a:solidFill>
              </a:rPr>
              <a:t>NOT</a:t>
            </a:r>
            <a:r>
              <a:rPr lang="en-US" altLang="en-US" sz="1200">
                <a:solidFill>
                  <a:srgbClr val="FF0000"/>
                </a:solidFill>
              </a:rPr>
              <a:t>] </a:t>
            </a:r>
            <a:r>
              <a:rPr lang="en-US" altLang="en-US" sz="1200"/>
              <a:t>boolean-primary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boolean-primary</a:t>
            </a:r>
            <a:r>
              <a:rPr lang="en-US" altLang="en-US" sz="1200"/>
              <a:t> ::= comparison-predicate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chemeClr val="tx2"/>
                </a:solidFill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comparison-predicate</a:t>
            </a:r>
            <a:r>
              <a:rPr lang="en-US" altLang="en-US" sz="1200"/>
              <a:t> ::= expression </a:t>
            </a:r>
            <a:r>
              <a:rPr lang="en-US" altLang="en-US" sz="1200">
                <a:solidFill>
                  <a:srgbClr val="00B050"/>
                </a:solidFill>
              </a:rPr>
              <a:t>comp-op</a:t>
            </a:r>
            <a:r>
              <a:rPr lang="en-US" altLang="en-US" sz="1200"/>
              <a:t> expression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expression</a:t>
            </a:r>
            <a:r>
              <a:rPr lang="en-US" altLang="en-US" sz="1200"/>
              <a:t> ::= 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term</a:t>
            </a:r>
            <a:r>
              <a:rPr lang="en-US" altLang="en-US" sz="1200"/>
              <a:t> ::= column-name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…</a:t>
            </a:r>
            <a:endParaRPr lang="en-US" altLang="zh-CN" sz="1200"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56323" idx="2"/>
            <a:endCxn id="56347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56328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56327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36" name="Group 23573"/>
          <p:cNvGrpSpPr>
            <a:grpSpLocks/>
          </p:cNvGrpSpPr>
          <p:nvPr/>
        </p:nvGrpSpPr>
        <p:grpSpPr bwMode="auto">
          <a:xfrm>
            <a:off x="4822825" y="3270250"/>
            <a:ext cx="3387725" cy="3141663"/>
            <a:chOff x="4823011" y="3269513"/>
            <a:chExt cx="3387412" cy="3141911"/>
          </a:xfrm>
        </p:grpSpPr>
        <p:sp>
          <p:nvSpPr>
            <p:cNvPr id="56361" name="TextBox 10"/>
            <p:cNvSpPr txBox="1">
              <a:spLocks noChangeArrowheads="1"/>
            </p:cNvSpPr>
            <p:nvPr/>
          </p:nvSpPr>
          <p:spPr bwMode="auto">
            <a:xfrm>
              <a:off x="5815725" y="3269513"/>
              <a:ext cx="15052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search-condition</a:t>
              </a:r>
            </a:p>
          </p:txBody>
        </p:sp>
        <p:sp>
          <p:nvSpPr>
            <p:cNvPr id="56362" name="TextBox 27"/>
            <p:cNvSpPr txBox="1">
              <a:spLocks noChangeArrowheads="1"/>
            </p:cNvSpPr>
            <p:nvPr/>
          </p:nvSpPr>
          <p:spPr bwMode="auto">
            <a:xfrm>
              <a:off x="5927720" y="3622377"/>
              <a:ext cx="125156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boolean-term</a:t>
              </a:r>
            </a:p>
          </p:txBody>
        </p:sp>
        <p:sp>
          <p:nvSpPr>
            <p:cNvPr id="56363" name="TextBox 28"/>
            <p:cNvSpPr txBox="1">
              <a:spLocks noChangeArrowheads="1"/>
            </p:cNvSpPr>
            <p:nvPr/>
          </p:nvSpPr>
          <p:spPr bwMode="auto">
            <a:xfrm>
              <a:off x="5881539" y="3975241"/>
              <a:ext cx="13302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boolean-factor</a:t>
              </a:r>
            </a:p>
          </p:txBody>
        </p:sp>
        <p:sp>
          <p:nvSpPr>
            <p:cNvPr id="56364" name="TextBox 29"/>
            <p:cNvSpPr txBox="1">
              <a:spLocks noChangeArrowheads="1"/>
            </p:cNvSpPr>
            <p:nvPr/>
          </p:nvSpPr>
          <p:spPr bwMode="auto">
            <a:xfrm>
              <a:off x="5810889" y="4292731"/>
              <a:ext cx="1479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boolean-primary</a:t>
              </a:r>
            </a:p>
          </p:txBody>
        </p:sp>
        <p:sp>
          <p:nvSpPr>
            <p:cNvPr id="56365" name="TextBox 30"/>
            <p:cNvSpPr txBox="1">
              <a:spLocks noChangeArrowheads="1"/>
            </p:cNvSpPr>
            <p:nvPr/>
          </p:nvSpPr>
          <p:spPr bwMode="auto">
            <a:xfrm>
              <a:off x="5806711" y="4645595"/>
              <a:ext cx="18188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comparison-predicte</a:t>
              </a:r>
            </a:p>
          </p:txBody>
        </p:sp>
        <p:sp>
          <p:nvSpPr>
            <p:cNvPr id="56366" name="TextBox 31"/>
            <p:cNvSpPr txBox="1">
              <a:spLocks noChangeArrowheads="1"/>
            </p:cNvSpPr>
            <p:nvPr/>
          </p:nvSpPr>
          <p:spPr bwMode="auto">
            <a:xfrm>
              <a:off x="5082405" y="5028234"/>
              <a:ext cx="10237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expression</a:t>
              </a:r>
            </a:p>
          </p:txBody>
        </p:sp>
        <p:sp>
          <p:nvSpPr>
            <p:cNvPr id="56367" name="TextBox 32"/>
            <p:cNvSpPr txBox="1">
              <a:spLocks noChangeArrowheads="1"/>
            </p:cNvSpPr>
            <p:nvPr/>
          </p:nvSpPr>
          <p:spPr bwMode="auto">
            <a:xfrm>
              <a:off x="7114856" y="5028234"/>
              <a:ext cx="10237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expression</a:t>
              </a:r>
            </a:p>
          </p:txBody>
        </p:sp>
        <p:sp>
          <p:nvSpPr>
            <p:cNvPr id="56368" name="TextBox 33"/>
            <p:cNvSpPr txBox="1">
              <a:spLocks noChangeArrowheads="1"/>
            </p:cNvSpPr>
            <p:nvPr/>
          </p:nvSpPr>
          <p:spPr bwMode="auto">
            <a:xfrm>
              <a:off x="6193930" y="5028233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comp-op</a:t>
              </a:r>
            </a:p>
          </p:txBody>
        </p:sp>
        <p:sp>
          <p:nvSpPr>
            <p:cNvPr id="56369" name="TextBox 34"/>
            <p:cNvSpPr txBox="1">
              <a:spLocks noChangeArrowheads="1"/>
            </p:cNvSpPr>
            <p:nvPr/>
          </p:nvSpPr>
          <p:spPr bwMode="auto">
            <a:xfrm>
              <a:off x="6479895" y="5389269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=</a:t>
              </a:r>
            </a:p>
          </p:txBody>
        </p:sp>
        <p:sp>
          <p:nvSpPr>
            <p:cNvPr id="56370" name="TextBox 35"/>
            <p:cNvSpPr txBox="1">
              <a:spLocks noChangeArrowheads="1"/>
            </p:cNvSpPr>
            <p:nvPr/>
          </p:nvSpPr>
          <p:spPr bwMode="auto">
            <a:xfrm>
              <a:off x="5303769" y="5351323"/>
              <a:ext cx="5533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term</a:t>
              </a:r>
            </a:p>
          </p:txBody>
        </p:sp>
        <p:sp>
          <p:nvSpPr>
            <p:cNvPr id="56371" name="TextBox 36"/>
            <p:cNvSpPr txBox="1">
              <a:spLocks noChangeArrowheads="1"/>
            </p:cNvSpPr>
            <p:nvPr/>
          </p:nvSpPr>
          <p:spPr bwMode="auto">
            <a:xfrm>
              <a:off x="7290781" y="5351664"/>
              <a:ext cx="5533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term</a:t>
              </a:r>
            </a:p>
          </p:txBody>
        </p:sp>
        <p:sp>
          <p:nvSpPr>
            <p:cNvPr id="56372" name="TextBox 37"/>
            <p:cNvSpPr txBox="1">
              <a:spLocks noChangeArrowheads="1"/>
            </p:cNvSpPr>
            <p:nvPr/>
          </p:nvSpPr>
          <p:spPr bwMode="auto">
            <a:xfrm>
              <a:off x="4951311" y="5689833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6373" name="TextBox 38"/>
            <p:cNvSpPr txBox="1">
              <a:spLocks noChangeArrowheads="1"/>
            </p:cNvSpPr>
            <p:nvPr/>
          </p:nvSpPr>
          <p:spPr bwMode="auto">
            <a:xfrm>
              <a:off x="6924494" y="5697046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6374" name="TextBox 39"/>
            <p:cNvSpPr txBox="1">
              <a:spLocks noChangeArrowheads="1"/>
            </p:cNvSpPr>
            <p:nvPr/>
          </p:nvSpPr>
          <p:spPr bwMode="auto">
            <a:xfrm>
              <a:off x="4823011" y="6103647"/>
              <a:ext cx="15735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Frequents.drinker</a:t>
              </a:r>
            </a:p>
          </p:txBody>
        </p:sp>
        <p:sp>
          <p:nvSpPr>
            <p:cNvPr id="56375" name="TextBox 40"/>
            <p:cNvSpPr txBox="1">
              <a:spLocks noChangeArrowheads="1"/>
            </p:cNvSpPr>
            <p:nvPr/>
          </p:nvSpPr>
          <p:spPr bwMode="auto">
            <a:xfrm>
              <a:off x="7016867" y="6083102"/>
              <a:ext cx="11849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Likes.drinker</a:t>
              </a: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6545290" y="3518771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6567513" y="3901388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6581798" y="4230027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9" name="Straight Connector 23568"/>
            <p:cNvCxnSpPr/>
            <p:nvPr/>
          </p:nvCxnSpPr>
          <p:spPr>
            <a:xfrm flipH="1">
              <a:off x="5807170" y="4947633"/>
              <a:ext cx="298422" cy="1174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73" name="Straight Connector 23572"/>
            <p:cNvCxnSpPr/>
            <p:nvPr/>
          </p:nvCxnSpPr>
          <p:spPr>
            <a:xfrm>
              <a:off x="7115149" y="4909530"/>
              <a:ext cx="452396" cy="15558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6646880" y="5301673"/>
              <a:ext cx="3175" cy="16987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7556433" y="5287385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7551672" y="5623962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556433" y="5979590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575416" y="5985940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580179" y="5611261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5575416" y="5265159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623070" y="4936520"/>
              <a:ext cx="3175" cy="16987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591323" y="4561840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337" name="Group 23574"/>
          <p:cNvGrpSpPr>
            <a:grpSpLocks/>
          </p:cNvGrpSpPr>
          <p:nvPr/>
        </p:nvGrpSpPr>
        <p:grpSpPr bwMode="auto">
          <a:xfrm>
            <a:off x="2695575" y="3275013"/>
            <a:ext cx="2254250" cy="1655762"/>
            <a:chOff x="2399438" y="3275774"/>
            <a:chExt cx="2254713" cy="1655199"/>
          </a:xfrm>
        </p:grpSpPr>
        <p:sp>
          <p:nvSpPr>
            <p:cNvPr id="56347" name="TextBox 8"/>
            <p:cNvSpPr txBox="1">
              <a:spLocks noChangeArrowheads="1"/>
            </p:cNvSpPr>
            <p:nvPr/>
          </p:nvSpPr>
          <p:spPr bwMode="auto">
            <a:xfrm>
              <a:off x="3040190" y="3275774"/>
              <a:ext cx="862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table-list</a:t>
              </a:r>
            </a:p>
          </p:txBody>
        </p:sp>
        <p:sp>
          <p:nvSpPr>
            <p:cNvPr id="56348" name="TextBox 12"/>
            <p:cNvSpPr txBox="1">
              <a:spLocks noChangeArrowheads="1"/>
            </p:cNvSpPr>
            <p:nvPr/>
          </p:nvSpPr>
          <p:spPr bwMode="auto">
            <a:xfrm>
              <a:off x="2399438" y="3759059"/>
              <a:ext cx="10791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table-name</a:t>
              </a:r>
            </a:p>
          </p:txBody>
        </p:sp>
        <p:sp>
          <p:nvSpPr>
            <p:cNvPr id="56349" name="TextBox 13"/>
            <p:cNvSpPr txBox="1">
              <a:spLocks noChangeArrowheads="1"/>
            </p:cNvSpPr>
            <p:nvPr/>
          </p:nvSpPr>
          <p:spPr bwMode="auto">
            <a:xfrm>
              <a:off x="3667424" y="3775744"/>
              <a:ext cx="88793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table-list</a:t>
              </a:r>
            </a:p>
          </p:txBody>
        </p:sp>
        <p:sp>
          <p:nvSpPr>
            <p:cNvPr id="56350" name="TextBox 14"/>
            <p:cNvSpPr txBox="1">
              <a:spLocks noChangeArrowheads="1"/>
            </p:cNvSpPr>
            <p:nvPr/>
          </p:nvSpPr>
          <p:spPr bwMode="auto">
            <a:xfrm>
              <a:off x="3426750" y="3765544"/>
              <a:ext cx="2391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56351" name="TextBox 15"/>
            <p:cNvSpPr txBox="1">
              <a:spLocks noChangeArrowheads="1"/>
            </p:cNvSpPr>
            <p:nvPr/>
          </p:nvSpPr>
          <p:spPr bwMode="auto">
            <a:xfrm>
              <a:off x="3575009" y="4198462"/>
              <a:ext cx="10791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table-name</a:t>
              </a:r>
            </a:p>
          </p:txBody>
        </p:sp>
        <p:sp>
          <p:nvSpPr>
            <p:cNvPr id="56352" name="TextBox 16"/>
            <p:cNvSpPr txBox="1">
              <a:spLocks noChangeArrowheads="1"/>
            </p:cNvSpPr>
            <p:nvPr/>
          </p:nvSpPr>
          <p:spPr bwMode="auto">
            <a:xfrm>
              <a:off x="2518723" y="4190655"/>
              <a:ext cx="67839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Linkes</a:t>
              </a:r>
            </a:p>
          </p:txBody>
        </p:sp>
        <p:sp>
          <p:nvSpPr>
            <p:cNvPr id="56353" name="TextBox 17"/>
            <p:cNvSpPr txBox="1">
              <a:spLocks noChangeArrowheads="1"/>
            </p:cNvSpPr>
            <p:nvPr/>
          </p:nvSpPr>
          <p:spPr bwMode="auto">
            <a:xfrm>
              <a:off x="3627895" y="4623196"/>
              <a:ext cx="9676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Frequents</a:t>
              </a:r>
            </a:p>
          </p:txBody>
        </p:sp>
        <p:cxnSp>
          <p:nvCxnSpPr>
            <p:cNvPr id="56" name="Straight Connector 55"/>
            <p:cNvCxnSpPr>
              <a:endCxn id="56348" idx="0"/>
            </p:cNvCxnSpPr>
            <p:nvPr/>
          </p:nvCxnSpPr>
          <p:spPr>
            <a:xfrm flipH="1">
              <a:off x="2939299" y="3577296"/>
              <a:ext cx="250877" cy="1825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56347" idx="2"/>
            </p:cNvCxnSpPr>
            <p:nvPr/>
          </p:nvCxnSpPr>
          <p:spPr>
            <a:xfrm>
              <a:off x="3471221" y="3583644"/>
              <a:ext cx="74627" cy="26502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endCxn id="56349" idx="0"/>
            </p:cNvCxnSpPr>
            <p:nvPr/>
          </p:nvCxnSpPr>
          <p:spPr>
            <a:xfrm>
              <a:off x="3787198" y="3580470"/>
              <a:ext cx="323917" cy="19519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2" name="Straight Connector 23561"/>
            <p:cNvCxnSpPr>
              <a:stCxn id="56349" idx="2"/>
              <a:endCxn id="56349" idx="2"/>
            </p:cNvCxnSpPr>
            <p:nvPr/>
          </p:nvCxnSpPr>
          <p:spPr>
            <a:xfrm>
              <a:off x="4111114" y="4083536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4085709" y="4523125"/>
              <a:ext cx="3176" cy="1713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2898015" y="4066080"/>
              <a:ext cx="3176" cy="1713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4076182" y="4089884"/>
              <a:ext cx="3176" cy="16980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338" name="Group 23575"/>
          <p:cNvGrpSpPr>
            <a:grpSpLocks/>
          </p:cNvGrpSpPr>
          <p:nvPr/>
        </p:nvGrpSpPr>
        <p:grpSpPr bwMode="auto">
          <a:xfrm>
            <a:off x="1290638" y="3265488"/>
            <a:ext cx="1285875" cy="1633537"/>
            <a:chOff x="1087765" y="3265050"/>
            <a:chExt cx="1285929" cy="1633822"/>
          </a:xfrm>
        </p:grpSpPr>
        <p:sp>
          <p:nvSpPr>
            <p:cNvPr id="56340" name="TextBox 6"/>
            <p:cNvSpPr txBox="1">
              <a:spLocks noChangeArrowheads="1"/>
            </p:cNvSpPr>
            <p:nvPr/>
          </p:nvSpPr>
          <p:spPr bwMode="auto">
            <a:xfrm>
              <a:off x="1226428" y="3265050"/>
              <a:ext cx="92365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select-list</a:t>
              </a:r>
            </a:p>
          </p:txBody>
        </p:sp>
        <p:sp>
          <p:nvSpPr>
            <p:cNvPr id="56341" name="TextBox 11"/>
            <p:cNvSpPr txBox="1">
              <a:spLocks noChangeArrowheads="1"/>
            </p:cNvSpPr>
            <p:nvPr/>
          </p:nvSpPr>
          <p:spPr bwMode="auto">
            <a:xfrm>
              <a:off x="1092490" y="3759868"/>
              <a:ext cx="120257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select-sublist</a:t>
              </a:r>
            </a:p>
          </p:txBody>
        </p:sp>
        <p:sp>
          <p:nvSpPr>
            <p:cNvPr id="56342" name="TextBox 24"/>
            <p:cNvSpPr txBox="1">
              <a:spLocks noChangeArrowheads="1"/>
            </p:cNvSpPr>
            <p:nvPr/>
          </p:nvSpPr>
          <p:spPr bwMode="auto">
            <a:xfrm>
              <a:off x="1087765" y="4182962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6343" name="TextBox 25"/>
            <p:cNvSpPr txBox="1">
              <a:spLocks noChangeArrowheads="1"/>
            </p:cNvSpPr>
            <p:nvPr/>
          </p:nvSpPr>
          <p:spPr bwMode="auto">
            <a:xfrm>
              <a:off x="1422947" y="4591095"/>
              <a:ext cx="5373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beer</a:t>
              </a:r>
            </a:p>
          </p:txBody>
        </p:sp>
        <p:cxnSp>
          <p:nvCxnSpPr>
            <p:cNvPr id="52" name="Straight Connector 51"/>
            <p:cNvCxnSpPr>
              <a:stCxn id="56340" idx="2"/>
              <a:endCxn id="56341" idx="0"/>
            </p:cNvCxnSpPr>
            <p:nvPr/>
          </p:nvCxnSpPr>
          <p:spPr>
            <a:xfrm>
              <a:off x="1687865" y="3573079"/>
              <a:ext cx="6350" cy="18735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683102" y="4479699"/>
              <a:ext cx="3175" cy="16989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668814" y="4077992"/>
              <a:ext cx="3175" cy="1698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22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57347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57348" name="TextBox 2"/>
          <p:cNvSpPr txBox="1">
            <a:spLocks noChangeArrowheads="1"/>
          </p:cNvSpPr>
          <p:nvPr/>
        </p:nvSpPr>
        <p:spPr bwMode="auto">
          <a:xfrm>
            <a:off x="361950" y="1039813"/>
            <a:ext cx="43830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select-statement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/>
              <a:t> [</a:t>
            </a:r>
            <a:r>
              <a:rPr lang="en-US" altLang="en-US" sz="1200">
                <a:solidFill>
                  <a:srgbClr val="FFC000"/>
                </a:solidFill>
              </a:rPr>
              <a:t>DISTINCT</a:t>
            </a:r>
            <a:r>
              <a:rPr lang="en-US" altLang="en-US" sz="1200"/>
              <a:t>] select-list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                              FROM</a:t>
            </a:r>
            <a:r>
              <a:rPr lang="en-US" altLang="en-US" sz="1200"/>
              <a:t> table-list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WHERE</a:t>
            </a:r>
            <a:r>
              <a:rPr lang="en-US" altLang="en-US" sz="1200"/>
              <a:t> search-condition]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ORDER BY </a:t>
            </a:r>
            <a:r>
              <a:rPr lang="en-US" altLang="en-US" sz="1200"/>
              <a:t>column-name]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*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select-sublist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column-name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column-name,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table-list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table-name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table-name,</a:t>
            </a:r>
            <a:r>
              <a:rPr lang="en-US" altLang="en-US" sz="1200"/>
              <a:t> table-list</a:t>
            </a:r>
          </a:p>
        </p:txBody>
      </p:sp>
      <p:sp>
        <p:nvSpPr>
          <p:cNvPr id="57349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3575" y="3265488"/>
            <a:ext cx="7874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7775" y="3275013"/>
            <a:ext cx="6540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19613" y="3275013"/>
            <a:ext cx="782637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57353" name="TextBox 26"/>
          <p:cNvSpPr txBox="1">
            <a:spLocks noChangeArrowheads="1"/>
          </p:cNvSpPr>
          <p:nvPr/>
        </p:nvSpPr>
        <p:spPr bwMode="auto">
          <a:xfrm>
            <a:off x="4745038" y="1033463"/>
            <a:ext cx="41005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search-condition</a:t>
            </a:r>
            <a:r>
              <a:rPr lang="en-US" altLang="en-US" sz="1200"/>
              <a:t> ::= boolean-term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boolean-term</a:t>
            </a:r>
            <a:r>
              <a:rPr lang="en-US" altLang="en-US" sz="1200"/>
              <a:t> ::= boolean-factor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boolean-factor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0000"/>
                </a:solidFill>
              </a:rPr>
              <a:t>[</a:t>
            </a:r>
            <a:r>
              <a:rPr lang="en-US" altLang="en-US" sz="1200">
                <a:solidFill>
                  <a:srgbClr val="FFC000"/>
                </a:solidFill>
              </a:rPr>
              <a:t>NOT</a:t>
            </a:r>
            <a:r>
              <a:rPr lang="en-US" altLang="en-US" sz="1200">
                <a:solidFill>
                  <a:srgbClr val="FF0000"/>
                </a:solidFill>
              </a:rPr>
              <a:t>] </a:t>
            </a:r>
            <a:r>
              <a:rPr lang="en-US" altLang="en-US" sz="1200"/>
              <a:t>boolean-primary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boolean-primary</a:t>
            </a:r>
            <a:r>
              <a:rPr lang="en-US" altLang="en-US" sz="1200"/>
              <a:t> ::= comparison-predicate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chemeClr val="tx2"/>
                </a:solidFill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comparison-predicate</a:t>
            </a:r>
            <a:r>
              <a:rPr lang="en-US" altLang="en-US" sz="1200"/>
              <a:t> ::= expression </a:t>
            </a:r>
            <a:r>
              <a:rPr lang="en-US" altLang="en-US" sz="1200">
                <a:solidFill>
                  <a:srgbClr val="00B050"/>
                </a:solidFill>
              </a:rPr>
              <a:t>comp-op</a:t>
            </a:r>
            <a:r>
              <a:rPr lang="en-US" altLang="en-US" sz="1200"/>
              <a:t> expression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expression</a:t>
            </a:r>
            <a:r>
              <a:rPr lang="en-US" altLang="en-US" sz="1200"/>
              <a:t> ::= 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term</a:t>
            </a:r>
            <a:r>
              <a:rPr lang="en-US" altLang="en-US" sz="1200"/>
              <a:t> ::= column-name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…</a:t>
            </a:r>
            <a:endParaRPr lang="en-US" altLang="zh-CN" sz="1200"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57347" idx="2"/>
            <a:endCxn id="9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10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8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360" name="Group 23573"/>
          <p:cNvGrpSpPr>
            <a:grpSpLocks/>
          </p:cNvGrpSpPr>
          <p:nvPr/>
        </p:nvGrpSpPr>
        <p:grpSpPr bwMode="auto">
          <a:xfrm>
            <a:off x="4822825" y="3270250"/>
            <a:ext cx="3387725" cy="3141663"/>
            <a:chOff x="4823011" y="3269513"/>
            <a:chExt cx="3387412" cy="3141911"/>
          </a:xfrm>
        </p:grpSpPr>
        <p:sp>
          <p:nvSpPr>
            <p:cNvPr id="11" name="TextBox 10"/>
            <p:cNvSpPr txBox="1"/>
            <p:nvPr/>
          </p:nvSpPr>
          <p:spPr>
            <a:xfrm>
              <a:off x="5815107" y="3269513"/>
              <a:ext cx="1506398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search-condition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927809" y="3621966"/>
              <a:ext cx="1250834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boolean</a:t>
              </a: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-term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881776" y="3976007"/>
              <a:ext cx="1330202" cy="306411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boolean</a:t>
              </a: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-factor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810345" y="4291944"/>
              <a:ext cx="1481001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boolean</a:t>
              </a: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-primary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807170" y="4645985"/>
              <a:ext cx="1819107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comparison-</a:t>
              </a: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predicte</a:t>
              </a:r>
              <a:endPara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081750" y="5028602"/>
              <a:ext cx="1023842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expression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115149" y="5028602"/>
              <a:ext cx="1023843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expression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194484" y="5028602"/>
              <a:ext cx="901617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comp-op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480208" y="5388993"/>
              <a:ext cx="314296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=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303980" y="5350890"/>
              <a:ext cx="552399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term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291346" y="5350890"/>
              <a:ext cx="552399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term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51587" y="5689054"/>
              <a:ext cx="1285756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column-name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924667" y="5696993"/>
              <a:ext cx="1285756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column-name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823011" y="6103425"/>
              <a:ext cx="1573068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Frequents.drinker</a:t>
              </a:r>
              <a:endPara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016733" y="6082785"/>
              <a:ext cx="1185753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Likes.drinker</a:t>
              </a:r>
              <a:endPara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6545290" y="3518771"/>
              <a:ext cx="3175" cy="16987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6567513" y="3901388"/>
              <a:ext cx="3175" cy="171464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6581798" y="4230027"/>
              <a:ext cx="3175" cy="16987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9" name="Straight Connector 23568"/>
            <p:cNvCxnSpPr/>
            <p:nvPr/>
          </p:nvCxnSpPr>
          <p:spPr>
            <a:xfrm flipH="1">
              <a:off x="5807170" y="4947633"/>
              <a:ext cx="298422" cy="117484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73" name="Straight Connector 23572"/>
            <p:cNvCxnSpPr/>
            <p:nvPr/>
          </p:nvCxnSpPr>
          <p:spPr>
            <a:xfrm>
              <a:off x="7115149" y="4909530"/>
              <a:ext cx="452396" cy="155587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6646880" y="5301673"/>
              <a:ext cx="3175" cy="169876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7556433" y="5287385"/>
              <a:ext cx="3175" cy="16987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7551672" y="5623962"/>
              <a:ext cx="3175" cy="171464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556433" y="5979590"/>
              <a:ext cx="3175" cy="171464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575416" y="5985940"/>
              <a:ext cx="3175" cy="16987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580179" y="5611261"/>
              <a:ext cx="3175" cy="16987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5575416" y="5265159"/>
              <a:ext cx="3175" cy="16987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623070" y="4936520"/>
              <a:ext cx="3175" cy="169876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591323" y="4561840"/>
              <a:ext cx="3175" cy="171464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361" name="Group 23574"/>
          <p:cNvGrpSpPr>
            <a:grpSpLocks/>
          </p:cNvGrpSpPr>
          <p:nvPr/>
        </p:nvGrpSpPr>
        <p:grpSpPr bwMode="auto">
          <a:xfrm>
            <a:off x="2695575" y="3275013"/>
            <a:ext cx="2254250" cy="1655762"/>
            <a:chOff x="2399438" y="3275774"/>
            <a:chExt cx="2254713" cy="1655199"/>
          </a:xfrm>
        </p:grpSpPr>
        <p:sp>
          <p:nvSpPr>
            <p:cNvPr id="9" name="TextBox 8"/>
            <p:cNvSpPr txBox="1"/>
            <p:nvPr/>
          </p:nvSpPr>
          <p:spPr>
            <a:xfrm>
              <a:off x="3040920" y="3275774"/>
              <a:ext cx="862190" cy="30787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table-list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399438" y="3759796"/>
              <a:ext cx="1079722" cy="306284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table-name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68112" y="3775666"/>
              <a:ext cx="887594" cy="30787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table-list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426762" y="3766144"/>
              <a:ext cx="239761" cy="30787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,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574429" y="4197797"/>
              <a:ext cx="1079722" cy="30787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table-name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18525" y="4189863"/>
              <a:ext cx="678001" cy="30787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Linkes</a:t>
              </a:r>
              <a:endPara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628415" y="4623103"/>
              <a:ext cx="966987" cy="30787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Frequents</a:t>
              </a:r>
            </a:p>
          </p:txBody>
        </p:sp>
        <p:cxnSp>
          <p:nvCxnSpPr>
            <p:cNvPr id="56" name="Straight Connector 55"/>
            <p:cNvCxnSpPr>
              <a:endCxn id="13" idx="0"/>
            </p:cNvCxnSpPr>
            <p:nvPr/>
          </p:nvCxnSpPr>
          <p:spPr>
            <a:xfrm flipH="1">
              <a:off x="2939299" y="3577296"/>
              <a:ext cx="250877" cy="182500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9" idx="2"/>
            </p:cNvCxnSpPr>
            <p:nvPr/>
          </p:nvCxnSpPr>
          <p:spPr>
            <a:xfrm>
              <a:off x="3471221" y="3583644"/>
              <a:ext cx="74627" cy="265022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endCxn id="14" idx="0"/>
            </p:cNvCxnSpPr>
            <p:nvPr/>
          </p:nvCxnSpPr>
          <p:spPr>
            <a:xfrm>
              <a:off x="3787198" y="3580470"/>
              <a:ext cx="323917" cy="195196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2" name="Straight Connector 23561"/>
            <p:cNvCxnSpPr>
              <a:stCxn id="14" idx="2"/>
              <a:endCxn id="14" idx="2"/>
            </p:cNvCxnSpPr>
            <p:nvPr/>
          </p:nvCxnSpPr>
          <p:spPr>
            <a:xfrm>
              <a:off x="4111114" y="4083536"/>
              <a:ext cx="0" cy="0"/>
            </a:xfrm>
            <a:prstGeom prst="line">
              <a:avLst/>
            </a:prstGeom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4085709" y="4523125"/>
              <a:ext cx="3176" cy="171392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2898015" y="4066080"/>
              <a:ext cx="3176" cy="171392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4076182" y="4089884"/>
              <a:ext cx="3176" cy="16980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362" name="Group 23575"/>
          <p:cNvGrpSpPr>
            <a:grpSpLocks/>
          </p:cNvGrpSpPr>
          <p:nvPr/>
        </p:nvGrpSpPr>
        <p:grpSpPr bwMode="auto">
          <a:xfrm>
            <a:off x="1290638" y="3265488"/>
            <a:ext cx="1285875" cy="1633537"/>
            <a:chOff x="1087765" y="3265050"/>
            <a:chExt cx="1285929" cy="1633822"/>
          </a:xfrm>
        </p:grpSpPr>
        <p:sp>
          <p:nvSpPr>
            <p:cNvPr id="7" name="TextBox 6"/>
            <p:cNvSpPr txBox="1"/>
            <p:nvPr/>
          </p:nvSpPr>
          <p:spPr>
            <a:xfrm>
              <a:off x="1225883" y="3265050"/>
              <a:ext cx="923964" cy="30802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select-list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92527" y="3760436"/>
              <a:ext cx="1201788" cy="30644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select-</a:t>
              </a: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sublist</a:t>
              </a:r>
              <a:endPara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87765" y="4182785"/>
              <a:ext cx="1285929" cy="30802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column-name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22741" y="4590843"/>
              <a:ext cx="538186" cy="30802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beer</a:t>
              </a:r>
            </a:p>
          </p:txBody>
        </p:sp>
        <p:cxnSp>
          <p:nvCxnSpPr>
            <p:cNvPr id="52" name="Straight Connector 51"/>
            <p:cNvCxnSpPr>
              <a:stCxn id="7" idx="2"/>
              <a:endCxn id="12" idx="0"/>
            </p:cNvCxnSpPr>
            <p:nvPr/>
          </p:nvCxnSpPr>
          <p:spPr>
            <a:xfrm>
              <a:off x="1687865" y="3573079"/>
              <a:ext cx="6350" cy="187358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683102" y="4479699"/>
              <a:ext cx="3175" cy="169893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668814" y="4077992"/>
              <a:ext cx="3175" cy="169892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71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58371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950" y="1039813"/>
            <a:ext cx="4383088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rgbClr val="FF0000"/>
                </a:solidFill>
              </a:rPr>
              <a:t>select-statement</a:t>
            </a:r>
            <a:r>
              <a:rPr lang="en-US" altLang="en-US" sz="1200" dirty="0"/>
              <a:t> ::= </a:t>
            </a:r>
            <a:r>
              <a:rPr lang="en-US" altLang="en-US" sz="1200" dirty="0">
                <a:solidFill>
                  <a:srgbClr val="FFC000"/>
                </a:solidFill>
              </a:rPr>
              <a:t>SELECT</a:t>
            </a:r>
            <a:r>
              <a:rPr lang="en-US" altLang="en-US" sz="1200" dirty="0"/>
              <a:t> [</a:t>
            </a:r>
            <a:r>
              <a:rPr lang="en-US" altLang="en-US" sz="1200" dirty="0">
                <a:solidFill>
                  <a:srgbClr val="FFC000"/>
                </a:solidFill>
              </a:rPr>
              <a:t>DISTINCT</a:t>
            </a:r>
            <a:r>
              <a:rPr lang="en-US" altLang="en-US" sz="1200" dirty="0"/>
              <a:t>] select-list </a:t>
            </a:r>
          </a:p>
          <a:p>
            <a:pPr>
              <a:defRPr/>
            </a:pPr>
            <a:r>
              <a:rPr lang="en-US" altLang="en-US" sz="1200" dirty="0">
                <a:solidFill>
                  <a:srgbClr val="FFC000"/>
                </a:solidFill>
              </a:rPr>
              <a:t>                              FROM</a:t>
            </a:r>
            <a:r>
              <a:rPr lang="en-US" altLang="en-US" sz="1200" dirty="0"/>
              <a:t> table-list </a:t>
            </a:r>
          </a:p>
          <a:p>
            <a:pPr>
              <a:defRPr/>
            </a:pPr>
            <a:r>
              <a:rPr lang="en-US" altLang="en-US" sz="1200" dirty="0"/>
              <a:t>                              [</a:t>
            </a:r>
            <a:r>
              <a:rPr lang="en-US" altLang="en-US" sz="1200" dirty="0">
                <a:solidFill>
                  <a:srgbClr val="FFC000"/>
                </a:solidFill>
              </a:rPr>
              <a:t>WHERE</a:t>
            </a:r>
            <a:r>
              <a:rPr lang="en-US" altLang="en-US" sz="1200" dirty="0"/>
              <a:t> search-condition] </a:t>
            </a:r>
          </a:p>
          <a:p>
            <a:pPr>
              <a:defRPr/>
            </a:pPr>
            <a:r>
              <a:rPr lang="en-US" altLang="en-US" sz="1200" dirty="0"/>
              <a:t>                              [</a:t>
            </a:r>
            <a:r>
              <a:rPr lang="en-US" altLang="en-US" sz="1200" dirty="0">
                <a:solidFill>
                  <a:srgbClr val="FFC000"/>
                </a:solidFill>
              </a:rPr>
              <a:t>ORDER BY </a:t>
            </a:r>
            <a:r>
              <a:rPr lang="en-US" altLang="en-US" sz="1200" dirty="0"/>
              <a:t>column-name]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 ::= * |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::= column-name | column-name,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 ::= table-name | table-name, table-list</a:t>
            </a:r>
          </a:p>
        </p:txBody>
      </p:sp>
      <p:sp>
        <p:nvSpPr>
          <p:cNvPr id="58373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58374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58375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58376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45038" y="1033463"/>
            <a:ext cx="4100512" cy="1384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::= [NOT]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 ::= comparison-predicate 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comparison-predicate ::= expression comp-op expression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 ::= term | ……|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 ::= column-name | … | … | …</a:t>
            </a:r>
            <a:endParaRPr lang="en-US" altLang="zh-CN" sz="1200" dirty="0">
              <a:solidFill>
                <a:schemeClr val="bg2">
                  <a:lumMod val="20000"/>
                  <a:lumOff val="80000"/>
                </a:schemeClr>
              </a:solidFill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58371" idx="2"/>
            <a:endCxn id="58413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58376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58375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84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27725" y="3622675"/>
            <a:ext cx="12509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81688" y="3975100"/>
            <a:ext cx="1330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0250" y="4292600"/>
            <a:ext cx="14811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07075" y="4645025"/>
            <a:ext cx="181768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</a:t>
            </a: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predicte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83175" y="5027613"/>
            <a:ext cx="10223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5175" y="5027613"/>
            <a:ext cx="10239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94425" y="5027613"/>
            <a:ext cx="9017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comp-op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80175" y="5389563"/>
            <a:ext cx="314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=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03838" y="5351463"/>
            <a:ext cx="554037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91388" y="5351463"/>
            <a:ext cx="5524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51413" y="5689600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675" y="5697538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22825" y="6103938"/>
            <a:ext cx="15732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Frequents.drinker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16750" y="6083300"/>
            <a:ext cx="11842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Likes.drinker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413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5575" y="3759200"/>
            <a:ext cx="10779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2400" y="3775075"/>
            <a:ext cx="8890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22688" y="3765550"/>
            <a:ext cx="2381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0325" y="4198938"/>
            <a:ext cx="10795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14638" y="4191000"/>
            <a:ext cx="677862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Linkes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2713" y="4622800"/>
            <a:ext cx="9683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13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8413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14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14" idx="2"/>
            <a:endCxn id="14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427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3759200"/>
            <a:ext cx="1203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</a:t>
            </a: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90638" y="4183063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25600" y="4591050"/>
            <a:ext cx="53816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58427" idx="2"/>
            <a:endCxn id="12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4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59395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950" y="1039813"/>
            <a:ext cx="4383088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select-statement ::= SELECT [DISTINCT] select-list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FROM table-list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[WHERE search-condition]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[ORDER BY column-name]</a:t>
            </a:r>
          </a:p>
          <a:p>
            <a:pPr>
              <a:defRPr/>
            </a:pPr>
            <a:r>
              <a:rPr lang="en-US" altLang="en-US" sz="1200" dirty="0">
                <a:solidFill>
                  <a:srgbClr val="FF3300"/>
                </a:solidFill>
              </a:rPr>
              <a:t>select-list</a:t>
            </a:r>
            <a:r>
              <a:rPr lang="en-US" altLang="en-US" sz="1200" dirty="0"/>
              <a:t> ::= </a:t>
            </a:r>
            <a:r>
              <a:rPr lang="en-US" altLang="en-US" sz="1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*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|</a:t>
            </a:r>
            <a:r>
              <a:rPr lang="en-US" altLang="en-US" sz="1200" dirty="0"/>
              <a:t> select-</a:t>
            </a:r>
            <a:r>
              <a:rPr lang="en-US" altLang="en-US" sz="1200" dirty="0" err="1"/>
              <a:t>sublist</a:t>
            </a:r>
            <a:endParaRPr lang="en-US" altLang="en-US" sz="1200" dirty="0"/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::= column-name | column-name,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 ::= table-name | table-name, table-list</a:t>
            </a:r>
          </a:p>
        </p:txBody>
      </p:sp>
      <p:sp>
        <p:nvSpPr>
          <p:cNvPr id="59397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59398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59399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59400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45038" y="1033463"/>
            <a:ext cx="4100512" cy="1384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::= [NOT]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 ::= comparison-predicate 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comparison-predicate ::= expression comp-op expression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 ::= term | ……|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 ::= column-name | … | … | …</a:t>
            </a:r>
            <a:endParaRPr lang="en-US" altLang="zh-CN" sz="1200" dirty="0">
              <a:solidFill>
                <a:schemeClr val="bg2">
                  <a:lumMod val="20000"/>
                  <a:lumOff val="80000"/>
                </a:schemeClr>
              </a:solidFill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59395" idx="2"/>
            <a:endCxn id="59437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59400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59399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08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27725" y="3622675"/>
            <a:ext cx="12509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81688" y="3975100"/>
            <a:ext cx="1330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0250" y="4292600"/>
            <a:ext cx="14811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07075" y="4645025"/>
            <a:ext cx="181768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</a:t>
            </a: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predicte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83175" y="5027613"/>
            <a:ext cx="10223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5175" y="5027613"/>
            <a:ext cx="10239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94425" y="5027613"/>
            <a:ext cx="9017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comp-op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80175" y="5389563"/>
            <a:ext cx="314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=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03838" y="5351463"/>
            <a:ext cx="554037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91388" y="5351463"/>
            <a:ext cx="5524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51413" y="5689600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675" y="5697538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22825" y="6103938"/>
            <a:ext cx="15732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Frequents.drinker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16750" y="6083300"/>
            <a:ext cx="11842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Likes.drinker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37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5575" y="3759200"/>
            <a:ext cx="10779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2400" y="3775075"/>
            <a:ext cx="8890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22688" y="3765550"/>
            <a:ext cx="2381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0325" y="4198938"/>
            <a:ext cx="10795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14638" y="4191000"/>
            <a:ext cx="677862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Linkes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2713" y="4622800"/>
            <a:ext cx="9683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13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9437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14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14" idx="2"/>
            <a:endCxn id="14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51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59452" name="TextBox 11"/>
          <p:cNvSpPr txBox="1">
            <a:spLocks noChangeArrowheads="1"/>
          </p:cNvSpPr>
          <p:nvPr/>
        </p:nvSpPr>
        <p:spPr bwMode="auto">
          <a:xfrm>
            <a:off x="1295400" y="3759200"/>
            <a:ext cx="1203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select-sublist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90638" y="4183063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25600" y="4591050"/>
            <a:ext cx="53816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59451" idx="2"/>
            <a:endCxn id="59452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23963" y="3244850"/>
            <a:ext cx="1279525" cy="9921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48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60419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950" y="1039813"/>
            <a:ext cx="4383088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select-statement ::= SELECT [DISTINCT] select-list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FROM table-list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[WHERE search-condition]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[ORDER BY column-name]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 ::= * |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rgbClr val="FF3300"/>
                </a:solidFill>
              </a:rPr>
              <a:t>select-</a:t>
            </a:r>
            <a:r>
              <a:rPr lang="en-US" altLang="en-US" sz="1200" dirty="0" err="1">
                <a:solidFill>
                  <a:srgbClr val="FF3300"/>
                </a:solidFill>
              </a:rPr>
              <a:t>sublist</a:t>
            </a:r>
            <a:r>
              <a:rPr lang="en-US" altLang="en-US" sz="1200" dirty="0"/>
              <a:t> ::= </a:t>
            </a:r>
            <a:r>
              <a:rPr lang="en-US" altLang="en-US" sz="1200" dirty="0">
                <a:solidFill>
                  <a:srgbClr val="00B050"/>
                </a:solidFill>
              </a:rPr>
              <a:t>column-name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| column-name,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 ::= table-name | table-name, table-list</a:t>
            </a:r>
          </a:p>
        </p:txBody>
      </p:sp>
      <p:sp>
        <p:nvSpPr>
          <p:cNvPr id="60421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60422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60423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60424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45038" y="1033463"/>
            <a:ext cx="4100512" cy="1384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::= [NOT]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 ::= comparison-predicate 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comparison-predicate ::= expression comp-op expression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 ::= term | ……|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 ::= column-name | … | … | …</a:t>
            </a:r>
            <a:endParaRPr lang="en-US" altLang="zh-CN" sz="1200" dirty="0">
              <a:solidFill>
                <a:schemeClr val="bg2">
                  <a:lumMod val="20000"/>
                  <a:lumOff val="80000"/>
                </a:schemeClr>
              </a:solidFill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60419" idx="2"/>
            <a:endCxn id="60461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60424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60423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32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27725" y="3622675"/>
            <a:ext cx="12509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81688" y="3975100"/>
            <a:ext cx="1330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0250" y="4292600"/>
            <a:ext cx="14811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07075" y="4645025"/>
            <a:ext cx="181768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</a:t>
            </a: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predicte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83175" y="5027613"/>
            <a:ext cx="10223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5175" y="5027613"/>
            <a:ext cx="10239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94425" y="5027613"/>
            <a:ext cx="9017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comp-op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80175" y="5389563"/>
            <a:ext cx="314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=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03838" y="5351463"/>
            <a:ext cx="554037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91388" y="5351463"/>
            <a:ext cx="5524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51413" y="5689600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675" y="5697538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22825" y="6103938"/>
            <a:ext cx="15732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Frequents.drinker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16750" y="6083300"/>
            <a:ext cx="11842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Likes.drinker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61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5575" y="3759200"/>
            <a:ext cx="10779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2400" y="3775075"/>
            <a:ext cx="8890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22688" y="3765550"/>
            <a:ext cx="2381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0325" y="4198938"/>
            <a:ext cx="10795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14638" y="4191000"/>
            <a:ext cx="677862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Linkes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2713" y="4622800"/>
            <a:ext cx="9683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13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60461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14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14" idx="2"/>
            <a:endCxn id="14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75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60476" name="TextBox 11"/>
          <p:cNvSpPr txBox="1">
            <a:spLocks noChangeArrowheads="1"/>
          </p:cNvSpPr>
          <p:nvPr/>
        </p:nvSpPr>
        <p:spPr bwMode="auto">
          <a:xfrm>
            <a:off x="1295400" y="3759200"/>
            <a:ext cx="1203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select-sublist</a:t>
            </a:r>
          </a:p>
        </p:txBody>
      </p:sp>
      <p:sp>
        <p:nvSpPr>
          <p:cNvPr id="60477" name="TextBox 24"/>
          <p:cNvSpPr txBox="1">
            <a:spLocks noChangeArrowheads="1"/>
          </p:cNvSpPr>
          <p:nvPr/>
        </p:nvSpPr>
        <p:spPr bwMode="auto">
          <a:xfrm>
            <a:off x="1290638" y="4183063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25600" y="4591050"/>
            <a:ext cx="538163" cy="307975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B050"/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60475" idx="2"/>
            <a:endCxn id="60476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241425" y="3633788"/>
            <a:ext cx="1331913" cy="13938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80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61443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950" y="1039813"/>
            <a:ext cx="4383088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select-statement ::= SELECT [DISTINCT] select-list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FROM table-list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[WHERE search-condition]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[ORDER BY column-name]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 ::= * |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::= column-name | column-name,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rgbClr val="FF3300"/>
                </a:solidFill>
              </a:rPr>
              <a:t>table-list</a:t>
            </a:r>
            <a:r>
              <a:rPr lang="en-US" altLang="en-US" sz="1200" dirty="0"/>
              <a:t> ::= 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  <a:r>
              <a:rPr lang="en-US" altLang="en-US" sz="1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|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rgbClr val="00B050"/>
                </a:solidFill>
              </a:rPr>
              <a:t>table-name,</a:t>
            </a:r>
            <a:r>
              <a:rPr lang="en-US" altLang="en-US" sz="1200" dirty="0"/>
              <a:t> table-list</a:t>
            </a:r>
          </a:p>
        </p:txBody>
      </p:sp>
      <p:sp>
        <p:nvSpPr>
          <p:cNvPr id="61445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61446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61447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61448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45038" y="1033463"/>
            <a:ext cx="4100512" cy="1384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::= [NOT]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 ::= comparison-predicate 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comparison-predicate ::= expression comp-op expression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 ::= term | ……|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 ::= column-name | … | … | …</a:t>
            </a:r>
            <a:endParaRPr lang="en-US" altLang="zh-CN" sz="1200" dirty="0">
              <a:solidFill>
                <a:schemeClr val="bg2">
                  <a:lumMod val="20000"/>
                  <a:lumOff val="80000"/>
                </a:schemeClr>
              </a:solidFill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61443" idx="2"/>
            <a:endCxn id="61485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61448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61447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56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27725" y="3622675"/>
            <a:ext cx="12509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81688" y="3975100"/>
            <a:ext cx="1330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0250" y="4292600"/>
            <a:ext cx="14811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07075" y="4645025"/>
            <a:ext cx="181768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</a:t>
            </a: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predicte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83175" y="5027613"/>
            <a:ext cx="10223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5175" y="5027613"/>
            <a:ext cx="10239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94425" y="5027613"/>
            <a:ext cx="9017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comp-op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80175" y="5389563"/>
            <a:ext cx="314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=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03838" y="5351463"/>
            <a:ext cx="554037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91388" y="5351463"/>
            <a:ext cx="5524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51413" y="5689600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675" y="5697538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22825" y="6103938"/>
            <a:ext cx="15732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Frequents.drinker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16750" y="6083300"/>
            <a:ext cx="11842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Likes.drinker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5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1486" name="TextBox 12"/>
          <p:cNvSpPr txBox="1">
            <a:spLocks noChangeArrowheads="1"/>
          </p:cNvSpPr>
          <p:nvPr/>
        </p:nvSpPr>
        <p:spPr bwMode="auto">
          <a:xfrm>
            <a:off x="2695575" y="3759200"/>
            <a:ext cx="1077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1487" name="TextBox 13"/>
          <p:cNvSpPr txBox="1">
            <a:spLocks noChangeArrowheads="1"/>
          </p:cNvSpPr>
          <p:nvPr/>
        </p:nvSpPr>
        <p:spPr bwMode="auto">
          <a:xfrm>
            <a:off x="3962400" y="3775075"/>
            <a:ext cx="889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1488" name="TextBox 14"/>
          <p:cNvSpPr txBox="1">
            <a:spLocks noChangeArrowheads="1"/>
          </p:cNvSpPr>
          <p:nvPr/>
        </p:nvSpPr>
        <p:spPr bwMode="auto">
          <a:xfrm>
            <a:off x="3722688" y="3765550"/>
            <a:ext cx="23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0325" y="4198938"/>
            <a:ext cx="10795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14638" y="4191000"/>
            <a:ext cx="677862" cy="307975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rgbClr val="00B050"/>
                </a:solidFill>
              </a:rPr>
              <a:t>Linkes</a:t>
            </a:r>
            <a:endParaRPr lang="en-US" sz="1400" dirty="0"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2713" y="4622800"/>
            <a:ext cx="9683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61486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61485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61487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61487" idx="2"/>
            <a:endCxn id="61487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99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61500" name="TextBox 11"/>
          <p:cNvSpPr txBox="1">
            <a:spLocks noChangeArrowheads="1"/>
          </p:cNvSpPr>
          <p:nvPr/>
        </p:nvSpPr>
        <p:spPr bwMode="auto">
          <a:xfrm>
            <a:off x="1295400" y="3759200"/>
            <a:ext cx="1203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select-sublist</a:t>
            </a:r>
          </a:p>
        </p:txBody>
      </p:sp>
      <p:sp>
        <p:nvSpPr>
          <p:cNvPr id="61501" name="TextBox 24"/>
          <p:cNvSpPr txBox="1">
            <a:spLocks noChangeArrowheads="1"/>
          </p:cNvSpPr>
          <p:nvPr/>
        </p:nvSpPr>
        <p:spPr bwMode="auto">
          <a:xfrm>
            <a:off x="1290638" y="4183063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1502" name="TextBox 25"/>
          <p:cNvSpPr txBox="1">
            <a:spLocks noChangeArrowheads="1"/>
          </p:cNvSpPr>
          <p:nvPr/>
        </p:nvSpPr>
        <p:spPr bwMode="auto">
          <a:xfrm>
            <a:off x="1625600" y="4591050"/>
            <a:ext cx="538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61499" idx="2"/>
            <a:endCxn id="61500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655888" y="3346450"/>
            <a:ext cx="2195512" cy="8445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27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62467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950" y="1039813"/>
            <a:ext cx="4383088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select-statement ::= SELECT [DISTINCT] select-list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FROM table-list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[WHERE search-condition]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[ORDER BY column-name]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 ::= * |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::= column-name | column-name,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rgbClr val="FF3300"/>
                </a:solidFill>
              </a:rPr>
              <a:t>table-list</a:t>
            </a:r>
            <a:r>
              <a:rPr lang="en-US" altLang="en-US" sz="1200" dirty="0"/>
              <a:t> ::= </a:t>
            </a:r>
            <a:r>
              <a:rPr lang="en-US" altLang="en-US" sz="1200" dirty="0">
                <a:solidFill>
                  <a:srgbClr val="00B050"/>
                </a:solidFill>
              </a:rPr>
              <a:t>table-name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|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table-name, table-list</a:t>
            </a:r>
          </a:p>
        </p:txBody>
      </p:sp>
      <p:sp>
        <p:nvSpPr>
          <p:cNvPr id="62469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62470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62471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62472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45038" y="1033463"/>
            <a:ext cx="4100512" cy="1384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::= [NOT]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 ::= comparison-predicate 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comparison-predicate ::= expression comp-op expression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 ::= term | ……|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 ::= column-name | … | … | …</a:t>
            </a:r>
            <a:endParaRPr lang="en-US" altLang="zh-CN" sz="1200" dirty="0">
              <a:solidFill>
                <a:schemeClr val="bg2">
                  <a:lumMod val="20000"/>
                  <a:lumOff val="80000"/>
                </a:schemeClr>
              </a:solidFill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62467" idx="2"/>
            <a:endCxn id="62509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62472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62471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0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27725" y="3622675"/>
            <a:ext cx="12509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81688" y="3975100"/>
            <a:ext cx="1330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0250" y="4292600"/>
            <a:ext cx="14811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07075" y="4645025"/>
            <a:ext cx="181768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</a:t>
            </a: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predicte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83175" y="5027613"/>
            <a:ext cx="10223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5175" y="5027613"/>
            <a:ext cx="10239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94425" y="5027613"/>
            <a:ext cx="9017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comp-op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80175" y="5389563"/>
            <a:ext cx="314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=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03838" y="5351463"/>
            <a:ext cx="554037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91388" y="5351463"/>
            <a:ext cx="5524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51413" y="5689600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675" y="5697538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22825" y="6103938"/>
            <a:ext cx="15732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Frequents.drinker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16750" y="6083300"/>
            <a:ext cx="11842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Likes.drinker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509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2510" name="TextBox 12"/>
          <p:cNvSpPr txBox="1">
            <a:spLocks noChangeArrowheads="1"/>
          </p:cNvSpPr>
          <p:nvPr/>
        </p:nvSpPr>
        <p:spPr bwMode="auto">
          <a:xfrm>
            <a:off x="2695575" y="3759200"/>
            <a:ext cx="1077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2511" name="TextBox 13"/>
          <p:cNvSpPr txBox="1">
            <a:spLocks noChangeArrowheads="1"/>
          </p:cNvSpPr>
          <p:nvPr/>
        </p:nvSpPr>
        <p:spPr bwMode="auto">
          <a:xfrm>
            <a:off x="3962400" y="3775075"/>
            <a:ext cx="889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2512" name="TextBox 14"/>
          <p:cNvSpPr txBox="1">
            <a:spLocks noChangeArrowheads="1"/>
          </p:cNvSpPr>
          <p:nvPr/>
        </p:nvSpPr>
        <p:spPr bwMode="auto">
          <a:xfrm>
            <a:off x="3722688" y="3765550"/>
            <a:ext cx="23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62513" name="TextBox 15"/>
          <p:cNvSpPr txBox="1">
            <a:spLocks noChangeArrowheads="1"/>
          </p:cNvSpPr>
          <p:nvPr/>
        </p:nvSpPr>
        <p:spPr bwMode="auto">
          <a:xfrm>
            <a:off x="3870325" y="4198938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2514" name="TextBox 16"/>
          <p:cNvSpPr txBox="1">
            <a:spLocks noChangeArrowheads="1"/>
          </p:cNvSpPr>
          <p:nvPr/>
        </p:nvSpPr>
        <p:spPr bwMode="auto">
          <a:xfrm>
            <a:off x="2814638" y="4191000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Linkes</a:t>
            </a:r>
          </a:p>
        </p:txBody>
      </p:sp>
      <p:sp>
        <p:nvSpPr>
          <p:cNvPr id="62515" name="TextBox 17"/>
          <p:cNvSpPr txBox="1">
            <a:spLocks noChangeArrowheads="1"/>
          </p:cNvSpPr>
          <p:nvPr/>
        </p:nvSpPr>
        <p:spPr bwMode="auto">
          <a:xfrm>
            <a:off x="3922713" y="4622800"/>
            <a:ext cx="968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62510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62509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62511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62511" idx="2"/>
            <a:endCxn id="62511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523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62524" name="TextBox 11"/>
          <p:cNvSpPr txBox="1">
            <a:spLocks noChangeArrowheads="1"/>
          </p:cNvSpPr>
          <p:nvPr/>
        </p:nvSpPr>
        <p:spPr bwMode="auto">
          <a:xfrm>
            <a:off x="1295400" y="3759200"/>
            <a:ext cx="1203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select-sublist</a:t>
            </a:r>
          </a:p>
        </p:txBody>
      </p:sp>
      <p:sp>
        <p:nvSpPr>
          <p:cNvPr id="62525" name="TextBox 24"/>
          <p:cNvSpPr txBox="1">
            <a:spLocks noChangeArrowheads="1"/>
          </p:cNvSpPr>
          <p:nvPr/>
        </p:nvSpPr>
        <p:spPr bwMode="auto">
          <a:xfrm>
            <a:off x="1290638" y="4183063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2526" name="TextBox 25"/>
          <p:cNvSpPr txBox="1">
            <a:spLocks noChangeArrowheads="1"/>
          </p:cNvSpPr>
          <p:nvPr/>
        </p:nvSpPr>
        <p:spPr bwMode="auto">
          <a:xfrm>
            <a:off x="1625600" y="4591050"/>
            <a:ext cx="538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62523" idx="2"/>
            <a:endCxn id="62524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3829050" y="3632200"/>
            <a:ext cx="1084263" cy="14335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31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63491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63492" name="TextBox 2"/>
          <p:cNvSpPr txBox="1">
            <a:spLocks noChangeArrowheads="1"/>
          </p:cNvSpPr>
          <p:nvPr/>
        </p:nvSpPr>
        <p:spPr bwMode="auto">
          <a:xfrm>
            <a:off x="361950" y="1039813"/>
            <a:ext cx="43830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select-statement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/>
              <a:t> [</a:t>
            </a:r>
            <a:r>
              <a:rPr lang="en-US" altLang="en-US" sz="1200">
                <a:solidFill>
                  <a:srgbClr val="FFC000"/>
                </a:solidFill>
              </a:rPr>
              <a:t>DISTINCT</a:t>
            </a:r>
            <a:r>
              <a:rPr lang="en-US" altLang="en-US" sz="1200"/>
              <a:t>] select-list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                              FROM</a:t>
            </a:r>
            <a:r>
              <a:rPr lang="en-US" altLang="en-US" sz="1200"/>
              <a:t> table-list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WHERE</a:t>
            </a:r>
            <a:r>
              <a:rPr lang="en-US" altLang="en-US" sz="1200"/>
              <a:t> search-condition]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ORDER BY </a:t>
            </a:r>
            <a:r>
              <a:rPr lang="en-US" altLang="en-US" sz="1200"/>
              <a:t>column-name]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*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select-sublist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column-name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column-name,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table-list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table-name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table-name,</a:t>
            </a:r>
            <a:r>
              <a:rPr lang="en-US" altLang="en-US" sz="1200"/>
              <a:t> table-list</a:t>
            </a:r>
          </a:p>
        </p:txBody>
      </p:sp>
      <p:sp>
        <p:nvSpPr>
          <p:cNvPr id="63493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63494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63495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63496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63497" name="TextBox 26"/>
          <p:cNvSpPr txBox="1">
            <a:spLocks noChangeArrowheads="1"/>
          </p:cNvSpPr>
          <p:nvPr/>
        </p:nvSpPr>
        <p:spPr bwMode="auto">
          <a:xfrm>
            <a:off x="4745038" y="1033463"/>
            <a:ext cx="41005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search-condition</a:t>
            </a:r>
            <a:r>
              <a:rPr lang="en-US" altLang="en-US" sz="1200"/>
              <a:t> ::= boolean-term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boolean-term</a:t>
            </a:r>
            <a:r>
              <a:rPr lang="en-US" altLang="en-US" sz="1200"/>
              <a:t> ::= boolean-factor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boolean-factor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0000"/>
                </a:solidFill>
              </a:rPr>
              <a:t>[</a:t>
            </a:r>
            <a:r>
              <a:rPr lang="en-US" altLang="en-US" sz="1200">
                <a:solidFill>
                  <a:srgbClr val="FFC000"/>
                </a:solidFill>
              </a:rPr>
              <a:t>NOT</a:t>
            </a:r>
            <a:r>
              <a:rPr lang="en-US" altLang="en-US" sz="1200">
                <a:solidFill>
                  <a:srgbClr val="FF0000"/>
                </a:solidFill>
              </a:rPr>
              <a:t>] </a:t>
            </a:r>
            <a:r>
              <a:rPr lang="en-US" altLang="en-US" sz="1200"/>
              <a:t>boolean-primary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boolean-primary</a:t>
            </a:r>
            <a:r>
              <a:rPr lang="en-US" altLang="en-US" sz="1200"/>
              <a:t> ::= comparison-predicate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chemeClr val="tx2"/>
                </a:solidFill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comparison-predicate</a:t>
            </a:r>
            <a:r>
              <a:rPr lang="en-US" altLang="en-US" sz="1200"/>
              <a:t> ::= expression </a:t>
            </a:r>
            <a:r>
              <a:rPr lang="en-US" altLang="en-US" sz="1200">
                <a:solidFill>
                  <a:srgbClr val="00B050"/>
                </a:solidFill>
              </a:rPr>
              <a:t>comp-op</a:t>
            </a:r>
            <a:r>
              <a:rPr lang="en-US" altLang="en-US" sz="1200"/>
              <a:t> expression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expression</a:t>
            </a:r>
            <a:r>
              <a:rPr lang="en-US" altLang="en-US" sz="1200"/>
              <a:t> ::= 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term</a:t>
            </a:r>
            <a:r>
              <a:rPr lang="en-US" altLang="en-US" sz="1200"/>
              <a:t> ::= column-name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…</a:t>
            </a:r>
            <a:endParaRPr lang="en-US" altLang="zh-CN" sz="1200"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63491" idx="2"/>
            <a:endCxn id="63533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63496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63495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04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63505" name="TextBox 27"/>
          <p:cNvSpPr txBox="1">
            <a:spLocks noChangeArrowheads="1"/>
          </p:cNvSpPr>
          <p:nvPr/>
        </p:nvSpPr>
        <p:spPr bwMode="auto">
          <a:xfrm>
            <a:off x="5927725" y="3622675"/>
            <a:ext cx="1250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boolean-term</a:t>
            </a:r>
          </a:p>
        </p:txBody>
      </p:sp>
      <p:sp>
        <p:nvSpPr>
          <p:cNvPr id="63506" name="TextBox 28"/>
          <p:cNvSpPr txBox="1">
            <a:spLocks noChangeArrowheads="1"/>
          </p:cNvSpPr>
          <p:nvPr/>
        </p:nvSpPr>
        <p:spPr bwMode="auto">
          <a:xfrm>
            <a:off x="5881688" y="3975100"/>
            <a:ext cx="1330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boolean-factor</a:t>
            </a:r>
          </a:p>
        </p:txBody>
      </p:sp>
      <p:sp>
        <p:nvSpPr>
          <p:cNvPr id="63507" name="TextBox 29"/>
          <p:cNvSpPr txBox="1">
            <a:spLocks noChangeArrowheads="1"/>
          </p:cNvSpPr>
          <p:nvPr/>
        </p:nvSpPr>
        <p:spPr bwMode="auto">
          <a:xfrm>
            <a:off x="5810250" y="4292600"/>
            <a:ext cx="1481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boolean-primary</a:t>
            </a:r>
          </a:p>
        </p:txBody>
      </p:sp>
      <p:sp>
        <p:nvSpPr>
          <p:cNvPr id="63508" name="TextBox 30"/>
          <p:cNvSpPr txBox="1">
            <a:spLocks noChangeArrowheads="1"/>
          </p:cNvSpPr>
          <p:nvPr/>
        </p:nvSpPr>
        <p:spPr bwMode="auto">
          <a:xfrm>
            <a:off x="5807075" y="4645025"/>
            <a:ext cx="1817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comparison-predicte</a:t>
            </a:r>
          </a:p>
        </p:txBody>
      </p:sp>
      <p:sp>
        <p:nvSpPr>
          <p:cNvPr id="63509" name="TextBox 31"/>
          <p:cNvSpPr txBox="1">
            <a:spLocks noChangeArrowheads="1"/>
          </p:cNvSpPr>
          <p:nvPr/>
        </p:nvSpPr>
        <p:spPr bwMode="auto">
          <a:xfrm>
            <a:off x="5083175" y="5027613"/>
            <a:ext cx="1022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expression</a:t>
            </a:r>
          </a:p>
        </p:txBody>
      </p:sp>
      <p:sp>
        <p:nvSpPr>
          <p:cNvPr id="63510" name="TextBox 32"/>
          <p:cNvSpPr txBox="1">
            <a:spLocks noChangeArrowheads="1"/>
          </p:cNvSpPr>
          <p:nvPr/>
        </p:nvSpPr>
        <p:spPr bwMode="auto">
          <a:xfrm>
            <a:off x="7115175" y="5027613"/>
            <a:ext cx="1023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expression</a:t>
            </a:r>
          </a:p>
        </p:txBody>
      </p:sp>
      <p:sp>
        <p:nvSpPr>
          <p:cNvPr id="63511" name="TextBox 33"/>
          <p:cNvSpPr txBox="1">
            <a:spLocks noChangeArrowheads="1"/>
          </p:cNvSpPr>
          <p:nvPr/>
        </p:nvSpPr>
        <p:spPr bwMode="auto">
          <a:xfrm>
            <a:off x="6194425" y="5027613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comp-op</a:t>
            </a:r>
          </a:p>
        </p:txBody>
      </p:sp>
      <p:sp>
        <p:nvSpPr>
          <p:cNvPr id="63512" name="TextBox 34"/>
          <p:cNvSpPr txBox="1">
            <a:spLocks noChangeArrowheads="1"/>
          </p:cNvSpPr>
          <p:nvPr/>
        </p:nvSpPr>
        <p:spPr bwMode="auto">
          <a:xfrm>
            <a:off x="6480175" y="5389563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=</a:t>
            </a:r>
          </a:p>
        </p:txBody>
      </p:sp>
      <p:sp>
        <p:nvSpPr>
          <p:cNvPr id="63513" name="TextBox 35"/>
          <p:cNvSpPr txBox="1">
            <a:spLocks noChangeArrowheads="1"/>
          </p:cNvSpPr>
          <p:nvPr/>
        </p:nvSpPr>
        <p:spPr bwMode="auto">
          <a:xfrm>
            <a:off x="5303838" y="5351463"/>
            <a:ext cx="554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term</a:t>
            </a:r>
          </a:p>
        </p:txBody>
      </p:sp>
      <p:sp>
        <p:nvSpPr>
          <p:cNvPr id="63514" name="TextBox 36"/>
          <p:cNvSpPr txBox="1">
            <a:spLocks noChangeArrowheads="1"/>
          </p:cNvSpPr>
          <p:nvPr/>
        </p:nvSpPr>
        <p:spPr bwMode="auto">
          <a:xfrm>
            <a:off x="7291388" y="5351463"/>
            <a:ext cx="552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term</a:t>
            </a:r>
          </a:p>
        </p:txBody>
      </p:sp>
      <p:sp>
        <p:nvSpPr>
          <p:cNvPr id="63515" name="TextBox 37"/>
          <p:cNvSpPr txBox="1">
            <a:spLocks noChangeArrowheads="1"/>
          </p:cNvSpPr>
          <p:nvPr/>
        </p:nvSpPr>
        <p:spPr bwMode="auto">
          <a:xfrm>
            <a:off x="4951413" y="5689600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3516" name="TextBox 38"/>
          <p:cNvSpPr txBox="1">
            <a:spLocks noChangeArrowheads="1"/>
          </p:cNvSpPr>
          <p:nvPr/>
        </p:nvSpPr>
        <p:spPr bwMode="auto">
          <a:xfrm>
            <a:off x="6924675" y="5697538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3517" name="TextBox 39"/>
          <p:cNvSpPr txBox="1">
            <a:spLocks noChangeArrowheads="1"/>
          </p:cNvSpPr>
          <p:nvPr/>
        </p:nvSpPr>
        <p:spPr bwMode="auto">
          <a:xfrm>
            <a:off x="4822825" y="6103938"/>
            <a:ext cx="15732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Frequents.drinker</a:t>
            </a:r>
          </a:p>
        </p:txBody>
      </p:sp>
      <p:sp>
        <p:nvSpPr>
          <p:cNvPr id="63518" name="TextBox 40"/>
          <p:cNvSpPr txBox="1">
            <a:spLocks noChangeArrowheads="1"/>
          </p:cNvSpPr>
          <p:nvPr/>
        </p:nvSpPr>
        <p:spPr bwMode="auto">
          <a:xfrm>
            <a:off x="7016750" y="6083300"/>
            <a:ext cx="1184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Likes.drinker</a:t>
            </a: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33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3534" name="TextBox 12"/>
          <p:cNvSpPr txBox="1">
            <a:spLocks noChangeArrowheads="1"/>
          </p:cNvSpPr>
          <p:nvPr/>
        </p:nvSpPr>
        <p:spPr bwMode="auto">
          <a:xfrm>
            <a:off x="2695575" y="3759200"/>
            <a:ext cx="1077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3535" name="TextBox 13"/>
          <p:cNvSpPr txBox="1">
            <a:spLocks noChangeArrowheads="1"/>
          </p:cNvSpPr>
          <p:nvPr/>
        </p:nvSpPr>
        <p:spPr bwMode="auto">
          <a:xfrm>
            <a:off x="3962400" y="3775075"/>
            <a:ext cx="889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3536" name="TextBox 14"/>
          <p:cNvSpPr txBox="1">
            <a:spLocks noChangeArrowheads="1"/>
          </p:cNvSpPr>
          <p:nvPr/>
        </p:nvSpPr>
        <p:spPr bwMode="auto">
          <a:xfrm>
            <a:off x="3722688" y="3765550"/>
            <a:ext cx="23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63537" name="TextBox 15"/>
          <p:cNvSpPr txBox="1">
            <a:spLocks noChangeArrowheads="1"/>
          </p:cNvSpPr>
          <p:nvPr/>
        </p:nvSpPr>
        <p:spPr bwMode="auto">
          <a:xfrm>
            <a:off x="3870325" y="4198938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3538" name="TextBox 16"/>
          <p:cNvSpPr txBox="1">
            <a:spLocks noChangeArrowheads="1"/>
          </p:cNvSpPr>
          <p:nvPr/>
        </p:nvSpPr>
        <p:spPr bwMode="auto">
          <a:xfrm>
            <a:off x="2814638" y="4191000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Linkes</a:t>
            </a:r>
          </a:p>
        </p:txBody>
      </p:sp>
      <p:sp>
        <p:nvSpPr>
          <p:cNvPr id="63539" name="TextBox 17"/>
          <p:cNvSpPr txBox="1">
            <a:spLocks noChangeArrowheads="1"/>
          </p:cNvSpPr>
          <p:nvPr/>
        </p:nvSpPr>
        <p:spPr bwMode="auto">
          <a:xfrm>
            <a:off x="3922713" y="4622800"/>
            <a:ext cx="968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63534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63533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63535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63535" idx="2"/>
            <a:endCxn id="63535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47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63548" name="TextBox 11"/>
          <p:cNvSpPr txBox="1">
            <a:spLocks noChangeArrowheads="1"/>
          </p:cNvSpPr>
          <p:nvPr/>
        </p:nvSpPr>
        <p:spPr bwMode="auto">
          <a:xfrm>
            <a:off x="1295400" y="3759200"/>
            <a:ext cx="1203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select-sublist</a:t>
            </a:r>
          </a:p>
        </p:txBody>
      </p:sp>
      <p:sp>
        <p:nvSpPr>
          <p:cNvPr id="63549" name="TextBox 24"/>
          <p:cNvSpPr txBox="1">
            <a:spLocks noChangeArrowheads="1"/>
          </p:cNvSpPr>
          <p:nvPr/>
        </p:nvSpPr>
        <p:spPr bwMode="auto">
          <a:xfrm>
            <a:off x="1290638" y="4183063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3550" name="TextBox 25"/>
          <p:cNvSpPr txBox="1">
            <a:spLocks noChangeArrowheads="1"/>
          </p:cNvSpPr>
          <p:nvPr/>
        </p:nvSpPr>
        <p:spPr bwMode="auto">
          <a:xfrm>
            <a:off x="1625600" y="4591050"/>
            <a:ext cx="538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63547" idx="2"/>
            <a:endCxn id="63548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85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64515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64516" name="TextBox 2"/>
          <p:cNvSpPr txBox="1">
            <a:spLocks noChangeArrowheads="1"/>
          </p:cNvSpPr>
          <p:nvPr/>
        </p:nvSpPr>
        <p:spPr bwMode="auto">
          <a:xfrm>
            <a:off x="361950" y="1039813"/>
            <a:ext cx="43830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select-statement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/>
              <a:t> [</a:t>
            </a:r>
            <a:r>
              <a:rPr lang="en-US" altLang="en-US" sz="1200">
                <a:solidFill>
                  <a:srgbClr val="FFC000"/>
                </a:solidFill>
              </a:rPr>
              <a:t>DISTINCT</a:t>
            </a:r>
            <a:r>
              <a:rPr lang="en-US" altLang="en-US" sz="1200"/>
              <a:t>] select-list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                              FROM</a:t>
            </a:r>
            <a:r>
              <a:rPr lang="en-US" altLang="en-US" sz="1200"/>
              <a:t> table-list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WHERE</a:t>
            </a:r>
            <a:r>
              <a:rPr lang="en-US" altLang="en-US" sz="1200"/>
              <a:t> search-condition]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ORDER BY </a:t>
            </a:r>
            <a:r>
              <a:rPr lang="en-US" altLang="en-US" sz="1200"/>
              <a:t>column-name]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*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select-sublist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column-name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column-name,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table-list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table-name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table-name,</a:t>
            </a:r>
            <a:r>
              <a:rPr lang="en-US" altLang="en-US" sz="1200"/>
              <a:t> table-list</a:t>
            </a:r>
          </a:p>
        </p:txBody>
      </p:sp>
      <p:sp>
        <p:nvSpPr>
          <p:cNvPr id="64517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64518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64519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64520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64521" name="TextBox 26"/>
          <p:cNvSpPr txBox="1">
            <a:spLocks noChangeArrowheads="1"/>
          </p:cNvSpPr>
          <p:nvPr/>
        </p:nvSpPr>
        <p:spPr bwMode="auto">
          <a:xfrm>
            <a:off x="4745038" y="1033463"/>
            <a:ext cx="41005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search-condition</a:t>
            </a:r>
            <a:r>
              <a:rPr lang="en-US" altLang="en-US" sz="1200"/>
              <a:t> ::= boolean-term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boolean-term</a:t>
            </a:r>
            <a:r>
              <a:rPr lang="en-US" altLang="en-US" sz="1200"/>
              <a:t> ::= boolean-factor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boolean-factor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0000"/>
                </a:solidFill>
              </a:rPr>
              <a:t>[</a:t>
            </a:r>
            <a:r>
              <a:rPr lang="en-US" altLang="en-US" sz="1200">
                <a:solidFill>
                  <a:srgbClr val="FFC000"/>
                </a:solidFill>
              </a:rPr>
              <a:t>NOT</a:t>
            </a:r>
            <a:r>
              <a:rPr lang="en-US" altLang="en-US" sz="1200">
                <a:solidFill>
                  <a:srgbClr val="FF0000"/>
                </a:solidFill>
              </a:rPr>
              <a:t>] </a:t>
            </a:r>
            <a:r>
              <a:rPr lang="en-US" altLang="en-US" sz="1200"/>
              <a:t>boolean-primary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boolean-primary</a:t>
            </a:r>
            <a:r>
              <a:rPr lang="en-US" altLang="en-US" sz="1200"/>
              <a:t> ::= comparison-predicate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chemeClr val="tx2"/>
                </a:solidFill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comparison-predicate</a:t>
            </a:r>
            <a:r>
              <a:rPr lang="en-US" altLang="en-US" sz="1200"/>
              <a:t> ::= expression </a:t>
            </a:r>
            <a:r>
              <a:rPr lang="en-US" altLang="en-US" sz="1200">
                <a:solidFill>
                  <a:srgbClr val="00B050"/>
                </a:solidFill>
              </a:rPr>
              <a:t>comp-op</a:t>
            </a:r>
            <a:r>
              <a:rPr lang="en-US" altLang="en-US" sz="1200"/>
              <a:t> expression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expression</a:t>
            </a:r>
            <a:r>
              <a:rPr lang="en-US" altLang="en-US" sz="1200"/>
              <a:t> ::= 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term</a:t>
            </a:r>
            <a:r>
              <a:rPr lang="en-US" altLang="en-US" sz="1200"/>
              <a:t> ::= column-name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…</a:t>
            </a:r>
            <a:endParaRPr lang="en-US" altLang="zh-CN" sz="1200"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64515" idx="2"/>
            <a:endCxn id="64557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64520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64519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8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64529" name="TextBox 27"/>
          <p:cNvSpPr txBox="1">
            <a:spLocks noChangeArrowheads="1"/>
          </p:cNvSpPr>
          <p:nvPr/>
        </p:nvSpPr>
        <p:spPr bwMode="auto">
          <a:xfrm>
            <a:off x="5927725" y="3622675"/>
            <a:ext cx="1250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boolean-term</a:t>
            </a:r>
          </a:p>
        </p:txBody>
      </p:sp>
      <p:sp>
        <p:nvSpPr>
          <p:cNvPr id="64530" name="TextBox 28"/>
          <p:cNvSpPr txBox="1">
            <a:spLocks noChangeArrowheads="1"/>
          </p:cNvSpPr>
          <p:nvPr/>
        </p:nvSpPr>
        <p:spPr bwMode="auto">
          <a:xfrm>
            <a:off x="5881688" y="3975100"/>
            <a:ext cx="1330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boolean-factor</a:t>
            </a:r>
          </a:p>
        </p:txBody>
      </p:sp>
      <p:sp>
        <p:nvSpPr>
          <p:cNvPr id="64531" name="TextBox 29"/>
          <p:cNvSpPr txBox="1">
            <a:spLocks noChangeArrowheads="1"/>
          </p:cNvSpPr>
          <p:nvPr/>
        </p:nvSpPr>
        <p:spPr bwMode="auto">
          <a:xfrm>
            <a:off x="5810250" y="4292600"/>
            <a:ext cx="1481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boolean-primary</a:t>
            </a:r>
          </a:p>
        </p:txBody>
      </p:sp>
      <p:sp>
        <p:nvSpPr>
          <p:cNvPr id="64532" name="TextBox 30"/>
          <p:cNvSpPr txBox="1">
            <a:spLocks noChangeArrowheads="1"/>
          </p:cNvSpPr>
          <p:nvPr/>
        </p:nvSpPr>
        <p:spPr bwMode="auto">
          <a:xfrm>
            <a:off x="5807075" y="4645025"/>
            <a:ext cx="1817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comparison-predicte</a:t>
            </a:r>
          </a:p>
        </p:txBody>
      </p:sp>
      <p:sp>
        <p:nvSpPr>
          <p:cNvPr id="64533" name="TextBox 31"/>
          <p:cNvSpPr txBox="1">
            <a:spLocks noChangeArrowheads="1"/>
          </p:cNvSpPr>
          <p:nvPr/>
        </p:nvSpPr>
        <p:spPr bwMode="auto">
          <a:xfrm>
            <a:off x="5083175" y="5027613"/>
            <a:ext cx="1022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expression</a:t>
            </a:r>
          </a:p>
        </p:txBody>
      </p:sp>
      <p:sp>
        <p:nvSpPr>
          <p:cNvPr id="64534" name="TextBox 32"/>
          <p:cNvSpPr txBox="1">
            <a:spLocks noChangeArrowheads="1"/>
          </p:cNvSpPr>
          <p:nvPr/>
        </p:nvSpPr>
        <p:spPr bwMode="auto">
          <a:xfrm>
            <a:off x="7115175" y="5027613"/>
            <a:ext cx="1023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expression</a:t>
            </a:r>
          </a:p>
        </p:txBody>
      </p:sp>
      <p:sp>
        <p:nvSpPr>
          <p:cNvPr id="64535" name="TextBox 33"/>
          <p:cNvSpPr txBox="1">
            <a:spLocks noChangeArrowheads="1"/>
          </p:cNvSpPr>
          <p:nvPr/>
        </p:nvSpPr>
        <p:spPr bwMode="auto">
          <a:xfrm>
            <a:off x="6194425" y="5027613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comp-op</a:t>
            </a:r>
          </a:p>
        </p:txBody>
      </p:sp>
      <p:sp>
        <p:nvSpPr>
          <p:cNvPr id="64536" name="TextBox 34"/>
          <p:cNvSpPr txBox="1">
            <a:spLocks noChangeArrowheads="1"/>
          </p:cNvSpPr>
          <p:nvPr/>
        </p:nvSpPr>
        <p:spPr bwMode="auto">
          <a:xfrm>
            <a:off x="6480175" y="5389563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=</a:t>
            </a:r>
          </a:p>
        </p:txBody>
      </p:sp>
      <p:sp>
        <p:nvSpPr>
          <p:cNvPr id="64537" name="TextBox 35"/>
          <p:cNvSpPr txBox="1">
            <a:spLocks noChangeArrowheads="1"/>
          </p:cNvSpPr>
          <p:nvPr/>
        </p:nvSpPr>
        <p:spPr bwMode="auto">
          <a:xfrm>
            <a:off x="5303838" y="5351463"/>
            <a:ext cx="554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term</a:t>
            </a:r>
          </a:p>
        </p:txBody>
      </p:sp>
      <p:sp>
        <p:nvSpPr>
          <p:cNvPr id="64538" name="TextBox 36"/>
          <p:cNvSpPr txBox="1">
            <a:spLocks noChangeArrowheads="1"/>
          </p:cNvSpPr>
          <p:nvPr/>
        </p:nvSpPr>
        <p:spPr bwMode="auto">
          <a:xfrm>
            <a:off x="7291388" y="5351463"/>
            <a:ext cx="552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term</a:t>
            </a:r>
          </a:p>
        </p:txBody>
      </p:sp>
      <p:sp>
        <p:nvSpPr>
          <p:cNvPr id="64539" name="TextBox 37"/>
          <p:cNvSpPr txBox="1">
            <a:spLocks noChangeArrowheads="1"/>
          </p:cNvSpPr>
          <p:nvPr/>
        </p:nvSpPr>
        <p:spPr bwMode="auto">
          <a:xfrm>
            <a:off x="4951413" y="5689600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4540" name="TextBox 38"/>
          <p:cNvSpPr txBox="1">
            <a:spLocks noChangeArrowheads="1"/>
          </p:cNvSpPr>
          <p:nvPr/>
        </p:nvSpPr>
        <p:spPr bwMode="auto">
          <a:xfrm>
            <a:off x="6924675" y="5697538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4541" name="TextBox 39"/>
          <p:cNvSpPr txBox="1">
            <a:spLocks noChangeArrowheads="1"/>
          </p:cNvSpPr>
          <p:nvPr/>
        </p:nvSpPr>
        <p:spPr bwMode="auto">
          <a:xfrm>
            <a:off x="4822825" y="6103938"/>
            <a:ext cx="15732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Frequents.drinker</a:t>
            </a:r>
          </a:p>
        </p:txBody>
      </p:sp>
      <p:sp>
        <p:nvSpPr>
          <p:cNvPr id="64542" name="TextBox 40"/>
          <p:cNvSpPr txBox="1">
            <a:spLocks noChangeArrowheads="1"/>
          </p:cNvSpPr>
          <p:nvPr/>
        </p:nvSpPr>
        <p:spPr bwMode="auto">
          <a:xfrm>
            <a:off x="7016750" y="6083300"/>
            <a:ext cx="1184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Likes.drinker</a:t>
            </a: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57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4558" name="TextBox 12"/>
          <p:cNvSpPr txBox="1">
            <a:spLocks noChangeArrowheads="1"/>
          </p:cNvSpPr>
          <p:nvPr/>
        </p:nvSpPr>
        <p:spPr bwMode="auto">
          <a:xfrm>
            <a:off x="2695575" y="3759200"/>
            <a:ext cx="1077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4559" name="TextBox 13"/>
          <p:cNvSpPr txBox="1">
            <a:spLocks noChangeArrowheads="1"/>
          </p:cNvSpPr>
          <p:nvPr/>
        </p:nvSpPr>
        <p:spPr bwMode="auto">
          <a:xfrm>
            <a:off x="3962400" y="3775075"/>
            <a:ext cx="889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4560" name="TextBox 14"/>
          <p:cNvSpPr txBox="1">
            <a:spLocks noChangeArrowheads="1"/>
          </p:cNvSpPr>
          <p:nvPr/>
        </p:nvSpPr>
        <p:spPr bwMode="auto">
          <a:xfrm>
            <a:off x="3722688" y="3765550"/>
            <a:ext cx="23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64561" name="TextBox 15"/>
          <p:cNvSpPr txBox="1">
            <a:spLocks noChangeArrowheads="1"/>
          </p:cNvSpPr>
          <p:nvPr/>
        </p:nvSpPr>
        <p:spPr bwMode="auto">
          <a:xfrm>
            <a:off x="3870325" y="4198938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4562" name="TextBox 16"/>
          <p:cNvSpPr txBox="1">
            <a:spLocks noChangeArrowheads="1"/>
          </p:cNvSpPr>
          <p:nvPr/>
        </p:nvSpPr>
        <p:spPr bwMode="auto">
          <a:xfrm>
            <a:off x="2814638" y="4191000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Linkes</a:t>
            </a:r>
          </a:p>
        </p:txBody>
      </p:sp>
      <p:sp>
        <p:nvSpPr>
          <p:cNvPr id="64563" name="TextBox 17"/>
          <p:cNvSpPr txBox="1">
            <a:spLocks noChangeArrowheads="1"/>
          </p:cNvSpPr>
          <p:nvPr/>
        </p:nvSpPr>
        <p:spPr bwMode="auto">
          <a:xfrm>
            <a:off x="3922713" y="4622800"/>
            <a:ext cx="968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64558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64557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64559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64559" idx="2"/>
            <a:endCxn id="64559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71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64572" name="TextBox 11"/>
          <p:cNvSpPr txBox="1">
            <a:spLocks noChangeArrowheads="1"/>
          </p:cNvSpPr>
          <p:nvPr/>
        </p:nvSpPr>
        <p:spPr bwMode="auto">
          <a:xfrm>
            <a:off x="1295400" y="3759200"/>
            <a:ext cx="1203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select-sublist</a:t>
            </a:r>
          </a:p>
        </p:txBody>
      </p:sp>
      <p:sp>
        <p:nvSpPr>
          <p:cNvPr id="64573" name="TextBox 24"/>
          <p:cNvSpPr txBox="1">
            <a:spLocks noChangeArrowheads="1"/>
          </p:cNvSpPr>
          <p:nvPr/>
        </p:nvSpPr>
        <p:spPr bwMode="auto">
          <a:xfrm>
            <a:off x="1290638" y="4183063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4574" name="TextBox 25"/>
          <p:cNvSpPr txBox="1">
            <a:spLocks noChangeArrowheads="1"/>
          </p:cNvSpPr>
          <p:nvPr/>
        </p:nvSpPr>
        <p:spPr bwMode="auto">
          <a:xfrm>
            <a:off x="1625600" y="4591050"/>
            <a:ext cx="538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64571" idx="2"/>
            <a:endCxn id="64572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579" name="TextBox 4"/>
          <p:cNvSpPr txBox="1">
            <a:spLocks noChangeArrowheads="1"/>
          </p:cNvSpPr>
          <p:nvPr/>
        </p:nvSpPr>
        <p:spPr bwMode="auto">
          <a:xfrm>
            <a:off x="515938" y="5505450"/>
            <a:ext cx="3670300" cy="4619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How is this implemented?</a:t>
            </a:r>
          </a:p>
        </p:txBody>
      </p:sp>
    </p:spTree>
    <p:extLst>
      <p:ext uri="{BB962C8B-B14F-4D97-AF65-F5344CB8AC3E}">
        <p14:creationId xmlns:p14="http://schemas.microsoft.com/office/powerpoint/2010/main" val="3630282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5539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</p:spTree>
    <p:extLst>
      <p:ext uri="{BB962C8B-B14F-4D97-AF65-F5344CB8AC3E}">
        <p14:creationId xmlns:p14="http://schemas.microsoft.com/office/powerpoint/2010/main" val="847153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6563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66564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create a node v for select-statement</a:t>
            </a:r>
          </a:p>
        </p:txBody>
      </p:sp>
      <p:sp>
        <p:nvSpPr>
          <p:cNvPr id="66565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66" name="TextBox 6"/>
          <p:cNvSpPr txBox="1">
            <a:spLocks noChangeArrowheads="1"/>
          </p:cNvSpPr>
          <p:nvPr/>
        </p:nvSpPr>
        <p:spPr bwMode="auto">
          <a:xfrm>
            <a:off x="5532438" y="27828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67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6568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69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6570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71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6572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73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74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</p:spTree>
    <p:extLst>
      <p:ext uri="{BB962C8B-B14F-4D97-AF65-F5344CB8AC3E}">
        <p14:creationId xmlns:p14="http://schemas.microsoft.com/office/powerpoint/2010/main" val="3484254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7587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67588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67589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0" name="TextBox 6"/>
          <p:cNvSpPr txBox="1">
            <a:spLocks noChangeArrowheads="1"/>
          </p:cNvSpPr>
          <p:nvPr/>
        </p:nvSpPr>
        <p:spPr bwMode="auto">
          <a:xfrm>
            <a:off x="5532438" y="27828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1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7592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3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7594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5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7596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7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8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9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48325" y="552450"/>
            <a:ext cx="703263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34163" y="547688"/>
            <a:ext cx="588962" cy="27781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5038" y="1287463"/>
            <a:ext cx="92392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909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8611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68612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68613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68614" name="TextBox 6"/>
          <p:cNvSpPr txBox="1">
            <a:spLocks noChangeArrowheads="1"/>
          </p:cNvSpPr>
          <p:nvPr/>
        </p:nvSpPr>
        <p:spPr bwMode="auto">
          <a:xfrm>
            <a:off x="5532438" y="27828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15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8616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17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8618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19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8620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21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22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23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68624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34163" y="547688"/>
            <a:ext cx="588962" cy="27781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5038" y="1287463"/>
            <a:ext cx="92392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524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69637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&lt;= make w a child of v</a:t>
            </a:r>
          </a:p>
        </p:txBody>
      </p:sp>
      <p:sp>
        <p:nvSpPr>
          <p:cNvPr id="69639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69640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1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9642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3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9644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5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6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7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69648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34163" y="547688"/>
            <a:ext cx="588962" cy="27781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5038" y="1287463"/>
            <a:ext cx="92392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761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0659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0660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0661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&lt;= make w a child of v</a:t>
            </a:r>
          </a:p>
        </p:txBody>
      </p:sp>
      <p:sp>
        <p:nvSpPr>
          <p:cNvPr id="70663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0664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65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0666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67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0668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69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70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71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0672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34163" y="547688"/>
            <a:ext cx="588962" cy="27781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70675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386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1683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1684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1685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1687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1688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1689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1690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1691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1692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1693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1694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1695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1696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1698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1699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8875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2707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2708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2709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2711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2712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2713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2714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2715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2716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2717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2718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2719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2720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2722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2723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89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3731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3732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3733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3735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3736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3737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3738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3739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3740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3741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3742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3743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3744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3746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3747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846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4755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4756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4757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4759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4760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4761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4762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4763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4764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4765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4766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4767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4768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4770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4771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7146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5779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5780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5781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5783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5784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5785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5786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5787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32438" y="5362575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32438" y="5626100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32438" y="5889625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5791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5792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5794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5795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934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7680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76805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Use the language grammar to “parse” the program P;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Make a parse tree for the program P. </a:t>
            </a:r>
          </a:p>
        </p:txBody>
      </p:sp>
    </p:spTree>
    <p:extLst>
      <p:ext uri="{BB962C8B-B14F-4D97-AF65-F5344CB8AC3E}">
        <p14:creationId xmlns:p14="http://schemas.microsoft.com/office/powerpoint/2010/main" val="23795468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itchFamily="2" charset="-122"/>
              </a:rPr>
              <a:t>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itchFamily="2" charset="-122"/>
              </a:rPr>
              <a:t>        in the collection 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887413" y="3384550"/>
            <a:ext cx="7189787" cy="423863"/>
          </a:xfrm>
          <a:prstGeom prst="wedgeRoundRectCallout">
            <a:avLst>
              <a:gd name="adj1" fmla="val -39303"/>
              <a:gd name="adj2" fmla="val -9878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/>
              <a:t>Convert the input SQL program P into a parse tree</a:t>
            </a:r>
          </a:p>
        </p:txBody>
      </p:sp>
    </p:spTree>
    <p:extLst>
      <p:ext uri="{BB962C8B-B14F-4D97-AF65-F5344CB8AC3E}">
        <p14:creationId xmlns:p14="http://schemas.microsoft.com/office/powerpoint/2010/main" val="2059050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/>
              <a:t>What Does DBMS Do?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887413" y="3384550"/>
            <a:ext cx="7189787" cy="423863"/>
          </a:xfrm>
          <a:prstGeom prst="wedgeRoundRectCallout">
            <a:avLst>
              <a:gd name="adj1" fmla="val -39303"/>
              <a:gd name="adj2" fmla="val -9878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/>
              <a:t>Convert the input SQL program P into a parse tree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887413" y="4021138"/>
            <a:ext cx="7970837" cy="2536825"/>
          </a:xfrm>
          <a:prstGeom prst="wedgeRoundRectCallout">
            <a:avLst>
              <a:gd name="adj1" fmla="val -24082"/>
              <a:gd name="adj2" fmla="val -5744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dirty="0">
                <a:solidFill>
                  <a:schemeClr val="tx1"/>
                </a:solidFill>
              </a:rPr>
              <a:t>Lexical scanner: </a:t>
            </a:r>
            <a:r>
              <a:rPr lang="en-US" sz="1800" dirty="0">
                <a:solidFill>
                  <a:srgbClr val="FF0000"/>
                </a:solidFill>
              </a:rPr>
              <a:t>write a regular expression based on the lexical rules, convert it into a finite state automaton, and implement the automaton.</a:t>
            </a:r>
          </a:p>
          <a:p>
            <a:pPr>
              <a:defRPr/>
            </a:pPr>
            <a:endParaRPr lang="en-US" sz="18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sz="1800" dirty="0">
                <a:solidFill>
                  <a:schemeClr val="tx1"/>
                </a:solidFill>
              </a:rPr>
              <a:t>Parse tree construction: for each nonterminal x, write a subroutine that constructs a parse tree with a root labeled with x: 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</a:rPr>
              <a:t>Given a syntax rule x ::= y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 y</a:t>
            </a:r>
            <a:r>
              <a:rPr lang="en-US" sz="1800" baseline="-25000" dirty="0">
                <a:solidFill>
                  <a:srgbClr val="FF0000"/>
                </a:solidFill>
              </a:rPr>
              <a:t>2</a:t>
            </a:r>
            <a:r>
              <a:rPr lang="en-US" sz="1800" dirty="0">
                <a:solidFill>
                  <a:srgbClr val="FF0000"/>
                </a:solidFill>
              </a:rPr>
              <a:t> … </a:t>
            </a:r>
            <a:r>
              <a:rPr lang="en-US" sz="1800" dirty="0" err="1">
                <a:solidFill>
                  <a:srgbClr val="FF0000"/>
                </a:solidFill>
              </a:rPr>
              <a:t>y</a:t>
            </a:r>
            <a:r>
              <a:rPr lang="en-US" sz="1800" baseline="-25000" dirty="0" err="1">
                <a:solidFill>
                  <a:srgbClr val="FF0000"/>
                </a:solidFill>
              </a:rPr>
              <a:t>h</a:t>
            </a:r>
            <a:r>
              <a:rPr lang="en-US" sz="1800" dirty="0">
                <a:solidFill>
                  <a:srgbClr val="FF0000"/>
                </a:solidFill>
              </a:rPr>
              <a:t>: for each </a:t>
            </a:r>
            <a:r>
              <a:rPr lang="en-US" sz="1800" dirty="0" err="1">
                <a:solidFill>
                  <a:srgbClr val="FF0000"/>
                </a:solidFill>
              </a:rPr>
              <a:t>y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dirty="0">
                <a:solidFill>
                  <a:srgbClr val="FF0000"/>
                </a:solidFill>
              </a:rPr>
              <a:t>, if </a:t>
            </a:r>
            <a:r>
              <a:rPr lang="en-US" sz="1800" dirty="0" err="1">
                <a:solidFill>
                  <a:srgbClr val="FF0000"/>
                </a:solidFill>
              </a:rPr>
              <a:t>y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dirty="0">
                <a:solidFill>
                  <a:srgbClr val="FF0000"/>
                </a:solidFill>
              </a:rPr>
              <a:t> is a terminal, make </a:t>
            </a:r>
            <a:r>
              <a:rPr lang="en-US" sz="1800" dirty="0" err="1">
                <a:solidFill>
                  <a:srgbClr val="FF0000"/>
                </a:solidFill>
              </a:rPr>
              <a:t>y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dirty="0">
                <a:solidFill>
                  <a:srgbClr val="FF0000"/>
                </a:solidFill>
              </a:rPr>
              <a:t> the k</a:t>
            </a:r>
            <a:r>
              <a:rPr lang="en-US" sz="1800" baseline="30000" dirty="0">
                <a:solidFill>
                  <a:srgbClr val="FF0000"/>
                </a:solidFill>
              </a:rPr>
              <a:t>th</a:t>
            </a:r>
            <a:r>
              <a:rPr lang="en-US" sz="1800" dirty="0">
                <a:solidFill>
                  <a:srgbClr val="FF0000"/>
                </a:solidFill>
              </a:rPr>
              <a:t> child of x; if </a:t>
            </a:r>
            <a:r>
              <a:rPr lang="en-US" sz="1800" dirty="0" err="1">
                <a:solidFill>
                  <a:srgbClr val="FF0000"/>
                </a:solidFill>
              </a:rPr>
              <a:t>y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dirty="0">
                <a:solidFill>
                  <a:srgbClr val="FF0000"/>
                </a:solidFill>
              </a:rPr>
              <a:t> is a nonterminal, recursively construct the parse tree </a:t>
            </a:r>
            <a:r>
              <a:rPr lang="en-US" sz="1800" dirty="0" err="1">
                <a:solidFill>
                  <a:srgbClr val="FF0000"/>
                </a:solidFill>
              </a:rPr>
              <a:t>T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baseline="-25000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for </a:t>
            </a:r>
            <a:r>
              <a:rPr lang="en-US" sz="1800" dirty="0" err="1">
                <a:solidFill>
                  <a:srgbClr val="FF0000"/>
                </a:solidFill>
              </a:rPr>
              <a:t>y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dirty="0">
                <a:solidFill>
                  <a:srgbClr val="FF0000"/>
                </a:solidFill>
              </a:rPr>
              <a:t>, and let the root of </a:t>
            </a:r>
            <a:r>
              <a:rPr lang="en-US" sz="1800" dirty="0" err="1">
                <a:solidFill>
                  <a:srgbClr val="FF0000"/>
                </a:solidFill>
              </a:rPr>
              <a:t>T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dirty="0">
                <a:solidFill>
                  <a:srgbClr val="FF0000"/>
                </a:solidFill>
              </a:rPr>
              <a:t> be the k</a:t>
            </a:r>
            <a:r>
              <a:rPr lang="en-US" sz="1800" baseline="30000" dirty="0">
                <a:solidFill>
                  <a:srgbClr val="FF0000"/>
                </a:solidFill>
              </a:rPr>
              <a:t>th</a:t>
            </a:r>
            <a:r>
              <a:rPr lang="en-US" sz="1800" dirty="0">
                <a:solidFill>
                  <a:srgbClr val="FF0000"/>
                </a:solidFill>
              </a:rPr>
              <a:t> child of x.</a:t>
            </a:r>
          </a:p>
        </p:txBody>
      </p:sp>
    </p:spTree>
    <p:extLst>
      <p:ext uri="{BB962C8B-B14F-4D97-AF65-F5344CB8AC3E}">
        <p14:creationId xmlns:p14="http://schemas.microsoft.com/office/powerpoint/2010/main" val="25056290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77827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77828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40906109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17411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/>
              <a:t>What Does DBMS Do?</a:t>
            </a:r>
          </a:p>
        </p:txBody>
      </p:sp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586708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18435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/>
              <a:t>What Does DBMS Do?</a:t>
            </a: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2" name="Oval 1"/>
          <p:cNvSpPr/>
          <p:nvPr/>
        </p:nvSpPr>
        <p:spPr>
          <a:xfrm>
            <a:off x="1995488" y="3684588"/>
            <a:ext cx="3195637" cy="6651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38" name="TextBox 2"/>
          <p:cNvSpPr txBox="1">
            <a:spLocks noChangeArrowheads="1"/>
          </p:cNvSpPr>
          <p:nvPr/>
        </p:nvSpPr>
        <p:spPr bwMode="auto">
          <a:xfrm>
            <a:off x="3463925" y="3624263"/>
            <a:ext cx="428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rgbClr val="00B05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57342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Roughly, an </a:t>
            </a:r>
            <a:r>
              <a:rPr lang="en-US" altLang="zh-CN" sz="2800" dirty="0">
                <a:solidFill>
                  <a:srgbClr val="00B050"/>
                </a:solidFill>
                <a:ea typeface="宋体" pitchFamily="2" charset="-122"/>
              </a:rPr>
              <a:t>algebra</a:t>
            </a:r>
            <a:r>
              <a:rPr lang="en-US" altLang="zh-CN" sz="2800" dirty="0">
                <a:ea typeface="宋体" pitchFamily="2" charset="-122"/>
              </a:rPr>
              <a:t> is a set S of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elements</a:t>
            </a:r>
            <a:r>
              <a:rPr lang="en-US" altLang="zh-CN" sz="2800" dirty="0">
                <a:ea typeface="宋体" pitchFamily="2" charset="-122"/>
              </a:rPr>
              <a:t> plus a collection of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operations</a:t>
            </a:r>
            <a:r>
              <a:rPr lang="en-US" altLang="zh-CN" sz="2800" dirty="0">
                <a:ea typeface="宋体" pitchFamily="2" charset="-122"/>
              </a:rPr>
              <a:t> that on given element(s) in S constructs element in S.  </a:t>
            </a:r>
          </a:p>
          <a:p>
            <a:pPr>
              <a:defRPr/>
            </a:pPr>
            <a:endParaRPr lang="en-US" altLang="zh-CN" sz="2800" dirty="0">
              <a:ea typeface="宋体" pitchFamily="2" charset="-122"/>
            </a:endParaRP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</a:t>
            </a:r>
            <a:r>
              <a:rPr lang="en-US" altLang="zh-CN" sz="2800" dirty="0">
                <a:solidFill>
                  <a:srgbClr val="FFC000"/>
                </a:solidFill>
                <a:ea typeface="宋体" pitchFamily="2" charset="-122"/>
              </a:rPr>
              <a:t>Example:</a:t>
            </a:r>
            <a:r>
              <a:rPr lang="en-US" altLang="zh-CN" sz="2800" dirty="0">
                <a:ea typeface="宋体" pitchFamily="2" charset="-122"/>
              </a:rPr>
              <a:t> 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S</a:t>
            </a:r>
            <a:r>
              <a:rPr lang="en-US" altLang="zh-CN" sz="2800" dirty="0">
                <a:ea typeface="宋体" pitchFamily="2" charset="-122"/>
              </a:rPr>
              <a:t>: the set of all </a:t>
            </a:r>
            <a:r>
              <a:rPr lang="en-US" altLang="zh-CN" sz="2800" dirty="0">
                <a:solidFill>
                  <a:srgbClr val="00FF00"/>
                </a:solidFill>
                <a:ea typeface="宋体" pitchFamily="2" charset="-122"/>
              </a:rPr>
              <a:t>positive integers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Operations</a:t>
            </a:r>
            <a:r>
              <a:rPr lang="en-US" altLang="zh-CN" sz="2800" dirty="0">
                <a:ea typeface="宋体" pitchFamily="2" charset="-122"/>
              </a:rPr>
              <a:t>:  </a:t>
            </a:r>
            <a:r>
              <a:rPr lang="en-US" altLang="zh-CN" sz="2800" dirty="0">
                <a:solidFill>
                  <a:srgbClr val="00FF00"/>
                </a:solidFill>
                <a:ea typeface="宋体" pitchFamily="2" charset="-122"/>
              </a:rPr>
              <a:t>+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n-US" altLang="zh-CN" sz="2400" dirty="0">
                <a:solidFill>
                  <a:srgbClr val="00FF00"/>
                </a:solidFill>
                <a:latin typeface="+mn-ea"/>
                <a:sym typeface="Symbol" panose="05050102010706020507" pitchFamily="18" charset="2"/>
              </a:rPr>
              <a:t>╳</a:t>
            </a:r>
            <a:endParaRPr lang="en-US" altLang="zh-CN" sz="2400" dirty="0">
              <a:solidFill>
                <a:srgbClr val="00FF00"/>
              </a:solidFill>
              <a:latin typeface="+mn-ea"/>
            </a:endParaRPr>
          </a:p>
          <a:p>
            <a:pPr marL="0" indent="0">
              <a:buNone/>
              <a:defRPr/>
            </a:pPr>
            <a:endParaRPr lang="en-US" altLang="zh-CN" sz="2800" dirty="0">
              <a:ea typeface="宋体" pitchFamily="2" charset="-122"/>
            </a:endParaRPr>
          </a:p>
          <a:p>
            <a:pPr marL="0" indent="0">
              <a:buFontTx/>
              <a:buNone/>
              <a:defRPr/>
            </a:pPr>
            <a:endParaRPr lang="en-US" altLang="zh-CN" sz="2800" dirty="0">
              <a:solidFill>
                <a:srgbClr val="FFC000"/>
              </a:solidFill>
              <a:ea typeface="宋体" pitchFamily="2" charset="-122"/>
            </a:endParaRPr>
          </a:p>
          <a:p>
            <a:pPr marL="0" indent="0">
              <a:buFontTx/>
              <a:buNone/>
              <a:defRPr/>
            </a:pPr>
            <a:endParaRPr lang="en-US" altLang="zh-CN" sz="2800" dirty="0">
              <a:ea typeface="宋体" pitchFamily="2" charset="-122"/>
            </a:endParaRPr>
          </a:p>
        </p:txBody>
      </p:sp>
      <p:sp>
        <p:nvSpPr>
          <p:cNvPr id="20483" name="TextBox 1"/>
          <p:cNvSpPr txBox="1">
            <a:spLocks noChangeArrowheads="1"/>
          </p:cNvSpPr>
          <p:nvPr/>
        </p:nvSpPr>
        <p:spPr bwMode="auto">
          <a:xfrm>
            <a:off x="2289175" y="352425"/>
            <a:ext cx="45450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What is an </a:t>
            </a:r>
            <a:r>
              <a:rPr lang="en-US" alt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algebra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358126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Roughly, an </a:t>
            </a:r>
            <a:r>
              <a:rPr lang="en-US" altLang="zh-CN" sz="2800" dirty="0">
                <a:solidFill>
                  <a:srgbClr val="00B050"/>
                </a:solidFill>
                <a:ea typeface="宋体" pitchFamily="2" charset="-122"/>
              </a:rPr>
              <a:t>algebra</a:t>
            </a:r>
            <a:r>
              <a:rPr lang="en-US" altLang="zh-CN" sz="2800" dirty="0">
                <a:ea typeface="宋体" pitchFamily="2" charset="-122"/>
              </a:rPr>
              <a:t> is a set S of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elements</a:t>
            </a:r>
            <a:r>
              <a:rPr lang="en-US" altLang="zh-CN" sz="2800" dirty="0">
                <a:ea typeface="宋体" pitchFamily="2" charset="-122"/>
              </a:rPr>
              <a:t> plus a collection of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operations</a:t>
            </a:r>
            <a:r>
              <a:rPr lang="en-US" altLang="zh-CN" sz="2800" dirty="0">
                <a:ea typeface="宋体" pitchFamily="2" charset="-122"/>
              </a:rPr>
              <a:t> that on given element(s) in S constructs element in S.  </a:t>
            </a:r>
          </a:p>
          <a:p>
            <a:pPr marL="0" indent="0">
              <a:buFontTx/>
              <a:buNone/>
              <a:defRPr/>
            </a:pPr>
            <a:endParaRPr lang="en-US" altLang="zh-CN" sz="2800" dirty="0">
              <a:solidFill>
                <a:srgbClr val="FFC000"/>
              </a:solidFill>
              <a:ea typeface="宋体" pitchFamily="2" charset="-122"/>
            </a:endParaRPr>
          </a:p>
          <a:p>
            <a:pPr marL="0" indent="0">
              <a:buFontTx/>
              <a:buNone/>
              <a:defRPr/>
            </a:pPr>
            <a:endParaRPr lang="en-US" altLang="zh-CN" sz="2800" dirty="0">
              <a:ea typeface="宋体" pitchFamily="2" charset="-122"/>
            </a:endParaRPr>
          </a:p>
        </p:txBody>
      </p:sp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2366963" y="352425"/>
            <a:ext cx="43894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What is a  </a:t>
            </a:r>
            <a:r>
              <a:rPr lang="en-US" alt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algebra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3998913" y="38100"/>
            <a:ext cx="2022475" cy="493713"/>
          </a:xfrm>
          <a:prstGeom prst="wedgeRoundRectCallout">
            <a:avLst>
              <a:gd name="adj1" fmla="val -18550"/>
              <a:gd name="adj2" fmla="val 8306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5377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Roughly, an </a:t>
            </a:r>
            <a:r>
              <a:rPr lang="en-US" altLang="zh-CN" sz="2800" dirty="0">
                <a:solidFill>
                  <a:srgbClr val="00B050"/>
                </a:solidFill>
                <a:ea typeface="宋体" pitchFamily="2" charset="-122"/>
              </a:rPr>
              <a:t>algebra</a:t>
            </a:r>
            <a:r>
              <a:rPr lang="en-US" altLang="zh-CN" sz="2800" dirty="0">
                <a:ea typeface="宋体" pitchFamily="2" charset="-122"/>
              </a:rPr>
              <a:t> is a set S of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elements</a:t>
            </a:r>
            <a:r>
              <a:rPr lang="en-US" altLang="zh-CN" sz="2800" dirty="0">
                <a:ea typeface="宋体" pitchFamily="2" charset="-122"/>
              </a:rPr>
              <a:t> plus a collection of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operations</a:t>
            </a:r>
            <a:r>
              <a:rPr lang="en-US" altLang="zh-CN" sz="2800" dirty="0">
                <a:ea typeface="宋体" pitchFamily="2" charset="-122"/>
              </a:rPr>
              <a:t> that on given element(s) in S constructs element in S. </a:t>
            </a:r>
          </a:p>
          <a:p>
            <a:pPr marL="0" indent="0">
              <a:buNone/>
              <a:defRPr/>
            </a:pPr>
            <a:endParaRPr lang="en-US" altLang="zh-CN" sz="2800" dirty="0">
              <a:ea typeface="宋体" pitchFamily="2" charset="-122"/>
            </a:endParaRP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</a:t>
            </a:r>
            <a:r>
              <a:rPr lang="en-US" altLang="zh-CN" sz="2800" dirty="0">
                <a:solidFill>
                  <a:srgbClr val="FFC000"/>
                </a:solidFill>
                <a:ea typeface="宋体" pitchFamily="2" charset="-122"/>
              </a:rPr>
              <a:t>Answer:</a:t>
            </a:r>
            <a:r>
              <a:rPr lang="en-US" altLang="zh-CN" sz="2800" dirty="0">
                <a:ea typeface="宋体" pitchFamily="2" charset="-122"/>
              </a:rPr>
              <a:t>  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S</a:t>
            </a:r>
            <a:r>
              <a:rPr lang="en-US" altLang="zh-CN" sz="2800" dirty="0">
                <a:ea typeface="宋体" pitchFamily="2" charset="-122"/>
              </a:rPr>
              <a:t>: the elements are </a:t>
            </a:r>
            <a:r>
              <a:rPr lang="en-US" altLang="zh-CN" sz="2800" dirty="0">
                <a:solidFill>
                  <a:srgbClr val="00FF00"/>
                </a:solidFill>
                <a:ea typeface="宋体" pitchFamily="2" charset="-122"/>
              </a:rPr>
              <a:t>tables</a:t>
            </a:r>
            <a:r>
              <a:rPr lang="en-US" altLang="zh-CN" sz="2800" dirty="0">
                <a:ea typeface="宋体" pitchFamily="2" charset="-122"/>
              </a:rPr>
              <a:t> (i.e., </a:t>
            </a:r>
            <a:r>
              <a:rPr lang="en-US" altLang="zh-CN" sz="2800" dirty="0">
                <a:solidFill>
                  <a:srgbClr val="00FF00"/>
                </a:solidFill>
                <a:ea typeface="宋体" pitchFamily="2" charset="-122"/>
              </a:rPr>
              <a:t>relations</a:t>
            </a:r>
            <a:r>
              <a:rPr lang="en-US" altLang="zh-CN" sz="2800" dirty="0">
                <a:ea typeface="宋体" pitchFamily="2" charset="-122"/>
              </a:rPr>
              <a:t>)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Operations</a:t>
            </a:r>
            <a:r>
              <a:rPr lang="en-US" altLang="zh-CN" sz="2800" dirty="0">
                <a:ea typeface="宋体" pitchFamily="2" charset="-122"/>
              </a:rPr>
              <a:t>: selection </a:t>
            </a:r>
            <a:r>
              <a:rPr lang="el-GR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zh-CN" sz="2800" dirty="0">
                <a:ea typeface="宋体" pitchFamily="2" charset="-122"/>
              </a:rPr>
              <a:t>, projection </a:t>
            </a:r>
            <a:r>
              <a:rPr lang="el-GR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π</a:t>
            </a:r>
            <a:r>
              <a:rPr lang="en-US" altLang="zh-CN" sz="2800" dirty="0">
                <a:ea typeface="宋体" pitchFamily="2" charset="-122"/>
              </a:rPr>
              <a:t>,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   set operations (</a:t>
            </a:r>
            <a:r>
              <a:rPr lang="en-US" altLang="zh-CN" sz="2800" dirty="0">
                <a:solidFill>
                  <a:srgbClr val="00FF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n-US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sz="2800" dirty="0">
                <a:ea typeface="宋体" pitchFamily="2" charset="-122"/>
              </a:rPr>
              <a:t>,</a:t>
            </a:r>
            <a:r>
              <a:rPr lang="en-US" altLang="zh-CN" sz="2800" dirty="0">
                <a:solidFill>
                  <a:srgbClr val="33CC33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\</a:t>
            </a:r>
            <a:r>
              <a:rPr lang="en-US" altLang="zh-CN" sz="2800" dirty="0">
                <a:ea typeface="宋体" pitchFamily="2" charset="-122"/>
              </a:rPr>
              <a:t>), renaming </a:t>
            </a:r>
            <a:r>
              <a:rPr lang="el-GR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ρ</a:t>
            </a:r>
            <a:r>
              <a:rPr lang="en-US" altLang="zh-CN" sz="2800" dirty="0">
                <a:ea typeface="宋体" pitchFamily="2" charset="-122"/>
              </a:rPr>
              <a:t>,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   joins (</a:t>
            </a:r>
            <a:r>
              <a:rPr lang="en-US" altLang="zh-CN" sz="2800" dirty="0">
                <a:solidFill>
                  <a:srgbClr val="00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n-US" altLang="en-US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n-US" altLang="en-US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solidFill>
                  <a:srgbClr val="33CC33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r>
              <a:rPr lang="en-US" altLang="zh-CN" sz="2800" dirty="0">
                <a:ea typeface="宋体" pitchFamily="2" charset="-122"/>
              </a:rPr>
              <a:t>) 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   extended operations (</a:t>
            </a:r>
            <a:r>
              <a:rPr lang="el-GR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δ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l-GR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γ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l-GR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τ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n-US" altLang="zh-CN" sz="2800" dirty="0">
                <a:solidFill>
                  <a:srgbClr val="00FF00"/>
                </a:solidFill>
                <a:ea typeface="宋体" pitchFamily="2" charset="-122"/>
              </a:rPr>
              <a:t>outer-joins</a:t>
            </a:r>
            <a:r>
              <a:rPr lang="en-US" altLang="zh-CN" sz="2800" dirty="0">
                <a:ea typeface="宋体" pitchFamily="2" charset="-122"/>
              </a:rPr>
              <a:t>)</a:t>
            </a:r>
          </a:p>
          <a:p>
            <a:pPr marL="0" indent="0">
              <a:buFontTx/>
              <a:buNone/>
              <a:defRPr/>
            </a:pPr>
            <a:endParaRPr lang="en-US" altLang="zh-CN" sz="2800" dirty="0">
              <a:solidFill>
                <a:srgbClr val="FFC000"/>
              </a:solidFill>
              <a:ea typeface="宋体" pitchFamily="2" charset="-122"/>
            </a:endParaRPr>
          </a:p>
          <a:p>
            <a:pPr marL="0" indent="0">
              <a:buFontTx/>
              <a:buNone/>
              <a:defRPr/>
            </a:pPr>
            <a:endParaRPr lang="en-US" altLang="zh-CN" sz="2800" dirty="0">
              <a:ea typeface="宋体" pitchFamily="2" charset="-122"/>
            </a:endParaRPr>
          </a:p>
        </p:txBody>
      </p:sp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2366963" y="352425"/>
            <a:ext cx="43894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Arial" panose="020B0604020202020204" pitchFamily="34" charset="0"/>
                <a:cs typeface="Arial" panose="020B0604020202020204" pitchFamily="34" charset="0"/>
              </a:rPr>
              <a:t>What is a  </a:t>
            </a:r>
            <a:r>
              <a:rPr lang="en-US" altLang="en-US" sz="3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algebra</a:t>
            </a:r>
            <a:r>
              <a:rPr lang="en-US" altLang="en-US" sz="3600" b="1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3998913" y="38100"/>
            <a:ext cx="2022475" cy="493713"/>
          </a:xfrm>
          <a:prstGeom prst="wedgeRoundRectCallout">
            <a:avLst>
              <a:gd name="adj1" fmla="val -18550"/>
              <a:gd name="adj2" fmla="val 8306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368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69900"/>
            <a:ext cx="7953375" cy="1282700"/>
          </a:xfrm>
        </p:spPr>
        <p:txBody>
          <a:bodyPr/>
          <a:lstStyle/>
          <a:p>
            <a:r>
              <a:rPr lang="en-US" altLang="zh-CN" sz="4000" dirty="0">
                <a:solidFill>
                  <a:srgbClr val="FF0000"/>
                </a:solidFill>
                <a:ea typeface="宋体" panose="02010600030101010101" pitchFamily="2" charset="-122"/>
              </a:rPr>
              <a:t>Relational operations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3113" y="1593850"/>
            <a:ext cx="7772400" cy="4614863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Core relational operations:</a:t>
            </a:r>
          </a:p>
          <a:p>
            <a:pPr>
              <a:defRPr/>
            </a:pP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union </a:t>
            </a:r>
            <a:r>
              <a:rPr lang="en-US" altLang="zh-CN" dirty="0">
                <a:solidFill>
                  <a:srgbClr val="00FF00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, intersection </a:t>
            </a:r>
            <a:r>
              <a:rPr lang="en-US" altLang="zh-CN" dirty="0">
                <a:solidFill>
                  <a:srgbClr val="00FF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, difference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\</a:t>
            </a:r>
            <a:endParaRPr lang="en-US" altLang="zh-CN" dirty="0">
              <a:solidFill>
                <a:srgbClr val="00FF00"/>
              </a:solidFill>
              <a:ea typeface="宋体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400" dirty="0">
                <a:ea typeface="宋体" panose="02010600030101010101" pitchFamily="2" charset="-122"/>
                <a:cs typeface="Tahoma" panose="020B0604030504040204" pitchFamily="34" charset="0"/>
              </a:rPr>
              <a:t>   -- usual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set</a:t>
            </a:r>
            <a:r>
              <a:rPr lang="en-US" altLang="zh-CN" sz="2400" dirty="0">
                <a:ea typeface="宋体" panose="02010600030101010101" pitchFamily="2" charset="-122"/>
                <a:cs typeface="Tahoma" panose="020B0604030504040204" pitchFamily="34" charset="0"/>
              </a:rPr>
              <a:t> operations</a:t>
            </a:r>
          </a:p>
          <a:p>
            <a:pPr marL="0" indent="0">
              <a:buNone/>
              <a:defRPr/>
            </a:pPr>
            <a:r>
              <a:rPr lang="en-US" altLang="zh-CN" sz="2400" dirty="0">
                <a:ea typeface="宋体" panose="02010600030101010101" pitchFamily="2" charset="-122"/>
                <a:cs typeface="Tahoma" panose="020B0604030504040204" pitchFamily="34" charset="0"/>
              </a:rPr>
              <a:t>   -- extended to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bags</a:t>
            </a:r>
          </a:p>
          <a:p>
            <a:pPr>
              <a:defRPr/>
            </a:pP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selection </a:t>
            </a:r>
            <a:r>
              <a:rPr lang="el-GR" altLang="zh-CN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: picking certain rows</a:t>
            </a:r>
          </a:p>
          <a:p>
            <a:pPr>
              <a:defRPr/>
            </a:pP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projection </a:t>
            </a:r>
            <a:r>
              <a:rPr lang="el-GR" altLang="zh-CN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π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: picking certain columns</a:t>
            </a:r>
          </a:p>
          <a:p>
            <a:pPr>
              <a:defRPr/>
            </a:pP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products </a:t>
            </a:r>
            <a:r>
              <a:rPr lang="en-US" altLang="zh-CN" dirty="0">
                <a:solidFill>
                  <a:srgbClr val="00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, joins </a:t>
            </a:r>
            <a:r>
              <a:rPr lang="en-US" altLang="en-US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, </a:t>
            </a:r>
            <a:r>
              <a:rPr lang="en-US" altLang="en-US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baseline="-25000" dirty="0">
                <a:solidFill>
                  <a:srgbClr val="00FF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</a:p>
          <a:p>
            <a:pPr>
              <a:defRPr/>
            </a:pP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Renaming </a:t>
            </a:r>
            <a:r>
              <a:rPr lang="el-GR" altLang="zh-CN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ρ</a:t>
            </a:r>
            <a:r>
              <a:rPr lang="el-GR" altLang="zh-CN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of relations and attributes. </a:t>
            </a:r>
          </a:p>
        </p:txBody>
      </p:sp>
    </p:spTree>
    <p:extLst>
      <p:ext uri="{BB962C8B-B14F-4D97-AF65-F5344CB8AC3E}">
        <p14:creationId xmlns:p14="http://schemas.microsoft.com/office/powerpoint/2010/main" val="29835149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69900"/>
            <a:ext cx="7953375" cy="1282700"/>
          </a:xfrm>
        </p:spPr>
        <p:txBody>
          <a:bodyPr/>
          <a:lstStyle/>
          <a:p>
            <a:r>
              <a:rPr lang="en-US" altLang="zh-CN" sz="4000" dirty="0">
                <a:solidFill>
                  <a:srgbClr val="FF0000"/>
                </a:solidFill>
                <a:ea typeface="宋体" panose="02010600030101010101" pitchFamily="2" charset="-122"/>
              </a:rPr>
              <a:t>Relational operations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3113" y="1593850"/>
            <a:ext cx="7772400" cy="4614863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extended relational operations:</a:t>
            </a:r>
          </a:p>
          <a:p>
            <a:pPr>
              <a:defRPr/>
            </a:pPr>
            <a:r>
              <a:rPr lang="en-US" altLang="zh-CN" sz="4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40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 = eliminate duplicates from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bags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.</a:t>
            </a:r>
          </a:p>
          <a:p>
            <a:pPr>
              <a:defRPr/>
            </a:pPr>
            <a:r>
              <a:rPr lang="en-US" altLang="zh-CN" sz="4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40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 = sort tuples.</a:t>
            </a:r>
          </a:p>
          <a:p>
            <a:pPr>
              <a:defRPr/>
            </a:pPr>
            <a:r>
              <a:rPr lang="en-US" altLang="zh-CN" sz="4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40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 = grouping and aggregation.</a:t>
            </a:r>
          </a:p>
          <a:p>
            <a:pPr>
              <a:defRPr/>
            </a:pP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 extended projection </a:t>
            </a:r>
            <a:r>
              <a:rPr lang="el-GR" altLang="zh-CN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zh-CN" i="1" baseline="-25000" dirty="0">
                <a:solidFill>
                  <a:srgbClr val="00FF00"/>
                </a:solidFill>
                <a:latin typeface="+mn-ea"/>
                <a:cs typeface="Times New Roman" panose="02020603050405020304" pitchFamily="18" charset="0"/>
              </a:rPr>
              <a:t>L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 : </a:t>
            </a:r>
            <a:r>
              <a:rPr lang="en-US" altLang="zh-CN" i="1" dirty="0">
                <a:solidFill>
                  <a:srgbClr val="00FF00"/>
                </a:solidFill>
                <a:latin typeface="+mn-ea"/>
                <a:cs typeface="Times New Roman" panose="02020603050405020304" pitchFamily="18" charset="0"/>
              </a:rPr>
              <a:t>L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 may contain      renaming and expressions.</a:t>
            </a:r>
          </a:p>
          <a:p>
            <a:pPr marL="609600" indent="-609600">
              <a:buFont typeface="Monotype Sorts" pitchFamily="2" charset="2"/>
              <a:buNone/>
              <a:defRPr/>
            </a:pPr>
            <a:endParaRPr lang="en-US" altLang="zh-CN" dirty="0">
              <a:ea typeface="宋体" panose="02010600030101010101" pitchFamily="2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8115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17411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/>
              <a:t>What Does DBMS Do?</a:t>
            </a:r>
          </a:p>
        </p:txBody>
      </p:sp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5989797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/>
              <a:t>What Does DBMS Do?</a:t>
            </a:r>
          </a:p>
        </p:txBody>
      </p: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2" name="Oval 1"/>
          <p:cNvSpPr/>
          <p:nvPr/>
        </p:nvSpPr>
        <p:spPr>
          <a:xfrm>
            <a:off x="1311275" y="3781425"/>
            <a:ext cx="471488" cy="4984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ounded Rectangular Callout 2"/>
          <p:cNvSpPr/>
          <p:nvPr/>
        </p:nvSpPr>
        <p:spPr>
          <a:xfrm>
            <a:off x="495300" y="5133975"/>
            <a:ext cx="3038475" cy="895350"/>
          </a:xfrm>
          <a:prstGeom prst="wedgeRoundRectCallout">
            <a:avLst>
              <a:gd name="adj1" fmla="val -18090"/>
              <a:gd name="adj2" fmla="val -13810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Really, an </a:t>
            </a:r>
            <a:r>
              <a:rPr lang="en-US" dirty="0">
                <a:solidFill>
                  <a:srgbClr val="FF0000"/>
                </a:solidFill>
              </a:rPr>
              <a:t>expression tree</a:t>
            </a:r>
          </a:p>
        </p:txBody>
      </p:sp>
    </p:spTree>
    <p:extLst>
      <p:ext uri="{BB962C8B-B14F-4D97-AF65-F5344CB8AC3E}">
        <p14:creationId xmlns:p14="http://schemas.microsoft.com/office/powerpoint/2010/main" val="38388534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/>
              <a:t>What Does DBMS Do?</a:t>
            </a:r>
          </a:p>
        </p:txBody>
      </p: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209237" y="5459150"/>
            <a:ext cx="5046428" cy="1046425"/>
          </a:xfrm>
          <a:prstGeom prst="wedgeRoundRectCallout">
            <a:avLst>
              <a:gd name="adj1" fmla="val -31482"/>
              <a:gd name="adj2" fmla="val -2133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Therefore, this is to convert a </a:t>
            </a:r>
            <a:r>
              <a:rPr lang="en-US" dirty="0">
                <a:solidFill>
                  <a:srgbClr val="FF0000"/>
                </a:solidFill>
              </a:rPr>
              <a:t>parse tree </a:t>
            </a:r>
            <a:r>
              <a:rPr lang="en-US" dirty="0"/>
              <a:t>into an </a:t>
            </a:r>
            <a:r>
              <a:rPr lang="en-US" dirty="0">
                <a:solidFill>
                  <a:srgbClr val="FF0000"/>
                </a:solidFill>
              </a:rPr>
              <a:t>expression tree</a:t>
            </a:r>
          </a:p>
        </p:txBody>
      </p:sp>
    </p:spTree>
    <p:extLst>
      <p:ext uri="{BB962C8B-B14F-4D97-AF65-F5344CB8AC3E}">
        <p14:creationId xmlns:p14="http://schemas.microsoft.com/office/powerpoint/2010/main" val="35433360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5575"/>
            <a:ext cx="7953375" cy="1282700"/>
          </a:xfrm>
        </p:spPr>
        <p:txBody>
          <a:bodyPr/>
          <a:lstStyle/>
          <a:p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Expressions in relational algebra</a:t>
            </a:r>
            <a:b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presented by expression trees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1013" y="1566863"/>
            <a:ext cx="8158162" cy="4954587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en-US" altLang="zh-CN" sz="2800" dirty="0">
                <a:ea typeface="宋体" panose="02010600030101010101" pitchFamily="2" charset="-122"/>
                <a:cs typeface="Tahoma" panose="020B0604030504040204" pitchFamily="34" charset="0"/>
              </a:rPr>
              <a:t>In general, operands are children of the operation</a:t>
            </a:r>
          </a:p>
          <a:p>
            <a:pPr marL="609600" indent="-609600">
              <a:buFontTx/>
              <a:buNone/>
              <a:defRPr/>
            </a:pPr>
            <a:endParaRPr lang="en-US" altLang="zh-CN" sz="2800" dirty="0">
              <a:ea typeface="宋体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buFontTx/>
              <a:buNone/>
              <a:defRPr/>
            </a:pPr>
            <a:endParaRPr lang="en-US" altLang="zh-CN" dirty="0">
              <a:ea typeface="宋体" panose="02010600030101010101" pitchFamily="2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4254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5575"/>
            <a:ext cx="7953375" cy="1282700"/>
          </a:xfrm>
        </p:spPr>
        <p:txBody>
          <a:bodyPr/>
          <a:lstStyle/>
          <a:p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Expressions in relational algebra</a:t>
            </a:r>
            <a:b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presented by expression trees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1013" y="1566863"/>
            <a:ext cx="8158162" cy="4954587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en-US" altLang="zh-CN" sz="2800" dirty="0">
                <a:ea typeface="宋体" panose="02010600030101010101" pitchFamily="2" charset="-122"/>
                <a:cs typeface="Tahoma" panose="020B0604030504040204" pitchFamily="34" charset="0"/>
              </a:rPr>
              <a:t>In general, operands are children of the operation</a:t>
            </a:r>
          </a:p>
          <a:p>
            <a:pPr marL="609600" indent="-609600">
              <a:buFontTx/>
              <a:buNone/>
              <a:defRPr/>
            </a:pPr>
            <a:endParaRPr lang="en-US" altLang="zh-CN" sz="2800" dirty="0">
              <a:ea typeface="宋体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buFontTx/>
              <a:buNone/>
              <a:defRPr/>
            </a:pPr>
            <a:endParaRPr lang="en-US" altLang="zh-CN" dirty="0">
              <a:ea typeface="宋体" panose="02010600030101010101" pitchFamily="2" charset="-122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60583" y="2521532"/>
            <a:ext cx="1165704" cy="584775"/>
          </a:xfrm>
          <a:prstGeom prst="rect">
            <a:avLst/>
          </a:prstGeom>
          <a:blipFill rotWithShape="0">
            <a:blip r:embed="rId2"/>
            <a:stretch>
              <a:fillRect l="-13613" t="-14583" r="-12565" b="-3229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" name="Right Arrow 2"/>
          <p:cNvSpPr/>
          <p:nvPr/>
        </p:nvSpPr>
        <p:spPr>
          <a:xfrm>
            <a:off x="2312988" y="2736850"/>
            <a:ext cx="423862" cy="19685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 bwMode="auto">
          <a:xfrm flipH="1">
            <a:off x="3248025" y="2720976"/>
            <a:ext cx="185738" cy="23495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>
            <a:off x="3738563" y="2724151"/>
            <a:ext cx="201612" cy="2238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378500" y="2373610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012869" y="29559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35657" y="2947549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5175307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5575"/>
            <a:ext cx="7953375" cy="1282700"/>
          </a:xfrm>
        </p:spPr>
        <p:txBody>
          <a:bodyPr/>
          <a:lstStyle/>
          <a:p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Expressions in relational algebra</a:t>
            </a:r>
            <a:b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presented by expression trees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1013" y="1566863"/>
            <a:ext cx="8158162" cy="4954587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en-US" altLang="zh-CN" sz="2800" dirty="0">
                <a:ea typeface="宋体" panose="02010600030101010101" pitchFamily="2" charset="-122"/>
                <a:cs typeface="Tahoma" panose="020B0604030504040204" pitchFamily="34" charset="0"/>
              </a:rPr>
              <a:t>In general, operands are children of the operation</a:t>
            </a:r>
          </a:p>
          <a:p>
            <a:pPr marL="609600" indent="-609600">
              <a:buFontTx/>
              <a:buNone/>
              <a:defRPr/>
            </a:pPr>
            <a:endParaRPr lang="en-US" altLang="zh-CN" sz="2800" dirty="0">
              <a:ea typeface="宋体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buFontTx/>
              <a:buNone/>
              <a:defRPr/>
            </a:pPr>
            <a:endParaRPr lang="en-US" altLang="zh-CN" dirty="0">
              <a:ea typeface="宋体" panose="02010600030101010101" pitchFamily="2" charset="-122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60583" y="2521532"/>
            <a:ext cx="1165704" cy="584775"/>
          </a:xfrm>
          <a:prstGeom prst="rect">
            <a:avLst/>
          </a:prstGeom>
          <a:blipFill rotWithShape="0">
            <a:blip r:embed="rId2"/>
            <a:stretch>
              <a:fillRect l="-13613" t="-14583" r="-12565" b="-3229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" name="Right Arrow 2"/>
          <p:cNvSpPr/>
          <p:nvPr/>
        </p:nvSpPr>
        <p:spPr>
          <a:xfrm>
            <a:off x="2312988" y="2736850"/>
            <a:ext cx="423862" cy="19685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 bwMode="auto">
          <a:xfrm flipH="1">
            <a:off x="3248025" y="2720976"/>
            <a:ext cx="185738" cy="23495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>
            <a:off x="3738563" y="2724151"/>
            <a:ext cx="201612" cy="2238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5" name="TextBox 21"/>
          <p:cNvSpPr txBox="1">
            <a:spLocks noChangeArrowheads="1"/>
          </p:cNvSpPr>
          <p:nvPr/>
        </p:nvSpPr>
        <p:spPr bwMode="auto">
          <a:xfrm>
            <a:off x="7687760" y="2904889"/>
            <a:ext cx="184653" cy="33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aseline="-25000"/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7467600" y="2736850"/>
            <a:ext cx="0" cy="2714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ight Arrow 44"/>
          <p:cNvSpPr/>
          <p:nvPr/>
        </p:nvSpPr>
        <p:spPr>
          <a:xfrm>
            <a:off x="6527800" y="2740025"/>
            <a:ext cx="423863" cy="19685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3378500" y="2373610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012869" y="29559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35657" y="2947549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249553" y="2521532"/>
            <a:ext cx="1152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32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en-US" sz="3200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r>
              <a:rPr lang="en-US" sz="3200" dirty="0"/>
              <a:t>(R)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251034" y="2321477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en-US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308742" y="2962608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1914266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5575"/>
            <a:ext cx="7953375" cy="1282700"/>
          </a:xfrm>
        </p:spPr>
        <p:txBody>
          <a:bodyPr/>
          <a:lstStyle/>
          <a:p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Expressions in relational algebra</a:t>
            </a:r>
            <a:b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presented by expression trees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1013" y="1566863"/>
            <a:ext cx="8158162" cy="4954587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en-US" altLang="zh-CN" sz="2800" dirty="0">
                <a:ea typeface="宋体" panose="02010600030101010101" pitchFamily="2" charset="-122"/>
                <a:cs typeface="Tahoma" panose="020B0604030504040204" pitchFamily="34" charset="0"/>
              </a:rPr>
              <a:t>In general, operands are children of the operation</a:t>
            </a:r>
          </a:p>
          <a:p>
            <a:pPr marL="609600" indent="-609600">
              <a:buFontTx/>
              <a:buNone/>
              <a:defRPr/>
            </a:pPr>
            <a:endParaRPr lang="en-US" altLang="zh-CN" sz="2800" dirty="0">
              <a:ea typeface="宋体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buFontTx/>
              <a:buNone/>
              <a:defRPr/>
            </a:pPr>
            <a:endParaRPr lang="en-US" altLang="zh-CN" dirty="0">
              <a:ea typeface="宋体" panose="02010600030101010101" pitchFamily="2" charset="-122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60583" y="2521532"/>
            <a:ext cx="1165704" cy="584775"/>
          </a:xfrm>
          <a:prstGeom prst="rect">
            <a:avLst/>
          </a:prstGeom>
          <a:blipFill rotWithShape="0">
            <a:blip r:embed="rId2"/>
            <a:stretch>
              <a:fillRect l="-13613" t="-14583" r="-12565" b="-3229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" name="Right Arrow 2"/>
          <p:cNvSpPr/>
          <p:nvPr/>
        </p:nvSpPr>
        <p:spPr>
          <a:xfrm>
            <a:off x="2312988" y="2736850"/>
            <a:ext cx="423862" cy="19685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 bwMode="auto">
          <a:xfrm flipH="1">
            <a:off x="3248025" y="2720976"/>
            <a:ext cx="185738" cy="23495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>
            <a:off x="3738563" y="2724151"/>
            <a:ext cx="201612" cy="2238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5" name="TextBox 21"/>
          <p:cNvSpPr txBox="1">
            <a:spLocks noChangeArrowheads="1"/>
          </p:cNvSpPr>
          <p:nvPr/>
        </p:nvSpPr>
        <p:spPr bwMode="auto">
          <a:xfrm>
            <a:off x="7687760" y="2904889"/>
            <a:ext cx="184653" cy="33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aseline="-25000"/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7467600" y="2736850"/>
            <a:ext cx="0" cy="2714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ight Arrow 28"/>
          <p:cNvSpPr/>
          <p:nvPr/>
        </p:nvSpPr>
        <p:spPr>
          <a:xfrm>
            <a:off x="4221163" y="4837113"/>
            <a:ext cx="1190625" cy="19685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 flipH="1">
            <a:off x="6288088" y="5288177"/>
            <a:ext cx="0" cy="2698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6661150" y="4177957"/>
            <a:ext cx="0" cy="2714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5973119" y="5763955"/>
            <a:ext cx="184150" cy="23495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6363473" y="4762500"/>
            <a:ext cx="185737" cy="23495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416203" y="5771420"/>
            <a:ext cx="201613" cy="2238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6781500" y="4775200"/>
            <a:ext cx="201612" cy="2238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ight Arrow 44"/>
          <p:cNvSpPr/>
          <p:nvPr/>
        </p:nvSpPr>
        <p:spPr>
          <a:xfrm>
            <a:off x="6527800" y="2740025"/>
            <a:ext cx="423863" cy="19685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40867" y="4628820"/>
            <a:ext cx="32728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32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π</a:t>
            </a:r>
            <a:r>
              <a:rPr lang="en-US" altLang="en-US" sz="3200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L</a:t>
            </a:r>
            <a:r>
              <a:rPr lang="en-US" sz="3200" dirty="0"/>
              <a:t>(</a:t>
            </a:r>
            <a:r>
              <a:rPr lang="el-GR" altLang="zh-CN" sz="32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en-US" sz="3200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r>
              <a:rPr lang="en-US" sz="3200" dirty="0"/>
              <a:t>(R</a:t>
            </a:r>
            <a:r>
              <a:rPr lang="en-US" altLang="en-US" sz="32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sz="3200" dirty="0"/>
              <a:t>S)</a:t>
            </a:r>
            <a:r>
              <a:rPr lang="en-US" altLang="zh-CN" sz="3200" dirty="0">
                <a:solidFill>
                  <a:srgbClr val="33CC3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3200" dirty="0">
                <a:solidFill>
                  <a:srgbClr val="33CC3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dirty="0"/>
              <a:t>T)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54551" y="3734185"/>
            <a:ext cx="423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20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π</a:t>
            </a:r>
            <a:r>
              <a:rPr lang="en-US" altLang="en-US" sz="2000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L</a:t>
            </a:r>
            <a:endParaRPr lang="en-US" sz="2000" dirty="0"/>
          </a:p>
        </p:txBody>
      </p:sp>
      <p:sp>
        <p:nvSpPr>
          <p:cNvPr id="48" name="TextBox 47"/>
          <p:cNvSpPr txBox="1"/>
          <p:nvPr/>
        </p:nvSpPr>
        <p:spPr>
          <a:xfrm>
            <a:off x="6462100" y="4384448"/>
            <a:ext cx="369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endParaRPr lang="en-US" sz="2000" dirty="0"/>
          </a:p>
        </p:txBody>
      </p:sp>
      <p:sp>
        <p:nvSpPr>
          <p:cNvPr id="49" name="TextBox 48"/>
          <p:cNvSpPr txBox="1"/>
          <p:nvPr/>
        </p:nvSpPr>
        <p:spPr>
          <a:xfrm>
            <a:off x="6039017" y="4866996"/>
            <a:ext cx="433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20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6905202" y="4932149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065881" y="5444900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endParaRPr lang="en-US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6512383" y="591876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73254" y="5926323"/>
            <a:ext cx="343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378500" y="2373610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012869" y="29559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35657" y="2947549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249553" y="2521532"/>
            <a:ext cx="1152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32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en-US" sz="3200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r>
              <a:rPr lang="en-US" sz="3200" dirty="0"/>
              <a:t>(R)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251034" y="2321477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en-US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308742" y="2962608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1898036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77086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4816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(subquery)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(subquery)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400" dirty="0">
                <a:ea typeface="宋体" panose="02010600030101010101" pitchFamily="2" charset="-122"/>
              </a:rPr>
              <a:t>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301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4765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(subquery)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(subquery)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5844" name="Group 25"/>
          <p:cNvGrpSpPr>
            <a:grpSpLocks/>
          </p:cNvGrpSpPr>
          <p:nvPr/>
        </p:nvGrpSpPr>
        <p:grpSpPr bwMode="auto">
          <a:xfrm>
            <a:off x="6130925" y="1895475"/>
            <a:ext cx="2033588" cy="1522413"/>
            <a:chOff x="5640872" y="3225223"/>
            <a:chExt cx="2033683" cy="1522269"/>
          </a:xfrm>
        </p:grpSpPr>
        <p:sp>
          <p:nvSpPr>
            <p:cNvPr id="35846" name="TextBox 16"/>
            <p:cNvSpPr txBox="1">
              <a:spLocks noChangeArrowheads="1"/>
            </p:cNvSpPr>
            <p:nvPr/>
          </p:nvSpPr>
          <p:spPr bwMode="auto">
            <a:xfrm>
              <a:off x="6183329" y="3225223"/>
              <a:ext cx="723630" cy="307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 err="1"/>
                <a:t>SetOpt</a:t>
              </a:r>
              <a:endParaRPr lang="en-US" altLang="en-US" sz="1400" dirty="0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5850432" y="3791907"/>
              <a:ext cx="612804" cy="563509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5848" name="TextBox 20"/>
            <p:cNvSpPr txBox="1">
              <a:spLocks noChangeArrowheads="1"/>
            </p:cNvSpPr>
            <p:nvPr/>
          </p:nvSpPr>
          <p:spPr bwMode="auto">
            <a:xfrm>
              <a:off x="6326703" y="3790115"/>
              <a:ext cx="68186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C000"/>
                  </a:solidFill>
                </a:rPr>
                <a:t>UNION</a:t>
              </a:r>
            </a:p>
          </p:txBody>
        </p:sp>
        <p:sp>
          <p:nvSpPr>
            <p:cNvPr id="35849" name="TextBox 13"/>
            <p:cNvSpPr txBox="1">
              <a:spLocks noChangeArrowheads="1"/>
            </p:cNvSpPr>
            <p:nvPr/>
          </p:nvSpPr>
          <p:spPr bwMode="auto">
            <a:xfrm>
              <a:off x="5748517" y="4353936"/>
              <a:ext cx="816287" cy="246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subquery 1</a:t>
              </a:r>
            </a:p>
          </p:txBody>
        </p:sp>
        <p:sp>
          <p:nvSpPr>
            <p:cNvPr id="10" name="Isosceles Triangle 9"/>
            <p:cNvSpPr/>
            <p:nvPr/>
          </p:nvSpPr>
          <p:spPr>
            <a:xfrm>
              <a:off x="6780750" y="3793494"/>
              <a:ext cx="612804" cy="565097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bg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80597" y="4366528"/>
              <a:ext cx="816287" cy="2461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/>
                <a:t>subquery 2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640872" y="3225223"/>
              <a:ext cx="2033683" cy="1522269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 flipH="1">
              <a:off x="6156834" y="3498247"/>
              <a:ext cx="293701" cy="29366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610880" y="3523645"/>
              <a:ext cx="14288" cy="26032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820440" y="3523645"/>
              <a:ext cx="266712" cy="26032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845" name="TextBox 39"/>
          <p:cNvSpPr txBox="1">
            <a:spLocks noChangeArrowheads="1"/>
          </p:cNvSpPr>
          <p:nvPr/>
        </p:nvSpPr>
        <p:spPr bwMode="auto">
          <a:xfrm>
            <a:off x="6602413" y="1543050"/>
            <a:ext cx="1098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parse tree</a:t>
            </a:r>
          </a:p>
        </p:txBody>
      </p:sp>
    </p:spTree>
    <p:extLst>
      <p:ext uri="{BB962C8B-B14F-4D97-AF65-F5344CB8AC3E}">
        <p14:creationId xmlns:p14="http://schemas.microsoft.com/office/powerpoint/2010/main" val="40594396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4765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(subquery)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(subquery)</a:t>
            </a:r>
            <a:r>
              <a:rPr lang="en-US" altLang="zh-CN" sz="1400" dirty="0">
                <a:ea typeface="宋体" panose="02010600030101010101" pitchFamily="2" charset="-122"/>
              </a:rPr>
              <a:t>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6868" name="Group 25"/>
          <p:cNvGrpSpPr>
            <a:grpSpLocks/>
          </p:cNvGrpSpPr>
          <p:nvPr/>
        </p:nvGrpSpPr>
        <p:grpSpPr bwMode="auto">
          <a:xfrm>
            <a:off x="6130925" y="1895475"/>
            <a:ext cx="2033588" cy="1522413"/>
            <a:chOff x="5640872" y="3225223"/>
            <a:chExt cx="2033683" cy="1522269"/>
          </a:xfrm>
        </p:grpSpPr>
        <p:sp>
          <p:nvSpPr>
            <p:cNvPr id="36880" name="TextBox 16"/>
            <p:cNvSpPr txBox="1">
              <a:spLocks noChangeArrowheads="1"/>
            </p:cNvSpPr>
            <p:nvPr/>
          </p:nvSpPr>
          <p:spPr bwMode="auto">
            <a:xfrm>
              <a:off x="6183329" y="3225223"/>
              <a:ext cx="723630" cy="307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 err="1"/>
                <a:t>SetOpt</a:t>
              </a:r>
              <a:endParaRPr lang="en-US" altLang="en-US" sz="1400" dirty="0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5850432" y="3791907"/>
              <a:ext cx="612804" cy="563509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6882" name="TextBox 20"/>
            <p:cNvSpPr txBox="1">
              <a:spLocks noChangeArrowheads="1"/>
            </p:cNvSpPr>
            <p:nvPr/>
          </p:nvSpPr>
          <p:spPr bwMode="auto">
            <a:xfrm>
              <a:off x="6326703" y="3790115"/>
              <a:ext cx="68186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C000"/>
                  </a:solidFill>
                </a:rPr>
                <a:t>UNION</a:t>
              </a:r>
            </a:p>
          </p:txBody>
        </p:sp>
        <p:sp>
          <p:nvSpPr>
            <p:cNvPr id="36883" name="TextBox 13"/>
            <p:cNvSpPr txBox="1">
              <a:spLocks noChangeArrowheads="1"/>
            </p:cNvSpPr>
            <p:nvPr/>
          </p:nvSpPr>
          <p:spPr bwMode="auto">
            <a:xfrm>
              <a:off x="5748517" y="4353936"/>
              <a:ext cx="816287" cy="246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subquery 1</a:t>
              </a:r>
            </a:p>
          </p:txBody>
        </p:sp>
        <p:sp>
          <p:nvSpPr>
            <p:cNvPr id="10" name="Isosceles Triangle 9"/>
            <p:cNvSpPr/>
            <p:nvPr/>
          </p:nvSpPr>
          <p:spPr>
            <a:xfrm>
              <a:off x="6780750" y="3793494"/>
              <a:ext cx="612804" cy="565097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bg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80597" y="4366528"/>
              <a:ext cx="816287" cy="2461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/>
                <a:t>subquery 2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640872" y="3225223"/>
              <a:ext cx="2033683" cy="1522269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 flipH="1">
              <a:off x="6156834" y="3498247"/>
              <a:ext cx="293701" cy="29366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610880" y="3523645"/>
              <a:ext cx="14288" cy="26032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820440" y="3523645"/>
              <a:ext cx="266712" cy="26032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6954330" y="3930813"/>
            <a:ext cx="362600" cy="307777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0" name="Isosceles Triangle 29"/>
          <p:cNvSpPr/>
          <p:nvPr/>
        </p:nvSpPr>
        <p:spPr>
          <a:xfrm>
            <a:off x="6494463" y="4487863"/>
            <a:ext cx="612775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36871" name="TextBox 13"/>
          <p:cNvSpPr txBox="1">
            <a:spLocks noChangeArrowheads="1"/>
          </p:cNvSpPr>
          <p:nvPr/>
        </p:nvSpPr>
        <p:spPr bwMode="auto">
          <a:xfrm>
            <a:off x="6238404" y="5049838"/>
            <a:ext cx="8851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/>
              <a:t>exp. tree for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/>
              <a:t>subquery 1</a:t>
            </a:r>
          </a:p>
        </p:txBody>
      </p:sp>
      <p:sp>
        <p:nvSpPr>
          <p:cNvPr id="33" name="Isosceles Triangle 32"/>
          <p:cNvSpPr/>
          <p:nvPr/>
        </p:nvSpPr>
        <p:spPr>
          <a:xfrm>
            <a:off x="7204075" y="4481513"/>
            <a:ext cx="611188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70267" y="5062538"/>
            <a:ext cx="885179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exp. tree for</a:t>
            </a:r>
          </a:p>
          <a:p>
            <a:pPr algn="ctr">
              <a:defRPr/>
            </a:pPr>
            <a:r>
              <a:rPr lang="en-US" sz="1000" dirty="0"/>
              <a:t>subquery 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65850" y="3921125"/>
            <a:ext cx="2033588" cy="1522413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flipH="1">
            <a:off x="6816725" y="4195763"/>
            <a:ext cx="241300" cy="2841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224713" y="4192588"/>
            <a:ext cx="266700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Down Arrow 26"/>
          <p:cNvSpPr/>
          <p:nvPr/>
        </p:nvSpPr>
        <p:spPr>
          <a:xfrm>
            <a:off x="7077075" y="3490913"/>
            <a:ext cx="193675" cy="341312"/>
          </a:xfrm>
          <a:prstGeom prst="down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C000"/>
              </a:solidFill>
            </a:endParaRPr>
          </a:p>
        </p:txBody>
      </p:sp>
      <p:sp>
        <p:nvSpPr>
          <p:cNvPr id="36878" name="TextBox 39"/>
          <p:cNvSpPr txBox="1">
            <a:spLocks noChangeArrowheads="1"/>
          </p:cNvSpPr>
          <p:nvPr/>
        </p:nvSpPr>
        <p:spPr bwMode="auto">
          <a:xfrm>
            <a:off x="6602413" y="1543050"/>
            <a:ext cx="1098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parse tree</a:t>
            </a:r>
          </a:p>
        </p:txBody>
      </p:sp>
      <p:sp>
        <p:nvSpPr>
          <p:cNvPr id="36879" name="TextBox 41"/>
          <p:cNvSpPr txBox="1">
            <a:spLocks noChangeArrowheads="1"/>
          </p:cNvSpPr>
          <p:nvPr/>
        </p:nvSpPr>
        <p:spPr bwMode="auto">
          <a:xfrm>
            <a:off x="6424613" y="5435600"/>
            <a:ext cx="15700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Expression tree</a:t>
            </a:r>
          </a:p>
        </p:txBody>
      </p:sp>
    </p:spTree>
    <p:extLst>
      <p:ext uri="{BB962C8B-B14F-4D97-AF65-F5344CB8AC3E}">
        <p14:creationId xmlns:p14="http://schemas.microsoft.com/office/powerpoint/2010/main" val="23363255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4765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S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&lt;condition&gt;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084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4765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S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&lt;condition&gt;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916" name="TextBox 16"/>
          <p:cNvSpPr txBox="1">
            <a:spLocks noChangeArrowheads="1"/>
          </p:cNvSpPr>
          <p:nvPr/>
        </p:nvSpPr>
        <p:spPr bwMode="auto">
          <a:xfrm>
            <a:off x="6838950" y="1895475"/>
            <a:ext cx="639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400" dirty="0"/>
              <a:t>θ</a:t>
            </a:r>
            <a:r>
              <a:rPr lang="en-US" altLang="en-US" sz="1400" dirty="0"/>
              <a:t>-join</a:t>
            </a:r>
          </a:p>
        </p:txBody>
      </p:sp>
      <p:sp>
        <p:nvSpPr>
          <p:cNvPr id="38917" name="TextBox 20"/>
          <p:cNvSpPr txBox="1">
            <a:spLocks noChangeArrowheads="1"/>
          </p:cNvSpPr>
          <p:nvPr/>
        </p:nvSpPr>
        <p:spPr bwMode="auto">
          <a:xfrm>
            <a:off x="6596063" y="23145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JOIN</a:t>
            </a:r>
          </a:p>
        </p:txBody>
      </p:sp>
      <p:sp>
        <p:nvSpPr>
          <p:cNvPr id="10" name="Isosceles Triangle 9"/>
          <p:cNvSpPr/>
          <p:nvPr/>
        </p:nvSpPr>
        <p:spPr>
          <a:xfrm>
            <a:off x="6827838" y="2398713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4338" y="2925763"/>
            <a:ext cx="75882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51513" y="1909763"/>
            <a:ext cx="2732087" cy="150812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7" name="Straight Connector 16"/>
          <p:cNvCxnSpPr>
            <a:endCxn id="39" idx="0"/>
          </p:cNvCxnSpPr>
          <p:nvPr/>
        </p:nvCxnSpPr>
        <p:spPr>
          <a:xfrm flipH="1">
            <a:off x="6288088" y="2146300"/>
            <a:ext cx="574675" cy="2571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38916" idx="2"/>
            <a:endCxn id="10" idx="0"/>
          </p:cNvCxnSpPr>
          <p:nvPr/>
        </p:nvCxnSpPr>
        <p:spPr>
          <a:xfrm flipH="1">
            <a:off x="7134225" y="2203450"/>
            <a:ext cx="25400" cy="195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234238" y="2165350"/>
            <a:ext cx="211137" cy="2063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4" name="TextBox 39"/>
          <p:cNvSpPr txBox="1">
            <a:spLocks noChangeArrowheads="1"/>
          </p:cNvSpPr>
          <p:nvPr/>
        </p:nvSpPr>
        <p:spPr bwMode="auto">
          <a:xfrm>
            <a:off x="6602413" y="1543050"/>
            <a:ext cx="1098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parse tree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6854825" y="2160588"/>
            <a:ext cx="100013" cy="190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>
            <a:off x="5981700" y="2403475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00738" y="2932113"/>
            <a:ext cx="75882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R</a:t>
            </a:r>
          </a:p>
        </p:txBody>
      </p:sp>
      <p:sp>
        <p:nvSpPr>
          <p:cNvPr id="38928" name="TextBox 20"/>
          <p:cNvSpPr txBox="1">
            <a:spLocks noChangeArrowheads="1"/>
          </p:cNvSpPr>
          <p:nvPr/>
        </p:nvSpPr>
        <p:spPr bwMode="auto">
          <a:xfrm>
            <a:off x="7348538" y="2317750"/>
            <a:ext cx="3952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ON</a:t>
            </a:r>
          </a:p>
        </p:txBody>
      </p:sp>
      <p:sp>
        <p:nvSpPr>
          <p:cNvPr id="44" name="Isosceles Triangle 43"/>
          <p:cNvSpPr/>
          <p:nvPr/>
        </p:nvSpPr>
        <p:spPr>
          <a:xfrm>
            <a:off x="7626350" y="2393950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5" name="Straight Connector 44"/>
          <p:cNvCxnSpPr>
            <a:endCxn id="44" idx="0"/>
          </p:cNvCxnSpPr>
          <p:nvPr/>
        </p:nvCxnSpPr>
        <p:spPr>
          <a:xfrm>
            <a:off x="7386638" y="2130425"/>
            <a:ext cx="546100" cy="263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445375" y="2928938"/>
            <a:ext cx="1011238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condition C</a:t>
            </a:r>
          </a:p>
        </p:txBody>
      </p:sp>
    </p:spTree>
    <p:extLst>
      <p:ext uri="{BB962C8B-B14F-4D97-AF65-F5344CB8AC3E}">
        <p14:creationId xmlns:p14="http://schemas.microsoft.com/office/powerpoint/2010/main" val="31419119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4765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S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&lt;condition&gt;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940" name="TextBox 16"/>
          <p:cNvSpPr txBox="1">
            <a:spLocks noChangeArrowheads="1"/>
          </p:cNvSpPr>
          <p:nvPr/>
        </p:nvSpPr>
        <p:spPr bwMode="auto">
          <a:xfrm>
            <a:off x="6838950" y="1895475"/>
            <a:ext cx="639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400" dirty="0"/>
              <a:t>θ</a:t>
            </a:r>
            <a:r>
              <a:rPr lang="en-US" altLang="en-US" sz="1400" dirty="0"/>
              <a:t>-join</a:t>
            </a:r>
          </a:p>
        </p:txBody>
      </p:sp>
      <p:sp>
        <p:nvSpPr>
          <p:cNvPr id="39941" name="TextBox 20"/>
          <p:cNvSpPr txBox="1">
            <a:spLocks noChangeArrowheads="1"/>
          </p:cNvSpPr>
          <p:nvPr/>
        </p:nvSpPr>
        <p:spPr bwMode="auto">
          <a:xfrm>
            <a:off x="6596063" y="23145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JOIN</a:t>
            </a:r>
          </a:p>
        </p:txBody>
      </p:sp>
      <p:sp>
        <p:nvSpPr>
          <p:cNvPr id="10" name="Isosceles Triangle 9"/>
          <p:cNvSpPr/>
          <p:nvPr/>
        </p:nvSpPr>
        <p:spPr>
          <a:xfrm>
            <a:off x="6827838" y="2398713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4338" y="2925763"/>
            <a:ext cx="75882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51513" y="1909763"/>
            <a:ext cx="2732087" cy="150812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7" name="Straight Connector 16"/>
          <p:cNvCxnSpPr>
            <a:endCxn id="39" idx="0"/>
          </p:cNvCxnSpPr>
          <p:nvPr/>
        </p:nvCxnSpPr>
        <p:spPr>
          <a:xfrm flipH="1">
            <a:off x="6288088" y="2146300"/>
            <a:ext cx="574675" cy="2571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39940" idx="2"/>
            <a:endCxn id="10" idx="0"/>
          </p:cNvCxnSpPr>
          <p:nvPr/>
        </p:nvCxnSpPr>
        <p:spPr>
          <a:xfrm flipH="1">
            <a:off x="7134225" y="2203450"/>
            <a:ext cx="25400" cy="195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234238" y="2165350"/>
            <a:ext cx="211137" cy="2063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6954330" y="3930813"/>
            <a:ext cx="447558" cy="362984"/>
          </a:xfrm>
          <a:prstGeom prst="rect">
            <a:avLst/>
          </a:prstGeom>
          <a:blipFill rotWithShape="0">
            <a:blip r:embed="rId2"/>
            <a:stretch>
              <a:fillRect b="-1016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0" name="Isosceles Triangle 29"/>
          <p:cNvSpPr/>
          <p:nvPr/>
        </p:nvSpPr>
        <p:spPr>
          <a:xfrm>
            <a:off x="6503988" y="4562475"/>
            <a:ext cx="612775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39950" name="TextBox 13"/>
          <p:cNvSpPr txBox="1">
            <a:spLocks noChangeArrowheads="1"/>
          </p:cNvSpPr>
          <p:nvPr/>
        </p:nvSpPr>
        <p:spPr bwMode="auto">
          <a:xfrm>
            <a:off x="6454775" y="5078413"/>
            <a:ext cx="73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exp. tree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for R</a:t>
            </a:r>
          </a:p>
        </p:txBody>
      </p:sp>
      <p:sp>
        <p:nvSpPr>
          <p:cNvPr id="33" name="Isosceles Triangle 32"/>
          <p:cNvSpPr/>
          <p:nvPr/>
        </p:nvSpPr>
        <p:spPr>
          <a:xfrm>
            <a:off x="7204075" y="4545013"/>
            <a:ext cx="611188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73913" y="5062538"/>
            <a:ext cx="730250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exp. tree </a:t>
            </a:r>
          </a:p>
          <a:p>
            <a:pPr algn="ctr">
              <a:defRPr/>
            </a:pPr>
            <a:r>
              <a:rPr lang="en-US" sz="1000" dirty="0"/>
              <a:t>for 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65850" y="3921125"/>
            <a:ext cx="2033588" cy="1522413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flipH="1">
            <a:off x="6816725" y="4278313"/>
            <a:ext cx="241300" cy="285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242175" y="4275138"/>
            <a:ext cx="266700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Down Arrow 26"/>
          <p:cNvSpPr/>
          <p:nvPr/>
        </p:nvSpPr>
        <p:spPr>
          <a:xfrm>
            <a:off x="7077075" y="3490913"/>
            <a:ext cx="193675" cy="341312"/>
          </a:xfrm>
          <a:prstGeom prst="down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C000"/>
              </a:solidFill>
            </a:endParaRPr>
          </a:p>
        </p:txBody>
      </p:sp>
      <p:sp>
        <p:nvSpPr>
          <p:cNvPr id="39957" name="TextBox 39"/>
          <p:cNvSpPr txBox="1">
            <a:spLocks noChangeArrowheads="1"/>
          </p:cNvSpPr>
          <p:nvPr/>
        </p:nvSpPr>
        <p:spPr bwMode="auto">
          <a:xfrm>
            <a:off x="6602413" y="1543050"/>
            <a:ext cx="1098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parse tree</a:t>
            </a:r>
          </a:p>
        </p:txBody>
      </p:sp>
      <p:sp>
        <p:nvSpPr>
          <p:cNvPr id="39958" name="TextBox 41"/>
          <p:cNvSpPr txBox="1">
            <a:spLocks noChangeArrowheads="1"/>
          </p:cNvSpPr>
          <p:nvPr/>
        </p:nvSpPr>
        <p:spPr bwMode="auto">
          <a:xfrm>
            <a:off x="6424613" y="5546725"/>
            <a:ext cx="15700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expression tree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6854825" y="2160588"/>
            <a:ext cx="100013" cy="190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>
            <a:off x="5981700" y="2403475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00738" y="2932113"/>
            <a:ext cx="75882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R</a:t>
            </a:r>
          </a:p>
        </p:txBody>
      </p:sp>
      <p:sp>
        <p:nvSpPr>
          <p:cNvPr id="39962" name="TextBox 20"/>
          <p:cNvSpPr txBox="1">
            <a:spLocks noChangeArrowheads="1"/>
          </p:cNvSpPr>
          <p:nvPr/>
        </p:nvSpPr>
        <p:spPr bwMode="auto">
          <a:xfrm>
            <a:off x="7348538" y="2317750"/>
            <a:ext cx="3952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ON</a:t>
            </a:r>
          </a:p>
        </p:txBody>
      </p:sp>
      <p:sp>
        <p:nvSpPr>
          <p:cNvPr id="44" name="Isosceles Triangle 43"/>
          <p:cNvSpPr/>
          <p:nvPr/>
        </p:nvSpPr>
        <p:spPr>
          <a:xfrm>
            <a:off x="7626350" y="2393950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5" name="Straight Connector 44"/>
          <p:cNvCxnSpPr>
            <a:endCxn id="44" idx="0"/>
          </p:cNvCxnSpPr>
          <p:nvPr/>
        </p:nvCxnSpPr>
        <p:spPr>
          <a:xfrm>
            <a:off x="7386638" y="2130425"/>
            <a:ext cx="546100" cy="263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445375" y="2928938"/>
            <a:ext cx="1011238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condition C</a:t>
            </a:r>
          </a:p>
        </p:txBody>
      </p:sp>
    </p:spTree>
    <p:extLst>
      <p:ext uri="{BB962C8B-B14F-4D97-AF65-F5344CB8AC3E}">
        <p14:creationId xmlns:p14="http://schemas.microsoft.com/office/powerpoint/2010/main" val="39377262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4765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S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&lt;condition&gt;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964" name="TextBox 16"/>
          <p:cNvSpPr txBox="1">
            <a:spLocks noChangeArrowheads="1"/>
          </p:cNvSpPr>
          <p:nvPr/>
        </p:nvSpPr>
        <p:spPr bwMode="auto">
          <a:xfrm>
            <a:off x="6838950" y="1895475"/>
            <a:ext cx="639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400" dirty="0"/>
              <a:t>θ</a:t>
            </a:r>
            <a:r>
              <a:rPr lang="en-US" altLang="en-US" sz="1400" dirty="0"/>
              <a:t>-join</a:t>
            </a:r>
          </a:p>
        </p:txBody>
      </p:sp>
      <p:sp>
        <p:nvSpPr>
          <p:cNvPr id="40965" name="TextBox 20"/>
          <p:cNvSpPr txBox="1">
            <a:spLocks noChangeArrowheads="1"/>
          </p:cNvSpPr>
          <p:nvPr/>
        </p:nvSpPr>
        <p:spPr bwMode="auto">
          <a:xfrm>
            <a:off x="6596063" y="23145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JOIN</a:t>
            </a:r>
          </a:p>
        </p:txBody>
      </p:sp>
      <p:sp>
        <p:nvSpPr>
          <p:cNvPr id="10" name="Isosceles Triangle 9"/>
          <p:cNvSpPr/>
          <p:nvPr/>
        </p:nvSpPr>
        <p:spPr>
          <a:xfrm>
            <a:off x="6827838" y="2398713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4338" y="2925763"/>
            <a:ext cx="75882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51513" y="1909763"/>
            <a:ext cx="2732087" cy="150812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7" name="Straight Connector 16"/>
          <p:cNvCxnSpPr>
            <a:endCxn id="39" idx="0"/>
          </p:cNvCxnSpPr>
          <p:nvPr/>
        </p:nvCxnSpPr>
        <p:spPr>
          <a:xfrm flipH="1">
            <a:off x="6288088" y="2146300"/>
            <a:ext cx="574675" cy="2571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0964" idx="2"/>
            <a:endCxn id="10" idx="0"/>
          </p:cNvCxnSpPr>
          <p:nvPr/>
        </p:nvCxnSpPr>
        <p:spPr>
          <a:xfrm flipH="1">
            <a:off x="7134225" y="2203450"/>
            <a:ext cx="25400" cy="195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234238" y="2165350"/>
            <a:ext cx="211137" cy="2063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sosceles Triangle 29"/>
          <p:cNvSpPr/>
          <p:nvPr/>
        </p:nvSpPr>
        <p:spPr>
          <a:xfrm>
            <a:off x="6503988" y="4894263"/>
            <a:ext cx="612775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40973" name="TextBox 13"/>
          <p:cNvSpPr txBox="1">
            <a:spLocks noChangeArrowheads="1"/>
          </p:cNvSpPr>
          <p:nvPr/>
        </p:nvSpPr>
        <p:spPr bwMode="auto">
          <a:xfrm>
            <a:off x="6454775" y="5410200"/>
            <a:ext cx="73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exp. tree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for R</a:t>
            </a:r>
          </a:p>
        </p:txBody>
      </p:sp>
      <p:sp>
        <p:nvSpPr>
          <p:cNvPr id="33" name="Isosceles Triangle 32"/>
          <p:cNvSpPr/>
          <p:nvPr/>
        </p:nvSpPr>
        <p:spPr>
          <a:xfrm>
            <a:off x="7204075" y="4878388"/>
            <a:ext cx="611188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73913" y="5395913"/>
            <a:ext cx="730250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exp. tree </a:t>
            </a:r>
          </a:p>
          <a:p>
            <a:pPr algn="ctr">
              <a:defRPr/>
            </a:pPr>
            <a:r>
              <a:rPr lang="en-US" sz="1000" dirty="0"/>
              <a:t>for 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65850" y="3921125"/>
            <a:ext cx="2033588" cy="183832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flipH="1">
            <a:off x="6816725" y="4610100"/>
            <a:ext cx="241300" cy="28575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242175" y="4608513"/>
            <a:ext cx="266700" cy="26035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Down Arrow 26"/>
          <p:cNvSpPr/>
          <p:nvPr/>
        </p:nvSpPr>
        <p:spPr>
          <a:xfrm>
            <a:off x="7077075" y="3490913"/>
            <a:ext cx="193675" cy="341312"/>
          </a:xfrm>
          <a:prstGeom prst="down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C000"/>
              </a:solidFill>
            </a:endParaRPr>
          </a:p>
        </p:txBody>
      </p:sp>
      <p:sp>
        <p:nvSpPr>
          <p:cNvPr id="40980" name="TextBox 39"/>
          <p:cNvSpPr txBox="1">
            <a:spLocks noChangeArrowheads="1"/>
          </p:cNvSpPr>
          <p:nvPr/>
        </p:nvSpPr>
        <p:spPr bwMode="auto">
          <a:xfrm>
            <a:off x="6602413" y="1543050"/>
            <a:ext cx="1098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parse tree</a:t>
            </a:r>
          </a:p>
        </p:txBody>
      </p:sp>
      <p:sp>
        <p:nvSpPr>
          <p:cNvPr id="40981" name="TextBox 41"/>
          <p:cNvSpPr txBox="1">
            <a:spLocks noChangeArrowheads="1"/>
          </p:cNvSpPr>
          <p:nvPr/>
        </p:nvSpPr>
        <p:spPr bwMode="auto">
          <a:xfrm>
            <a:off x="6424613" y="5759450"/>
            <a:ext cx="15700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expression tree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6854825" y="2160588"/>
            <a:ext cx="100013" cy="190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>
            <a:off x="5981700" y="2403475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00738" y="2932113"/>
            <a:ext cx="75882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R</a:t>
            </a:r>
          </a:p>
        </p:txBody>
      </p:sp>
      <p:sp>
        <p:nvSpPr>
          <p:cNvPr id="40985" name="TextBox 20"/>
          <p:cNvSpPr txBox="1">
            <a:spLocks noChangeArrowheads="1"/>
          </p:cNvSpPr>
          <p:nvPr/>
        </p:nvSpPr>
        <p:spPr bwMode="auto">
          <a:xfrm>
            <a:off x="7348538" y="2317750"/>
            <a:ext cx="3952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ON</a:t>
            </a:r>
          </a:p>
        </p:txBody>
      </p:sp>
      <p:sp>
        <p:nvSpPr>
          <p:cNvPr id="44" name="Isosceles Triangle 43"/>
          <p:cNvSpPr/>
          <p:nvPr/>
        </p:nvSpPr>
        <p:spPr>
          <a:xfrm>
            <a:off x="7626350" y="2393950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5" name="Straight Connector 44"/>
          <p:cNvCxnSpPr>
            <a:endCxn id="44" idx="0"/>
          </p:cNvCxnSpPr>
          <p:nvPr/>
        </p:nvCxnSpPr>
        <p:spPr>
          <a:xfrm>
            <a:off x="7386638" y="2130425"/>
            <a:ext cx="546100" cy="263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445375" y="2928938"/>
            <a:ext cx="1011238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condition C</a:t>
            </a:r>
          </a:p>
        </p:txBody>
      </p:sp>
      <p:sp>
        <p:nvSpPr>
          <p:cNvPr id="40989" name="TextBox 2"/>
          <p:cNvSpPr txBox="1">
            <a:spLocks noChangeArrowheads="1"/>
          </p:cNvSpPr>
          <p:nvPr/>
        </p:nvSpPr>
        <p:spPr bwMode="auto">
          <a:xfrm>
            <a:off x="7315200" y="3438525"/>
            <a:ext cx="415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or</a:t>
            </a:r>
          </a:p>
        </p:txBody>
      </p:sp>
      <p:sp>
        <p:nvSpPr>
          <p:cNvPr id="4" name="TextBox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937125" y="4368160"/>
            <a:ext cx="447558" cy="40011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6" name="Text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937125" y="3865709"/>
            <a:ext cx="529376" cy="400110"/>
          </a:xfrm>
          <a:prstGeom prst="rect">
            <a:avLst/>
          </a:prstGeom>
          <a:blipFill rotWithShape="0">
            <a:blip r:embed="rId3"/>
            <a:stretch>
              <a:fillRect b="-3030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7151688" y="4229100"/>
            <a:ext cx="11112" cy="2555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7362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25336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5791200"/>
            <a:ext cx="7051675" cy="777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724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5791200"/>
            <a:ext cx="7051675" cy="777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ounded Rectangular Callout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88177" y="4091704"/>
            <a:ext cx="4174836" cy="1052946"/>
          </a:xfrm>
          <a:prstGeom prst="wedgeRoundRectCallout">
            <a:avLst>
              <a:gd name="adj1" fmla="val -52470"/>
              <a:gd name="adj2" fmla="val 108252"/>
              <a:gd name="adj3" fmla="val 16667"/>
            </a:avLst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173121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42674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895350"/>
            <a:ext cx="4751387" cy="20780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224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895350"/>
            <a:ext cx="4751387" cy="20780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ounded Rectangular Callout 3"/>
          <p:cNvSpPr/>
          <p:nvPr/>
        </p:nvSpPr>
        <p:spPr>
          <a:xfrm>
            <a:off x="5427663" y="1225550"/>
            <a:ext cx="3328987" cy="1419225"/>
          </a:xfrm>
          <a:prstGeom prst="wedgeRoundRectCallout">
            <a:avLst>
              <a:gd name="adj1" fmla="val -60336"/>
              <a:gd name="adj2" fmla="val 4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/>
              <a:t>No relational operations are involved. The system records and manages the schemas of relations and other structures</a:t>
            </a:r>
          </a:p>
        </p:txBody>
      </p:sp>
    </p:spTree>
    <p:extLst>
      <p:ext uri="{BB962C8B-B14F-4D97-AF65-F5344CB8AC3E}">
        <p14:creationId xmlns:p14="http://schemas.microsoft.com/office/powerpoint/2010/main" val="34309445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42780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select-list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from-list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conditions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          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1400" dirty="0">
                <a:ea typeface="宋体" panose="02010600030101010101" pitchFamily="2" charset="-122"/>
              </a:rPr>
              <a:t>group-list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conditions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2731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select-list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from-list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conditions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          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1400" dirty="0">
                <a:ea typeface="宋体" panose="02010600030101010101" pitchFamily="2" charset="-122"/>
              </a:rPr>
              <a:t>group-list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conditions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41925" y="3021013"/>
            <a:ext cx="3449638" cy="164306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600" dirty="0" err="1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Apply the select based on the condition given in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Apply the projection given in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SELECT.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296050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0942603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  <p:sp>
        <p:nvSpPr>
          <p:cNvPr id="52228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2229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2231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2232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2234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2235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2237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2229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2235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45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2246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2247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839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  <p:sp>
        <p:nvSpPr>
          <p:cNvPr id="53252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3253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3255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3256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3258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3259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3261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3253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3259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3270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exp. tree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for </a:t>
            </a:r>
            <a:r>
              <a:rPr lang="en-US" altLang="en-US" sz="1000">
                <a:solidFill>
                  <a:srgbClr val="FF0000"/>
                </a:solidFill>
              </a:rPr>
              <a:t>T</a:t>
            </a:r>
            <a:r>
              <a:rPr lang="en-US" altLang="en-US" sz="1000" baseline="-2500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3272" name="TextBox 24"/>
          <p:cNvSpPr txBox="1">
            <a:spLocks noChangeArrowheads="1"/>
          </p:cNvSpPr>
          <p:nvPr/>
        </p:nvSpPr>
        <p:spPr bwMode="auto">
          <a:xfrm>
            <a:off x="5216525" y="5384800"/>
            <a:ext cx="73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exp. tree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for </a:t>
            </a:r>
            <a:r>
              <a:rPr lang="en-US" altLang="en-US" sz="1000">
                <a:solidFill>
                  <a:srgbClr val="FF0000"/>
                </a:solidFill>
              </a:rPr>
              <a:t>T</a:t>
            </a:r>
            <a:r>
              <a:rPr lang="en-US" altLang="en-US" sz="10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79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3280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3281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3283" name="TextBox 39"/>
          <p:cNvSpPr txBox="1">
            <a:spLocks noChangeArrowheads="1"/>
          </p:cNvSpPr>
          <p:nvPr/>
        </p:nvSpPr>
        <p:spPr bwMode="auto">
          <a:xfrm>
            <a:off x="4643438" y="4784725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53284" name="TextBox 54"/>
          <p:cNvSpPr txBox="1">
            <a:spLocks noChangeArrowheads="1"/>
          </p:cNvSpPr>
          <p:nvPr/>
        </p:nvSpPr>
        <p:spPr bwMode="auto">
          <a:xfrm>
            <a:off x="4927600" y="3487738"/>
            <a:ext cx="7604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srgbClr val="FF0000"/>
                </a:solidFill>
              </a:rPr>
              <a:t>A</a:t>
            </a:r>
            <a:r>
              <a:rPr lang="en-US" altLang="en-US" sz="11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100" dirty="0">
                <a:solidFill>
                  <a:srgbClr val="FF0000"/>
                </a:solidFill>
              </a:rPr>
              <a:t>  …  </a:t>
            </a:r>
            <a:r>
              <a:rPr lang="en-US" altLang="en-US" sz="1100" dirty="0" err="1">
                <a:solidFill>
                  <a:srgbClr val="FF0000"/>
                </a:solidFill>
              </a:rPr>
              <a:t>A</a:t>
            </a:r>
            <a:r>
              <a:rPr lang="en-US" altLang="en-US" sz="1100" baseline="-25000" dirty="0" err="1">
                <a:solidFill>
                  <a:srgbClr val="FF0000"/>
                </a:solidFill>
              </a:rPr>
              <a:t>k</a:t>
            </a:r>
            <a:endParaRPr lang="en-US" altLang="en-US" sz="1100" baseline="-25000" dirty="0">
              <a:solidFill>
                <a:srgbClr val="FF0000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286" name="TextBox 2"/>
          <p:cNvSpPr txBox="1">
            <a:spLocks noChangeArrowheads="1"/>
          </p:cNvSpPr>
          <p:nvPr/>
        </p:nvSpPr>
        <p:spPr bwMode="auto">
          <a:xfrm>
            <a:off x="4760913" y="4378325"/>
            <a:ext cx="409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3651935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  <p:sp>
        <p:nvSpPr>
          <p:cNvPr id="54276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4277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4279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4280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282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4283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285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4277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4283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4294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exp. tree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for </a:t>
            </a:r>
            <a:r>
              <a:rPr lang="en-US" altLang="en-US" sz="1000">
                <a:solidFill>
                  <a:srgbClr val="FF0000"/>
                </a:solidFill>
              </a:rPr>
              <a:t>T</a:t>
            </a:r>
            <a:r>
              <a:rPr lang="en-US" altLang="en-US" sz="1000" baseline="-2500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296" name="TextBox 24"/>
          <p:cNvSpPr txBox="1">
            <a:spLocks noChangeArrowheads="1"/>
          </p:cNvSpPr>
          <p:nvPr/>
        </p:nvSpPr>
        <p:spPr bwMode="auto">
          <a:xfrm>
            <a:off x="5216525" y="5384800"/>
            <a:ext cx="73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exp. tree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for </a:t>
            </a:r>
            <a:r>
              <a:rPr lang="en-US" altLang="en-US" sz="1000">
                <a:solidFill>
                  <a:srgbClr val="FF0000"/>
                </a:solidFill>
              </a:rPr>
              <a:t>T</a:t>
            </a:r>
            <a:r>
              <a:rPr lang="en-US" altLang="en-US" sz="10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303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4304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4305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4307" name="TextBox 39"/>
          <p:cNvSpPr txBox="1">
            <a:spLocks noChangeArrowheads="1"/>
          </p:cNvSpPr>
          <p:nvPr/>
        </p:nvSpPr>
        <p:spPr bwMode="auto">
          <a:xfrm>
            <a:off x="4643438" y="4784725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54308" name="TextBox 54"/>
          <p:cNvSpPr txBox="1">
            <a:spLocks noChangeArrowheads="1"/>
          </p:cNvSpPr>
          <p:nvPr/>
        </p:nvSpPr>
        <p:spPr bwMode="auto">
          <a:xfrm>
            <a:off x="4927600" y="3487738"/>
            <a:ext cx="7604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srgbClr val="FF0000"/>
                </a:solidFill>
              </a:rPr>
              <a:t>A</a:t>
            </a:r>
            <a:r>
              <a:rPr lang="en-US" altLang="en-US" sz="11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100" dirty="0">
                <a:solidFill>
                  <a:srgbClr val="FF0000"/>
                </a:solidFill>
              </a:rPr>
              <a:t>  …  </a:t>
            </a:r>
            <a:r>
              <a:rPr lang="en-US" altLang="en-US" sz="1100" dirty="0" err="1">
                <a:solidFill>
                  <a:srgbClr val="FF0000"/>
                </a:solidFill>
              </a:rPr>
              <a:t>A</a:t>
            </a:r>
            <a:r>
              <a:rPr lang="en-US" altLang="en-US" sz="1100" baseline="-25000" dirty="0" err="1">
                <a:solidFill>
                  <a:srgbClr val="FF0000"/>
                </a:solidFill>
              </a:rPr>
              <a:t>k</a:t>
            </a:r>
            <a:endParaRPr lang="en-US" altLang="en-US" sz="1100" baseline="-25000" dirty="0">
              <a:solidFill>
                <a:srgbClr val="FF0000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310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54311" name="TextBox 40"/>
          <p:cNvSpPr txBox="1">
            <a:spLocks noChangeArrowheads="1"/>
          </p:cNvSpPr>
          <p:nvPr/>
        </p:nvSpPr>
        <p:spPr bwMode="auto">
          <a:xfrm>
            <a:off x="4760913" y="4378325"/>
            <a:ext cx="409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179149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55300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5301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5303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5304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306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5307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309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5301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5307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206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T</a:t>
            </a:r>
            <a:r>
              <a:rPr lang="en-US" altLang="en-US" sz="10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6525" y="5384800"/>
            <a:ext cx="730250" cy="400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</a:t>
            </a:r>
            <a:r>
              <a:rPr lang="en-US" sz="1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10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</a:t>
            </a:r>
            <a:endParaRPr lang="en-US" sz="10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chemeClr val="bg2">
                  <a:lumMod val="20000"/>
                  <a:lumOff val="8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27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5328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5329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3438" y="4784725"/>
            <a:ext cx="715962" cy="4619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……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927600" y="3487738"/>
            <a:ext cx="760413" cy="26193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A</a:t>
            </a:r>
            <a:r>
              <a:rPr lang="en-US" sz="11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  <a:r>
              <a:rPr lang="en-US" sz="11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…  </a:t>
            </a:r>
            <a:r>
              <a:rPr lang="en-US" sz="11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A</a:t>
            </a:r>
            <a:r>
              <a:rPr lang="en-US" sz="11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k</a:t>
            </a:r>
            <a:endParaRPr lang="en-US" sz="11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E1903A56-78C3-4C67-9564-921A6E6D8CFC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214260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57348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7349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7351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7352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7354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7355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7357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7349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7355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206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T</a:t>
            </a:r>
            <a:r>
              <a:rPr lang="en-US" altLang="en-US" sz="10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6525" y="5384800"/>
            <a:ext cx="730250" cy="400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</a:t>
            </a:r>
            <a:r>
              <a:rPr lang="en-US" sz="1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10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</a:t>
            </a:r>
            <a:endParaRPr lang="en-US" sz="10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375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7376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7377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3438" y="4784725"/>
            <a:ext cx="715962" cy="4619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……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927600" y="3487738"/>
            <a:ext cx="760413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A</a:t>
            </a:r>
            <a:r>
              <a:rPr lang="en-US" sz="11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  <a:r>
              <a:rPr lang="en-US" sz="11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…  </a:t>
            </a:r>
            <a:r>
              <a:rPr lang="en-US" sz="11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A</a:t>
            </a:r>
            <a:r>
              <a:rPr lang="en-US" sz="11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k</a:t>
            </a:r>
            <a:endParaRPr lang="en-US" sz="11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DB6D26EE-2459-4789-BAF6-98D4ED02404F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87428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58372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8373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8375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8376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378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8379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381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8373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8379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206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T</a:t>
            </a:r>
            <a:r>
              <a:rPr lang="en-US" altLang="en-US" sz="10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6525" y="5384800"/>
            <a:ext cx="730250" cy="400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</a:t>
            </a:r>
            <a:r>
              <a:rPr lang="en-US" sz="1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10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</a:t>
            </a:r>
            <a:endParaRPr lang="en-US" sz="10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99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8400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8401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3438" y="4784725"/>
            <a:ext cx="715962" cy="4619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……</a:t>
            </a:r>
          </a:p>
        </p:txBody>
      </p:sp>
      <p:sp>
        <p:nvSpPr>
          <p:cNvPr id="58404" name="TextBox 54"/>
          <p:cNvSpPr txBox="1">
            <a:spLocks noChangeArrowheads="1"/>
          </p:cNvSpPr>
          <p:nvPr/>
        </p:nvSpPr>
        <p:spPr bwMode="auto">
          <a:xfrm>
            <a:off x="4927600" y="3487738"/>
            <a:ext cx="7604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srgbClr val="FF0000"/>
                </a:solidFill>
              </a:rPr>
              <a:t>A</a:t>
            </a:r>
            <a:r>
              <a:rPr lang="en-US" altLang="en-US" sz="11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100" dirty="0">
                <a:solidFill>
                  <a:srgbClr val="FF0000"/>
                </a:solidFill>
              </a:rPr>
              <a:t>  …  </a:t>
            </a:r>
            <a:r>
              <a:rPr lang="en-US" altLang="en-US" sz="1100" dirty="0" err="1">
                <a:solidFill>
                  <a:srgbClr val="FF0000"/>
                </a:solidFill>
              </a:rPr>
              <a:t>A</a:t>
            </a:r>
            <a:r>
              <a:rPr lang="en-US" altLang="en-US" sz="1100" baseline="-25000" dirty="0" err="1">
                <a:solidFill>
                  <a:srgbClr val="FF0000"/>
                </a:solidFill>
              </a:rPr>
              <a:t>k</a:t>
            </a:r>
            <a:endParaRPr lang="en-US" altLang="en-US" sz="1100" baseline="-25000" dirty="0">
              <a:solidFill>
                <a:srgbClr val="FF0000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ABDF523-9E41-4E7B-9F36-355A7B8BCA63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665605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59396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9397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9399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9400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9402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9403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9405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9397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9403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206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T</a:t>
            </a:r>
            <a:r>
              <a:rPr lang="en-US" altLang="en-US" sz="10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6525" y="5384800"/>
            <a:ext cx="730250" cy="400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</a:t>
            </a:r>
            <a:r>
              <a:rPr lang="en-US" sz="1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10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</a:t>
            </a:r>
            <a:endParaRPr lang="en-US" sz="10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23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9424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9425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3438" y="4784725"/>
            <a:ext cx="715962" cy="4619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……</a:t>
            </a:r>
          </a:p>
        </p:txBody>
      </p:sp>
      <p:sp>
        <p:nvSpPr>
          <p:cNvPr id="59428" name="TextBox 54"/>
          <p:cNvSpPr txBox="1">
            <a:spLocks noChangeArrowheads="1"/>
          </p:cNvSpPr>
          <p:nvPr/>
        </p:nvSpPr>
        <p:spPr bwMode="auto">
          <a:xfrm>
            <a:off x="4927600" y="3487738"/>
            <a:ext cx="7604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E6284FA8-BDFB-4CAA-851B-C4CADDFCC005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65984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60420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60421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60423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60424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0426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60427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0429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60421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60427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206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T</a:t>
            </a:r>
            <a:r>
              <a:rPr lang="en-US" altLang="en-US" sz="10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6525" y="5384800"/>
            <a:ext cx="730250" cy="400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</a:t>
            </a:r>
            <a:r>
              <a:rPr lang="en-US" sz="1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10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</a:t>
            </a:r>
            <a:endParaRPr lang="en-US" sz="10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47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0448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60449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3438" y="4784725"/>
            <a:ext cx="715962" cy="4619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……</a:t>
            </a:r>
          </a:p>
        </p:txBody>
      </p:sp>
      <p:sp>
        <p:nvSpPr>
          <p:cNvPr id="60452" name="TextBox 54"/>
          <p:cNvSpPr txBox="1">
            <a:spLocks noChangeArrowheads="1"/>
          </p:cNvSpPr>
          <p:nvPr/>
        </p:nvSpPr>
        <p:spPr bwMode="auto">
          <a:xfrm>
            <a:off x="4927600" y="3487738"/>
            <a:ext cx="7604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56972AD3-8D46-4688-AAE8-2BEC0DA84183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74074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61444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61445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61447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61448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1450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61451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1453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61445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61451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206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T</a:t>
            </a:r>
            <a:r>
              <a:rPr lang="en-US" altLang="en-US" sz="10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6525" y="5384800"/>
            <a:ext cx="730250" cy="400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</a:t>
            </a:r>
            <a:r>
              <a:rPr lang="en-US" sz="1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10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</a:t>
            </a:r>
            <a:endParaRPr lang="en-US" sz="10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71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1472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61473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3438" y="4784725"/>
            <a:ext cx="715962" cy="4619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……</a:t>
            </a:r>
          </a:p>
        </p:txBody>
      </p:sp>
      <p:sp>
        <p:nvSpPr>
          <p:cNvPr id="61476" name="TextBox 54"/>
          <p:cNvSpPr txBox="1">
            <a:spLocks noChangeArrowheads="1"/>
          </p:cNvSpPr>
          <p:nvPr/>
        </p:nvSpPr>
        <p:spPr bwMode="auto">
          <a:xfrm>
            <a:off x="4927600" y="3487738"/>
            <a:ext cx="7604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478" name="TextBox 40"/>
          <p:cNvSpPr txBox="1">
            <a:spLocks noChangeArrowheads="1"/>
          </p:cNvSpPr>
          <p:nvPr/>
        </p:nvSpPr>
        <p:spPr bwMode="auto">
          <a:xfrm>
            <a:off x="4760913" y="4378325"/>
            <a:ext cx="409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91A806D-751F-4E76-9941-D38724A63B62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3319298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62468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62469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62471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62472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2474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62475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2477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62469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62475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5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2486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62487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2489" name="Group 2"/>
          <p:cNvGrpSpPr>
            <a:grpSpLocks/>
          </p:cNvGrpSpPr>
          <p:nvPr/>
        </p:nvGrpSpPr>
        <p:grpSpPr bwMode="auto">
          <a:xfrm>
            <a:off x="3978275" y="3259138"/>
            <a:ext cx="2033588" cy="2674937"/>
            <a:chOff x="3978128" y="3259408"/>
            <a:chExt cx="2033587" cy="2674937"/>
          </a:xfrm>
        </p:grpSpPr>
        <p:sp>
          <p:nvSpPr>
            <p:cNvPr id="22" name="Isosceles Triangle 21"/>
            <p:cNvSpPr/>
            <p:nvPr/>
          </p:nvSpPr>
          <p:spPr>
            <a:xfrm>
              <a:off x="4094016" y="4883420"/>
              <a:ext cx="612775" cy="563563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62492" name="TextBox 13"/>
            <p:cNvSpPr txBox="1">
              <a:spLocks noChangeArrowheads="1"/>
            </p:cNvSpPr>
            <p:nvPr/>
          </p:nvSpPr>
          <p:spPr bwMode="auto">
            <a:xfrm>
              <a:off x="4063861" y="5399982"/>
              <a:ext cx="7302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exp. tree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for </a:t>
              </a:r>
              <a:r>
                <a:rPr lang="en-US" altLang="en-US" sz="1000">
                  <a:solidFill>
                    <a:srgbClr val="FF0000"/>
                  </a:solidFill>
                </a:rPr>
                <a:t>T</a:t>
              </a:r>
              <a:r>
                <a:rPr lang="en-US" altLang="en-US" sz="1000" baseline="-2500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5256065" y="4865958"/>
              <a:ext cx="612775" cy="565150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bg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2494" name="TextBox 24"/>
            <p:cNvSpPr txBox="1">
              <a:spLocks noChangeArrowheads="1"/>
            </p:cNvSpPr>
            <p:nvPr/>
          </p:nvSpPr>
          <p:spPr bwMode="auto">
            <a:xfrm>
              <a:off x="5217090" y="5384107"/>
              <a:ext cx="7302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exp. tree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for </a:t>
              </a:r>
              <a:r>
                <a:rPr lang="en-US" altLang="en-US" sz="1000">
                  <a:solidFill>
                    <a:srgbClr val="FF0000"/>
                  </a:solidFill>
                </a:rPr>
                <a:t>T</a:t>
              </a:r>
              <a:r>
                <a:rPr lang="en-US" altLang="en-US" sz="1000" baseline="-2500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978128" y="3259408"/>
              <a:ext cx="2033587" cy="2674937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7" name="Straight Connector 26"/>
            <p:cNvCxnSpPr>
              <a:endCxn id="22" idx="0"/>
            </p:cNvCxnSpPr>
            <p:nvPr/>
          </p:nvCxnSpPr>
          <p:spPr>
            <a:xfrm flipH="1">
              <a:off x="4400403" y="4696095"/>
              <a:ext cx="439738" cy="18732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endCxn id="24" idx="0"/>
            </p:cNvCxnSpPr>
            <p:nvPr/>
          </p:nvCxnSpPr>
          <p:spPr>
            <a:xfrm>
              <a:off x="5122715" y="4686570"/>
              <a:ext cx="439737" cy="17938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954441" y="4216670"/>
              <a:ext cx="11112" cy="2571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4744891" y="3297508"/>
              <a:ext cx="339725" cy="4619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4930628" y="3694383"/>
              <a:ext cx="11113" cy="2571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4763941" y="3846783"/>
              <a:ext cx="474662" cy="4619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baseline="-25000" dirty="0">
                  <a:solidFill>
                    <a:srgbClr val="FF0000"/>
                  </a:solidFill>
                  <a:latin typeface="+mn-lt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2502" name="TextBox 39"/>
            <p:cNvSpPr txBox="1">
              <a:spLocks noChangeArrowheads="1"/>
            </p:cNvSpPr>
            <p:nvPr/>
          </p:nvSpPr>
          <p:spPr bwMode="auto">
            <a:xfrm>
              <a:off x="4644085" y="4784518"/>
              <a:ext cx="7152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……</a:t>
              </a:r>
            </a:p>
          </p:txBody>
        </p:sp>
        <p:sp>
          <p:nvSpPr>
            <p:cNvPr id="62503" name="TextBox 54"/>
            <p:cNvSpPr txBox="1">
              <a:spLocks noChangeArrowheads="1"/>
            </p:cNvSpPr>
            <p:nvPr/>
          </p:nvSpPr>
          <p:spPr bwMode="auto">
            <a:xfrm>
              <a:off x="4927219" y="3487956"/>
              <a:ext cx="76084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A</a:t>
              </a:r>
              <a:r>
                <a:rPr lang="en-US" altLang="en-US" sz="1100" baseline="-25000">
                  <a:solidFill>
                    <a:srgbClr val="FF0000"/>
                  </a:solidFill>
                </a:rPr>
                <a:t>1</a:t>
              </a:r>
              <a:r>
                <a:rPr lang="en-US" altLang="en-US" sz="1100">
                  <a:solidFill>
                    <a:srgbClr val="FF0000"/>
                  </a:solidFill>
                </a:rPr>
                <a:t>  …  A</a:t>
              </a:r>
              <a:r>
                <a:rPr lang="en-US" altLang="en-US" sz="1100" baseline="-25000">
                  <a:solidFill>
                    <a:srgbClr val="FF0000"/>
                  </a:solidFill>
                </a:rPr>
                <a:t>k</a:t>
              </a:r>
            </a:p>
          </p:txBody>
        </p:sp>
        <p:sp>
          <p:nvSpPr>
            <p:cNvPr id="62504" name="TextBox 40"/>
            <p:cNvSpPr txBox="1">
              <a:spLocks noChangeArrowheads="1"/>
            </p:cNvSpPr>
            <p:nvPr/>
          </p:nvSpPr>
          <p:spPr bwMode="auto">
            <a:xfrm>
              <a:off x="4761299" y="4378838"/>
              <a:ext cx="40908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×</a:t>
              </a:r>
            </a:p>
          </p:txBody>
        </p:sp>
      </p:grp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9D9409FE-AD09-4B29-B8A8-D9B9251A66CF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153133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63492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63493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63495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63496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3498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/>
              <a:t>List T</a:t>
            </a:r>
          </a:p>
        </p:txBody>
      </p:sp>
      <p:sp>
        <p:nvSpPr>
          <p:cNvPr id="63499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3501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63493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63499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09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3510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63511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3513" name="Group 2"/>
          <p:cNvGrpSpPr>
            <a:grpSpLocks/>
          </p:cNvGrpSpPr>
          <p:nvPr/>
        </p:nvGrpSpPr>
        <p:grpSpPr bwMode="auto">
          <a:xfrm>
            <a:off x="3978275" y="3259138"/>
            <a:ext cx="2033588" cy="2674937"/>
            <a:chOff x="3978128" y="3259408"/>
            <a:chExt cx="2033587" cy="2674937"/>
          </a:xfrm>
        </p:grpSpPr>
        <p:sp>
          <p:nvSpPr>
            <p:cNvPr id="22" name="Isosceles Triangle 21"/>
            <p:cNvSpPr/>
            <p:nvPr/>
          </p:nvSpPr>
          <p:spPr>
            <a:xfrm>
              <a:off x="4094016" y="4883420"/>
              <a:ext cx="612775" cy="563563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63516" name="TextBox 13"/>
            <p:cNvSpPr txBox="1">
              <a:spLocks noChangeArrowheads="1"/>
            </p:cNvSpPr>
            <p:nvPr/>
          </p:nvSpPr>
          <p:spPr bwMode="auto">
            <a:xfrm>
              <a:off x="4063861" y="5399982"/>
              <a:ext cx="7302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exp. tree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for </a:t>
              </a:r>
              <a:r>
                <a:rPr lang="en-US" altLang="en-US" sz="1000">
                  <a:solidFill>
                    <a:srgbClr val="FF0000"/>
                  </a:solidFill>
                </a:rPr>
                <a:t>T</a:t>
              </a:r>
              <a:r>
                <a:rPr lang="en-US" altLang="en-US" sz="1000" baseline="-2500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5256065" y="4865958"/>
              <a:ext cx="612775" cy="565150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bg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3518" name="TextBox 24"/>
            <p:cNvSpPr txBox="1">
              <a:spLocks noChangeArrowheads="1"/>
            </p:cNvSpPr>
            <p:nvPr/>
          </p:nvSpPr>
          <p:spPr bwMode="auto">
            <a:xfrm>
              <a:off x="5217090" y="5384107"/>
              <a:ext cx="7302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exp. tree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for </a:t>
              </a:r>
              <a:r>
                <a:rPr lang="en-US" altLang="en-US" sz="1000">
                  <a:solidFill>
                    <a:srgbClr val="FF0000"/>
                  </a:solidFill>
                </a:rPr>
                <a:t>T</a:t>
              </a:r>
              <a:r>
                <a:rPr lang="en-US" altLang="en-US" sz="1000" baseline="-2500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978128" y="3259408"/>
              <a:ext cx="2033587" cy="2674937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7" name="Straight Connector 26"/>
            <p:cNvCxnSpPr>
              <a:endCxn id="22" idx="0"/>
            </p:cNvCxnSpPr>
            <p:nvPr/>
          </p:nvCxnSpPr>
          <p:spPr>
            <a:xfrm flipH="1">
              <a:off x="4400403" y="4696095"/>
              <a:ext cx="439738" cy="18732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endCxn id="24" idx="0"/>
            </p:cNvCxnSpPr>
            <p:nvPr/>
          </p:nvCxnSpPr>
          <p:spPr>
            <a:xfrm>
              <a:off x="5122715" y="4686570"/>
              <a:ext cx="439737" cy="17938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954441" y="4216670"/>
              <a:ext cx="11112" cy="2571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4744891" y="3297508"/>
              <a:ext cx="339725" cy="4619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4930628" y="3694383"/>
              <a:ext cx="11113" cy="2571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4763941" y="3846783"/>
              <a:ext cx="474662" cy="4619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baseline="-25000" dirty="0">
                  <a:solidFill>
                    <a:srgbClr val="FF0000"/>
                  </a:solidFill>
                  <a:latin typeface="+mn-lt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3526" name="TextBox 39"/>
            <p:cNvSpPr txBox="1">
              <a:spLocks noChangeArrowheads="1"/>
            </p:cNvSpPr>
            <p:nvPr/>
          </p:nvSpPr>
          <p:spPr bwMode="auto">
            <a:xfrm>
              <a:off x="4644085" y="4784518"/>
              <a:ext cx="7152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……</a:t>
              </a:r>
            </a:p>
          </p:txBody>
        </p:sp>
        <p:sp>
          <p:nvSpPr>
            <p:cNvPr id="63527" name="TextBox 54"/>
            <p:cNvSpPr txBox="1">
              <a:spLocks noChangeArrowheads="1"/>
            </p:cNvSpPr>
            <p:nvPr/>
          </p:nvSpPr>
          <p:spPr bwMode="auto">
            <a:xfrm>
              <a:off x="4927219" y="3487956"/>
              <a:ext cx="76084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A</a:t>
              </a:r>
              <a:r>
                <a:rPr lang="en-US" altLang="en-US" sz="1100" baseline="-25000">
                  <a:solidFill>
                    <a:srgbClr val="FF0000"/>
                  </a:solidFill>
                </a:rPr>
                <a:t>1</a:t>
              </a:r>
              <a:r>
                <a:rPr lang="en-US" altLang="en-US" sz="1100">
                  <a:solidFill>
                    <a:srgbClr val="FF0000"/>
                  </a:solidFill>
                </a:rPr>
                <a:t>  …  A</a:t>
              </a:r>
              <a:r>
                <a:rPr lang="en-US" altLang="en-US" sz="1100" baseline="-25000">
                  <a:solidFill>
                    <a:srgbClr val="FF0000"/>
                  </a:solidFill>
                </a:rPr>
                <a:t>k</a:t>
              </a:r>
            </a:p>
          </p:txBody>
        </p:sp>
        <p:sp>
          <p:nvSpPr>
            <p:cNvPr id="63528" name="TextBox 40"/>
            <p:cNvSpPr txBox="1">
              <a:spLocks noChangeArrowheads="1"/>
            </p:cNvSpPr>
            <p:nvPr/>
          </p:nvSpPr>
          <p:spPr bwMode="auto">
            <a:xfrm>
              <a:off x="4761299" y="4378838"/>
              <a:ext cx="40908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×</a:t>
              </a:r>
            </a:p>
          </p:txBody>
        </p:sp>
      </p:grpSp>
      <p:sp>
        <p:nvSpPr>
          <p:cNvPr id="63514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99A1214C-F2BA-4247-AF69-D4C9C7C62BBA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0019196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923189" y="331367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a,b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), T(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b,c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S.b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T.b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43FE21-AC57-4C75-B235-81949DDCC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806450"/>
            <a:ext cx="8189912" cy="552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kern="0">
                <a:ea typeface="宋体" panose="02010600030101010101" pitchFamily="2" charset="-122"/>
              </a:rPr>
              <a:t> select-list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kern="0">
                <a:ea typeface="宋体" panose="02010600030101010101" pitchFamily="2" charset="-122"/>
              </a:rPr>
              <a:t> from-list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kern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                  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kern="0">
                <a:ea typeface="宋体" panose="02010600030101010101" pitchFamily="2" charset="-122"/>
              </a:rPr>
              <a:t>group-list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kern="0">
                <a:ea typeface="宋体" panose="02010600030101010101" pitchFamily="2" charset="-122"/>
              </a:rPr>
              <a:t> conditions;</a:t>
            </a:r>
            <a:r>
              <a:rPr lang="en-US" altLang="zh-CN" sz="2000" kern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kern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		</a:t>
            </a:r>
            <a:r>
              <a:rPr lang="en-US" altLang="zh-CN" sz="2000" kern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2584ED0D-9372-4271-BBDC-4577EAE4F29C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375234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923189" y="331367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794171" y="3393848"/>
            <a:ext cx="3903662" cy="3060700"/>
            <a:chOff x="658813" y="2789238"/>
            <a:chExt cx="3903661" cy="3061759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984376" y="278923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8" name="Rectangle 19"/>
            <p:cNvSpPr>
              <a:spLocks noChangeArrowheads="1"/>
            </p:cNvSpPr>
            <p:nvPr/>
          </p:nvSpPr>
          <p:spPr bwMode="auto">
            <a:xfrm>
              <a:off x="1851026" y="301942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&lt;select-statement&gt;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658813" y="336073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0" name="Rectangle 20"/>
            <p:cNvSpPr>
              <a:spLocks noChangeArrowheads="1"/>
            </p:cNvSpPr>
            <p:nvPr/>
          </p:nvSpPr>
          <p:spPr bwMode="auto">
            <a:xfrm>
              <a:off x="1077913" y="336708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1" name="Rectangle 25"/>
            <p:cNvSpPr>
              <a:spLocks noChangeArrowheads="1"/>
            </p:cNvSpPr>
            <p:nvPr/>
          </p:nvSpPr>
          <p:spPr bwMode="auto">
            <a:xfrm>
              <a:off x="1792288" y="334962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2" name="Rectangle 26"/>
            <p:cNvSpPr>
              <a:spLocks noChangeArrowheads="1"/>
            </p:cNvSpPr>
            <p:nvPr/>
          </p:nvSpPr>
          <p:spPr bwMode="auto">
            <a:xfrm>
              <a:off x="2117726" y="336232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3" name="Rectangle 27"/>
            <p:cNvSpPr>
              <a:spLocks noChangeArrowheads="1"/>
            </p:cNvSpPr>
            <p:nvPr/>
          </p:nvSpPr>
          <p:spPr bwMode="auto">
            <a:xfrm>
              <a:off x="2671762" y="33607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4" name="Rectangle 28"/>
            <p:cNvSpPr>
              <a:spLocks noChangeArrowheads="1"/>
            </p:cNvSpPr>
            <p:nvPr/>
          </p:nvSpPr>
          <p:spPr bwMode="auto">
            <a:xfrm>
              <a:off x="3103562" y="337661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5" name="Rectangle 29"/>
            <p:cNvSpPr>
              <a:spLocks noChangeArrowheads="1"/>
            </p:cNvSpPr>
            <p:nvPr/>
          </p:nvSpPr>
          <p:spPr bwMode="auto">
            <a:xfrm>
              <a:off x="695326" y="358140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6" name="Rectangle 30"/>
            <p:cNvSpPr>
              <a:spLocks noChangeArrowheads="1"/>
            </p:cNvSpPr>
            <p:nvPr/>
          </p:nvSpPr>
          <p:spPr bwMode="auto">
            <a:xfrm>
              <a:off x="692151" y="380365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7" name="Rectangle 32"/>
            <p:cNvSpPr>
              <a:spLocks noChangeArrowheads="1"/>
            </p:cNvSpPr>
            <p:nvPr/>
          </p:nvSpPr>
          <p:spPr bwMode="auto">
            <a:xfrm>
              <a:off x="1685926" y="359092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8" name="Rectangle 33"/>
            <p:cNvSpPr>
              <a:spLocks noChangeArrowheads="1"/>
            </p:cNvSpPr>
            <p:nvPr/>
          </p:nvSpPr>
          <p:spPr bwMode="auto">
            <a:xfrm>
              <a:off x="2447926" y="357822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9" name="Rectangle 34"/>
            <p:cNvSpPr>
              <a:spLocks noChangeArrowheads="1"/>
            </p:cNvSpPr>
            <p:nvPr/>
          </p:nvSpPr>
          <p:spPr bwMode="auto">
            <a:xfrm>
              <a:off x="2392363" y="356552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0" name="Rectangle 35"/>
            <p:cNvSpPr>
              <a:spLocks noChangeArrowheads="1"/>
            </p:cNvSpPr>
            <p:nvPr/>
          </p:nvSpPr>
          <p:spPr bwMode="auto">
            <a:xfrm>
              <a:off x="1882776" y="380523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1" name="Straight Connector 14"/>
            <p:cNvCxnSpPr>
              <a:cxnSpLocks noChangeShapeType="1"/>
            </p:cNvCxnSpPr>
            <p:nvPr/>
          </p:nvCxnSpPr>
          <p:spPr bwMode="auto">
            <a:xfrm>
              <a:off x="2490788" y="35194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Straight Connector 37"/>
            <p:cNvCxnSpPr>
              <a:cxnSpLocks noChangeShapeType="1"/>
            </p:cNvCxnSpPr>
            <p:nvPr/>
          </p:nvCxnSpPr>
          <p:spPr bwMode="auto">
            <a:xfrm>
              <a:off x="2454276" y="32432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Connector 38"/>
            <p:cNvCxnSpPr>
              <a:cxnSpLocks noChangeShapeType="1"/>
            </p:cNvCxnSpPr>
            <p:nvPr/>
          </p:nvCxnSpPr>
          <p:spPr bwMode="auto">
            <a:xfrm>
              <a:off x="2162176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Straight Connector 39"/>
            <p:cNvCxnSpPr>
              <a:cxnSpLocks noChangeShapeType="1"/>
            </p:cNvCxnSpPr>
            <p:nvPr/>
          </p:nvCxnSpPr>
          <p:spPr bwMode="auto">
            <a:xfrm>
              <a:off x="1258888" y="37465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40"/>
            <p:cNvCxnSpPr>
              <a:cxnSpLocks noChangeShapeType="1"/>
            </p:cNvCxnSpPr>
            <p:nvPr/>
          </p:nvCxnSpPr>
          <p:spPr bwMode="auto">
            <a:xfrm>
              <a:off x="2441576" y="29511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Connector 41"/>
            <p:cNvCxnSpPr>
              <a:cxnSpLocks noChangeShapeType="1"/>
            </p:cNvCxnSpPr>
            <p:nvPr/>
          </p:nvCxnSpPr>
          <p:spPr bwMode="auto">
            <a:xfrm>
              <a:off x="1255713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Connector 42"/>
            <p:cNvCxnSpPr>
              <a:cxnSpLocks noChangeShapeType="1"/>
            </p:cNvCxnSpPr>
            <p:nvPr/>
          </p:nvCxnSpPr>
          <p:spPr bwMode="auto">
            <a:xfrm>
              <a:off x="2816225" y="40020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Straight Connector 43"/>
            <p:cNvCxnSpPr>
              <a:cxnSpLocks noChangeShapeType="1"/>
            </p:cNvCxnSpPr>
            <p:nvPr/>
          </p:nvCxnSpPr>
          <p:spPr bwMode="auto">
            <a:xfrm flipH="1">
              <a:off x="906463" y="320040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Connector 44"/>
            <p:cNvCxnSpPr>
              <a:cxnSpLocks noChangeShapeType="1"/>
            </p:cNvCxnSpPr>
            <p:nvPr/>
          </p:nvCxnSpPr>
          <p:spPr bwMode="auto">
            <a:xfrm flipH="1">
              <a:off x="1682751" y="321945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Connector 45"/>
            <p:cNvCxnSpPr>
              <a:cxnSpLocks noChangeShapeType="1"/>
              <a:endCxn id="11" idx="0"/>
            </p:cNvCxnSpPr>
            <p:nvPr/>
          </p:nvCxnSpPr>
          <p:spPr bwMode="auto">
            <a:xfrm flipH="1">
              <a:off x="2039938" y="321945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Straight Connector 46"/>
            <p:cNvCxnSpPr>
              <a:cxnSpLocks noChangeShapeType="1"/>
              <a:endCxn id="13" idx="0"/>
            </p:cNvCxnSpPr>
            <p:nvPr/>
          </p:nvCxnSpPr>
          <p:spPr bwMode="auto">
            <a:xfrm>
              <a:off x="2673350" y="323215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Connector 47"/>
            <p:cNvCxnSpPr>
              <a:cxnSpLocks noChangeShapeType="1"/>
              <a:endCxn id="14" idx="0"/>
            </p:cNvCxnSpPr>
            <p:nvPr/>
          </p:nvCxnSpPr>
          <p:spPr bwMode="auto">
            <a:xfrm>
              <a:off x="2870200" y="320198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Straight Connector 48"/>
            <p:cNvCxnSpPr>
              <a:cxnSpLocks noChangeShapeType="1"/>
            </p:cNvCxnSpPr>
            <p:nvPr/>
          </p:nvCxnSpPr>
          <p:spPr bwMode="auto">
            <a:xfrm flipH="1">
              <a:off x="1255713" y="351948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Straight Connector 49"/>
            <p:cNvCxnSpPr>
              <a:cxnSpLocks noChangeShapeType="1"/>
            </p:cNvCxnSpPr>
            <p:nvPr/>
          </p:nvCxnSpPr>
          <p:spPr bwMode="auto">
            <a:xfrm flipH="1">
              <a:off x="2106613" y="353218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Connector 50"/>
            <p:cNvCxnSpPr>
              <a:cxnSpLocks noChangeShapeType="1"/>
            </p:cNvCxnSpPr>
            <p:nvPr/>
          </p:nvCxnSpPr>
          <p:spPr bwMode="auto">
            <a:xfrm>
              <a:off x="2811462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Connector 51"/>
            <p:cNvCxnSpPr>
              <a:cxnSpLocks noChangeShapeType="1"/>
            </p:cNvCxnSpPr>
            <p:nvPr/>
          </p:nvCxnSpPr>
          <p:spPr bwMode="auto">
            <a:xfrm>
              <a:off x="2660650" y="354012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Rectangle 61"/>
            <p:cNvSpPr>
              <a:spLocks noChangeArrowheads="1"/>
            </p:cNvSpPr>
            <p:nvPr/>
          </p:nvSpPr>
          <p:spPr bwMode="auto">
            <a:xfrm>
              <a:off x="2360613" y="381158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38" name="Rectangle 63"/>
            <p:cNvSpPr>
              <a:spLocks noChangeArrowheads="1"/>
            </p:cNvSpPr>
            <p:nvPr/>
          </p:nvSpPr>
          <p:spPr bwMode="auto">
            <a:xfrm>
              <a:off x="3370262" y="35893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39" name="Rectangle 64"/>
            <p:cNvSpPr>
              <a:spLocks noChangeArrowheads="1"/>
            </p:cNvSpPr>
            <p:nvPr/>
          </p:nvSpPr>
          <p:spPr bwMode="auto">
            <a:xfrm>
              <a:off x="3070225" y="38242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40" name="Rectangle 65"/>
            <p:cNvSpPr>
              <a:spLocks noChangeArrowheads="1"/>
            </p:cNvSpPr>
            <p:nvPr/>
          </p:nvSpPr>
          <p:spPr bwMode="auto">
            <a:xfrm>
              <a:off x="3803650" y="380365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41" name="Straight Connector 66"/>
            <p:cNvCxnSpPr>
              <a:cxnSpLocks noChangeShapeType="1"/>
            </p:cNvCxnSpPr>
            <p:nvPr/>
          </p:nvCxnSpPr>
          <p:spPr bwMode="auto">
            <a:xfrm>
              <a:off x="3400425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67"/>
            <p:cNvCxnSpPr>
              <a:cxnSpLocks noChangeShapeType="1"/>
              <a:endCxn id="40" idx="0"/>
            </p:cNvCxnSpPr>
            <p:nvPr/>
          </p:nvCxnSpPr>
          <p:spPr bwMode="auto">
            <a:xfrm>
              <a:off x="3906837" y="374650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Straight Connector 68"/>
            <p:cNvCxnSpPr>
              <a:cxnSpLocks noChangeShapeType="1"/>
              <a:endCxn id="39" idx="0"/>
            </p:cNvCxnSpPr>
            <p:nvPr/>
          </p:nvCxnSpPr>
          <p:spPr bwMode="auto">
            <a:xfrm flipH="1">
              <a:off x="3414712" y="377507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Connector 69"/>
            <p:cNvCxnSpPr>
              <a:cxnSpLocks noChangeShapeType="1"/>
              <a:endCxn id="46" idx="0"/>
            </p:cNvCxnSpPr>
            <p:nvPr/>
          </p:nvCxnSpPr>
          <p:spPr bwMode="auto">
            <a:xfrm>
              <a:off x="3800475" y="379253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Straight Connector 70"/>
            <p:cNvCxnSpPr>
              <a:cxnSpLocks noChangeShapeType="1"/>
            </p:cNvCxnSpPr>
            <p:nvPr/>
          </p:nvCxnSpPr>
          <p:spPr bwMode="auto">
            <a:xfrm>
              <a:off x="3759200" y="35306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Rectangle 71"/>
            <p:cNvSpPr>
              <a:spLocks noChangeArrowheads="1"/>
            </p:cNvSpPr>
            <p:nvPr/>
          </p:nvSpPr>
          <p:spPr bwMode="auto">
            <a:xfrm>
              <a:off x="3606800" y="393065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47" name="Rectangle 77"/>
            <p:cNvSpPr>
              <a:spLocks noChangeArrowheads="1"/>
            </p:cNvSpPr>
            <p:nvPr/>
          </p:nvSpPr>
          <p:spPr bwMode="auto">
            <a:xfrm>
              <a:off x="3781425" y="407987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48" name="Straight Connector 84"/>
            <p:cNvCxnSpPr>
              <a:cxnSpLocks noChangeShapeType="1"/>
            </p:cNvCxnSpPr>
            <p:nvPr/>
          </p:nvCxnSpPr>
          <p:spPr bwMode="auto">
            <a:xfrm flipH="1">
              <a:off x="4125912" y="428783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Connector 85"/>
            <p:cNvCxnSpPr>
              <a:cxnSpLocks noChangeShapeType="1"/>
            </p:cNvCxnSpPr>
            <p:nvPr/>
          </p:nvCxnSpPr>
          <p:spPr bwMode="auto">
            <a:xfrm flipH="1">
              <a:off x="4148137" y="401002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Rectangle 36"/>
            <p:cNvSpPr>
              <a:spLocks noChangeArrowheads="1"/>
            </p:cNvSpPr>
            <p:nvPr/>
          </p:nvSpPr>
          <p:spPr bwMode="auto">
            <a:xfrm>
              <a:off x="2522538" y="40592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51" name="Rectangle 76"/>
            <p:cNvSpPr>
              <a:spLocks noChangeArrowheads="1"/>
            </p:cNvSpPr>
            <p:nvPr/>
          </p:nvSpPr>
          <p:spPr bwMode="auto">
            <a:xfrm>
              <a:off x="2933700" y="407670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52" name="Rectangle 78"/>
            <p:cNvSpPr>
              <a:spLocks noChangeArrowheads="1"/>
            </p:cNvSpPr>
            <p:nvPr/>
          </p:nvSpPr>
          <p:spPr bwMode="auto">
            <a:xfrm>
              <a:off x="2879725" y="429895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53" name="Straight Connector 90"/>
            <p:cNvCxnSpPr>
              <a:cxnSpLocks noChangeShapeType="1"/>
              <a:stCxn id="52" idx="1"/>
            </p:cNvCxnSpPr>
            <p:nvPr/>
          </p:nvCxnSpPr>
          <p:spPr bwMode="auto">
            <a:xfrm flipH="1">
              <a:off x="1739901" y="440372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Straight Connector 91"/>
            <p:cNvCxnSpPr>
              <a:cxnSpLocks noChangeShapeType="1"/>
              <a:endCxn id="58" idx="3"/>
            </p:cNvCxnSpPr>
            <p:nvPr/>
          </p:nvCxnSpPr>
          <p:spPr bwMode="auto">
            <a:xfrm flipH="1">
              <a:off x="2724150" y="449103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Straight Connector 92"/>
            <p:cNvCxnSpPr>
              <a:cxnSpLocks noChangeShapeType="1"/>
            </p:cNvCxnSpPr>
            <p:nvPr/>
          </p:nvCxnSpPr>
          <p:spPr bwMode="auto">
            <a:xfrm>
              <a:off x="3381375" y="42338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Connector 52"/>
            <p:cNvCxnSpPr>
              <a:cxnSpLocks noChangeShapeType="1"/>
            </p:cNvCxnSpPr>
            <p:nvPr/>
          </p:nvCxnSpPr>
          <p:spPr bwMode="auto">
            <a:xfrm>
              <a:off x="2044701" y="47180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Rectangle 79"/>
            <p:cNvSpPr>
              <a:spLocks noChangeArrowheads="1"/>
            </p:cNvSpPr>
            <p:nvPr/>
          </p:nvSpPr>
          <p:spPr bwMode="auto">
            <a:xfrm>
              <a:off x="1323976" y="451485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58" name="Rectangle 80"/>
            <p:cNvSpPr>
              <a:spLocks noChangeArrowheads="1"/>
            </p:cNvSpPr>
            <p:nvPr/>
          </p:nvSpPr>
          <p:spPr bwMode="auto">
            <a:xfrm>
              <a:off x="2233613" y="451167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59" name="Rectangle 81"/>
            <p:cNvSpPr>
              <a:spLocks noChangeArrowheads="1"/>
            </p:cNvSpPr>
            <p:nvPr/>
          </p:nvSpPr>
          <p:spPr bwMode="auto">
            <a:xfrm>
              <a:off x="1714501" y="451167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60" name="Rectangle 82"/>
            <p:cNvSpPr>
              <a:spLocks noChangeArrowheads="1"/>
            </p:cNvSpPr>
            <p:nvPr/>
          </p:nvSpPr>
          <p:spPr bwMode="auto">
            <a:xfrm>
              <a:off x="1901826" y="483076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61" name="Straight Connector 89"/>
            <p:cNvCxnSpPr>
              <a:cxnSpLocks noChangeShapeType="1"/>
            </p:cNvCxnSpPr>
            <p:nvPr/>
          </p:nvCxnSpPr>
          <p:spPr bwMode="auto">
            <a:xfrm flipV="1">
              <a:off x="2244726" y="447516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Straight Connector 86"/>
            <p:cNvCxnSpPr>
              <a:cxnSpLocks noChangeShapeType="1"/>
            </p:cNvCxnSpPr>
            <p:nvPr/>
          </p:nvCxnSpPr>
          <p:spPr bwMode="auto">
            <a:xfrm>
              <a:off x="1624013" y="46910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Straight Connector 87"/>
            <p:cNvCxnSpPr>
              <a:cxnSpLocks noChangeShapeType="1"/>
            </p:cNvCxnSpPr>
            <p:nvPr/>
          </p:nvCxnSpPr>
          <p:spPr bwMode="auto">
            <a:xfrm>
              <a:off x="1617663" y="49434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" name="Rectangle 97"/>
            <p:cNvSpPr>
              <a:spLocks noChangeArrowheads="1"/>
            </p:cNvSpPr>
            <p:nvPr/>
          </p:nvSpPr>
          <p:spPr bwMode="auto">
            <a:xfrm>
              <a:off x="1295401" y="47656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65" name="Rectangle 99"/>
            <p:cNvSpPr>
              <a:spLocks noChangeArrowheads="1"/>
            </p:cNvSpPr>
            <p:nvPr/>
          </p:nvSpPr>
          <p:spPr bwMode="auto">
            <a:xfrm>
              <a:off x="1436688" y="53328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66" name="Straight Connector 100"/>
            <p:cNvCxnSpPr>
              <a:cxnSpLocks noChangeShapeType="1"/>
            </p:cNvCxnSpPr>
            <p:nvPr/>
          </p:nvCxnSpPr>
          <p:spPr bwMode="auto">
            <a:xfrm>
              <a:off x="1624013" y="5244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Rectangle 101"/>
            <p:cNvSpPr>
              <a:spLocks noChangeArrowheads="1"/>
            </p:cNvSpPr>
            <p:nvPr/>
          </p:nvSpPr>
          <p:spPr bwMode="auto">
            <a:xfrm>
              <a:off x="1073151" y="503652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68" name="Straight Connector 104"/>
            <p:cNvCxnSpPr>
              <a:cxnSpLocks noChangeShapeType="1"/>
            </p:cNvCxnSpPr>
            <p:nvPr/>
          </p:nvCxnSpPr>
          <p:spPr bwMode="auto">
            <a:xfrm>
              <a:off x="2509838" y="46783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Straight Connector 105"/>
            <p:cNvCxnSpPr>
              <a:cxnSpLocks noChangeShapeType="1"/>
            </p:cNvCxnSpPr>
            <p:nvPr/>
          </p:nvCxnSpPr>
          <p:spPr bwMode="auto">
            <a:xfrm>
              <a:off x="2503488" y="49307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0" name="Rectangle 107"/>
            <p:cNvSpPr>
              <a:spLocks noChangeArrowheads="1"/>
            </p:cNvSpPr>
            <p:nvPr/>
          </p:nvSpPr>
          <p:spPr bwMode="auto">
            <a:xfrm>
              <a:off x="2181226" y="47529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71" name="Rectangle 109"/>
            <p:cNvSpPr>
              <a:spLocks noChangeArrowheads="1"/>
            </p:cNvSpPr>
            <p:nvPr/>
          </p:nvSpPr>
          <p:spPr bwMode="auto">
            <a:xfrm>
              <a:off x="2322513" y="53201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72" name="Straight Connector 110"/>
            <p:cNvCxnSpPr>
              <a:cxnSpLocks noChangeShapeType="1"/>
            </p:cNvCxnSpPr>
            <p:nvPr/>
          </p:nvCxnSpPr>
          <p:spPr bwMode="auto">
            <a:xfrm>
              <a:off x="2509838" y="5231326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3" name="Rectangle 111"/>
            <p:cNvSpPr>
              <a:spLocks noChangeArrowheads="1"/>
            </p:cNvSpPr>
            <p:nvPr/>
          </p:nvSpPr>
          <p:spPr bwMode="auto">
            <a:xfrm>
              <a:off x="1958976" y="502382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74" name="Rectangle 121"/>
            <p:cNvSpPr>
              <a:spLocks noChangeArrowheads="1"/>
            </p:cNvSpPr>
            <p:nvPr/>
          </p:nvSpPr>
          <p:spPr bwMode="auto">
            <a:xfrm>
              <a:off x="3676650" y="435133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75" name="Rectangle 122"/>
            <p:cNvSpPr>
              <a:spLocks noChangeArrowheads="1"/>
            </p:cNvSpPr>
            <p:nvPr/>
          </p:nvSpPr>
          <p:spPr bwMode="auto">
            <a:xfrm>
              <a:off x="3532187" y="460533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76" name="Straight Connector 130"/>
            <p:cNvCxnSpPr>
              <a:cxnSpLocks noChangeShapeType="1"/>
            </p:cNvCxnSpPr>
            <p:nvPr/>
          </p:nvCxnSpPr>
          <p:spPr bwMode="auto">
            <a:xfrm flipH="1">
              <a:off x="4059237" y="453866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Straight Connector 127"/>
            <p:cNvCxnSpPr>
              <a:cxnSpLocks noChangeShapeType="1"/>
              <a:endCxn id="75" idx="2"/>
            </p:cNvCxnSpPr>
            <p:nvPr/>
          </p:nvCxnSpPr>
          <p:spPr bwMode="auto">
            <a:xfrm flipV="1">
              <a:off x="3881437" y="481330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Straight Connector 128"/>
            <p:cNvCxnSpPr>
              <a:cxnSpLocks noChangeShapeType="1"/>
            </p:cNvCxnSpPr>
            <p:nvPr/>
          </p:nvCxnSpPr>
          <p:spPr bwMode="auto">
            <a:xfrm flipH="1">
              <a:off x="3381375" y="478313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Straight Connector 129"/>
            <p:cNvCxnSpPr>
              <a:cxnSpLocks noChangeShapeType="1"/>
            </p:cNvCxnSpPr>
            <p:nvPr/>
          </p:nvCxnSpPr>
          <p:spPr bwMode="auto">
            <a:xfrm>
              <a:off x="4211637" y="482758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0" name="Rectangle 148"/>
            <p:cNvSpPr>
              <a:spLocks noChangeArrowheads="1"/>
            </p:cNvSpPr>
            <p:nvPr/>
          </p:nvSpPr>
          <p:spPr bwMode="auto">
            <a:xfrm>
              <a:off x="2759075" y="5374747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81" name="Straight Connector 120"/>
            <p:cNvCxnSpPr>
              <a:cxnSpLocks noChangeShapeType="1"/>
            </p:cNvCxnSpPr>
            <p:nvPr/>
          </p:nvCxnSpPr>
          <p:spPr bwMode="auto">
            <a:xfrm>
              <a:off x="3849316" y="5071349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" name="Rectangle 123"/>
            <p:cNvSpPr>
              <a:spLocks noChangeArrowheads="1"/>
            </p:cNvSpPr>
            <p:nvPr/>
          </p:nvSpPr>
          <p:spPr bwMode="auto">
            <a:xfrm>
              <a:off x="3003755" y="4868224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83" name="Rectangle 124"/>
            <p:cNvSpPr>
              <a:spLocks noChangeArrowheads="1"/>
            </p:cNvSpPr>
            <p:nvPr/>
          </p:nvSpPr>
          <p:spPr bwMode="auto">
            <a:xfrm>
              <a:off x="3913206" y="486536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84" name="Rectangle 125"/>
            <p:cNvSpPr>
              <a:spLocks noChangeArrowheads="1"/>
            </p:cNvSpPr>
            <p:nvPr/>
          </p:nvSpPr>
          <p:spPr bwMode="auto">
            <a:xfrm>
              <a:off x="3394941" y="4864100"/>
              <a:ext cx="755764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85" name="Rectangle 126"/>
            <p:cNvSpPr>
              <a:spLocks noChangeArrowheads="1"/>
            </p:cNvSpPr>
            <p:nvPr/>
          </p:nvSpPr>
          <p:spPr bwMode="auto">
            <a:xfrm>
              <a:off x="3689973" y="5184303"/>
              <a:ext cx="211482" cy="168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&gt;</a:t>
              </a:r>
            </a:p>
          </p:txBody>
        </p:sp>
        <p:cxnSp>
          <p:nvCxnSpPr>
            <p:cNvPr id="86" name="Straight Connector 141"/>
            <p:cNvCxnSpPr>
              <a:cxnSpLocks noChangeShapeType="1"/>
            </p:cNvCxnSpPr>
            <p:nvPr/>
          </p:nvCxnSpPr>
          <p:spPr bwMode="auto">
            <a:xfrm>
              <a:off x="3304425" y="5044076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" name="Straight Connector 142"/>
            <p:cNvCxnSpPr>
              <a:cxnSpLocks noChangeShapeType="1"/>
            </p:cNvCxnSpPr>
            <p:nvPr/>
          </p:nvCxnSpPr>
          <p:spPr bwMode="auto">
            <a:xfrm>
              <a:off x="3296976" y="5295945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8" name="Rectangle 144"/>
            <p:cNvSpPr>
              <a:spLocks noChangeArrowheads="1"/>
            </p:cNvSpPr>
            <p:nvPr/>
          </p:nvSpPr>
          <p:spPr bwMode="auto">
            <a:xfrm>
              <a:off x="2974928" y="5119592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89" name="Rectangle 146"/>
            <p:cNvSpPr>
              <a:spLocks noChangeArrowheads="1"/>
            </p:cNvSpPr>
            <p:nvPr/>
          </p:nvSpPr>
          <p:spPr bwMode="auto">
            <a:xfrm>
              <a:off x="3182719" y="5603155"/>
              <a:ext cx="494125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90" name="Straight Connector 147"/>
            <p:cNvCxnSpPr>
              <a:cxnSpLocks noChangeShapeType="1"/>
            </p:cNvCxnSpPr>
            <p:nvPr/>
          </p:nvCxnSpPr>
          <p:spPr bwMode="auto">
            <a:xfrm>
              <a:off x="3304425" y="5539372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Straight Connector 133"/>
            <p:cNvCxnSpPr>
              <a:cxnSpLocks noChangeShapeType="1"/>
            </p:cNvCxnSpPr>
            <p:nvPr/>
          </p:nvCxnSpPr>
          <p:spPr bwMode="auto">
            <a:xfrm>
              <a:off x="4190055" y="5031411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Straight Connector 134"/>
            <p:cNvCxnSpPr>
              <a:cxnSpLocks noChangeShapeType="1"/>
            </p:cNvCxnSpPr>
            <p:nvPr/>
          </p:nvCxnSpPr>
          <p:spPr bwMode="auto">
            <a:xfrm>
              <a:off x="4182606" y="5283280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" name="Rectangle 136"/>
            <p:cNvSpPr>
              <a:spLocks noChangeArrowheads="1"/>
            </p:cNvSpPr>
            <p:nvPr/>
          </p:nvSpPr>
          <p:spPr bwMode="auto">
            <a:xfrm>
              <a:off x="3860558" y="510692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94" name="Rectangle 138"/>
            <p:cNvSpPr>
              <a:spLocks noChangeArrowheads="1"/>
            </p:cNvSpPr>
            <p:nvPr/>
          </p:nvSpPr>
          <p:spPr bwMode="auto">
            <a:xfrm>
              <a:off x="4068350" y="5623457"/>
              <a:ext cx="494124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4</a:t>
              </a:r>
            </a:p>
          </p:txBody>
        </p:sp>
        <p:cxnSp>
          <p:nvCxnSpPr>
            <p:cNvPr id="95" name="Straight Connector 139"/>
            <p:cNvCxnSpPr>
              <a:cxnSpLocks noChangeShapeType="1"/>
            </p:cNvCxnSpPr>
            <p:nvPr/>
          </p:nvCxnSpPr>
          <p:spPr bwMode="auto">
            <a:xfrm>
              <a:off x="4190055" y="5526708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6" name="Rectangle 140"/>
            <p:cNvSpPr>
              <a:spLocks noChangeArrowheads="1"/>
            </p:cNvSpPr>
            <p:nvPr/>
          </p:nvSpPr>
          <p:spPr bwMode="auto">
            <a:xfrm>
              <a:off x="3827610" y="5360201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&lt;integer&gt;</a:t>
              </a:r>
            </a:p>
          </p:txBody>
        </p:sp>
        <p:sp>
          <p:nvSpPr>
            <p:cNvPr id="97" name="Rectangle 31"/>
            <p:cNvSpPr>
              <a:spLocks noChangeArrowheads="1"/>
            </p:cNvSpPr>
            <p:nvPr/>
          </p:nvSpPr>
          <p:spPr bwMode="auto">
            <a:xfrm>
              <a:off x="1129958" y="4054765"/>
              <a:ext cx="203199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c</a:t>
              </a:r>
            </a:p>
          </p:txBody>
        </p:sp>
      </p:grpSp>
      <p:sp>
        <p:nvSpPr>
          <p:cNvPr id="99" name="Rectangle 3">
            <a:extLst>
              <a:ext uri="{FF2B5EF4-FFF2-40B4-BE49-F238E27FC236}">
                <a16:creationId xmlns:a16="http://schemas.microsoft.com/office/drawing/2014/main" id="{7D0F58DD-5DF4-4EC9-9208-F219D0FAD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806450"/>
            <a:ext cx="8189912" cy="552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kern="0">
                <a:ea typeface="宋体" panose="02010600030101010101" pitchFamily="2" charset="-122"/>
              </a:rPr>
              <a:t> select-list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kern="0">
                <a:ea typeface="宋体" panose="02010600030101010101" pitchFamily="2" charset="-122"/>
              </a:rPr>
              <a:t> from-list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kern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                  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kern="0">
                <a:ea typeface="宋体" panose="02010600030101010101" pitchFamily="2" charset="-122"/>
              </a:rPr>
              <a:t>group-list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kern="0">
                <a:ea typeface="宋体" panose="02010600030101010101" pitchFamily="2" charset="-122"/>
              </a:rPr>
              <a:t> conditions;</a:t>
            </a:r>
            <a:r>
              <a:rPr lang="en-US" altLang="zh-CN" sz="2000" kern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kern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		</a:t>
            </a:r>
            <a:r>
              <a:rPr lang="en-US" altLang="zh-CN" sz="2000" kern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100" name="TextBox 1">
            <a:extLst>
              <a:ext uri="{FF2B5EF4-FFF2-40B4-BE49-F238E27FC236}">
                <a16:creationId xmlns:a16="http://schemas.microsoft.com/office/drawing/2014/main" id="{F397E27D-C648-498B-A5C8-480223F0727B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167323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923189" y="331367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794171" y="3393848"/>
            <a:ext cx="3903662" cy="3060700"/>
            <a:chOff x="658813" y="2789238"/>
            <a:chExt cx="3903661" cy="3061759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984376" y="278923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8" name="Rectangle 19"/>
            <p:cNvSpPr>
              <a:spLocks noChangeArrowheads="1"/>
            </p:cNvSpPr>
            <p:nvPr/>
          </p:nvSpPr>
          <p:spPr bwMode="auto">
            <a:xfrm>
              <a:off x="1851026" y="301942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&lt;select-statement&gt;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658813" y="336073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0" name="Rectangle 20"/>
            <p:cNvSpPr>
              <a:spLocks noChangeArrowheads="1"/>
            </p:cNvSpPr>
            <p:nvPr/>
          </p:nvSpPr>
          <p:spPr bwMode="auto">
            <a:xfrm>
              <a:off x="1077913" y="336708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1" name="Rectangle 25"/>
            <p:cNvSpPr>
              <a:spLocks noChangeArrowheads="1"/>
            </p:cNvSpPr>
            <p:nvPr/>
          </p:nvSpPr>
          <p:spPr bwMode="auto">
            <a:xfrm>
              <a:off x="1792288" y="334962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2" name="Rectangle 26"/>
            <p:cNvSpPr>
              <a:spLocks noChangeArrowheads="1"/>
            </p:cNvSpPr>
            <p:nvPr/>
          </p:nvSpPr>
          <p:spPr bwMode="auto">
            <a:xfrm>
              <a:off x="2117726" y="336232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3" name="Rectangle 27"/>
            <p:cNvSpPr>
              <a:spLocks noChangeArrowheads="1"/>
            </p:cNvSpPr>
            <p:nvPr/>
          </p:nvSpPr>
          <p:spPr bwMode="auto">
            <a:xfrm>
              <a:off x="2671762" y="33607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4" name="Rectangle 28"/>
            <p:cNvSpPr>
              <a:spLocks noChangeArrowheads="1"/>
            </p:cNvSpPr>
            <p:nvPr/>
          </p:nvSpPr>
          <p:spPr bwMode="auto">
            <a:xfrm>
              <a:off x="3103562" y="337661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5" name="Rectangle 29"/>
            <p:cNvSpPr>
              <a:spLocks noChangeArrowheads="1"/>
            </p:cNvSpPr>
            <p:nvPr/>
          </p:nvSpPr>
          <p:spPr bwMode="auto">
            <a:xfrm>
              <a:off x="695326" y="358140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6" name="Rectangle 30"/>
            <p:cNvSpPr>
              <a:spLocks noChangeArrowheads="1"/>
            </p:cNvSpPr>
            <p:nvPr/>
          </p:nvSpPr>
          <p:spPr bwMode="auto">
            <a:xfrm>
              <a:off x="692151" y="380365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7" name="Rectangle 32"/>
            <p:cNvSpPr>
              <a:spLocks noChangeArrowheads="1"/>
            </p:cNvSpPr>
            <p:nvPr/>
          </p:nvSpPr>
          <p:spPr bwMode="auto">
            <a:xfrm>
              <a:off x="1685926" y="359092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8" name="Rectangle 33"/>
            <p:cNvSpPr>
              <a:spLocks noChangeArrowheads="1"/>
            </p:cNvSpPr>
            <p:nvPr/>
          </p:nvSpPr>
          <p:spPr bwMode="auto">
            <a:xfrm>
              <a:off x="2447926" y="357822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9" name="Rectangle 34"/>
            <p:cNvSpPr>
              <a:spLocks noChangeArrowheads="1"/>
            </p:cNvSpPr>
            <p:nvPr/>
          </p:nvSpPr>
          <p:spPr bwMode="auto">
            <a:xfrm>
              <a:off x="2392363" y="356552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0" name="Rectangle 35"/>
            <p:cNvSpPr>
              <a:spLocks noChangeArrowheads="1"/>
            </p:cNvSpPr>
            <p:nvPr/>
          </p:nvSpPr>
          <p:spPr bwMode="auto">
            <a:xfrm>
              <a:off x="1882776" y="380523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1" name="Straight Connector 14"/>
            <p:cNvCxnSpPr>
              <a:cxnSpLocks noChangeShapeType="1"/>
            </p:cNvCxnSpPr>
            <p:nvPr/>
          </p:nvCxnSpPr>
          <p:spPr bwMode="auto">
            <a:xfrm>
              <a:off x="2490788" y="35194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Straight Connector 37"/>
            <p:cNvCxnSpPr>
              <a:cxnSpLocks noChangeShapeType="1"/>
            </p:cNvCxnSpPr>
            <p:nvPr/>
          </p:nvCxnSpPr>
          <p:spPr bwMode="auto">
            <a:xfrm>
              <a:off x="2454276" y="32432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Connector 38"/>
            <p:cNvCxnSpPr>
              <a:cxnSpLocks noChangeShapeType="1"/>
            </p:cNvCxnSpPr>
            <p:nvPr/>
          </p:nvCxnSpPr>
          <p:spPr bwMode="auto">
            <a:xfrm>
              <a:off x="2162176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Straight Connector 39"/>
            <p:cNvCxnSpPr>
              <a:cxnSpLocks noChangeShapeType="1"/>
            </p:cNvCxnSpPr>
            <p:nvPr/>
          </p:nvCxnSpPr>
          <p:spPr bwMode="auto">
            <a:xfrm>
              <a:off x="1258888" y="37465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40"/>
            <p:cNvCxnSpPr>
              <a:cxnSpLocks noChangeShapeType="1"/>
            </p:cNvCxnSpPr>
            <p:nvPr/>
          </p:nvCxnSpPr>
          <p:spPr bwMode="auto">
            <a:xfrm>
              <a:off x="2441576" y="29511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Connector 41"/>
            <p:cNvCxnSpPr>
              <a:cxnSpLocks noChangeShapeType="1"/>
            </p:cNvCxnSpPr>
            <p:nvPr/>
          </p:nvCxnSpPr>
          <p:spPr bwMode="auto">
            <a:xfrm>
              <a:off x="1255713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Connector 42"/>
            <p:cNvCxnSpPr>
              <a:cxnSpLocks noChangeShapeType="1"/>
            </p:cNvCxnSpPr>
            <p:nvPr/>
          </p:nvCxnSpPr>
          <p:spPr bwMode="auto">
            <a:xfrm>
              <a:off x="2816225" y="40020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Straight Connector 43"/>
            <p:cNvCxnSpPr>
              <a:cxnSpLocks noChangeShapeType="1"/>
            </p:cNvCxnSpPr>
            <p:nvPr/>
          </p:nvCxnSpPr>
          <p:spPr bwMode="auto">
            <a:xfrm flipH="1">
              <a:off x="906463" y="320040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Connector 44"/>
            <p:cNvCxnSpPr>
              <a:cxnSpLocks noChangeShapeType="1"/>
            </p:cNvCxnSpPr>
            <p:nvPr/>
          </p:nvCxnSpPr>
          <p:spPr bwMode="auto">
            <a:xfrm flipH="1">
              <a:off x="1682751" y="321945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Connector 45"/>
            <p:cNvCxnSpPr>
              <a:cxnSpLocks noChangeShapeType="1"/>
              <a:endCxn id="11" idx="0"/>
            </p:cNvCxnSpPr>
            <p:nvPr/>
          </p:nvCxnSpPr>
          <p:spPr bwMode="auto">
            <a:xfrm flipH="1">
              <a:off x="2039938" y="321945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Straight Connector 46"/>
            <p:cNvCxnSpPr>
              <a:cxnSpLocks noChangeShapeType="1"/>
              <a:endCxn id="13" idx="0"/>
            </p:cNvCxnSpPr>
            <p:nvPr/>
          </p:nvCxnSpPr>
          <p:spPr bwMode="auto">
            <a:xfrm>
              <a:off x="2673350" y="323215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Connector 47"/>
            <p:cNvCxnSpPr>
              <a:cxnSpLocks noChangeShapeType="1"/>
              <a:endCxn id="14" idx="0"/>
            </p:cNvCxnSpPr>
            <p:nvPr/>
          </p:nvCxnSpPr>
          <p:spPr bwMode="auto">
            <a:xfrm>
              <a:off x="2870200" y="320198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Straight Connector 48"/>
            <p:cNvCxnSpPr>
              <a:cxnSpLocks noChangeShapeType="1"/>
            </p:cNvCxnSpPr>
            <p:nvPr/>
          </p:nvCxnSpPr>
          <p:spPr bwMode="auto">
            <a:xfrm flipH="1">
              <a:off x="1255713" y="351948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Straight Connector 49"/>
            <p:cNvCxnSpPr>
              <a:cxnSpLocks noChangeShapeType="1"/>
            </p:cNvCxnSpPr>
            <p:nvPr/>
          </p:nvCxnSpPr>
          <p:spPr bwMode="auto">
            <a:xfrm flipH="1">
              <a:off x="2106613" y="353218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Connector 50"/>
            <p:cNvCxnSpPr>
              <a:cxnSpLocks noChangeShapeType="1"/>
            </p:cNvCxnSpPr>
            <p:nvPr/>
          </p:nvCxnSpPr>
          <p:spPr bwMode="auto">
            <a:xfrm>
              <a:off x="2811462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Connector 51"/>
            <p:cNvCxnSpPr>
              <a:cxnSpLocks noChangeShapeType="1"/>
            </p:cNvCxnSpPr>
            <p:nvPr/>
          </p:nvCxnSpPr>
          <p:spPr bwMode="auto">
            <a:xfrm>
              <a:off x="2660650" y="354012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Rectangle 61"/>
            <p:cNvSpPr>
              <a:spLocks noChangeArrowheads="1"/>
            </p:cNvSpPr>
            <p:nvPr/>
          </p:nvSpPr>
          <p:spPr bwMode="auto">
            <a:xfrm>
              <a:off x="2360613" y="381158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38" name="Rectangle 63"/>
            <p:cNvSpPr>
              <a:spLocks noChangeArrowheads="1"/>
            </p:cNvSpPr>
            <p:nvPr/>
          </p:nvSpPr>
          <p:spPr bwMode="auto">
            <a:xfrm>
              <a:off x="3370262" y="35893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39" name="Rectangle 64"/>
            <p:cNvSpPr>
              <a:spLocks noChangeArrowheads="1"/>
            </p:cNvSpPr>
            <p:nvPr/>
          </p:nvSpPr>
          <p:spPr bwMode="auto">
            <a:xfrm>
              <a:off x="3070225" y="38242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40" name="Rectangle 65"/>
            <p:cNvSpPr>
              <a:spLocks noChangeArrowheads="1"/>
            </p:cNvSpPr>
            <p:nvPr/>
          </p:nvSpPr>
          <p:spPr bwMode="auto">
            <a:xfrm>
              <a:off x="3803650" y="380365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41" name="Straight Connector 66"/>
            <p:cNvCxnSpPr>
              <a:cxnSpLocks noChangeShapeType="1"/>
            </p:cNvCxnSpPr>
            <p:nvPr/>
          </p:nvCxnSpPr>
          <p:spPr bwMode="auto">
            <a:xfrm>
              <a:off x="3400425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67"/>
            <p:cNvCxnSpPr>
              <a:cxnSpLocks noChangeShapeType="1"/>
              <a:endCxn id="40" idx="0"/>
            </p:cNvCxnSpPr>
            <p:nvPr/>
          </p:nvCxnSpPr>
          <p:spPr bwMode="auto">
            <a:xfrm>
              <a:off x="3906837" y="374650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Straight Connector 68"/>
            <p:cNvCxnSpPr>
              <a:cxnSpLocks noChangeShapeType="1"/>
              <a:endCxn id="39" idx="0"/>
            </p:cNvCxnSpPr>
            <p:nvPr/>
          </p:nvCxnSpPr>
          <p:spPr bwMode="auto">
            <a:xfrm flipH="1">
              <a:off x="3414712" y="377507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Connector 69"/>
            <p:cNvCxnSpPr>
              <a:cxnSpLocks noChangeShapeType="1"/>
              <a:endCxn id="46" idx="0"/>
            </p:cNvCxnSpPr>
            <p:nvPr/>
          </p:nvCxnSpPr>
          <p:spPr bwMode="auto">
            <a:xfrm>
              <a:off x="3800475" y="379253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Straight Connector 70"/>
            <p:cNvCxnSpPr>
              <a:cxnSpLocks noChangeShapeType="1"/>
            </p:cNvCxnSpPr>
            <p:nvPr/>
          </p:nvCxnSpPr>
          <p:spPr bwMode="auto">
            <a:xfrm>
              <a:off x="3759200" y="35306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Rectangle 71"/>
            <p:cNvSpPr>
              <a:spLocks noChangeArrowheads="1"/>
            </p:cNvSpPr>
            <p:nvPr/>
          </p:nvSpPr>
          <p:spPr bwMode="auto">
            <a:xfrm>
              <a:off x="3606800" y="393065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47" name="Rectangle 77"/>
            <p:cNvSpPr>
              <a:spLocks noChangeArrowheads="1"/>
            </p:cNvSpPr>
            <p:nvPr/>
          </p:nvSpPr>
          <p:spPr bwMode="auto">
            <a:xfrm>
              <a:off x="3781425" y="407987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48" name="Straight Connector 84"/>
            <p:cNvCxnSpPr>
              <a:cxnSpLocks noChangeShapeType="1"/>
            </p:cNvCxnSpPr>
            <p:nvPr/>
          </p:nvCxnSpPr>
          <p:spPr bwMode="auto">
            <a:xfrm flipH="1">
              <a:off x="4125912" y="428783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Connector 85"/>
            <p:cNvCxnSpPr>
              <a:cxnSpLocks noChangeShapeType="1"/>
            </p:cNvCxnSpPr>
            <p:nvPr/>
          </p:nvCxnSpPr>
          <p:spPr bwMode="auto">
            <a:xfrm flipH="1">
              <a:off x="4148137" y="401002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Rectangle 36"/>
            <p:cNvSpPr>
              <a:spLocks noChangeArrowheads="1"/>
            </p:cNvSpPr>
            <p:nvPr/>
          </p:nvSpPr>
          <p:spPr bwMode="auto">
            <a:xfrm>
              <a:off x="2522538" y="40592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51" name="Rectangle 76"/>
            <p:cNvSpPr>
              <a:spLocks noChangeArrowheads="1"/>
            </p:cNvSpPr>
            <p:nvPr/>
          </p:nvSpPr>
          <p:spPr bwMode="auto">
            <a:xfrm>
              <a:off x="2933700" y="407670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52" name="Rectangle 78"/>
            <p:cNvSpPr>
              <a:spLocks noChangeArrowheads="1"/>
            </p:cNvSpPr>
            <p:nvPr/>
          </p:nvSpPr>
          <p:spPr bwMode="auto">
            <a:xfrm>
              <a:off x="2879725" y="429895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53" name="Straight Connector 90"/>
            <p:cNvCxnSpPr>
              <a:cxnSpLocks noChangeShapeType="1"/>
              <a:stCxn id="52" idx="1"/>
            </p:cNvCxnSpPr>
            <p:nvPr/>
          </p:nvCxnSpPr>
          <p:spPr bwMode="auto">
            <a:xfrm flipH="1">
              <a:off x="1739901" y="440372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Straight Connector 91"/>
            <p:cNvCxnSpPr>
              <a:cxnSpLocks noChangeShapeType="1"/>
              <a:endCxn id="58" idx="3"/>
            </p:cNvCxnSpPr>
            <p:nvPr/>
          </p:nvCxnSpPr>
          <p:spPr bwMode="auto">
            <a:xfrm flipH="1">
              <a:off x="2724150" y="449103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Straight Connector 92"/>
            <p:cNvCxnSpPr>
              <a:cxnSpLocks noChangeShapeType="1"/>
            </p:cNvCxnSpPr>
            <p:nvPr/>
          </p:nvCxnSpPr>
          <p:spPr bwMode="auto">
            <a:xfrm>
              <a:off x="3381375" y="42338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Connector 52"/>
            <p:cNvCxnSpPr>
              <a:cxnSpLocks noChangeShapeType="1"/>
            </p:cNvCxnSpPr>
            <p:nvPr/>
          </p:nvCxnSpPr>
          <p:spPr bwMode="auto">
            <a:xfrm>
              <a:off x="2044701" y="47180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Rectangle 79"/>
            <p:cNvSpPr>
              <a:spLocks noChangeArrowheads="1"/>
            </p:cNvSpPr>
            <p:nvPr/>
          </p:nvSpPr>
          <p:spPr bwMode="auto">
            <a:xfrm>
              <a:off x="1323976" y="451485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58" name="Rectangle 80"/>
            <p:cNvSpPr>
              <a:spLocks noChangeArrowheads="1"/>
            </p:cNvSpPr>
            <p:nvPr/>
          </p:nvSpPr>
          <p:spPr bwMode="auto">
            <a:xfrm>
              <a:off x="2233613" y="451167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59" name="Rectangle 81"/>
            <p:cNvSpPr>
              <a:spLocks noChangeArrowheads="1"/>
            </p:cNvSpPr>
            <p:nvPr/>
          </p:nvSpPr>
          <p:spPr bwMode="auto">
            <a:xfrm>
              <a:off x="1714501" y="451167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60" name="Rectangle 82"/>
            <p:cNvSpPr>
              <a:spLocks noChangeArrowheads="1"/>
            </p:cNvSpPr>
            <p:nvPr/>
          </p:nvSpPr>
          <p:spPr bwMode="auto">
            <a:xfrm>
              <a:off x="1901826" y="483076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61" name="Straight Connector 89"/>
            <p:cNvCxnSpPr>
              <a:cxnSpLocks noChangeShapeType="1"/>
            </p:cNvCxnSpPr>
            <p:nvPr/>
          </p:nvCxnSpPr>
          <p:spPr bwMode="auto">
            <a:xfrm flipV="1">
              <a:off x="2244726" y="447516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Straight Connector 86"/>
            <p:cNvCxnSpPr>
              <a:cxnSpLocks noChangeShapeType="1"/>
            </p:cNvCxnSpPr>
            <p:nvPr/>
          </p:nvCxnSpPr>
          <p:spPr bwMode="auto">
            <a:xfrm>
              <a:off x="1624013" y="46910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Straight Connector 87"/>
            <p:cNvCxnSpPr>
              <a:cxnSpLocks noChangeShapeType="1"/>
            </p:cNvCxnSpPr>
            <p:nvPr/>
          </p:nvCxnSpPr>
          <p:spPr bwMode="auto">
            <a:xfrm>
              <a:off x="1617663" y="49434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" name="Rectangle 97"/>
            <p:cNvSpPr>
              <a:spLocks noChangeArrowheads="1"/>
            </p:cNvSpPr>
            <p:nvPr/>
          </p:nvSpPr>
          <p:spPr bwMode="auto">
            <a:xfrm>
              <a:off x="1295401" y="47656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65" name="Rectangle 99"/>
            <p:cNvSpPr>
              <a:spLocks noChangeArrowheads="1"/>
            </p:cNvSpPr>
            <p:nvPr/>
          </p:nvSpPr>
          <p:spPr bwMode="auto">
            <a:xfrm>
              <a:off x="1436688" y="53328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66" name="Straight Connector 100"/>
            <p:cNvCxnSpPr>
              <a:cxnSpLocks noChangeShapeType="1"/>
            </p:cNvCxnSpPr>
            <p:nvPr/>
          </p:nvCxnSpPr>
          <p:spPr bwMode="auto">
            <a:xfrm>
              <a:off x="1624013" y="5244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Rectangle 101"/>
            <p:cNvSpPr>
              <a:spLocks noChangeArrowheads="1"/>
            </p:cNvSpPr>
            <p:nvPr/>
          </p:nvSpPr>
          <p:spPr bwMode="auto">
            <a:xfrm>
              <a:off x="1073151" y="503652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68" name="Straight Connector 104"/>
            <p:cNvCxnSpPr>
              <a:cxnSpLocks noChangeShapeType="1"/>
            </p:cNvCxnSpPr>
            <p:nvPr/>
          </p:nvCxnSpPr>
          <p:spPr bwMode="auto">
            <a:xfrm>
              <a:off x="2509838" y="46783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Straight Connector 105"/>
            <p:cNvCxnSpPr>
              <a:cxnSpLocks noChangeShapeType="1"/>
            </p:cNvCxnSpPr>
            <p:nvPr/>
          </p:nvCxnSpPr>
          <p:spPr bwMode="auto">
            <a:xfrm>
              <a:off x="2503488" y="49307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0" name="Rectangle 107"/>
            <p:cNvSpPr>
              <a:spLocks noChangeArrowheads="1"/>
            </p:cNvSpPr>
            <p:nvPr/>
          </p:nvSpPr>
          <p:spPr bwMode="auto">
            <a:xfrm>
              <a:off x="2181226" y="47529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71" name="Rectangle 109"/>
            <p:cNvSpPr>
              <a:spLocks noChangeArrowheads="1"/>
            </p:cNvSpPr>
            <p:nvPr/>
          </p:nvSpPr>
          <p:spPr bwMode="auto">
            <a:xfrm>
              <a:off x="2322513" y="53201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72" name="Straight Connector 110"/>
            <p:cNvCxnSpPr>
              <a:cxnSpLocks noChangeShapeType="1"/>
            </p:cNvCxnSpPr>
            <p:nvPr/>
          </p:nvCxnSpPr>
          <p:spPr bwMode="auto">
            <a:xfrm>
              <a:off x="2509838" y="5231326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3" name="Rectangle 111"/>
            <p:cNvSpPr>
              <a:spLocks noChangeArrowheads="1"/>
            </p:cNvSpPr>
            <p:nvPr/>
          </p:nvSpPr>
          <p:spPr bwMode="auto">
            <a:xfrm>
              <a:off x="1958976" y="502382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74" name="Rectangle 121"/>
            <p:cNvSpPr>
              <a:spLocks noChangeArrowheads="1"/>
            </p:cNvSpPr>
            <p:nvPr/>
          </p:nvSpPr>
          <p:spPr bwMode="auto">
            <a:xfrm>
              <a:off x="3676650" y="435133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75" name="Rectangle 122"/>
            <p:cNvSpPr>
              <a:spLocks noChangeArrowheads="1"/>
            </p:cNvSpPr>
            <p:nvPr/>
          </p:nvSpPr>
          <p:spPr bwMode="auto">
            <a:xfrm>
              <a:off x="3532187" y="460533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76" name="Straight Connector 130"/>
            <p:cNvCxnSpPr>
              <a:cxnSpLocks noChangeShapeType="1"/>
            </p:cNvCxnSpPr>
            <p:nvPr/>
          </p:nvCxnSpPr>
          <p:spPr bwMode="auto">
            <a:xfrm flipH="1">
              <a:off x="4059237" y="453866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Straight Connector 127"/>
            <p:cNvCxnSpPr>
              <a:cxnSpLocks noChangeShapeType="1"/>
              <a:endCxn id="75" idx="2"/>
            </p:cNvCxnSpPr>
            <p:nvPr/>
          </p:nvCxnSpPr>
          <p:spPr bwMode="auto">
            <a:xfrm flipV="1">
              <a:off x="3881437" y="481330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Straight Connector 128"/>
            <p:cNvCxnSpPr>
              <a:cxnSpLocks noChangeShapeType="1"/>
            </p:cNvCxnSpPr>
            <p:nvPr/>
          </p:nvCxnSpPr>
          <p:spPr bwMode="auto">
            <a:xfrm flipH="1">
              <a:off x="3381375" y="478313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Straight Connector 129"/>
            <p:cNvCxnSpPr>
              <a:cxnSpLocks noChangeShapeType="1"/>
            </p:cNvCxnSpPr>
            <p:nvPr/>
          </p:nvCxnSpPr>
          <p:spPr bwMode="auto">
            <a:xfrm>
              <a:off x="4211637" y="482758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0" name="Rectangle 148"/>
            <p:cNvSpPr>
              <a:spLocks noChangeArrowheads="1"/>
            </p:cNvSpPr>
            <p:nvPr/>
          </p:nvSpPr>
          <p:spPr bwMode="auto">
            <a:xfrm>
              <a:off x="2759075" y="5374747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81" name="Straight Connector 120"/>
            <p:cNvCxnSpPr>
              <a:cxnSpLocks noChangeShapeType="1"/>
            </p:cNvCxnSpPr>
            <p:nvPr/>
          </p:nvCxnSpPr>
          <p:spPr bwMode="auto">
            <a:xfrm>
              <a:off x="3849316" y="5071349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" name="Rectangle 123"/>
            <p:cNvSpPr>
              <a:spLocks noChangeArrowheads="1"/>
            </p:cNvSpPr>
            <p:nvPr/>
          </p:nvSpPr>
          <p:spPr bwMode="auto">
            <a:xfrm>
              <a:off x="3003755" y="4868224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83" name="Rectangle 124"/>
            <p:cNvSpPr>
              <a:spLocks noChangeArrowheads="1"/>
            </p:cNvSpPr>
            <p:nvPr/>
          </p:nvSpPr>
          <p:spPr bwMode="auto">
            <a:xfrm>
              <a:off x="3913206" y="486536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84" name="Rectangle 125"/>
            <p:cNvSpPr>
              <a:spLocks noChangeArrowheads="1"/>
            </p:cNvSpPr>
            <p:nvPr/>
          </p:nvSpPr>
          <p:spPr bwMode="auto">
            <a:xfrm>
              <a:off x="3394941" y="4864100"/>
              <a:ext cx="755764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85" name="Rectangle 126"/>
            <p:cNvSpPr>
              <a:spLocks noChangeArrowheads="1"/>
            </p:cNvSpPr>
            <p:nvPr/>
          </p:nvSpPr>
          <p:spPr bwMode="auto">
            <a:xfrm>
              <a:off x="3689973" y="5184303"/>
              <a:ext cx="211482" cy="168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&gt;</a:t>
              </a:r>
            </a:p>
          </p:txBody>
        </p:sp>
        <p:cxnSp>
          <p:nvCxnSpPr>
            <p:cNvPr id="86" name="Straight Connector 141"/>
            <p:cNvCxnSpPr>
              <a:cxnSpLocks noChangeShapeType="1"/>
            </p:cNvCxnSpPr>
            <p:nvPr/>
          </p:nvCxnSpPr>
          <p:spPr bwMode="auto">
            <a:xfrm>
              <a:off x="3304425" y="5044076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" name="Straight Connector 142"/>
            <p:cNvCxnSpPr>
              <a:cxnSpLocks noChangeShapeType="1"/>
            </p:cNvCxnSpPr>
            <p:nvPr/>
          </p:nvCxnSpPr>
          <p:spPr bwMode="auto">
            <a:xfrm>
              <a:off x="3296976" y="5295945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8" name="Rectangle 144"/>
            <p:cNvSpPr>
              <a:spLocks noChangeArrowheads="1"/>
            </p:cNvSpPr>
            <p:nvPr/>
          </p:nvSpPr>
          <p:spPr bwMode="auto">
            <a:xfrm>
              <a:off x="2974928" y="5119592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89" name="Rectangle 146"/>
            <p:cNvSpPr>
              <a:spLocks noChangeArrowheads="1"/>
            </p:cNvSpPr>
            <p:nvPr/>
          </p:nvSpPr>
          <p:spPr bwMode="auto">
            <a:xfrm>
              <a:off x="3182719" y="5603155"/>
              <a:ext cx="494125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90" name="Straight Connector 147"/>
            <p:cNvCxnSpPr>
              <a:cxnSpLocks noChangeShapeType="1"/>
            </p:cNvCxnSpPr>
            <p:nvPr/>
          </p:nvCxnSpPr>
          <p:spPr bwMode="auto">
            <a:xfrm>
              <a:off x="3304425" y="5539372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Straight Connector 133"/>
            <p:cNvCxnSpPr>
              <a:cxnSpLocks noChangeShapeType="1"/>
            </p:cNvCxnSpPr>
            <p:nvPr/>
          </p:nvCxnSpPr>
          <p:spPr bwMode="auto">
            <a:xfrm>
              <a:off x="4190055" y="5031411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Straight Connector 134"/>
            <p:cNvCxnSpPr>
              <a:cxnSpLocks noChangeShapeType="1"/>
            </p:cNvCxnSpPr>
            <p:nvPr/>
          </p:nvCxnSpPr>
          <p:spPr bwMode="auto">
            <a:xfrm>
              <a:off x="4182606" y="5283280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" name="Rectangle 136"/>
            <p:cNvSpPr>
              <a:spLocks noChangeArrowheads="1"/>
            </p:cNvSpPr>
            <p:nvPr/>
          </p:nvSpPr>
          <p:spPr bwMode="auto">
            <a:xfrm>
              <a:off x="3860558" y="510692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94" name="Rectangle 138"/>
            <p:cNvSpPr>
              <a:spLocks noChangeArrowheads="1"/>
            </p:cNvSpPr>
            <p:nvPr/>
          </p:nvSpPr>
          <p:spPr bwMode="auto">
            <a:xfrm>
              <a:off x="4068350" y="5623457"/>
              <a:ext cx="494124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4</a:t>
              </a:r>
            </a:p>
          </p:txBody>
        </p:sp>
        <p:cxnSp>
          <p:nvCxnSpPr>
            <p:cNvPr id="95" name="Straight Connector 139"/>
            <p:cNvCxnSpPr>
              <a:cxnSpLocks noChangeShapeType="1"/>
            </p:cNvCxnSpPr>
            <p:nvPr/>
          </p:nvCxnSpPr>
          <p:spPr bwMode="auto">
            <a:xfrm>
              <a:off x="4190055" y="5526708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6" name="Rectangle 140"/>
            <p:cNvSpPr>
              <a:spLocks noChangeArrowheads="1"/>
            </p:cNvSpPr>
            <p:nvPr/>
          </p:nvSpPr>
          <p:spPr bwMode="auto">
            <a:xfrm>
              <a:off x="3827610" y="5360201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&lt;integer&gt;</a:t>
              </a:r>
            </a:p>
          </p:txBody>
        </p:sp>
        <p:sp>
          <p:nvSpPr>
            <p:cNvPr id="97" name="Rectangle 31"/>
            <p:cNvSpPr>
              <a:spLocks noChangeArrowheads="1"/>
            </p:cNvSpPr>
            <p:nvPr/>
          </p:nvSpPr>
          <p:spPr bwMode="auto">
            <a:xfrm>
              <a:off x="1129958" y="4054765"/>
              <a:ext cx="203199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c</a:t>
              </a:r>
            </a:p>
          </p:txBody>
        </p:sp>
      </p:grpSp>
      <p:grpSp>
        <p:nvGrpSpPr>
          <p:cNvPr id="98" name="Group 149"/>
          <p:cNvGrpSpPr>
            <a:grpSpLocks/>
          </p:cNvGrpSpPr>
          <p:nvPr/>
        </p:nvGrpSpPr>
        <p:grpSpPr bwMode="auto">
          <a:xfrm>
            <a:off x="6077969" y="4439188"/>
            <a:ext cx="1833563" cy="1460500"/>
            <a:chOff x="1709738" y="3335338"/>
            <a:chExt cx="1833562" cy="1460500"/>
          </a:xfrm>
        </p:grpSpPr>
        <p:sp>
          <p:nvSpPr>
            <p:cNvPr id="99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100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101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102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3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4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5" name="Straight Connector 184"/>
            <p:cNvCxnSpPr>
              <a:cxnSpLocks noChangeShapeType="1"/>
              <a:endCxn id="100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" name="Straight Connector 185"/>
            <p:cNvCxnSpPr>
              <a:cxnSpLocks noChangeShapeType="1"/>
              <a:endCxn id="99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7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108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0" name="Right Arrow 1"/>
          <p:cNvSpPr>
            <a:spLocks noChangeArrowheads="1"/>
          </p:cNvSpPr>
          <p:nvPr/>
        </p:nvSpPr>
        <p:spPr bwMode="auto">
          <a:xfrm>
            <a:off x="5171257" y="4935196"/>
            <a:ext cx="741362" cy="454025"/>
          </a:xfrm>
          <a:prstGeom prst="rightArrow">
            <a:avLst>
              <a:gd name="adj1" fmla="val 50000"/>
              <a:gd name="adj2" fmla="val 4996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2" name="Rectangle 3">
            <a:extLst>
              <a:ext uri="{FF2B5EF4-FFF2-40B4-BE49-F238E27FC236}">
                <a16:creationId xmlns:a16="http://schemas.microsoft.com/office/drawing/2014/main" id="{7C290C6E-3499-4799-9B27-D42EB8666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806450"/>
            <a:ext cx="8189912" cy="552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kern="0">
                <a:ea typeface="宋体" panose="02010600030101010101" pitchFamily="2" charset="-122"/>
              </a:rPr>
              <a:t> select-list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kern="0">
                <a:ea typeface="宋体" panose="02010600030101010101" pitchFamily="2" charset="-122"/>
              </a:rPr>
              <a:t> from-list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kern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                  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kern="0">
                <a:ea typeface="宋体" panose="02010600030101010101" pitchFamily="2" charset="-122"/>
              </a:rPr>
              <a:t>group-list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kern="0">
                <a:ea typeface="宋体" panose="02010600030101010101" pitchFamily="2" charset="-122"/>
              </a:rPr>
              <a:t> conditions;</a:t>
            </a:r>
            <a:r>
              <a:rPr lang="en-US" altLang="zh-CN" sz="2000" kern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kern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		</a:t>
            </a:r>
            <a:r>
              <a:rPr lang="en-US" altLang="zh-CN" sz="2000" kern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113" name="TextBox 1">
            <a:extLst>
              <a:ext uri="{FF2B5EF4-FFF2-40B4-BE49-F238E27FC236}">
                <a16:creationId xmlns:a16="http://schemas.microsoft.com/office/drawing/2014/main" id="{D63CE925-52DA-4C2D-BD4D-5DC490D3DBB0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8586684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833438"/>
            <a:ext cx="8229600" cy="53498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Example. Suppose that we have relations: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20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) and Likes(</a:t>
            </a:r>
            <a:r>
              <a:rPr lang="en-US" altLang="zh-CN" sz="20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dirty="0">
              <a:solidFill>
                <a:srgbClr val="FFCC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A typical select-from-where statement: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   SELECT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bar = ’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Joe’’s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Bar’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; </a:t>
            </a: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</a:p>
        </p:txBody>
      </p:sp>
      <p:grpSp>
        <p:nvGrpSpPr>
          <p:cNvPr id="64515" name="Group 1"/>
          <p:cNvGrpSpPr>
            <a:grpSpLocks/>
          </p:cNvGrpSpPr>
          <p:nvPr/>
        </p:nvGrpSpPr>
        <p:grpSpPr bwMode="auto">
          <a:xfrm>
            <a:off x="2347913" y="3902075"/>
            <a:ext cx="4221162" cy="2119313"/>
            <a:chOff x="2615961" y="3892938"/>
            <a:chExt cx="4221738" cy="2119935"/>
          </a:xfrm>
        </p:grpSpPr>
        <p:sp>
          <p:nvSpPr>
            <p:cNvPr id="64516" name="TextBox 13"/>
            <p:cNvSpPr txBox="1">
              <a:spLocks noChangeArrowheads="1"/>
            </p:cNvSpPr>
            <p:nvPr/>
          </p:nvSpPr>
          <p:spPr bwMode="auto">
            <a:xfrm>
              <a:off x="2664446" y="5524965"/>
              <a:ext cx="6333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Likes</a:t>
              </a:r>
              <a:endParaRPr lang="en-US" altLang="en-US" sz="1600" baseline="-25000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615961" y="3892938"/>
              <a:ext cx="4221738" cy="2119935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H="1">
              <a:off x="3038294" y="5328459"/>
              <a:ext cx="439797" cy="18896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760704" y="5320520"/>
              <a:ext cx="439798" cy="17944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592406" y="4850482"/>
              <a:ext cx="11115" cy="25725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382828" y="3931049"/>
              <a:ext cx="339771" cy="4620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3568591" y="4328041"/>
              <a:ext cx="11114" cy="25725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401880" y="4480485"/>
              <a:ext cx="3435819" cy="67012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el-G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altLang="zh-CN" sz="1000" dirty="0">
                  <a:solidFill>
                    <a:srgbClr val="00FF00"/>
                  </a:solidFill>
                  <a:ea typeface="宋体" panose="02010600030101010101" pitchFamily="2" charset="-122"/>
                </a:rPr>
                <a:t>bar=’</a:t>
              </a:r>
              <a:r>
                <a:rPr lang="en-US" altLang="zh-CN" sz="1000" dirty="0" err="1">
                  <a:solidFill>
                    <a:srgbClr val="00FF00"/>
                  </a:solidFill>
                  <a:ea typeface="宋体" panose="02010600030101010101" pitchFamily="2" charset="-122"/>
                </a:rPr>
                <a:t>Joe’’s</a:t>
              </a:r>
              <a:r>
                <a:rPr lang="en-US" altLang="zh-CN" sz="1000" dirty="0">
                  <a:solidFill>
                    <a:srgbClr val="00FF00"/>
                  </a:solidFill>
                  <a:ea typeface="宋体" panose="02010600030101010101" pitchFamily="2" charset="-122"/>
                </a:rPr>
                <a:t> Bar’</a:t>
              </a:r>
              <a:r>
                <a:rPr lang="en-US" altLang="zh-CN" sz="1000" dirty="0">
                  <a:ea typeface="宋体" panose="02010600030101010101" pitchFamily="2" charset="-122"/>
                </a:rPr>
                <a:t> </a:t>
              </a:r>
              <a:r>
                <a:rPr lang="en-US" altLang="zh-CN" sz="1000" dirty="0">
                  <a:solidFill>
                    <a:srgbClr val="FFCC00"/>
                  </a:solidFill>
                  <a:ea typeface="宋体" panose="02010600030101010101" pitchFamily="2" charset="-122"/>
                </a:rPr>
                <a:t>AND </a:t>
              </a:r>
              <a:r>
                <a:rPr lang="en-US" altLang="zh-CN" sz="1000" dirty="0" err="1">
                  <a:solidFill>
                    <a:srgbClr val="00FF00"/>
                  </a:solidFill>
                  <a:ea typeface="宋体" panose="02010600030101010101" pitchFamily="2" charset="-122"/>
                </a:rPr>
                <a:t>Frequents.drinker</a:t>
              </a:r>
              <a:r>
                <a:rPr lang="en-US" altLang="zh-CN" sz="1000" dirty="0">
                  <a:solidFill>
                    <a:srgbClr val="00FF00"/>
                  </a:solidFill>
                  <a:ea typeface="宋体" panose="02010600030101010101" pitchFamily="2" charset="-122"/>
                </a:rPr>
                <a:t>=</a:t>
              </a:r>
              <a:r>
                <a:rPr lang="en-US" altLang="zh-CN" sz="1000" dirty="0" err="1">
                  <a:solidFill>
                    <a:srgbClr val="00FF00"/>
                  </a:solidFill>
                  <a:ea typeface="宋体" panose="02010600030101010101" pitchFamily="2" charset="-122"/>
                </a:rPr>
                <a:t>Likes.drinker</a:t>
              </a:r>
              <a:r>
                <a:rPr lang="en-US" altLang="zh-CN" sz="1000" dirty="0">
                  <a:solidFill>
                    <a:srgbClr val="00FF00"/>
                  </a:solidFill>
                  <a:ea typeface="宋体" panose="02010600030101010101" pitchFamily="2" charset="-122"/>
                </a:rPr>
                <a:t>; </a:t>
              </a:r>
            </a:p>
            <a:p>
              <a:pPr>
                <a:defRPr/>
              </a:pPr>
              <a:endPara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64524" name="TextBox 15"/>
            <p:cNvSpPr txBox="1">
              <a:spLocks noChangeArrowheads="1"/>
            </p:cNvSpPr>
            <p:nvPr/>
          </p:nvSpPr>
          <p:spPr bwMode="auto">
            <a:xfrm>
              <a:off x="3565052" y="4121486"/>
              <a:ext cx="76084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 dirty="0">
                  <a:solidFill>
                    <a:srgbClr val="FF0000"/>
                  </a:solidFill>
                </a:rPr>
                <a:t>beer</a:t>
              </a:r>
              <a:endParaRPr lang="en-US" altLang="en-US" sz="11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64525" name="TextBox 16"/>
            <p:cNvSpPr txBox="1">
              <a:spLocks noChangeArrowheads="1"/>
            </p:cNvSpPr>
            <p:nvPr/>
          </p:nvSpPr>
          <p:spPr bwMode="auto">
            <a:xfrm>
              <a:off x="3399132" y="5012368"/>
              <a:ext cx="40908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×</a:t>
              </a:r>
            </a:p>
          </p:txBody>
        </p:sp>
        <p:sp>
          <p:nvSpPr>
            <p:cNvPr id="64526" name="TextBox 13"/>
            <p:cNvSpPr txBox="1">
              <a:spLocks noChangeArrowheads="1"/>
            </p:cNvSpPr>
            <p:nvPr/>
          </p:nvSpPr>
          <p:spPr bwMode="auto">
            <a:xfrm>
              <a:off x="3720622" y="5497037"/>
              <a:ext cx="10813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Frequents</a:t>
              </a:r>
              <a:endParaRPr lang="en-US" altLang="en-US" sz="1600" baseline="-2500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36474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6656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66564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6565" name="TextBox 1"/>
          <p:cNvSpPr txBox="1">
            <a:spLocks noChangeArrowheads="1"/>
          </p:cNvSpPr>
          <p:nvPr/>
        </p:nvSpPr>
        <p:spPr bwMode="auto">
          <a:xfrm>
            <a:off x="5121275" y="3708400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75966901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2406</TotalTime>
  <Words>11712</Words>
  <Application>Microsoft Office PowerPoint</Application>
  <PresentationFormat>On-screen Show (4:3)</PresentationFormat>
  <Paragraphs>2548</Paragraphs>
  <Slides>82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92" baseType="lpstr">
      <vt:lpstr>Microsoft YaHei</vt:lpstr>
      <vt:lpstr>Monotype Sorts</vt:lpstr>
      <vt:lpstr>宋体</vt:lpstr>
      <vt:lpstr>Arial</vt:lpstr>
      <vt:lpstr>Cambria Math</vt:lpstr>
      <vt:lpstr>Courier New</vt:lpstr>
      <vt:lpstr>Jokerman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Relational operations</vt:lpstr>
      <vt:lpstr>Relational operations</vt:lpstr>
      <vt:lpstr>PowerPoint Presentation</vt:lpstr>
      <vt:lpstr>PowerPoint Presentation</vt:lpstr>
      <vt:lpstr>PowerPoint Presentation</vt:lpstr>
      <vt:lpstr>Expressions in relational algebra presented by expression trees</vt:lpstr>
      <vt:lpstr>Expressions in relational algebra presented by expression trees</vt:lpstr>
      <vt:lpstr>Expressions in relational algebra presented by expression trees</vt:lpstr>
      <vt:lpstr>Expressions in relational algebra presented by expression trees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193</cp:revision>
  <cp:lastPrinted>2001-01-16T17:12:14Z</cp:lastPrinted>
  <dcterms:created xsi:type="dcterms:W3CDTF">1999-07-13T19:55:20Z</dcterms:created>
  <dcterms:modified xsi:type="dcterms:W3CDTF">2025-02-19T15:30:50Z</dcterms:modified>
</cp:coreProperties>
</file>