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1079" r:id="rId2"/>
    <p:sldId id="1016" r:id="rId3"/>
    <p:sldId id="1006" r:id="rId4"/>
    <p:sldId id="1007" r:id="rId5"/>
    <p:sldId id="1043" r:id="rId6"/>
    <p:sldId id="1045" r:id="rId7"/>
    <p:sldId id="1046" r:id="rId8"/>
    <p:sldId id="1048" r:id="rId9"/>
    <p:sldId id="1049" r:id="rId10"/>
    <p:sldId id="1050" r:id="rId11"/>
    <p:sldId id="1051" r:id="rId12"/>
    <p:sldId id="1055" r:id="rId13"/>
    <p:sldId id="1056" r:id="rId14"/>
    <p:sldId id="1057" r:id="rId15"/>
    <p:sldId id="1058" r:id="rId16"/>
    <p:sldId id="1059" r:id="rId17"/>
    <p:sldId id="1060" r:id="rId18"/>
    <p:sldId id="1061" r:id="rId19"/>
    <p:sldId id="1062" r:id="rId20"/>
    <p:sldId id="1063" r:id="rId21"/>
    <p:sldId id="1064" r:id="rId22"/>
    <p:sldId id="1066" r:id="rId23"/>
    <p:sldId id="1067" r:id="rId24"/>
    <p:sldId id="1068" r:id="rId25"/>
    <p:sldId id="1069" r:id="rId26"/>
    <p:sldId id="1070" r:id="rId27"/>
    <p:sldId id="1075" r:id="rId28"/>
    <p:sldId id="1076" r:id="rId29"/>
    <p:sldId id="1077" r:id="rId30"/>
    <p:sldId id="1078" r:id="rId31"/>
    <p:sldId id="1080" r:id="rId32"/>
    <p:sldId id="1081" r:id="rId33"/>
    <p:sldId id="1082" r:id="rId34"/>
    <p:sldId id="1083" r:id="rId35"/>
    <p:sldId id="1084" r:id="rId36"/>
    <p:sldId id="1085" r:id="rId37"/>
    <p:sldId id="1087" r:id="rId38"/>
    <p:sldId id="1088" r:id="rId39"/>
    <p:sldId id="1089" r:id="rId40"/>
    <p:sldId id="1090" r:id="rId4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63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09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2126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15: Query compiler</a:t>
            </a:r>
          </a:p>
        </p:txBody>
      </p:sp>
    </p:spTree>
    <p:extLst>
      <p:ext uri="{BB962C8B-B14F-4D97-AF65-F5344CB8AC3E}">
        <p14:creationId xmlns:p14="http://schemas.microsoft.com/office/powerpoint/2010/main" val="100387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89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89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89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89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89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89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89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89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89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89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89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89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89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89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89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89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62" name="Text Box 85"/>
          <p:cNvSpPr txBox="1">
            <a:spLocks noChangeArrowheads="1"/>
          </p:cNvSpPr>
          <p:nvPr/>
        </p:nvSpPr>
        <p:spPr bwMode="auto">
          <a:xfrm>
            <a:off x="4086225" y="6383893"/>
            <a:ext cx="3337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85" name="Rectangle 3"/>
          <p:cNvSpPr>
            <a:spLocks noChangeArrowheads="1"/>
          </p:cNvSpPr>
          <p:nvPr/>
        </p:nvSpPr>
        <p:spPr bwMode="auto">
          <a:xfrm>
            <a:off x="7848600" y="719137"/>
            <a:ext cx="1114425" cy="54197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63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Text Box 2"/>
          <p:cNvSpPr txBox="1">
            <a:spLocks noChangeArrowheads="1"/>
          </p:cNvSpPr>
          <p:nvPr/>
        </p:nvSpPr>
        <p:spPr bwMode="auto">
          <a:xfrm>
            <a:off x="1087438" y="3000375"/>
            <a:ext cx="6929437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Main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fast (read/write: 10-100 nanosecond)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small capacity (gigabytes)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volatile 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192213" y="728663"/>
            <a:ext cx="65976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Disks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slow (read/write: 1</a:t>
            </a:r>
            <a:r>
              <a:rPr lang="en-US" altLang="zh-CN"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>
                <a:ea typeface="宋体" panose="02010600030101010101" pitchFamily="2" charset="-122"/>
              </a:rPr>
              <a:t>40 millisecond)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non-volatile</a:t>
            </a:r>
          </a:p>
        </p:txBody>
      </p:sp>
      <p:sp>
        <p:nvSpPr>
          <p:cNvPr id="474116" name="Text Box 4"/>
          <p:cNvSpPr txBox="1">
            <a:spLocks noChangeArrowheads="1"/>
          </p:cNvSpPr>
          <p:nvPr/>
        </p:nvSpPr>
        <p:spPr bwMode="auto">
          <a:xfrm>
            <a:off x="896938" y="5386388"/>
            <a:ext cx="7035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Disks are about 10</a:t>
            </a:r>
            <a:r>
              <a:rPr lang="en-US" altLang="zh-CN" sz="2800" baseline="30000">
                <a:solidFill>
                  <a:srgbClr val="FF33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10</a:t>
            </a:r>
            <a:r>
              <a:rPr lang="en-US" altLang="zh-CN" sz="2800" baseline="30000">
                <a:solidFill>
                  <a:srgbClr val="FF3300"/>
                </a:solidFill>
                <a:ea typeface="宋体" panose="02010600030101010101" pitchFamily="2" charset="-122"/>
              </a:rPr>
              <a:t>6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 times slower than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main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46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74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4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4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7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7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7312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793875"/>
            <a:ext cx="7772400" cy="41116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Dominance of I/O cost:</a:t>
            </a:r>
            <a:r>
              <a:rPr lang="en-US" altLang="zh-CN" sz="2800" dirty="0">
                <a:ea typeface="宋体" panose="02010600030101010101" pitchFamily="2" charset="-122"/>
              </a:rPr>
              <a:t> if a block needs to be moved between disk and main memory, then the time taken to perform the read/write is much larger than the time likely to be used to manipulate that data in main memory.</a:t>
            </a: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The number of disk block reads/writes is a good approximation to the entire computation.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41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0088" y="1389063"/>
            <a:ext cx="7772400" cy="483076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4000">
                <a:ea typeface="宋体" panose="02010600030101010101" pitchFamily="2" charset="-122"/>
              </a:rPr>
              <a:t>Read Chapter 13 for more details on </a:t>
            </a:r>
          </a:p>
          <a:p>
            <a:pPr algn="ctr">
              <a:buFontTx/>
              <a:buNone/>
            </a:pPr>
            <a:r>
              <a:rPr lang="en-US" altLang="zh-CN" sz="4000">
                <a:ea typeface="宋体" panose="02010600030101010101" pitchFamily="2" charset="-122"/>
              </a:rPr>
              <a:t>memory structures</a:t>
            </a:r>
          </a:p>
        </p:txBody>
      </p:sp>
    </p:spTree>
    <p:extLst>
      <p:ext uri="{BB962C8B-B14F-4D97-AF65-F5344CB8AC3E}">
        <p14:creationId xmlns:p14="http://schemas.microsoft.com/office/powerpoint/2010/main" val="65868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441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441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434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440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0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439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9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438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8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434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435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435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436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6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436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7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437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437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438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7998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5441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2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5437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8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536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542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541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541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537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537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5379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1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538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7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8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1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539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9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539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540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540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9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7413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257300"/>
            <a:ext cx="7734300" cy="5064125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Execute input database programs;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Manage system efficiency, data consistency, and system/data reliability.</a:t>
            </a: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4179973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257300"/>
            <a:ext cx="7734300" cy="5064125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Execute input database programs;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Manage system efficiency, data consistency, and system/data reliability.</a:t>
            </a:r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3927475" y="3235325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031086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257300"/>
            <a:ext cx="7734300" cy="5064125"/>
          </a:xfrm>
        </p:spPr>
        <p:txBody>
          <a:bodyPr/>
          <a:lstStyle/>
          <a:p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Execute input database programs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Manage system efficiency, data consistency, and system/data reliability.</a:t>
            </a: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3927475" y="3235325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30187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Prepare a collection </a:t>
            </a:r>
            <a:r>
              <a:rPr lang="en-US" altLang="zh-CN" sz="280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2493048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818301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2506926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788401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2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72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765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71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1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70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9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1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3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4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6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7667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68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0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7672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4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6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7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7680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8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768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768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769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977927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4. take care of issues in optimization and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security.</a:t>
            </a:r>
          </a:p>
        </p:txBody>
      </p:sp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3671328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 </a:t>
            </a:r>
          </a:p>
        </p:txBody>
      </p:sp>
    </p:spTree>
    <p:extLst>
      <p:ext uri="{BB962C8B-B14F-4D97-AF65-F5344CB8AC3E}">
        <p14:creationId xmlns:p14="http://schemas.microsoft.com/office/powerpoint/2010/main" val="1092674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9683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2613" y="1792288"/>
            <a:ext cx="12366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87413" y="2741613"/>
            <a:ext cx="1236662" cy="414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724150" y="2289175"/>
            <a:ext cx="161925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35163" y="2281238"/>
            <a:ext cx="7985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870075" y="1778000"/>
            <a:ext cx="71120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0588" y="2281238"/>
            <a:ext cx="9794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124075" y="2727325"/>
            <a:ext cx="652463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68613" y="2727325"/>
            <a:ext cx="2397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3173413" y="2719388"/>
            <a:ext cx="155575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316288" y="2714625"/>
            <a:ext cx="13985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477963" y="3219450"/>
            <a:ext cx="27797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748213" y="2719388"/>
            <a:ext cx="1190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351338" y="3227388"/>
            <a:ext cx="29845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973388" y="2282825"/>
            <a:ext cx="1589087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70463" y="2762250"/>
            <a:ext cx="700087" cy="360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746875" y="3219450"/>
            <a:ext cx="125413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719638" y="3219450"/>
            <a:ext cx="20050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29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2771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2613" y="1792288"/>
            <a:ext cx="12366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87413" y="2741613"/>
            <a:ext cx="1236662" cy="414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724150" y="2289175"/>
            <a:ext cx="161925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35163" y="2281238"/>
            <a:ext cx="7985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870075" y="1778000"/>
            <a:ext cx="71120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0588" y="2281238"/>
            <a:ext cx="9794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124075" y="2727325"/>
            <a:ext cx="652463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68613" y="2727325"/>
            <a:ext cx="2397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3173413" y="2719388"/>
            <a:ext cx="155575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316288" y="2714625"/>
            <a:ext cx="13985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477963" y="3219450"/>
            <a:ext cx="27797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748213" y="2719388"/>
            <a:ext cx="1190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351338" y="3227388"/>
            <a:ext cx="29845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973388" y="2282825"/>
            <a:ext cx="1589087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70463" y="2762250"/>
            <a:ext cx="700087" cy="360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746875" y="3219450"/>
            <a:ext cx="125413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719638" y="3219450"/>
            <a:ext cx="20050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789" name="TextBox 3"/>
          <p:cNvSpPr txBox="1">
            <a:spLocks noChangeArrowheads="1"/>
          </p:cNvSpPr>
          <p:nvPr/>
        </p:nvSpPr>
        <p:spPr bwMode="auto">
          <a:xfrm>
            <a:off x="3711575" y="4205288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1194939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3795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2613" y="1792288"/>
            <a:ext cx="12366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87413" y="2741613"/>
            <a:ext cx="1236662" cy="414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724150" y="2289175"/>
            <a:ext cx="161925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35163" y="2281238"/>
            <a:ext cx="7985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870075" y="1778000"/>
            <a:ext cx="71120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0588" y="2281238"/>
            <a:ext cx="9794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124075" y="2727325"/>
            <a:ext cx="652463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68613" y="2727325"/>
            <a:ext cx="2397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3173413" y="2719388"/>
            <a:ext cx="155575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316288" y="2714625"/>
            <a:ext cx="13985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477963" y="3219450"/>
            <a:ext cx="27797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748213" y="2719388"/>
            <a:ext cx="1190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351338" y="3227388"/>
            <a:ext cx="29845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973388" y="2282825"/>
            <a:ext cx="1589087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70463" y="2762250"/>
            <a:ext cx="700087" cy="360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746875" y="3219450"/>
            <a:ext cx="125413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719638" y="3219450"/>
            <a:ext cx="20050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13" name="TextBox 3"/>
          <p:cNvSpPr txBox="1">
            <a:spLocks noChangeArrowheads="1"/>
          </p:cNvSpPr>
          <p:nvPr/>
        </p:nvSpPr>
        <p:spPr bwMode="auto">
          <a:xfrm>
            <a:off x="3711575" y="4205288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  <p:sp>
        <p:nvSpPr>
          <p:cNvPr id="33814" name="TextBox 31"/>
          <p:cNvSpPr txBox="1">
            <a:spLocks noChangeArrowheads="1"/>
          </p:cNvSpPr>
          <p:nvPr/>
        </p:nvSpPr>
        <p:spPr bwMode="auto">
          <a:xfrm>
            <a:off x="1966913" y="4913313"/>
            <a:ext cx="49053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</a:rPr>
              <a:t>Using the lexical rules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</a:rPr>
              <a:t>of the programming language</a:t>
            </a:r>
          </a:p>
        </p:txBody>
      </p:sp>
    </p:spTree>
    <p:extLst>
      <p:ext uri="{BB962C8B-B14F-4D97-AF65-F5344CB8AC3E}">
        <p14:creationId xmlns:p14="http://schemas.microsoft.com/office/powerpoint/2010/main" val="2102947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665163" y="5070475"/>
            <a:ext cx="3001962" cy="1385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|</a:t>
            </a:r>
            <a:r>
              <a:rPr lang="en-US" altLang="en-US" sz="2000"/>
              <a:t>: means “or”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+</a:t>
            </a:r>
            <a:r>
              <a:rPr lang="en-US" altLang="en-US" sz="2000"/>
              <a:t>: means “one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*</a:t>
            </a:r>
            <a:r>
              <a:rPr lang="en-US" altLang="en-US" sz="2000"/>
              <a:t>: means “zero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[ ]</a:t>
            </a:r>
            <a:r>
              <a:rPr lang="en-US" altLang="en-US" sz="2000"/>
              <a:t>: means “optional”</a:t>
            </a:r>
          </a:p>
        </p:txBody>
      </p:sp>
    </p:spTree>
    <p:extLst>
      <p:ext uri="{BB962C8B-B14F-4D97-AF65-F5344CB8AC3E}">
        <p14:creationId xmlns:p14="http://schemas.microsoft.com/office/powerpoint/2010/main" val="3488290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665163" y="5070475"/>
            <a:ext cx="3001962" cy="1385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|</a:t>
            </a:r>
            <a:r>
              <a:rPr lang="en-US" altLang="en-US" sz="2000"/>
              <a:t>: means “or”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+</a:t>
            </a:r>
            <a:r>
              <a:rPr lang="en-US" altLang="en-US" sz="2000"/>
              <a:t>: means “one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*</a:t>
            </a:r>
            <a:r>
              <a:rPr lang="en-US" altLang="en-US" sz="2000"/>
              <a:t>: means “zero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[ ]</a:t>
            </a:r>
            <a:r>
              <a:rPr lang="en-US" altLang="en-US" sz="2000"/>
              <a:t>: means “optional”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48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6875" y="4683125"/>
            <a:ext cx="2954338" cy="1384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u="sng" dirty="0">
                <a:solidFill>
                  <a:srgbClr val="FF0000"/>
                </a:solidFill>
              </a:rPr>
              <a:t>SCANNER: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dirty="0"/>
              <a:t>read the next char c;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u="sng" dirty="0"/>
              <a:t>if</a:t>
            </a:r>
            <a:r>
              <a:rPr lang="en-US" sz="1400" dirty="0"/>
              <a:t> c is not a letter or digit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then</a:t>
            </a:r>
            <a:r>
              <a:rPr lang="en-US" sz="1400" dirty="0"/>
              <a:t> return c;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else if</a:t>
            </a:r>
            <a:r>
              <a:rPr lang="en-US" sz="1400" dirty="0"/>
              <a:t> c is a digit call </a:t>
            </a:r>
            <a:r>
              <a:rPr lang="en-US" sz="1400" dirty="0">
                <a:solidFill>
                  <a:srgbClr val="FF0000"/>
                </a:solidFill>
              </a:rPr>
              <a:t>INTEGER</a:t>
            </a:r>
          </a:p>
          <a:p>
            <a:pPr>
              <a:defRPr/>
            </a:pPr>
            <a:r>
              <a:rPr lang="en-US" sz="1400" dirty="0"/>
              <a:t>             </a:t>
            </a:r>
            <a:r>
              <a:rPr lang="en-US" sz="1400" u="sng" dirty="0"/>
              <a:t>else</a:t>
            </a:r>
            <a:r>
              <a:rPr lang="en-US" sz="1400" dirty="0"/>
              <a:t> call </a:t>
            </a:r>
            <a:r>
              <a:rPr lang="en-US" sz="1400" dirty="0">
                <a:solidFill>
                  <a:srgbClr val="FF0000"/>
                </a:solidFill>
              </a:rPr>
              <a:t>WORD</a:t>
            </a:r>
            <a:r>
              <a:rPr lang="en-US" sz="1400" dirty="0"/>
              <a:t>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0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6875" y="4683125"/>
            <a:ext cx="2954338" cy="1384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u="sng" dirty="0">
                <a:solidFill>
                  <a:srgbClr val="FF0000"/>
                </a:solidFill>
              </a:rPr>
              <a:t>SCANNER: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dirty="0"/>
              <a:t>read the next char c;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u="sng" dirty="0"/>
              <a:t>if</a:t>
            </a:r>
            <a:r>
              <a:rPr lang="en-US" sz="1400" dirty="0"/>
              <a:t> c is not a letter or digit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then</a:t>
            </a:r>
            <a:r>
              <a:rPr lang="en-US" sz="1400" dirty="0"/>
              <a:t> return c;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else if</a:t>
            </a:r>
            <a:r>
              <a:rPr lang="en-US" sz="1400" dirty="0"/>
              <a:t> c is a digit call </a:t>
            </a:r>
            <a:r>
              <a:rPr lang="en-US" sz="1400" dirty="0">
                <a:solidFill>
                  <a:srgbClr val="FF0000"/>
                </a:solidFill>
              </a:rPr>
              <a:t>INTEGER</a:t>
            </a:r>
          </a:p>
          <a:p>
            <a:pPr>
              <a:defRPr/>
            </a:pPr>
            <a:r>
              <a:rPr lang="en-US" sz="1400" dirty="0"/>
              <a:t>             </a:t>
            </a:r>
            <a:r>
              <a:rPr lang="en-US" sz="1400" u="sng" dirty="0"/>
              <a:t>else</a:t>
            </a:r>
            <a:r>
              <a:rPr lang="en-US" sz="1400" dirty="0"/>
              <a:t> call </a:t>
            </a:r>
            <a:r>
              <a:rPr lang="en-US" sz="1400" dirty="0">
                <a:solidFill>
                  <a:srgbClr val="FF0000"/>
                </a:solidFill>
              </a:rPr>
              <a:t>WORD</a:t>
            </a:r>
            <a:r>
              <a:rPr lang="en-US" sz="1400" dirty="0"/>
              <a:t>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36" name="TextBox 23"/>
          <p:cNvSpPr txBox="1">
            <a:spLocks noChangeArrowheads="1"/>
          </p:cNvSpPr>
          <p:nvPr/>
        </p:nvSpPr>
        <p:spPr bwMode="auto">
          <a:xfrm>
            <a:off x="3513138" y="4692650"/>
            <a:ext cx="24225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u="sng">
                <a:solidFill>
                  <a:srgbClr val="FF0000"/>
                </a:solidFill>
              </a:rPr>
              <a:t>WORD: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1. read the next char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2. </a:t>
            </a:r>
            <a:r>
              <a:rPr lang="en-US" altLang="en-US" sz="1400" u="sng"/>
              <a:t>while</a:t>
            </a:r>
            <a:r>
              <a:rPr lang="en-US" altLang="en-US" sz="1400"/>
              <a:t> c is a digit/letter </a:t>
            </a:r>
            <a:r>
              <a:rPr lang="en-US" altLang="en-US" sz="1400" u="sng"/>
              <a:t>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        add c to the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        read the next char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3. </a:t>
            </a:r>
            <a:r>
              <a:rPr lang="en-US" altLang="en-US" sz="1400" u="sng"/>
              <a:t>if</a:t>
            </a:r>
            <a:r>
              <a:rPr lang="en-US" altLang="en-US" sz="1400"/>
              <a:t> c = “.” ……</a:t>
            </a:r>
          </a:p>
        </p:txBody>
      </p:sp>
    </p:spTree>
    <p:extLst>
      <p:ext uri="{BB962C8B-B14F-4D97-AF65-F5344CB8AC3E}">
        <p14:creationId xmlns:p14="http://schemas.microsoft.com/office/powerpoint/2010/main" val="1829603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 </a:t>
            </a:r>
          </a:p>
        </p:txBody>
      </p:sp>
    </p:spTree>
    <p:extLst>
      <p:ext uri="{BB962C8B-B14F-4D97-AF65-F5344CB8AC3E}">
        <p14:creationId xmlns:p14="http://schemas.microsoft.com/office/powerpoint/2010/main" val="917621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25158952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3719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TABLE </a:t>
            </a:r>
            <a:r>
              <a:rPr lang="en-US" altLang="zh-CN" sz="1400">
                <a:ea typeface="宋体" panose="02010600030101010101" pitchFamily="2" charset="-122"/>
              </a:rPr>
              <a:t>&lt;name&gt; (&lt;list of elements&gt;);		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1400">
                <a:ea typeface="宋体" panose="02010600030101010101" pitchFamily="2" charset="-122"/>
              </a:rPr>
              <a:t> &lt;table construction&gt;;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ASSERTION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1400">
                <a:ea typeface="宋体" panose="02010600030101010101" pitchFamily="2" charset="-122"/>
              </a:rPr>
              <a:t> (&lt;condition&gt;);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TRIGGER </a:t>
            </a:r>
            <a:r>
              <a:rPr lang="en-US" altLang="zh-CN" sz="1400">
                <a:ea typeface="宋体" panose="02010600030101010101" pitchFamily="2" charset="-122"/>
              </a:rPr>
              <a:t>&lt;name&gt;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 INDEX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>
                <a:ea typeface="宋体" panose="02010600030101010101" pitchFamily="2" charset="-122"/>
              </a:rPr>
              <a:t> &lt;table&gt;(&lt;attribute-list&gt;);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DROP TABLE </a:t>
            </a:r>
            <a:r>
              <a:rPr lang="en-US" altLang="zh-CN" sz="1400">
                <a:ea typeface="宋体" panose="02010600030101010101" pitchFamily="2" charset="-122"/>
              </a:rPr>
              <a:t>&lt;name&gt;;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ALTER TABLE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ADD</a:t>
            </a:r>
            <a:r>
              <a:rPr lang="en-US" altLang="zh-CN" sz="1400">
                <a:ea typeface="宋体" panose="02010600030101010101" pitchFamily="2" charset="-122"/>
              </a:rPr>
              <a:t> &lt;attribute declaration&gt;;	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ALTER TABLE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DROP</a:t>
            </a:r>
            <a:r>
              <a:rPr lang="en-US" altLang="zh-CN" sz="1400">
                <a:ea typeface="宋体" panose="02010600030101010101" pitchFamily="2" charset="-122"/>
              </a:rPr>
              <a:t> &lt;attribute&gt;;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>
                <a:ea typeface="宋体" panose="02010600030101010101" pitchFamily="2" charset="-122"/>
              </a:rPr>
              <a:t> select-list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>
                <a:ea typeface="宋体" panose="02010600030101010101" pitchFamily="2" charset="-122"/>
              </a:rPr>
              <a:t> from-list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      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1400">
                <a:ea typeface="宋体" panose="02010600030101010101" pitchFamily="2" charset="-122"/>
              </a:rPr>
              <a:t>group-list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1400">
                <a:ea typeface="宋体" panose="02010600030101010101" pitchFamily="2" charset="-122"/>
              </a:rPr>
              <a:t> conditions;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>
                <a:ea typeface="宋体" panose="02010600030101010101" pitchFamily="2" charset="-122"/>
              </a:rPr>
              <a:t> (subquery);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INTERSECT</a:t>
            </a:r>
            <a:r>
              <a:rPr lang="en-US" altLang="zh-CN" sz="1400">
                <a:ea typeface="宋体" panose="02010600030101010101" pitchFamily="2" charset="-122"/>
              </a:rPr>
              <a:t> (subquery);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EXCEPT</a:t>
            </a:r>
            <a:r>
              <a:rPr lang="en-US" altLang="zh-CN" sz="1400">
                <a:ea typeface="宋体" panose="02010600030101010101" pitchFamily="2" charset="-122"/>
              </a:rPr>
              <a:t> (subquery);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CROSS JOIN </a:t>
            </a:r>
            <a:r>
              <a:rPr lang="en-US" altLang="zh-CN" sz="1400">
                <a:ea typeface="宋体" panose="02010600030101010101" pitchFamily="2" charset="-122"/>
              </a:rPr>
              <a:t>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NATURAL JOIN </a:t>
            </a:r>
            <a:r>
              <a:rPr lang="en-US" altLang="zh-CN" sz="1400">
                <a:ea typeface="宋体" panose="02010600030101010101" pitchFamily="2" charset="-122"/>
              </a:rPr>
              <a:t>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>
                <a:ea typeface="宋体" panose="02010600030101010101" pitchFamily="2" charset="-122"/>
              </a:rPr>
              <a:t> S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>
                <a:ea typeface="宋体" panose="02010600030101010101" pitchFamily="2" charset="-122"/>
              </a:rPr>
              <a:t> &lt;condition&gt;;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1400">
                <a:ea typeface="宋体" panose="02010600030101010101" pitchFamily="2" charset="-122"/>
              </a:rPr>
              <a:t>&lt;relation&gt;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1400">
                <a:ea typeface="宋体" panose="02010600030101010101" pitchFamily="2" charset="-122"/>
              </a:rPr>
              <a:t> (&lt;list of values&gt;);      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DELETE FROM </a:t>
            </a:r>
            <a:r>
              <a:rPr lang="en-US" altLang="zh-CN" sz="1400">
                <a:ea typeface="宋体" panose="02010600030101010101" pitchFamily="2" charset="-122"/>
              </a:rPr>
              <a:t>&lt;relation&gt;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ea typeface="宋体" panose="02010600030101010101" pitchFamily="2" charset="-122"/>
              </a:rPr>
              <a:t> &lt;condition&gt;;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1400">
                <a:ea typeface="宋体" panose="02010600030101010101" pitchFamily="2" charset="-122"/>
              </a:rPr>
              <a:t> &lt;relation&gt;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1400">
                <a:ea typeface="宋体" panose="02010600030101010101" pitchFamily="2" charset="-122"/>
              </a:rPr>
              <a:t> &lt;list of attribute assignments&gt;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ea typeface="宋体" panose="02010600030101010101" pitchFamily="2" charset="-122"/>
              </a:rPr>
              <a:t> &lt;condition on tuples&gt;;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6477000" y="2955925"/>
            <a:ext cx="1616075" cy="5857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reserved words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i.e., keyword</a:t>
            </a:r>
          </a:p>
        </p:txBody>
      </p:sp>
    </p:spTree>
    <p:extLst>
      <p:ext uri="{BB962C8B-B14F-4D97-AF65-F5344CB8AC3E}">
        <p14:creationId xmlns:p14="http://schemas.microsoft.com/office/powerpoint/2010/main" val="1800650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/>
              <a:t>statement ::= create-table-statement | drop-table-statement | select-statement</a:t>
            </a:r>
          </a:p>
          <a:p>
            <a:pPr>
              <a:buFontTx/>
              <a:buNone/>
            </a:pPr>
            <a:r>
              <a:rPr lang="en-US" altLang="en-US" sz="1300"/>
              <a:t>		    | delete-statement | insert-statement</a:t>
            </a:r>
          </a:p>
          <a:p>
            <a:pPr>
              <a:buFontTx/>
              <a:buNone/>
            </a:pPr>
            <a:r>
              <a:rPr lang="en-US" altLang="en-US" sz="1300"/>
              <a:t>create-table-statement ::= CREATE TABLE table-name(attribute-type-list)</a:t>
            </a:r>
          </a:p>
          <a:p>
            <a:pPr>
              <a:buFontTx/>
              <a:buNone/>
            </a:pPr>
            <a:r>
              <a:rPr lang="en-US" altLang="en-US" sz="1300"/>
              <a:t>attribute-type-list ::= attribute-name data-type | attribute-name data-type, attribute-type-list</a:t>
            </a:r>
          </a:p>
          <a:p>
            <a:pPr>
              <a:buFontTx/>
              <a:buNone/>
            </a:pPr>
            <a:r>
              <a:rPr lang="en-US" altLang="en-US" sz="1300"/>
              <a:t>data-type ::= INT | STR20</a:t>
            </a:r>
          </a:p>
          <a:p>
            <a:pPr>
              <a:buFontTx/>
              <a:buNone/>
            </a:pPr>
            <a:r>
              <a:rPr lang="en-US" altLang="en-US" sz="1300"/>
              <a:t>drop-table-statement ::= DROP TABLE table-name</a:t>
            </a:r>
          </a:p>
          <a:p>
            <a:pPr>
              <a:buFontTx/>
              <a:buNone/>
            </a:pPr>
            <a:r>
              <a:rPr lang="en-US" altLang="en-US" sz="1300"/>
              <a:t>select-statement ::= SELECT [DISTINCT] select-list FROM table-list [WHERE search-condition]</a:t>
            </a:r>
          </a:p>
          <a:p>
            <a:pPr>
              <a:buFontTx/>
              <a:buNone/>
            </a:pPr>
            <a:r>
              <a:rPr lang="en-US" altLang="en-US" sz="1300"/>
              <a:t>		              [ORDER BY column-name]</a:t>
            </a:r>
          </a:p>
          <a:p>
            <a:pPr>
              <a:buFontTx/>
              <a:buNone/>
            </a:pPr>
            <a:r>
              <a:rPr lang="en-US" altLang="en-US" sz="1300"/>
              <a:t>select-list ::= * | select-sublist</a:t>
            </a:r>
          </a:p>
          <a:p>
            <a:pPr>
              <a:buFontTx/>
              <a:buNone/>
            </a:pPr>
            <a:r>
              <a:rPr lang="en-US" altLang="en-US" sz="1300"/>
              <a:t>select-sublist ::= column-name | column-name, select-sublist</a:t>
            </a:r>
          </a:p>
          <a:p>
            <a:pPr>
              <a:buFontTx/>
              <a:buNone/>
            </a:pPr>
            <a:r>
              <a:rPr lang="en-US" altLang="en-US" sz="1300"/>
              <a:t>table-list ::= table-name | table-name, table-list</a:t>
            </a:r>
          </a:p>
          <a:p>
            <a:pPr>
              <a:buFontTx/>
              <a:buNone/>
            </a:pPr>
            <a:r>
              <a:rPr lang="en-US" altLang="en-US" sz="1300"/>
              <a:t>delete-statement ::= DELETE FROM table-name [WHERE search-condition]</a:t>
            </a:r>
          </a:p>
          <a:p>
            <a:pPr>
              <a:buFontTx/>
              <a:buNone/>
            </a:pPr>
            <a:r>
              <a:rPr lang="en-US" altLang="en-US" sz="1300"/>
              <a:t>insert-statement ::= INSERT INTO table-name(attribute-list) insert-tuples</a:t>
            </a:r>
          </a:p>
          <a:p>
            <a:pPr>
              <a:buFontTx/>
              <a:buNone/>
            </a:pPr>
            <a:r>
              <a:rPr lang="en-US" altLang="en-US" sz="1300"/>
              <a:t>insert-tuples ::= VALUES (value-list) | select-statement</a:t>
            </a:r>
          </a:p>
          <a:p>
            <a:pPr>
              <a:buFontTx/>
              <a:buNone/>
            </a:pPr>
            <a:r>
              <a:rPr lang="en-US" altLang="en-US" sz="1300"/>
              <a:t>attribute-list ::= attribute-name | attribute-name, attribute-list</a:t>
            </a:r>
          </a:p>
          <a:p>
            <a:pPr>
              <a:buFontTx/>
              <a:buNone/>
            </a:pPr>
            <a:r>
              <a:rPr lang="en-US" altLang="en-US" sz="1300"/>
              <a:t>value ::= literal | integer | NULL</a:t>
            </a:r>
          </a:p>
          <a:p>
            <a:pPr>
              <a:buFontTx/>
              <a:buNone/>
            </a:pPr>
            <a:r>
              <a:rPr lang="en-US" altLang="en-US" sz="1300"/>
              <a:t>value-list ::= value | value, value-list</a:t>
            </a:r>
          </a:p>
          <a:p>
            <a:pPr>
              <a:buFontTx/>
              <a:buNone/>
            </a:pPr>
            <a:r>
              <a:rPr lang="en-US" altLang="en-US" sz="1300"/>
              <a:t>search-condition ::= boolean-term | boolean-term OR search-condition</a:t>
            </a:r>
          </a:p>
          <a:p>
            <a:pPr>
              <a:buFontTx/>
              <a:buNone/>
            </a:pPr>
            <a:r>
              <a:rPr lang="en-US" altLang="en-US" sz="1300"/>
              <a:t>boolean-term ::= boolean-factor | boolean-factor AND boolean-term</a:t>
            </a:r>
          </a:p>
          <a:p>
            <a:pPr>
              <a:buFontTx/>
              <a:buNone/>
            </a:pPr>
            <a:r>
              <a:rPr lang="en-US" altLang="en-US" sz="1300"/>
              <a:t>boolean-factor ::= [NOT] boolean-primary</a:t>
            </a:r>
          </a:p>
          <a:p>
            <a:pPr>
              <a:buFontTx/>
              <a:buNone/>
            </a:pPr>
            <a:r>
              <a:rPr lang="en-US" altLang="en-US" sz="1300"/>
              <a:t>boolean-primary ::= comparison-predicate | "[" search-condition "]"</a:t>
            </a:r>
          </a:p>
          <a:p>
            <a:pPr>
              <a:buFontTx/>
              <a:buNone/>
            </a:pPr>
            <a:r>
              <a:rPr lang="en-US" altLang="en-US" sz="1300"/>
              <a:t>comparison-predicate ::= expression comp-op expression</a:t>
            </a:r>
          </a:p>
          <a:p>
            <a:pPr>
              <a:buFontTx/>
              <a:buNone/>
            </a:pPr>
            <a:r>
              <a:rPr lang="en-US" altLang="en-US" sz="1300"/>
              <a:t>expression ::= term | term + expression | term - expression</a:t>
            </a:r>
          </a:p>
          <a:p>
            <a:pPr>
              <a:buFontTx/>
              <a:buNone/>
            </a:pPr>
            <a:r>
              <a:rPr lang="en-US" altLang="en-US" sz="1300"/>
              <a:t>term ::= column-name | literal | integer | (expression)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</p:spTree>
    <p:extLst>
      <p:ext uri="{BB962C8B-B14F-4D97-AF65-F5344CB8AC3E}">
        <p14:creationId xmlns:p14="http://schemas.microsoft.com/office/powerpoint/2010/main" val="2700233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statement</a:t>
            </a:r>
            <a:r>
              <a:rPr lang="en-US" altLang="en-US" sz="1300"/>
              <a:t> ::= create-table-statement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drop-table-statement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/>
              <a:t>		   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delete-statement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insert-statement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create-table-statement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CREATE TABLE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attribute-type-list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attribute-type-list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attribute-type-list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data-type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INT</a:t>
            </a:r>
            <a:r>
              <a:rPr lang="en-US" altLang="en-US" sz="1300">
                <a:solidFill>
                  <a:srgbClr val="FF0000"/>
                </a:solidFill>
              </a:rPr>
              <a:t> | </a:t>
            </a:r>
            <a:r>
              <a:rPr lang="en-US" altLang="en-US" sz="1300">
                <a:solidFill>
                  <a:srgbClr val="FFC000"/>
                </a:solidFill>
              </a:rPr>
              <a:t>STR20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drop-table-statement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DROP TABLE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SELECT</a:t>
            </a:r>
            <a:r>
              <a:rPr lang="en-US" altLang="en-US" sz="1300">
                <a:solidFill>
                  <a:srgbClr val="FF0000"/>
                </a:solidFill>
              </a:rPr>
              <a:t> [</a:t>
            </a:r>
            <a:r>
              <a:rPr lang="en-US" altLang="en-US" sz="1300">
                <a:solidFill>
                  <a:srgbClr val="FFC000"/>
                </a:solidFill>
              </a:rPr>
              <a:t>DISTINCT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select-list </a:t>
            </a:r>
            <a:r>
              <a:rPr lang="en-US" altLang="en-US" sz="1300">
                <a:solidFill>
                  <a:srgbClr val="FFC000"/>
                </a:solidFill>
              </a:rPr>
              <a:t>FROM</a:t>
            </a:r>
            <a:r>
              <a:rPr lang="en-US" altLang="en-US" sz="1300"/>
              <a:t> table-list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/>
              <a:t>		             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ORDER BY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*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select-sublist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column-name,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table-list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table-name,</a:t>
            </a:r>
            <a:r>
              <a:rPr lang="en-US" altLang="en-US" sz="1300"/>
              <a:t> table-list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delete-statement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DELETE FROM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INSERT INTO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insert-tuples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insert-tuples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VALUES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value-list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attribute-name,</a:t>
            </a:r>
            <a:r>
              <a:rPr lang="en-US" altLang="en-US" sz="1300"/>
              <a:t> attribute-list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literal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integer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C000"/>
                </a:solidFill>
              </a:rPr>
              <a:t>NULL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value-list</a:t>
            </a:r>
            <a:r>
              <a:rPr lang="en-US" altLang="en-US" sz="1300"/>
              <a:t> ::= value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value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value-list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search-condition</a:t>
            </a:r>
            <a:r>
              <a:rPr lang="en-US" altLang="en-US" sz="1300"/>
              <a:t> ::= boolean-term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boolean-term </a:t>
            </a:r>
            <a:r>
              <a:rPr lang="en-US" altLang="en-US" sz="1300">
                <a:solidFill>
                  <a:srgbClr val="FFC000"/>
                </a:solidFill>
              </a:rPr>
              <a:t>OR</a:t>
            </a:r>
            <a:r>
              <a:rPr lang="en-US" altLang="en-US" sz="1300"/>
              <a:t> search-condition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boolean-term</a:t>
            </a:r>
            <a:r>
              <a:rPr lang="en-US" altLang="en-US" sz="1300"/>
              <a:t> ::= boolean-factor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boolean-factor </a:t>
            </a:r>
            <a:r>
              <a:rPr lang="en-US" altLang="en-US" sz="1300">
                <a:solidFill>
                  <a:srgbClr val="FFC000"/>
                </a:solidFill>
              </a:rPr>
              <a:t>AND</a:t>
            </a:r>
            <a:r>
              <a:rPr lang="en-US" altLang="en-US" sz="1300"/>
              <a:t> boolean-term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boolean-factor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NOT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boolean-primary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boolean-primary</a:t>
            </a:r>
            <a:r>
              <a:rPr lang="en-US" altLang="en-US" sz="1300"/>
              <a:t> ::= comparison-predicate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[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/>
              <a:t> search-condition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]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comparison-predicate</a:t>
            </a:r>
            <a:r>
              <a:rPr lang="en-US" altLang="en-US" sz="1300"/>
              <a:t> ::= expression </a:t>
            </a:r>
            <a:r>
              <a:rPr lang="en-US" altLang="en-US" sz="1300">
                <a:solidFill>
                  <a:srgbClr val="00B050"/>
                </a:solidFill>
              </a:rPr>
              <a:t>comp-op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expression</a:t>
            </a:r>
            <a:r>
              <a:rPr lang="en-US" altLang="en-US" sz="1300"/>
              <a:t> ::= 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+</a:t>
            </a:r>
            <a:r>
              <a:rPr lang="en-US" altLang="en-US" sz="1300"/>
              <a:t> expression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-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term</a:t>
            </a:r>
            <a:r>
              <a:rPr lang="en-US" altLang="en-US" sz="1300"/>
              <a:t> ::= column-name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literal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integer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expression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7013" y="588963"/>
            <a:ext cx="1430337" cy="5756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2127250" y="80963"/>
            <a:ext cx="2092325" cy="371475"/>
          </a:xfrm>
          <a:prstGeom prst="wedgeEllipseCallout">
            <a:avLst>
              <a:gd name="adj1" fmla="val -75811"/>
              <a:gd name="adj2" fmla="val 9176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err="1">
                <a:solidFill>
                  <a:srgbClr val="FF0000"/>
                </a:solidFill>
              </a:rPr>
              <a:t>nonterminals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5062" name="TextBox 3"/>
          <p:cNvSpPr txBox="1">
            <a:spLocks noChangeArrowheads="1"/>
          </p:cNvSpPr>
          <p:nvPr/>
        </p:nvSpPr>
        <p:spPr bwMode="auto">
          <a:xfrm>
            <a:off x="6680200" y="3113088"/>
            <a:ext cx="1563688" cy="10779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nonterminal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</a:rPr>
              <a:t>keyword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words returned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  by SCANNER</a:t>
            </a:r>
          </a:p>
        </p:txBody>
      </p:sp>
    </p:spTree>
    <p:extLst>
      <p:ext uri="{BB962C8B-B14F-4D97-AF65-F5344CB8AC3E}">
        <p14:creationId xmlns:p14="http://schemas.microsoft.com/office/powerpoint/2010/main" val="436150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statement</a:t>
            </a:r>
            <a:r>
              <a:rPr lang="en-US" altLang="en-US" sz="1300"/>
              <a:t> ::= create-table-statement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drop-table-statement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/>
              <a:t>		   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delete-statement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insert-statement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create-table-statement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CREATE TABLE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attribute-type-list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attribute-type-list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attribute-type-list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data-type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INT</a:t>
            </a:r>
            <a:r>
              <a:rPr lang="en-US" altLang="en-US" sz="1300">
                <a:solidFill>
                  <a:srgbClr val="FF0000"/>
                </a:solidFill>
              </a:rPr>
              <a:t> | </a:t>
            </a:r>
            <a:r>
              <a:rPr lang="en-US" altLang="en-US" sz="1300">
                <a:solidFill>
                  <a:srgbClr val="FFC000"/>
                </a:solidFill>
              </a:rPr>
              <a:t>STR20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drop-table-statement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DROP TABLE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SELECT</a:t>
            </a:r>
            <a:r>
              <a:rPr lang="en-US" altLang="en-US" sz="1300">
                <a:solidFill>
                  <a:srgbClr val="FF0000"/>
                </a:solidFill>
              </a:rPr>
              <a:t> [</a:t>
            </a:r>
            <a:r>
              <a:rPr lang="en-US" altLang="en-US" sz="1300">
                <a:solidFill>
                  <a:srgbClr val="FFC000"/>
                </a:solidFill>
              </a:rPr>
              <a:t>DISTINCT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select-list </a:t>
            </a:r>
            <a:r>
              <a:rPr lang="en-US" altLang="en-US" sz="1300">
                <a:solidFill>
                  <a:srgbClr val="FFC000"/>
                </a:solidFill>
              </a:rPr>
              <a:t>FROM</a:t>
            </a:r>
            <a:r>
              <a:rPr lang="en-US" altLang="en-US" sz="1300"/>
              <a:t> table-list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/>
              <a:t>		             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ORDER BY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*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select-sublist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column-name,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table-list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table-name,</a:t>
            </a:r>
            <a:r>
              <a:rPr lang="en-US" altLang="en-US" sz="1300"/>
              <a:t> table-list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delete-statement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DELETE FROM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INSERT INTO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insert-tuples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insert-tuples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VALUES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value-list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attribute-name,</a:t>
            </a:r>
            <a:r>
              <a:rPr lang="en-US" altLang="en-US" sz="1300"/>
              <a:t> attribute-list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literal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integer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C000"/>
                </a:solidFill>
              </a:rPr>
              <a:t>NULL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value-list</a:t>
            </a:r>
            <a:r>
              <a:rPr lang="en-US" altLang="en-US" sz="1300"/>
              <a:t> ::= value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value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value-list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search-condition</a:t>
            </a:r>
            <a:r>
              <a:rPr lang="en-US" altLang="en-US" sz="1300"/>
              <a:t> ::= boolean-term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boolean-term </a:t>
            </a:r>
            <a:r>
              <a:rPr lang="en-US" altLang="en-US" sz="1300">
                <a:solidFill>
                  <a:srgbClr val="FFC000"/>
                </a:solidFill>
              </a:rPr>
              <a:t>OR</a:t>
            </a:r>
            <a:r>
              <a:rPr lang="en-US" altLang="en-US" sz="1300"/>
              <a:t> search-condition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boolean-term</a:t>
            </a:r>
            <a:r>
              <a:rPr lang="en-US" altLang="en-US" sz="1300"/>
              <a:t> ::= boolean-factor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boolean-factor </a:t>
            </a:r>
            <a:r>
              <a:rPr lang="en-US" altLang="en-US" sz="1300">
                <a:solidFill>
                  <a:srgbClr val="FFC000"/>
                </a:solidFill>
              </a:rPr>
              <a:t>AND</a:t>
            </a:r>
            <a:r>
              <a:rPr lang="en-US" altLang="en-US" sz="1300"/>
              <a:t> boolean-term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boolean-factor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NOT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boolean-primary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boolean-primary</a:t>
            </a:r>
            <a:r>
              <a:rPr lang="en-US" altLang="en-US" sz="1300"/>
              <a:t> ::= comparison-predicate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[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/>
              <a:t> search-condition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]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comparison-predicate</a:t>
            </a:r>
            <a:r>
              <a:rPr lang="en-US" altLang="en-US" sz="1300"/>
              <a:t> ::= expression </a:t>
            </a:r>
            <a:r>
              <a:rPr lang="en-US" altLang="en-US" sz="1300">
                <a:solidFill>
                  <a:srgbClr val="00B050"/>
                </a:solidFill>
              </a:rPr>
              <a:t>comp-op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expression</a:t>
            </a:r>
            <a:r>
              <a:rPr lang="en-US" altLang="en-US" sz="1300"/>
              <a:t> ::= 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+</a:t>
            </a:r>
            <a:r>
              <a:rPr lang="en-US" altLang="en-US" sz="1300"/>
              <a:t> expression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-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term</a:t>
            </a:r>
            <a:r>
              <a:rPr lang="en-US" altLang="en-US" sz="1300"/>
              <a:t> ::= column-name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literal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integer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expression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7013" y="588963"/>
            <a:ext cx="1430337" cy="5756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2127250" y="80963"/>
            <a:ext cx="2092325" cy="371475"/>
          </a:xfrm>
          <a:prstGeom prst="wedgeEllipseCallout">
            <a:avLst>
              <a:gd name="adj1" fmla="val -75811"/>
              <a:gd name="adj2" fmla="val 9176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err="1">
                <a:solidFill>
                  <a:srgbClr val="FF0000"/>
                </a:solidFill>
              </a:rPr>
              <a:t>nonterminals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6086" name="TextBox 3"/>
          <p:cNvSpPr txBox="1">
            <a:spLocks noChangeArrowheads="1"/>
          </p:cNvSpPr>
          <p:nvPr/>
        </p:nvSpPr>
        <p:spPr bwMode="auto">
          <a:xfrm>
            <a:off x="6307138" y="2805113"/>
            <a:ext cx="2273300" cy="16303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For each nonterminal,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write a subroutine to handle it.  </a:t>
            </a:r>
          </a:p>
        </p:txBody>
      </p:sp>
    </p:spTree>
    <p:extLst>
      <p:ext uri="{BB962C8B-B14F-4D97-AF65-F5344CB8AC3E}">
        <p14:creationId xmlns:p14="http://schemas.microsoft.com/office/powerpoint/2010/main" val="3578294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65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915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1063" y="6270625"/>
            <a:ext cx="4284662" cy="4524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Be careful with “pre-read” words </a:t>
            </a:r>
          </a:p>
        </p:txBody>
      </p:sp>
    </p:spTree>
    <p:extLst>
      <p:ext uri="{BB962C8B-B14F-4D97-AF65-F5344CB8AC3E}">
        <p14:creationId xmlns:p14="http://schemas.microsoft.com/office/powerpoint/2010/main" val="1087924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017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018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</p:txBody>
      </p:sp>
    </p:spTree>
    <p:extLst>
      <p:ext uri="{BB962C8B-B14F-4D97-AF65-F5344CB8AC3E}">
        <p14:creationId xmlns:p14="http://schemas.microsoft.com/office/powerpoint/2010/main" val="3705787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12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18830444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325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3253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  <p:sp>
        <p:nvSpPr>
          <p:cNvPr id="53254" name="TextBox 2"/>
          <p:cNvSpPr txBox="1">
            <a:spLocks noChangeArrowheads="1"/>
          </p:cNvSpPr>
          <p:nvPr/>
        </p:nvSpPr>
        <p:spPr bwMode="auto">
          <a:xfrm>
            <a:off x="2217738" y="4770438"/>
            <a:ext cx="5734050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What is this?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 tree structure that shows how the program P follows the grammar rules</a:t>
            </a:r>
          </a:p>
        </p:txBody>
      </p:sp>
    </p:spTree>
    <p:extLst>
      <p:ext uri="{BB962C8B-B14F-4D97-AF65-F5344CB8AC3E}">
        <p14:creationId xmlns:p14="http://schemas.microsoft.com/office/powerpoint/2010/main" val="4194770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427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</p:spTree>
    <p:extLst>
      <p:ext uri="{BB962C8B-B14F-4D97-AF65-F5344CB8AC3E}">
        <p14:creationId xmlns:p14="http://schemas.microsoft.com/office/powerpoint/2010/main" val="3676344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5299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5302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5303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5299" idx="2"/>
            <a:endCxn id="55320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5303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5302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310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55334" name="TextBox 10"/>
            <p:cNvSpPr txBox="1">
              <a:spLocks noChangeArrowheads="1"/>
            </p:cNvSpPr>
            <p:nvPr/>
          </p:nvSpPr>
          <p:spPr bwMode="auto">
            <a:xfrm>
              <a:off x="5815725" y="3269513"/>
              <a:ext cx="15052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search-condition</a:t>
              </a:r>
            </a:p>
          </p:txBody>
        </p:sp>
        <p:sp>
          <p:nvSpPr>
            <p:cNvPr id="55335" name="TextBox 27"/>
            <p:cNvSpPr txBox="1">
              <a:spLocks noChangeArrowheads="1"/>
            </p:cNvSpPr>
            <p:nvPr/>
          </p:nvSpPr>
          <p:spPr bwMode="auto">
            <a:xfrm>
              <a:off x="5927720" y="3622377"/>
              <a:ext cx="12515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boolean-term</a:t>
              </a:r>
            </a:p>
          </p:txBody>
        </p:sp>
        <p:sp>
          <p:nvSpPr>
            <p:cNvPr id="55336" name="TextBox 28"/>
            <p:cNvSpPr txBox="1">
              <a:spLocks noChangeArrowheads="1"/>
            </p:cNvSpPr>
            <p:nvPr/>
          </p:nvSpPr>
          <p:spPr bwMode="auto">
            <a:xfrm>
              <a:off x="5881539" y="3975241"/>
              <a:ext cx="13302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boolean-factor</a:t>
              </a:r>
            </a:p>
          </p:txBody>
        </p:sp>
        <p:sp>
          <p:nvSpPr>
            <p:cNvPr id="55337" name="TextBox 29"/>
            <p:cNvSpPr txBox="1">
              <a:spLocks noChangeArrowheads="1"/>
            </p:cNvSpPr>
            <p:nvPr/>
          </p:nvSpPr>
          <p:spPr bwMode="auto">
            <a:xfrm>
              <a:off x="5810889" y="4292731"/>
              <a:ext cx="1479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boolean-primary</a:t>
              </a:r>
            </a:p>
          </p:txBody>
        </p:sp>
        <p:sp>
          <p:nvSpPr>
            <p:cNvPr id="55338" name="TextBox 30"/>
            <p:cNvSpPr txBox="1">
              <a:spLocks noChangeArrowheads="1"/>
            </p:cNvSpPr>
            <p:nvPr/>
          </p:nvSpPr>
          <p:spPr bwMode="auto">
            <a:xfrm>
              <a:off x="5806711" y="4645595"/>
              <a:ext cx="18188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comparison-predicte</a:t>
              </a:r>
            </a:p>
          </p:txBody>
        </p:sp>
        <p:sp>
          <p:nvSpPr>
            <p:cNvPr id="55339" name="TextBox 31"/>
            <p:cNvSpPr txBox="1">
              <a:spLocks noChangeArrowheads="1"/>
            </p:cNvSpPr>
            <p:nvPr/>
          </p:nvSpPr>
          <p:spPr bwMode="auto">
            <a:xfrm>
              <a:off x="5082405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5340" name="TextBox 32"/>
            <p:cNvSpPr txBox="1">
              <a:spLocks noChangeArrowheads="1"/>
            </p:cNvSpPr>
            <p:nvPr/>
          </p:nvSpPr>
          <p:spPr bwMode="auto">
            <a:xfrm>
              <a:off x="7114856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5341" name="TextBox 33"/>
            <p:cNvSpPr txBox="1">
              <a:spLocks noChangeArrowheads="1"/>
            </p:cNvSpPr>
            <p:nvPr/>
          </p:nvSpPr>
          <p:spPr bwMode="auto">
            <a:xfrm>
              <a:off x="6193930" y="5028233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comp-op</a:t>
              </a:r>
            </a:p>
          </p:txBody>
        </p:sp>
        <p:sp>
          <p:nvSpPr>
            <p:cNvPr id="55342" name="TextBox 34"/>
            <p:cNvSpPr txBox="1">
              <a:spLocks noChangeArrowheads="1"/>
            </p:cNvSpPr>
            <p:nvPr/>
          </p:nvSpPr>
          <p:spPr bwMode="auto">
            <a:xfrm>
              <a:off x="6479895" y="5389269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=</a:t>
              </a:r>
            </a:p>
          </p:txBody>
        </p:sp>
        <p:sp>
          <p:nvSpPr>
            <p:cNvPr id="55343" name="TextBox 35"/>
            <p:cNvSpPr txBox="1">
              <a:spLocks noChangeArrowheads="1"/>
            </p:cNvSpPr>
            <p:nvPr/>
          </p:nvSpPr>
          <p:spPr bwMode="auto">
            <a:xfrm>
              <a:off x="5303769" y="5351323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5344" name="TextBox 36"/>
            <p:cNvSpPr txBox="1">
              <a:spLocks noChangeArrowheads="1"/>
            </p:cNvSpPr>
            <p:nvPr/>
          </p:nvSpPr>
          <p:spPr bwMode="auto">
            <a:xfrm>
              <a:off x="7290781" y="5351664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5345" name="TextBox 37"/>
            <p:cNvSpPr txBox="1">
              <a:spLocks noChangeArrowheads="1"/>
            </p:cNvSpPr>
            <p:nvPr/>
          </p:nvSpPr>
          <p:spPr bwMode="auto">
            <a:xfrm>
              <a:off x="4951311" y="5689833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5346" name="TextBox 38"/>
            <p:cNvSpPr txBox="1">
              <a:spLocks noChangeArrowheads="1"/>
            </p:cNvSpPr>
            <p:nvPr/>
          </p:nvSpPr>
          <p:spPr bwMode="auto">
            <a:xfrm>
              <a:off x="6924494" y="5697046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5347" name="TextBox 39"/>
            <p:cNvSpPr txBox="1">
              <a:spLocks noChangeArrowheads="1"/>
            </p:cNvSpPr>
            <p:nvPr/>
          </p:nvSpPr>
          <p:spPr bwMode="auto">
            <a:xfrm>
              <a:off x="4823011" y="6103647"/>
              <a:ext cx="15735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Frequents.drinker</a:t>
              </a:r>
            </a:p>
          </p:txBody>
        </p:sp>
        <p:sp>
          <p:nvSpPr>
            <p:cNvPr id="55348" name="TextBox 40"/>
            <p:cNvSpPr txBox="1">
              <a:spLocks noChangeArrowheads="1"/>
            </p:cNvSpPr>
            <p:nvPr/>
          </p:nvSpPr>
          <p:spPr bwMode="auto">
            <a:xfrm>
              <a:off x="7016867" y="6083102"/>
              <a:ext cx="11849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Likes.drinker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11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55320" name="TextBox 8"/>
            <p:cNvSpPr txBox="1">
              <a:spLocks noChangeArrowheads="1"/>
            </p:cNvSpPr>
            <p:nvPr/>
          </p:nvSpPr>
          <p:spPr bwMode="auto">
            <a:xfrm>
              <a:off x="3040190" y="3275774"/>
              <a:ext cx="862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5321" name="TextBox 12"/>
            <p:cNvSpPr txBox="1">
              <a:spLocks noChangeArrowheads="1"/>
            </p:cNvSpPr>
            <p:nvPr/>
          </p:nvSpPr>
          <p:spPr bwMode="auto">
            <a:xfrm>
              <a:off x="2399438" y="3759059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5322" name="TextBox 13"/>
            <p:cNvSpPr txBox="1">
              <a:spLocks noChangeArrowheads="1"/>
            </p:cNvSpPr>
            <p:nvPr/>
          </p:nvSpPr>
          <p:spPr bwMode="auto">
            <a:xfrm>
              <a:off x="3667424" y="3775744"/>
              <a:ext cx="8879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5323" name="TextBox 14"/>
            <p:cNvSpPr txBox="1">
              <a:spLocks noChangeArrowheads="1"/>
            </p:cNvSpPr>
            <p:nvPr/>
          </p:nvSpPr>
          <p:spPr bwMode="auto">
            <a:xfrm>
              <a:off x="3426750" y="3765544"/>
              <a:ext cx="2391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55324" name="TextBox 15"/>
            <p:cNvSpPr txBox="1">
              <a:spLocks noChangeArrowheads="1"/>
            </p:cNvSpPr>
            <p:nvPr/>
          </p:nvSpPr>
          <p:spPr bwMode="auto">
            <a:xfrm>
              <a:off x="3575009" y="4198462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5325" name="TextBox 16"/>
            <p:cNvSpPr txBox="1">
              <a:spLocks noChangeArrowheads="1"/>
            </p:cNvSpPr>
            <p:nvPr/>
          </p:nvSpPr>
          <p:spPr bwMode="auto">
            <a:xfrm>
              <a:off x="2518723" y="4190655"/>
              <a:ext cx="6783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Linkes</a:t>
              </a:r>
            </a:p>
          </p:txBody>
        </p:sp>
        <p:sp>
          <p:nvSpPr>
            <p:cNvPr id="55326" name="TextBox 17"/>
            <p:cNvSpPr txBox="1">
              <a:spLocks noChangeArrowheads="1"/>
            </p:cNvSpPr>
            <p:nvPr/>
          </p:nvSpPr>
          <p:spPr bwMode="auto">
            <a:xfrm>
              <a:off x="3627895" y="4623196"/>
              <a:ext cx="9676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55321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5320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55322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55322" idx="2"/>
              <a:endCxn id="55322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12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55313" name="TextBox 6"/>
            <p:cNvSpPr txBox="1">
              <a:spLocks noChangeArrowheads="1"/>
            </p:cNvSpPr>
            <p:nvPr/>
          </p:nvSpPr>
          <p:spPr bwMode="auto">
            <a:xfrm>
              <a:off x="1226428" y="3265050"/>
              <a:ext cx="92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select-list</a:t>
              </a:r>
            </a:p>
          </p:txBody>
        </p:sp>
        <p:sp>
          <p:nvSpPr>
            <p:cNvPr id="55314" name="TextBox 11"/>
            <p:cNvSpPr txBox="1">
              <a:spLocks noChangeArrowheads="1"/>
            </p:cNvSpPr>
            <p:nvPr/>
          </p:nvSpPr>
          <p:spPr bwMode="auto">
            <a:xfrm>
              <a:off x="1092490" y="3759868"/>
              <a:ext cx="1202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select-sublist</a:t>
              </a:r>
            </a:p>
          </p:txBody>
        </p:sp>
        <p:sp>
          <p:nvSpPr>
            <p:cNvPr id="55315" name="TextBox 24"/>
            <p:cNvSpPr txBox="1">
              <a:spLocks noChangeArrowheads="1"/>
            </p:cNvSpPr>
            <p:nvPr/>
          </p:nvSpPr>
          <p:spPr bwMode="auto">
            <a:xfrm>
              <a:off x="1087765" y="4182962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5316" name="TextBox 25"/>
            <p:cNvSpPr txBox="1">
              <a:spLocks noChangeArrowheads="1"/>
            </p:cNvSpPr>
            <p:nvPr/>
          </p:nvSpPr>
          <p:spPr bwMode="auto">
            <a:xfrm>
              <a:off x="1422947" y="4591095"/>
              <a:ext cx="5373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55313" idx="2"/>
              <a:endCxn id="55314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95955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6323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6324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6326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6327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6328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56329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6323" idx="2"/>
            <a:endCxn id="5634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6328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6327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36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56361" name="TextBox 10"/>
            <p:cNvSpPr txBox="1">
              <a:spLocks noChangeArrowheads="1"/>
            </p:cNvSpPr>
            <p:nvPr/>
          </p:nvSpPr>
          <p:spPr bwMode="auto">
            <a:xfrm>
              <a:off x="5815725" y="3269513"/>
              <a:ext cx="15052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search-condition</a:t>
              </a:r>
            </a:p>
          </p:txBody>
        </p:sp>
        <p:sp>
          <p:nvSpPr>
            <p:cNvPr id="56362" name="TextBox 27"/>
            <p:cNvSpPr txBox="1">
              <a:spLocks noChangeArrowheads="1"/>
            </p:cNvSpPr>
            <p:nvPr/>
          </p:nvSpPr>
          <p:spPr bwMode="auto">
            <a:xfrm>
              <a:off x="5927720" y="3622377"/>
              <a:ext cx="12515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boolean-term</a:t>
              </a:r>
            </a:p>
          </p:txBody>
        </p:sp>
        <p:sp>
          <p:nvSpPr>
            <p:cNvPr id="56363" name="TextBox 28"/>
            <p:cNvSpPr txBox="1">
              <a:spLocks noChangeArrowheads="1"/>
            </p:cNvSpPr>
            <p:nvPr/>
          </p:nvSpPr>
          <p:spPr bwMode="auto">
            <a:xfrm>
              <a:off x="5881539" y="3975241"/>
              <a:ext cx="13302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boolean-factor</a:t>
              </a:r>
            </a:p>
          </p:txBody>
        </p:sp>
        <p:sp>
          <p:nvSpPr>
            <p:cNvPr id="56364" name="TextBox 29"/>
            <p:cNvSpPr txBox="1">
              <a:spLocks noChangeArrowheads="1"/>
            </p:cNvSpPr>
            <p:nvPr/>
          </p:nvSpPr>
          <p:spPr bwMode="auto">
            <a:xfrm>
              <a:off x="5810889" y="4292731"/>
              <a:ext cx="1479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boolean-primary</a:t>
              </a:r>
            </a:p>
          </p:txBody>
        </p:sp>
        <p:sp>
          <p:nvSpPr>
            <p:cNvPr id="56365" name="TextBox 30"/>
            <p:cNvSpPr txBox="1">
              <a:spLocks noChangeArrowheads="1"/>
            </p:cNvSpPr>
            <p:nvPr/>
          </p:nvSpPr>
          <p:spPr bwMode="auto">
            <a:xfrm>
              <a:off x="5806711" y="4645595"/>
              <a:ext cx="18188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comparison-predicte</a:t>
              </a:r>
            </a:p>
          </p:txBody>
        </p:sp>
        <p:sp>
          <p:nvSpPr>
            <p:cNvPr id="56366" name="TextBox 31"/>
            <p:cNvSpPr txBox="1">
              <a:spLocks noChangeArrowheads="1"/>
            </p:cNvSpPr>
            <p:nvPr/>
          </p:nvSpPr>
          <p:spPr bwMode="auto">
            <a:xfrm>
              <a:off x="5082405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6367" name="TextBox 32"/>
            <p:cNvSpPr txBox="1">
              <a:spLocks noChangeArrowheads="1"/>
            </p:cNvSpPr>
            <p:nvPr/>
          </p:nvSpPr>
          <p:spPr bwMode="auto">
            <a:xfrm>
              <a:off x="7114856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6368" name="TextBox 33"/>
            <p:cNvSpPr txBox="1">
              <a:spLocks noChangeArrowheads="1"/>
            </p:cNvSpPr>
            <p:nvPr/>
          </p:nvSpPr>
          <p:spPr bwMode="auto">
            <a:xfrm>
              <a:off x="6193930" y="5028233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comp-op</a:t>
              </a:r>
            </a:p>
          </p:txBody>
        </p:sp>
        <p:sp>
          <p:nvSpPr>
            <p:cNvPr id="56369" name="TextBox 34"/>
            <p:cNvSpPr txBox="1">
              <a:spLocks noChangeArrowheads="1"/>
            </p:cNvSpPr>
            <p:nvPr/>
          </p:nvSpPr>
          <p:spPr bwMode="auto">
            <a:xfrm>
              <a:off x="6479895" y="5389269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=</a:t>
              </a:r>
            </a:p>
          </p:txBody>
        </p:sp>
        <p:sp>
          <p:nvSpPr>
            <p:cNvPr id="56370" name="TextBox 35"/>
            <p:cNvSpPr txBox="1">
              <a:spLocks noChangeArrowheads="1"/>
            </p:cNvSpPr>
            <p:nvPr/>
          </p:nvSpPr>
          <p:spPr bwMode="auto">
            <a:xfrm>
              <a:off x="5303769" y="5351323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6371" name="TextBox 36"/>
            <p:cNvSpPr txBox="1">
              <a:spLocks noChangeArrowheads="1"/>
            </p:cNvSpPr>
            <p:nvPr/>
          </p:nvSpPr>
          <p:spPr bwMode="auto">
            <a:xfrm>
              <a:off x="7290781" y="5351664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6372" name="TextBox 37"/>
            <p:cNvSpPr txBox="1">
              <a:spLocks noChangeArrowheads="1"/>
            </p:cNvSpPr>
            <p:nvPr/>
          </p:nvSpPr>
          <p:spPr bwMode="auto">
            <a:xfrm>
              <a:off x="4951311" y="5689833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73" name="TextBox 38"/>
            <p:cNvSpPr txBox="1">
              <a:spLocks noChangeArrowheads="1"/>
            </p:cNvSpPr>
            <p:nvPr/>
          </p:nvSpPr>
          <p:spPr bwMode="auto">
            <a:xfrm>
              <a:off x="6924494" y="5697046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74" name="TextBox 39"/>
            <p:cNvSpPr txBox="1">
              <a:spLocks noChangeArrowheads="1"/>
            </p:cNvSpPr>
            <p:nvPr/>
          </p:nvSpPr>
          <p:spPr bwMode="auto">
            <a:xfrm>
              <a:off x="4823011" y="6103647"/>
              <a:ext cx="15735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Frequents.drinker</a:t>
              </a:r>
            </a:p>
          </p:txBody>
        </p:sp>
        <p:sp>
          <p:nvSpPr>
            <p:cNvPr id="56375" name="TextBox 40"/>
            <p:cNvSpPr txBox="1">
              <a:spLocks noChangeArrowheads="1"/>
            </p:cNvSpPr>
            <p:nvPr/>
          </p:nvSpPr>
          <p:spPr bwMode="auto">
            <a:xfrm>
              <a:off x="7016867" y="6083102"/>
              <a:ext cx="11849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Likes.drinker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37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56347" name="TextBox 8"/>
            <p:cNvSpPr txBox="1">
              <a:spLocks noChangeArrowheads="1"/>
            </p:cNvSpPr>
            <p:nvPr/>
          </p:nvSpPr>
          <p:spPr bwMode="auto">
            <a:xfrm>
              <a:off x="3040190" y="3275774"/>
              <a:ext cx="862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6348" name="TextBox 12"/>
            <p:cNvSpPr txBox="1">
              <a:spLocks noChangeArrowheads="1"/>
            </p:cNvSpPr>
            <p:nvPr/>
          </p:nvSpPr>
          <p:spPr bwMode="auto">
            <a:xfrm>
              <a:off x="2399438" y="3759059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6349" name="TextBox 13"/>
            <p:cNvSpPr txBox="1">
              <a:spLocks noChangeArrowheads="1"/>
            </p:cNvSpPr>
            <p:nvPr/>
          </p:nvSpPr>
          <p:spPr bwMode="auto">
            <a:xfrm>
              <a:off x="3667424" y="3775744"/>
              <a:ext cx="8879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6350" name="TextBox 14"/>
            <p:cNvSpPr txBox="1">
              <a:spLocks noChangeArrowheads="1"/>
            </p:cNvSpPr>
            <p:nvPr/>
          </p:nvSpPr>
          <p:spPr bwMode="auto">
            <a:xfrm>
              <a:off x="3426750" y="3765544"/>
              <a:ext cx="2391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56351" name="TextBox 15"/>
            <p:cNvSpPr txBox="1">
              <a:spLocks noChangeArrowheads="1"/>
            </p:cNvSpPr>
            <p:nvPr/>
          </p:nvSpPr>
          <p:spPr bwMode="auto">
            <a:xfrm>
              <a:off x="3575009" y="4198462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6352" name="TextBox 16"/>
            <p:cNvSpPr txBox="1">
              <a:spLocks noChangeArrowheads="1"/>
            </p:cNvSpPr>
            <p:nvPr/>
          </p:nvSpPr>
          <p:spPr bwMode="auto">
            <a:xfrm>
              <a:off x="2518723" y="4190655"/>
              <a:ext cx="6783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Linkes</a:t>
              </a:r>
            </a:p>
          </p:txBody>
        </p:sp>
        <p:sp>
          <p:nvSpPr>
            <p:cNvPr id="56353" name="TextBox 17"/>
            <p:cNvSpPr txBox="1">
              <a:spLocks noChangeArrowheads="1"/>
            </p:cNvSpPr>
            <p:nvPr/>
          </p:nvSpPr>
          <p:spPr bwMode="auto">
            <a:xfrm>
              <a:off x="3627895" y="4623196"/>
              <a:ext cx="9676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56348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6347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56349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56349" idx="2"/>
              <a:endCxn id="56349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38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56340" name="TextBox 6"/>
            <p:cNvSpPr txBox="1">
              <a:spLocks noChangeArrowheads="1"/>
            </p:cNvSpPr>
            <p:nvPr/>
          </p:nvSpPr>
          <p:spPr bwMode="auto">
            <a:xfrm>
              <a:off x="1226428" y="3265050"/>
              <a:ext cx="92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select-list</a:t>
              </a:r>
            </a:p>
          </p:txBody>
        </p:sp>
        <p:sp>
          <p:nvSpPr>
            <p:cNvPr id="56341" name="TextBox 11"/>
            <p:cNvSpPr txBox="1">
              <a:spLocks noChangeArrowheads="1"/>
            </p:cNvSpPr>
            <p:nvPr/>
          </p:nvSpPr>
          <p:spPr bwMode="auto">
            <a:xfrm>
              <a:off x="1092490" y="3759868"/>
              <a:ext cx="1202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select-sublist</a:t>
              </a:r>
            </a:p>
          </p:txBody>
        </p:sp>
        <p:sp>
          <p:nvSpPr>
            <p:cNvPr id="56342" name="TextBox 24"/>
            <p:cNvSpPr txBox="1">
              <a:spLocks noChangeArrowheads="1"/>
            </p:cNvSpPr>
            <p:nvPr/>
          </p:nvSpPr>
          <p:spPr bwMode="auto">
            <a:xfrm>
              <a:off x="1087765" y="4182962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43" name="TextBox 25"/>
            <p:cNvSpPr txBox="1">
              <a:spLocks noChangeArrowheads="1"/>
            </p:cNvSpPr>
            <p:nvPr/>
          </p:nvSpPr>
          <p:spPr bwMode="auto">
            <a:xfrm>
              <a:off x="1422947" y="4591095"/>
              <a:ext cx="5373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56340" idx="2"/>
              <a:endCxn id="56341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220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6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4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</TotalTime>
  <Words>3595</Words>
  <Application>Microsoft Office PowerPoint</Application>
  <PresentationFormat>On-screen Show (4:3)</PresentationFormat>
  <Paragraphs>751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宋体</vt:lpstr>
      <vt:lpstr>Courier New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I/O Model of Computation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189</cp:revision>
  <cp:lastPrinted>2001-01-16T17:12:14Z</cp:lastPrinted>
  <dcterms:created xsi:type="dcterms:W3CDTF">1999-07-13T19:55:20Z</dcterms:created>
  <dcterms:modified xsi:type="dcterms:W3CDTF">2025-02-17T18:54:28Z</dcterms:modified>
</cp:coreProperties>
</file>