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1079" r:id="rId2"/>
    <p:sldId id="1078" r:id="rId3"/>
    <p:sldId id="903" r:id="rId4"/>
    <p:sldId id="904" r:id="rId5"/>
    <p:sldId id="912" r:id="rId6"/>
    <p:sldId id="914" r:id="rId7"/>
    <p:sldId id="917" r:id="rId8"/>
    <p:sldId id="1081" r:id="rId9"/>
    <p:sldId id="926" r:id="rId10"/>
    <p:sldId id="927" r:id="rId11"/>
    <p:sldId id="931" r:id="rId12"/>
    <p:sldId id="932" r:id="rId13"/>
    <p:sldId id="937" r:id="rId14"/>
    <p:sldId id="938" r:id="rId15"/>
    <p:sldId id="941" r:id="rId16"/>
    <p:sldId id="942" r:id="rId17"/>
    <p:sldId id="944" r:id="rId18"/>
    <p:sldId id="946" r:id="rId19"/>
    <p:sldId id="951" r:id="rId20"/>
    <p:sldId id="952" r:id="rId21"/>
    <p:sldId id="956" r:id="rId22"/>
    <p:sldId id="958" r:id="rId23"/>
    <p:sldId id="961" r:id="rId24"/>
    <p:sldId id="970" r:id="rId25"/>
    <p:sldId id="973" r:id="rId26"/>
    <p:sldId id="974" r:id="rId27"/>
    <p:sldId id="1082" r:id="rId28"/>
    <p:sldId id="977" r:id="rId29"/>
    <p:sldId id="978" r:id="rId30"/>
    <p:sldId id="979" r:id="rId31"/>
    <p:sldId id="980" r:id="rId32"/>
    <p:sldId id="981" r:id="rId33"/>
    <p:sldId id="982" r:id="rId34"/>
    <p:sldId id="983" r:id="rId35"/>
    <p:sldId id="984" r:id="rId36"/>
    <p:sldId id="985" r:id="rId37"/>
    <p:sldId id="986" r:id="rId38"/>
    <p:sldId id="987" r:id="rId39"/>
    <p:sldId id="1016" r:id="rId40"/>
    <p:sldId id="991" r:id="rId41"/>
    <p:sldId id="992" r:id="rId42"/>
    <p:sldId id="993" r:id="rId43"/>
    <p:sldId id="994" r:id="rId44"/>
    <p:sldId id="995" r:id="rId45"/>
    <p:sldId id="996" r:id="rId46"/>
    <p:sldId id="997" r:id="rId47"/>
    <p:sldId id="998" r:id="rId48"/>
    <p:sldId id="999" r:id="rId49"/>
    <p:sldId id="1000" r:id="rId50"/>
    <p:sldId id="1001" r:id="rId51"/>
    <p:sldId id="1002" r:id="rId52"/>
    <p:sldId id="1003" r:id="rId53"/>
    <p:sldId id="1004" r:id="rId54"/>
    <p:sldId id="1005" r:id="rId55"/>
    <p:sldId id="1006" r:id="rId56"/>
    <p:sldId id="1007" r:id="rId5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CC00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63" autoAdjust="0"/>
    <p:restoredTop sz="90962" autoAdjust="0"/>
  </p:normalViewPr>
  <p:slideViewPr>
    <p:cSldViewPr snapToGrid="0">
      <p:cViewPr varScale="1">
        <p:scale>
          <a:sx n="98" d="100"/>
          <a:sy n="98" d="100"/>
        </p:scale>
        <p:origin x="109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26E0C1B-AF3E-4DC1-8F9E-213A11FE1658}" type="slidenum">
              <a:rPr lang="en-US" altLang="zh-CN" sz="1200" smtClean="0">
                <a:latin typeface="Times New Roman" panose="02020603050405020304" pitchFamily="18" charset="0"/>
              </a:rPr>
              <a:pPr/>
              <a:t>26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19940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289BB83-00FF-4CD8-97E1-DF003FE86EFC}" type="slidenum">
              <a:rPr lang="en-US" altLang="zh-CN" sz="1200" smtClean="0">
                <a:latin typeface="Times New Roman" panose="02020603050405020304" pitchFamily="18" charset="0"/>
              </a:rPr>
              <a:pPr/>
              <a:t>27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12748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176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rage.ibm.com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4934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14: Secondary Storage</a:t>
            </a:r>
          </a:p>
        </p:txBody>
      </p:sp>
    </p:spTree>
    <p:extLst>
      <p:ext uri="{BB962C8B-B14F-4D97-AF65-F5344CB8AC3E}">
        <p14:creationId xmlns:p14="http://schemas.microsoft.com/office/powerpoint/2010/main" val="1003879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722313"/>
          </a:xfrm>
        </p:spPr>
        <p:txBody>
          <a:bodyPr/>
          <a:lstStyle/>
          <a:p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SQL: Structured Query language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7688" y="1092200"/>
            <a:ext cx="7986712" cy="5124450"/>
          </a:xfrm>
        </p:spPr>
        <p:txBody>
          <a:bodyPr/>
          <a:lstStyle/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very-high-level language.					* </a:t>
            </a:r>
            <a:r>
              <a:rPr lang="en-US" altLang="zh-CN" sz="2800" dirty="0">
                <a:ea typeface="宋体" panose="02010600030101010101" pitchFamily="2" charset="-122"/>
              </a:rPr>
              <a:t>say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what to do</a:t>
            </a:r>
            <a:r>
              <a:rPr lang="en-US" altLang="zh-CN" sz="2800" dirty="0">
                <a:ea typeface="宋体" panose="02010600030101010101" pitchFamily="2" charset="-122"/>
              </a:rPr>
              <a:t>” rather than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how to do it</a:t>
            </a:r>
            <a:r>
              <a:rPr lang="en-US" altLang="zh-CN" sz="2800" dirty="0">
                <a:ea typeface="宋体" panose="02010600030101010101" pitchFamily="2" charset="-122"/>
              </a:rPr>
              <a:t>.”	* avoid a </a:t>
            </a:r>
            <a:r>
              <a:rPr lang="en-US" altLang="en-US" sz="2800" dirty="0"/>
              <a:t>lot of data-manipulation details 	 		   needed in procedural languages like C++ 		   or Java.</a:t>
            </a: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Database management system figures 	out the “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best</a:t>
            </a:r>
            <a:r>
              <a:rPr lang="en-US" altLang="zh-CN" dirty="0">
                <a:ea typeface="宋体" panose="02010600030101010101" pitchFamily="2" charset="-122"/>
              </a:rPr>
              <a:t>” way to execute queries 		</a:t>
            </a:r>
            <a:r>
              <a:rPr lang="en-US" altLang="zh-CN" sz="2800" dirty="0">
                <a:ea typeface="宋体" panose="02010600030101010101" pitchFamily="2" charset="-122"/>
              </a:rPr>
              <a:t>* called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query optimization</a:t>
            </a:r>
            <a:r>
              <a:rPr lang="en-US" altLang="zh-CN" sz="2800" dirty="0">
                <a:ea typeface="宋体" panose="02010600030101010101" pitchFamily="2" charset="-122"/>
              </a:rPr>
              <a:t>”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For both data definition and data 	manipulation.</a:t>
            </a:r>
          </a:p>
        </p:txBody>
      </p:sp>
    </p:spTree>
    <p:extLst>
      <p:ext uri="{BB962C8B-B14F-4D97-AF65-F5344CB8AC3E}">
        <p14:creationId xmlns:p14="http://schemas.microsoft.com/office/powerpoint/2010/main" val="2457715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48640"/>
            <a:ext cx="7772400" cy="65532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Constraints and Triggers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3236" y="1348339"/>
            <a:ext cx="7897528" cy="485995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constraint </a:t>
            </a:r>
            <a:r>
              <a:rPr lang="en-US" altLang="zh-CN" dirty="0">
                <a:ea typeface="宋体" panose="02010600030101010101" pitchFamily="2" charset="-122"/>
              </a:rPr>
              <a:t>is a relationship among 	data elements that the DBMS is 	required to enforce.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e.g., key constraints.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A trigger is an action only executed 	when a specified condition occurs, e.g., 	insertion of a tuple.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-- easier to implement than complex 	 			   constraints. </a:t>
            </a:r>
          </a:p>
        </p:txBody>
      </p:sp>
    </p:spTree>
    <p:extLst>
      <p:ext uri="{BB962C8B-B14F-4D97-AF65-F5344CB8AC3E}">
        <p14:creationId xmlns:p14="http://schemas.microsoft.com/office/powerpoint/2010/main" val="2207218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48640"/>
            <a:ext cx="7772400" cy="65532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Constraints and Triggers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3236" y="1348339"/>
            <a:ext cx="7897528" cy="485995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A constraint is a relationship among 	data elements that the DBMS is 	required to enforce.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-- e.g., key constraints.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 trigger</a:t>
            </a:r>
            <a:r>
              <a:rPr lang="en-US" altLang="zh-CN" dirty="0">
                <a:ea typeface="宋体" panose="02010600030101010101" pitchFamily="2" charset="-122"/>
              </a:rPr>
              <a:t> is an action only executed 	when a specified condition occurs, e.g., 	insertion of a tuple.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easier to implement than complex 	 			   constraints. </a:t>
            </a:r>
          </a:p>
        </p:txBody>
      </p:sp>
    </p:spTree>
    <p:extLst>
      <p:ext uri="{BB962C8B-B14F-4D97-AF65-F5344CB8AC3E}">
        <p14:creationId xmlns:p14="http://schemas.microsoft.com/office/powerpoint/2010/main" val="3060033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Event-Condition-Action Rules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828800"/>
            <a:ext cx="7848600" cy="43434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Another name for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trigger</a:t>
            </a:r>
            <a:r>
              <a:rPr lang="en-US" altLang="zh-CN" dirty="0">
                <a:ea typeface="宋体" panose="02010600030101010101" pitchFamily="2" charset="-122"/>
              </a:rPr>
              <a:t> is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ECA rule</a:t>
            </a:r>
            <a:r>
              <a:rPr lang="en-US" altLang="zh-CN" dirty="0">
                <a:ea typeface="宋体" panose="02010600030101010101" pitchFamily="2" charset="-122"/>
              </a:rPr>
              <a:t>, or </a:t>
            </a:r>
            <a:r>
              <a:rPr lang="en-US" altLang="zh-CN" dirty="0">
                <a:solidFill>
                  <a:srgbClr val="FF3300"/>
                </a:solidFill>
                <a:ea typeface="宋体" panose="02010600030101010101" pitchFamily="2" charset="-122"/>
              </a:rPr>
              <a:t>event-condition-action </a:t>
            </a:r>
            <a:r>
              <a:rPr lang="en-US" altLang="zh-CN" dirty="0">
                <a:ea typeface="宋体" panose="02010600030101010101" pitchFamily="2" charset="-122"/>
              </a:rPr>
              <a:t>rule.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Event:</a:t>
            </a:r>
            <a:r>
              <a:rPr lang="en-US" altLang="zh-CN" dirty="0">
                <a:ea typeface="宋体" panose="02010600030101010101" pitchFamily="2" charset="-122"/>
              </a:rPr>
              <a:t>  typically a type of database 	modification, e.g., “insert on Sells.”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Condition:</a:t>
            </a:r>
            <a:r>
              <a:rPr lang="en-US" altLang="zh-CN" dirty="0">
                <a:ea typeface="宋体" panose="02010600030101010101" pitchFamily="2" charset="-122"/>
              </a:rPr>
              <a:t> Any SQL </a:t>
            </a:r>
            <a:r>
              <a:rPr lang="en-US" altLang="zh-CN" dirty="0" err="1">
                <a:ea typeface="宋体" panose="02010600030101010101" pitchFamily="2" charset="-122"/>
              </a:rPr>
              <a:t>boolean</a:t>
            </a:r>
            <a:r>
              <a:rPr lang="en-US" altLang="zh-CN" dirty="0">
                <a:ea typeface="宋体" panose="02010600030101010101" pitchFamily="2" charset="-122"/>
              </a:rPr>
              <a:t>-valued 	expression.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Action:</a:t>
            </a:r>
            <a:r>
              <a:rPr lang="en-US" altLang="zh-CN" dirty="0">
                <a:ea typeface="宋体" panose="02010600030101010101" pitchFamily="2" charset="-122"/>
              </a:rPr>
              <a:t> Any SQL statements.</a:t>
            </a:r>
          </a:p>
        </p:txBody>
      </p:sp>
    </p:spTree>
    <p:extLst>
      <p:ext uri="{BB962C8B-B14F-4D97-AF65-F5344CB8AC3E}">
        <p14:creationId xmlns:p14="http://schemas.microsoft.com/office/powerpoint/2010/main" val="767517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78594"/>
            <a:ext cx="9144000" cy="670560"/>
          </a:xfrm>
        </p:spPr>
        <p:txBody>
          <a:bodyPr/>
          <a:lstStyle/>
          <a:p>
            <a:r>
              <a:rPr lang="en-US" altLang="zh-CN" sz="4000" dirty="0">
                <a:solidFill>
                  <a:srgbClr val="00B0F0"/>
                </a:solidFill>
                <a:ea typeface="宋体" panose="02010600030101010101" pitchFamily="2" charset="-122"/>
              </a:rPr>
              <a:t>Example: </a:t>
            </a:r>
            <a:r>
              <a:rPr lang="en-US" altLang="zh-CN" sz="4000" dirty="0">
                <a:ea typeface="宋体" panose="02010600030101010101" pitchFamily="2" charset="-122"/>
              </a:rPr>
              <a:t>A Trigger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12544" y="1143803"/>
            <a:ext cx="7919186" cy="185927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Instead of using a foreign-key constraint and 	rejecting insertions into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sz="2800" dirty="0">
                <a:ea typeface="宋体" panose="02010600030101010101" pitchFamily="2" charset="-122"/>
              </a:rPr>
              <a:t> 	with unknown beers, a trigger can add that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 dirty="0">
                <a:ea typeface="宋体" panose="02010600030101010101" pitchFamily="2" charset="-122"/>
              </a:rPr>
              <a:t> 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2800" dirty="0">
                <a:ea typeface="宋体" panose="02010600030101010101" pitchFamily="2" charset="-122"/>
              </a:rPr>
              <a:t>, with a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sz="2800" dirty="0">
                <a:ea typeface="宋体" panose="02010600030101010101" pitchFamily="2" charset="-122"/>
              </a:rPr>
              <a:t> manufacturer.</a:t>
            </a:r>
          </a:p>
        </p:txBody>
      </p:sp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7064943" y="73025"/>
            <a:ext cx="1993332" cy="534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282567" y="3222860"/>
            <a:ext cx="5994132" cy="2993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	   (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	    </a:t>
            </a:r>
            <a:r>
              <a:rPr lang="en-US" altLang="zh-CN" sz="2400" kern="0" dirty="0">
                <a:solidFill>
                  <a:srgbClr val="FFC0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133425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78594"/>
            <a:ext cx="9144000" cy="670560"/>
          </a:xfrm>
        </p:spPr>
        <p:txBody>
          <a:bodyPr/>
          <a:lstStyle/>
          <a:p>
            <a:r>
              <a:rPr lang="en-US" altLang="zh-CN" sz="4000" dirty="0">
                <a:solidFill>
                  <a:srgbClr val="00B0F0"/>
                </a:solidFill>
                <a:ea typeface="宋体" panose="02010600030101010101" pitchFamily="2" charset="-122"/>
              </a:rPr>
              <a:t>Example: </a:t>
            </a:r>
            <a:r>
              <a:rPr lang="en-US" altLang="zh-CN" sz="4000" dirty="0">
                <a:ea typeface="宋体" panose="02010600030101010101" pitchFamily="2" charset="-122"/>
              </a:rPr>
              <a:t>A Trigger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12544" y="1143803"/>
            <a:ext cx="7919186" cy="185927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Instead of using a foreign-key constraint and 	rejecting insertions into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sz="2800" dirty="0">
                <a:ea typeface="宋体" panose="02010600030101010101" pitchFamily="2" charset="-122"/>
              </a:rPr>
              <a:t> 	with unknown beers, a trigger can add that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 dirty="0">
                <a:ea typeface="宋体" panose="02010600030101010101" pitchFamily="2" charset="-122"/>
              </a:rPr>
              <a:t> 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2800" dirty="0">
                <a:ea typeface="宋体" panose="02010600030101010101" pitchFamily="2" charset="-122"/>
              </a:rPr>
              <a:t>, with a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sz="2800" dirty="0">
                <a:ea typeface="宋体" panose="02010600030101010101" pitchFamily="2" charset="-122"/>
              </a:rPr>
              <a:t> manufacturer.</a:t>
            </a:r>
          </a:p>
        </p:txBody>
      </p:sp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7064943" y="73025"/>
            <a:ext cx="1993332" cy="534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282567" y="3222860"/>
            <a:ext cx="5994132" cy="2993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	   (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	    VALUES(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73192" y="3650381"/>
            <a:ext cx="3341570" cy="372979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673192" y="4719588"/>
            <a:ext cx="4920113" cy="795688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zh-CN" altLang="en-US" sz="200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1673192" y="5515276"/>
            <a:ext cx="4525477" cy="789271"/>
          </a:xfrm>
          <a:prstGeom prst="rect">
            <a:avLst/>
          </a:prstGeom>
          <a:solidFill>
            <a:srgbClr val="FF99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zh-CN" altLang="en-US" sz="200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64943" y="3134630"/>
            <a:ext cx="103746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the event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014762" y="3455469"/>
            <a:ext cx="2050181" cy="3080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394267" y="4668289"/>
            <a:ext cx="136165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the condition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198669" y="5854501"/>
            <a:ext cx="1195598" cy="108452"/>
          </a:xfrm>
          <a:prstGeom prst="straightConnector1">
            <a:avLst/>
          </a:prstGeom>
          <a:ln w="28575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394266" y="5571357"/>
            <a:ext cx="108234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the action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593305" y="4837566"/>
            <a:ext cx="800961" cy="12101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258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4BE6B15-3EC8-B9D4-B424-C8DFD1E0B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71189B00-860E-BF9C-E694-8679FFB674E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962528"/>
            <a:ext cx="4608095" cy="718686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The Event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674E26-A38A-5547-02E7-5EBB7570D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977024-158E-7D4B-1989-F4FF243E7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6221" y="524032"/>
            <a:ext cx="2215413" cy="276728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487634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962528"/>
            <a:ext cx="4608095" cy="718686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The Event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6550" y="2693469"/>
            <a:ext cx="7772400" cy="343782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AFTER</a:t>
            </a:r>
            <a:r>
              <a:rPr lang="en-US" altLang="zh-CN" sz="2800" dirty="0">
                <a:ea typeface="宋体" panose="02010600030101010101" pitchFamily="2" charset="-122"/>
              </a:rPr>
              <a:t> can be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BEFORE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ea typeface="宋体" panose="02010600030101010101" pitchFamily="2" charset="-122"/>
              </a:rPr>
              <a:t>-- also, can be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INSTEAD OF</a:t>
            </a:r>
            <a:r>
              <a:rPr lang="en-US" altLang="zh-CN" sz="2400" dirty="0">
                <a:ea typeface="宋体" panose="02010600030101010101" pitchFamily="2" charset="-122"/>
              </a:rPr>
              <a:t> if the relation is a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view 	   </a:t>
            </a:r>
            <a:r>
              <a:rPr lang="en-US" altLang="zh-CN" sz="2400" dirty="0">
                <a:ea typeface="宋体" panose="02010600030101010101" pitchFamily="2" charset="-122"/>
              </a:rPr>
              <a:t>(to be discussed later).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INSERT</a:t>
            </a:r>
            <a:r>
              <a:rPr lang="en-US" altLang="zh-CN" sz="2800" dirty="0">
                <a:ea typeface="宋体" panose="02010600030101010101" pitchFamily="2" charset="-122"/>
              </a:rPr>
              <a:t> can be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DELETE</a:t>
            </a:r>
            <a:r>
              <a:rPr lang="en-US" altLang="zh-CN" sz="2800" dirty="0">
                <a:ea typeface="宋体" panose="02010600030101010101" pitchFamily="2" charset="-122"/>
              </a:rPr>
              <a:t> or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ea typeface="宋体" panose="02010600030101010101" pitchFamily="2" charset="-122"/>
              </a:rPr>
              <a:t>--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UPDATE ON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&lt;relation&gt; </a:t>
            </a:r>
            <a:r>
              <a:rPr lang="en-US" altLang="zh-CN" sz="2400" dirty="0">
                <a:ea typeface="宋体" panose="02010600030101010101" pitchFamily="2" charset="-122"/>
              </a:rPr>
              <a:t>can be 					   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UPDATE OF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&lt;relation&gt; </a:t>
            </a:r>
            <a:r>
              <a:rPr lang="en-US" altLang="zh-CN" sz="2400" dirty="0">
                <a:ea typeface="宋体" panose="02010600030101010101" pitchFamily="2" charset="-122"/>
              </a:rPr>
              <a:t>for a  	    particular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 </a:t>
            </a:r>
            <a:r>
              <a:rPr lang="en-US" altLang="zh-CN" sz="2400" dirty="0">
                <a:ea typeface="宋体" panose="02010600030101010101" pitchFamily="2" charset="-122"/>
              </a:rPr>
              <a:t>of the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&lt;relation&gt;</a:t>
            </a:r>
            <a:r>
              <a:rPr lang="en-US" altLang="zh-CN" sz="2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36221" y="524032"/>
            <a:ext cx="2215413" cy="276728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478324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962528"/>
            <a:ext cx="4608095" cy="718686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Row-Level and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Statement-Level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96892" y="992024"/>
            <a:ext cx="1608708" cy="276728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87328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962528"/>
            <a:ext cx="4608095" cy="718686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Row-Level and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Statement-Level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6046" y="2536152"/>
            <a:ext cx="7504057" cy="3628673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600" dirty="0">
                <a:ea typeface="宋体" panose="02010600030101010101" pitchFamily="2" charset="-122"/>
              </a:rPr>
              <a:t>Triggers are either “</a:t>
            </a:r>
            <a:r>
              <a:rPr lang="en-US" altLang="zh-CN" sz="2600" dirty="0">
                <a:solidFill>
                  <a:srgbClr val="00B0F0"/>
                </a:solidFill>
                <a:ea typeface="宋体" panose="02010600030101010101" pitchFamily="2" charset="-122"/>
              </a:rPr>
              <a:t>row-level</a:t>
            </a:r>
            <a:r>
              <a:rPr lang="en-US" altLang="zh-CN" sz="2600" dirty="0">
                <a:ea typeface="宋体" panose="02010600030101010101" pitchFamily="2" charset="-122"/>
              </a:rPr>
              <a:t>” or “</a:t>
            </a:r>
            <a:r>
              <a:rPr lang="en-US" altLang="zh-CN" sz="2600" dirty="0">
                <a:solidFill>
                  <a:srgbClr val="00B0F0"/>
                </a:solidFill>
                <a:ea typeface="宋体" panose="02010600030101010101" pitchFamily="2" charset="-122"/>
              </a:rPr>
              <a:t>statement-	level</a:t>
            </a:r>
            <a:r>
              <a:rPr lang="en-US" altLang="zh-CN" sz="2600" dirty="0">
                <a:ea typeface="宋体" panose="02010600030101010101" pitchFamily="2" charset="-122"/>
              </a:rPr>
              <a:t>.”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60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  <a:r>
              <a:rPr lang="en-US" altLang="zh-CN" sz="2600" dirty="0">
                <a:ea typeface="宋体" panose="02010600030101010101" pitchFamily="2" charset="-122"/>
              </a:rPr>
              <a:t> indicates row-level; its 	absence indicates statement-level (can also 	be </a:t>
            </a:r>
            <a:r>
              <a:rPr lang="en-US" altLang="zh-CN" sz="2600" dirty="0">
                <a:solidFill>
                  <a:srgbClr val="FFC000"/>
                </a:solidFill>
                <a:ea typeface="宋体" panose="02010600030101010101" pitchFamily="2" charset="-122"/>
              </a:rPr>
              <a:t>FOR EACH STATEMENT</a:t>
            </a:r>
            <a:r>
              <a:rPr lang="en-US" altLang="zh-CN" sz="2600" dirty="0">
                <a:ea typeface="宋体" panose="02010600030101010101" pitchFamily="2" charset="-122"/>
              </a:rPr>
              <a:t>).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600" dirty="0">
                <a:solidFill>
                  <a:srgbClr val="00B0F0"/>
                </a:solidFill>
                <a:ea typeface="宋体" panose="02010600030101010101" pitchFamily="2" charset="-122"/>
              </a:rPr>
              <a:t>Row-level triggers: </a:t>
            </a:r>
            <a:r>
              <a:rPr lang="en-US" altLang="zh-CN" sz="2600" dirty="0">
                <a:ea typeface="宋体" panose="02010600030101010101" pitchFamily="2" charset="-122"/>
              </a:rPr>
              <a:t>execute once for each 	modified tuple.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600" dirty="0">
                <a:solidFill>
                  <a:srgbClr val="00B0F0"/>
                </a:solidFill>
                <a:ea typeface="宋体" panose="02010600030101010101" pitchFamily="2" charset="-122"/>
              </a:rPr>
              <a:t>Statement-level triggers: </a:t>
            </a:r>
            <a:r>
              <a:rPr lang="en-US" altLang="zh-CN" sz="2600" dirty="0">
                <a:ea typeface="宋体" panose="02010600030101010101" pitchFamily="2" charset="-122"/>
              </a:rPr>
              <a:t>execute once for an 	SQL statement (many tuples can be modified)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96892" y="992024"/>
            <a:ext cx="1608708" cy="276728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729166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REFERENCING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26389" y="732944"/>
            <a:ext cx="3663650" cy="3191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239911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REFERENCING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5543" y="2555818"/>
            <a:ext cx="7838354" cy="3437824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INSERT</a:t>
            </a:r>
            <a:r>
              <a:rPr lang="en-US" altLang="zh-CN" sz="2800" dirty="0">
                <a:ea typeface="宋体" panose="02010600030101010101" pitchFamily="2" charset="-122"/>
              </a:rPr>
              <a:t> implies a new row (tuple) (for row-	level) or a new table (for statement-level).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DELETE</a:t>
            </a:r>
            <a:r>
              <a:rPr lang="en-US" altLang="zh-CN" sz="2800" dirty="0">
                <a:ea typeface="宋体" panose="02010600030101010101" pitchFamily="2" charset="-122"/>
              </a:rPr>
              <a:t> implies an old tuple or table.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2800" dirty="0">
                <a:ea typeface="宋体" panose="02010600030101010101" pitchFamily="2" charset="-122"/>
              </a:rPr>
              <a:t> implies both.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Refer to these by</a:t>
            </a:r>
          </a:p>
          <a:p>
            <a:pPr marL="0" indent="0" defTabSz="548640">
              <a:lnSpc>
                <a:spcPct val="90000"/>
              </a:lnSpc>
              <a:buClr>
                <a:schemeClr val="accent2"/>
              </a:buClr>
              <a:buNone/>
            </a:pP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   REFERENCING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[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NEW OLD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] [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ROW TABLE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]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AS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&lt;name&gt;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For statement-level trigger, 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&lt;name&gt; 	</a:t>
            </a:r>
            <a:r>
              <a:rPr lang="en-US" altLang="zh-CN" sz="2800" dirty="0">
                <a:ea typeface="宋体" panose="02010600030101010101" pitchFamily="2" charset="-122"/>
              </a:rPr>
              <a:t>above is used as a relation (table)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26389" y="732944"/>
            <a:ext cx="3663650" cy="3191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855712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The Condition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16430" y="1268752"/>
            <a:ext cx="3034511" cy="5358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058339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The Condition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5376" y="2457495"/>
            <a:ext cx="7838354" cy="343782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Any </a:t>
            </a:r>
            <a:r>
              <a:rPr lang="en-US" altLang="zh-CN" sz="2800" dirty="0" err="1">
                <a:ea typeface="宋体" panose="02010600030101010101" pitchFamily="2" charset="-122"/>
              </a:rPr>
              <a:t>boolean</a:t>
            </a:r>
            <a:r>
              <a:rPr lang="en-US" altLang="zh-CN" sz="2800" dirty="0">
                <a:ea typeface="宋体" panose="02010600030101010101" pitchFamily="2" charset="-122"/>
              </a:rPr>
              <a:t>-valued condition is appropriate.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It is evaluated before or after the triggering 	event, depending on whether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BEFORE</a:t>
            </a:r>
            <a:r>
              <a:rPr lang="en-US" altLang="zh-CN" sz="2800" dirty="0">
                <a:ea typeface="宋体" panose="02010600030101010101" pitchFamily="2" charset="-122"/>
              </a:rPr>
              <a:t> or 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AFTER</a:t>
            </a:r>
            <a:r>
              <a:rPr lang="en-US" altLang="zh-CN" sz="2800" dirty="0">
                <a:ea typeface="宋体" panose="02010600030101010101" pitchFamily="2" charset="-122"/>
              </a:rPr>
              <a:t> is used in the event.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Access the new/old tuple or set of tuples 	(i.e., the table) through the names declared 	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REFERENCING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16430" y="1268752"/>
            <a:ext cx="3034511" cy="5358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131068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The Action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42511" y="1750531"/>
            <a:ext cx="2995245" cy="5358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325093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The Action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45208" y="2604979"/>
            <a:ext cx="7838354" cy="343782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3000" dirty="0">
                <a:ea typeface="宋体" panose="02010600030101010101" pitchFamily="2" charset="-122"/>
              </a:rPr>
              <a:t>There can be more than one SQL 	statement in the action (surround by 	</a:t>
            </a:r>
            <a:r>
              <a:rPr lang="en-US" altLang="zh-CN" sz="3000" dirty="0">
                <a:solidFill>
                  <a:srgbClr val="FFCC00"/>
                </a:solidFill>
                <a:ea typeface="宋体" panose="02010600030101010101" pitchFamily="2" charset="-122"/>
              </a:rPr>
              <a:t>BEGIN </a:t>
            </a:r>
            <a:r>
              <a:rPr lang="en-US" altLang="zh-CN" sz="3000" dirty="0">
                <a:solidFill>
                  <a:srgbClr val="00FF00"/>
                </a:solidFill>
                <a:ea typeface="宋体" panose="02010600030101010101" pitchFamily="2" charset="-122"/>
              </a:rPr>
              <a:t>. . .</a:t>
            </a:r>
            <a:r>
              <a:rPr lang="en-US" altLang="zh-CN" sz="3000" dirty="0">
                <a:solidFill>
                  <a:srgbClr val="FFCC00"/>
                </a:solidFill>
                <a:ea typeface="宋体" panose="02010600030101010101" pitchFamily="2" charset="-122"/>
              </a:rPr>
              <a:t> END</a:t>
            </a:r>
            <a:r>
              <a:rPr lang="en-US" altLang="zh-CN" sz="3000" dirty="0">
                <a:ea typeface="宋体" panose="02010600030101010101" pitchFamily="2" charset="-122"/>
              </a:rPr>
              <a:t> if there are more than 	one statements).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3000" dirty="0">
                <a:ea typeface="宋体" panose="02010600030101010101" pitchFamily="2" charset="-122"/>
              </a:rPr>
              <a:t>But queries make no sense in an action, 	so we are really limited to modifications.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42511" y="1750531"/>
            <a:ext cx="2995245" cy="5358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845655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5506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Another Example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855406"/>
            <a:ext cx="7772400" cy="183371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Using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 </a:t>
            </a:r>
            <a:r>
              <a:rPr lang="en-US" altLang="zh-CN" sz="2800" dirty="0">
                <a:ea typeface="宋体" panose="02010600030101010101" pitchFamily="2" charset="-122"/>
              </a:rPr>
              <a:t>and a unary relation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RipoffBars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(bar)</a:t>
            </a:r>
            <a:r>
              <a:rPr lang="en-US" altLang="zh-CN" sz="2800" dirty="0">
                <a:ea typeface="宋体" panose="02010600030101010101" pitchFamily="2" charset="-122"/>
              </a:rPr>
              <a:t> created for the purpose, maintain a list of bars that raise the price of any beer by more than $1.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11942" y="2841523"/>
            <a:ext cx="5675671" cy="3588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PriceTrig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AFTER UPDATE OF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 ON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REFERENCING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	OLD ROW AS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ooo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	NEW ROW AS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nnn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FOR EACH ROW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WHEN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nnn.price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&gt;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ooo.price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+ 1.00)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INSERT INTO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RipoffBars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	VALUES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nnn.bar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956410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5506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Another Example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855406"/>
            <a:ext cx="7772400" cy="183371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Using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 </a:t>
            </a:r>
            <a:r>
              <a:rPr lang="en-US" altLang="zh-CN" sz="2800" dirty="0">
                <a:ea typeface="宋体" panose="02010600030101010101" pitchFamily="2" charset="-122"/>
              </a:rPr>
              <a:t>and a unary relation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RipoffBars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(bar)</a:t>
            </a:r>
            <a:r>
              <a:rPr lang="en-US" altLang="zh-CN" sz="2800" dirty="0">
                <a:ea typeface="宋体" panose="02010600030101010101" pitchFamily="2" charset="-122"/>
              </a:rPr>
              <a:t> created for the purpose, maintain a list of bars that raise the price of any beer by more than $1.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11942" y="2841523"/>
            <a:ext cx="5675671" cy="3588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PriceTrig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AFTER UPDATE OF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 ON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REFERENCING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	OLD ROW AS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ooo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	NEW ROW AS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nnn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FOR EACH ROW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WHEN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nnn.price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&gt;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ooo.price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+ 1.00)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INSERT INTO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RipoffBars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	VALUES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nnn.bar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1278194" y="3244645"/>
            <a:ext cx="4660490" cy="35396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587613" y="2666999"/>
            <a:ext cx="1769806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event: only when 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  <a:r>
              <a:rPr lang="en-US" altLang="zh-CN" sz="1600" dirty="0">
                <a:ea typeface="宋体" panose="02010600030101010101" pitchFamily="2" charset="-122"/>
              </a:rPr>
              <a:t> is changed</a:t>
            </a:r>
          </a:p>
        </p:txBody>
      </p:sp>
      <p:cxnSp>
        <p:nvCxnSpPr>
          <p:cNvPr id="5" name="Straight Arrow Connector 4"/>
          <p:cNvCxnSpPr>
            <a:stCxn id="6" idx="1"/>
          </p:cNvCxnSpPr>
          <p:nvPr/>
        </p:nvCxnSpPr>
        <p:spPr>
          <a:xfrm flipH="1">
            <a:off x="5938685" y="2959387"/>
            <a:ext cx="648928" cy="2852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1278194" y="3657600"/>
            <a:ext cx="3313471" cy="1101213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591665" y="3556431"/>
            <a:ext cx="2315495" cy="21988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1278194" y="4795771"/>
            <a:ext cx="2330245" cy="30758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endCxn id="12" idx="3"/>
          </p:cNvCxnSpPr>
          <p:nvPr/>
        </p:nvCxnSpPr>
        <p:spPr>
          <a:xfrm flipH="1">
            <a:off x="3608439" y="4817807"/>
            <a:ext cx="1263444" cy="13175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1278194" y="5132856"/>
            <a:ext cx="5220929" cy="40270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7140675" y="4548082"/>
            <a:ext cx="175505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condition: 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  <a:r>
              <a:rPr lang="en-US" altLang="zh-CN" sz="1600" dirty="0">
                <a:ea typeface="宋体" panose="02010600030101010101" pitchFamily="2" charset="-122"/>
              </a:rPr>
              <a:t> is raised by &gt; $1</a:t>
            </a:r>
          </a:p>
        </p:txBody>
      </p:sp>
      <p:cxnSp>
        <p:nvCxnSpPr>
          <p:cNvPr id="22" name="Straight Arrow Connector 21"/>
          <p:cNvCxnSpPr>
            <a:endCxn id="16" idx="3"/>
          </p:cNvCxnSpPr>
          <p:nvPr/>
        </p:nvCxnSpPr>
        <p:spPr>
          <a:xfrm flipH="1">
            <a:off x="6499123" y="4991923"/>
            <a:ext cx="623119" cy="34228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1278194" y="5574889"/>
            <a:ext cx="3500283" cy="698092"/>
          </a:xfrm>
          <a:prstGeom prst="roundRect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6703141" y="5720434"/>
            <a:ext cx="1841091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action: record the bar in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RipoffBars</a:t>
            </a:r>
            <a:r>
              <a:rPr lang="en-US" altLang="zh-CN" sz="1600" dirty="0">
                <a:ea typeface="宋体" panose="02010600030101010101" pitchFamily="2" charset="-122"/>
              </a:rPr>
              <a:t>. </a:t>
            </a:r>
          </a:p>
        </p:txBody>
      </p:sp>
      <p:cxnSp>
        <p:nvCxnSpPr>
          <p:cNvPr id="26" name="Straight Arrow Connector 25"/>
          <p:cNvCxnSpPr>
            <a:stCxn id="27" idx="1"/>
          </p:cNvCxnSpPr>
          <p:nvPr/>
        </p:nvCxnSpPr>
        <p:spPr>
          <a:xfrm flipH="1" flipV="1">
            <a:off x="4778477" y="6007510"/>
            <a:ext cx="1924664" cy="5312"/>
          </a:xfrm>
          <a:prstGeom prst="straightConnector1">
            <a:avLst/>
          </a:prstGeom>
          <a:ln w="28575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4871883" y="3914705"/>
            <a:ext cx="1882878" cy="107721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row-level trigger: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process whenever 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  <a:r>
              <a:rPr lang="en-US" altLang="zh-CN" sz="1600" dirty="0">
                <a:ea typeface="宋体" panose="02010600030101010101" pitchFamily="2" charset="-122"/>
              </a:rPr>
              <a:t> for a tuple in 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  <a:r>
              <a:rPr lang="en-US" altLang="zh-CN" sz="1600" dirty="0">
                <a:ea typeface="宋体" panose="02010600030101010101" pitchFamily="2" charset="-122"/>
              </a:rPr>
              <a:t> is updated</a:t>
            </a: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6867831" y="3324066"/>
            <a:ext cx="1966452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1600" dirty="0">
                <a:ea typeface="宋体" panose="02010600030101010101" pitchFamily="2" charset="-122"/>
              </a:rPr>
              <a:t> let us talk about new and old tuples (rows). </a:t>
            </a:r>
          </a:p>
        </p:txBody>
      </p:sp>
    </p:spTree>
    <p:extLst>
      <p:ext uri="{BB962C8B-B14F-4D97-AF65-F5344CB8AC3E}">
        <p14:creationId xmlns:p14="http://schemas.microsoft.com/office/powerpoint/2010/main" val="3295847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185"/>
            <a:ext cx="7772400" cy="437893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Views</a:t>
            </a:r>
          </a:p>
        </p:txBody>
      </p:sp>
    </p:spTree>
    <p:extLst>
      <p:ext uri="{BB962C8B-B14F-4D97-AF65-F5344CB8AC3E}">
        <p14:creationId xmlns:p14="http://schemas.microsoft.com/office/powerpoint/2010/main" val="686444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024030"/>
            <a:ext cx="7772400" cy="2525415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view</a:t>
            </a:r>
            <a:r>
              <a:rPr lang="en-US" altLang="zh-CN" sz="2800" dirty="0">
                <a:ea typeface="宋体" panose="02010600030101010101" pitchFamily="2" charset="-122"/>
              </a:rPr>
              <a:t> is a “virtual table” = a relation 	defined in terms of other tables and views.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Declare by: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 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&lt;name&gt;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AS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&lt;subquery&gt;</a:t>
            </a:r>
            <a:r>
              <a:rPr lang="en-US" altLang="zh-CN" sz="2400" dirty="0">
                <a:ea typeface="宋体" panose="02010600030101010101" pitchFamily="2" charset="-122"/>
              </a:rPr>
              <a:t>;</a:t>
            </a:r>
          </a:p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Example:</a:t>
            </a:r>
          </a:p>
        </p:txBody>
      </p:sp>
      <p:sp>
        <p:nvSpPr>
          <p:cNvPr id="6" name="Rectangle 5"/>
          <p:cNvSpPr>
            <a:spLocks noGrp="1" noChangeArrowheads="1"/>
          </p:cNvSpPr>
          <p:nvPr/>
        </p:nvSpPr>
        <p:spPr bwMode="auto">
          <a:xfrm>
            <a:off x="1094453" y="3460955"/>
            <a:ext cx="7469444" cy="306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CanDrink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(drinker, beer) </a:t>
            </a:r>
            <a:r>
              <a:rPr lang="en-US" altLang="zh-CN" sz="2400" dirty="0">
                <a:ea typeface="宋体" panose="02010600030101010101" pitchFamily="2" charset="-122"/>
              </a:rPr>
              <a:t>is a view made from relations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2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price) </a:t>
            </a:r>
            <a:r>
              <a:rPr lang="en-US" altLang="zh-CN" sz="2400" dirty="0">
                <a:ea typeface="宋体" panose="02010600030101010101" pitchFamily="2" charset="-122"/>
              </a:rPr>
              <a:t>and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24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400" dirty="0">
                <a:ea typeface="宋体" panose="02010600030101010101" pitchFamily="2" charset="-122"/>
              </a:rPr>
              <a:t> that “contains” the drinker-beer pairs such that the drinker frequents at least one bar that serves the beer: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	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</a:t>
            </a:r>
            <a:r>
              <a:rPr lang="en-US" altLang="zh-CN" sz="2000" dirty="0">
                <a:solidFill>
                  <a:srgbClr val="FFCC00"/>
                </a:solidFill>
              </a:rPr>
              <a:t>CREATE VIEW</a:t>
            </a:r>
            <a:r>
              <a:rPr lang="en-US" altLang="zh-CN" sz="2000" dirty="0">
                <a:solidFill>
                  <a:srgbClr val="00FF00"/>
                </a:solidFill>
              </a:rPr>
              <a:t> </a:t>
            </a:r>
            <a:r>
              <a:rPr lang="en-US" altLang="zh-CN" sz="2000" dirty="0" err="1">
                <a:solidFill>
                  <a:srgbClr val="00FF00"/>
                </a:solidFill>
              </a:rPr>
              <a:t>CanDrink</a:t>
            </a:r>
            <a:r>
              <a:rPr lang="en-US" altLang="zh-CN" sz="2000" b="1" dirty="0">
                <a:solidFill>
                  <a:srgbClr val="00FF00"/>
                </a:solidFill>
              </a:rPr>
              <a:t> </a:t>
            </a:r>
            <a:r>
              <a:rPr lang="en-US" altLang="zh-CN" sz="2000" dirty="0">
                <a:solidFill>
                  <a:srgbClr val="FFCC00"/>
                </a:solidFill>
              </a:rPr>
              <a:t>AS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</a:rPr>
              <a:t>		</a:t>
            </a:r>
            <a:r>
              <a:rPr lang="en-US" altLang="zh-CN" sz="2000" dirty="0">
                <a:solidFill>
                  <a:srgbClr val="FFC000"/>
                </a:solidFill>
              </a:rPr>
              <a:t>SELECT</a:t>
            </a:r>
            <a:r>
              <a:rPr lang="en-US" altLang="zh-CN" sz="2000" dirty="0"/>
              <a:t> </a:t>
            </a:r>
            <a:r>
              <a:rPr lang="en-US" altLang="zh-CN" sz="2000" dirty="0">
                <a:solidFill>
                  <a:srgbClr val="00FF00"/>
                </a:solidFill>
              </a:rPr>
              <a:t>drinker, beer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/>
              <a:t>		</a:t>
            </a:r>
            <a:r>
              <a:rPr lang="en-US" altLang="zh-CN" sz="2000" dirty="0">
                <a:solidFill>
                  <a:srgbClr val="FFC000"/>
                </a:solidFill>
              </a:rPr>
              <a:t>FROM</a:t>
            </a:r>
            <a:r>
              <a:rPr lang="en-US" altLang="zh-CN" sz="2000" dirty="0"/>
              <a:t> </a:t>
            </a:r>
            <a:r>
              <a:rPr lang="en-US" altLang="zh-CN" sz="2000" dirty="0">
                <a:solidFill>
                  <a:srgbClr val="00FF00"/>
                </a:solidFill>
              </a:rPr>
              <a:t>Frequents,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/>
              <a:t>		</a:t>
            </a:r>
            <a:r>
              <a:rPr lang="en-US" altLang="zh-CN" sz="2000" dirty="0">
                <a:solidFill>
                  <a:srgbClr val="FFC000"/>
                </a:solidFill>
              </a:rPr>
              <a:t>WHERE</a:t>
            </a:r>
            <a:r>
              <a:rPr lang="en-US" altLang="zh-CN" sz="2000" dirty="0"/>
              <a:t> </a:t>
            </a:r>
            <a:r>
              <a:rPr lang="en-US" altLang="zh-CN" sz="2000" dirty="0" err="1">
                <a:solidFill>
                  <a:srgbClr val="00FF00"/>
                </a:solidFill>
              </a:rPr>
              <a:t>Frequents.bar</a:t>
            </a:r>
            <a:r>
              <a:rPr lang="en-US" altLang="zh-CN" sz="2000" dirty="0">
                <a:solidFill>
                  <a:srgbClr val="00FF00"/>
                </a:solidFill>
              </a:rPr>
              <a:t> = </a:t>
            </a:r>
            <a:r>
              <a:rPr lang="en-US" altLang="zh-CN" sz="2000" dirty="0" err="1">
                <a:solidFill>
                  <a:srgbClr val="00FF00"/>
                </a:solidFill>
              </a:rPr>
              <a:t>Sells.bar</a:t>
            </a:r>
            <a:r>
              <a:rPr lang="en-US" altLang="zh-CN" sz="2000" dirty="0">
                <a:solidFill>
                  <a:srgbClr val="00FF00"/>
                </a:solidFill>
              </a:rPr>
              <a:t>;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185"/>
            <a:ext cx="7772400" cy="437893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Views</a:t>
            </a:r>
          </a:p>
        </p:txBody>
      </p:sp>
    </p:spTree>
    <p:extLst>
      <p:ext uri="{BB962C8B-B14F-4D97-AF65-F5344CB8AC3E}">
        <p14:creationId xmlns:p14="http://schemas.microsoft.com/office/powerpoint/2010/main" val="3784270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4629" y="1066492"/>
            <a:ext cx="8074742" cy="3367856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 general, it is impossible to modify a view, 	because it doesn’t exist.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185"/>
            <a:ext cx="7772400" cy="437893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Triggers on Views</a:t>
            </a: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6863325" y="58840"/>
            <a:ext cx="2211848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71494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4629" y="1066492"/>
            <a:ext cx="8074742" cy="3367856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 general, it is impossible to modify a view, 	because it doesn’t exist.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But an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INSTEAD OF</a:t>
            </a:r>
            <a:r>
              <a:rPr lang="en-US" altLang="zh-CN" sz="2800" dirty="0">
                <a:ea typeface="宋体" panose="02010600030101010101" pitchFamily="2" charset="-122"/>
              </a:rPr>
              <a:t> trigger let us interpret 	view modifications in a way that makes sense.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Example: we design a view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Synergy</a:t>
            </a:r>
            <a:r>
              <a:rPr lang="en-US" altLang="zh-CN" sz="2800" dirty="0">
                <a:ea typeface="宋体" panose="02010600030101010101" pitchFamily="2" charset="-122"/>
              </a:rPr>
              <a:t> with 	tuples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(drinker, beer, bar)</a:t>
            </a:r>
            <a:r>
              <a:rPr lang="en-US" altLang="zh-CN" sz="2800" dirty="0">
                <a:ea typeface="宋体" panose="02010600030101010101" pitchFamily="2" charset="-122"/>
              </a:rPr>
              <a:t> such that 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2800" dirty="0">
                <a:ea typeface="宋体" panose="02010600030101010101" pitchFamily="2" charset="-122"/>
              </a:rPr>
              <a:t> 	serves 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 dirty="0">
                <a:ea typeface="宋体" panose="02010600030101010101" pitchFamily="2" charset="-122"/>
              </a:rPr>
              <a:t>, 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2800" dirty="0">
                <a:ea typeface="宋体" panose="02010600030101010101" pitchFamily="2" charset="-122"/>
              </a:rPr>
              <a:t> frequents 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2800" dirty="0">
                <a:ea typeface="宋体" panose="02010600030101010101" pitchFamily="2" charset="-122"/>
              </a:rPr>
              <a:t> 	and likes 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185"/>
            <a:ext cx="7772400" cy="437893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Triggers on Views</a:t>
            </a: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6863325" y="58840"/>
            <a:ext cx="2211848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ADDE192-A03F-CB89-4EF6-BFB943A1B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5859" y="4453396"/>
            <a:ext cx="5492954" cy="194187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VIEW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Synergy</a:t>
            </a: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 AS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SELECT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FROM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Sells, Frequents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WHERE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Sells.beer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946442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76417" y="1043140"/>
            <a:ext cx="8351838" cy="3420705"/>
          </a:xfrm>
          <a:ln w="19050">
            <a:noFill/>
          </a:ln>
        </p:spPr>
        <p:txBody>
          <a:bodyPr/>
          <a:lstStyle/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ViewTrig</a:t>
            </a:r>
            <a:endParaRPr lang="en-US" altLang="zh-CN" sz="24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INSTEAD OF INSERT ON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Synergy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BEGIN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INSERT INTO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Likes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 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n.drinker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n.beer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Sells(bar, beer)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n.bar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n.beer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Frequents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n.drinker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n.bar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END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66136" y="437459"/>
            <a:ext cx="7772400" cy="530942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Inserting on a View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786581" y="1455174"/>
            <a:ext cx="1789471" cy="38345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4185" y="130418"/>
            <a:ext cx="1344792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specifically </a:t>
            </a:r>
          </a:p>
          <a:p>
            <a:r>
              <a:rPr lang="en-US" sz="1800" dirty="0"/>
              <a:t>for views</a:t>
            </a:r>
          </a:p>
        </p:txBody>
      </p:sp>
      <p:cxnSp>
        <p:nvCxnSpPr>
          <p:cNvPr id="8" name="Straight Arrow Connector 7"/>
          <p:cNvCxnSpPr>
            <a:stCxn id="3" idx="2"/>
          </p:cNvCxnSpPr>
          <p:nvPr/>
        </p:nvCxnSpPr>
        <p:spPr>
          <a:xfrm>
            <a:off x="786581" y="776749"/>
            <a:ext cx="186813" cy="6784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6863325" y="58840"/>
            <a:ext cx="2211848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1805859" y="4453396"/>
            <a:ext cx="5492954" cy="194187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VIEW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Synergy</a:t>
            </a: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 AS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SELECT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FROM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Sells, Frequents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WHERE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Sells.beer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900E63-0CE7-F281-16F6-3AB4B016177A}"/>
              </a:ext>
            </a:extLst>
          </p:cNvPr>
          <p:cNvSpPr/>
          <p:nvPr/>
        </p:nvSpPr>
        <p:spPr>
          <a:xfrm>
            <a:off x="376417" y="1043140"/>
            <a:ext cx="8148151" cy="3312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604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31659" y="3218185"/>
            <a:ext cx="6928951" cy="3231776"/>
          </a:xfrm>
        </p:spPr>
        <p:txBody>
          <a:bodyPr/>
          <a:lstStyle/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ViewTrig</a:t>
            </a:r>
            <a:endParaRPr lang="en-US" altLang="zh-CN" sz="20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INSTEAD OF INSERT ON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Synergy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BEGIN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INSERT INTO 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Likes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 VALUES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n.drinker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n.beer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Sells(bar, beer) 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n.bar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n.beer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Frequents 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n.drinker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n.bar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END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66136" y="437459"/>
            <a:ext cx="7772400" cy="530942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Inserting on a View</a:t>
            </a:r>
          </a:p>
        </p:txBody>
      </p:sp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6863325" y="58840"/>
            <a:ext cx="2211848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1005687" y="1195463"/>
            <a:ext cx="5492954" cy="194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VIEW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Synergy</a:t>
            </a: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 AS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SELECT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FROM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Sells, Frequents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WHERE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Sells.beer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</p:txBody>
      </p:sp>
      <p:sp>
        <p:nvSpPr>
          <p:cNvPr id="4" name="Rectangle 3"/>
          <p:cNvSpPr/>
          <p:nvPr/>
        </p:nvSpPr>
        <p:spPr>
          <a:xfrm>
            <a:off x="943164" y="1194697"/>
            <a:ext cx="7273080" cy="53281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163628" y="2991889"/>
            <a:ext cx="1805621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the same</a:t>
            </a:r>
          </a:p>
          <a:p>
            <a:r>
              <a:rPr lang="en-US" dirty="0"/>
              <a:t>database schema</a:t>
            </a:r>
          </a:p>
        </p:txBody>
      </p:sp>
    </p:spTree>
    <p:extLst>
      <p:ext uri="{BB962C8B-B14F-4D97-AF65-F5344CB8AC3E}">
        <p14:creationId xmlns:p14="http://schemas.microsoft.com/office/powerpoint/2010/main" val="11671958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582E83F-514B-4897-B01D-845D4508E195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30052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30053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30058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0059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30054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solidFill>
                  <a:srgbClr val="FF0000"/>
                </a:solidFill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solidFill>
                  <a:srgbClr val="FF0000"/>
                </a:solidFill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30056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0057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4861715" y="3394075"/>
            <a:ext cx="117409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20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ea typeface="宋体" panose="02010600030101010101" pitchFamily="2" charset="-122"/>
              </a:rPr>
              <a:t> \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⋈</a:t>
            </a:r>
            <a:r>
              <a:rPr lang="en-US" altLang="en-US" sz="20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0298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7C26799-88C4-4485-A453-907BD7E568A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8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48484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48490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8491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48486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solidFill>
                  <a:srgbClr val="FF66FF"/>
                </a:solidFill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solidFill>
                  <a:srgbClr val="FF66FF"/>
                </a:solidFill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solidFill>
                  <a:srgbClr val="FF66FF"/>
                </a:solidFill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solidFill>
                  <a:srgbClr val="FF66FF"/>
                </a:solidFill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solidFill>
                  <a:srgbClr val="FF0000"/>
                </a:solidFill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48488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8489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4861715" y="3394075"/>
            <a:ext cx="117409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20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ea typeface="宋体" panose="02010600030101010101" pitchFamily="2" charset="-122"/>
              </a:rPr>
              <a:t> \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⋈</a:t>
            </a:r>
            <a:r>
              <a:rPr lang="en-US" altLang="en-US" sz="20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76184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database system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26630" name="Line 7"/>
          <p:cNvSpPr>
            <a:spLocks noChangeShapeType="1"/>
          </p:cNvSpPr>
          <p:nvPr/>
        </p:nvSpPr>
        <p:spPr bwMode="auto">
          <a:xfrm>
            <a:off x="7505700" y="3448050"/>
            <a:ext cx="266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6631" name="Group 8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6675" name="Oval 9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76" name="Oval 10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77" name="Line 11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8" name="Line 12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632" name="Group 13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6671" name="Oval 14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72" name="Oval 15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73" name="Line 16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4" name="Line 17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33" name="Text Box 18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26634" name="Text Box 19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26635" name="Group 20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6662" name="Rectangle 21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63" name="Line 22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4" name="Line 23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5" name="Line 24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6" name="Line 25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7" name="Line 26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8" name="Line 27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9" name="Line 28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0" name="Line 29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636" name="Group 30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6653" name="Rectangle 31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4" name="Line 32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5" name="Line 33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6" name="Line 34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7" name="Line 35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8" name="Line 36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9" name="Line 37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0" name="Line 38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1" name="Line 39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637" name="Group 40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6644" name="Rectangle 41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45" name="Line 42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6" name="Line 43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7" name="Line 44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8" name="Line 45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9" name="Line 46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0" name="Line 47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1" name="Line 48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2" name="Line 49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38" name="Rectangle 50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26639" name="Line 51"/>
          <p:cNvSpPr>
            <a:spLocks noChangeShapeType="1"/>
          </p:cNvSpPr>
          <p:nvPr/>
        </p:nvSpPr>
        <p:spPr bwMode="auto">
          <a:xfrm>
            <a:off x="1162050" y="150495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0" name="Text Box 52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6641" name="Rectangle 54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26642" name="Line 55"/>
          <p:cNvSpPr>
            <a:spLocks noChangeShapeType="1"/>
          </p:cNvSpPr>
          <p:nvPr/>
        </p:nvSpPr>
        <p:spPr bwMode="auto">
          <a:xfrm>
            <a:off x="1171575" y="422910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3" name="Text Box 56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57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22004577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database management system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7505700" y="3448050"/>
            <a:ext cx="266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7655" name="Group 7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7700" name="Oval 8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01" name="Oval 9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02" name="Line 10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3" name="Line 11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6" name="Group 12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7696" name="Oval 13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97" name="Oval 14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98" name="Line 15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9" name="Line 16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7" name="Text Box 17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27658" name="Text Box 18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27659" name="Group 19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7687" name="Rectangle 2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88" name="Line 2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9" name="Line 2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0" name="Line 2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1" name="Line 2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2" name="Line 2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3" name="Line 2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4" name="Line 2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5" name="Line 2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60" name="Group 29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7678" name="Rectangle 3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79" name="Line 3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0" name="Line 3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1" name="Line 3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2" name="Line 3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3" name="Line 3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4" name="Line 3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6" name="Line 3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61" name="Group 39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7669" name="Rectangle 4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70" name="Line 4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1" name="Line 4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2" name="Line 4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3" name="Line 4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4" name="Line 4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5" name="Line 4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6" name="Line 4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7" name="Line 4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62" name="Rectangle 49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27663" name="Line 50"/>
          <p:cNvSpPr>
            <a:spLocks noChangeShapeType="1"/>
          </p:cNvSpPr>
          <p:nvPr/>
        </p:nvSpPr>
        <p:spPr bwMode="auto">
          <a:xfrm>
            <a:off x="1162050" y="150495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4" name="Text Box 51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7665" name="Rectangle 52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27666" name="Line 53"/>
          <p:cNvSpPr>
            <a:spLocks noChangeShapeType="1"/>
          </p:cNvSpPr>
          <p:nvPr/>
        </p:nvSpPr>
        <p:spPr bwMode="auto">
          <a:xfrm>
            <a:off x="1171575" y="422910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7" name="Text Box 54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7668" name="Text Box 55"/>
          <p:cNvSpPr txBox="1">
            <a:spLocks noChangeArrowheads="1"/>
          </p:cNvSpPr>
          <p:nvPr/>
        </p:nvSpPr>
        <p:spPr bwMode="auto">
          <a:xfrm>
            <a:off x="3594100" y="3616325"/>
            <a:ext cx="27654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33CC33"/>
                </a:solidFill>
                <a:ea typeface="宋体" panose="02010600030101010101" pitchFamily="2" charset="-122"/>
              </a:rPr>
              <a:t>simply translate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33CC33"/>
                </a:solidFill>
                <a:ea typeface="宋体" panose="02010600030101010101" pitchFamily="2" charset="-122"/>
              </a:rPr>
              <a:t>database programs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33CC33"/>
                </a:solidFill>
                <a:ea typeface="宋体" panose="02010600030101010101" pitchFamily="2" charset="-122"/>
              </a:rPr>
              <a:t>into machine programs</a:t>
            </a:r>
          </a:p>
        </p:txBody>
      </p:sp>
      <p:sp>
        <p:nvSpPr>
          <p:cNvPr id="58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7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18748069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database management system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7505700" y="3448050"/>
            <a:ext cx="266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8679" name="Group 7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8725" name="Oval 8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26" name="Oval 9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27" name="Line 10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28" name="Line 11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680" name="Group 12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8721" name="Oval 13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22" name="Oval 14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23" name="Line 15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24" name="Line 16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81" name="Text Box 17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28682" name="Text Box 18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28683" name="Group 19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8712" name="Rectangle 2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13" name="Line 2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4" name="Line 2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5" name="Line 2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6" name="Line 2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7" name="Line 2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8" name="Line 2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9" name="Line 2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20" name="Line 2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684" name="Group 29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8703" name="Rectangle 3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04" name="Line 3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5" name="Line 3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6" name="Line 3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7" name="Line 3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8" name="Line 3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9" name="Line 3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0" name="Line 3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1" name="Line 3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685" name="Group 39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8694" name="Rectangle 4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695" name="Line 4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6" name="Line 4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7" name="Line 4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8" name="Line 4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9" name="Line 4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0" name="Line 4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1" name="Line 4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2" name="Line 4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86" name="Rectangle 49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28687" name="Line 50"/>
          <p:cNvSpPr>
            <a:spLocks noChangeShapeType="1"/>
          </p:cNvSpPr>
          <p:nvPr/>
        </p:nvSpPr>
        <p:spPr bwMode="auto">
          <a:xfrm>
            <a:off x="1162050" y="150495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8" name="Text Box 51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8689" name="Rectangle 52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28690" name="Line 53"/>
          <p:cNvSpPr>
            <a:spLocks noChangeShapeType="1"/>
          </p:cNvSpPr>
          <p:nvPr/>
        </p:nvSpPr>
        <p:spPr bwMode="auto">
          <a:xfrm>
            <a:off x="1171575" y="422910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1" name="Text Box 54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8692" name="Text Box 55"/>
          <p:cNvSpPr txBox="1">
            <a:spLocks noChangeArrowheads="1"/>
          </p:cNvSpPr>
          <p:nvPr/>
        </p:nvSpPr>
        <p:spPr bwMode="auto">
          <a:xfrm>
            <a:off x="3594100" y="3616325"/>
            <a:ext cx="27654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33CC33"/>
                </a:solidFill>
                <a:ea typeface="宋体" panose="02010600030101010101" pitchFamily="2" charset="-122"/>
              </a:rPr>
              <a:t>simply translate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33CC33"/>
                </a:solidFill>
                <a:ea typeface="宋体" panose="02010600030101010101" pitchFamily="2" charset="-122"/>
              </a:rPr>
              <a:t>database programs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33CC33"/>
                </a:solidFill>
                <a:ea typeface="宋体" panose="02010600030101010101" pitchFamily="2" charset="-122"/>
              </a:rPr>
              <a:t>into machine programs</a:t>
            </a:r>
          </a:p>
        </p:txBody>
      </p:sp>
      <p:sp>
        <p:nvSpPr>
          <p:cNvPr id="28693" name="Text Box 56"/>
          <p:cNvSpPr txBox="1">
            <a:spLocks noChangeArrowheads="1"/>
          </p:cNvSpPr>
          <p:nvPr/>
        </p:nvSpPr>
        <p:spPr bwMode="auto">
          <a:xfrm>
            <a:off x="2965450" y="6159500"/>
            <a:ext cx="4070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then what is the difference between DBMS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and a programming language compiler?</a:t>
            </a:r>
          </a:p>
        </p:txBody>
      </p:sp>
      <p:sp>
        <p:nvSpPr>
          <p:cNvPr id="59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2616345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9702" name="Group 7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9755" name="Oval 8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56" name="Oval 9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57" name="Line 10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8" name="Line 11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03" name="Group 12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9751" name="Oval 13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52" name="Oval 14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53" name="Line 15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4" name="Line 16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4" name="Text Box 17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29705" name="Text Box 18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29706" name="Group 19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9742" name="Rectangle 2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43" name="Line 2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4" name="Line 2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5" name="Line 2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6" name="Line 2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7" name="Line 2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8" name="Line 2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9" name="Line 2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0" name="Line 2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07" name="Group 29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9733" name="Rectangle 3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34" name="Line 3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5" name="Line 3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6" name="Line 3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7" name="Line 3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8" name="Line 3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9" name="Line 3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0" name="Line 3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1" name="Line 3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08" name="Group 39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9724" name="Rectangle 40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25" name="Line 41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6" name="Line 42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7" name="Line 43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8" name="Line 44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9" name="Line 45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0" name="Line 46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1" name="Line 47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2" name="Line 48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9" name="Rectangle 49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29710" name="Line 50"/>
          <p:cNvSpPr>
            <a:spLocks noChangeShapeType="1"/>
          </p:cNvSpPr>
          <p:nvPr/>
        </p:nvSpPr>
        <p:spPr bwMode="auto">
          <a:xfrm>
            <a:off x="1162050" y="150495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1" name="Text Box 51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9712" name="Rectangle 52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29713" name="Line 53"/>
          <p:cNvSpPr>
            <a:spLocks noChangeShapeType="1"/>
          </p:cNvSpPr>
          <p:nvPr/>
        </p:nvSpPr>
        <p:spPr bwMode="auto">
          <a:xfrm>
            <a:off x="1171575" y="422910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4" name="Text Box 54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9715" name="Text Box 56"/>
          <p:cNvSpPr txBox="1">
            <a:spLocks noChangeArrowheads="1"/>
          </p:cNvSpPr>
          <p:nvPr/>
        </p:nvSpPr>
        <p:spPr bwMode="auto">
          <a:xfrm>
            <a:off x="2965450" y="6159500"/>
            <a:ext cx="4070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then what is the difference between DBMS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and a programming language compiler?</a:t>
            </a:r>
          </a:p>
        </p:txBody>
      </p:sp>
      <p:sp>
        <p:nvSpPr>
          <p:cNvPr id="29716" name="Text Box 57"/>
          <p:cNvSpPr txBox="1">
            <a:spLocks noChangeArrowheads="1"/>
          </p:cNvSpPr>
          <p:nvPr/>
        </p:nvSpPr>
        <p:spPr bwMode="auto">
          <a:xfrm>
            <a:off x="3060700" y="0"/>
            <a:ext cx="37306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宋体" panose="02010600030101010101" pitchFamily="2" charset="-122"/>
              </a:rPr>
              <a:t>1.</a:t>
            </a: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it has to deal with data stored 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   hierarchical memory structures</a:t>
            </a:r>
          </a:p>
        </p:txBody>
      </p:sp>
      <p:sp>
        <p:nvSpPr>
          <p:cNvPr id="29717" name="Text Box 58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9718" name="Rectangle 60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9719" name="Line 61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0" name="Rectangle 62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9721" name="Line 63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2" name="Rectangle 65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9723" name="Line 66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4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7235631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30726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30781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782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783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84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727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30777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778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779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80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28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30729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30730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30768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769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0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1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2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3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4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5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6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731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30759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760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61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62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63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64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65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66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67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732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30750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751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2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3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4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5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6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7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8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33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30734" name="Line 49"/>
          <p:cNvSpPr>
            <a:spLocks noChangeShapeType="1"/>
          </p:cNvSpPr>
          <p:nvPr/>
        </p:nvSpPr>
        <p:spPr bwMode="auto">
          <a:xfrm>
            <a:off x="1162050" y="150495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5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0736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30737" name="Line 52"/>
          <p:cNvSpPr>
            <a:spLocks noChangeShapeType="1"/>
          </p:cNvSpPr>
          <p:nvPr/>
        </p:nvSpPr>
        <p:spPr bwMode="auto">
          <a:xfrm>
            <a:off x="1171575" y="4229100"/>
            <a:ext cx="133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8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0739" name="Text Box 54"/>
          <p:cNvSpPr txBox="1">
            <a:spLocks noChangeArrowheads="1"/>
          </p:cNvSpPr>
          <p:nvPr/>
        </p:nvSpPr>
        <p:spPr bwMode="auto">
          <a:xfrm>
            <a:off x="2965450" y="6159500"/>
            <a:ext cx="4070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then what is the difference between DBMS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and a programming language compiler?</a:t>
            </a:r>
          </a:p>
        </p:txBody>
      </p:sp>
      <p:sp>
        <p:nvSpPr>
          <p:cNvPr id="30740" name="Text Box 55"/>
          <p:cNvSpPr txBox="1">
            <a:spLocks noChangeArrowheads="1"/>
          </p:cNvSpPr>
          <p:nvPr/>
        </p:nvSpPr>
        <p:spPr bwMode="auto">
          <a:xfrm>
            <a:off x="2736850" y="0"/>
            <a:ext cx="45497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宋体" panose="02010600030101010101" pitchFamily="2" charset="-122"/>
              </a:rPr>
              <a:t>2.</a:t>
            </a: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it has to support efficient manipulations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  of data in hierarchical memory structures</a:t>
            </a:r>
          </a:p>
        </p:txBody>
      </p:sp>
      <p:sp>
        <p:nvSpPr>
          <p:cNvPr id="30741" name="Text Box 56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0742" name="Rectangle 57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0743" name="Line 58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4" name="Rectangle 59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0745" name="Line 60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6" name="Rectangle 61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30747" name="Line 62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8" name="Rectangle 64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0749" name="Line 65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6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37510180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31750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31809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810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81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1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51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31805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806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80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52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31753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31754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3179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79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55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3178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78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56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3177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77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57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31758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9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1760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31761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2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1763" name="Text Box 54"/>
          <p:cNvSpPr txBox="1">
            <a:spLocks noChangeArrowheads="1"/>
          </p:cNvSpPr>
          <p:nvPr/>
        </p:nvSpPr>
        <p:spPr bwMode="auto">
          <a:xfrm>
            <a:off x="2965450" y="6159500"/>
            <a:ext cx="4070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then what is the difference between DBMS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and a programming language compiler?</a:t>
            </a:r>
          </a:p>
        </p:txBody>
      </p:sp>
      <p:sp>
        <p:nvSpPr>
          <p:cNvPr id="31764" name="Text Box 55"/>
          <p:cNvSpPr txBox="1">
            <a:spLocks noChangeArrowheads="1"/>
          </p:cNvSpPr>
          <p:nvPr/>
        </p:nvSpPr>
        <p:spPr bwMode="auto">
          <a:xfrm>
            <a:off x="2851150" y="0"/>
            <a:ext cx="44307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宋体" panose="02010600030101010101" pitchFamily="2" charset="-122"/>
              </a:rPr>
              <a:t>3.</a:t>
            </a: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it needs to translate the input database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  program into an internal representation</a:t>
            </a:r>
          </a:p>
        </p:txBody>
      </p:sp>
      <p:sp>
        <p:nvSpPr>
          <p:cNvPr id="31765" name="Text Box 56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1766" name="Rectangle 57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1767" name="Line 58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8" name="Rectangle 59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1769" name="Line 60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0" name="Rectangle 61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31771" name="Line 62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1773" name="Line 64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4" name="Rectangle 65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1775" name="Rectangle 66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1776" name="Line 67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7" name="Freeform 68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2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17698899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32774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32838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39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40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41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775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32834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35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36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7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76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32777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32778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32825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26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7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8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9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0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1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2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3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779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32816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17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8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9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0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1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2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3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4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780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32807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08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09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0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1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2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3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4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5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81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32782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3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2784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32785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6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2787" name="Text Box 54"/>
          <p:cNvSpPr txBox="1">
            <a:spLocks noChangeArrowheads="1"/>
          </p:cNvSpPr>
          <p:nvPr/>
        </p:nvSpPr>
        <p:spPr bwMode="auto">
          <a:xfrm>
            <a:off x="2965450" y="6159500"/>
            <a:ext cx="4070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then what is the difference between DBMS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and a programming language compiler?</a:t>
            </a:r>
          </a:p>
        </p:txBody>
      </p:sp>
      <p:sp>
        <p:nvSpPr>
          <p:cNvPr id="32788" name="Text Box 55"/>
          <p:cNvSpPr txBox="1">
            <a:spLocks noChangeArrowheads="1"/>
          </p:cNvSpPr>
          <p:nvPr/>
        </p:nvSpPr>
        <p:spPr bwMode="auto">
          <a:xfrm>
            <a:off x="2393950" y="57150"/>
            <a:ext cx="54752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宋体" panose="02010600030101010101" pitchFamily="2" charset="-122"/>
              </a:rPr>
              <a:t>4.</a:t>
            </a: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it needs to produce efficient internal codes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  dealing with data in hierarchical memory structure</a:t>
            </a:r>
          </a:p>
        </p:txBody>
      </p:sp>
      <p:sp>
        <p:nvSpPr>
          <p:cNvPr id="32789" name="Text Box 56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2790" name="Rectangle 57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2791" name="Line 58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2" name="Rectangle 59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2793" name="Line 60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4" name="Rectangle 61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32795" name="Line 62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6" name="Rectangle 63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2797" name="Line 64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8" name="Rectangle 65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2799" name="Rectangle 66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2800" name="Line 67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1" name="Freeform 68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2" name="Rectangle 69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32803" name="Line 70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4" name="Line 71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5" name="Line 72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6" name="Line 73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19881540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3379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33869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70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7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7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79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33865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66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6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0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3380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3380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3385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5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80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3384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4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80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3383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3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0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3380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380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3380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3811" name="Text Box 54"/>
          <p:cNvSpPr txBox="1">
            <a:spLocks noChangeArrowheads="1"/>
          </p:cNvSpPr>
          <p:nvPr/>
        </p:nvSpPr>
        <p:spPr bwMode="auto">
          <a:xfrm>
            <a:off x="2965450" y="6159500"/>
            <a:ext cx="4070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then what is the difference between DBMS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and a programming language compiler?</a:t>
            </a:r>
          </a:p>
        </p:txBody>
      </p:sp>
      <p:sp>
        <p:nvSpPr>
          <p:cNvPr id="33812" name="Text Box 55"/>
          <p:cNvSpPr txBox="1">
            <a:spLocks noChangeArrowheads="1"/>
          </p:cNvSpPr>
          <p:nvPr/>
        </p:nvSpPr>
        <p:spPr bwMode="auto">
          <a:xfrm>
            <a:off x="3413125" y="276225"/>
            <a:ext cx="32019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宋体" panose="02010600030101010101" pitchFamily="2" charset="-122"/>
              </a:rPr>
              <a:t>5.</a:t>
            </a: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it needs to be consistent</a:t>
            </a:r>
          </a:p>
        </p:txBody>
      </p:sp>
      <p:sp>
        <p:nvSpPr>
          <p:cNvPr id="33813" name="Text Box 56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3814" name="Rectangle 57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3815" name="Line 58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6" name="Rectangle 59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3817" name="Line 60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8" name="Rectangle 61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33819" name="Line 62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0" name="Rectangle 63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3821" name="Line 64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2" name="Rectangle 65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3823" name="Rectangle 66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3824" name="Line 67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5" name="Freeform 68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6" name="Rectangle 69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33827" name="Line 70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8" name="Line 71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9" name="Line 72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30" name="Line 73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31" name="Rectangle 74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3832" name="Line 75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33" name="Rectangle 76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33834" name="Line 77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35" name="Rectangle 78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33836" name="Line 79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37" name="Freeform 81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2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1256916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3482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34898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99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900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901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82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34894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95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96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97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2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34825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34826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34885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86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7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8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9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90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91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92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93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827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34876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77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8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9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0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1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2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3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4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828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34867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68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9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0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1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2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3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4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5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29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34830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1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4832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34833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4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4835" name="Text Box 54"/>
          <p:cNvSpPr txBox="1">
            <a:spLocks noChangeArrowheads="1"/>
          </p:cNvSpPr>
          <p:nvPr/>
        </p:nvSpPr>
        <p:spPr bwMode="auto">
          <a:xfrm>
            <a:off x="2965450" y="6159500"/>
            <a:ext cx="4070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then what is the difference between DBMS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  <a:ea typeface="宋体" panose="02010600030101010101" pitchFamily="2" charset="-122"/>
              </a:rPr>
              <a:t>and a programming language compiler?</a:t>
            </a:r>
          </a:p>
        </p:txBody>
      </p:sp>
      <p:sp>
        <p:nvSpPr>
          <p:cNvPr id="34836" name="Text Box 55"/>
          <p:cNvSpPr txBox="1">
            <a:spLocks noChangeArrowheads="1"/>
          </p:cNvSpPr>
          <p:nvPr/>
        </p:nvSpPr>
        <p:spPr bwMode="auto">
          <a:xfrm>
            <a:off x="3413125" y="276225"/>
            <a:ext cx="2921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宋体" panose="02010600030101010101" pitchFamily="2" charset="-122"/>
              </a:rPr>
              <a:t>6.</a:t>
            </a: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 it needs to be reliable</a:t>
            </a:r>
          </a:p>
        </p:txBody>
      </p:sp>
      <p:sp>
        <p:nvSpPr>
          <p:cNvPr id="34837" name="Text Box 56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4838" name="Rectangle 57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4839" name="Line 58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40" name="Rectangle 59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4841" name="Line 60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42" name="Rectangle 61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34843" name="Line 62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44" name="Rectangle 63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4845" name="Line 64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46" name="Rectangle 65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4847" name="Rectangle 66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4848" name="Line 67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49" name="Freeform 68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50" name="Rectangle 69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34851" name="Line 70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52" name="Line 71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53" name="Line 72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54" name="Line 73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55" name="Rectangle 74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4856" name="Line 75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57" name="Rectangle 76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34858" name="Line 77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59" name="Rectangle 78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34860" name="Line 79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61" name="Freeform 80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62" name="Rectangle 81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3300"/>
                </a:solidFill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34863" name="Line 83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64" name="Line 84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65" name="Line 85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66" name="Freeform 86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31852889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35846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3592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92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922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23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847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3591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91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918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19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48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35849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35850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35907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908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9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10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11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12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13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14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15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851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35898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899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0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1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2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3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4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5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6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852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35889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890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1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2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3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4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5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6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7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53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35854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5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5856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35857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8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5859" name="Text Box 56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5860" name="Rectangle 57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5861" name="Line 58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2" name="Rectangle 59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5863" name="Line 60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4" name="Rectangle 61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35865" name="Line 62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6" name="Rectangle 63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5867" name="Line 64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8" name="Rectangle 65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5869" name="Rectangle 66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5870" name="Line 67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1" name="Freeform 68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2" name="Rectangle 69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35873" name="Line 70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4" name="Line 71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5" name="Line 72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6" name="Line 73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7" name="Rectangle 74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5878" name="Line 75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9" name="Rectangle 76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35880" name="Line 77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1" name="Rectangle 78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35882" name="Line 79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3" name="Freeform 80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4" name="Rectangle 81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35885" name="Line 82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6" name="Line 83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7" name="Line 84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8" name="Freeform 85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Rectangle 86"/>
          <p:cNvSpPr>
            <a:spLocks noChangeArrowheads="1"/>
          </p:cNvSpPr>
          <p:nvPr/>
        </p:nvSpPr>
        <p:spPr bwMode="auto">
          <a:xfrm>
            <a:off x="142875" y="466725"/>
            <a:ext cx="2409825" cy="581977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6" name="Text Box 87"/>
          <p:cNvSpPr txBox="1">
            <a:spLocks noChangeArrowheads="1"/>
          </p:cNvSpPr>
          <p:nvPr/>
        </p:nvSpPr>
        <p:spPr bwMode="auto">
          <a:xfrm>
            <a:off x="31750" y="6356350"/>
            <a:ext cx="255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16527346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3891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38994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5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91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38990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1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2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3892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3892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389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92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389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92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389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2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3892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892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3892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893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893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3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3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3893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3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0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8941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894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4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38945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6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7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8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50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1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38952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3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3895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6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38957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8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9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60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61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62" name="Text Box 85"/>
          <p:cNvSpPr txBox="1">
            <a:spLocks noChangeArrowheads="1"/>
          </p:cNvSpPr>
          <p:nvPr/>
        </p:nvSpPr>
        <p:spPr bwMode="auto">
          <a:xfrm>
            <a:off x="4086225" y="6383893"/>
            <a:ext cx="33377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Management System</a:t>
            </a:r>
          </a:p>
        </p:txBody>
      </p:sp>
    </p:spTree>
    <p:extLst>
      <p:ext uri="{BB962C8B-B14F-4D97-AF65-F5344CB8AC3E}">
        <p14:creationId xmlns:p14="http://schemas.microsoft.com/office/powerpoint/2010/main" val="20360782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3891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38994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5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91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38990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1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2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3892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3892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389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92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389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92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389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2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3892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892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3892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3893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893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3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3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3893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3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0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8941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3894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4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38945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6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7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8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38950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1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38952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3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3895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6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38957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8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9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60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61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62" name="Text Box 85"/>
          <p:cNvSpPr txBox="1">
            <a:spLocks noChangeArrowheads="1"/>
          </p:cNvSpPr>
          <p:nvPr/>
        </p:nvSpPr>
        <p:spPr bwMode="auto">
          <a:xfrm>
            <a:off x="4086225" y="6383893"/>
            <a:ext cx="33377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33CC33"/>
                </a:solidFill>
                <a:ea typeface="宋体" panose="02010600030101010101" pitchFamily="2" charset="-122"/>
              </a:rPr>
              <a:t>Database Management System</a:t>
            </a:r>
          </a:p>
        </p:txBody>
      </p:sp>
      <p:sp>
        <p:nvSpPr>
          <p:cNvPr id="85" name="Rectangle 3"/>
          <p:cNvSpPr>
            <a:spLocks noChangeArrowheads="1"/>
          </p:cNvSpPr>
          <p:nvPr/>
        </p:nvSpPr>
        <p:spPr bwMode="auto">
          <a:xfrm>
            <a:off x="7848600" y="719137"/>
            <a:ext cx="1114425" cy="5419725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36354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246188"/>
            <a:ext cx="7772400" cy="2630487"/>
          </a:xfrm>
        </p:spPr>
        <p:txBody>
          <a:bodyPr/>
          <a:lstStyle/>
          <a:p>
            <a:br>
              <a:rPr lang="en-US" altLang="zh-CN">
                <a:ea typeface="宋体" panose="02010600030101010101" pitchFamily="2" charset="-122"/>
              </a:rPr>
            </a:br>
            <a:r>
              <a:rPr lang="en-US" altLang="zh-CN" sz="4000" b="1">
                <a:ea typeface="宋体" panose="02010600030101010101" pitchFamily="2" charset="-122"/>
              </a:rPr>
              <a:t>Computer Memory Hierarchy</a:t>
            </a:r>
            <a:endParaRPr lang="en-US" altLang="zh-CN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42060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250950" y="1836738"/>
            <a:ext cx="820738" cy="4857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CPU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768475" y="2968625"/>
            <a:ext cx="1349375" cy="850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memory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644900" y="3014663"/>
            <a:ext cx="1333500" cy="7302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Disk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controller</a:t>
            </a:r>
          </a:p>
        </p:txBody>
      </p:sp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4964113" y="4710113"/>
            <a:ext cx="762000" cy="909637"/>
          </a:xfrm>
          <a:prstGeom prst="can">
            <a:avLst>
              <a:gd name="adj" fmla="val 29844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38" name="AutoShape 6"/>
          <p:cNvSpPr>
            <a:spLocks noChangeArrowheads="1"/>
          </p:cNvSpPr>
          <p:nvPr/>
        </p:nvSpPr>
        <p:spPr bwMode="auto">
          <a:xfrm>
            <a:off x="2940050" y="4702175"/>
            <a:ext cx="762000" cy="909638"/>
          </a:xfrm>
          <a:prstGeom prst="can">
            <a:avLst>
              <a:gd name="adj" fmla="val 29844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39" name="Line 8"/>
          <p:cNvSpPr>
            <a:spLocks noChangeShapeType="1"/>
          </p:cNvSpPr>
          <p:nvPr/>
        </p:nvSpPr>
        <p:spPr bwMode="auto">
          <a:xfrm>
            <a:off x="1004888" y="26638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Line 9"/>
          <p:cNvSpPr>
            <a:spLocks noChangeShapeType="1"/>
          </p:cNvSpPr>
          <p:nvPr/>
        </p:nvSpPr>
        <p:spPr bwMode="auto">
          <a:xfrm>
            <a:off x="1233488" y="2663825"/>
            <a:ext cx="44958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Line 10"/>
          <p:cNvSpPr>
            <a:spLocks noChangeShapeType="1"/>
          </p:cNvSpPr>
          <p:nvPr/>
        </p:nvSpPr>
        <p:spPr bwMode="auto">
          <a:xfrm>
            <a:off x="1646238" y="2328863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2" name="Line 11"/>
          <p:cNvSpPr>
            <a:spLocks noChangeShapeType="1"/>
          </p:cNvSpPr>
          <p:nvPr/>
        </p:nvSpPr>
        <p:spPr bwMode="auto">
          <a:xfrm>
            <a:off x="2452688" y="2663825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Line 12"/>
          <p:cNvSpPr>
            <a:spLocks noChangeShapeType="1"/>
          </p:cNvSpPr>
          <p:nvPr/>
        </p:nvSpPr>
        <p:spPr bwMode="auto">
          <a:xfrm>
            <a:off x="4357688" y="2663825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4" name="Text Box 16"/>
          <p:cNvSpPr txBox="1">
            <a:spLocks noChangeArrowheads="1"/>
          </p:cNvSpPr>
          <p:nvPr/>
        </p:nvSpPr>
        <p:spPr bwMode="auto">
          <a:xfrm>
            <a:off x="5951538" y="3789363"/>
            <a:ext cx="1581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Secondary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Storage</a:t>
            </a:r>
          </a:p>
        </p:txBody>
      </p:sp>
      <p:sp>
        <p:nvSpPr>
          <p:cNvPr id="18445" name="Text Box 18"/>
          <p:cNvSpPr txBox="1">
            <a:spLocks noChangeArrowheads="1"/>
          </p:cNvSpPr>
          <p:nvPr/>
        </p:nvSpPr>
        <p:spPr bwMode="auto">
          <a:xfrm>
            <a:off x="760413" y="2784475"/>
            <a:ext cx="527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...</a:t>
            </a:r>
          </a:p>
        </p:txBody>
      </p:sp>
      <p:sp>
        <p:nvSpPr>
          <p:cNvPr id="18446" name="Text Box 19"/>
          <p:cNvSpPr txBox="1">
            <a:spLocks noChangeArrowheads="1"/>
          </p:cNvSpPr>
          <p:nvPr/>
        </p:nvSpPr>
        <p:spPr bwMode="auto">
          <a:xfrm>
            <a:off x="2757488" y="444500"/>
            <a:ext cx="4124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A Typical Computer</a:t>
            </a:r>
          </a:p>
        </p:txBody>
      </p:sp>
      <p:sp>
        <p:nvSpPr>
          <p:cNvPr id="18447" name="Text Box 21"/>
          <p:cNvSpPr txBox="1">
            <a:spLocks noChangeArrowheads="1"/>
          </p:cNvSpPr>
          <p:nvPr/>
        </p:nvSpPr>
        <p:spPr bwMode="auto">
          <a:xfrm>
            <a:off x="6054725" y="2444750"/>
            <a:ext cx="577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bus</a:t>
            </a:r>
          </a:p>
        </p:txBody>
      </p:sp>
      <p:sp>
        <p:nvSpPr>
          <p:cNvPr id="18448" name="Text Box 23"/>
          <p:cNvSpPr txBox="1">
            <a:spLocks noChangeArrowheads="1"/>
          </p:cNvSpPr>
          <p:nvPr/>
        </p:nvSpPr>
        <p:spPr bwMode="auto">
          <a:xfrm>
            <a:off x="5243513" y="34464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8449" name="Text Box 26"/>
          <p:cNvSpPr txBox="1">
            <a:spLocks noChangeArrowheads="1"/>
          </p:cNvSpPr>
          <p:nvPr/>
        </p:nvSpPr>
        <p:spPr bwMode="auto">
          <a:xfrm>
            <a:off x="3970338" y="5832475"/>
            <a:ext cx="735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disks</a:t>
            </a:r>
          </a:p>
        </p:txBody>
      </p:sp>
      <p:sp>
        <p:nvSpPr>
          <p:cNvPr id="18450" name="AutoShape 27"/>
          <p:cNvSpPr>
            <a:spLocks noChangeArrowheads="1"/>
          </p:cNvSpPr>
          <p:nvPr/>
        </p:nvSpPr>
        <p:spPr bwMode="auto">
          <a:xfrm>
            <a:off x="3962400" y="4713288"/>
            <a:ext cx="762000" cy="909637"/>
          </a:xfrm>
          <a:prstGeom prst="can">
            <a:avLst>
              <a:gd name="adj" fmla="val 29844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51" name="Line 28"/>
          <p:cNvSpPr>
            <a:spLocks noChangeShapeType="1"/>
          </p:cNvSpPr>
          <p:nvPr/>
        </p:nvSpPr>
        <p:spPr bwMode="auto">
          <a:xfrm flipH="1">
            <a:off x="3327400" y="3748088"/>
            <a:ext cx="600075" cy="10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2" name="Line 29"/>
          <p:cNvSpPr>
            <a:spLocks noChangeShapeType="1"/>
          </p:cNvSpPr>
          <p:nvPr/>
        </p:nvSpPr>
        <p:spPr bwMode="auto">
          <a:xfrm>
            <a:off x="4737100" y="3748088"/>
            <a:ext cx="614363" cy="1063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3" name="Line 30"/>
          <p:cNvSpPr>
            <a:spLocks noChangeShapeType="1"/>
          </p:cNvSpPr>
          <p:nvPr/>
        </p:nvSpPr>
        <p:spPr bwMode="auto">
          <a:xfrm>
            <a:off x="4332288" y="3762375"/>
            <a:ext cx="0" cy="1049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374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087438" y="915988"/>
            <a:ext cx="4848225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Main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fast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small capacity (gigabytes)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volatile 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131888" y="3502025"/>
            <a:ext cx="5878512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Disks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slow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large capacity (100’s gigabytes)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non-volatile</a:t>
            </a:r>
          </a:p>
        </p:txBody>
      </p:sp>
    </p:spTree>
    <p:extLst>
      <p:ext uri="{BB962C8B-B14F-4D97-AF65-F5344CB8AC3E}">
        <p14:creationId xmlns:p14="http://schemas.microsoft.com/office/powerpoint/2010/main" val="7923810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898525" y="8048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511300" y="525463"/>
            <a:ext cx="6146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400">
                <a:ea typeface="宋体" panose="02010600030101010101" pitchFamily="2" charset="-122"/>
              </a:rPr>
              <a:t>Typical Disk</a:t>
            </a:r>
            <a:endParaRPr lang="en-US" altLang="zh-CN" sz="4400" u="sng">
              <a:ea typeface="宋体" panose="02010600030101010101" pitchFamily="2" charset="-122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822325" y="3851275"/>
            <a:ext cx="6769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Terms: 	Platter, Head, Cylinder,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		Track, Sector, Gap</a:t>
            </a: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2895600" y="28194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3733800" y="1905000"/>
            <a:ext cx="0" cy="1752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3733800" y="19050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3733800" y="26670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3733800" y="29718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>
            <a:off x="3733800" y="36576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4038600" y="2133600"/>
            <a:ext cx="1371600" cy="304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2" name="Oval 12"/>
          <p:cNvSpPr>
            <a:spLocks noChangeArrowheads="1"/>
          </p:cNvSpPr>
          <p:nvPr/>
        </p:nvSpPr>
        <p:spPr bwMode="auto">
          <a:xfrm>
            <a:off x="4038600" y="3124200"/>
            <a:ext cx="1371600" cy="304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3" name="Oval 13"/>
          <p:cNvSpPr>
            <a:spLocks noChangeArrowheads="1"/>
          </p:cNvSpPr>
          <p:nvPr/>
        </p:nvSpPr>
        <p:spPr bwMode="auto">
          <a:xfrm>
            <a:off x="4419600" y="3200400"/>
            <a:ext cx="6858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4" name="Oval 14"/>
          <p:cNvSpPr>
            <a:spLocks noChangeArrowheads="1"/>
          </p:cNvSpPr>
          <p:nvPr/>
        </p:nvSpPr>
        <p:spPr bwMode="auto">
          <a:xfrm>
            <a:off x="4419600" y="2209800"/>
            <a:ext cx="6858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4800600" y="1752600"/>
            <a:ext cx="0" cy="2057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6" name="Rectangle 16"/>
          <p:cNvSpPr>
            <a:spLocks noChangeArrowheads="1"/>
          </p:cNvSpPr>
          <p:nvPr/>
        </p:nvSpPr>
        <p:spPr bwMode="auto">
          <a:xfrm>
            <a:off x="4419600" y="1905000"/>
            <a:ext cx="152400" cy="762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7" name="Rectangle 17"/>
          <p:cNvSpPr>
            <a:spLocks noChangeArrowheads="1"/>
          </p:cNvSpPr>
          <p:nvPr/>
        </p:nvSpPr>
        <p:spPr bwMode="auto">
          <a:xfrm>
            <a:off x="4419600" y="2590800"/>
            <a:ext cx="152400" cy="762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8" name="Rectangle 18"/>
          <p:cNvSpPr>
            <a:spLocks noChangeArrowheads="1"/>
          </p:cNvSpPr>
          <p:nvPr/>
        </p:nvSpPr>
        <p:spPr bwMode="auto">
          <a:xfrm>
            <a:off x="4419600" y="2971800"/>
            <a:ext cx="152400" cy="762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4419600" y="3581400"/>
            <a:ext cx="152400" cy="762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00" name="Text Box 20"/>
          <p:cNvSpPr txBox="1">
            <a:spLocks noChangeArrowheads="1"/>
          </p:cNvSpPr>
          <p:nvPr/>
        </p:nvSpPr>
        <p:spPr bwMode="auto">
          <a:xfrm rot="5400000">
            <a:off x="5376068" y="2472532"/>
            <a:ext cx="5572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3924230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7"/>
          <p:cNvSpPr>
            <a:spLocks noChangeArrowheads="1"/>
          </p:cNvSpPr>
          <p:nvPr/>
        </p:nvSpPr>
        <p:spPr bwMode="auto">
          <a:xfrm>
            <a:off x="2759075" y="1822450"/>
            <a:ext cx="3581400" cy="3581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600">
              <a:ea typeface="宋体" panose="02010600030101010101" pitchFamily="2" charset="-122"/>
            </a:endParaRPr>
          </a:p>
        </p:txBody>
      </p:sp>
      <p:sp>
        <p:nvSpPr>
          <p:cNvPr id="21508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</p:txBody>
      </p:sp>
      <p:sp>
        <p:nvSpPr>
          <p:cNvPr id="21509" name="Slide Number Placeholder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</p:txBody>
      </p:sp>
      <p:sp>
        <p:nvSpPr>
          <p:cNvPr id="21510" name="Text Box 2"/>
          <p:cNvSpPr txBox="1">
            <a:spLocks noChangeArrowheads="1"/>
          </p:cNvSpPr>
          <p:nvPr/>
        </p:nvSpPr>
        <p:spPr bwMode="auto">
          <a:xfrm>
            <a:off x="496888" y="261938"/>
            <a:ext cx="20526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u="sng">
                <a:ea typeface="宋体" panose="02010600030101010101" pitchFamily="2" charset="-122"/>
              </a:rPr>
              <a:t>Top View</a:t>
            </a:r>
          </a:p>
        </p:txBody>
      </p:sp>
      <p:sp>
        <p:nvSpPr>
          <p:cNvPr id="21511" name="Oval 3"/>
          <p:cNvSpPr>
            <a:spLocks noChangeArrowheads="1"/>
          </p:cNvSpPr>
          <p:nvPr/>
        </p:nvSpPr>
        <p:spPr bwMode="auto">
          <a:xfrm>
            <a:off x="2209800" y="1295400"/>
            <a:ext cx="4648200" cy="46482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600">
              <a:ea typeface="宋体" panose="02010600030101010101" pitchFamily="2" charset="-122"/>
            </a:endParaRPr>
          </a:p>
        </p:txBody>
      </p:sp>
      <p:sp>
        <p:nvSpPr>
          <p:cNvPr id="21512" name="Oval 6"/>
          <p:cNvSpPr>
            <a:spLocks noChangeArrowheads="1"/>
          </p:cNvSpPr>
          <p:nvPr/>
        </p:nvSpPr>
        <p:spPr bwMode="auto">
          <a:xfrm>
            <a:off x="2438400" y="1493838"/>
            <a:ext cx="4191000" cy="4191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600">
              <a:ea typeface="宋体" panose="02010600030101010101" pitchFamily="2" charset="-122"/>
            </a:endParaRPr>
          </a:p>
        </p:txBody>
      </p:sp>
      <p:sp>
        <p:nvSpPr>
          <p:cNvPr id="21513" name="Oval 7"/>
          <p:cNvSpPr>
            <a:spLocks noChangeArrowheads="1"/>
          </p:cNvSpPr>
          <p:nvPr/>
        </p:nvSpPr>
        <p:spPr bwMode="auto">
          <a:xfrm>
            <a:off x="2743200" y="1828800"/>
            <a:ext cx="3581400" cy="3581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600">
              <a:ea typeface="宋体" panose="02010600030101010101" pitchFamily="2" charset="-122"/>
            </a:endParaRPr>
          </a:p>
        </p:txBody>
      </p:sp>
      <p:sp>
        <p:nvSpPr>
          <p:cNvPr id="21514" name="Oval 8"/>
          <p:cNvSpPr>
            <a:spLocks noChangeArrowheads="1"/>
          </p:cNvSpPr>
          <p:nvPr/>
        </p:nvSpPr>
        <p:spPr bwMode="auto">
          <a:xfrm>
            <a:off x="3048000" y="2133600"/>
            <a:ext cx="2971800" cy="2971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600">
              <a:ea typeface="宋体" panose="02010600030101010101" pitchFamily="2" charset="-122"/>
            </a:endParaRPr>
          </a:p>
        </p:txBody>
      </p:sp>
      <p:sp>
        <p:nvSpPr>
          <p:cNvPr id="21515" name="Oval 9"/>
          <p:cNvSpPr>
            <a:spLocks noChangeArrowheads="1"/>
          </p:cNvSpPr>
          <p:nvPr/>
        </p:nvSpPr>
        <p:spPr bwMode="auto">
          <a:xfrm>
            <a:off x="3352800" y="2438400"/>
            <a:ext cx="2362200" cy="23622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600">
              <a:ea typeface="宋体" panose="02010600030101010101" pitchFamily="2" charset="-122"/>
            </a:endParaRPr>
          </a:p>
        </p:txBody>
      </p:sp>
      <p:sp>
        <p:nvSpPr>
          <p:cNvPr id="21516" name="Line 10"/>
          <p:cNvSpPr>
            <a:spLocks noChangeShapeType="1"/>
          </p:cNvSpPr>
          <p:nvPr/>
        </p:nvSpPr>
        <p:spPr bwMode="auto">
          <a:xfrm flipV="1">
            <a:off x="4572000" y="4800600"/>
            <a:ext cx="0" cy="1143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Line 11"/>
          <p:cNvSpPr>
            <a:spLocks noChangeShapeType="1"/>
          </p:cNvSpPr>
          <p:nvPr/>
        </p:nvSpPr>
        <p:spPr bwMode="auto">
          <a:xfrm flipV="1">
            <a:off x="4572000" y="1295400"/>
            <a:ext cx="0" cy="1143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8" name="Line 12"/>
          <p:cNvSpPr>
            <a:spLocks noChangeShapeType="1"/>
          </p:cNvSpPr>
          <p:nvPr/>
        </p:nvSpPr>
        <p:spPr bwMode="auto">
          <a:xfrm flipH="1" flipV="1">
            <a:off x="5715000" y="3581400"/>
            <a:ext cx="1143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9" name="Line 13"/>
          <p:cNvSpPr>
            <a:spLocks noChangeShapeType="1"/>
          </p:cNvSpPr>
          <p:nvPr/>
        </p:nvSpPr>
        <p:spPr bwMode="auto">
          <a:xfrm flipH="1" flipV="1">
            <a:off x="2209800" y="3581400"/>
            <a:ext cx="1143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0" name="Line 14"/>
          <p:cNvSpPr>
            <a:spLocks noChangeShapeType="1"/>
          </p:cNvSpPr>
          <p:nvPr/>
        </p:nvSpPr>
        <p:spPr bwMode="auto">
          <a:xfrm flipH="1">
            <a:off x="5334000" y="1905000"/>
            <a:ext cx="7874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1" name="Line 15"/>
          <p:cNvSpPr>
            <a:spLocks noChangeShapeType="1"/>
          </p:cNvSpPr>
          <p:nvPr/>
        </p:nvSpPr>
        <p:spPr bwMode="auto">
          <a:xfrm flipH="1">
            <a:off x="2895600" y="4435475"/>
            <a:ext cx="7874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2" name="Line 16"/>
          <p:cNvSpPr>
            <a:spLocks noChangeShapeType="1"/>
          </p:cNvSpPr>
          <p:nvPr/>
        </p:nvSpPr>
        <p:spPr bwMode="auto">
          <a:xfrm>
            <a:off x="5410200" y="4419600"/>
            <a:ext cx="7874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3" name="Line 18"/>
          <p:cNvSpPr>
            <a:spLocks noChangeShapeType="1"/>
          </p:cNvSpPr>
          <p:nvPr/>
        </p:nvSpPr>
        <p:spPr bwMode="auto">
          <a:xfrm>
            <a:off x="2971800" y="1905000"/>
            <a:ext cx="7874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Freeform 20"/>
          <p:cNvSpPr/>
          <p:nvPr/>
        </p:nvSpPr>
        <p:spPr bwMode="auto">
          <a:xfrm rot="2560403">
            <a:off x="5091113" y="936625"/>
            <a:ext cx="617537" cy="1187450"/>
          </a:xfrm>
          <a:custGeom>
            <a:avLst/>
            <a:gdLst>
              <a:gd name="connsiteX0" fmla="*/ 123431 w 617156"/>
              <a:gd name="connsiteY0" fmla="*/ 0 h 967299"/>
              <a:gd name="connsiteX1" fmla="*/ 47861 w 617156"/>
              <a:gd name="connsiteY1" fmla="*/ 241824 h 967299"/>
              <a:gd name="connsiteX2" fmla="*/ 410598 w 617156"/>
              <a:gd name="connsiteY2" fmla="*/ 249381 h 967299"/>
              <a:gd name="connsiteX3" fmla="*/ 161216 w 617156"/>
              <a:gd name="connsiteY3" fmla="*/ 566776 h 967299"/>
              <a:gd name="connsiteX4" fmla="*/ 576852 w 617156"/>
              <a:gd name="connsiteY4" fmla="*/ 612119 h 967299"/>
              <a:gd name="connsiteX5" fmla="*/ 403041 w 617156"/>
              <a:gd name="connsiteY5" fmla="*/ 967299 h 96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56" h="967299">
                <a:moveTo>
                  <a:pt x="123431" y="0"/>
                </a:moveTo>
                <a:cubicBezTo>
                  <a:pt x="61715" y="100130"/>
                  <a:pt x="0" y="200261"/>
                  <a:pt x="47861" y="241824"/>
                </a:cubicBezTo>
                <a:cubicBezTo>
                  <a:pt x="95722" y="283387"/>
                  <a:pt x="391706" y="195222"/>
                  <a:pt x="410598" y="249381"/>
                </a:cubicBezTo>
                <a:cubicBezTo>
                  <a:pt x="429490" y="303540"/>
                  <a:pt x="133507" y="506320"/>
                  <a:pt x="161216" y="566776"/>
                </a:cubicBezTo>
                <a:cubicBezTo>
                  <a:pt x="188925" y="627232"/>
                  <a:pt x="536548" y="545365"/>
                  <a:pt x="576852" y="612119"/>
                </a:cubicBezTo>
                <a:cubicBezTo>
                  <a:pt x="617156" y="678873"/>
                  <a:pt x="428231" y="943369"/>
                  <a:pt x="403041" y="967299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3600">
              <a:ea typeface="宋体" pitchFamily="2" charset="-122"/>
            </a:endParaRPr>
          </a:p>
        </p:txBody>
      </p:sp>
      <p:sp>
        <p:nvSpPr>
          <p:cNvPr id="21525" name="TextBox 21"/>
          <p:cNvSpPr txBox="1">
            <a:spLocks noChangeArrowheads="1"/>
          </p:cNvSpPr>
          <p:nvPr/>
        </p:nvSpPr>
        <p:spPr bwMode="auto">
          <a:xfrm>
            <a:off x="5659438" y="588963"/>
            <a:ext cx="11366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Track</a:t>
            </a:r>
          </a:p>
        </p:txBody>
      </p:sp>
      <p:sp>
        <p:nvSpPr>
          <p:cNvPr id="23" name="Freeform 22"/>
          <p:cNvSpPr/>
          <p:nvPr/>
        </p:nvSpPr>
        <p:spPr bwMode="auto">
          <a:xfrm rot="19095814">
            <a:off x="1692275" y="1920875"/>
            <a:ext cx="615950" cy="1185863"/>
          </a:xfrm>
          <a:custGeom>
            <a:avLst/>
            <a:gdLst>
              <a:gd name="connsiteX0" fmla="*/ 123431 w 617156"/>
              <a:gd name="connsiteY0" fmla="*/ 0 h 967299"/>
              <a:gd name="connsiteX1" fmla="*/ 47861 w 617156"/>
              <a:gd name="connsiteY1" fmla="*/ 241824 h 967299"/>
              <a:gd name="connsiteX2" fmla="*/ 410598 w 617156"/>
              <a:gd name="connsiteY2" fmla="*/ 249381 h 967299"/>
              <a:gd name="connsiteX3" fmla="*/ 161216 w 617156"/>
              <a:gd name="connsiteY3" fmla="*/ 566776 h 967299"/>
              <a:gd name="connsiteX4" fmla="*/ 576852 w 617156"/>
              <a:gd name="connsiteY4" fmla="*/ 612119 h 967299"/>
              <a:gd name="connsiteX5" fmla="*/ 403041 w 617156"/>
              <a:gd name="connsiteY5" fmla="*/ 967299 h 96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56" h="967299">
                <a:moveTo>
                  <a:pt x="123431" y="0"/>
                </a:moveTo>
                <a:cubicBezTo>
                  <a:pt x="61715" y="100130"/>
                  <a:pt x="0" y="200261"/>
                  <a:pt x="47861" y="241824"/>
                </a:cubicBezTo>
                <a:cubicBezTo>
                  <a:pt x="95722" y="283387"/>
                  <a:pt x="391706" y="195222"/>
                  <a:pt x="410598" y="249381"/>
                </a:cubicBezTo>
                <a:cubicBezTo>
                  <a:pt x="429490" y="303540"/>
                  <a:pt x="133507" y="506320"/>
                  <a:pt x="161216" y="566776"/>
                </a:cubicBezTo>
                <a:cubicBezTo>
                  <a:pt x="188925" y="627232"/>
                  <a:pt x="536548" y="545365"/>
                  <a:pt x="576852" y="612119"/>
                </a:cubicBezTo>
                <a:cubicBezTo>
                  <a:pt x="617156" y="678873"/>
                  <a:pt x="428231" y="943369"/>
                  <a:pt x="403041" y="967299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3600">
              <a:ea typeface="宋体" pitchFamily="2" charset="-122"/>
            </a:endParaRPr>
          </a:p>
        </p:txBody>
      </p:sp>
      <p:sp>
        <p:nvSpPr>
          <p:cNvPr id="21527" name="TextBox 23"/>
          <p:cNvSpPr txBox="1">
            <a:spLocks noChangeArrowheads="1"/>
          </p:cNvSpPr>
          <p:nvPr/>
        </p:nvSpPr>
        <p:spPr bwMode="auto">
          <a:xfrm>
            <a:off x="825500" y="1611313"/>
            <a:ext cx="1327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Sector</a:t>
            </a:r>
          </a:p>
        </p:txBody>
      </p:sp>
      <p:sp>
        <p:nvSpPr>
          <p:cNvPr id="25" name="Freeform 24"/>
          <p:cNvSpPr/>
          <p:nvPr/>
        </p:nvSpPr>
        <p:spPr bwMode="auto">
          <a:xfrm rot="13622798">
            <a:off x="1519238" y="3455987"/>
            <a:ext cx="617538" cy="1185863"/>
          </a:xfrm>
          <a:custGeom>
            <a:avLst/>
            <a:gdLst>
              <a:gd name="connsiteX0" fmla="*/ 123431 w 617156"/>
              <a:gd name="connsiteY0" fmla="*/ 0 h 967299"/>
              <a:gd name="connsiteX1" fmla="*/ 47861 w 617156"/>
              <a:gd name="connsiteY1" fmla="*/ 241824 h 967299"/>
              <a:gd name="connsiteX2" fmla="*/ 410598 w 617156"/>
              <a:gd name="connsiteY2" fmla="*/ 249381 h 967299"/>
              <a:gd name="connsiteX3" fmla="*/ 161216 w 617156"/>
              <a:gd name="connsiteY3" fmla="*/ 566776 h 967299"/>
              <a:gd name="connsiteX4" fmla="*/ 576852 w 617156"/>
              <a:gd name="connsiteY4" fmla="*/ 612119 h 967299"/>
              <a:gd name="connsiteX5" fmla="*/ 403041 w 617156"/>
              <a:gd name="connsiteY5" fmla="*/ 967299 h 96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56" h="967299">
                <a:moveTo>
                  <a:pt x="123431" y="0"/>
                </a:moveTo>
                <a:cubicBezTo>
                  <a:pt x="61715" y="100130"/>
                  <a:pt x="0" y="200261"/>
                  <a:pt x="47861" y="241824"/>
                </a:cubicBezTo>
                <a:cubicBezTo>
                  <a:pt x="95722" y="283387"/>
                  <a:pt x="391706" y="195222"/>
                  <a:pt x="410598" y="249381"/>
                </a:cubicBezTo>
                <a:cubicBezTo>
                  <a:pt x="429490" y="303540"/>
                  <a:pt x="133507" y="506320"/>
                  <a:pt x="161216" y="566776"/>
                </a:cubicBezTo>
                <a:cubicBezTo>
                  <a:pt x="188925" y="627232"/>
                  <a:pt x="536548" y="545365"/>
                  <a:pt x="576852" y="612119"/>
                </a:cubicBezTo>
                <a:cubicBezTo>
                  <a:pt x="617156" y="678873"/>
                  <a:pt x="428231" y="943369"/>
                  <a:pt x="403041" y="967299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3600">
              <a:ea typeface="宋体" pitchFamily="2" charset="-122"/>
            </a:endParaRPr>
          </a:p>
        </p:txBody>
      </p:sp>
      <p:sp>
        <p:nvSpPr>
          <p:cNvPr id="21529" name="TextBox 25"/>
          <p:cNvSpPr txBox="1">
            <a:spLocks noChangeArrowheads="1"/>
          </p:cNvSpPr>
          <p:nvPr/>
        </p:nvSpPr>
        <p:spPr bwMode="auto">
          <a:xfrm>
            <a:off x="962025" y="4589463"/>
            <a:ext cx="901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Gap</a:t>
            </a:r>
          </a:p>
        </p:txBody>
      </p:sp>
      <p:sp>
        <p:nvSpPr>
          <p:cNvPr id="21530" name="Oval 7"/>
          <p:cNvSpPr>
            <a:spLocks noChangeArrowheads="1"/>
          </p:cNvSpPr>
          <p:nvPr/>
        </p:nvSpPr>
        <p:spPr bwMode="auto">
          <a:xfrm>
            <a:off x="2744788" y="1830388"/>
            <a:ext cx="3581400" cy="35814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6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40765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Date Placeholder 1"/>
          <p:cNvSpPr txBox="1">
            <a:spLocks noGrp="1"/>
          </p:cNvSpPr>
          <p:nvPr/>
        </p:nvSpPr>
        <p:spPr bwMode="auto">
          <a:xfrm>
            <a:off x="422501" y="6049393"/>
            <a:ext cx="4393194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Video show at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https://www.youtube.com/watch?v=9eMWG3fwiEU</a:t>
            </a:r>
          </a:p>
        </p:txBody>
      </p:sp>
      <p:sp>
        <p:nvSpPr>
          <p:cNvPr id="21508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</p:txBody>
      </p:sp>
      <p:sp>
        <p:nvSpPr>
          <p:cNvPr id="21509" name="Slide Number Placeholder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</p:txBody>
      </p:sp>
      <p:pic>
        <p:nvPicPr>
          <p:cNvPr id="25602" name="Picture 2" descr="http://www.pcguide.com/ref/hdd/z_ibm_ultrastar36z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001209"/>
            <a:ext cx="3790950" cy="416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895661" y="3082422"/>
          <a:ext cx="4248339" cy="990600"/>
        </p:xfrm>
        <a:graphic>
          <a:graphicData uri="http://schemas.openxmlformats.org/drawingml/2006/table">
            <a:tbl>
              <a:tblPr/>
              <a:tblGrid>
                <a:gridCol w="4248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Top view of a 36 GB, 10,000 RPM, IBM SCSI</a:t>
                      </a:r>
                      <a:br>
                        <a:rPr lang="en-US" sz="1100" dirty="0"/>
                      </a:br>
                      <a:r>
                        <a:rPr lang="en-US" sz="1100" dirty="0"/>
                        <a:t>server hard disk, with its top cover removed.</a:t>
                      </a:r>
                      <a:br>
                        <a:rPr lang="en-US" sz="1100" dirty="0"/>
                      </a:br>
                      <a:r>
                        <a:rPr lang="en-US" sz="1100" dirty="0"/>
                        <a:t>Note the height of the drive and the 10 stacked platters.</a:t>
                      </a:r>
                      <a:br>
                        <a:rPr lang="en-US" sz="1100" dirty="0"/>
                      </a:br>
                      <a:r>
                        <a:rPr lang="en-US" sz="1100" dirty="0"/>
                        <a:t>(The IBM </a:t>
                      </a:r>
                      <a:r>
                        <a:rPr lang="en-US" sz="1100" dirty="0" err="1"/>
                        <a:t>Ultrastar</a:t>
                      </a:r>
                      <a:r>
                        <a:rPr lang="en-US" sz="1100" dirty="0"/>
                        <a:t> 36ZX.)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100" i="1" dirty="0"/>
                        <a:t>Original image © </a:t>
                      </a:r>
                      <a:r>
                        <a:rPr lang="en-US" sz="1100" i="1" dirty="0">
                          <a:hlinkClick r:id="rId3"/>
                        </a:rPr>
                        <a:t>IBM Corporation</a:t>
                      </a:r>
                      <a:endParaRPr lang="en-US" sz="1100" dirty="0"/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7910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709613"/>
          </a:xfrm>
        </p:spPr>
        <p:txBody>
          <a:bodyPr/>
          <a:lstStyle/>
          <a:p>
            <a:pPr algn="l"/>
            <a:r>
              <a:rPr lang="en-US" altLang="zh-CN" sz="4000" u="sng">
                <a:ea typeface="宋体" panose="02010600030101010101" pitchFamily="2" charset="-122"/>
              </a:rPr>
              <a:t>A “typical” disk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5638" y="1846263"/>
            <a:ext cx="7772400" cy="3935412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5 platters (thus 10 surfaces)</a:t>
            </a:r>
          </a:p>
          <a:p>
            <a:r>
              <a:rPr lang="en-US" altLang="zh-CN">
                <a:ea typeface="宋体" panose="02010600030101010101" pitchFamily="2" charset="-122"/>
              </a:rPr>
              <a:t>A surface has 20,000 tracks</a:t>
            </a:r>
          </a:p>
          <a:p>
            <a:r>
              <a:rPr lang="en-US" altLang="zh-CN">
                <a:ea typeface="宋体" panose="02010600030101010101" pitchFamily="2" charset="-122"/>
              </a:rPr>
              <a:t>A track has 500 sectors (million bytes)</a:t>
            </a:r>
          </a:p>
          <a:p>
            <a:r>
              <a:rPr lang="en-US" altLang="zh-CN">
                <a:ea typeface="宋体" panose="02010600030101010101" pitchFamily="2" charset="-122"/>
              </a:rPr>
              <a:t>A sector has several thousand bytes</a:t>
            </a:r>
          </a:p>
          <a:p>
            <a:r>
              <a:rPr lang="en-US" altLang="zh-CN">
                <a:ea typeface="宋体" panose="02010600030101010101" pitchFamily="2" charset="-122"/>
              </a:rPr>
              <a:t>Disk makes 5000 revolutions per minute (so about 10 millisecond per rotation)</a:t>
            </a:r>
          </a:p>
          <a:p>
            <a:endParaRPr lang="en-US" altLang="zh-CN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30569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CN" sz="3600" u="sng">
                <a:ea typeface="宋体" panose="02010600030101010101" pitchFamily="2" charset="-122"/>
              </a:rPr>
              <a:t>Blocks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81163"/>
            <a:ext cx="7772400" cy="4738687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A (logic) 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block </a:t>
            </a:r>
            <a:r>
              <a:rPr lang="en-US" altLang="zh-CN">
                <a:ea typeface="宋体" panose="02010600030101010101" pitchFamily="2" charset="-122"/>
              </a:rPr>
              <a:t>= one or several sectors</a:t>
            </a:r>
          </a:p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				   (typical size 16KB)</a:t>
            </a:r>
          </a:p>
          <a:p>
            <a:pPr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Block address</a:t>
            </a:r>
          </a:p>
          <a:p>
            <a:r>
              <a:rPr lang="en-US" altLang="zh-CN">
                <a:ea typeface="宋体" panose="02010600030101010101" pitchFamily="2" charset="-122"/>
              </a:rPr>
              <a:t>Physical device</a:t>
            </a:r>
          </a:p>
          <a:p>
            <a:r>
              <a:rPr lang="en-US" altLang="zh-CN">
                <a:ea typeface="宋体" panose="02010600030101010101" pitchFamily="2" charset="-122"/>
              </a:rPr>
              <a:t>Cylinder #</a:t>
            </a:r>
          </a:p>
          <a:p>
            <a:r>
              <a:rPr lang="en-US" altLang="zh-CN">
                <a:ea typeface="宋体" panose="02010600030101010101" pitchFamily="2" charset="-122"/>
              </a:rPr>
              <a:t>Surface #</a:t>
            </a:r>
          </a:p>
          <a:p>
            <a:r>
              <a:rPr lang="en-US" altLang="zh-CN">
                <a:ea typeface="宋体" panose="02010600030101010101" pitchFamily="2" charset="-122"/>
              </a:rPr>
              <a:t>Sector </a:t>
            </a:r>
          </a:p>
        </p:txBody>
      </p:sp>
    </p:spTree>
    <p:extLst>
      <p:ext uri="{BB962C8B-B14F-4D97-AF65-F5344CB8AC3E}">
        <p14:creationId xmlns:p14="http://schemas.microsoft.com/office/powerpoint/2010/main" val="22221057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81038" y="519113"/>
            <a:ext cx="3841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u="sng">
                <a:ea typeface="宋体" panose="02010600030101010101" pitchFamily="2" charset="-122"/>
              </a:rPr>
              <a:t>Disk Access Time	</a:t>
            </a:r>
            <a:endParaRPr lang="en-US" altLang="zh-CN" sz="3600">
              <a:ea typeface="宋体" panose="02010600030101010101" pitchFamily="2" charset="-122"/>
            </a:endParaRPr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3549650" y="1736725"/>
          <a:ext cx="1433513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Art" r:id="rId3" imgW="3063875" imgH="3148013" progId="MS_ClipArt_Gallery.2">
                  <p:embed/>
                </p:oleObj>
              </mc:Choice>
              <mc:Fallback>
                <p:oleObj name="ClipArt" r:id="rId3" imgW="3063875" imgH="314801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1736725"/>
                        <a:ext cx="1433513" cy="119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6286500" y="1760538"/>
            <a:ext cx="2336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block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in memory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4129088" y="3054350"/>
            <a:ext cx="4635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400" b="1">
                <a:latin typeface="Times New Roman" panose="02020603050405020304" pitchFamily="18" charset="0"/>
                <a:ea typeface="宋体" panose="02010600030101010101" pitchFamily="2" charset="-122"/>
              </a:rPr>
              <a:t>?</a:t>
            </a:r>
            <a:endParaRPr lang="en-US" altLang="zh-CN" sz="36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623888" y="1779588"/>
            <a:ext cx="16351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I want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block X</a:t>
            </a: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2354263" y="2328863"/>
            <a:ext cx="1062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5186363" y="2306638"/>
            <a:ext cx="1062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6537" name="Text Box 9"/>
          <p:cNvSpPr txBox="1">
            <a:spLocks noChangeArrowheads="1"/>
          </p:cNvSpPr>
          <p:nvPr/>
        </p:nvSpPr>
        <p:spPr bwMode="auto">
          <a:xfrm>
            <a:off x="822325" y="4618038"/>
            <a:ext cx="739933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Time = Seek Time + Rotational Delay +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		Transfer Time + Other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5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6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CN" sz="3600" u="sng">
                <a:ea typeface="宋体" panose="02010600030101010101" pitchFamily="2" charset="-122"/>
              </a:rPr>
              <a:t>Seek Time</a:t>
            </a:r>
            <a:endParaRPr lang="en-US" altLang="zh-CN">
              <a:ea typeface="宋体" panose="02010600030101010101" pitchFamily="2" charset="-122"/>
            </a:endParaRPr>
          </a:p>
        </p:txBody>
      </p:sp>
      <p:grpSp>
        <p:nvGrpSpPr>
          <p:cNvPr id="25603" name="Group 16"/>
          <p:cNvGrpSpPr>
            <a:grpSpLocks/>
          </p:cNvGrpSpPr>
          <p:nvPr/>
        </p:nvGrpSpPr>
        <p:grpSpPr bwMode="auto">
          <a:xfrm>
            <a:off x="1066800" y="1828800"/>
            <a:ext cx="6359525" cy="3902075"/>
            <a:chOff x="672" y="1152"/>
            <a:chExt cx="4006" cy="2458"/>
          </a:xfrm>
        </p:grpSpPr>
        <p:sp>
          <p:nvSpPr>
            <p:cNvPr id="25604" name="Line 3"/>
            <p:cNvSpPr>
              <a:spLocks noChangeShapeType="1"/>
            </p:cNvSpPr>
            <p:nvPr/>
          </p:nvSpPr>
          <p:spPr bwMode="auto">
            <a:xfrm>
              <a:off x="1632" y="1152"/>
              <a:ext cx="0" cy="18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5" name="Line 4"/>
            <p:cNvSpPr>
              <a:spLocks noChangeShapeType="1"/>
            </p:cNvSpPr>
            <p:nvPr/>
          </p:nvSpPr>
          <p:spPr bwMode="auto">
            <a:xfrm>
              <a:off x="1632" y="2976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6" name="Arc 5"/>
            <p:cNvSpPr>
              <a:spLocks/>
            </p:cNvSpPr>
            <p:nvPr/>
          </p:nvSpPr>
          <p:spPr bwMode="auto">
            <a:xfrm flipH="1">
              <a:off x="1776" y="1632"/>
              <a:ext cx="2448" cy="10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7" name="Line 6"/>
            <p:cNvSpPr>
              <a:spLocks noChangeShapeType="1"/>
            </p:cNvSpPr>
            <p:nvPr/>
          </p:nvSpPr>
          <p:spPr bwMode="auto">
            <a:xfrm>
              <a:off x="1776" y="292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8" name="Line 7"/>
            <p:cNvSpPr>
              <a:spLocks noChangeShapeType="1"/>
            </p:cNvSpPr>
            <p:nvPr/>
          </p:nvSpPr>
          <p:spPr bwMode="auto">
            <a:xfrm flipH="1" flipV="1">
              <a:off x="1584" y="268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9" name="Line 8"/>
            <p:cNvSpPr>
              <a:spLocks noChangeShapeType="1"/>
            </p:cNvSpPr>
            <p:nvPr/>
          </p:nvSpPr>
          <p:spPr bwMode="auto">
            <a:xfrm>
              <a:off x="4224" y="292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0" name="Line 9"/>
            <p:cNvSpPr>
              <a:spLocks noChangeShapeType="1"/>
            </p:cNvSpPr>
            <p:nvPr/>
          </p:nvSpPr>
          <p:spPr bwMode="auto">
            <a:xfrm flipH="1" flipV="1">
              <a:off x="1584" y="1632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1" name="Text Box 10"/>
            <p:cNvSpPr txBox="1">
              <a:spLocks noChangeArrowheads="1"/>
            </p:cNvSpPr>
            <p:nvPr/>
          </p:nvSpPr>
          <p:spPr bwMode="auto">
            <a:xfrm>
              <a:off x="1008" y="1536"/>
              <a:ext cx="56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ea typeface="宋体" panose="02010600030101010101" pitchFamily="2" charset="-122"/>
                </a:rPr>
                <a:t>3 or 5x</a:t>
              </a:r>
            </a:p>
          </p:txBody>
        </p:sp>
        <p:sp>
          <p:nvSpPr>
            <p:cNvPr id="25612" name="Text Box 11"/>
            <p:cNvSpPr txBox="1">
              <a:spLocks noChangeArrowheads="1"/>
            </p:cNvSpPr>
            <p:nvPr/>
          </p:nvSpPr>
          <p:spPr bwMode="auto">
            <a:xfrm>
              <a:off x="1392" y="2592"/>
              <a:ext cx="18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ea typeface="宋体" panose="02010600030101010101" pitchFamily="2" charset="-122"/>
                </a:rPr>
                <a:t>x</a:t>
              </a:r>
            </a:p>
          </p:txBody>
        </p:sp>
        <p:sp>
          <p:nvSpPr>
            <p:cNvPr id="25613" name="Text Box 12"/>
            <p:cNvSpPr txBox="1">
              <a:spLocks noChangeArrowheads="1"/>
            </p:cNvSpPr>
            <p:nvPr/>
          </p:nvSpPr>
          <p:spPr bwMode="auto">
            <a:xfrm>
              <a:off x="1680" y="3072"/>
              <a:ext cx="19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25614" name="Text Box 13"/>
            <p:cNvSpPr txBox="1">
              <a:spLocks noChangeArrowheads="1"/>
            </p:cNvSpPr>
            <p:nvPr/>
          </p:nvSpPr>
          <p:spPr bwMode="auto">
            <a:xfrm>
              <a:off x="4128" y="3072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ea typeface="宋体" panose="02010600030101010101" pitchFamily="2" charset="-122"/>
                </a:rPr>
                <a:t>N</a:t>
              </a:r>
            </a:p>
          </p:txBody>
        </p:sp>
        <p:sp>
          <p:nvSpPr>
            <p:cNvPr id="25615" name="Text Box 14"/>
            <p:cNvSpPr txBox="1">
              <a:spLocks noChangeArrowheads="1"/>
            </p:cNvSpPr>
            <p:nvPr/>
          </p:nvSpPr>
          <p:spPr bwMode="auto">
            <a:xfrm>
              <a:off x="3264" y="3360"/>
              <a:ext cx="14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宋体" panose="02010600030101010101" pitchFamily="2" charset="-122"/>
                </a:rPr>
                <a:t>Cylinders Traveled</a:t>
              </a:r>
            </a:p>
          </p:txBody>
        </p:sp>
        <p:sp>
          <p:nvSpPr>
            <p:cNvPr id="25616" name="Text Box 15"/>
            <p:cNvSpPr txBox="1">
              <a:spLocks noChangeArrowheads="1"/>
            </p:cNvSpPr>
            <p:nvPr/>
          </p:nvSpPr>
          <p:spPr bwMode="auto">
            <a:xfrm>
              <a:off x="672" y="1968"/>
              <a:ext cx="46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宋体" panose="02010600030101010101" pitchFamily="2" charset="-122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07263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CN" sz="3600" u="sng">
                <a:ea typeface="宋体" panose="02010600030101010101" pitchFamily="2" charset="-122"/>
              </a:rPr>
              <a:t>Average Random Seek Time</a:t>
            </a:r>
            <a:br>
              <a:rPr lang="en-US" altLang="zh-CN" sz="3600" u="sng">
                <a:ea typeface="宋体" panose="02010600030101010101" pitchFamily="2" charset="-122"/>
              </a:rPr>
            </a:br>
            <a:endParaRPr lang="en-US" altLang="zh-CN" sz="3600" u="sng">
              <a:ea typeface="宋体" panose="02010600030101010101" pitchFamily="2" charset="-122"/>
            </a:endParaRP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2727325" y="155575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600">
              <a:ea typeface="宋体" panose="02010600030101010101" pitchFamily="2" charset="-122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057400" y="2101850"/>
            <a:ext cx="6400800" cy="247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3600">
                <a:ea typeface="宋体" panose="02010600030101010101" pitchFamily="2" charset="-122"/>
              </a:rPr>
              <a:t>	   </a:t>
            </a:r>
            <a:r>
              <a:rPr lang="zh-CN" altLang="en-US" sz="4800">
                <a:ea typeface="宋体" panose="02010600030101010101" pitchFamily="2" charset="-122"/>
                <a:sym typeface="Symbol" panose="05050102010706020507" pitchFamily="18" charset="2"/>
              </a:rPr>
              <a:t></a:t>
            </a:r>
            <a:r>
              <a:rPr lang="zh-CN" altLang="en-US" sz="3600">
                <a:ea typeface="宋体" panose="02010600030101010101" pitchFamily="2" charset="-122"/>
                <a:sym typeface="Symbol" panose="05050102010706020507" pitchFamily="18" charset="2"/>
              </a:rPr>
              <a:t>    </a:t>
            </a:r>
            <a:r>
              <a:rPr lang="zh-CN" altLang="en-US" sz="4800">
                <a:ea typeface="宋体" panose="02010600030101010101" pitchFamily="2" charset="-122"/>
                <a:sym typeface="Symbol" panose="05050102010706020507" pitchFamily="18" charset="2"/>
              </a:rPr>
              <a:t>   </a:t>
            </a:r>
            <a:r>
              <a:rPr lang="en-US" altLang="zh-CN" sz="2400">
                <a:ea typeface="宋体" panose="02010600030101010101" pitchFamily="2" charset="-122"/>
                <a:sym typeface="Symbol" panose="05050102010706020507" pitchFamily="18" charset="2"/>
              </a:rPr>
              <a:t>SEEKTIME (i  j)</a:t>
            </a:r>
            <a:endParaRPr lang="en-US" altLang="zh-CN" sz="2400">
              <a:ea typeface="宋体" panose="02010600030101010101" pitchFamily="2" charset="-122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S =</a:t>
            </a:r>
            <a:endParaRPr lang="en-US" altLang="zh-CN" sz="3600">
              <a:ea typeface="宋体" panose="02010600030101010101" pitchFamily="2" charset="-122"/>
              <a:sym typeface="Symbol" panose="05050102010706020507" pitchFamily="18" charset="2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  <a:sym typeface="Symbol" panose="05050102010706020507" pitchFamily="18" charset="2"/>
              </a:rPr>
              <a:t>         		N(N-1)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3421063" y="1828800"/>
            <a:ext cx="482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ea typeface="宋体" panose="02010600030101010101" pitchFamily="2" charset="-122"/>
              </a:rPr>
              <a:t> </a:t>
            </a:r>
            <a:r>
              <a:rPr lang="en-US" altLang="zh-CN" sz="2400"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4448175" y="1828800"/>
            <a:ext cx="482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ea typeface="宋体" panose="02010600030101010101" pitchFamily="2" charset="-122"/>
              </a:rPr>
              <a:t> </a:t>
            </a:r>
            <a:r>
              <a:rPr lang="en-US" altLang="zh-CN" sz="2400"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3338513" y="2895600"/>
            <a:ext cx="565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i=1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4414838" y="2873375"/>
            <a:ext cx="577850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j=1</a:t>
            </a: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j</a:t>
            </a:r>
            <a:r>
              <a:rPr lang="en-US" altLang="zh-CN" sz="2000">
                <a:ea typeface="宋体" panose="02010600030101010101" pitchFamily="2" charset="-122"/>
                <a:sym typeface="Symbol" panose="05050102010706020507" pitchFamily="18" charset="2"/>
              </a:rPr>
              <a:t>i</a:t>
            </a: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3276600" y="3657600"/>
            <a:ext cx="487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10" name="Rectangle 10"/>
          <p:cNvSpPr>
            <a:spLocks noChangeArrowheads="1"/>
          </p:cNvSpPr>
          <p:nvPr/>
        </p:nvSpPr>
        <p:spPr bwMode="auto">
          <a:xfrm>
            <a:off x="881063" y="5233988"/>
            <a:ext cx="727868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3600">
                <a:solidFill>
                  <a:schemeClr val="tx2"/>
                </a:solidFill>
                <a:ea typeface="宋体" panose="02010600030101010101" pitchFamily="2" charset="-122"/>
              </a:rPr>
              <a:t>typical seek time: 10 ms </a:t>
            </a:r>
            <a:r>
              <a:rPr lang="en-US" altLang="zh-CN" sz="3600">
                <a:solidFill>
                  <a:schemeClr val="tx2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</a:t>
            </a:r>
            <a:r>
              <a:rPr lang="en-US" altLang="zh-CN" sz="3600">
                <a:solidFill>
                  <a:schemeClr val="tx2"/>
                </a:solidFill>
                <a:ea typeface="宋体" panose="02010600030101010101" pitchFamily="2" charset="-122"/>
              </a:rPr>
              <a:t> 40 ms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991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1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38150"/>
            <a:ext cx="7772400" cy="838200"/>
          </a:xfrm>
        </p:spPr>
        <p:txBody>
          <a:bodyPr/>
          <a:lstStyle/>
          <a:p>
            <a:pPr algn="l"/>
            <a:r>
              <a:rPr lang="en-US" altLang="zh-CN" sz="3600" u="sng">
                <a:ea typeface="宋体" panose="02010600030101010101" pitchFamily="2" charset="-122"/>
              </a:rPr>
              <a:t>Rotational Delay</a:t>
            </a:r>
          </a:p>
        </p:txBody>
      </p:sp>
      <p:sp>
        <p:nvSpPr>
          <p:cNvPr id="27651" name="Oval 3"/>
          <p:cNvSpPr>
            <a:spLocks noChangeArrowheads="1"/>
          </p:cNvSpPr>
          <p:nvPr/>
        </p:nvSpPr>
        <p:spPr bwMode="auto">
          <a:xfrm>
            <a:off x="3390900" y="1438275"/>
            <a:ext cx="2667000" cy="2667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52" name="Oval 4"/>
          <p:cNvSpPr>
            <a:spLocks noChangeArrowheads="1"/>
          </p:cNvSpPr>
          <p:nvPr/>
        </p:nvSpPr>
        <p:spPr bwMode="auto">
          <a:xfrm>
            <a:off x="3695700" y="1743075"/>
            <a:ext cx="2057400" cy="2057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4762500" y="14382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4762500" y="38004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5753100" y="2809875"/>
            <a:ext cx="304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3390900" y="280987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 flipV="1">
            <a:off x="5448300" y="1819275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V="1">
            <a:off x="3848100" y="3571875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>
            <a:off x="5524500" y="3419475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3848100" y="1743075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1" name="AutoShape 13"/>
          <p:cNvSpPr>
            <a:spLocks noChangeArrowheads="1"/>
          </p:cNvSpPr>
          <p:nvPr/>
        </p:nvSpPr>
        <p:spPr bwMode="auto">
          <a:xfrm flipH="1">
            <a:off x="4000500" y="2352675"/>
            <a:ext cx="1371600" cy="685800"/>
          </a:xfrm>
          <a:prstGeom prst="curvedDownArrow">
            <a:avLst>
              <a:gd name="adj1" fmla="val 40000"/>
              <a:gd name="adj2" fmla="val 80000"/>
              <a:gd name="adj3" fmla="val 33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flipV="1">
            <a:off x="3009900" y="3267075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 flipH="1" flipV="1">
            <a:off x="5372100" y="3952875"/>
            <a:ext cx="3810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1409700" y="3267075"/>
            <a:ext cx="157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Head here</a:t>
            </a:r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4991100" y="4410075"/>
            <a:ext cx="185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Block I want</a:t>
            </a:r>
          </a:p>
        </p:txBody>
      </p:sp>
      <p:sp>
        <p:nvSpPr>
          <p:cNvPr id="410642" name="Text Box 18"/>
          <p:cNvSpPr txBox="1">
            <a:spLocks noChangeArrowheads="1"/>
          </p:cNvSpPr>
          <p:nvPr/>
        </p:nvSpPr>
        <p:spPr bwMode="auto">
          <a:xfrm>
            <a:off x="1955800" y="5019675"/>
            <a:ext cx="4975225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u="sng">
                <a:solidFill>
                  <a:schemeClr val="tx2"/>
                </a:solidFill>
                <a:ea typeface="宋体" panose="02010600030101010101" pitchFamily="2" charset="-122"/>
              </a:rPr>
              <a:t>Average Rotational Delay</a:t>
            </a:r>
            <a:endParaRPr lang="en-US" altLang="zh-CN" sz="280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R = 1/2 revolution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typical rotational delay = 8 ms</a:t>
            </a:r>
            <a:endParaRPr lang="zh-CN" altLang="en-US" sz="2800">
              <a:ea typeface="宋体" panose="0201060003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124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106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10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CN" sz="3600" u="sng">
                <a:ea typeface="宋体" panose="02010600030101010101" pitchFamily="2" charset="-122"/>
              </a:rPr>
              <a:t>Transfer Rate:</a:t>
            </a:r>
            <a:r>
              <a:rPr lang="en-US" altLang="zh-CN" sz="3600">
                <a:ea typeface="宋体" panose="02010600030101010101" pitchFamily="2" charset="-122"/>
              </a:rPr>
              <a:t> </a:t>
            </a:r>
            <a:endParaRPr lang="en-US" altLang="zh-CN" sz="3600" u="sng">
              <a:ea typeface="宋体" panose="02010600030101010101" pitchFamily="2" charset="-122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typical:  t = 80  MB/second = </a:t>
            </a:r>
          </a:p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				80 KB/millisecond</a:t>
            </a:r>
          </a:p>
          <a:p>
            <a:r>
              <a:rPr lang="en-US" altLang="zh-CN">
                <a:ea typeface="宋体" panose="02010600030101010101" pitchFamily="2" charset="-122"/>
              </a:rPr>
              <a:t>transfer time: block size / t</a:t>
            </a:r>
          </a:p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				~ 10/80 &lt; 1 ms</a:t>
            </a:r>
          </a:p>
        </p:txBody>
      </p:sp>
    </p:spTree>
    <p:extLst>
      <p:ext uri="{BB962C8B-B14F-4D97-AF65-F5344CB8AC3E}">
        <p14:creationId xmlns:p14="http://schemas.microsoft.com/office/powerpoint/2010/main" val="34263158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CN" sz="3600">
                <a:ea typeface="宋体" panose="02010600030101010101" pitchFamily="2" charset="-122"/>
              </a:rPr>
              <a:t>Other Delays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CPU time to issue I/O</a:t>
            </a:r>
          </a:p>
          <a:p>
            <a:r>
              <a:rPr lang="en-US" altLang="zh-CN">
                <a:ea typeface="宋体" panose="02010600030101010101" pitchFamily="2" charset="-122"/>
              </a:rPr>
              <a:t>Contention for controller</a:t>
            </a:r>
          </a:p>
          <a:p>
            <a:r>
              <a:rPr lang="en-US" altLang="zh-CN">
                <a:ea typeface="宋体" panose="02010600030101010101" pitchFamily="2" charset="-122"/>
              </a:rPr>
              <a:t>Contention for bus, memory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735013" y="444658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3600">
                <a:solidFill>
                  <a:schemeClr val="tx2"/>
                </a:solidFill>
                <a:ea typeface="宋体" panose="02010600030101010101" pitchFamily="2" charset="-122"/>
              </a:rPr>
              <a:t>Typical value: </a:t>
            </a:r>
            <a:r>
              <a:rPr lang="en-US" altLang="zh-CN" sz="3600">
                <a:solidFill>
                  <a:schemeClr val="tx2"/>
                </a:solidFill>
                <a:ea typeface="宋体" panose="02010600030101010101" pitchFamily="2" charset="-122"/>
                <a:cs typeface="Tahoma" panose="020B0604030504040204" pitchFamily="34" charset="0"/>
              </a:rPr>
              <a:t>≈ </a:t>
            </a:r>
            <a:r>
              <a:rPr lang="en-US" altLang="zh-CN" sz="3600">
                <a:solidFill>
                  <a:schemeClr val="tx2"/>
                </a:solidFill>
                <a:ea typeface="宋体" panose="02010600030101010101" pitchFamily="2" charset="-122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9070578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altLang="zh-CN" sz="3600">
                <a:ea typeface="宋体" panose="02010600030101010101" pitchFamily="2" charset="-122"/>
              </a:rPr>
              <a:t>Thus, reading a block of 16K bytes: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Time = Seek Time + Rotational Delay +</a:t>
            </a:r>
          </a:p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  			Transfer Time + Other</a:t>
            </a:r>
          </a:p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		 </a:t>
            </a:r>
            <a:r>
              <a:rPr lang="en-US" altLang="zh-CN">
                <a:ea typeface="宋体" panose="02010600030101010101" pitchFamily="2" charset="-122"/>
                <a:cs typeface="Tahoma" panose="020B0604030504040204" pitchFamily="34" charset="0"/>
              </a:rPr>
              <a:t>~</a:t>
            </a:r>
            <a:r>
              <a:rPr lang="en-US" altLang="zh-CN">
                <a:ea typeface="宋体" panose="02010600030101010101" pitchFamily="2" charset="-122"/>
              </a:rPr>
              <a:t> 30 ms + 8 ms + 16/80 ms + 0</a:t>
            </a:r>
          </a:p>
          <a:p>
            <a:pPr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		 ~ 40 ms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735013" y="444658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zh-CN" sz="3600">
              <a:solidFill>
                <a:schemeClr val="tx2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81749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Text Box 2"/>
          <p:cNvSpPr txBox="1">
            <a:spLocks noChangeArrowheads="1"/>
          </p:cNvSpPr>
          <p:nvPr/>
        </p:nvSpPr>
        <p:spPr bwMode="auto">
          <a:xfrm>
            <a:off x="1087438" y="3000375"/>
            <a:ext cx="6929437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Main Memory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fast (read/write: 10-100 nanosecond)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small capacity (gigabytes)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volatile 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192213" y="728663"/>
            <a:ext cx="659765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Disks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slow (read/write: 1</a:t>
            </a:r>
            <a:r>
              <a:rPr lang="en-US" altLang="zh-CN">
                <a:ea typeface="宋体" panose="02010600030101010101" pitchFamily="2" charset="-122"/>
                <a:cs typeface="Tahoma" panose="020B0604030504040204" pitchFamily="34" charset="0"/>
              </a:rPr>
              <a:t>~</a:t>
            </a:r>
            <a:r>
              <a:rPr lang="en-US" altLang="zh-CN">
                <a:ea typeface="宋体" panose="02010600030101010101" pitchFamily="2" charset="-122"/>
              </a:rPr>
              <a:t>40 millisecond)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large capacity (100’s gigabytes)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non-volatile</a:t>
            </a:r>
          </a:p>
        </p:txBody>
      </p:sp>
      <p:sp>
        <p:nvSpPr>
          <p:cNvPr id="474116" name="Text Box 4"/>
          <p:cNvSpPr txBox="1">
            <a:spLocks noChangeArrowheads="1"/>
          </p:cNvSpPr>
          <p:nvPr/>
        </p:nvSpPr>
        <p:spPr bwMode="auto">
          <a:xfrm>
            <a:off x="896938" y="5386388"/>
            <a:ext cx="7035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Disks are about 10</a:t>
            </a:r>
            <a:r>
              <a:rPr lang="en-US" altLang="zh-CN" sz="2800" baseline="30000">
                <a:solidFill>
                  <a:srgbClr val="FF3300"/>
                </a:solidFill>
                <a:ea typeface="宋体" panose="02010600030101010101" pitchFamily="2" charset="-122"/>
              </a:rPr>
              <a:t>5</a:t>
            </a: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  <a:cs typeface="Tahoma" panose="020B0604030504040204" pitchFamily="34" charset="0"/>
              </a:rPr>
              <a:t>~</a:t>
            </a: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10</a:t>
            </a:r>
            <a:r>
              <a:rPr lang="en-US" altLang="zh-CN" sz="2800" baseline="30000">
                <a:solidFill>
                  <a:srgbClr val="FF3300"/>
                </a:solidFill>
                <a:ea typeface="宋体" panose="02010600030101010101" pitchFamily="2" charset="-122"/>
              </a:rPr>
              <a:t>6</a:t>
            </a: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 times slower than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main memory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846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4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74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74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74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74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74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873125"/>
          </a:xfrm>
        </p:spPr>
        <p:txBody>
          <a:bodyPr/>
          <a:lstStyle/>
          <a:p>
            <a:pPr algn="l"/>
            <a:r>
              <a:rPr lang="en-US" altLang="zh-CN" sz="3600" dirty="0">
                <a:solidFill>
                  <a:srgbClr val="FFCC00"/>
                </a:solidFill>
                <a:ea typeface="宋体" panose="02010600030101010101" pitchFamily="2" charset="-122"/>
              </a:rPr>
              <a:t>I/O Model of Computation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793875"/>
            <a:ext cx="7772400" cy="411162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Dominance of I/O cost:</a:t>
            </a:r>
            <a:r>
              <a:rPr lang="en-US" altLang="zh-CN" sz="2800" dirty="0">
                <a:ea typeface="宋体" panose="02010600030101010101" pitchFamily="2" charset="-122"/>
              </a:rPr>
              <a:t> if a block needs to be moved between disk and main memory, then the time taken to perform the read/write is much larger than the time likely to be used to manipulate that data in main memory.</a:t>
            </a:r>
          </a:p>
          <a:p>
            <a:pPr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The number of disk block reads/writes is a good approximation to the entire computation.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411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7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5|69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0.4"/>
</p:tagLst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2354</TotalTime>
  <Words>3613</Words>
  <Application>Microsoft Office PowerPoint</Application>
  <PresentationFormat>On-screen Show (4:3)</PresentationFormat>
  <Paragraphs>767</Paragraphs>
  <Slides>56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5" baseType="lpstr">
      <vt:lpstr>Microsoft YaHei</vt:lpstr>
      <vt:lpstr>宋体</vt:lpstr>
      <vt:lpstr>Arial</vt:lpstr>
      <vt:lpstr>Cambria Math</vt:lpstr>
      <vt:lpstr>Tahoma</vt:lpstr>
      <vt:lpstr>Times New Roman</vt:lpstr>
      <vt:lpstr>Wingdings</vt:lpstr>
      <vt:lpstr>Default Design</vt:lpstr>
      <vt:lpstr>ClipArt</vt:lpstr>
      <vt:lpstr>PowerPoint Presentation</vt:lpstr>
      <vt:lpstr>SQL: Structured Query language</vt:lpstr>
      <vt:lpstr>Constraints and Triggers</vt:lpstr>
      <vt:lpstr>Constraints and Triggers</vt:lpstr>
      <vt:lpstr>Event-Condition-Action Rules</vt:lpstr>
      <vt:lpstr>Example: A Trigger </vt:lpstr>
      <vt:lpstr>Example: A Trigger </vt:lpstr>
      <vt:lpstr>Trigger: The Event</vt:lpstr>
      <vt:lpstr>Trigger: The Event</vt:lpstr>
      <vt:lpstr>Trigger:  Row-Level and  Statement-Level</vt:lpstr>
      <vt:lpstr>Trigger:  Row-Level and  Statement-Level</vt:lpstr>
      <vt:lpstr>Trigger:  REFERENCING</vt:lpstr>
      <vt:lpstr>Trigger:  REFERENCING</vt:lpstr>
      <vt:lpstr>Trigger:  The Condition</vt:lpstr>
      <vt:lpstr>Trigger:  The Condition</vt:lpstr>
      <vt:lpstr>Trigger:  The Action</vt:lpstr>
      <vt:lpstr>Trigger:  The Action</vt:lpstr>
      <vt:lpstr>Another Example</vt:lpstr>
      <vt:lpstr>Another Example</vt:lpstr>
      <vt:lpstr>Views</vt:lpstr>
      <vt:lpstr>Views</vt:lpstr>
      <vt:lpstr>Triggers on Views</vt:lpstr>
      <vt:lpstr>Triggers on Views</vt:lpstr>
      <vt:lpstr>Inserting on a View</vt:lpstr>
      <vt:lpstr>Inserting on a View</vt:lpstr>
      <vt:lpstr>Database is just another model  of information processing</vt:lpstr>
      <vt:lpstr>Database is just another model  of information processing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Computer Memory Hierarchy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“typical” disk</vt:lpstr>
      <vt:lpstr>Blocks</vt:lpstr>
      <vt:lpstr>PowerPoint Presentation</vt:lpstr>
      <vt:lpstr>Seek Time</vt:lpstr>
      <vt:lpstr>Average Random Seek Time </vt:lpstr>
      <vt:lpstr>Rotational Delay</vt:lpstr>
      <vt:lpstr>Transfer Rate: </vt:lpstr>
      <vt:lpstr>Other Delays</vt:lpstr>
      <vt:lpstr>Thus, reading a block of 16K bytes:</vt:lpstr>
      <vt:lpstr>PowerPoint Presentation</vt:lpstr>
      <vt:lpstr>I/O Model of Computation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184</cp:revision>
  <cp:lastPrinted>2001-01-16T17:12:14Z</cp:lastPrinted>
  <dcterms:created xsi:type="dcterms:W3CDTF">1999-07-13T19:55:20Z</dcterms:created>
  <dcterms:modified xsi:type="dcterms:W3CDTF">2025-02-14T17:24:12Z</dcterms:modified>
</cp:coreProperties>
</file>