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9"/>
  </p:notesMasterIdLst>
  <p:handoutMasterIdLst>
    <p:handoutMasterId r:id="rId70"/>
  </p:handoutMasterIdLst>
  <p:sldIdLst>
    <p:sldId id="1079" r:id="rId2"/>
    <p:sldId id="1078" r:id="rId3"/>
    <p:sldId id="764" r:id="rId4"/>
    <p:sldId id="770" r:id="rId5"/>
    <p:sldId id="771" r:id="rId6"/>
    <p:sldId id="783" r:id="rId7"/>
    <p:sldId id="797" r:id="rId8"/>
    <p:sldId id="801" r:id="rId9"/>
    <p:sldId id="978" r:id="rId10"/>
    <p:sldId id="901" r:id="rId11"/>
    <p:sldId id="804" r:id="rId12"/>
    <p:sldId id="805" r:id="rId13"/>
    <p:sldId id="1080" r:id="rId14"/>
    <p:sldId id="462" r:id="rId15"/>
    <p:sldId id="806" r:id="rId16"/>
    <p:sldId id="807" r:id="rId17"/>
    <p:sldId id="808" r:id="rId18"/>
    <p:sldId id="812" r:id="rId19"/>
    <p:sldId id="813" r:id="rId20"/>
    <p:sldId id="815" r:id="rId21"/>
    <p:sldId id="816" r:id="rId22"/>
    <p:sldId id="818" r:id="rId23"/>
    <p:sldId id="820" r:id="rId24"/>
    <p:sldId id="821" r:id="rId25"/>
    <p:sldId id="822" r:id="rId26"/>
    <p:sldId id="823" r:id="rId27"/>
    <p:sldId id="824" r:id="rId28"/>
    <p:sldId id="826" r:id="rId29"/>
    <p:sldId id="827" r:id="rId30"/>
    <p:sldId id="829" r:id="rId31"/>
    <p:sldId id="831" r:id="rId32"/>
    <p:sldId id="832" r:id="rId33"/>
    <p:sldId id="833" r:id="rId34"/>
    <p:sldId id="834" r:id="rId35"/>
    <p:sldId id="835" r:id="rId36"/>
    <p:sldId id="836" r:id="rId37"/>
    <p:sldId id="837" r:id="rId38"/>
    <p:sldId id="838" r:id="rId39"/>
    <p:sldId id="843" r:id="rId40"/>
    <p:sldId id="844" r:id="rId41"/>
    <p:sldId id="848" r:id="rId42"/>
    <p:sldId id="849" r:id="rId43"/>
    <p:sldId id="854" r:id="rId44"/>
    <p:sldId id="855" r:id="rId45"/>
    <p:sldId id="859" r:id="rId46"/>
    <p:sldId id="860" r:id="rId47"/>
    <p:sldId id="862" r:id="rId48"/>
    <p:sldId id="865" r:id="rId49"/>
    <p:sldId id="866" r:id="rId50"/>
    <p:sldId id="870" r:id="rId51"/>
    <p:sldId id="871" r:id="rId52"/>
    <p:sldId id="874" r:id="rId53"/>
    <p:sldId id="877" r:id="rId54"/>
    <p:sldId id="881" r:id="rId55"/>
    <p:sldId id="882" r:id="rId56"/>
    <p:sldId id="884" r:id="rId57"/>
    <p:sldId id="887" r:id="rId58"/>
    <p:sldId id="892" r:id="rId59"/>
    <p:sldId id="893" r:id="rId60"/>
    <p:sldId id="897" r:id="rId61"/>
    <p:sldId id="899" r:id="rId62"/>
    <p:sldId id="903" r:id="rId63"/>
    <p:sldId id="904" r:id="rId64"/>
    <p:sldId id="908" r:id="rId65"/>
    <p:sldId id="912" r:id="rId66"/>
    <p:sldId id="914" r:id="rId67"/>
    <p:sldId id="917" r:id="rId68"/>
  </p:sldIdLst>
  <p:sldSz cx="9144000" cy="6858000" type="screen4x3"/>
  <p:notesSz cx="7315200" cy="96012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024">
          <p15:clr>
            <a:srgbClr val="A4A3A4"/>
          </p15:clr>
        </p15:guide>
        <p15:guide id="2" pos="2304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CC33"/>
    <a:srgbClr val="CC00CC"/>
    <a:srgbClr val="DDDDDD"/>
    <a:srgbClr val="FF3300"/>
    <a:srgbClr val="FFCC00"/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7013" autoAdjust="0"/>
    <p:restoredTop sz="90962" autoAdjust="0"/>
  </p:normalViewPr>
  <p:slideViewPr>
    <p:cSldViewPr snapToGrid="0">
      <p:cViewPr varScale="1">
        <p:scale>
          <a:sx n="98" d="100"/>
          <a:sy n="98" d="100"/>
        </p:scale>
        <p:origin x="1104" y="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66" d="100"/>
        <a:sy n="66" d="100"/>
      </p:scale>
      <p:origin x="0" y="4122"/>
    </p:cViewPr>
  </p:sorterViewPr>
  <p:notesViewPr>
    <p:cSldViewPr snapToGrid="0">
      <p:cViewPr varScale="1">
        <p:scale>
          <a:sx n="104" d="100"/>
          <a:sy n="104" d="100"/>
        </p:scale>
        <p:origin x="-3498" y="-102"/>
      </p:cViewPr>
      <p:guideLst>
        <p:guide orient="horz" pos="3024"/>
        <p:guide pos="2304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tableStyles" Target="tableStyle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viewProps" Target="view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71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300">
                <a:latin typeface="Times New Roman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813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144963" y="0"/>
            <a:ext cx="31702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300">
                <a:latin typeface="Times New Roman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813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121775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300">
                <a:latin typeface="Times New Roman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813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144963" y="9121775"/>
            <a:ext cx="31702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300" smtClean="0"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fld id="{06F16FB9-8D84-4AD1-A708-AFB146A94E24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41967336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300">
                <a:latin typeface="Tahoma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144963" y="0"/>
            <a:ext cx="31702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300">
                <a:latin typeface="Tahoma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024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257300" y="720725"/>
            <a:ext cx="4800600" cy="36004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10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74725" y="4560888"/>
            <a:ext cx="5365750" cy="4319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121775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300">
                <a:latin typeface="Tahoma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10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144963" y="9121775"/>
            <a:ext cx="31702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300" smtClean="0"/>
            </a:lvl1pPr>
          </a:lstStyle>
          <a:p>
            <a:pPr>
              <a:defRPr/>
            </a:pPr>
            <a:fld id="{91E1BDD9-3AEF-48D7-9C87-29E837DCF192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32803880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726E0C1B-AF3E-4DC1-8F9E-213A11FE1658}" type="slidenum">
              <a:rPr lang="en-US" altLang="zh-CN" sz="1200" smtClean="0">
                <a:latin typeface="Times New Roman" panose="02020603050405020304" pitchFamily="18" charset="0"/>
              </a:rPr>
              <a:pPr/>
              <a:t>9</a:t>
            </a:fld>
            <a:endParaRPr lang="en-US" altLang="zh-CN" sz="1200">
              <a:latin typeface="Times New Roman" panose="02020603050405020304" pitchFamily="18" charset="0"/>
            </a:endParaRPr>
          </a:p>
        </p:txBody>
      </p:sp>
      <p:sp>
        <p:nvSpPr>
          <p:cNvPr id="1310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107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zh-CN"/>
          </a:p>
        </p:txBody>
      </p:sp>
    </p:spTree>
    <p:extLst>
      <p:ext uri="{BB962C8B-B14F-4D97-AF65-F5344CB8AC3E}">
        <p14:creationId xmlns:p14="http://schemas.microsoft.com/office/powerpoint/2010/main" val="32346086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98F81013-0BEA-49DF-AD3C-558A27B7559E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8161050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12391EF6-A1B5-468B-83B9-7C72E05AF268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9092971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90B074CA-44A8-4A4E-AFF2-25413D7E123D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8171692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54C082F0-364D-4711-8A13-E67520AACA75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2301860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73889932-C464-41B2-9A82-C092D3997D62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9132511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11FEA6C5-6032-474C-8B54-C8C6CDA0092F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6487552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91F5A7B7-C3A1-4918-AD97-7E635ACCBB9C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4721486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04959519-D87E-493A-9ED6-6711B4839D10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41225340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/>
              <a:t>Click to edit Master text styles</a:t>
            </a:r>
          </a:p>
          <a:p>
            <a:pPr lvl="1"/>
            <a:r>
              <a:rPr lang="en-US" altLang="zh-CN"/>
              <a:t>Second level</a:t>
            </a:r>
          </a:p>
          <a:p>
            <a:pPr lvl="2"/>
            <a:r>
              <a:rPr lang="en-US" altLang="zh-CN"/>
              <a:t>Third level</a:t>
            </a:r>
          </a:p>
          <a:p>
            <a:pPr lvl="3"/>
            <a:r>
              <a:rPr lang="en-US" altLang="zh-CN"/>
              <a:t>Fourth level</a:t>
            </a:r>
          </a:p>
          <a:p>
            <a:pPr lvl="4"/>
            <a:r>
              <a:rPr lang="en-US" altLang="zh-CN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Tahoma" pitchFamily="34" charset="0"/>
              </a:defRPr>
            </a:lvl1pPr>
          </a:lstStyle>
          <a:p>
            <a:pPr>
              <a:defRPr/>
            </a:pPr>
            <a:r>
              <a:rPr lang="en-US"/>
              <a:t>CS 245/Summer ‘08</a:t>
            </a: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Tahoma" pitchFamily="34" charset="0"/>
              </a:defRPr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 smtClean="0">
                <a:ea typeface="宋体" panose="02010600030101010101" pitchFamily="2" charset="-122"/>
              </a:defRPr>
            </a:lvl1pPr>
          </a:lstStyle>
          <a:p>
            <a:pPr>
              <a:defRPr/>
            </a:pPr>
            <a:fld id="{DF01F78A-6E5B-41DC-B74B-CF661B555806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170" r:id="rId1"/>
    <p:sldLayoutId id="2147484171" r:id="rId2"/>
    <p:sldLayoutId id="2147484172" r:id="rId3"/>
    <p:sldLayoutId id="2147484173" r:id="rId4"/>
    <p:sldLayoutId id="2147484174" r:id="rId5"/>
    <p:sldLayoutId id="2147484175" r:id="rId6"/>
    <p:sldLayoutId id="2147484176" r:id="rId7"/>
    <p:sldLayoutId id="2147484177" r:id="rId8"/>
  </p:sldLayoutIdLst>
  <p:hf hdr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Text Box 46"/>
          <p:cNvSpPr txBox="1">
            <a:spLocks noChangeArrowheads="1"/>
          </p:cNvSpPr>
          <p:nvPr/>
        </p:nvSpPr>
        <p:spPr bwMode="auto">
          <a:xfrm>
            <a:off x="1022350" y="2071688"/>
            <a:ext cx="7065963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4000" dirty="0">
                <a:ea typeface="宋体" panose="02010600030101010101" pitchFamily="2" charset="-122"/>
              </a:rPr>
              <a:t>CSCE-608 Database Systems</a:t>
            </a:r>
          </a:p>
        </p:txBody>
      </p:sp>
      <p:sp>
        <p:nvSpPr>
          <p:cNvPr id="13316" name="Text Box 47"/>
          <p:cNvSpPr txBox="1">
            <a:spLocks noChangeArrowheads="1"/>
          </p:cNvSpPr>
          <p:nvPr/>
        </p:nvSpPr>
        <p:spPr bwMode="auto">
          <a:xfrm>
            <a:off x="3276600" y="3048000"/>
            <a:ext cx="221615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800" dirty="0">
                <a:ea typeface="宋体" panose="02010600030101010101" pitchFamily="2" charset="-122"/>
              </a:rPr>
              <a:t>Spring 2025</a:t>
            </a:r>
          </a:p>
        </p:txBody>
      </p:sp>
      <p:sp>
        <p:nvSpPr>
          <p:cNvPr id="13317" name="Text Box 48"/>
          <p:cNvSpPr txBox="1">
            <a:spLocks noChangeArrowheads="1"/>
          </p:cNvSpPr>
          <p:nvPr/>
        </p:nvSpPr>
        <p:spPr bwMode="auto">
          <a:xfrm>
            <a:off x="2603500" y="4110038"/>
            <a:ext cx="3878263" cy="1570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 dirty="0">
                <a:ea typeface="宋体" panose="02010600030101010101" pitchFamily="2" charset="-122"/>
              </a:rPr>
              <a:t>Instructor: </a:t>
            </a:r>
            <a:r>
              <a:rPr lang="en-US" altLang="zh-CN" sz="2400" dirty="0" err="1">
                <a:ea typeface="宋体" panose="02010600030101010101" pitchFamily="2" charset="-122"/>
              </a:rPr>
              <a:t>Jianer</a:t>
            </a:r>
            <a:r>
              <a:rPr lang="en-US" altLang="zh-CN" sz="2400" dirty="0">
                <a:ea typeface="宋体" panose="02010600030101010101" pitchFamily="2" charset="-122"/>
              </a:rPr>
              <a:t> Chen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 dirty="0">
                <a:ea typeface="宋体" panose="02010600030101010101" pitchFamily="2" charset="-122"/>
              </a:rPr>
              <a:t>Office: PETR 428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 dirty="0">
                <a:ea typeface="宋体" panose="02010600030101010101" pitchFamily="2" charset="-122"/>
              </a:rPr>
              <a:t>Phone: 845-4259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 dirty="0">
                <a:ea typeface="宋体" panose="02010600030101010101" pitchFamily="2" charset="-122"/>
              </a:rPr>
              <a:t>Email: chen@cse.tamu.edu</a:t>
            </a:r>
          </a:p>
        </p:txBody>
      </p:sp>
      <p:sp>
        <p:nvSpPr>
          <p:cNvPr id="13318" name="Text Box 49"/>
          <p:cNvSpPr txBox="1">
            <a:spLocks noChangeArrowheads="1"/>
          </p:cNvSpPr>
          <p:nvPr/>
        </p:nvSpPr>
        <p:spPr bwMode="auto">
          <a:xfrm>
            <a:off x="0" y="6553200"/>
            <a:ext cx="342286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Notes 13: SQL – Constraints and triggers</a:t>
            </a:r>
          </a:p>
        </p:txBody>
      </p:sp>
    </p:spTree>
    <p:extLst>
      <p:ext uri="{BB962C8B-B14F-4D97-AF65-F5344CB8AC3E}">
        <p14:creationId xmlns:p14="http://schemas.microsoft.com/office/powerpoint/2010/main" val="100387926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685800" y="228600"/>
            <a:ext cx="7772400" cy="722313"/>
          </a:xfrm>
        </p:spPr>
        <p:txBody>
          <a:bodyPr/>
          <a:lstStyle/>
          <a:p>
            <a:r>
              <a:rPr lang="en-US" altLang="zh-CN" sz="4000" dirty="0">
                <a:solidFill>
                  <a:srgbClr val="FFCC00"/>
                </a:solidFill>
                <a:ea typeface="宋体" panose="02010600030101010101" pitchFamily="2" charset="-122"/>
              </a:rPr>
              <a:t>SQL: Structured Query language</a:t>
            </a:r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547688" y="1092200"/>
            <a:ext cx="7986712" cy="5124450"/>
          </a:xfrm>
        </p:spPr>
        <p:txBody>
          <a:bodyPr/>
          <a:lstStyle/>
          <a:p>
            <a:pPr marL="0" indent="-547688" defTabSz="547688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zh-CN" dirty="0">
                <a:ea typeface="宋体" panose="02010600030101010101" pitchFamily="2" charset="-122"/>
              </a:rPr>
              <a:t>a very-high-level language.					* </a:t>
            </a:r>
            <a:r>
              <a:rPr lang="en-US" altLang="zh-CN" sz="2800" dirty="0">
                <a:ea typeface="宋体" panose="02010600030101010101" pitchFamily="2" charset="-122"/>
              </a:rPr>
              <a:t>say “</a:t>
            </a:r>
            <a:r>
              <a:rPr lang="en-US" altLang="zh-CN" sz="2800" dirty="0">
                <a:solidFill>
                  <a:srgbClr val="00B050"/>
                </a:solidFill>
                <a:ea typeface="宋体" panose="02010600030101010101" pitchFamily="2" charset="-122"/>
              </a:rPr>
              <a:t>what to do</a:t>
            </a:r>
            <a:r>
              <a:rPr lang="en-US" altLang="zh-CN" sz="2800" dirty="0">
                <a:ea typeface="宋体" panose="02010600030101010101" pitchFamily="2" charset="-122"/>
              </a:rPr>
              <a:t>” rather than “</a:t>
            </a:r>
            <a:r>
              <a:rPr lang="en-US" altLang="zh-CN" sz="2800" dirty="0">
                <a:solidFill>
                  <a:srgbClr val="00B050"/>
                </a:solidFill>
                <a:ea typeface="宋体" panose="02010600030101010101" pitchFamily="2" charset="-122"/>
              </a:rPr>
              <a:t>how to do it</a:t>
            </a:r>
            <a:r>
              <a:rPr lang="en-US" altLang="zh-CN" sz="2800" dirty="0">
                <a:ea typeface="宋体" panose="02010600030101010101" pitchFamily="2" charset="-122"/>
              </a:rPr>
              <a:t>.”	* avoid a </a:t>
            </a:r>
            <a:r>
              <a:rPr lang="en-US" altLang="en-US" sz="2800" dirty="0"/>
              <a:t>lot of data-manipulation details 	 		   needed in procedural languages like C++ 		   or Java.</a:t>
            </a:r>
            <a:r>
              <a:rPr lang="en-US" altLang="zh-CN" sz="2800" dirty="0">
                <a:ea typeface="宋体" panose="02010600030101010101" pitchFamily="2" charset="-122"/>
              </a:rPr>
              <a:t>	</a:t>
            </a:r>
          </a:p>
          <a:p>
            <a:pPr marL="0" indent="-547688" defTabSz="547688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zh-CN" dirty="0">
                <a:ea typeface="宋体" panose="02010600030101010101" pitchFamily="2" charset="-122"/>
              </a:rPr>
              <a:t>Database management system figures 	out the “</a:t>
            </a:r>
            <a:r>
              <a:rPr lang="en-US" altLang="zh-CN" dirty="0">
                <a:solidFill>
                  <a:srgbClr val="FFC000"/>
                </a:solidFill>
                <a:ea typeface="宋体" panose="02010600030101010101" pitchFamily="2" charset="-122"/>
              </a:rPr>
              <a:t>best</a:t>
            </a:r>
            <a:r>
              <a:rPr lang="en-US" altLang="zh-CN" dirty="0">
                <a:ea typeface="宋体" panose="02010600030101010101" pitchFamily="2" charset="-122"/>
              </a:rPr>
              <a:t>” way to execute queries 		</a:t>
            </a:r>
            <a:r>
              <a:rPr lang="en-US" altLang="zh-CN" sz="2800" dirty="0">
                <a:ea typeface="宋体" panose="02010600030101010101" pitchFamily="2" charset="-122"/>
              </a:rPr>
              <a:t>* called “</a:t>
            </a:r>
            <a:r>
              <a:rPr lang="en-US" altLang="zh-CN" sz="2800" dirty="0">
                <a:solidFill>
                  <a:srgbClr val="00B050"/>
                </a:solidFill>
                <a:ea typeface="宋体" panose="02010600030101010101" pitchFamily="2" charset="-122"/>
              </a:rPr>
              <a:t>query optimization</a:t>
            </a:r>
            <a:r>
              <a:rPr lang="en-US" altLang="zh-CN" sz="2800" dirty="0">
                <a:ea typeface="宋体" panose="02010600030101010101" pitchFamily="2" charset="-122"/>
              </a:rPr>
              <a:t>”</a:t>
            </a:r>
          </a:p>
          <a:p>
            <a:pPr marL="0" indent="-547688" defTabSz="547688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zh-CN" dirty="0">
                <a:ea typeface="宋体" panose="02010600030101010101" pitchFamily="2" charset="-122"/>
              </a:rPr>
              <a:t>For both data definition and data 	manipulation.</a:t>
            </a:r>
          </a:p>
        </p:txBody>
      </p:sp>
    </p:spTree>
    <p:extLst>
      <p:ext uri="{BB962C8B-B14F-4D97-AF65-F5344CB8AC3E}">
        <p14:creationId xmlns:p14="http://schemas.microsoft.com/office/powerpoint/2010/main" val="245771546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zh-CN">
                <a:ea typeface="宋体" panose="02010600030101010101" pitchFamily="2" charset="-122"/>
              </a:rPr>
              <a:t>Database Modifications</a:t>
            </a:r>
          </a:p>
        </p:txBody>
      </p:sp>
      <p:sp>
        <p:nvSpPr>
          <p:cNvPr id="193539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 indent="-548640" defTabSz="548640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zh-CN" dirty="0">
                <a:ea typeface="宋体" panose="02010600030101010101" pitchFamily="2" charset="-122"/>
              </a:rPr>
              <a:t>A </a:t>
            </a:r>
            <a:r>
              <a:rPr lang="en-US" altLang="zh-CN" dirty="0">
                <a:solidFill>
                  <a:srgbClr val="FF0000"/>
                </a:solidFill>
                <a:ea typeface="宋体" panose="02010600030101010101" pitchFamily="2" charset="-122"/>
              </a:rPr>
              <a:t>modification </a:t>
            </a:r>
            <a:r>
              <a:rPr lang="en-US" altLang="zh-CN" dirty="0">
                <a:ea typeface="宋体" panose="02010600030101010101" pitchFamily="2" charset="-122"/>
              </a:rPr>
              <a:t>command does not 	return a result (as a query does), but 	changes the database in some way.</a:t>
            </a:r>
          </a:p>
          <a:p>
            <a:pPr indent="-548640" defTabSz="548640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zh-CN" dirty="0">
                <a:ea typeface="宋体" panose="02010600030101010101" pitchFamily="2" charset="-122"/>
              </a:rPr>
              <a:t>Three kinds of modifications:</a:t>
            </a:r>
          </a:p>
          <a:p>
            <a:pPr marL="990600" lvl="1" indent="-533400">
              <a:buClr>
                <a:schemeClr val="accent2"/>
              </a:buClr>
              <a:buFont typeface="Monotype Sorts" pitchFamily="2" charset="2"/>
              <a:buAutoNum type="arabicPeriod"/>
            </a:pPr>
            <a:r>
              <a:rPr lang="en-US" altLang="zh-CN" dirty="0">
                <a:solidFill>
                  <a:srgbClr val="FFC000"/>
                </a:solidFill>
                <a:ea typeface="宋体" panose="02010600030101010101" pitchFamily="2" charset="-122"/>
              </a:rPr>
              <a:t>Insert</a:t>
            </a:r>
            <a:r>
              <a:rPr lang="en-US" altLang="zh-CN" dirty="0">
                <a:ea typeface="宋体" panose="02010600030101010101" pitchFamily="2" charset="-122"/>
              </a:rPr>
              <a:t>  a tuple or tuples.</a:t>
            </a:r>
          </a:p>
          <a:p>
            <a:pPr marL="990600" lvl="1" indent="-533400">
              <a:buClr>
                <a:schemeClr val="accent2"/>
              </a:buClr>
              <a:buFont typeface="Monotype Sorts" pitchFamily="2" charset="2"/>
              <a:buAutoNum type="arabicPeriod"/>
            </a:pPr>
            <a:r>
              <a:rPr lang="en-US" altLang="zh-CN" dirty="0">
                <a:solidFill>
                  <a:srgbClr val="FFC000"/>
                </a:solidFill>
                <a:ea typeface="宋体" panose="02010600030101010101" pitchFamily="2" charset="-122"/>
              </a:rPr>
              <a:t>Delete</a:t>
            </a:r>
            <a:r>
              <a:rPr lang="en-US" altLang="zh-CN" dirty="0">
                <a:ea typeface="宋体" panose="02010600030101010101" pitchFamily="2" charset="-122"/>
              </a:rPr>
              <a:t>  a tuple or tuples.</a:t>
            </a:r>
          </a:p>
          <a:p>
            <a:pPr marL="990600" lvl="1" indent="-533400">
              <a:buClr>
                <a:schemeClr val="accent2"/>
              </a:buClr>
              <a:buFont typeface="Monotype Sorts" pitchFamily="2" charset="2"/>
              <a:buAutoNum type="arabicPeriod"/>
            </a:pPr>
            <a:r>
              <a:rPr lang="en-US" altLang="zh-CN" dirty="0">
                <a:solidFill>
                  <a:srgbClr val="FFC000"/>
                </a:solidFill>
                <a:ea typeface="宋体" panose="02010600030101010101" pitchFamily="2" charset="-122"/>
              </a:rPr>
              <a:t>Update</a:t>
            </a:r>
            <a:r>
              <a:rPr lang="en-US" altLang="zh-CN" dirty="0">
                <a:ea typeface="宋体" panose="02010600030101010101" pitchFamily="2" charset="-122"/>
              </a:rPr>
              <a:t>  the value(s) of an existing tuple or tuples.</a:t>
            </a:r>
          </a:p>
        </p:txBody>
      </p:sp>
    </p:spTree>
    <p:extLst>
      <p:ext uri="{BB962C8B-B14F-4D97-AF65-F5344CB8AC3E}">
        <p14:creationId xmlns:p14="http://schemas.microsoft.com/office/powerpoint/2010/main" val="289068437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685800" y="240947"/>
            <a:ext cx="7772400" cy="506931"/>
          </a:xfrm>
        </p:spPr>
        <p:txBody>
          <a:bodyPr/>
          <a:lstStyle/>
          <a:p>
            <a:r>
              <a:rPr lang="en-US" altLang="zh-CN" dirty="0">
                <a:ea typeface="宋体" panose="02010600030101010101" pitchFamily="2" charset="-122"/>
              </a:rPr>
              <a:t>Insertion</a:t>
            </a:r>
          </a:p>
        </p:txBody>
      </p:sp>
      <p:sp>
        <p:nvSpPr>
          <p:cNvPr id="55299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522170" y="922421"/>
            <a:ext cx="7936030" cy="4929739"/>
          </a:xfrm>
        </p:spPr>
        <p:txBody>
          <a:bodyPr/>
          <a:lstStyle/>
          <a:p>
            <a:pPr indent="-548640" defTabSz="548640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zh-CN" sz="2800" dirty="0">
                <a:ea typeface="宋体" panose="02010600030101010101" pitchFamily="2" charset="-122"/>
              </a:rPr>
              <a:t>To insert a single tuple:</a:t>
            </a:r>
          </a:p>
          <a:p>
            <a:pPr marL="0" indent="-548640" defTabSz="548640">
              <a:buClr>
                <a:schemeClr val="accent2"/>
              </a:buClr>
              <a:buNone/>
            </a:pPr>
            <a:r>
              <a:rPr lang="en-US" altLang="zh-CN" sz="2400" dirty="0">
                <a:solidFill>
                  <a:srgbClr val="FFCC00"/>
                </a:solidFill>
                <a:ea typeface="宋体" panose="02010600030101010101" pitchFamily="2" charset="-122"/>
              </a:rPr>
              <a:t>	INSERT INTO</a:t>
            </a:r>
            <a:r>
              <a:rPr lang="en-US" altLang="zh-CN" sz="2400" dirty="0">
                <a:solidFill>
                  <a:srgbClr val="00FF00"/>
                </a:solidFill>
                <a:ea typeface="宋体" panose="02010600030101010101" pitchFamily="2" charset="-122"/>
              </a:rPr>
              <a:t> &lt;relation&gt; </a:t>
            </a:r>
            <a:r>
              <a:rPr lang="en-US" altLang="zh-CN" sz="2400" dirty="0">
                <a:solidFill>
                  <a:srgbClr val="FFCC00"/>
                </a:solidFill>
                <a:ea typeface="宋体" panose="02010600030101010101" pitchFamily="2" charset="-122"/>
              </a:rPr>
              <a:t>VALUES</a:t>
            </a:r>
            <a:r>
              <a:rPr lang="en-US" altLang="zh-CN" sz="2400" dirty="0">
                <a:solidFill>
                  <a:srgbClr val="00FF00"/>
                </a:solidFill>
                <a:ea typeface="宋体" panose="02010600030101010101" pitchFamily="2" charset="-122"/>
              </a:rPr>
              <a:t> (&lt;list of values&gt;);</a:t>
            </a:r>
          </a:p>
          <a:p>
            <a:pPr marL="0" indent="0" defTabSz="548640">
              <a:buClr>
                <a:schemeClr val="accent2"/>
              </a:buClr>
              <a:buNone/>
            </a:pPr>
            <a:r>
              <a:rPr lang="en-US" altLang="zh-CN" sz="2400" dirty="0">
                <a:solidFill>
                  <a:srgbClr val="00B0F0"/>
                </a:solidFill>
                <a:ea typeface="宋体" panose="02010600030101010101" pitchFamily="2" charset="-122"/>
              </a:rPr>
              <a:t>	</a:t>
            </a:r>
            <a:r>
              <a:rPr lang="en-US" altLang="zh-CN" sz="2800" dirty="0">
                <a:solidFill>
                  <a:srgbClr val="00B0F0"/>
                </a:solidFill>
                <a:ea typeface="宋体" panose="02010600030101010101" pitchFamily="2" charset="-122"/>
              </a:rPr>
              <a:t>Example:</a:t>
            </a:r>
            <a:r>
              <a:rPr lang="en-US" altLang="zh-CN" sz="2800" dirty="0">
                <a:ea typeface="宋体" panose="02010600030101010101" pitchFamily="2" charset="-122"/>
              </a:rPr>
              <a:t> </a:t>
            </a:r>
            <a:r>
              <a:rPr lang="en-US" altLang="zh-CN" sz="2400" dirty="0">
                <a:ea typeface="宋体" panose="02010600030101010101" pitchFamily="2" charset="-122"/>
              </a:rPr>
              <a:t>	</a:t>
            </a:r>
          </a:p>
          <a:p>
            <a:pPr marL="0" indent="0" defTabSz="548640">
              <a:buClr>
                <a:schemeClr val="accent2"/>
              </a:buClr>
              <a:buNone/>
            </a:pPr>
            <a:r>
              <a:rPr lang="en-US" altLang="zh-CN" sz="2400" dirty="0">
                <a:solidFill>
                  <a:srgbClr val="FFCC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	</a:t>
            </a:r>
            <a:r>
              <a:rPr lang="en-US" altLang="zh-CN" sz="2400" dirty="0">
                <a:solidFill>
                  <a:srgbClr val="FFCC00"/>
                </a:solidFill>
                <a:latin typeface="+mn-ea"/>
              </a:rPr>
              <a:t>INSERT</a:t>
            </a:r>
            <a:r>
              <a:rPr lang="en-US" altLang="zh-CN" sz="2400" dirty="0">
                <a:solidFill>
                  <a:srgbClr val="00FF00"/>
                </a:solidFill>
                <a:latin typeface="+mn-ea"/>
              </a:rPr>
              <a:t> </a:t>
            </a:r>
            <a:r>
              <a:rPr lang="en-US" altLang="zh-CN" sz="2400" dirty="0">
                <a:solidFill>
                  <a:srgbClr val="FFCC00"/>
                </a:solidFill>
                <a:latin typeface="+mn-ea"/>
              </a:rPr>
              <a:t>INTO</a:t>
            </a:r>
            <a:r>
              <a:rPr lang="en-US" altLang="zh-CN" sz="2400" dirty="0">
                <a:solidFill>
                  <a:srgbClr val="00FF00"/>
                </a:solidFill>
                <a:latin typeface="+mn-ea"/>
              </a:rPr>
              <a:t> Likes </a:t>
            </a:r>
            <a:r>
              <a:rPr lang="en-US" altLang="zh-CN" sz="2400" dirty="0">
                <a:solidFill>
                  <a:srgbClr val="FFCC00"/>
                </a:solidFill>
                <a:latin typeface="+mn-ea"/>
              </a:rPr>
              <a:t>VALUES</a:t>
            </a:r>
            <a:r>
              <a:rPr lang="en-US" altLang="zh-CN" sz="2400" dirty="0">
                <a:solidFill>
                  <a:srgbClr val="00FF00"/>
                </a:solidFill>
                <a:latin typeface="+mn-ea"/>
              </a:rPr>
              <a:t>(’Sally’, ’Bud’);</a:t>
            </a:r>
          </a:p>
          <a:p>
            <a:pPr marL="0" indent="0" defTabSz="548640">
              <a:buClr>
                <a:schemeClr val="accent2"/>
              </a:buClr>
              <a:buNone/>
            </a:pPr>
            <a:endParaRPr lang="en-US" altLang="zh-CN" sz="2400" dirty="0">
              <a:solidFill>
                <a:srgbClr val="00FF00"/>
              </a:solidFill>
              <a:latin typeface="+mn-ea"/>
            </a:endParaRPr>
          </a:p>
          <a:p>
            <a:pPr indent="-548640" defTabSz="548640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en-US" sz="2800" dirty="0"/>
              <a:t>May add a list of attributes to </a:t>
            </a:r>
            <a:r>
              <a:rPr lang="en-US" altLang="en-US" sz="2800" dirty="0">
                <a:solidFill>
                  <a:srgbClr val="00FF00"/>
                </a:solidFill>
              </a:rPr>
              <a:t>&lt;relation&gt;</a:t>
            </a:r>
            <a:r>
              <a:rPr lang="en-US" altLang="en-US" sz="2800" dirty="0"/>
              <a:t>,</a:t>
            </a:r>
            <a:r>
              <a:rPr lang="en-US" altLang="en-US" sz="2800" dirty="0">
                <a:solidFill>
                  <a:srgbClr val="00FF00"/>
                </a:solidFill>
              </a:rPr>
              <a:t>	</a:t>
            </a:r>
            <a:r>
              <a:rPr lang="en-US" altLang="en-US" sz="2000" dirty="0"/>
              <a:t>reasons:</a:t>
            </a:r>
          </a:p>
          <a:p>
            <a:pPr marL="457200" lvl="1" indent="0">
              <a:spcBef>
                <a:spcPts val="0"/>
              </a:spcBef>
              <a:buNone/>
            </a:pPr>
            <a:r>
              <a:rPr lang="en-US" altLang="en-US" sz="2000" dirty="0"/>
              <a:t>  *  Forget the order of attributes for the relation.</a:t>
            </a:r>
          </a:p>
          <a:p>
            <a:pPr marL="457200" lvl="1" indent="0">
              <a:spcBef>
                <a:spcPts val="0"/>
              </a:spcBef>
              <a:spcAft>
                <a:spcPts val="600"/>
              </a:spcAft>
              <a:buNone/>
            </a:pPr>
            <a:r>
              <a:rPr lang="en-US" altLang="en-US" sz="2000" dirty="0"/>
              <a:t>  *  Don’t have values for all attributes, and want the system to 	fill in missing ones with default values.</a:t>
            </a:r>
          </a:p>
        </p:txBody>
      </p:sp>
      <p:sp>
        <p:nvSpPr>
          <p:cNvPr id="55300" name="TextBox 3"/>
          <p:cNvSpPr txBox="1">
            <a:spLocks noChangeArrowheads="1"/>
          </p:cNvSpPr>
          <p:nvPr/>
        </p:nvSpPr>
        <p:spPr bwMode="auto">
          <a:xfrm>
            <a:off x="6892925" y="85725"/>
            <a:ext cx="2146300" cy="34131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 dirty="0">
                <a:solidFill>
                  <a:srgbClr val="00FF00"/>
                </a:solidFill>
                <a:ea typeface="宋体" panose="02010600030101010101" pitchFamily="2" charset="-122"/>
              </a:rPr>
              <a:t>Likes(</a:t>
            </a:r>
            <a:r>
              <a:rPr lang="en-US" altLang="zh-CN" sz="1800" u="sng" dirty="0">
                <a:solidFill>
                  <a:srgbClr val="00FF00"/>
                </a:solidFill>
                <a:ea typeface="宋体" panose="02010600030101010101" pitchFamily="2" charset="-122"/>
              </a:rPr>
              <a:t>drinker</a:t>
            </a:r>
            <a:r>
              <a:rPr lang="en-US" altLang="zh-CN" sz="1800" dirty="0">
                <a:solidFill>
                  <a:srgbClr val="00FF00"/>
                </a:solidFill>
                <a:ea typeface="宋体" panose="02010600030101010101" pitchFamily="2" charset="-122"/>
              </a:rPr>
              <a:t>, </a:t>
            </a:r>
            <a:r>
              <a:rPr lang="en-US" altLang="zh-CN" sz="1800" u="sng" dirty="0">
                <a:solidFill>
                  <a:srgbClr val="00FF00"/>
                </a:solidFill>
                <a:ea typeface="宋体" panose="02010600030101010101" pitchFamily="2" charset="-122"/>
              </a:rPr>
              <a:t>beer</a:t>
            </a:r>
            <a:r>
              <a:rPr lang="en-US" altLang="zh-CN" sz="1800" dirty="0">
                <a:solidFill>
                  <a:srgbClr val="00FF00"/>
                </a:solidFill>
                <a:ea typeface="宋体" panose="02010600030101010101" pitchFamily="2" charset="-122"/>
              </a:rPr>
              <a:t>)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685800" y="5228157"/>
            <a:ext cx="786176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solidFill>
                  <a:srgbClr val="FFCC00"/>
                </a:solidFill>
                <a:latin typeface="+mn-ea"/>
              </a:rPr>
              <a:t>INSERT</a:t>
            </a:r>
            <a:r>
              <a:rPr lang="en-US" altLang="zh-CN" dirty="0">
                <a:solidFill>
                  <a:srgbClr val="00FF00"/>
                </a:solidFill>
                <a:latin typeface="+mn-ea"/>
              </a:rPr>
              <a:t> </a:t>
            </a:r>
            <a:r>
              <a:rPr lang="en-US" altLang="zh-CN" dirty="0">
                <a:solidFill>
                  <a:srgbClr val="FFCC00"/>
                </a:solidFill>
                <a:latin typeface="+mn-ea"/>
              </a:rPr>
              <a:t>INTO</a:t>
            </a:r>
            <a:r>
              <a:rPr lang="en-US" altLang="zh-CN" dirty="0">
                <a:solidFill>
                  <a:srgbClr val="00FF00"/>
                </a:solidFill>
                <a:latin typeface="+mn-ea"/>
              </a:rPr>
              <a:t> Likes(beer, drinker) </a:t>
            </a:r>
            <a:r>
              <a:rPr lang="en-US" altLang="zh-CN" dirty="0">
                <a:solidFill>
                  <a:srgbClr val="FFCC00"/>
                </a:solidFill>
                <a:latin typeface="+mn-ea"/>
              </a:rPr>
              <a:t>VALUES</a:t>
            </a:r>
            <a:r>
              <a:rPr lang="en-US" altLang="zh-CN" dirty="0">
                <a:solidFill>
                  <a:srgbClr val="00FF00"/>
                </a:solidFill>
                <a:latin typeface="+mn-ea"/>
              </a:rPr>
              <a:t>(‘Bud’, ’Sally’);</a:t>
            </a:r>
          </a:p>
        </p:txBody>
      </p:sp>
      <p:sp>
        <p:nvSpPr>
          <p:cNvPr id="3" name="Rectangle 2"/>
          <p:cNvSpPr/>
          <p:nvPr/>
        </p:nvSpPr>
        <p:spPr>
          <a:xfrm>
            <a:off x="1126053" y="2391262"/>
            <a:ext cx="6025415" cy="413887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685800" y="5275935"/>
            <a:ext cx="7772400" cy="413887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092850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685800" y="376136"/>
            <a:ext cx="7772400" cy="614464"/>
          </a:xfrm>
        </p:spPr>
        <p:txBody>
          <a:bodyPr/>
          <a:lstStyle/>
          <a:p>
            <a:r>
              <a:rPr lang="en-US" altLang="zh-CN" dirty="0">
                <a:ea typeface="宋体" panose="02010600030101010101" pitchFamily="2" charset="-122"/>
              </a:rPr>
              <a:t>Inserting Many Tuples</a:t>
            </a:r>
          </a:p>
        </p:txBody>
      </p:sp>
      <p:sp>
        <p:nvSpPr>
          <p:cNvPr id="58371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685800" y="1178668"/>
            <a:ext cx="7772400" cy="4114800"/>
          </a:xfrm>
        </p:spPr>
        <p:txBody>
          <a:bodyPr/>
          <a:lstStyle/>
          <a:p>
            <a:pPr indent="-548640" defTabSz="548640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zh-CN" dirty="0">
                <a:ea typeface="宋体" panose="02010600030101010101" pitchFamily="2" charset="-122"/>
              </a:rPr>
              <a:t>We may insert the entire result of a 	query into a relation, using the form:</a:t>
            </a:r>
          </a:p>
          <a:p>
            <a:pPr>
              <a:buFontTx/>
              <a:buNone/>
            </a:pPr>
            <a:r>
              <a:rPr lang="en-US" altLang="zh-CN" dirty="0">
                <a:ea typeface="宋体" panose="02010600030101010101" pitchFamily="2" charset="-122"/>
              </a:rPr>
              <a:t>	  </a:t>
            </a:r>
            <a:r>
              <a:rPr lang="en-US" altLang="zh-CN" sz="2800" dirty="0">
                <a:solidFill>
                  <a:srgbClr val="FFCC00"/>
                </a:solidFill>
                <a:ea typeface="宋体" panose="02010600030101010101" pitchFamily="2" charset="-122"/>
              </a:rPr>
              <a:t>INSERT INTO</a:t>
            </a:r>
            <a:r>
              <a:rPr lang="en-US" altLang="zh-CN" sz="2800" dirty="0">
                <a:solidFill>
                  <a:srgbClr val="00FF00"/>
                </a:solidFill>
                <a:ea typeface="宋体" panose="02010600030101010101" pitchFamily="2" charset="-122"/>
              </a:rPr>
              <a:t> &lt;relation&gt; (&lt;subquery&gt;);</a:t>
            </a:r>
          </a:p>
        </p:txBody>
      </p:sp>
      <p:sp>
        <p:nvSpPr>
          <p:cNvPr id="2" name="Rectangle 3">
            <a:extLst>
              <a:ext uri="{FF2B5EF4-FFF2-40B4-BE49-F238E27FC236}">
                <a16:creationId xmlns:a16="http://schemas.microsoft.com/office/drawing/2014/main" id="{946DF7EB-B0E9-B6DA-AD62-0E1B833000E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86632" y="3125585"/>
            <a:ext cx="5170735" cy="2273266"/>
          </a:xfrm>
          <a:prstGeom prst="rect">
            <a:avLst/>
          </a:prstGeom>
          <a:noFill/>
          <a:ln w="1905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spcBef>
                <a:spcPts val="0"/>
              </a:spcBef>
              <a:buFontTx/>
              <a:buNone/>
            </a:pPr>
            <a:r>
              <a:rPr lang="en-US" altLang="zh-CN" sz="2400" kern="0" dirty="0">
                <a:solidFill>
                  <a:srgbClr val="FFCC00"/>
                </a:solidFill>
                <a:ea typeface="宋体" panose="02010600030101010101" pitchFamily="2" charset="-122"/>
              </a:rPr>
              <a:t>INSERT INTO</a:t>
            </a:r>
            <a:r>
              <a:rPr lang="en-US" altLang="zh-CN" sz="2400" kern="0" dirty="0">
                <a:solidFill>
                  <a:srgbClr val="00FF00"/>
                </a:solidFill>
                <a:ea typeface="宋体" panose="02010600030101010101" pitchFamily="2" charset="-122"/>
              </a:rPr>
              <a:t> </a:t>
            </a:r>
            <a:r>
              <a:rPr lang="en-US" altLang="zh-CN" sz="2400" kern="0" dirty="0" err="1">
                <a:solidFill>
                  <a:srgbClr val="00FF00"/>
                </a:solidFill>
                <a:ea typeface="宋体" panose="02010600030101010101" pitchFamily="2" charset="-122"/>
              </a:rPr>
              <a:t>PotBuddies</a:t>
            </a:r>
            <a:endParaRPr lang="en-US" altLang="zh-CN" sz="2400" kern="0" dirty="0">
              <a:solidFill>
                <a:srgbClr val="00FF00"/>
              </a:solidFill>
              <a:ea typeface="宋体" panose="02010600030101010101" pitchFamily="2" charset="-122"/>
            </a:endParaRPr>
          </a:p>
          <a:p>
            <a:pPr>
              <a:spcBef>
                <a:spcPts val="0"/>
              </a:spcBef>
              <a:buFontTx/>
              <a:buNone/>
            </a:pPr>
            <a:r>
              <a:rPr lang="en-US" altLang="zh-CN" sz="2400" kern="0" dirty="0">
                <a:solidFill>
                  <a:srgbClr val="00FF00"/>
                </a:solidFill>
                <a:ea typeface="宋体" panose="02010600030101010101" pitchFamily="2" charset="-122"/>
              </a:rPr>
              <a:t>(</a:t>
            </a:r>
            <a:r>
              <a:rPr lang="en-US" altLang="zh-CN" sz="2400" kern="0" dirty="0">
                <a:solidFill>
                  <a:srgbClr val="FFCC00"/>
                </a:solidFill>
                <a:ea typeface="宋体" panose="02010600030101010101" pitchFamily="2" charset="-122"/>
              </a:rPr>
              <a:t>SELECT</a:t>
            </a:r>
            <a:r>
              <a:rPr lang="en-US" altLang="zh-CN" sz="2400" kern="0" dirty="0">
                <a:solidFill>
                  <a:srgbClr val="00FF00"/>
                </a:solidFill>
                <a:ea typeface="宋体" panose="02010600030101010101" pitchFamily="2" charset="-122"/>
              </a:rPr>
              <a:t> d2.drinker</a:t>
            </a:r>
          </a:p>
          <a:p>
            <a:pPr>
              <a:spcBef>
                <a:spcPts val="0"/>
              </a:spcBef>
              <a:buFontTx/>
              <a:buNone/>
            </a:pPr>
            <a:r>
              <a:rPr lang="en-US" altLang="zh-CN" sz="2400" kern="0" dirty="0">
                <a:solidFill>
                  <a:srgbClr val="00FF00"/>
                </a:solidFill>
                <a:ea typeface="宋体" panose="02010600030101010101" pitchFamily="2" charset="-122"/>
              </a:rPr>
              <a:t> </a:t>
            </a:r>
            <a:r>
              <a:rPr lang="en-US" altLang="zh-CN" sz="2400" kern="0" dirty="0">
                <a:solidFill>
                  <a:srgbClr val="FFCC00"/>
                </a:solidFill>
                <a:ea typeface="宋体" panose="02010600030101010101" pitchFamily="2" charset="-122"/>
              </a:rPr>
              <a:t>FROM</a:t>
            </a:r>
            <a:r>
              <a:rPr lang="en-US" altLang="zh-CN" sz="2400" kern="0" dirty="0">
                <a:solidFill>
                  <a:srgbClr val="00FF00"/>
                </a:solidFill>
                <a:ea typeface="宋体" panose="02010600030101010101" pitchFamily="2" charset="-122"/>
              </a:rPr>
              <a:t> Frequents d1, Frequents d2</a:t>
            </a:r>
          </a:p>
          <a:p>
            <a:pPr>
              <a:spcBef>
                <a:spcPts val="0"/>
              </a:spcBef>
              <a:buFontTx/>
              <a:buNone/>
            </a:pPr>
            <a:r>
              <a:rPr lang="en-US" altLang="zh-CN" sz="2400" kern="0" dirty="0">
                <a:solidFill>
                  <a:srgbClr val="00FF00"/>
                </a:solidFill>
                <a:ea typeface="宋体" panose="02010600030101010101" pitchFamily="2" charset="-122"/>
              </a:rPr>
              <a:t> </a:t>
            </a:r>
            <a:r>
              <a:rPr lang="en-US" altLang="zh-CN" sz="2400" kern="0" dirty="0">
                <a:solidFill>
                  <a:srgbClr val="FFCC00"/>
                </a:solidFill>
                <a:ea typeface="宋体" panose="02010600030101010101" pitchFamily="2" charset="-122"/>
              </a:rPr>
              <a:t>WHERE</a:t>
            </a:r>
            <a:r>
              <a:rPr lang="en-US" altLang="zh-CN" sz="2400" kern="0" dirty="0">
                <a:solidFill>
                  <a:srgbClr val="00FF00"/>
                </a:solidFill>
                <a:ea typeface="宋体" panose="02010600030101010101" pitchFamily="2" charset="-122"/>
              </a:rPr>
              <a:t> d1.drinker = ’Sally’ </a:t>
            </a:r>
            <a:r>
              <a:rPr lang="en-US" altLang="zh-CN" sz="2400" kern="0" dirty="0">
                <a:solidFill>
                  <a:srgbClr val="FFCC00"/>
                </a:solidFill>
                <a:ea typeface="宋体" panose="02010600030101010101" pitchFamily="2" charset="-122"/>
              </a:rPr>
              <a:t>AND</a:t>
            </a:r>
          </a:p>
          <a:p>
            <a:pPr>
              <a:spcBef>
                <a:spcPts val="0"/>
              </a:spcBef>
              <a:buFontTx/>
              <a:buNone/>
            </a:pPr>
            <a:r>
              <a:rPr lang="en-US" altLang="zh-CN" sz="2400" kern="0" dirty="0">
                <a:solidFill>
                  <a:srgbClr val="00FF00"/>
                </a:solidFill>
                <a:ea typeface="宋体" panose="02010600030101010101" pitchFamily="2" charset="-122"/>
              </a:rPr>
              <a:t>		    d2.drinker &lt;&gt; ’Sally’ </a:t>
            </a:r>
            <a:r>
              <a:rPr lang="en-US" altLang="zh-CN" sz="2400" kern="0" dirty="0">
                <a:solidFill>
                  <a:srgbClr val="FFCC00"/>
                </a:solidFill>
                <a:ea typeface="宋体" panose="02010600030101010101" pitchFamily="2" charset="-122"/>
              </a:rPr>
              <a:t>AND </a:t>
            </a:r>
          </a:p>
          <a:p>
            <a:pPr>
              <a:spcBef>
                <a:spcPts val="0"/>
              </a:spcBef>
              <a:buFontTx/>
              <a:buNone/>
            </a:pPr>
            <a:r>
              <a:rPr lang="en-US" altLang="zh-CN" sz="2400" kern="0" dirty="0">
                <a:solidFill>
                  <a:srgbClr val="FFCC00"/>
                </a:solidFill>
                <a:ea typeface="宋体" panose="02010600030101010101" pitchFamily="2" charset="-122"/>
              </a:rPr>
              <a:t>		     </a:t>
            </a:r>
            <a:r>
              <a:rPr lang="en-US" altLang="zh-CN" sz="2400" kern="0" dirty="0">
                <a:solidFill>
                  <a:srgbClr val="00FF00"/>
                </a:solidFill>
                <a:ea typeface="宋体" panose="02010600030101010101" pitchFamily="2" charset="-122"/>
              </a:rPr>
              <a:t>d1.bar = d2.bar);</a:t>
            </a:r>
          </a:p>
        </p:txBody>
      </p:sp>
    </p:spTree>
    <p:extLst>
      <p:ext uri="{BB962C8B-B14F-4D97-AF65-F5344CB8AC3E}">
        <p14:creationId xmlns:p14="http://schemas.microsoft.com/office/powerpoint/2010/main" val="130577023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685800" y="224590"/>
            <a:ext cx="7772400" cy="516556"/>
          </a:xfrm>
        </p:spPr>
        <p:txBody>
          <a:bodyPr/>
          <a:lstStyle/>
          <a:p>
            <a:r>
              <a:rPr lang="en-US" altLang="zh-CN" dirty="0">
                <a:ea typeface="宋体" panose="02010600030101010101" pitchFamily="2" charset="-122"/>
              </a:rPr>
              <a:t>Deletion</a:t>
            </a:r>
          </a:p>
        </p:txBody>
      </p:sp>
      <p:sp>
        <p:nvSpPr>
          <p:cNvPr id="60419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685800" y="807120"/>
            <a:ext cx="7842183" cy="5593881"/>
          </a:xfrm>
        </p:spPr>
        <p:txBody>
          <a:bodyPr/>
          <a:lstStyle/>
          <a:p>
            <a:pPr indent="-548640" defTabSz="548640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zh-CN" dirty="0">
                <a:ea typeface="宋体" panose="02010600030101010101" pitchFamily="2" charset="-122"/>
              </a:rPr>
              <a:t>To delete tuples satisfying a condition 	from some relation:</a:t>
            </a:r>
          </a:p>
          <a:p>
            <a:pPr>
              <a:spcBef>
                <a:spcPts val="0"/>
              </a:spcBef>
              <a:buFontTx/>
              <a:buNone/>
            </a:pPr>
            <a:r>
              <a:rPr lang="en-US" altLang="zh-CN" sz="2800" dirty="0">
                <a:ea typeface="宋体" panose="02010600030101010101" pitchFamily="2" charset="-122"/>
              </a:rPr>
              <a:t>		</a:t>
            </a:r>
            <a:r>
              <a:rPr lang="en-US" altLang="zh-CN" sz="2800" dirty="0">
                <a:solidFill>
                  <a:srgbClr val="FFCC00"/>
                </a:solidFill>
                <a:ea typeface="宋体" panose="02010600030101010101" pitchFamily="2" charset="-122"/>
              </a:rPr>
              <a:t>DELETE FROM</a:t>
            </a:r>
            <a:r>
              <a:rPr lang="en-US" altLang="zh-CN" sz="2800" dirty="0">
                <a:solidFill>
                  <a:srgbClr val="00FF00"/>
                </a:solidFill>
                <a:ea typeface="宋体" panose="02010600030101010101" pitchFamily="2" charset="-122"/>
              </a:rPr>
              <a:t> &lt;relation&gt;</a:t>
            </a:r>
          </a:p>
          <a:p>
            <a:pPr>
              <a:spcBef>
                <a:spcPts val="0"/>
              </a:spcBef>
              <a:buFontTx/>
              <a:buNone/>
            </a:pPr>
            <a:r>
              <a:rPr lang="en-US" altLang="zh-CN" sz="2800" dirty="0">
                <a:solidFill>
                  <a:srgbClr val="00FF00"/>
                </a:solidFill>
                <a:ea typeface="宋体" panose="02010600030101010101" pitchFamily="2" charset="-122"/>
              </a:rPr>
              <a:t>		</a:t>
            </a:r>
            <a:r>
              <a:rPr lang="en-US" altLang="zh-CN" sz="2800" dirty="0">
                <a:solidFill>
                  <a:srgbClr val="FFCC00"/>
                </a:solidFill>
                <a:ea typeface="宋体" panose="02010600030101010101" pitchFamily="2" charset="-122"/>
              </a:rPr>
              <a:t>WHERE</a:t>
            </a:r>
            <a:r>
              <a:rPr lang="en-US" altLang="zh-CN" sz="2800" dirty="0">
                <a:solidFill>
                  <a:srgbClr val="00FF00"/>
                </a:solidFill>
                <a:ea typeface="宋体" panose="02010600030101010101" pitchFamily="2" charset="-122"/>
              </a:rPr>
              <a:t> &lt;condition&gt;;</a:t>
            </a:r>
          </a:p>
          <a:p>
            <a:pPr indent="-548640" defTabSz="548640">
              <a:spcBef>
                <a:spcPts val="672"/>
              </a:spcBef>
              <a:buClr>
                <a:schemeClr val="accent2"/>
              </a:buClr>
              <a:buFont typeface="Wingdings" panose="05000000000000000000" pitchFamily="2" charset="2"/>
              <a:buChar char="q"/>
            </a:pPr>
            <a:endParaRPr lang="en-US" altLang="zh-CN" dirty="0"/>
          </a:p>
          <a:p>
            <a:pPr indent="-548640" defTabSz="548640">
              <a:spcBef>
                <a:spcPts val="672"/>
              </a:spcBef>
              <a:buClr>
                <a:schemeClr val="accent2"/>
              </a:buClr>
              <a:buFont typeface="Wingdings" panose="05000000000000000000" pitchFamily="2" charset="2"/>
              <a:buChar char="q"/>
            </a:pPr>
            <a:endParaRPr lang="en-US" altLang="zh-CN" dirty="0"/>
          </a:p>
          <a:p>
            <a:pPr marL="0" indent="0" defTabSz="548640">
              <a:spcBef>
                <a:spcPts val="672"/>
              </a:spcBef>
              <a:buClr>
                <a:schemeClr val="accent2"/>
              </a:buClr>
              <a:buNone/>
            </a:pPr>
            <a:endParaRPr lang="en-US" altLang="zh-CN" dirty="0"/>
          </a:p>
        </p:txBody>
      </p:sp>
      <p:sp>
        <p:nvSpPr>
          <p:cNvPr id="4" name="TextBox 9"/>
          <p:cNvSpPr txBox="1">
            <a:spLocks noChangeArrowheads="1"/>
          </p:cNvSpPr>
          <p:nvPr/>
        </p:nvSpPr>
        <p:spPr bwMode="auto">
          <a:xfrm>
            <a:off x="6880760" y="104976"/>
            <a:ext cx="2145203" cy="34163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 dirty="0">
                <a:solidFill>
                  <a:srgbClr val="00FF00"/>
                </a:solidFill>
                <a:ea typeface="宋体" panose="02010600030101010101" pitchFamily="2" charset="-122"/>
              </a:rPr>
              <a:t>Likes(</a:t>
            </a:r>
            <a:r>
              <a:rPr lang="en-US" altLang="zh-CN" sz="1800" u="sng" dirty="0">
                <a:solidFill>
                  <a:srgbClr val="00FF00"/>
                </a:solidFill>
                <a:ea typeface="宋体" panose="02010600030101010101" pitchFamily="2" charset="-122"/>
              </a:rPr>
              <a:t>drinker</a:t>
            </a:r>
            <a:r>
              <a:rPr lang="en-US" altLang="zh-CN" sz="1800" dirty="0">
                <a:solidFill>
                  <a:srgbClr val="00FF00"/>
                </a:solidFill>
                <a:ea typeface="宋体" panose="02010600030101010101" pitchFamily="2" charset="-122"/>
              </a:rPr>
              <a:t>, </a:t>
            </a:r>
            <a:r>
              <a:rPr lang="en-US" altLang="zh-CN" sz="1800" u="sng" dirty="0">
                <a:solidFill>
                  <a:srgbClr val="00FF00"/>
                </a:solidFill>
                <a:ea typeface="宋体" panose="02010600030101010101" pitchFamily="2" charset="-122"/>
              </a:rPr>
              <a:t>beer</a:t>
            </a:r>
            <a:r>
              <a:rPr lang="en-US" altLang="zh-CN" sz="1800" dirty="0">
                <a:solidFill>
                  <a:srgbClr val="00FF00"/>
                </a:solidFill>
                <a:ea typeface="宋体" panose="02010600030101010101" pitchFamily="2" charset="-122"/>
              </a:rPr>
              <a:t>)</a:t>
            </a:r>
          </a:p>
        </p:txBody>
      </p:sp>
      <p:sp>
        <p:nvSpPr>
          <p:cNvPr id="2" name="Rectangle 3">
            <a:extLst>
              <a:ext uri="{FF2B5EF4-FFF2-40B4-BE49-F238E27FC236}">
                <a16:creationId xmlns:a16="http://schemas.microsoft.com/office/drawing/2014/main" id="{A5C32837-E584-4603-6F8B-E513F2C141A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2845866"/>
            <a:ext cx="7842183" cy="13175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defTabSz="548640">
              <a:buClr>
                <a:schemeClr val="accent2"/>
              </a:buClr>
              <a:buNone/>
            </a:pPr>
            <a:r>
              <a:rPr lang="en-US" altLang="zh-CN" sz="2400" kern="0" dirty="0">
                <a:solidFill>
                  <a:srgbClr val="00B0F0"/>
                </a:solidFill>
                <a:ea typeface="宋体" panose="02010600030101010101" pitchFamily="2" charset="-122"/>
              </a:rPr>
              <a:t>Example 1.</a:t>
            </a:r>
            <a:endParaRPr lang="en-US" altLang="zh-CN" sz="2400" kern="0" dirty="0">
              <a:ea typeface="宋体" panose="02010600030101010101" pitchFamily="2" charset="-122"/>
            </a:endParaRPr>
          </a:p>
          <a:p>
            <a:pPr>
              <a:buFontTx/>
              <a:buNone/>
            </a:pPr>
            <a:r>
              <a:rPr lang="en-US" altLang="zh-CN" sz="2400" kern="0" dirty="0">
                <a:ea typeface="宋体" panose="02010600030101010101" pitchFamily="2" charset="-122"/>
              </a:rPr>
              <a:t>	   </a:t>
            </a:r>
            <a:r>
              <a:rPr lang="en-US" altLang="zh-CN" sz="2400" kern="0" dirty="0">
                <a:solidFill>
                  <a:srgbClr val="FFCC00"/>
                </a:solidFill>
              </a:rPr>
              <a:t>DELETE FROM</a:t>
            </a:r>
            <a:r>
              <a:rPr lang="en-US" altLang="zh-CN" sz="2400" kern="0" dirty="0">
                <a:solidFill>
                  <a:srgbClr val="00FF00"/>
                </a:solidFill>
              </a:rPr>
              <a:t> Likes</a:t>
            </a:r>
          </a:p>
          <a:p>
            <a:pPr>
              <a:spcBef>
                <a:spcPts val="0"/>
              </a:spcBef>
              <a:buFontTx/>
              <a:buNone/>
            </a:pPr>
            <a:r>
              <a:rPr lang="en-US" altLang="zh-CN" sz="2400" kern="0" dirty="0">
                <a:solidFill>
                  <a:srgbClr val="00FF00"/>
                </a:solidFill>
              </a:rPr>
              <a:t>	   </a:t>
            </a:r>
            <a:r>
              <a:rPr lang="en-US" altLang="zh-CN" sz="2400" kern="0" dirty="0">
                <a:solidFill>
                  <a:srgbClr val="FFCC00"/>
                </a:solidFill>
              </a:rPr>
              <a:t>WHERE</a:t>
            </a:r>
            <a:r>
              <a:rPr lang="en-US" altLang="zh-CN" sz="2400" kern="0" dirty="0">
                <a:solidFill>
                  <a:srgbClr val="00FF00"/>
                </a:solidFill>
              </a:rPr>
              <a:t> drinker = ’Sally’ </a:t>
            </a:r>
            <a:r>
              <a:rPr lang="en-US" altLang="zh-CN" sz="2400" kern="0" dirty="0">
                <a:solidFill>
                  <a:srgbClr val="FFCC00"/>
                </a:solidFill>
              </a:rPr>
              <a:t>AND </a:t>
            </a:r>
            <a:r>
              <a:rPr lang="en-US" altLang="zh-CN" sz="2400" kern="0" dirty="0">
                <a:solidFill>
                  <a:srgbClr val="00FF00"/>
                </a:solidFill>
              </a:rPr>
              <a:t>beer = ’Bud’;</a:t>
            </a:r>
          </a:p>
          <a:p>
            <a:pPr>
              <a:buFontTx/>
              <a:buNone/>
            </a:pPr>
            <a:endParaRPr lang="en-US" altLang="zh-CN" sz="2400" kern="0" dirty="0">
              <a:solidFill>
                <a:srgbClr val="00FF00"/>
              </a:solidFill>
              <a:ea typeface="宋体" panose="02010600030101010101" pitchFamily="2" charset="-122"/>
            </a:endParaRPr>
          </a:p>
        </p:txBody>
      </p:sp>
      <p:sp>
        <p:nvSpPr>
          <p:cNvPr id="3" name="Rectangle 3">
            <a:extLst>
              <a:ext uri="{FF2B5EF4-FFF2-40B4-BE49-F238E27FC236}">
                <a16:creationId xmlns:a16="http://schemas.microsoft.com/office/drawing/2014/main" id="{FD760787-1C25-E98C-2697-45FC94F6339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4548841"/>
            <a:ext cx="7913451" cy="15515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buFontTx/>
              <a:buNone/>
            </a:pPr>
            <a:r>
              <a:rPr lang="en-US" altLang="zh-CN" sz="2400" kern="0" dirty="0">
                <a:solidFill>
                  <a:srgbClr val="00B0F0"/>
                </a:solidFill>
                <a:ea typeface="宋体" panose="02010600030101010101" pitchFamily="2" charset="-122"/>
              </a:rPr>
              <a:t>Example 2. </a:t>
            </a:r>
            <a:r>
              <a:rPr lang="en-US" altLang="zh-CN" sz="2400" dirty="0"/>
              <a:t>To delete all tuples in a relation: </a:t>
            </a:r>
          </a:p>
          <a:p>
            <a:pPr marL="0" indent="0" defTabSz="548640">
              <a:spcBef>
                <a:spcPts val="672"/>
              </a:spcBef>
              <a:buClr>
                <a:schemeClr val="accent2"/>
              </a:buClr>
              <a:buNone/>
            </a:pPr>
            <a:r>
              <a:rPr lang="en-US" altLang="zh-CN" sz="2400" dirty="0"/>
              <a:t>	   </a:t>
            </a:r>
            <a:r>
              <a:rPr lang="en-US" altLang="zh-CN" sz="2400" dirty="0">
                <a:solidFill>
                  <a:srgbClr val="FFC000"/>
                </a:solidFill>
              </a:rPr>
              <a:t>DELETE FROM </a:t>
            </a:r>
            <a:r>
              <a:rPr lang="en-US" altLang="zh-CN" sz="2400" dirty="0">
                <a:solidFill>
                  <a:srgbClr val="00FF00"/>
                </a:solidFill>
              </a:rPr>
              <a:t>Likes</a:t>
            </a:r>
          </a:p>
          <a:p>
            <a:pPr marL="0" indent="0" defTabSz="548640">
              <a:spcBef>
                <a:spcPts val="672"/>
              </a:spcBef>
              <a:buClr>
                <a:schemeClr val="accent2"/>
              </a:buClr>
              <a:buNone/>
            </a:pPr>
            <a:r>
              <a:rPr lang="en-US" altLang="zh-CN" sz="2400" dirty="0">
                <a:solidFill>
                  <a:srgbClr val="00FF00"/>
                </a:solidFill>
              </a:rPr>
              <a:t>	</a:t>
            </a:r>
            <a:r>
              <a:rPr lang="en-US" altLang="zh-CN" sz="2400" dirty="0"/>
              <a:t>(no WHERE clause is needed)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2CBB603-0C36-68B7-615C-ADC28B389C30}"/>
              </a:ext>
            </a:extLst>
          </p:cNvPr>
          <p:cNvSpPr/>
          <p:nvPr/>
        </p:nvSpPr>
        <p:spPr>
          <a:xfrm>
            <a:off x="1274323" y="3326860"/>
            <a:ext cx="5992239" cy="749029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0D0A803-402C-08BD-F295-4D1EC0BBFFE6}"/>
              </a:ext>
            </a:extLst>
          </p:cNvPr>
          <p:cNvSpPr/>
          <p:nvPr/>
        </p:nvSpPr>
        <p:spPr>
          <a:xfrm>
            <a:off x="1517515" y="5048656"/>
            <a:ext cx="2957208" cy="350196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041297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810928" y="311217"/>
            <a:ext cx="5621957" cy="535806"/>
          </a:xfrm>
        </p:spPr>
        <p:txBody>
          <a:bodyPr/>
          <a:lstStyle/>
          <a:p>
            <a:r>
              <a:rPr lang="en-US" altLang="zh-CN" sz="4000" dirty="0">
                <a:ea typeface="宋体" panose="02010600030101010101" pitchFamily="2" charset="-122"/>
              </a:rPr>
              <a:t>Semantics of Deletion</a:t>
            </a:r>
          </a:p>
        </p:txBody>
      </p:sp>
      <p:sp>
        <p:nvSpPr>
          <p:cNvPr id="64515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567892" y="1124552"/>
            <a:ext cx="7960092" cy="5314749"/>
          </a:xfrm>
        </p:spPr>
        <p:txBody>
          <a:bodyPr/>
          <a:lstStyle/>
          <a:p>
            <a:pPr indent="-548640" defTabSz="548640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zh-CN" sz="2800" dirty="0">
                <a:ea typeface="宋体" panose="02010600030101010101" pitchFamily="2" charset="-122"/>
              </a:rPr>
              <a:t>Suppose </a:t>
            </a:r>
            <a:r>
              <a:rPr lang="en-US" altLang="zh-CN" sz="2800" dirty="0">
                <a:solidFill>
                  <a:srgbClr val="00B0F0"/>
                </a:solidFill>
                <a:ea typeface="宋体" panose="02010600030101010101" pitchFamily="2" charset="-122"/>
              </a:rPr>
              <a:t>Anheuser-Busch</a:t>
            </a:r>
            <a:r>
              <a:rPr lang="en-US" altLang="zh-CN" sz="2800" dirty="0">
                <a:ea typeface="宋体" panose="02010600030101010101" pitchFamily="2" charset="-122"/>
              </a:rPr>
              <a:t> 					makes only </a:t>
            </a:r>
            <a:r>
              <a:rPr lang="en-US" altLang="zh-CN" sz="2800" dirty="0">
                <a:solidFill>
                  <a:srgbClr val="00B0F0"/>
                </a:solidFill>
                <a:ea typeface="宋体" panose="02010600030101010101" pitchFamily="2" charset="-122"/>
              </a:rPr>
              <a:t>Bud</a:t>
            </a:r>
            <a:r>
              <a:rPr lang="en-US" altLang="zh-CN" sz="2800" dirty="0">
                <a:ea typeface="宋体" panose="02010600030101010101" pitchFamily="2" charset="-122"/>
              </a:rPr>
              <a:t> and </a:t>
            </a:r>
            <a:r>
              <a:rPr lang="en-US" altLang="zh-CN" sz="2800" dirty="0">
                <a:solidFill>
                  <a:srgbClr val="00B0F0"/>
                </a:solidFill>
                <a:ea typeface="宋体" panose="02010600030101010101" pitchFamily="2" charset="-122"/>
              </a:rPr>
              <a:t>Bud Lite</a:t>
            </a:r>
            <a:r>
              <a:rPr lang="en-US" altLang="zh-CN" sz="2800" dirty="0">
                <a:ea typeface="宋体" panose="02010600030101010101" pitchFamily="2" charset="-122"/>
              </a:rPr>
              <a:t>.</a:t>
            </a:r>
          </a:p>
          <a:p>
            <a:pPr indent="-548640" defTabSz="548640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zh-CN" sz="2800" dirty="0">
                <a:ea typeface="宋体" panose="02010600030101010101" pitchFamily="2" charset="-122"/>
              </a:rPr>
              <a:t>If we come to the tuple </a:t>
            </a:r>
            <a:r>
              <a:rPr lang="en-US" altLang="zh-CN" sz="2800" dirty="0">
                <a:solidFill>
                  <a:srgbClr val="00FF00"/>
                </a:solidFill>
                <a:ea typeface="宋体" panose="02010600030101010101" pitchFamily="2" charset="-122"/>
              </a:rPr>
              <a:t>b</a:t>
            </a:r>
            <a:r>
              <a:rPr lang="en-US" altLang="zh-CN" sz="2800" dirty="0">
                <a:ea typeface="宋体" panose="02010600030101010101" pitchFamily="2" charset="-122"/>
              </a:rPr>
              <a:t> for </a:t>
            </a:r>
            <a:r>
              <a:rPr lang="en-US" altLang="zh-CN" sz="2800" dirty="0">
                <a:solidFill>
                  <a:srgbClr val="00B0F0"/>
                </a:solidFill>
                <a:ea typeface="宋体" panose="02010600030101010101" pitchFamily="2" charset="-122"/>
              </a:rPr>
              <a:t>Bud</a:t>
            </a:r>
            <a:r>
              <a:rPr lang="en-US" altLang="zh-CN" sz="2800" dirty="0">
                <a:ea typeface="宋体" panose="02010600030101010101" pitchFamily="2" charset="-122"/>
              </a:rPr>
              <a:t> first.</a:t>
            </a:r>
          </a:p>
          <a:p>
            <a:pPr indent="-548640" defTabSz="548640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zh-CN" sz="2800" dirty="0">
                <a:ea typeface="宋体" panose="02010600030101010101" pitchFamily="2" charset="-122"/>
              </a:rPr>
              <a:t>The subquery is nonempty, because of the 	</a:t>
            </a:r>
            <a:r>
              <a:rPr lang="en-US" altLang="zh-CN" sz="2800" dirty="0">
                <a:solidFill>
                  <a:srgbClr val="00B0F0"/>
                </a:solidFill>
                <a:ea typeface="宋体" panose="02010600030101010101" pitchFamily="2" charset="-122"/>
              </a:rPr>
              <a:t>Bud Lite </a:t>
            </a:r>
            <a:r>
              <a:rPr lang="en-US" altLang="zh-CN" sz="2800" dirty="0">
                <a:ea typeface="宋体" panose="02010600030101010101" pitchFamily="2" charset="-122"/>
              </a:rPr>
              <a:t>tuple, so we delete </a:t>
            </a:r>
            <a:r>
              <a:rPr lang="en-US" altLang="zh-CN" sz="2800" dirty="0">
                <a:solidFill>
                  <a:srgbClr val="00B0F0"/>
                </a:solidFill>
                <a:ea typeface="宋体" panose="02010600030101010101" pitchFamily="2" charset="-122"/>
              </a:rPr>
              <a:t>Bud</a:t>
            </a:r>
            <a:r>
              <a:rPr lang="en-US" altLang="zh-CN" sz="2800" dirty="0">
                <a:ea typeface="宋体" panose="02010600030101010101" pitchFamily="2" charset="-122"/>
              </a:rPr>
              <a:t>. </a:t>
            </a:r>
            <a:r>
              <a:rPr lang="en-US" altLang="zh-CN" sz="2800" dirty="0">
                <a:solidFill>
                  <a:srgbClr val="FF0000"/>
                </a:solidFill>
                <a:ea typeface="宋体" panose="02010600030101010101" pitchFamily="2" charset="-122"/>
              </a:rPr>
              <a:t>(?)</a:t>
            </a:r>
          </a:p>
          <a:p>
            <a:pPr indent="-548640" defTabSz="548640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zh-CN" sz="2800" dirty="0">
                <a:ea typeface="宋体" panose="02010600030101010101" pitchFamily="2" charset="-122"/>
              </a:rPr>
              <a:t>Now, when </a:t>
            </a:r>
            <a:r>
              <a:rPr lang="en-US" altLang="zh-CN" sz="2800" dirty="0">
                <a:solidFill>
                  <a:srgbClr val="00FF00"/>
                </a:solidFill>
                <a:ea typeface="宋体" panose="02010600030101010101" pitchFamily="2" charset="-122"/>
              </a:rPr>
              <a:t>b</a:t>
            </a:r>
            <a:r>
              <a:rPr lang="en-US" altLang="zh-CN" sz="2800" dirty="0">
                <a:ea typeface="宋体" panose="02010600030101010101" pitchFamily="2" charset="-122"/>
              </a:rPr>
              <a:t> is the tuple for </a:t>
            </a:r>
            <a:r>
              <a:rPr lang="en-US" altLang="zh-CN" sz="2800" dirty="0">
                <a:solidFill>
                  <a:srgbClr val="00B0F0"/>
                </a:solidFill>
                <a:ea typeface="宋体" panose="02010600030101010101" pitchFamily="2" charset="-122"/>
              </a:rPr>
              <a:t>Bud Lite</a:t>
            </a:r>
            <a:r>
              <a:rPr lang="en-US" altLang="zh-CN" sz="2800" dirty="0">
                <a:ea typeface="宋体" panose="02010600030101010101" pitchFamily="2" charset="-122"/>
              </a:rPr>
              <a:t>, </a:t>
            </a:r>
            <a:r>
              <a:rPr lang="en-US" altLang="zh-CN" sz="2800" dirty="0">
                <a:solidFill>
                  <a:srgbClr val="FF0000"/>
                </a:solidFill>
                <a:ea typeface="宋体" panose="02010600030101010101" pitchFamily="2" charset="-122"/>
              </a:rPr>
              <a:t>do we 	delete that tuple too?</a:t>
            </a:r>
          </a:p>
          <a:p>
            <a:pPr indent="-548640" defTabSz="548640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zh-CN" sz="2800" dirty="0">
                <a:solidFill>
                  <a:srgbClr val="FFC000"/>
                </a:solidFill>
                <a:ea typeface="宋体" panose="02010600030101010101" pitchFamily="2" charset="-122"/>
              </a:rPr>
              <a:t>Answer:</a:t>
            </a:r>
            <a:r>
              <a:rPr lang="en-US" altLang="zh-CN" sz="2800" dirty="0">
                <a:ea typeface="宋体" panose="02010600030101010101" pitchFamily="2" charset="-122"/>
              </a:rPr>
              <a:t> we </a:t>
            </a:r>
            <a:r>
              <a:rPr lang="en-US" altLang="zh-CN" sz="2800" dirty="0">
                <a:solidFill>
                  <a:srgbClr val="FF0000"/>
                </a:solidFill>
                <a:ea typeface="宋体" panose="02010600030101010101" pitchFamily="2" charset="-122"/>
              </a:rPr>
              <a:t>do</a:t>
            </a:r>
            <a:r>
              <a:rPr lang="en-US" altLang="zh-CN" sz="2800" dirty="0">
                <a:ea typeface="宋体" panose="02010600030101010101" pitchFamily="2" charset="-122"/>
              </a:rPr>
              <a:t> delete </a:t>
            </a:r>
            <a:r>
              <a:rPr lang="en-US" altLang="zh-CN" sz="2800" dirty="0">
                <a:solidFill>
                  <a:srgbClr val="00B0F0"/>
                </a:solidFill>
                <a:ea typeface="宋体" panose="02010600030101010101" pitchFamily="2" charset="-122"/>
              </a:rPr>
              <a:t>Bud Lite </a:t>
            </a:r>
            <a:r>
              <a:rPr lang="en-US" altLang="zh-CN" sz="2800" dirty="0">
                <a:ea typeface="宋体" panose="02010600030101010101" pitchFamily="2" charset="-122"/>
              </a:rPr>
              <a:t>as well.</a:t>
            </a:r>
          </a:p>
          <a:p>
            <a:pPr indent="-548640" defTabSz="548640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zh-CN" sz="2800" dirty="0">
                <a:solidFill>
                  <a:srgbClr val="FFC000"/>
                </a:solidFill>
                <a:ea typeface="宋体" panose="02010600030101010101" pitchFamily="2" charset="-122"/>
              </a:rPr>
              <a:t>Reason:</a:t>
            </a:r>
            <a:r>
              <a:rPr lang="en-US" altLang="zh-CN" sz="2800" dirty="0">
                <a:ea typeface="宋体" panose="02010600030101010101" pitchFamily="2" charset="-122"/>
              </a:rPr>
              <a:t> Deletion proceeds in two stages:</a:t>
            </a:r>
          </a:p>
          <a:p>
            <a:pPr marL="0" indent="0" defTabSz="548640">
              <a:buClr>
                <a:schemeClr val="accent2"/>
              </a:buClr>
              <a:buNone/>
            </a:pPr>
            <a:r>
              <a:rPr lang="en-US" altLang="zh-CN" sz="2800" dirty="0">
                <a:ea typeface="宋体" panose="02010600030101010101" pitchFamily="2" charset="-122"/>
              </a:rPr>
              <a:t>	-- </a:t>
            </a:r>
            <a:r>
              <a:rPr lang="en-US" altLang="zh-CN" sz="2400" dirty="0">
                <a:ea typeface="宋体" panose="02010600030101010101" pitchFamily="2" charset="-122"/>
              </a:rPr>
              <a:t>Mark all tuples for which </a:t>
            </a:r>
            <a:r>
              <a:rPr lang="en-US" altLang="zh-CN" sz="2400" dirty="0">
                <a:solidFill>
                  <a:srgbClr val="FFC000"/>
                </a:solidFill>
                <a:ea typeface="宋体" panose="02010600030101010101" pitchFamily="2" charset="-122"/>
              </a:rPr>
              <a:t>WHERE </a:t>
            </a:r>
            <a:r>
              <a:rPr lang="en-US" altLang="zh-CN" sz="2400" dirty="0">
                <a:ea typeface="宋体" panose="02010600030101010101" pitchFamily="2" charset="-122"/>
              </a:rPr>
              <a:t>condition holds.</a:t>
            </a:r>
          </a:p>
          <a:p>
            <a:pPr marL="194310" lvl="1" indent="0" defTabSz="548640">
              <a:buClr>
                <a:schemeClr val="accent2"/>
              </a:buClr>
              <a:buNone/>
            </a:pPr>
            <a:r>
              <a:rPr lang="en-US" altLang="zh-CN" sz="2400" dirty="0">
                <a:ea typeface="宋体" panose="02010600030101010101" pitchFamily="2" charset="-122"/>
              </a:rPr>
              <a:t>	-- Delete the marked tuples.</a:t>
            </a:r>
          </a:p>
          <a:p>
            <a:endParaRPr lang="en-US" altLang="zh-CN" sz="2800" dirty="0">
              <a:solidFill>
                <a:srgbClr val="FF0000"/>
              </a:solidFill>
              <a:ea typeface="宋体" panose="02010600030101010101" pitchFamily="2" charset="-122"/>
            </a:endParaRPr>
          </a:p>
        </p:txBody>
      </p:sp>
      <p:graphicFrame>
        <p:nvGraphicFramePr>
          <p:cNvPr id="2" name="Table 1"/>
          <p:cNvGraphicFramePr>
            <a:graphicFrameLocks noGrp="1"/>
          </p:cNvGraphicFramePr>
          <p:nvPr/>
        </p:nvGraphicFramePr>
        <p:xfrm>
          <a:off x="6317382" y="161223"/>
          <a:ext cx="2634114" cy="1371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1706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1704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30311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err="1"/>
                        <a:t>manf</a:t>
                      </a:r>
                      <a:endParaRPr lang="en-US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0311"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2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0311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Bud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Anheuser-Busch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30311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Bud Lite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/>
                        <a:t>Anheuser-Busch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30311">
                <a:tc>
                  <a:txBody>
                    <a:bodyPr/>
                    <a:lstStyle/>
                    <a:p>
                      <a:pPr algn="ctr"/>
                      <a:endParaRPr lang="en-US" sz="1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5" name="Oval 4"/>
          <p:cNvSpPr/>
          <p:nvPr/>
        </p:nvSpPr>
        <p:spPr>
          <a:xfrm>
            <a:off x="6554804" y="731519"/>
            <a:ext cx="567890" cy="231007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" name="Straight Connector 5"/>
          <p:cNvCxnSpPr/>
          <p:nvPr/>
        </p:nvCxnSpPr>
        <p:spPr>
          <a:xfrm>
            <a:off x="6432885" y="847023"/>
            <a:ext cx="2306854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Oval 6"/>
          <p:cNvSpPr/>
          <p:nvPr/>
        </p:nvSpPr>
        <p:spPr>
          <a:xfrm>
            <a:off x="6432884" y="997017"/>
            <a:ext cx="776437" cy="265679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>
            <a:off x="6432884" y="1113322"/>
            <a:ext cx="2306854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Rectangle 3">
            <a:extLst>
              <a:ext uri="{FF2B5EF4-FFF2-40B4-BE49-F238E27FC236}">
                <a16:creationId xmlns:a16="http://schemas.microsoft.com/office/drawing/2014/main" id="{82B0E5B4-CFF7-7ECD-46DF-3285A4591ED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17382" y="1540224"/>
            <a:ext cx="2634114" cy="628869"/>
          </a:xfrm>
          <a:prstGeom prst="rect">
            <a:avLst/>
          </a:prstGeom>
          <a:noFill/>
          <a:ln w="1905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defTabSz="548640">
              <a:buClr>
                <a:schemeClr val="accent2"/>
              </a:buClr>
              <a:buNone/>
            </a:pPr>
            <a:r>
              <a:rPr lang="en-US" altLang="zh-CN" sz="1200" kern="0" dirty="0">
                <a:ea typeface="宋体" panose="02010600030101010101" pitchFamily="2" charset="-122"/>
              </a:rPr>
              <a:t>Delete from </a:t>
            </a:r>
            <a:r>
              <a:rPr lang="en-US" altLang="zh-CN" sz="1200" kern="0" dirty="0">
                <a:solidFill>
                  <a:srgbClr val="00FF00"/>
                </a:solidFill>
                <a:ea typeface="宋体" panose="02010600030101010101" pitchFamily="2" charset="-122"/>
              </a:rPr>
              <a:t>Beers(name, </a:t>
            </a:r>
            <a:r>
              <a:rPr lang="en-US" altLang="zh-CN" sz="1200" kern="0" dirty="0" err="1">
                <a:solidFill>
                  <a:srgbClr val="00FF00"/>
                </a:solidFill>
                <a:ea typeface="宋体" panose="02010600030101010101" pitchFamily="2" charset="-122"/>
              </a:rPr>
              <a:t>manf</a:t>
            </a:r>
            <a:r>
              <a:rPr lang="en-US" altLang="zh-CN" sz="1200" kern="0" dirty="0">
                <a:solidFill>
                  <a:srgbClr val="00FF00"/>
                </a:solidFill>
                <a:ea typeface="宋体" panose="02010600030101010101" pitchFamily="2" charset="-122"/>
              </a:rPr>
              <a:t>) </a:t>
            </a:r>
            <a:r>
              <a:rPr lang="en-US" altLang="zh-CN" sz="1200" kern="0" dirty="0">
                <a:ea typeface="宋体" panose="02010600030101010101" pitchFamily="2" charset="-122"/>
              </a:rPr>
              <a:t>all beers for which there is another beer by the same manufacturer.</a:t>
            </a:r>
          </a:p>
        </p:txBody>
      </p:sp>
    </p:spTree>
    <p:extLst>
      <p:ext uri="{BB962C8B-B14F-4D97-AF65-F5344CB8AC3E}">
        <p14:creationId xmlns:p14="http://schemas.microsoft.com/office/powerpoint/2010/main" val="137339728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599172" y="359343"/>
            <a:ext cx="7772400" cy="468429"/>
          </a:xfrm>
        </p:spPr>
        <p:txBody>
          <a:bodyPr/>
          <a:lstStyle/>
          <a:p>
            <a:r>
              <a:rPr lang="en-US" altLang="zh-CN" sz="4000" dirty="0">
                <a:ea typeface="宋体" panose="02010600030101010101" pitchFamily="2" charset="-122"/>
              </a:rPr>
              <a:t>Updates</a:t>
            </a:r>
          </a:p>
        </p:txBody>
      </p:sp>
      <p:sp>
        <p:nvSpPr>
          <p:cNvPr id="66563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753175" y="1124552"/>
            <a:ext cx="7772400" cy="5411002"/>
          </a:xfrm>
        </p:spPr>
        <p:txBody>
          <a:bodyPr/>
          <a:lstStyle/>
          <a:p>
            <a:pPr indent="-548640" defTabSz="548640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zh-CN" sz="2800" dirty="0">
                <a:ea typeface="宋体" panose="02010600030101010101" pitchFamily="2" charset="-122"/>
              </a:rPr>
              <a:t>To change certain attributes in certain 	tuples of a relation:</a:t>
            </a:r>
          </a:p>
          <a:p>
            <a:pPr>
              <a:spcBef>
                <a:spcPts val="0"/>
              </a:spcBef>
              <a:buFontTx/>
              <a:buNone/>
            </a:pPr>
            <a:r>
              <a:rPr lang="en-US" altLang="zh-CN" sz="2400" dirty="0">
                <a:ea typeface="宋体" panose="02010600030101010101" pitchFamily="2" charset="-122"/>
              </a:rPr>
              <a:t>		</a:t>
            </a:r>
            <a:r>
              <a:rPr lang="en-US" altLang="zh-CN" sz="2000" dirty="0">
                <a:solidFill>
                  <a:srgbClr val="FFCC00"/>
                </a:solidFill>
                <a:ea typeface="宋体" panose="02010600030101010101" pitchFamily="2" charset="-122"/>
              </a:rPr>
              <a:t>UPDATE</a:t>
            </a:r>
            <a:r>
              <a:rPr lang="en-US" altLang="zh-CN" sz="2000" dirty="0">
                <a:solidFill>
                  <a:srgbClr val="00FF00"/>
                </a:solidFill>
                <a:ea typeface="宋体" panose="02010600030101010101" pitchFamily="2" charset="-122"/>
              </a:rPr>
              <a:t> &lt;relation&gt;</a:t>
            </a:r>
          </a:p>
          <a:p>
            <a:pPr>
              <a:spcBef>
                <a:spcPts val="0"/>
              </a:spcBef>
              <a:buFontTx/>
              <a:buNone/>
            </a:pPr>
            <a:r>
              <a:rPr lang="en-US" altLang="zh-CN" sz="2000" dirty="0">
                <a:solidFill>
                  <a:srgbClr val="00FF00"/>
                </a:solidFill>
                <a:ea typeface="宋体" panose="02010600030101010101" pitchFamily="2" charset="-122"/>
              </a:rPr>
              <a:t>		</a:t>
            </a:r>
            <a:r>
              <a:rPr lang="en-US" altLang="zh-CN" sz="2000" dirty="0">
                <a:solidFill>
                  <a:srgbClr val="FFCC00"/>
                </a:solidFill>
                <a:ea typeface="宋体" panose="02010600030101010101" pitchFamily="2" charset="-122"/>
              </a:rPr>
              <a:t>SET</a:t>
            </a:r>
            <a:r>
              <a:rPr lang="en-US" altLang="zh-CN" sz="2000" dirty="0">
                <a:solidFill>
                  <a:srgbClr val="00FF00"/>
                </a:solidFill>
                <a:ea typeface="宋体" panose="02010600030101010101" pitchFamily="2" charset="-122"/>
              </a:rPr>
              <a:t> &lt;list of attribute assignments&gt;</a:t>
            </a:r>
          </a:p>
          <a:p>
            <a:pPr>
              <a:spcBef>
                <a:spcPts val="0"/>
              </a:spcBef>
              <a:buFontTx/>
              <a:buNone/>
            </a:pPr>
            <a:r>
              <a:rPr lang="en-US" altLang="zh-CN" sz="2000" dirty="0">
                <a:solidFill>
                  <a:srgbClr val="00FF00"/>
                </a:solidFill>
                <a:ea typeface="宋体" panose="02010600030101010101" pitchFamily="2" charset="-122"/>
              </a:rPr>
              <a:t>		</a:t>
            </a:r>
            <a:r>
              <a:rPr lang="en-US" altLang="zh-CN" sz="2000" dirty="0">
                <a:solidFill>
                  <a:srgbClr val="FFCC00"/>
                </a:solidFill>
                <a:ea typeface="宋体" panose="02010600030101010101" pitchFamily="2" charset="-122"/>
              </a:rPr>
              <a:t>WHERE</a:t>
            </a:r>
            <a:r>
              <a:rPr lang="en-US" altLang="zh-CN" sz="2000" dirty="0">
                <a:solidFill>
                  <a:srgbClr val="00FF00"/>
                </a:solidFill>
                <a:ea typeface="宋体" panose="02010600030101010101" pitchFamily="2" charset="-122"/>
              </a:rPr>
              <a:t> &lt;condition on tuples&gt;;</a:t>
            </a:r>
          </a:p>
          <a:p>
            <a:pPr indent="-548640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zh-CN" sz="2800" dirty="0">
                <a:ea typeface="宋体" panose="02010600030101010101" pitchFamily="2" charset="-122"/>
              </a:rPr>
              <a:t>Change Fred’s phone number to 555-1212:</a:t>
            </a:r>
          </a:p>
          <a:p>
            <a:pPr>
              <a:spcBef>
                <a:spcPts val="0"/>
              </a:spcBef>
              <a:buFontTx/>
              <a:buNone/>
            </a:pPr>
            <a:r>
              <a:rPr lang="en-US" altLang="zh-CN" sz="2400" dirty="0">
                <a:ea typeface="宋体" panose="02010600030101010101" pitchFamily="2" charset="-122"/>
              </a:rPr>
              <a:t>		</a:t>
            </a:r>
            <a:r>
              <a:rPr lang="en-US" altLang="zh-CN" sz="2000" dirty="0">
                <a:solidFill>
                  <a:srgbClr val="FFCC00"/>
                </a:solidFill>
                <a:ea typeface="宋体" panose="02010600030101010101" pitchFamily="2" charset="-122"/>
              </a:rPr>
              <a:t>UPDATE</a:t>
            </a:r>
            <a:r>
              <a:rPr lang="en-US" altLang="zh-CN" sz="2000" dirty="0">
                <a:solidFill>
                  <a:srgbClr val="00FF00"/>
                </a:solidFill>
                <a:ea typeface="宋体" panose="02010600030101010101" pitchFamily="2" charset="-122"/>
              </a:rPr>
              <a:t> Drinkers</a:t>
            </a:r>
          </a:p>
          <a:p>
            <a:pPr>
              <a:spcBef>
                <a:spcPts val="0"/>
              </a:spcBef>
              <a:buFontTx/>
              <a:buNone/>
            </a:pPr>
            <a:r>
              <a:rPr lang="en-US" altLang="zh-CN" sz="2000" dirty="0">
                <a:solidFill>
                  <a:srgbClr val="00FF00"/>
                </a:solidFill>
                <a:ea typeface="宋体" panose="02010600030101010101" pitchFamily="2" charset="-122"/>
              </a:rPr>
              <a:t>		</a:t>
            </a:r>
            <a:r>
              <a:rPr lang="en-US" altLang="zh-CN" sz="2000" dirty="0">
                <a:solidFill>
                  <a:srgbClr val="FFCC00"/>
                </a:solidFill>
                <a:ea typeface="宋体" panose="02010600030101010101" pitchFamily="2" charset="-122"/>
              </a:rPr>
              <a:t>SET</a:t>
            </a:r>
            <a:r>
              <a:rPr lang="en-US" altLang="zh-CN" sz="2000" dirty="0">
                <a:solidFill>
                  <a:srgbClr val="00FF00"/>
                </a:solidFill>
                <a:ea typeface="宋体" panose="02010600030101010101" pitchFamily="2" charset="-122"/>
              </a:rPr>
              <a:t> phone = ’555-1212’</a:t>
            </a:r>
          </a:p>
          <a:p>
            <a:pPr>
              <a:spcBef>
                <a:spcPts val="0"/>
              </a:spcBef>
              <a:buFontTx/>
              <a:buNone/>
            </a:pPr>
            <a:r>
              <a:rPr lang="en-US" altLang="zh-CN" sz="2000" dirty="0">
                <a:solidFill>
                  <a:srgbClr val="00FF00"/>
                </a:solidFill>
                <a:ea typeface="宋体" panose="02010600030101010101" pitchFamily="2" charset="-122"/>
              </a:rPr>
              <a:t>		</a:t>
            </a:r>
            <a:r>
              <a:rPr lang="en-US" altLang="zh-CN" sz="2000" dirty="0">
                <a:solidFill>
                  <a:srgbClr val="FFCC00"/>
                </a:solidFill>
                <a:ea typeface="宋体" panose="02010600030101010101" pitchFamily="2" charset="-122"/>
              </a:rPr>
              <a:t>WHERE</a:t>
            </a:r>
            <a:r>
              <a:rPr lang="en-US" altLang="zh-CN" sz="2000" dirty="0">
                <a:solidFill>
                  <a:srgbClr val="00FF00"/>
                </a:solidFill>
                <a:ea typeface="宋体" panose="02010600030101010101" pitchFamily="2" charset="-122"/>
              </a:rPr>
              <a:t> name = ’Fred’;</a:t>
            </a:r>
          </a:p>
          <a:p>
            <a:pPr indent="-548640" defTabSz="548640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zh-CN" sz="2800" dirty="0">
                <a:ea typeface="宋体" panose="02010600030101010101" pitchFamily="2" charset="-122"/>
              </a:rPr>
              <a:t>Make $4 the maximum price for beer </a:t>
            </a:r>
          </a:p>
          <a:p>
            <a:pPr marL="0" indent="0" defTabSz="548640">
              <a:spcBef>
                <a:spcPts val="0"/>
              </a:spcBef>
              <a:buClr>
                <a:schemeClr val="accent2"/>
              </a:buClr>
              <a:buNone/>
            </a:pPr>
            <a:r>
              <a:rPr lang="en-US" altLang="zh-CN" sz="2800" dirty="0">
                <a:ea typeface="宋体" panose="02010600030101010101" pitchFamily="2" charset="-122"/>
              </a:rPr>
              <a:t>	</a:t>
            </a:r>
            <a:r>
              <a:rPr lang="en-US" altLang="zh-CN" sz="2400" dirty="0">
                <a:ea typeface="宋体" panose="02010600030101010101" pitchFamily="2" charset="-122"/>
              </a:rPr>
              <a:t>(make updates for several tuples):</a:t>
            </a:r>
          </a:p>
          <a:p>
            <a:pPr>
              <a:spcBef>
                <a:spcPts val="0"/>
              </a:spcBef>
              <a:buFontTx/>
              <a:buNone/>
            </a:pPr>
            <a:r>
              <a:rPr lang="en-US" altLang="zh-CN" sz="2400" dirty="0">
                <a:ea typeface="宋体" panose="02010600030101010101" pitchFamily="2" charset="-122"/>
              </a:rPr>
              <a:t>		</a:t>
            </a:r>
            <a:r>
              <a:rPr lang="en-US" altLang="zh-CN" sz="2000" dirty="0">
                <a:solidFill>
                  <a:srgbClr val="FFCC00"/>
                </a:solidFill>
                <a:latin typeface="+mn-ea"/>
              </a:rPr>
              <a:t>UPDATE</a:t>
            </a:r>
            <a:r>
              <a:rPr lang="en-US" altLang="zh-CN" sz="2000" dirty="0">
                <a:solidFill>
                  <a:srgbClr val="00FF00"/>
                </a:solidFill>
                <a:latin typeface="+mn-ea"/>
              </a:rPr>
              <a:t> Sells</a:t>
            </a:r>
          </a:p>
          <a:p>
            <a:pPr>
              <a:spcBef>
                <a:spcPts val="0"/>
              </a:spcBef>
              <a:buFontTx/>
              <a:buNone/>
            </a:pPr>
            <a:r>
              <a:rPr lang="en-US" altLang="zh-CN" sz="2000" dirty="0">
                <a:solidFill>
                  <a:srgbClr val="00FF00"/>
                </a:solidFill>
                <a:latin typeface="+mn-ea"/>
              </a:rPr>
              <a:t>		</a:t>
            </a:r>
            <a:r>
              <a:rPr lang="en-US" altLang="zh-CN" sz="2000" dirty="0">
                <a:solidFill>
                  <a:srgbClr val="FFCC00"/>
                </a:solidFill>
                <a:latin typeface="+mn-ea"/>
              </a:rPr>
              <a:t>SET</a:t>
            </a:r>
            <a:r>
              <a:rPr lang="en-US" altLang="zh-CN" sz="2000" dirty="0">
                <a:solidFill>
                  <a:srgbClr val="00FF00"/>
                </a:solidFill>
                <a:latin typeface="+mn-ea"/>
              </a:rPr>
              <a:t> price = 4.00</a:t>
            </a:r>
          </a:p>
          <a:p>
            <a:pPr>
              <a:spcBef>
                <a:spcPts val="0"/>
              </a:spcBef>
              <a:buFontTx/>
              <a:buNone/>
            </a:pPr>
            <a:r>
              <a:rPr lang="en-US" altLang="zh-CN" sz="2000" dirty="0">
                <a:solidFill>
                  <a:srgbClr val="00FF00"/>
                </a:solidFill>
                <a:latin typeface="+mn-ea"/>
              </a:rPr>
              <a:t>		</a:t>
            </a:r>
            <a:r>
              <a:rPr lang="en-US" altLang="zh-CN" sz="2000" dirty="0">
                <a:solidFill>
                  <a:srgbClr val="FFCC00"/>
                </a:solidFill>
                <a:latin typeface="+mn-ea"/>
              </a:rPr>
              <a:t>WHERE</a:t>
            </a:r>
            <a:r>
              <a:rPr lang="en-US" altLang="zh-CN" sz="2000" dirty="0">
                <a:solidFill>
                  <a:srgbClr val="00FF00"/>
                </a:solidFill>
                <a:latin typeface="+mn-ea"/>
              </a:rPr>
              <a:t> price &gt; 4.00;</a:t>
            </a:r>
          </a:p>
          <a:p>
            <a:pPr>
              <a:buFontTx/>
              <a:buNone/>
            </a:pPr>
            <a:endParaRPr lang="en-US" altLang="zh-CN" sz="2400" dirty="0">
              <a:solidFill>
                <a:srgbClr val="00FF00"/>
              </a:solidFill>
              <a:latin typeface="Courier New" panose="02070309020205020404" pitchFamily="49" charset="0"/>
              <a:ea typeface="宋体" panose="02010600030101010101" pitchFamily="2" charset="-122"/>
            </a:endParaRPr>
          </a:p>
          <a:p>
            <a:pPr>
              <a:buFontTx/>
              <a:buNone/>
            </a:pPr>
            <a:endParaRPr lang="en-US" altLang="zh-CN" sz="2400" dirty="0">
              <a:solidFill>
                <a:srgbClr val="00FF00"/>
              </a:solidFill>
              <a:ea typeface="宋体" panose="02010600030101010101" pitchFamily="2" charset="-122"/>
            </a:endParaRPr>
          </a:p>
        </p:txBody>
      </p:sp>
      <p:sp>
        <p:nvSpPr>
          <p:cNvPr id="4" name="TextBox 9"/>
          <p:cNvSpPr txBox="1">
            <a:spLocks noChangeArrowheads="1"/>
          </p:cNvSpPr>
          <p:nvPr/>
        </p:nvSpPr>
        <p:spPr bwMode="auto">
          <a:xfrm>
            <a:off x="6571782" y="101263"/>
            <a:ext cx="2460802" cy="52322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lnSpc>
                <a:spcPct val="90000"/>
              </a:lnSpc>
              <a:buFontTx/>
              <a:buNone/>
              <a:defRPr/>
            </a:pPr>
            <a:r>
              <a:rPr lang="en-US" altLang="zh-CN" sz="1400" dirty="0">
                <a:solidFill>
                  <a:srgbClr val="00FF00"/>
                </a:solidFill>
                <a:ea typeface="宋体" panose="02010600030101010101" pitchFamily="2" charset="-122"/>
              </a:rPr>
              <a:t>Drinkers(</a:t>
            </a:r>
            <a:r>
              <a:rPr lang="en-US" altLang="zh-CN" sz="1400" u="sng" dirty="0">
                <a:solidFill>
                  <a:srgbClr val="00FF00"/>
                </a:solidFill>
                <a:ea typeface="宋体" panose="02010600030101010101" pitchFamily="2" charset="-122"/>
              </a:rPr>
              <a:t>name</a:t>
            </a:r>
            <a:r>
              <a:rPr lang="en-US" altLang="zh-CN" sz="1400" dirty="0">
                <a:solidFill>
                  <a:srgbClr val="00FF00"/>
                </a:solidFill>
                <a:ea typeface="宋体" panose="02010600030101010101" pitchFamily="2" charset="-122"/>
              </a:rPr>
              <a:t>, </a:t>
            </a:r>
            <a:r>
              <a:rPr lang="en-US" altLang="zh-CN" sz="1400" dirty="0" err="1">
                <a:solidFill>
                  <a:srgbClr val="00FF00"/>
                </a:solidFill>
                <a:ea typeface="宋体" panose="02010600030101010101" pitchFamily="2" charset="-122"/>
              </a:rPr>
              <a:t>addr</a:t>
            </a:r>
            <a:r>
              <a:rPr lang="en-US" altLang="zh-CN" sz="1400" dirty="0">
                <a:solidFill>
                  <a:srgbClr val="00FF00"/>
                </a:solidFill>
                <a:ea typeface="宋体" panose="02010600030101010101" pitchFamily="2" charset="-122"/>
              </a:rPr>
              <a:t>, phone)</a:t>
            </a:r>
          </a:p>
          <a:p>
            <a:pPr>
              <a:lnSpc>
                <a:spcPct val="90000"/>
              </a:lnSpc>
              <a:buNone/>
              <a:defRPr/>
            </a:pPr>
            <a:r>
              <a:rPr lang="en-US" altLang="zh-CN" sz="1400" dirty="0">
                <a:solidFill>
                  <a:srgbClr val="00FF00"/>
                </a:solidFill>
                <a:ea typeface="宋体" panose="02010600030101010101" pitchFamily="2" charset="-122"/>
              </a:rPr>
              <a:t>Sells(</a:t>
            </a:r>
            <a:r>
              <a:rPr lang="en-US" altLang="zh-CN" sz="1400" u="sng" dirty="0">
                <a:solidFill>
                  <a:srgbClr val="00FF00"/>
                </a:solidFill>
                <a:ea typeface="宋体" panose="02010600030101010101" pitchFamily="2" charset="-122"/>
              </a:rPr>
              <a:t>bar</a:t>
            </a:r>
            <a:r>
              <a:rPr lang="en-US" altLang="zh-CN" sz="1400" dirty="0">
                <a:solidFill>
                  <a:srgbClr val="00FF00"/>
                </a:solidFill>
                <a:ea typeface="宋体" panose="02010600030101010101" pitchFamily="2" charset="-122"/>
              </a:rPr>
              <a:t>, </a:t>
            </a:r>
            <a:r>
              <a:rPr lang="en-US" altLang="zh-CN" sz="1400" u="sng" dirty="0">
                <a:solidFill>
                  <a:srgbClr val="00FF00"/>
                </a:solidFill>
                <a:ea typeface="宋体" panose="02010600030101010101" pitchFamily="2" charset="-122"/>
              </a:rPr>
              <a:t>beer</a:t>
            </a:r>
            <a:r>
              <a:rPr lang="en-US" altLang="zh-CN" sz="1400" dirty="0">
                <a:solidFill>
                  <a:srgbClr val="00FF00"/>
                </a:solidFill>
                <a:ea typeface="宋体" panose="02010600030101010101" pitchFamily="2" charset="-122"/>
              </a:rPr>
              <a:t>, price)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9A27B61E-1906-BDA7-E43C-BCAEE0CEFB0B}"/>
              </a:ext>
            </a:extLst>
          </p:cNvPr>
          <p:cNvSpPr/>
          <p:nvPr/>
        </p:nvSpPr>
        <p:spPr>
          <a:xfrm>
            <a:off x="1643974" y="3511684"/>
            <a:ext cx="2928026" cy="1001949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noFill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7BCB5AEF-C60C-2075-472B-54EFB3A1A8D5}"/>
              </a:ext>
            </a:extLst>
          </p:cNvPr>
          <p:cNvSpPr/>
          <p:nvPr/>
        </p:nvSpPr>
        <p:spPr>
          <a:xfrm>
            <a:off x="1643974" y="5457796"/>
            <a:ext cx="2772383" cy="1001949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noFill/>
            </a:endParaRPr>
          </a:p>
        </p:txBody>
      </p:sp>
    </p:spTree>
    <p:extLst>
      <p:ext uri="{BB962C8B-B14F-4D97-AF65-F5344CB8AC3E}">
        <p14:creationId xmlns:p14="http://schemas.microsoft.com/office/powerpoint/2010/main" val="343861060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1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260350"/>
            <a:ext cx="7772400" cy="1223963"/>
          </a:xfrm>
        </p:spPr>
        <p:txBody>
          <a:bodyPr/>
          <a:lstStyle/>
          <a:p>
            <a:r>
              <a:rPr lang="en-US" altLang="zh-CN" sz="4000">
                <a:ea typeface="宋体" panose="02010600030101010101" pitchFamily="2" charset="-122"/>
              </a:rPr>
              <a:t>Database is just another model  of information processing</a:t>
            </a:r>
          </a:p>
        </p:txBody>
      </p:sp>
      <p:sp>
        <p:nvSpPr>
          <p:cNvPr id="130052" name="Flowchart: Magnetic Disk 1"/>
          <p:cNvSpPr>
            <a:spLocks noChangeArrowheads="1"/>
          </p:cNvSpPr>
          <p:nvPr/>
        </p:nvSpPr>
        <p:spPr bwMode="auto">
          <a:xfrm>
            <a:off x="6173788" y="1773238"/>
            <a:ext cx="2663825" cy="4695825"/>
          </a:xfrm>
          <a:prstGeom prst="flowChartMagneticDisk">
            <a:avLst/>
          </a:prstGeom>
          <a:solidFill>
            <a:srgbClr val="FFFF0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endParaRPr lang="en-US" altLang="zh-CN" sz="2800">
              <a:solidFill>
                <a:srgbClr val="FF0000"/>
              </a:solidFill>
              <a:ea typeface="宋体" panose="02010600030101010101" pitchFamily="2" charset="-122"/>
            </a:endParaRPr>
          </a:p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zh-CN" sz="6600">
                <a:solidFill>
                  <a:srgbClr val="FF0000"/>
                </a:solidFill>
                <a:ea typeface="宋体" panose="02010600030101010101" pitchFamily="2" charset="-122"/>
              </a:rPr>
              <a:t>Data </a:t>
            </a:r>
          </a:p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zh-CN" sz="2800">
                <a:solidFill>
                  <a:srgbClr val="FF0000"/>
                </a:solidFill>
                <a:ea typeface="宋体" panose="02010600030101010101" pitchFamily="2" charset="-122"/>
              </a:rPr>
              <a:t>(in disks)</a:t>
            </a:r>
          </a:p>
        </p:txBody>
      </p:sp>
      <p:grpSp>
        <p:nvGrpSpPr>
          <p:cNvPr id="130053" name="Group 9"/>
          <p:cNvGrpSpPr>
            <a:grpSpLocks/>
          </p:cNvGrpSpPr>
          <p:nvPr/>
        </p:nvGrpSpPr>
        <p:grpSpPr bwMode="auto">
          <a:xfrm>
            <a:off x="4859338" y="5013325"/>
            <a:ext cx="1296987" cy="1238250"/>
            <a:chOff x="4067945" y="1387090"/>
            <a:chExt cx="4573506" cy="4814217"/>
          </a:xfrm>
        </p:grpSpPr>
        <p:pic>
          <p:nvPicPr>
            <p:cNvPr id="130058" name="Picture 1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067945" y="1387090"/>
              <a:ext cx="4573506" cy="48142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30059" name="Rectangle 11"/>
            <p:cNvSpPr>
              <a:spLocks noChangeArrowheads="1"/>
            </p:cNvSpPr>
            <p:nvPr/>
          </p:nvSpPr>
          <p:spPr bwMode="auto">
            <a:xfrm>
              <a:off x="6045913" y="3573016"/>
              <a:ext cx="648072" cy="360040"/>
            </a:xfrm>
            <a:prstGeom prst="rect">
              <a:avLst/>
            </a:prstGeom>
            <a:solidFill>
              <a:srgbClr val="FFC000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u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w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CC00CC"/>
                </a:buClr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ClrTx/>
                <a:buFontTx/>
                <a:buNone/>
              </a:pPr>
              <a:endParaRPr lang="en-US" altLang="zh-CN" sz="2000">
                <a:solidFill>
                  <a:srgbClr val="FF0000"/>
                </a:solidFill>
                <a:ea typeface="宋体" panose="02010600030101010101" pitchFamily="2" charset="-122"/>
              </a:endParaRPr>
            </a:p>
          </p:txBody>
        </p:sp>
      </p:grpSp>
      <p:sp>
        <p:nvSpPr>
          <p:cNvPr id="130054" name="Rectangle 3"/>
          <p:cNvSpPr txBox="1">
            <a:spLocks noChangeArrowheads="1"/>
          </p:cNvSpPr>
          <p:nvPr/>
        </p:nvSpPr>
        <p:spPr bwMode="auto">
          <a:xfrm>
            <a:off x="468313" y="2020889"/>
            <a:ext cx="3816350" cy="44481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indent="-358775" defTabSz="358775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358775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358775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358775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358775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3587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3587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3587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3587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buFont typeface="Wingdings" panose="05000000000000000000" pitchFamily="2" charset="2"/>
              <a:buChar char="p"/>
            </a:pPr>
            <a:r>
              <a:rPr lang="en-US" altLang="zh-CN" sz="2200" dirty="0">
                <a:ea typeface="宋体" panose="02010600030101010101" pitchFamily="2" charset="-122"/>
              </a:rPr>
              <a:t>Then why study DB? </a:t>
            </a:r>
          </a:p>
          <a:p>
            <a:pPr>
              <a:buFont typeface="Wingdings" panose="05000000000000000000" pitchFamily="2" charset="2"/>
              <a:buChar char="p"/>
            </a:pPr>
            <a:r>
              <a:rPr lang="en-US" altLang="zh-CN" sz="2200" dirty="0">
                <a:ea typeface="宋体" panose="02010600030101010101" pitchFamily="2" charset="-122"/>
              </a:rPr>
              <a:t>Much more data, 	regular data techs would 	be very inefficient: How 	should data be stored?</a:t>
            </a:r>
          </a:p>
          <a:p>
            <a:pPr>
              <a:buFont typeface="Wingdings" panose="05000000000000000000" pitchFamily="2" charset="2"/>
              <a:buChar char="p"/>
            </a:pPr>
            <a:r>
              <a:rPr lang="en-US" altLang="zh-CN" sz="2200" dirty="0">
                <a:ea typeface="宋体" panose="02010600030101010101" pitchFamily="2" charset="-122"/>
              </a:rPr>
              <a:t>Operations are simpler &amp; 	more specific: How do we 	take advantage of it?</a:t>
            </a:r>
          </a:p>
          <a:p>
            <a:pPr>
              <a:buFont typeface="Wingdings" panose="05000000000000000000" pitchFamily="2" charset="2"/>
              <a:buChar char="p"/>
            </a:pPr>
            <a:r>
              <a:rPr lang="en-US" altLang="zh-CN" sz="2200" dirty="0">
                <a:ea typeface="宋体" panose="02010600030101010101" pitchFamily="2" charset="-122"/>
              </a:rPr>
              <a:t>New programming 	languages for the above.</a:t>
            </a:r>
          </a:p>
          <a:p>
            <a:pPr>
              <a:buFont typeface="Wingdings" panose="05000000000000000000" pitchFamily="2" charset="2"/>
              <a:buChar char="p"/>
            </a:pPr>
            <a:r>
              <a:rPr lang="en-US" altLang="zh-CN" sz="2200" dirty="0">
                <a:solidFill>
                  <a:srgbClr val="FF0000"/>
                </a:solidFill>
                <a:ea typeface="宋体" panose="02010600030101010101" pitchFamily="2" charset="-122"/>
              </a:rPr>
              <a:t>(ACID) Reliability, security, 	consistency, currency</a:t>
            </a:r>
          </a:p>
        </p:txBody>
      </p:sp>
      <p:sp>
        <p:nvSpPr>
          <p:cNvPr id="130056" name="TextBox 13"/>
          <p:cNvSpPr txBox="1">
            <a:spLocks noChangeArrowheads="1"/>
          </p:cNvSpPr>
          <p:nvPr/>
        </p:nvSpPr>
        <p:spPr bwMode="auto">
          <a:xfrm>
            <a:off x="5351463" y="5110163"/>
            <a:ext cx="444500" cy="26352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endParaRPr lang="en-US" altLang="zh-CN" sz="16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30057" name="TextBox 14"/>
          <p:cNvSpPr txBox="1">
            <a:spLocks noChangeArrowheads="1"/>
          </p:cNvSpPr>
          <p:nvPr/>
        </p:nvSpPr>
        <p:spPr bwMode="auto">
          <a:xfrm>
            <a:off x="5334000" y="5084763"/>
            <a:ext cx="677863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zh-CN" sz="1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SQL</a:t>
            </a:r>
          </a:p>
        </p:txBody>
      </p:sp>
      <p:sp>
        <p:nvSpPr>
          <p:cNvPr id="12" name="TextBox 3"/>
          <p:cNvSpPr txBox="1">
            <a:spLocks noChangeArrowheads="1"/>
          </p:cNvSpPr>
          <p:nvPr/>
        </p:nvSpPr>
        <p:spPr bwMode="auto">
          <a:xfrm>
            <a:off x="4861715" y="3394075"/>
            <a:ext cx="1174090" cy="101566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l-GR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π</a:t>
            </a:r>
            <a:r>
              <a:rPr lang="en-US" altLang="zh-CN" sz="20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, </a:t>
            </a:r>
            <a:r>
              <a:rPr lang="el-GR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σ</a:t>
            </a:r>
            <a:r>
              <a:rPr lang="en-US" altLang="zh-CN" sz="2000" dirty="0">
                <a:latin typeface="Times New Roman" panose="02020603050405020304" pitchFamily="18" charset="0"/>
                <a:ea typeface="宋体" panose="02010600030101010101" pitchFamily="2" charset="-122"/>
              </a:rPr>
              <a:t>, </a:t>
            </a:r>
            <a:r>
              <a:rPr lang="el-GR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ρ</a:t>
            </a:r>
            <a:r>
              <a:rPr lang="en-US" altLang="zh-CN" sz="2000" dirty="0">
                <a:latin typeface="Times New Roman" panose="02020603050405020304" pitchFamily="18" charset="0"/>
                <a:ea typeface="宋体" panose="02010600030101010101" pitchFamily="2" charset="-122"/>
              </a:rPr>
              <a:t>, </a:t>
            </a:r>
          </a:p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zh-CN" sz="2000" dirty="0"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∩</a:t>
            </a:r>
            <a:r>
              <a:rPr lang="en-US" altLang="zh-CN" sz="2000" dirty="0">
                <a:latin typeface="Times New Roman" panose="02020603050405020304" pitchFamily="18" charset="0"/>
                <a:ea typeface="宋体" panose="02010600030101010101" pitchFamily="2" charset="-122"/>
              </a:rPr>
              <a:t>, </a:t>
            </a:r>
            <a:r>
              <a:rPr lang="en-US" altLang="zh-CN" sz="2000" dirty="0">
                <a:latin typeface="Cambria Math" panose="02040503050406030204" pitchFamily="18" charset="0"/>
                <a:ea typeface="宋体" panose="02010600030101010101" pitchFamily="2" charset="-122"/>
              </a:rPr>
              <a:t>⋃</a:t>
            </a:r>
            <a:r>
              <a:rPr lang="en-US" altLang="zh-CN" sz="2000" dirty="0">
                <a:latin typeface="Times New Roman" panose="02020603050405020304" pitchFamily="18" charset="0"/>
                <a:ea typeface="宋体" panose="02010600030101010101" pitchFamily="2" charset="-122"/>
              </a:rPr>
              <a:t>,</a:t>
            </a:r>
            <a:r>
              <a:rPr lang="en-US" altLang="zh-CN" sz="2000" dirty="0">
                <a:ea typeface="宋体" panose="02010600030101010101" pitchFamily="2" charset="-122"/>
              </a:rPr>
              <a:t> \</a:t>
            </a:r>
            <a:r>
              <a:rPr lang="en-US" altLang="zh-CN" sz="2000" dirty="0">
                <a:latin typeface="Times New Roman" panose="02020603050405020304" pitchFamily="18" charset="0"/>
                <a:ea typeface="宋体" panose="02010600030101010101" pitchFamily="2" charset="-122"/>
              </a:rPr>
              <a:t>,</a:t>
            </a:r>
          </a:p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zh-CN" sz="2000" dirty="0">
                <a:latin typeface="Microsoft YaHei" panose="020B0503020204020204" pitchFamily="34" charset="-122"/>
                <a:ea typeface="Microsoft YaHei" panose="020B0503020204020204" pitchFamily="34" charset="-122"/>
                <a:sym typeface="Symbol" panose="05050102010706020507" pitchFamily="18" charset="2"/>
              </a:rPr>
              <a:t>╳</a:t>
            </a:r>
            <a:r>
              <a:rPr lang="en-US" altLang="zh-CN" sz="2000" dirty="0">
                <a:latin typeface="Times New Roman" panose="02020603050405020304" pitchFamily="18" charset="0"/>
                <a:ea typeface="宋体" panose="02010600030101010101" pitchFamily="2" charset="-122"/>
              </a:rPr>
              <a:t>,</a:t>
            </a:r>
            <a:r>
              <a:rPr lang="en-US" altLang="zh-CN" sz="2000" dirty="0">
                <a:latin typeface="Microsoft YaHei" panose="020B0503020204020204" pitchFamily="34" charset="-122"/>
                <a:ea typeface="Microsoft YaHei" panose="020B0503020204020204" pitchFamily="34" charset="-122"/>
                <a:sym typeface="Symbol" panose="05050102010706020507" pitchFamily="18" charset="2"/>
              </a:rPr>
              <a:t> </a:t>
            </a:r>
            <a:r>
              <a:rPr lang="en-US" altLang="en-US" sz="2000" dirty="0">
                <a:latin typeface="Cambria Math" panose="02040503050406030204" pitchFamily="18" charset="0"/>
                <a:ea typeface="Cambria Math" panose="02040503050406030204" pitchFamily="18" charset="0"/>
                <a:cs typeface="Cambria Math" panose="02040503050406030204" pitchFamily="18" charset="0"/>
              </a:rPr>
              <a:t>⋈</a:t>
            </a:r>
            <a:r>
              <a:rPr lang="en-US" altLang="zh-CN" sz="2000" dirty="0">
                <a:latin typeface="Times New Roman" panose="02020603050405020304" pitchFamily="18" charset="0"/>
                <a:ea typeface="宋体" panose="02010600030101010101" pitchFamily="2" charset="-122"/>
              </a:rPr>
              <a:t>,</a:t>
            </a:r>
            <a:r>
              <a:rPr lang="en-US" altLang="en-US" sz="2000" dirty="0">
                <a:latin typeface="Cambria Math" panose="02040503050406030204" pitchFamily="18" charset="0"/>
                <a:ea typeface="Cambria Math" panose="02040503050406030204" pitchFamily="18" charset="0"/>
                <a:cs typeface="Cambria Math" panose="02040503050406030204" pitchFamily="18" charset="0"/>
              </a:rPr>
              <a:t> ⋈</a:t>
            </a:r>
            <a:r>
              <a:rPr lang="en-US" altLang="en-US" sz="2000" baseline="-25000" dirty="0">
                <a:ea typeface="Cambria Math" panose="02040503050406030204" pitchFamily="18" charset="0"/>
                <a:cs typeface="Cambria Math" panose="02040503050406030204" pitchFamily="18" charset="0"/>
              </a:rPr>
              <a:t>C</a:t>
            </a:r>
            <a:endParaRPr lang="en-US" altLang="zh-CN" sz="2000" dirty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878185" y="5723088"/>
            <a:ext cx="3406477" cy="66976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236888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685800" y="548640"/>
            <a:ext cx="7772400" cy="655320"/>
          </a:xfrm>
        </p:spPr>
        <p:txBody>
          <a:bodyPr/>
          <a:lstStyle/>
          <a:p>
            <a:r>
              <a:rPr lang="en-US" altLang="zh-CN" dirty="0">
                <a:ea typeface="宋体" panose="02010600030101010101" pitchFamily="2" charset="-122"/>
              </a:rPr>
              <a:t>Constraints and Triggers</a:t>
            </a:r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623236" y="1348339"/>
            <a:ext cx="7897528" cy="4859956"/>
          </a:xfrm>
        </p:spPr>
        <p:txBody>
          <a:bodyPr/>
          <a:lstStyle/>
          <a:p>
            <a:pPr indent="-548640" defTabSz="548640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zh-CN" dirty="0">
                <a:ea typeface="宋体" panose="02010600030101010101" pitchFamily="2" charset="-122"/>
              </a:rPr>
              <a:t>A constraint is a relationship among 	data elements that the DBMS is 	required to enforce.</a:t>
            </a:r>
          </a:p>
          <a:p>
            <a:pPr marL="0" indent="0" defTabSz="548640">
              <a:buClr>
                <a:schemeClr val="accent2"/>
              </a:buClr>
              <a:buNone/>
            </a:pPr>
            <a:r>
              <a:rPr lang="en-US" altLang="zh-CN" dirty="0">
                <a:ea typeface="宋体" panose="02010600030101010101" pitchFamily="2" charset="-122"/>
              </a:rPr>
              <a:t>	</a:t>
            </a:r>
            <a:r>
              <a:rPr lang="en-US" altLang="zh-CN" sz="2800" dirty="0">
                <a:ea typeface="宋体" panose="02010600030101010101" pitchFamily="2" charset="-122"/>
              </a:rPr>
              <a:t>-- e.g., key constraints.</a:t>
            </a:r>
          </a:p>
          <a:p>
            <a:pPr indent="-548640" defTabSz="548640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zh-CN" dirty="0">
                <a:ea typeface="宋体" panose="02010600030101010101" pitchFamily="2" charset="-122"/>
              </a:rPr>
              <a:t>A trigger is an action only executed 	when a specified condition occurs, e.g., 	insertion of a tuple.</a:t>
            </a:r>
          </a:p>
          <a:p>
            <a:pPr marL="0" indent="0" defTabSz="548640">
              <a:buClr>
                <a:schemeClr val="accent2"/>
              </a:buClr>
              <a:buNone/>
            </a:pPr>
            <a:r>
              <a:rPr lang="en-US" altLang="zh-CN" dirty="0">
                <a:ea typeface="宋体" panose="02010600030101010101" pitchFamily="2" charset="-122"/>
              </a:rPr>
              <a:t>	</a:t>
            </a:r>
            <a:r>
              <a:rPr lang="en-US" altLang="zh-CN" sz="2800" dirty="0">
                <a:ea typeface="宋体" panose="02010600030101010101" pitchFamily="2" charset="-122"/>
              </a:rPr>
              <a:t>-- easier to implement than complex 	 			   constraints. </a:t>
            </a:r>
          </a:p>
        </p:txBody>
      </p:sp>
    </p:spTree>
    <p:extLst>
      <p:ext uri="{BB962C8B-B14F-4D97-AF65-F5344CB8AC3E}">
        <p14:creationId xmlns:p14="http://schemas.microsoft.com/office/powerpoint/2010/main" val="281589752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685800" y="548640"/>
            <a:ext cx="7772400" cy="655320"/>
          </a:xfrm>
        </p:spPr>
        <p:txBody>
          <a:bodyPr/>
          <a:lstStyle/>
          <a:p>
            <a:r>
              <a:rPr lang="en-US" altLang="zh-CN" dirty="0">
                <a:ea typeface="宋体" panose="02010600030101010101" pitchFamily="2" charset="-122"/>
              </a:rPr>
              <a:t>Constraints and Triggers</a:t>
            </a:r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623236" y="1348339"/>
            <a:ext cx="7897528" cy="4859956"/>
          </a:xfrm>
        </p:spPr>
        <p:txBody>
          <a:bodyPr/>
          <a:lstStyle/>
          <a:p>
            <a:pPr indent="-548640" defTabSz="548640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zh-CN" dirty="0">
                <a:ea typeface="宋体" panose="02010600030101010101" pitchFamily="2" charset="-122"/>
              </a:rPr>
              <a:t>A </a:t>
            </a:r>
            <a:r>
              <a:rPr lang="en-US" altLang="zh-CN" dirty="0">
                <a:solidFill>
                  <a:srgbClr val="FF0000"/>
                </a:solidFill>
                <a:ea typeface="宋体" panose="02010600030101010101" pitchFamily="2" charset="-122"/>
              </a:rPr>
              <a:t>constraint </a:t>
            </a:r>
            <a:r>
              <a:rPr lang="en-US" altLang="zh-CN" dirty="0">
                <a:ea typeface="宋体" panose="02010600030101010101" pitchFamily="2" charset="-122"/>
              </a:rPr>
              <a:t>is a relationship among 	data elements that the DBMS is 	required to enforce.</a:t>
            </a:r>
          </a:p>
          <a:p>
            <a:pPr marL="0" indent="0" defTabSz="548640">
              <a:buClr>
                <a:schemeClr val="accent2"/>
              </a:buClr>
              <a:buNone/>
            </a:pPr>
            <a:r>
              <a:rPr lang="en-US" altLang="zh-CN" dirty="0">
                <a:ea typeface="宋体" panose="02010600030101010101" pitchFamily="2" charset="-122"/>
              </a:rPr>
              <a:t>	</a:t>
            </a:r>
            <a:r>
              <a:rPr lang="en-US" altLang="zh-CN" sz="2800" dirty="0">
                <a:ea typeface="宋体" panose="02010600030101010101" pitchFamily="2" charset="-122"/>
              </a:rPr>
              <a:t>-- e.g., key constraints.</a:t>
            </a:r>
          </a:p>
          <a:p>
            <a:pPr indent="-548640" defTabSz="548640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zh-CN" dirty="0">
                <a:solidFill>
                  <a:schemeClr val="bg1">
                    <a:lumMod val="85000"/>
                  </a:schemeClr>
                </a:solidFill>
                <a:ea typeface="宋体" panose="02010600030101010101" pitchFamily="2" charset="-122"/>
              </a:rPr>
              <a:t>A trigger is an action only executed 	when a specified condition occurs, e.g., 	insertion of a tuple.</a:t>
            </a:r>
          </a:p>
          <a:p>
            <a:pPr marL="0" indent="0" defTabSz="548640">
              <a:buClr>
                <a:schemeClr val="accent2"/>
              </a:buClr>
              <a:buNone/>
            </a:pPr>
            <a:r>
              <a:rPr lang="en-US" altLang="zh-CN" dirty="0">
                <a:solidFill>
                  <a:schemeClr val="bg1">
                    <a:lumMod val="85000"/>
                  </a:schemeClr>
                </a:solidFill>
                <a:ea typeface="宋体" panose="02010600030101010101" pitchFamily="2" charset="-122"/>
              </a:rPr>
              <a:t>	</a:t>
            </a:r>
            <a:r>
              <a:rPr lang="en-US" altLang="zh-CN" sz="2800" dirty="0">
                <a:solidFill>
                  <a:schemeClr val="bg1">
                    <a:lumMod val="85000"/>
                  </a:schemeClr>
                </a:solidFill>
                <a:ea typeface="宋体" panose="02010600030101010101" pitchFamily="2" charset="-122"/>
              </a:rPr>
              <a:t>-- easier to implement than complex 	 			   constraints. </a:t>
            </a:r>
          </a:p>
        </p:txBody>
      </p:sp>
    </p:spTree>
    <p:extLst>
      <p:ext uri="{BB962C8B-B14F-4D97-AF65-F5344CB8AC3E}">
        <p14:creationId xmlns:p14="http://schemas.microsoft.com/office/powerpoint/2010/main" val="316468482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735011" y="368968"/>
            <a:ext cx="7772400" cy="622434"/>
          </a:xfrm>
        </p:spPr>
        <p:txBody>
          <a:bodyPr/>
          <a:lstStyle/>
          <a:p>
            <a:r>
              <a:rPr lang="en-US" altLang="zh-CN" dirty="0">
                <a:ea typeface="宋体" panose="02010600030101010101" pitchFamily="2" charset="-122"/>
              </a:rPr>
              <a:t>Kinds of Constraints</a:t>
            </a:r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533399" y="1230429"/>
            <a:ext cx="8175625" cy="4862363"/>
          </a:xfrm>
        </p:spPr>
        <p:txBody>
          <a:bodyPr/>
          <a:lstStyle/>
          <a:p>
            <a:pPr indent="-548640" defTabSz="548640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zh-CN" dirty="0">
                <a:solidFill>
                  <a:srgbClr val="33CC33"/>
                </a:solidFill>
                <a:ea typeface="宋体" panose="02010600030101010101" pitchFamily="2" charset="-122"/>
              </a:rPr>
              <a:t>Keys </a:t>
            </a:r>
            <a:r>
              <a:rPr lang="en-US" altLang="zh-CN" dirty="0">
                <a:ea typeface="宋体" panose="02010600030101010101" pitchFamily="2" charset="-122"/>
              </a:rPr>
              <a:t>(unique, cannot be NULL).</a:t>
            </a:r>
          </a:p>
          <a:p>
            <a:pPr indent="-548640" defTabSz="548640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zh-CN" dirty="0">
                <a:solidFill>
                  <a:srgbClr val="33CC33"/>
                </a:solidFill>
                <a:ea typeface="宋体" panose="02010600030101010101" pitchFamily="2" charset="-122"/>
              </a:rPr>
              <a:t>Foreign-key</a:t>
            </a:r>
            <a:r>
              <a:rPr lang="en-US" altLang="zh-CN" dirty="0">
                <a:ea typeface="宋体" panose="02010600030101010101" pitchFamily="2" charset="-122"/>
              </a:rPr>
              <a:t> </a:t>
            </a:r>
          </a:p>
          <a:p>
            <a:pPr marL="0" indent="0" defTabSz="548640">
              <a:spcBef>
                <a:spcPts val="0"/>
              </a:spcBef>
              <a:buClr>
                <a:schemeClr val="accent2"/>
              </a:buClr>
              <a:buNone/>
            </a:pPr>
            <a:r>
              <a:rPr lang="en-US" altLang="zh-CN" dirty="0">
                <a:ea typeface="宋体" panose="02010600030101010101" pitchFamily="2" charset="-122"/>
              </a:rPr>
              <a:t>	</a:t>
            </a:r>
            <a:r>
              <a:rPr lang="en-US" altLang="zh-CN" sz="2800" dirty="0">
                <a:ea typeface="宋体" panose="02010600030101010101" pitchFamily="2" charset="-122"/>
              </a:rPr>
              <a:t>-- referential-integrity.</a:t>
            </a:r>
          </a:p>
          <a:p>
            <a:pPr indent="-548640" defTabSz="548640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zh-CN" dirty="0">
                <a:solidFill>
                  <a:srgbClr val="33CC33"/>
                </a:solidFill>
                <a:ea typeface="宋体" panose="02010600030101010101" pitchFamily="2" charset="-122"/>
              </a:rPr>
              <a:t>Value-based</a:t>
            </a:r>
            <a:r>
              <a:rPr lang="en-US" altLang="zh-CN" dirty="0">
                <a:ea typeface="宋体" panose="02010600030101010101" pitchFamily="2" charset="-122"/>
              </a:rPr>
              <a:t> constraints.</a:t>
            </a:r>
          </a:p>
          <a:p>
            <a:pPr marL="0" indent="0" defTabSz="548640">
              <a:spcBef>
                <a:spcPts val="0"/>
              </a:spcBef>
              <a:buClr>
                <a:schemeClr val="accent2"/>
              </a:buClr>
              <a:buNone/>
            </a:pPr>
            <a:r>
              <a:rPr lang="en-US" altLang="zh-CN" dirty="0">
                <a:ea typeface="宋体" panose="02010600030101010101" pitchFamily="2" charset="-122"/>
              </a:rPr>
              <a:t>	</a:t>
            </a:r>
            <a:r>
              <a:rPr lang="en-US" altLang="zh-CN" sz="2800" dirty="0">
                <a:ea typeface="宋体" panose="02010600030101010101" pitchFamily="2" charset="-122"/>
              </a:rPr>
              <a:t>-- constrain values of a particular attribute.</a:t>
            </a:r>
          </a:p>
          <a:p>
            <a:pPr indent="-548640" defTabSz="548640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zh-CN" dirty="0">
                <a:solidFill>
                  <a:srgbClr val="33CC33"/>
                </a:solidFill>
                <a:ea typeface="宋体" panose="02010600030101010101" pitchFamily="2" charset="-122"/>
              </a:rPr>
              <a:t>Tuple-based</a:t>
            </a:r>
            <a:r>
              <a:rPr lang="en-US" altLang="zh-CN" dirty="0">
                <a:ea typeface="宋体" panose="02010600030101010101" pitchFamily="2" charset="-122"/>
              </a:rPr>
              <a:t> constraints.</a:t>
            </a:r>
          </a:p>
          <a:p>
            <a:pPr marL="0" indent="0" defTabSz="548640">
              <a:spcBef>
                <a:spcPts val="0"/>
              </a:spcBef>
              <a:buClr>
                <a:schemeClr val="accent2"/>
              </a:buClr>
              <a:buNone/>
            </a:pPr>
            <a:r>
              <a:rPr lang="en-US" altLang="zh-CN" dirty="0">
                <a:ea typeface="宋体" panose="02010600030101010101" pitchFamily="2" charset="-122"/>
              </a:rPr>
              <a:t>	</a:t>
            </a:r>
            <a:r>
              <a:rPr lang="en-US" altLang="zh-CN" sz="2800" dirty="0">
                <a:ea typeface="宋体" panose="02010600030101010101" pitchFamily="2" charset="-122"/>
              </a:rPr>
              <a:t>-- relationship among components.</a:t>
            </a:r>
          </a:p>
          <a:p>
            <a:pPr indent="-548640" defTabSz="548640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zh-CN" dirty="0">
                <a:solidFill>
                  <a:srgbClr val="33CC33"/>
                </a:solidFill>
                <a:ea typeface="宋体" panose="02010600030101010101" pitchFamily="2" charset="-122"/>
              </a:rPr>
              <a:t>Assertions</a:t>
            </a:r>
            <a:r>
              <a:rPr lang="en-US" altLang="zh-CN" dirty="0">
                <a:ea typeface="宋体" panose="02010600030101010101" pitchFamily="2" charset="-122"/>
              </a:rPr>
              <a:t>.</a:t>
            </a:r>
          </a:p>
          <a:p>
            <a:pPr marL="0" indent="0" defTabSz="548640">
              <a:spcBef>
                <a:spcPts val="0"/>
              </a:spcBef>
              <a:buClr>
                <a:schemeClr val="accent2"/>
              </a:buClr>
              <a:buNone/>
            </a:pPr>
            <a:r>
              <a:rPr lang="en-US" altLang="zh-CN" dirty="0">
                <a:ea typeface="宋体" panose="02010600030101010101" pitchFamily="2" charset="-122"/>
              </a:rPr>
              <a:t>	</a:t>
            </a:r>
            <a:r>
              <a:rPr lang="en-US" altLang="zh-CN" sz="2800" dirty="0">
                <a:ea typeface="宋体" panose="02010600030101010101" pitchFamily="2" charset="-122"/>
              </a:rPr>
              <a:t>-- any SQL </a:t>
            </a:r>
            <a:r>
              <a:rPr lang="en-US" altLang="zh-CN" sz="2800" dirty="0" err="1">
                <a:ea typeface="宋体" panose="02010600030101010101" pitchFamily="2" charset="-122"/>
              </a:rPr>
              <a:t>boolean</a:t>
            </a:r>
            <a:r>
              <a:rPr lang="en-US" altLang="zh-CN" sz="2800" dirty="0">
                <a:ea typeface="宋体" panose="02010600030101010101" pitchFamily="2" charset="-122"/>
              </a:rPr>
              <a:t> expression.</a:t>
            </a:r>
          </a:p>
        </p:txBody>
      </p:sp>
    </p:spTree>
    <p:extLst>
      <p:ext uri="{BB962C8B-B14F-4D97-AF65-F5344CB8AC3E}">
        <p14:creationId xmlns:p14="http://schemas.microsoft.com/office/powerpoint/2010/main" val="198279759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>
          <a:extLst>
            <a:ext uri="{FF2B5EF4-FFF2-40B4-BE49-F238E27FC236}">
              <a16:creationId xmlns:a16="http://schemas.microsoft.com/office/drawing/2014/main" id="{6F48142D-7E09-85BB-447F-5718908E6F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>
            <a:extLst>
              <a:ext uri="{FF2B5EF4-FFF2-40B4-BE49-F238E27FC236}">
                <a16:creationId xmlns:a16="http://schemas.microsoft.com/office/drawing/2014/main" id="{863548E4-C2EB-DAB2-11A5-4CDF012B2F04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735011" y="368968"/>
            <a:ext cx="7772400" cy="622434"/>
          </a:xfrm>
        </p:spPr>
        <p:txBody>
          <a:bodyPr/>
          <a:lstStyle/>
          <a:p>
            <a:r>
              <a:rPr lang="en-US" altLang="zh-CN" dirty="0">
                <a:ea typeface="宋体" panose="02010600030101010101" pitchFamily="2" charset="-122"/>
              </a:rPr>
              <a:t>Kinds of Constraints</a:t>
            </a:r>
          </a:p>
        </p:txBody>
      </p:sp>
      <p:sp>
        <p:nvSpPr>
          <p:cNvPr id="17411" name="Rectangle 3">
            <a:extLst>
              <a:ext uri="{FF2B5EF4-FFF2-40B4-BE49-F238E27FC236}">
                <a16:creationId xmlns:a16="http://schemas.microsoft.com/office/drawing/2014/main" id="{856810B4-AE33-0267-43E0-60D04E08FA28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533399" y="1230429"/>
            <a:ext cx="8175625" cy="4862363"/>
          </a:xfrm>
        </p:spPr>
        <p:txBody>
          <a:bodyPr/>
          <a:lstStyle/>
          <a:p>
            <a:pPr indent="-548640" defTabSz="548640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zh-CN" dirty="0">
                <a:solidFill>
                  <a:srgbClr val="FF0000"/>
                </a:solidFill>
                <a:ea typeface="宋体" panose="02010600030101010101" pitchFamily="2" charset="-122"/>
              </a:rPr>
              <a:t>Keys</a:t>
            </a:r>
            <a:r>
              <a:rPr lang="en-US" altLang="zh-CN" dirty="0">
                <a:solidFill>
                  <a:srgbClr val="33CC33"/>
                </a:solidFill>
                <a:ea typeface="宋体" panose="02010600030101010101" pitchFamily="2" charset="-122"/>
              </a:rPr>
              <a:t> </a:t>
            </a:r>
            <a:r>
              <a:rPr lang="en-US" altLang="zh-CN" dirty="0">
                <a:ea typeface="宋体" panose="02010600030101010101" pitchFamily="2" charset="-122"/>
              </a:rPr>
              <a:t>(unique, cannot be NULL).</a:t>
            </a:r>
          </a:p>
          <a:p>
            <a:pPr indent="-548640" defTabSz="548640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zh-CN" dirty="0">
                <a:solidFill>
                  <a:srgbClr val="33CC33"/>
                </a:solidFill>
                <a:ea typeface="宋体" panose="02010600030101010101" pitchFamily="2" charset="-122"/>
              </a:rPr>
              <a:t>Foreign-key</a:t>
            </a:r>
            <a:r>
              <a:rPr lang="en-US" altLang="zh-CN" dirty="0">
                <a:ea typeface="宋体" panose="02010600030101010101" pitchFamily="2" charset="-122"/>
              </a:rPr>
              <a:t> </a:t>
            </a:r>
          </a:p>
          <a:p>
            <a:pPr marL="0" indent="0" defTabSz="548640">
              <a:spcBef>
                <a:spcPts val="0"/>
              </a:spcBef>
              <a:buClr>
                <a:schemeClr val="accent2"/>
              </a:buClr>
              <a:buNone/>
            </a:pPr>
            <a:r>
              <a:rPr lang="en-US" altLang="zh-CN" dirty="0">
                <a:ea typeface="宋体" panose="02010600030101010101" pitchFamily="2" charset="-122"/>
              </a:rPr>
              <a:t>	</a:t>
            </a:r>
            <a:r>
              <a:rPr lang="en-US" altLang="zh-CN" sz="2800" dirty="0">
                <a:ea typeface="宋体" panose="02010600030101010101" pitchFamily="2" charset="-122"/>
              </a:rPr>
              <a:t>-- referential-integrity.</a:t>
            </a:r>
          </a:p>
          <a:p>
            <a:pPr indent="-548640" defTabSz="548640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zh-CN" dirty="0">
                <a:solidFill>
                  <a:srgbClr val="33CC33"/>
                </a:solidFill>
                <a:ea typeface="宋体" panose="02010600030101010101" pitchFamily="2" charset="-122"/>
              </a:rPr>
              <a:t>Value-based</a:t>
            </a:r>
            <a:r>
              <a:rPr lang="en-US" altLang="zh-CN" dirty="0">
                <a:ea typeface="宋体" panose="02010600030101010101" pitchFamily="2" charset="-122"/>
              </a:rPr>
              <a:t> constraints.</a:t>
            </a:r>
          </a:p>
          <a:p>
            <a:pPr marL="0" indent="0" defTabSz="548640">
              <a:spcBef>
                <a:spcPts val="0"/>
              </a:spcBef>
              <a:buClr>
                <a:schemeClr val="accent2"/>
              </a:buClr>
              <a:buNone/>
            </a:pPr>
            <a:r>
              <a:rPr lang="en-US" altLang="zh-CN" dirty="0">
                <a:ea typeface="宋体" panose="02010600030101010101" pitchFamily="2" charset="-122"/>
              </a:rPr>
              <a:t>	</a:t>
            </a:r>
            <a:r>
              <a:rPr lang="en-US" altLang="zh-CN" sz="2800" dirty="0">
                <a:ea typeface="宋体" panose="02010600030101010101" pitchFamily="2" charset="-122"/>
              </a:rPr>
              <a:t>-- constrain values of a particular attribute.</a:t>
            </a:r>
          </a:p>
          <a:p>
            <a:pPr indent="-548640" defTabSz="548640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zh-CN" dirty="0">
                <a:solidFill>
                  <a:srgbClr val="33CC33"/>
                </a:solidFill>
                <a:ea typeface="宋体" panose="02010600030101010101" pitchFamily="2" charset="-122"/>
              </a:rPr>
              <a:t>Tuple-based</a:t>
            </a:r>
            <a:r>
              <a:rPr lang="en-US" altLang="zh-CN" dirty="0">
                <a:ea typeface="宋体" panose="02010600030101010101" pitchFamily="2" charset="-122"/>
              </a:rPr>
              <a:t> constraints.</a:t>
            </a:r>
          </a:p>
          <a:p>
            <a:pPr marL="0" indent="0" defTabSz="548640">
              <a:spcBef>
                <a:spcPts val="0"/>
              </a:spcBef>
              <a:buClr>
                <a:schemeClr val="accent2"/>
              </a:buClr>
              <a:buNone/>
            </a:pPr>
            <a:r>
              <a:rPr lang="en-US" altLang="zh-CN" dirty="0">
                <a:ea typeface="宋体" panose="02010600030101010101" pitchFamily="2" charset="-122"/>
              </a:rPr>
              <a:t>	</a:t>
            </a:r>
            <a:r>
              <a:rPr lang="en-US" altLang="zh-CN" sz="2800" dirty="0">
                <a:ea typeface="宋体" panose="02010600030101010101" pitchFamily="2" charset="-122"/>
              </a:rPr>
              <a:t>-- relationship among components.</a:t>
            </a:r>
          </a:p>
          <a:p>
            <a:pPr indent="-548640" defTabSz="548640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zh-CN" dirty="0">
                <a:solidFill>
                  <a:srgbClr val="33CC33"/>
                </a:solidFill>
                <a:ea typeface="宋体" panose="02010600030101010101" pitchFamily="2" charset="-122"/>
              </a:rPr>
              <a:t>Assertions</a:t>
            </a:r>
            <a:r>
              <a:rPr lang="en-US" altLang="zh-CN" dirty="0">
                <a:ea typeface="宋体" panose="02010600030101010101" pitchFamily="2" charset="-122"/>
              </a:rPr>
              <a:t>.</a:t>
            </a:r>
          </a:p>
          <a:p>
            <a:pPr marL="0" indent="0" defTabSz="548640">
              <a:spcBef>
                <a:spcPts val="0"/>
              </a:spcBef>
              <a:buClr>
                <a:schemeClr val="accent2"/>
              </a:buClr>
              <a:buNone/>
            </a:pPr>
            <a:r>
              <a:rPr lang="en-US" altLang="zh-CN" dirty="0">
                <a:ea typeface="宋体" panose="02010600030101010101" pitchFamily="2" charset="-122"/>
              </a:rPr>
              <a:t>	</a:t>
            </a:r>
            <a:r>
              <a:rPr lang="en-US" altLang="zh-CN" sz="2800" dirty="0">
                <a:ea typeface="宋体" panose="02010600030101010101" pitchFamily="2" charset="-122"/>
              </a:rPr>
              <a:t>-- any SQL </a:t>
            </a:r>
            <a:r>
              <a:rPr lang="en-US" altLang="zh-CN" sz="2800" dirty="0" err="1">
                <a:ea typeface="宋体" panose="02010600030101010101" pitchFamily="2" charset="-122"/>
              </a:rPr>
              <a:t>boolean</a:t>
            </a:r>
            <a:r>
              <a:rPr lang="en-US" altLang="zh-CN" sz="2800" dirty="0">
                <a:ea typeface="宋体" panose="02010600030101010101" pitchFamily="2" charset="-122"/>
              </a:rPr>
              <a:t> expression.</a:t>
            </a:r>
          </a:p>
        </p:txBody>
      </p:sp>
    </p:spTree>
    <p:extLst>
      <p:ext uri="{BB962C8B-B14F-4D97-AF65-F5344CB8AC3E}">
        <p14:creationId xmlns:p14="http://schemas.microsoft.com/office/powerpoint/2010/main" val="140022556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855382" y="230222"/>
            <a:ext cx="7433235" cy="1143000"/>
          </a:xfrm>
        </p:spPr>
        <p:txBody>
          <a:bodyPr/>
          <a:lstStyle/>
          <a:p>
            <a:r>
              <a:rPr lang="en-US" altLang="zh-CN" sz="4000" dirty="0">
                <a:ea typeface="宋体" panose="02010600030101010101" pitchFamily="2" charset="-122"/>
              </a:rPr>
              <a:t>Primary keys: unique, not NULL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577831" y="1556613"/>
            <a:ext cx="5668246" cy="230832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>
              <a:buFontTx/>
              <a:buNone/>
            </a:pPr>
            <a:r>
              <a:rPr lang="en-US" altLang="zh-CN" dirty="0">
                <a:solidFill>
                  <a:srgbClr val="FFCC00"/>
                </a:solidFill>
                <a:latin typeface="Courier New" panose="02070309020205020404" pitchFamily="49" charset="0"/>
                <a:ea typeface="宋体" panose="02010600030101010101" pitchFamily="2" charset="-122"/>
              </a:rPr>
              <a:t>CREATE TABLE</a:t>
            </a:r>
            <a:r>
              <a:rPr lang="en-US" altLang="zh-CN" dirty="0">
                <a:latin typeface="Courier New" panose="02070309020205020404" pitchFamily="49" charset="0"/>
                <a:ea typeface="宋体" panose="02010600030101010101" pitchFamily="2" charset="-122"/>
              </a:rPr>
              <a:t> </a:t>
            </a:r>
            <a:r>
              <a:rPr lang="en-US" altLang="zh-CN" dirty="0">
                <a:solidFill>
                  <a:srgbClr val="00FF00"/>
                </a:solidFill>
                <a:latin typeface="Courier New" panose="02070309020205020404" pitchFamily="49" charset="0"/>
                <a:ea typeface="宋体" panose="02010600030101010101" pitchFamily="2" charset="-122"/>
              </a:rPr>
              <a:t>Drinkers (</a:t>
            </a:r>
          </a:p>
          <a:p>
            <a:pPr>
              <a:buFontTx/>
              <a:buNone/>
            </a:pPr>
            <a:r>
              <a:rPr lang="en-US" altLang="zh-CN" dirty="0">
                <a:latin typeface="Courier New" panose="02070309020205020404" pitchFamily="49" charset="0"/>
                <a:ea typeface="宋体" panose="02010600030101010101" pitchFamily="2" charset="-122"/>
              </a:rPr>
              <a:t>  </a:t>
            </a:r>
            <a:r>
              <a:rPr lang="en-US" altLang="zh-CN" dirty="0">
                <a:solidFill>
                  <a:srgbClr val="00FF00"/>
                </a:solidFill>
                <a:latin typeface="Courier New" panose="02070309020205020404" pitchFamily="49" charset="0"/>
                <a:ea typeface="宋体" panose="02010600030101010101" pitchFamily="2" charset="-122"/>
              </a:rPr>
              <a:t>name</a:t>
            </a:r>
            <a:r>
              <a:rPr lang="en-US" altLang="zh-CN" dirty="0">
                <a:latin typeface="Courier New" panose="02070309020205020404" pitchFamily="49" charset="0"/>
                <a:ea typeface="宋体" panose="02010600030101010101" pitchFamily="2" charset="-122"/>
              </a:rPr>
              <a:t> </a:t>
            </a:r>
            <a:r>
              <a:rPr lang="en-US" altLang="zh-CN" dirty="0">
                <a:solidFill>
                  <a:srgbClr val="FFCC00"/>
                </a:solidFill>
                <a:latin typeface="Courier New" panose="02070309020205020404" pitchFamily="49" charset="0"/>
                <a:ea typeface="宋体" panose="02010600030101010101" pitchFamily="2" charset="-122"/>
              </a:rPr>
              <a:t>CHAR</a:t>
            </a:r>
            <a:r>
              <a:rPr lang="en-US" altLang="zh-CN" dirty="0">
                <a:solidFill>
                  <a:srgbClr val="00FF00"/>
                </a:solidFill>
                <a:latin typeface="Courier New" panose="02070309020205020404" pitchFamily="49" charset="0"/>
                <a:ea typeface="宋体" panose="02010600030101010101" pitchFamily="2" charset="-122"/>
              </a:rPr>
              <a:t>(30)</a:t>
            </a:r>
            <a:r>
              <a:rPr lang="en-US" altLang="zh-CN" dirty="0">
                <a:latin typeface="Courier New" panose="02070309020205020404" pitchFamily="49" charset="0"/>
                <a:ea typeface="宋体" panose="02010600030101010101" pitchFamily="2" charset="-122"/>
              </a:rPr>
              <a:t> </a:t>
            </a:r>
            <a:r>
              <a:rPr lang="en-US" altLang="zh-CN" dirty="0">
                <a:solidFill>
                  <a:srgbClr val="FFCC00"/>
                </a:solidFill>
                <a:latin typeface="Courier New" panose="02070309020205020404" pitchFamily="49" charset="0"/>
                <a:ea typeface="宋体" panose="02010600030101010101" pitchFamily="2" charset="-122"/>
              </a:rPr>
              <a:t>PRIMARY KEY</a:t>
            </a:r>
            <a:r>
              <a:rPr lang="en-US" altLang="zh-CN" dirty="0">
                <a:solidFill>
                  <a:srgbClr val="00FF00"/>
                </a:solidFill>
                <a:latin typeface="Courier New" panose="02070309020205020404" pitchFamily="49" charset="0"/>
                <a:ea typeface="宋体" panose="02010600030101010101" pitchFamily="2" charset="-122"/>
              </a:rPr>
              <a:t>,</a:t>
            </a:r>
          </a:p>
          <a:p>
            <a:pPr>
              <a:buFontTx/>
              <a:buNone/>
            </a:pPr>
            <a:r>
              <a:rPr lang="en-US" altLang="zh-CN" dirty="0">
                <a:latin typeface="Courier New" panose="02070309020205020404" pitchFamily="49" charset="0"/>
                <a:ea typeface="宋体" panose="02010600030101010101" pitchFamily="2" charset="-122"/>
              </a:rPr>
              <a:t>  </a:t>
            </a:r>
            <a:r>
              <a:rPr lang="en-US" altLang="zh-CN" dirty="0" err="1">
                <a:solidFill>
                  <a:srgbClr val="00FF00"/>
                </a:solidFill>
                <a:latin typeface="Courier New" panose="02070309020205020404" pitchFamily="49" charset="0"/>
                <a:ea typeface="宋体" panose="02010600030101010101" pitchFamily="2" charset="-122"/>
              </a:rPr>
              <a:t>addr</a:t>
            </a:r>
            <a:r>
              <a:rPr lang="en-US" altLang="zh-CN" dirty="0">
                <a:latin typeface="Courier New" panose="02070309020205020404" pitchFamily="49" charset="0"/>
                <a:ea typeface="宋体" panose="02010600030101010101" pitchFamily="2" charset="-122"/>
              </a:rPr>
              <a:t> </a:t>
            </a:r>
            <a:r>
              <a:rPr lang="en-US" altLang="zh-CN" dirty="0">
                <a:solidFill>
                  <a:srgbClr val="FFCC00"/>
                </a:solidFill>
                <a:latin typeface="Courier New" panose="02070309020205020404" pitchFamily="49" charset="0"/>
                <a:ea typeface="宋体" panose="02010600030101010101" pitchFamily="2" charset="-122"/>
              </a:rPr>
              <a:t>CHAR</a:t>
            </a:r>
            <a:r>
              <a:rPr lang="en-US" altLang="zh-CN" dirty="0">
                <a:solidFill>
                  <a:srgbClr val="00FF00"/>
                </a:solidFill>
                <a:latin typeface="Courier New" panose="02070309020205020404" pitchFamily="49" charset="0"/>
                <a:ea typeface="宋体" panose="02010600030101010101" pitchFamily="2" charset="-122"/>
              </a:rPr>
              <a:t>(50)</a:t>
            </a:r>
          </a:p>
          <a:p>
            <a:pPr>
              <a:buFontTx/>
              <a:buNone/>
            </a:pPr>
            <a:r>
              <a:rPr lang="en-US" altLang="zh-CN" dirty="0">
                <a:latin typeface="Courier New" panose="02070309020205020404" pitchFamily="49" charset="0"/>
                <a:ea typeface="宋体" panose="02010600030101010101" pitchFamily="2" charset="-122"/>
              </a:rPr>
              <a:t>    </a:t>
            </a:r>
            <a:r>
              <a:rPr lang="en-US" altLang="zh-CN" dirty="0">
                <a:solidFill>
                  <a:srgbClr val="FFCC00"/>
                </a:solidFill>
                <a:latin typeface="Courier New" panose="02070309020205020404" pitchFamily="49" charset="0"/>
                <a:ea typeface="宋体" panose="02010600030101010101" pitchFamily="2" charset="-122"/>
              </a:rPr>
              <a:t>DEFAULT</a:t>
            </a:r>
            <a:r>
              <a:rPr lang="en-US" altLang="zh-CN" dirty="0">
                <a:solidFill>
                  <a:srgbClr val="00FF00"/>
                </a:solidFill>
                <a:latin typeface="Courier New" panose="02070309020205020404" pitchFamily="49" charset="0"/>
                <a:ea typeface="宋体" panose="02010600030101010101" pitchFamily="2" charset="-122"/>
              </a:rPr>
              <a:t> ’123 Sesame St.’,</a:t>
            </a:r>
          </a:p>
          <a:p>
            <a:pPr>
              <a:buFontTx/>
              <a:buNone/>
            </a:pPr>
            <a:r>
              <a:rPr lang="en-US" altLang="zh-CN" dirty="0">
                <a:latin typeface="Courier New" panose="02070309020205020404" pitchFamily="49" charset="0"/>
                <a:ea typeface="宋体" panose="02010600030101010101" pitchFamily="2" charset="-122"/>
              </a:rPr>
              <a:t>  </a:t>
            </a:r>
            <a:r>
              <a:rPr lang="en-US" altLang="zh-CN" dirty="0">
                <a:solidFill>
                  <a:srgbClr val="00FF00"/>
                </a:solidFill>
                <a:latin typeface="Courier New" panose="02070309020205020404" pitchFamily="49" charset="0"/>
                <a:ea typeface="宋体" panose="02010600030101010101" pitchFamily="2" charset="-122"/>
              </a:rPr>
              <a:t>phone</a:t>
            </a:r>
            <a:r>
              <a:rPr lang="en-US" altLang="zh-CN" dirty="0">
                <a:latin typeface="Courier New" panose="02070309020205020404" pitchFamily="49" charset="0"/>
                <a:ea typeface="宋体" panose="02010600030101010101" pitchFamily="2" charset="-122"/>
              </a:rPr>
              <a:t> </a:t>
            </a:r>
            <a:r>
              <a:rPr lang="en-US" altLang="zh-CN" dirty="0">
                <a:solidFill>
                  <a:srgbClr val="FFCC00"/>
                </a:solidFill>
                <a:latin typeface="Courier New" panose="02070309020205020404" pitchFamily="49" charset="0"/>
                <a:ea typeface="宋体" panose="02010600030101010101" pitchFamily="2" charset="-122"/>
              </a:rPr>
              <a:t>CHAR</a:t>
            </a:r>
            <a:r>
              <a:rPr lang="en-US" altLang="zh-CN" dirty="0">
                <a:solidFill>
                  <a:srgbClr val="00FF00"/>
                </a:solidFill>
                <a:latin typeface="Courier New" panose="02070309020205020404" pitchFamily="49" charset="0"/>
                <a:ea typeface="宋体" panose="02010600030101010101" pitchFamily="2" charset="-122"/>
              </a:rPr>
              <a:t>(16) </a:t>
            </a:r>
            <a:r>
              <a:rPr lang="en-US" altLang="zh-CN" dirty="0">
                <a:solidFill>
                  <a:srgbClr val="FFC000"/>
                </a:solidFill>
                <a:latin typeface="Courier New" panose="02070309020205020404" pitchFamily="49" charset="0"/>
                <a:ea typeface="宋体" panose="02010600030101010101" pitchFamily="2" charset="-122"/>
              </a:rPr>
              <a:t>NOT NULL</a:t>
            </a:r>
          </a:p>
          <a:p>
            <a:pPr>
              <a:buFontTx/>
              <a:buNone/>
            </a:pPr>
            <a:r>
              <a:rPr lang="en-US" altLang="zh-CN" dirty="0">
                <a:solidFill>
                  <a:srgbClr val="00FF00"/>
                </a:solidFill>
                <a:latin typeface="Courier New" panose="02070309020205020404" pitchFamily="49" charset="0"/>
                <a:ea typeface="宋体" panose="02010600030101010101" pitchFamily="2" charset="-122"/>
              </a:rPr>
              <a:t>);</a:t>
            </a:r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F8B13653-8D8E-B39D-F73C-8E4944A3594F}"/>
              </a:ext>
            </a:extLst>
          </p:cNvPr>
          <p:cNvSpPr/>
          <p:nvPr/>
        </p:nvSpPr>
        <p:spPr>
          <a:xfrm>
            <a:off x="1857982" y="1974718"/>
            <a:ext cx="4796401" cy="316148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DC4CD69-7DCB-F011-B4BA-1AC8E5F24A78}"/>
              </a:ext>
            </a:extLst>
          </p:cNvPr>
          <p:cNvSpPr txBox="1"/>
          <p:nvPr/>
        </p:nvSpPr>
        <p:spPr>
          <a:xfrm>
            <a:off x="1577469" y="4147225"/>
            <a:ext cx="5649261" cy="193899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>
              <a:buFontTx/>
              <a:buNone/>
            </a:pPr>
            <a:r>
              <a:rPr lang="en-US" altLang="zh-CN" dirty="0">
                <a:solidFill>
                  <a:srgbClr val="FFCC00"/>
                </a:solidFill>
                <a:latin typeface="Courier New" panose="02070309020205020404" pitchFamily="49" charset="0"/>
                <a:ea typeface="宋体" panose="02010600030101010101" pitchFamily="2" charset="-122"/>
              </a:rPr>
              <a:t>CREATE TABLE</a:t>
            </a:r>
            <a:r>
              <a:rPr lang="en-US" altLang="zh-CN" dirty="0">
                <a:latin typeface="Courier New" panose="02070309020205020404" pitchFamily="49" charset="0"/>
                <a:ea typeface="宋体" panose="02010600030101010101" pitchFamily="2" charset="-122"/>
              </a:rPr>
              <a:t> </a:t>
            </a:r>
            <a:r>
              <a:rPr lang="en-US" altLang="zh-CN" dirty="0">
                <a:solidFill>
                  <a:srgbClr val="00FF00"/>
                </a:solidFill>
                <a:latin typeface="Courier New" panose="02070309020205020404" pitchFamily="49" charset="0"/>
                <a:ea typeface="宋体" panose="02010600030101010101" pitchFamily="2" charset="-122"/>
              </a:rPr>
              <a:t>Likes (</a:t>
            </a:r>
          </a:p>
          <a:p>
            <a:pPr>
              <a:buFontTx/>
              <a:buNone/>
            </a:pPr>
            <a:r>
              <a:rPr lang="en-US" altLang="zh-CN" dirty="0">
                <a:latin typeface="Courier New" panose="02070309020205020404" pitchFamily="49" charset="0"/>
                <a:ea typeface="宋体" panose="02010600030101010101" pitchFamily="2" charset="-122"/>
              </a:rPr>
              <a:t>  </a:t>
            </a:r>
            <a:r>
              <a:rPr lang="en-US" altLang="zh-CN" dirty="0">
                <a:solidFill>
                  <a:srgbClr val="00FF00"/>
                </a:solidFill>
                <a:latin typeface="Courier New" panose="02070309020205020404" pitchFamily="49" charset="0"/>
                <a:ea typeface="宋体" panose="02010600030101010101" pitchFamily="2" charset="-122"/>
              </a:rPr>
              <a:t>drinker</a:t>
            </a:r>
            <a:r>
              <a:rPr lang="en-US" altLang="zh-CN" dirty="0">
                <a:latin typeface="Courier New" panose="02070309020205020404" pitchFamily="49" charset="0"/>
                <a:ea typeface="宋体" panose="02010600030101010101" pitchFamily="2" charset="-122"/>
              </a:rPr>
              <a:t> </a:t>
            </a:r>
            <a:r>
              <a:rPr lang="en-US" altLang="zh-CN" dirty="0">
                <a:solidFill>
                  <a:srgbClr val="FFCC00"/>
                </a:solidFill>
                <a:latin typeface="Courier New" panose="02070309020205020404" pitchFamily="49" charset="0"/>
                <a:ea typeface="宋体" panose="02010600030101010101" pitchFamily="2" charset="-122"/>
              </a:rPr>
              <a:t>CHAR</a:t>
            </a:r>
            <a:r>
              <a:rPr lang="en-US" altLang="zh-CN" dirty="0">
                <a:solidFill>
                  <a:srgbClr val="00FF00"/>
                </a:solidFill>
                <a:latin typeface="Courier New" panose="02070309020205020404" pitchFamily="49" charset="0"/>
                <a:ea typeface="宋体" panose="02010600030101010101" pitchFamily="2" charset="-122"/>
              </a:rPr>
              <a:t>(30),</a:t>
            </a:r>
          </a:p>
          <a:p>
            <a:pPr>
              <a:buFontTx/>
              <a:buNone/>
            </a:pPr>
            <a:r>
              <a:rPr lang="en-US" altLang="zh-CN" dirty="0">
                <a:latin typeface="Courier New" panose="02070309020205020404" pitchFamily="49" charset="0"/>
                <a:ea typeface="宋体" panose="02010600030101010101" pitchFamily="2" charset="-122"/>
              </a:rPr>
              <a:t>  </a:t>
            </a:r>
            <a:r>
              <a:rPr lang="en-US" altLang="zh-CN" dirty="0">
                <a:solidFill>
                  <a:srgbClr val="00FF00"/>
                </a:solidFill>
                <a:latin typeface="Courier New" panose="02070309020205020404" pitchFamily="49" charset="0"/>
                <a:ea typeface="宋体" panose="02010600030101010101" pitchFamily="2" charset="-122"/>
              </a:rPr>
              <a:t>beer</a:t>
            </a:r>
            <a:r>
              <a:rPr lang="en-US" altLang="zh-CN" dirty="0">
                <a:latin typeface="Courier New" panose="02070309020205020404" pitchFamily="49" charset="0"/>
                <a:ea typeface="宋体" panose="02010600030101010101" pitchFamily="2" charset="-122"/>
              </a:rPr>
              <a:t> </a:t>
            </a:r>
            <a:r>
              <a:rPr lang="en-US" altLang="zh-CN" dirty="0">
                <a:solidFill>
                  <a:srgbClr val="FFCC00"/>
                </a:solidFill>
                <a:latin typeface="Courier New" panose="02070309020205020404" pitchFamily="49" charset="0"/>
                <a:ea typeface="宋体" panose="02010600030101010101" pitchFamily="2" charset="-122"/>
              </a:rPr>
              <a:t>CHAR</a:t>
            </a:r>
            <a:r>
              <a:rPr lang="en-US" altLang="zh-CN" dirty="0">
                <a:solidFill>
                  <a:srgbClr val="00FF00"/>
                </a:solidFill>
                <a:latin typeface="Courier New" panose="02070309020205020404" pitchFamily="49" charset="0"/>
                <a:ea typeface="宋体" panose="02010600030101010101" pitchFamily="2" charset="-122"/>
              </a:rPr>
              <a:t>(30),</a:t>
            </a:r>
          </a:p>
          <a:p>
            <a:pPr>
              <a:buFontTx/>
              <a:buNone/>
            </a:pPr>
            <a:r>
              <a:rPr lang="en-US" altLang="zh-CN" dirty="0">
                <a:latin typeface="Courier New" panose="02070309020205020404" pitchFamily="49" charset="0"/>
                <a:ea typeface="宋体" panose="02010600030101010101" pitchFamily="2" charset="-122"/>
              </a:rPr>
              <a:t>  </a:t>
            </a:r>
            <a:r>
              <a:rPr lang="en-US" altLang="zh-CN" dirty="0">
                <a:solidFill>
                  <a:srgbClr val="FFC000"/>
                </a:solidFill>
                <a:latin typeface="Courier New" panose="02070309020205020404" pitchFamily="49" charset="0"/>
                <a:ea typeface="宋体" panose="02010600030101010101" pitchFamily="2" charset="-122"/>
              </a:rPr>
              <a:t>PRIMARY KEY </a:t>
            </a:r>
            <a:r>
              <a:rPr lang="en-US" altLang="zh-CN" dirty="0">
                <a:solidFill>
                  <a:srgbClr val="00FF00"/>
                </a:solidFill>
                <a:latin typeface="Courier New" panose="02070309020205020404" pitchFamily="49" charset="0"/>
                <a:ea typeface="宋体" panose="02010600030101010101" pitchFamily="2" charset="-122"/>
              </a:rPr>
              <a:t>(drinker, beer)</a:t>
            </a:r>
            <a:endParaRPr lang="en-US" altLang="zh-CN" dirty="0">
              <a:solidFill>
                <a:srgbClr val="FFC000"/>
              </a:solidFill>
              <a:latin typeface="Courier New" panose="02070309020205020404" pitchFamily="49" charset="0"/>
              <a:ea typeface="宋体" panose="02010600030101010101" pitchFamily="2" charset="-122"/>
            </a:endParaRPr>
          </a:p>
          <a:p>
            <a:pPr>
              <a:buFontTx/>
              <a:buNone/>
            </a:pPr>
            <a:r>
              <a:rPr lang="en-US" altLang="zh-CN" dirty="0">
                <a:solidFill>
                  <a:srgbClr val="00FF00"/>
                </a:solidFill>
                <a:latin typeface="Courier New" panose="02070309020205020404" pitchFamily="49" charset="0"/>
                <a:ea typeface="宋体" panose="02010600030101010101" pitchFamily="2" charset="-122"/>
              </a:rPr>
              <a:t>);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167479F8-B057-77FE-7488-7A27D5DC5188}"/>
              </a:ext>
            </a:extLst>
          </p:cNvPr>
          <p:cNvSpPr/>
          <p:nvPr/>
        </p:nvSpPr>
        <p:spPr>
          <a:xfrm>
            <a:off x="1917270" y="5293051"/>
            <a:ext cx="4989368" cy="358720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382189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735011" y="368968"/>
            <a:ext cx="7772400" cy="622434"/>
          </a:xfrm>
        </p:spPr>
        <p:txBody>
          <a:bodyPr/>
          <a:lstStyle/>
          <a:p>
            <a:r>
              <a:rPr lang="en-US" altLang="zh-CN" dirty="0">
                <a:ea typeface="宋体" panose="02010600030101010101" pitchFamily="2" charset="-122"/>
              </a:rPr>
              <a:t>Kinds of Constraints</a:t>
            </a:r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533399" y="1230429"/>
            <a:ext cx="8175625" cy="4862363"/>
          </a:xfrm>
        </p:spPr>
        <p:txBody>
          <a:bodyPr/>
          <a:lstStyle/>
          <a:p>
            <a:pPr indent="-548640" defTabSz="548640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zh-CN" dirty="0">
                <a:solidFill>
                  <a:srgbClr val="33CC33"/>
                </a:solidFill>
                <a:ea typeface="宋体" panose="02010600030101010101" pitchFamily="2" charset="-122"/>
              </a:rPr>
              <a:t>Keys </a:t>
            </a:r>
            <a:r>
              <a:rPr lang="en-US" altLang="zh-CN" dirty="0">
                <a:ea typeface="宋体" panose="02010600030101010101" pitchFamily="2" charset="-122"/>
              </a:rPr>
              <a:t>(unique, cannot be NULL).</a:t>
            </a:r>
          </a:p>
          <a:p>
            <a:pPr indent="-548640" defTabSz="548640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zh-CN" dirty="0">
                <a:solidFill>
                  <a:srgbClr val="FF0000"/>
                </a:solidFill>
                <a:ea typeface="宋体" panose="02010600030101010101" pitchFamily="2" charset="-122"/>
              </a:rPr>
              <a:t>Foreign-key</a:t>
            </a:r>
            <a:r>
              <a:rPr lang="en-US" altLang="zh-CN" dirty="0">
                <a:ea typeface="宋体" panose="02010600030101010101" pitchFamily="2" charset="-122"/>
              </a:rPr>
              <a:t> </a:t>
            </a:r>
          </a:p>
          <a:p>
            <a:pPr marL="0" indent="0" defTabSz="548640">
              <a:spcBef>
                <a:spcPts val="0"/>
              </a:spcBef>
              <a:buClr>
                <a:schemeClr val="accent2"/>
              </a:buClr>
              <a:buNone/>
            </a:pPr>
            <a:r>
              <a:rPr lang="en-US" altLang="zh-CN" dirty="0">
                <a:ea typeface="宋体" panose="02010600030101010101" pitchFamily="2" charset="-122"/>
              </a:rPr>
              <a:t>	</a:t>
            </a:r>
            <a:r>
              <a:rPr lang="en-US" altLang="zh-CN" sz="2800" dirty="0">
                <a:ea typeface="宋体" panose="02010600030101010101" pitchFamily="2" charset="-122"/>
              </a:rPr>
              <a:t>-- referential-integrity.</a:t>
            </a:r>
          </a:p>
          <a:p>
            <a:pPr indent="-548640" defTabSz="548640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zh-CN" dirty="0">
                <a:solidFill>
                  <a:srgbClr val="33CC33"/>
                </a:solidFill>
                <a:ea typeface="宋体" panose="02010600030101010101" pitchFamily="2" charset="-122"/>
              </a:rPr>
              <a:t>Value-based</a:t>
            </a:r>
            <a:r>
              <a:rPr lang="en-US" altLang="zh-CN" dirty="0">
                <a:ea typeface="宋体" panose="02010600030101010101" pitchFamily="2" charset="-122"/>
              </a:rPr>
              <a:t> constraints.</a:t>
            </a:r>
          </a:p>
          <a:p>
            <a:pPr marL="0" indent="0" defTabSz="548640">
              <a:spcBef>
                <a:spcPts val="0"/>
              </a:spcBef>
              <a:buClr>
                <a:schemeClr val="accent2"/>
              </a:buClr>
              <a:buNone/>
            </a:pPr>
            <a:r>
              <a:rPr lang="en-US" altLang="zh-CN" dirty="0">
                <a:ea typeface="宋体" panose="02010600030101010101" pitchFamily="2" charset="-122"/>
              </a:rPr>
              <a:t>	</a:t>
            </a:r>
            <a:r>
              <a:rPr lang="en-US" altLang="zh-CN" sz="2800" dirty="0">
                <a:ea typeface="宋体" panose="02010600030101010101" pitchFamily="2" charset="-122"/>
              </a:rPr>
              <a:t>-- constrain values of a particular attribute.</a:t>
            </a:r>
          </a:p>
          <a:p>
            <a:pPr indent="-548640" defTabSz="548640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zh-CN" dirty="0">
                <a:solidFill>
                  <a:srgbClr val="33CC33"/>
                </a:solidFill>
                <a:ea typeface="宋体" panose="02010600030101010101" pitchFamily="2" charset="-122"/>
              </a:rPr>
              <a:t>Tuple-based</a:t>
            </a:r>
            <a:r>
              <a:rPr lang="en-US" altLang="zh-CN" dirty="0">
                <a:ea typeface="宋体" panose="02010600030101010101" pitchFamily="2" charset="-122"/>
              </a:rPr>
              <a:t> constraints.</a:t>
            </a:r>
          </a:p>
          <a:p>
            <a:pPr marL="0" indent="0" defTabSz="548640">
              <a:spcBef>
                <a:spcPts val="0"/>
              </a:spcBef>
              <a:buClr>
                <a:schemeClr val="accent2"/>
              </a:buClr>
              <a:buNone/>
            </a:pPr>
            <a:r>
              <a:rPr lang="en-US" altLang="zh-CN" dirty="0">
                <a:ea typeface="宋体" panose="02010600030101010101" pitchFamily="2" charset="-122"/>
              </a:rPr>
              <a:t>	</a:t>
            </a:r>
            <a:r>
              <a:rPr lang="en-US" altLang="zh-CN" sz="2800" dirty="0">
                <a:ea typeface="宋体" panose="02010600030101010101" pitchFamily="2" charset="-122"/>
              </a:rPr>
              <a:t>-- relationship among components.</a:t>
            </a:r>
          </a:p>
          <a:p>
            <a:pPr indent="-548640" defTabSz="548640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zh-CN" dirty="0">
                <a:solidFill>
                  <a:srgbClr val="33CC33"/>
                </a:solidFill>
                <a:ea typeface="宋体" panose="02010600030101010101" pitchFamily="2" charset="-122"/>
              </a:rPr>
              <a:t>Assertions</a:t>
            </a:r>
            <a:r>
              <a:rPr lang="en-US" altLang="zh-CN" dirty="0">
                <a:ea typeface="宋体" panose="02010600030101010101" pitchFamily="2" charset="-122"/>
              </a:rPr>
              <a:t>.</a:t>
            </a:r>
          </a:p>
          <a:p>
            <a:pPr marL="0" indent="0" defTabSz="548640">
              <a:spcBef>
                <a:spcPts val="0"/>
              </a:spcBef>
              <a:buClr>
                <a:schemeClr val="accent2"/>
              </a:buClr>
              <a:buNone/>
            </a:pPr>
            <a:r>
              <a:rPr lang="en-US" altLang="zh-CN" dirty="0">
                <a:ea typeface="宋体" panose="02010600030101010101" pitchFamily="2" charset="-122"/>
              </a:rPr>
              <a:t>	</a:t>
            </a:r>
            <a:r>
              <a:rPr lang="en-US" altLang="zh-CN" sz="2800" dirty="0">
                <a:ea typeface="宋体" panose="02010600030101010101" pitchFamily="2" charset="-122"/>
              </a:rPr>
              <a:t>-- any SQL </a:t>
            </a:r>
            <a:r>
              <a:rPr lang="en-US" altLang="zh-CN" sz="2800" dirty="0" err="1">
                <a:ea typeface="宋体" panose="02010600030101010101" pitchFamily="2" charset="-122"/>
              </a:rPr>
              <a:t>boolean</a:t>
            </a:r>
            <a:r>
              <a:rPr lang="en-US" altLang="zh-CN" sz="2800" dirty="0">
                <a:ea typeface="宋体" panose="02010600030101010101" pitchFamily="2" charset="-122"/>
              </a:rPr>
              <a:t> expression.</a:t>
            </a:r>
          </a:p>
        </p:txBody>
      </p:sp>
    </p:spTree>
    <p:extLst>
      <p:ext uri="{BB962C8B-B14F-4D97-AF65-F5344CB8AC3E}">
        <p14:creationId xmlns:p14="http://schemas.microsoft.com/office/powerpoint/2010/main" val="86820566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2056AC-9438-4DC1-84F5-17FA9E4FC04D}" type="slidenum">
              <a:rPr lang="en-US" altLang="en-US"/>
              <a:pPr/>
              <a:t>16</a:t>
            </a:fld>
            <a:endParaRPr lang="en-US" altLang="en-US"/>
          </a:p>
        </p:txBody>
      </p:sp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609600"/>
            <a:ext cx="7772400" cy="762000"/>
          </a:xfrm>
        </p:spPr>
        <p:txBody>
          <a:bodyPr/>
          <a:lstStyle/>
          <a:p>
            <a:r>
              <a:rPr lang="en-US" altLang="en-US" dirty="0"/>
              <a:t>Foreign Keys</a:t>
            </a:r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9599" y="1752600"/>
            <a:ext cx="7697003" cy="4114800"/>
          </a:xfrm>
        </p:spPr>
        <p:txBody>
          <a:bodyPr/>
          <a:lstStyle/>
          <a:p>
            <a:pPr indent="-548640" defTabSz="548640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en-US" dirty="0"/>
              <a:t>Consider the relation 				</a:t>
            </a:r>
            <a:r>
              <a:rPr lang="en-US" altLang="en-US" dirty="0">
                <a:solidFill>
                  <a:srgbClr val="00FF00"/>
                </a:solidFill>
              </a:rPr>
              <a:t>Sells(</a:t>
            </a:r>
            <a:r>
              <a:rPr lang="en-US" altLang="en-US" u="sng" dirty="0">
                <a:solidFill>
                  <a:srgbClr val="00FF00"/>
                </a:solidFill>
              </a:rPr>
              <a:t>bar</a:t>
            </a:r>
            <a:r>
              <a:rPr lang="en-US" altLang="en-US" dirty="0">
                <a:solidFill>
                  <a:srgbClr val="00FF00"/>
                </a:solidFill>
              </a:rPr>
              <a:t>, </a:t>
            </a:r>
            <a:r>
              <a:rPr lang="en-US" altLang="en-US" u="sng" dirty="0">
                <a:solidFill>
                  <a:srgbClr val="00FF00"/>
                </a:solidFill>
              </a:rPr>
              <a:t>beer</a:t>
            </a:r>
            <a:r>
              <a:rPr lang="en-US" altLang="en-US" dirty="0">
                <a:solidFill>
                  <a:srgbClr val="00FF00"/>
                </a:solidFill>
              </a:rPr>
              <a:t>, price)</a:t>
            </a:r>
            <a:r>
              <a:rPr lang="en-US" altLang="en-US" dirty="0"/>
              <a:t>.</a:t>
            </a:r>
          </a:p>
          <a:p>
            <a:pPr indent="-548640" defTabSz="548640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en-US" dirty="0"/>
              <a:t>We might expect that a </a:t>
            </a:r>
            <a:r>
              <a:rPr lang="en-US" altLang="en-US" dirty="0">
                <a:solidFill>
                  <a:srgbClr val="00FF00"/>
                </a:solidFill>
              </a:rPr>
              <a:t>beer</a:t>
            </a:r>
            <a:r>
              <a:rPr lang="en-US" altLang="en-US" dirty="0"/>
              <a:t> value in 	</a:t>
            </a:r>
            <a:r>
              <a:rPr lang="en-US" altLang="en-US" dirty="0">
                <a:solidFill>
                  <a:srgbClr val="00FF00"/>
                </a:solidFill>
              </a:rPr>
              <a:t>Sells</a:t>
            </a:r>
            <a:r>
              <a:rPr lang="en-US" altLang="en-US" dirty="0"/>
              <a:t> is a real beer --- something 	appearing in </a:t>
            </a:r>
            <a:r>
              <a:rPr lang="en-US" altLang="en-US" dirty="0">
                <a:solidFill>
                  <a:srgbClr val="00FF00"/>
                </a:solidFill>
              </a:rPr>
              <a:t>Beers.name</a:t>
            </a:r>
            <a:r>
              <a:rPr lang="en-US" altLang="en-US" dirty="0"/>
              <a:t>.</a:t>
            </a:r>
          </a:p>
        </p:txBody>
      </p:sp>
      <p:sp>
        <p:nvSpPr>
          <p:cNvPr id="5" name="TextBox 3"/>
          <p:cNvSpPr txBox="1">
            <a:spLocks noChangeArrowheads="1"/>
          </p:cNvSpPr>
          <p:nvPr/>
        </p:nvSpPr>
        <p:spPr bwMode="auto">
          <a:xfrm>
            <a:off x="6971297" y="88612"/>
            <a:ext cx="2079608" cy="5847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+mn-cs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zh-CN" sz="1600" dirty="0">
                <a:solidFill>
                  <a:srgbClr val="00FF00"/>
                </a:solidFill>
                <a:ea typeface="宋体" panose="02010600030101010101" pitchFamily="2" charset="-122"/>
              </a:rPr>
              <a:t>Sells(</a:t>
            </a:r>
            <a:r>
              <a:rPr lang="en-US" altLang="zh-CN" sz="1600" u="sng" dirty="0">
                <a:solidFill>
                  <a:srgbClr val="00FF00"/>
                </a:solidFill>
                <a:ea typeface="宋体" panose="02010600030101010101" pitchFamily="2" charset="-122"/>
              </a:rPr>
              <a:t>bar</a:t>
            </a:r>
            <a:r>
              <a:rPr lang="en-US" altLang="zh-CN" sz="1600" dirty="0">
                <a:solidFill>
                  <a:srgbClr val="00FF00"/>
                </a:solidFill>
                <a:ea typeface="宋体" panose="02010600030101010101" pitchFamily="2" charset="-122"/>
              </a:rPr>
              <a:t>, </a:t>
            </a:r>
            <a:r>
              <a:rPr lang="en-US" altLang="zh-CN" sz="1600" u="sng" dirty="0">
                <a:solidFill>
                  <a:srgbClr val="00FF00"/>
                </a:solidFill>
                <a:ea typeface="宋体" panose="02010600030101010101" pitchFamily="2" charset="-122"/>
              </a:rPr>
              <a:t>beer</a:t>
            </a:r>
            <a:r>
              <a:rPr lang="en-US" altLang="zh-CN" sz="1600" dirty="0">
                <a:solidFill>
                  <a:srgbClr val="00FF00"/>
                </a:solidFill>
                <a:ea typeface="宋体" panose="02010600030101010101" pitchFamily="2" charset="-122"/>
              </a:rPr>
              <a:t>, price)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zh-CN" sz="1600" dirty="0">
                <a:solidFill>
                  <a:srgbClr val="00FF00"/>
                </a:solidFill>
                <a:ea typeface="宋体" panose="02010600030101010101" pitchFamily="2" charset="-122"/>
              </a:rPr>
              <a:t>Beers(</a:t>
            </a:r>
            <a:r>
              <a:rPr lang="en-US" altLang="zh-CN" sz="1600" u="sng" dirty="0">
                <a:solidFill>
                  <a:srgbClr val="00FF00"/>
                </a:solidFill>
                <a:ea typeface="宋体" panose="02010600030101010101" pitchFamily="2" charset="-122"/>
              </a:rPr>
              <a:t>name</a:t>
            </a:r>
            <a:r>
              <a:rPr lang="en-US" altLang="zh-CN" sz="1600" dirty="0">
                <a:solidFill>
                  <a:srgbClr val="00FF00"/>
                </a:solidFill>
                <a:ea typeface="宋体" panose="02010600030101010101" pitchFamily="2" charset="-122"/>
              </a:rPr>
              <a:t>, </a:t>
            </a:r>
            <a:r>
              <a:rPr lang="en-US" altLang="zh-CN" sz="1600" dirty="0" err="1">
                <a:solidFill>
                  <a:srgbClr val="00FF00"/>
                </a:solidFill>
                <a:ea typeface="宋体" panose="02010600030101010101" pitchFamily="2" charset="-122"/>
              </a:rPr>
              <a:t>manf</a:t>
            </a:r>
            <a:r>
              <a:rPr lang="en-US" altLang="zh-CN" sz="1600" dirty="0">
                <a:solidFill>
                  <a:srgbClr val="00FF00"/>
                </a:solidFill>
                <a:ea typeface="宋体" panose="02010600030101010101" pitchFamily="2" charset="-122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207203757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2056AC-9438-4DC1-84F5-17FA9E4FC04D}" type="slidenum">
              <a:rPr lang="en-US" altLang="en-US"/>
              <a:pPr/>
              <a:t>17</a:t>
            </a:fld>
            <a:endParaRPr lang="en-US" altLang="en-US"/>
          </a:p>
        </p:txBody>
      </p:sp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609600"/>
            <a:ext cx="7772400" cy="762000"/>
          </a:xfrm>
        </p:spPr>
        <p:txBody>
          <a:bodyPr/>
          <a:lstStyle/>
          <a:p>
            <a:r>
              <a:rPr lang="en-US" altLang="en-US" dirty="0"/>
              <a:t>Foreign Keys</a:t>
            </a:r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9599" y="1752600"/>
            <a:ext cx="7697003" cy="4114800"/>
          </a:xfrm>
        </p:spPr>
        <p:txBody>
          <a:bodyPr/>
          <a:lstStyle/>
          <a:p>
            <a:pPr indent="-548640" defTabSz="548640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en-US" dirty="0"/>
              <a:t>Consider the relation 				</a:t>
            </a:r>
            <a:r>
              <a:rPr lang="en-US" altLang="en-US" dirty="0">
                <a:solidFill>
                  <a:srgbClr val="00FF00"/>
                </a:solidFill>
              </a:rPr>
              <a:t>Sells(</a:t>
            </a:r>
            <a:r>
              <a:rPr lang="en-US" altLang="en-US" u="sng" dirty="0">
                <a:solidFill>
                  <a:srgbClr val="00FF00"/>
                </a:solidFill>
              </a:rPr>
              <a:t>bar</a:t>
            </a:r>
            <a:r>
              <a:rPr lang="en-US" altLang="en-US" dirty="0">
                <a:solidFill>
                  <a:srgbClr val="00FF00"/>
                </a:solidFill>
              </a:rPr>
              <a:t>, </a:t>
            </a:r>
            <a:r>
              <a:rPr lang="en-US" altLang="en-US" u="sng" dirty="0">
                <a:solidFill>
                  <a:srgbClr val="00FF00"/>
                </a:solidFill>
              </a:rPr>
              <a:t>beer</a:t>
            </a:r>
            <a:r>
              <a:rPr lang="en-US" altLang="en-US" dirty="0">
                <a:solidFill>
                  <a:srgbClr val="00FF00"/>
                </a:solidFill>
              </a:rPr>
              <a:t>, price)</a:t>
            </a:r>
            <a:r>
              <a:rPr lang="en-US" altLang="en-US" dirty="0"/>
              <a:t>.</a:t>
            </a:r>
          </a:p>
          <a:p>
            <a:pPr indent="-548640" defTabSz="548640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en-US" dirty="0"/>
              <a:t>We might expect that a </a:t>
            </a:r>
            <a:r>
              <a:rPr lang="en-US" altLang="en-US" dirty="0">
                <a:solidFill>
                  <a:srgbClr val="00FF00"/>
                </a:solidFill>
              </a:rPr>
              <a:t>beer</a:t>
            </a:r>
            <a:r>
              <a:rPr lang="en-US" altLang="en-US" dirty="0"/>
              <a:t> value in 	</a:t>
            </a:r>
            <a:r>
              <a:rPr lang="en-US" altLang="en-US" dirty="0">
                <a:solidFill>
                  <a:srgbClr val="00FF00"/>
                </a:solidFill>
              </a:rPr>
              <a:t>Sells</a:t>
            </a:r>
            <a:r>
              <a:rPr lang="en-US" altLang="en-US" dirty="0"/>
              <a:t> is a real beer --- something 	appearing in </a:t>
            </a:r>
            <a:r>
              <a:rPr lang="en-US" altLang="en-US" dirty="0">
                <a:solidFill>
                  <a:srgbClr val="00FF00"/>
                </a:solidFill>
              </a:rPr>
              <a:t>Beers.name</a:t>
            </a:r>
            <a:r>
              <a:rPr lang="en-US" altLang="en-US" dirty="0"/>
              <a:t>.</a:t>
            </a:r>
          </a:p>
          <a:p>
            <a:pPr indent="-548640" defTabSz="548640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en-US" dirty="0"/>
              <a:t>A constraint that requires a </a:t>
            </a:r>
            <a:r>
              <a:rPr lang="en-US" altLang="en-US" dirty="0">
                <a:solidFill>
                  <a:srgbClr val="00FF00"/>
                </a:solidFill>
              </a:rPr>
              <a:t>beer</a:t>
            </a:r>
            <a:r>
              <a:rPr lang="en-US" altLang="en-US" dirty="0"/>
              <a:t> in 	</a:t>
            </a:r>
            <a:r>
              <a:rPr lang="en-US" altLang="en-US" dirty="0">
                <a:solidFill>
                  <a:srgbClr val="00FF00"/>
                </a:solidFill>
              </a:rPr>
              <a:t>Sells</a:t>
            </a:r>
            <a:r>
              <a:rPr lang="en-US" altLang="en-US" dirty="0"/>
              <a:t> to be a </a:t>
            </a:r>
            <a:r>
              <a:rPr lang="en-US" altLang="en-US" dirty="0">
                <a:solidFill>
                  <a:srgbClr val="00FF00"/>
                </a:solidFill>
              </a:rPr>
              <a:t>beer</a:t>
            </a:r>
            <a:r>
              <a:rPr lang="en-US" altLang="en-US" dirty="0"/>
              <a:t> in </a:t>
            </a:r>
            <a:r>
              <a:rPr lang="en-US" altLang="en-US" dirty="0">
                <a:solidFill>
                  <a:srgbClr val="00FF00"/>
                </a:solidFill>
              </a:rPr>
              <a:t>Beers </a:t>
            </a:r>
            <a:r>
              <a:rPr lang="en-US" altLang="en-US" dirty="0"/>
              <a:t>is called a 	</a:t>
            </a:r>
            <a:r>
              <a:rPr lang="en-US" altLang="en-US" dirty="0">
                <a:solidFill>
                  <a:srgbClr val="FF0000"/>
                </a:solidFill>
              </a:rPr>
              <a:t>foreign-key </a:t>
            </a:r>
            <a:r>
              <a:rPr lang="en-US" altLang="en-US" dirty="0"/>
              <a:t>constraint.</a:t>
            </a:r>
          </a:p>
        </p:txBody>
      </p:sp>
      <p:sp>
        <p:nvSpPr>
          <p:cNvPr id="5" name="TextBox 3"/>
          <p:cNvSpPr txBox="1">
            <a:spLocks noChangeArrowheads="1"/>
          </p:cNvSpPr>
          <p:nvPr/>
        </p:nvSpPr>
        <p:spPr bwMode="auto">
          <a:xfrm>
            <a:off x="6971297" y="88612"/>
            <a:ext cx="2079608" cy="5847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+mn-cs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zh-CN" sz="1600" dirty="0">
                <a:solidFill>
                  <a:srgbClr val="00FF00"/>
                </a:solidFill>
                <a:ea typeface="宋体" panose="02010600030101010101" pitchFamily="2" charset="-122"/>
              </a:rPr>
              <a:t>Sells(</a:t>
            </a:r>
            <a:r>
              <a:rPr lang="en-US" altLang="zh-CN" sz="1600" u="sng" dirty="0">
                <a:solidFill>
                  <a:srgbClr val="00FF00"/>
                </a:solidFill>
                <a:ea typeface="宋体" panose="02010600030101010101" pitchFamily="2" charset="-122"/>
              </a:rPr>
              <a:t>bar</a:t>
            </a:r>
            <a:r>
              <a:rPr lang="en-US" altLang="zh-CN" sz="1600" dirty="0">
                <a:solidFill>
                  <a:srgbClr val="00FF00"/>
                </a:solidFill>
                <a:ea typeface="宋体" panose="02010600030101010101" pitchFamily="2" charset="-122"/>
              </a:rPr>
              <a:t>, </a:t>
            </a:r>
            <a:r>
              <a:rPr lang="en-US" altLang="zh-CN" sz="1600" u="sng" dirty="0">
                <a:solidFill>
                  <a:srgbClr val="00FF00"/>
                </a:solidFill>
                <a:ea typeface="宋体" panose="02010600030101010101" pitchFamily="2" charset="-122"/>
              </a:rPr>
              <a:t>beer</a:t>
            </a:r>
            <a:r>
              <a:rPr lang="en-US" altLang="zh-CN" sz="1600" dirty="0">
                <a:solidFill>
                  <a:srgbClr val="00FF00"/>
                </a:solidFill>
                <a:ea typeface="宋体" panose="02010600030101010101" pitchFamily="2" charset="-122"/>
              </a:rPr>
              <a:t>, price)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zh-CN" sz="1600" dirty="0">
                <a:solidFill>
                  <a:srgbClr val="00FF00"/>
                </a:solidFill>
                <a:ea typeface="宋体" panose="02010600030101010101" pitchFamily="2" charset="-122"/>
              </a:rPr>
              <a:t>Beers(</a:t>
            </a:r>
            <a:r>
              <a:rPr lang="en-US" altLang="zh-CN" sz="1600" u="sng" dirty="0">
                <a:solidFill>
                  <a:srgbClr val="00FF00"/>
                </a:solidFill>
                <a:ea typeface="宋体" panose="02010600030101010101" pitchFamily="2" charset="-122"/>
              </a:rPr>
              <a:t>name</a:t>
            </a:r>
            <a:r>
              <a:rPr lang="en-US" altLang="zh-CN" sz="1600" dirty="0">
                <a:solidFill>
                  <a:srgbClr val="00FF00"/>
                </a:solidFill>
                <a:ea typeface="宋体" panose="02010600030101010101" pitchFamily="2" charset="-122"/>
              </a:rPr>
              <a:t>, </a:t>
            </a:r>
            <a:r>
              <a:rPr lang="en-US" altLang="zh-CN" sz="1600" dirty="0" err="1">
                <a:solidFill>
                  <a:srgbClr val="00FF00"/>
                </a:solidFill>
                <a:ea typeface="宋体" panose="02010600030101010101" pitchFamily="2" charset="-122"/>
              </a:rPr>
              <a:t>manf</a:t>
            </a:r>
            <a:r>
              <a:rPr lang="en-US" altLang="zh-CN" sz="1600" dirty="0">
                <a:solidFill>
                  <a:srgbClr val="00FF00"/>
                </a:solidFill>
                <a:ea typeface="宋体" panose="02010600030101010101" pitchFamily="2" charset="-122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286436838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EC7AB8-36E1-4BCE-AB77-827D76E85029}" type="slidenum">
              <a:rPr lang="en-US" altLang="en-US"/>
              <a:pPr/>
              <a:t>18</a:t>
            </a:fld>
            <a:endParaRPr lang="en-US" altLang="en-US"/>
          </a:p>
        </p:txBody>
      </p:sp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Expressing Foreign Keys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37147" y="1828800"/>
            <a:ext cx="8021053" cy="4343400"/>
          </a:xfrm>
        </p:spPr>
        <p:txBody>
          <a:bodyPr/>
          <a:lstStyle/>
          <a:p>
            <a:pPr indent="-548640" defTabSz="548640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en-US" dirty="0"/>
              <a:t>Use the keyword </a:t>
            </a:r>
            <a:r>
              <a:rPr lang="en-US" altLang="en-US" dirty="0">
                <a:solidFill>
                  <a:srgbClr val="FFC000"/>
                </a:solidFill>
              </a:rPr>
              <a:t>REFERENCES</a:t>
            </a:r>
            <a:r>
              <a:rPr lang="en-US" altLang="en-US" dirty="0"/>
              <a:t>, either:</a:t>
            </a:r>
          </a:p>
          <a:p>
            <a:pPr marL="0" indent="0" defTabSz="548640">
              <a:buClr>
                <a:schemeClr val="accent2"/>
              </a:buClr>
              <a:buNone/>
            </a:pPr>
            <a:r>
              <a:rPr lang="en-US" altLang="en-US" dirty="0"/>
              <a:t>	</a:t>
            </a:r>
            <a:r>
              <a:rPr lang="en-US" altLang="en-US" sz="2800" dirty="0"/>
              <a:t>-- Within the declaration of an attribute (only 	    for one-attribute keys).</a:t>
            </a:r>
          </a:p>
          <a:p>
            <a:pPr marL="0" indent="0" defTabSz="548640">
              <a:buClr>
                <a:schemeClr val="accent2"/>
              </a:buClr>
              <a:buNone/>
            </a:pPr>
            <a:r>
              <a:rPr lang="en-US" altLang="en-US" sz="2800" dirty="0"/>
              <a:t>	-- As an element of the schema:</a:t>
            </a:r>
          </a:p>
          <a:p>
            <a:pPr marL="0" indent="0" defTabSz="548640">
              <a:buClr>
                <a:schemeClr val="accent2"/>
              </a:buClr>
              <a:buNone/>
            </a:pPr>
            <a:r>
              <a:rPr lang="en-US" altLang="en-US" dirty="0"/>
              <a:t>	  </a:t>
            </a:r>
            <a:r>
              <a:rPr lang="en-US" altLang="en-US" sz="2800" dirty="0">
                <a:solidFill>
                  <a:srgbClr val="FFC000"/>
                </a:solidFill>
              </a:rPr>
              <a:t>FOREIGN KEY </a:t>
            </a:r>
            <a:r>
              <a:rPr lang="en-US" altLang="en-US" sz="2800" dirty="0">
                <a:solidFill>
                  <a:srgbClr val="00FF00"/>
                </a:solidFill>
              </a:rPr>
              <a:t>(&lt;attributes&gt;)</a:t>
            </a:r>
          </a:p>
          <a:p>
            <a:pPr marL="0" indent="0" defTabSz="548640">
              <a:spcBef>
                <a:spcPts val="0"/>
              </a:spcBef>
              <a:buClr>
                <a:schemeClr val="accent2"/>
              </a:buClr>
              <a:buNone/>
            </a:pPr>
            <a:r>
              <a:rPr lang="en-US" altLang="en-US" sz="2800" dirty="0"/>
              <a:t>	     </a:t>
            </a:r>
            <a:r>
              <a:rPr lang="en-US" altLang="en-US" sz="2800" dirty="0">
                <a:solidFill>
                  <a:srgbClr val="FFC000"/>
                </a:solidFill>
              </a:rPr>
              <a:t>REFERENCES</a:t>
            </a:r>
            <a:r>
              <a:rPr lang="en-US" altLang="en-US" sz="2800" dirty="0"/>
              <a:t> </a:t>
            </a:r>
            <a:r>
              <a:rPr lang="en-US" altLang="en-US" sz="2800" dirty="0">
                <a:solidFill>
                  <a:srgbClr val="00FF00"/>
                </a:solidFill>
              </a:rPr>
              <a:t>&lt;relation&gt; (&lt;attributes&gt;)</a:t>
            </a:r>
          </a:p>
        </p:txBody>
      </p:sp>
    </p:spTree>
    <p:extLst>
      <p:ext uri="{BB962C8B-B14F-4D97-AF65-F5344CB8AC3E}">
        <p14:creationId xmlns:p14="http://schemas.microsoft.com/office/powerpoint/2010/main" val="61317712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EC7AB8-36E1-4BCE-AB77-827D76E85029}" type="slidenum">
              <a:rPr lang="en-US" altLang="en-US"/>
              <a:pPr/>
              <a:t>19</a:t>
            </a:fld>
            <a:endParaRPr lang="en-US" altLang="en-US"/>
          </a:p>
        </p:txBody>
      </p:sp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Expressing Foreign Keys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37147" y="1828800"/>
            <a:ext cx="8021053" cy="4343400"/>
          </a:xfrm>
        </p:spPr>
        <p:txBody>
          <a:bodyPr/>
          <a:lstStyle/>
          <a:p>
            <a:pPr indent="-548640" defTabSz="548640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en-US" dirty="0"/>
              <a:t>Use the keyword </a:t>
            </a:r>
            <a:r>
              <a:rPr lang="en-US" altLang="en-US" dirty="0">
                <a:solidFill>
                  <a:srgbClr val="FFC000"/>
                </a:solidFill>
              </a:rPr>
              <a:t>REFERENCES</a:t>
            </a:r>
            <a:r>
              <a:rPr lang="en-US" altLang="en-US" dirty="0"/>
              <a:t>, either:</a:t>
            </a:r>
          </a:p>
          <a:p>
            <a:pPr marL="0" indent="0" defTabSz="548640">
              <a:buClr>
                <a:schemeClr val="accent2"/>
              </a:buClr>
              <a:buNone/>
            </a:pPr>
            <a:r>
              <a:rPr lang="en-US" altLang="en-US" dirty="0"/>
              <a:t>	</a:t>
            </a:r>
            <a:r>
              <a:rPr lang="en-US" altLang="en-US" sz="2800" dirty="0"/>
              <a:t>-- Within the declaration of an attribute (only 	    for one-attribute keys).</a:t>
            </a:r>
          </a:p>
          <a:p>
            <a:pPr marL="0" indent="0" defTabSz="548640">
              <a:buClr>
                <a:schemeClr val="accent2"/>
              </a:buClr>
              <a:buNone/>
            </a:pPr>
            <a:r>
              <a:rPr lang="en-US" altLang="en-US" sz="2800" dirty="0"/>
              <a:t>	-- As an element of the schema:</a:t>
            </a:r>
          </a:p>
          <a:p>
            <a:pPr marL="0" indent="0" defTabSz="548640">
              <a:buClr>
                <a:schemeClr val="accent2"/>
              </a:buClr>
              <a:buNone/>
            </a:pPr>
            <a:r>
              <a:rPr lang="en-US" altLang="en-US" dirty="0"/>
              <a:t>	  </a:t>
            </a:r>
            <a:r>
              <a:rPr lang="en-US" altLang="en-US" sz="2800" dirty="0">
                <a:solidFill>
                  <a:srgbClr val="FFC000"/>
                </a:solidFill>
              </a:rPr>
              <a:t>FOREIGN KEY </a:t>
            </a:r>
            <a:r>
              <a:rPr lang="en-US" altLang="en-US" sz="2800" dirty="0">
                <a:solidFill>
                  <a:srgbClr val="00FF00"/>
                </a:solidFill>
              </a:rPr>
              <a:t>(&lt;attributes&gt;)</a:t>
            </a:r>
          </a:p>
          <a:p>
            <a:pPr marL="0" indent="0" defTabSz="548640">
              <a:spcBef>
                <a:spcPts val="0"/>
              </a:spcBef>
              <a:buClr>
                <a:schemeClr val="accent2"/>
              </a:buClr>
              <a:buNone/>
            </a:pPr>
            <a:r>
              <a:rPr lang="en-US" altLang="en-US" sz="2800" dirty="0"/>
              <a:t>	     </a:t>
            </a:r>
            <a:r>
              <a:rPr lang="en-US" altLang="en-US" sz="2800" dirty="0">
                <a:solidFill>
                  <a:srgbClr val="FFC000"/>
                </a:solidFill>
              </a:rPr>
              <a:t>REFERENCES</a:t>
            </a:r>
            <a:r>
              <a:rPr lang="en-US" altLang="en-US" sz="2800" dirty="0"/>
              <a:t> </a:t>
            </a:r>
            <a:r>
              <a:rPr lang="en-US" altLang="en-US" sz="2800" dirty="0">
                <a:solidFill>
                  <a:srgbClr val="00FF00"/>
                </a:solidFill>
              </a:rPr>
              <a:t>&lt;relation&gt; (&lt;attributes&gt;)</a:t>
            </a:r>
          </a:p>
          <a:p>
            <a:pPr indent="-548640" defTabSz="548640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en-US" dirty="0"/>
              <a:t>Referenced attributes must be declared 	</a:t>
            </a:r>
            <a:r>
              <a:rPr lang="en-US" altLang="en-US" dirty="0">
                <a:solidFill>
                  <a:srgbClr val="FFC000"/>
                </a:solidFill>
              </a:rPr>
              <a:t>PRIMARY KEY </a:t>
            </a:r>
            <a:r>
              <a:rPr lang="en-US" altLang="en-US" dirty="0"/>
              <a:t>or </a:t>
            </a:r>
            <a:r>
              <a:rPr lang="en-US" altLang="en-US" dirty="0">
                <a:solidFill>
                  <a:srgbClr val="FFC000"/>
                </a:solidFill>
              </a:rPr>
              <a:t>UNIQUE</a:t>
            </a:r>
            <a:r>
              <a:rPr lang="en-US" altLang="en-US" dirty="0"/>
              <a:t> in </a:t>
            </a:r>
            <a:r>
              <a:rPr lang="en-US" altLang="en-US" dirty="0">
                <a:solidFill>
                  <a:srgbClr val="00FF00"/>
                </a:solidFill>
              </a:rPr>
              <a:t>&lt;relation&gt;</a:t>
            </a:r>
            <a:r>
              <a:rPr lang="en-US" alt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95726758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507E34-AA21-4D01-9CD6-876778367FB3}" type="slidenum">
              <a:rPr lang="en-US" altLang="en-US"/>
              <a:pPr/>
              <a:t>20</a:t>
            </a:fld>
            <a:endParaRPr lang="en-US" altLang="en-US"/>
          </a:p>
        </p:txBody>
      </p:sp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609600"/>
            <a:ext cx="7772400" cy="728312"/>
          </a:xfrm>
        </p:spPr>
        <p:txBody>
          <a:bodyPr/>
          <a:lstStyle/>
          <a:p>
            <a:r>
              <a:rPr lang="en-US" altLang="en-US" dirty="0"/>
              <a:t>Example: With Attribute</a:t>
            </a:r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86865" y="1548062"/>
            <a:ext cx="7288731" cy="4775735"/>
          </a:xfrm>
        </p:spPr>
        <p:txBody>
          <a:bodyPr/>
          <a:lstStyle/>
          <a:p>
            <a:pPr>
              <a:buFont typeface="Monotype Sorts" pitchFamily="2" charset="2"/>
              <a:buNone/>
            </a:pPr>
            <a:r>
              <a:rPr lang="en-US" altLang="en-US" sz="2800" dirty="0">
                <a:solidFill>
                  <a:srgbClr val="FFC000"/>
                </a:solidFill>
              </a:rPr>
              <a:t>CREATE TABLE </a:t>
            </a:r>
            <a:r>
              <a:rPr lang="en-US" altLang="en-US" sz="2800" dirty="0">
                <a:solidFill>
                  <a:srgbClr val="00FF00"/>
                </a:solidFill>
              </a:rPr>
              <a:t>Beers</a:t>
            </a:r>
            <a:r>
              <a:rPr lang="en-US" altLang="en-US" sz="2800" dirty="0"/>
              <a:t> (</a:t>
            </a:r>
          </a:p>
          <a:p>
            <a:pPr>
              <a:buFont typeface="Monotype Sorts" pitchFamily="2" charset="2"/>
              <a:buNone/>
            </a:pPr>
            <a:r>
              <a:rPr lang="en-US" altLang="en-US" sz="2800" dirty="0"/>
              <a:t>	</a:t>
            </a:r>
            <a:r>
              <a:rPr lang="en-US" altLang="en-US" sz="2800" dirty="0">
                <a:solidFill>
                  <a:srgbClr val="00FF00"/>
                </a:solidFill>
              </a:rPr>
              <a:t>name</a:t>
            </a:r>
            <a:r>
              <a:rPr lang="en-US" altLang="en-US" sz="2800" dirty="0"/>
              <a:t>	</a:t>
            </a:r>
            <a:r>
              <a:rPr lang="en-US" altLang="en-US" sz="2800" dirty="0">
                <a:solidFill>
                  <a:srgbClr val="FFC000"/>
                </a:solidFill>
              </a:rPr>
              <a:t>CHAR(20) PRIMARY KEY</a:t>
            </a:r>
            <a:r>
              <a:rPr lang="en-US" altLang="en-US" sz="2800" dirty="0"/>
              <a:t>,</a:t>
            </a:r>
          </a:p>
          <a:p>
            <a:pPr>
              <a:buFont typeface="Monotype Sorts" pitchFamily="2" charset="2"/>
              <a:buNone/>
            </a:pPr>
            <a:r>
              <a:rPr lang="en-US" altLang="en-US" sz="2800" dirty="0"/>
              <a:t>	</a:t>
            </a:r>
            <a:r>
              <a:rPr lang="en-US" altLang="en-US" sz="2800" dirty="0" err="1">
                <a:solidFill>
                  <a:srgbClr val="00FF00"/>
                </a:solidFill>
              </a:rPr>
              <a:t>manf</a:t>
            </a:r>
            <a:r>
              <a:rPr lang="en-US" altLang="en-US" sz="2800" dirty="0"/>
              <a:t>	</a:t>
            </a:r>
            <a:r>
              <a:rPr lang="en-US" altLang="en-US" sz="2800" dirty="0">
                <a:solidFill>
                  <a:srgbClr val="FFC000"/>
                </a:solidFill>
              </a:rPr>
              <a:t>CHAR(20)</a:t>
            </a:r>
            <a:r>
              <a:rPr lang="en-US" altLang="en-US" sz="2800" dirty="0"/>
              <a:t> );</a:t>
            </a:r>
          </a:p>
          <a:p>
            <a:pPr>
              <a:buFont typeface="Monotype Sorts" pitchFamily="2" charset="2"/>
              <a:buNone/>
            </a:pPr>
            <a:endParaRPr lang="en-US" altLang="en-US" sz="2800" dirty="0"/>
          </a:p>
          <a:p>
            <a:pPr>
              <a:buFont typeface="Monotype Sorts" pitchFamily="2" charset="2"/>
              <a:buNone/>
            </a:pPr>
            <a:r>
              <a:rPr lang="en-US" altLang="en-US" sz="2800" dirty="0">
                <a:solidFill>
                  <a:srgbClr val="FFC000"/>
                </a:solidFill>
              </a:rPr>
              <a:t>CREATE TABLE </a:t>
            </a:r>
            <a:r>
              <a:rPr lang="en-US" altLang="en-US" sz="2800" dirty="0">
                <a:solidFill>
                  <a:srgbClr val="00FF00"/>
                </a:solidFill>
              </a:rPr>
              <a:t>Sells</a:t>
            </a:r>
            <a:r>
              <a:rPr lang="en-US" altLang="en-US" sz="2800" dirty="0"/>
              <a:t> (</a:t>
            </a:r>
          </a:p>
          <a:p>
            <a:pPr>
              <a:buFont typeface="Monotype Sorts" pitchFamily="2" charset="2"/>
              <a:buNone/>
            </a:pPr>
            <a:r>
              <a:rPr lang="en-US" altLang="en-US" sz="2800" dirty="0"/>
              <a:t>	</a:t>
            </a:r>
            <a:r>
              <a:rPr lang="en-US" altLang="en-US" sz="2800" dirty="0">
                <a:solidFill>
                  <a:srgbClr val="00FF00"/>
                </a:solidFill>
              </a:rPr>
              <a:t>bar</a:t>
            </a:r>
            <a:r>
              <a:rPr lang="en-US" altLang="en-US" sz="2800" dirty="0"/>
              <a:t>		</a:t>
            </a:r>
            <a:r>
              <a:rPr lang="en-US" altLang="en-US" sz="2800" dirty="0">
                <a:solidFill>
                  <a:srgbClr val="FFC000"/>
                </a:solidFill>
              </a:rPr>
              <a:t>CHAR(20)</a:t>
            </a:r>
            <a:r>
              <a:rPr lang="en-US" altLang="en-US" sz="2800" dirty="0"/>
              <a:t>,</a:t>
            </a:r>
          </a:p>
          <a:p>
            <a:pPr>
              <a:buFont typeface="Monotype Sorts" pitchFamily="2" charset="2"/>
              <a:buNone/>
            </a:pPr>
            <a:r>
              <a:rPr lang="en-US" altLang="en-US" sz="2800" dirty="0"/>
              <a:t>	</a:t>
            </a:r>
            <a:r>
              <a:rPr lang="en-US" altLang="en-US" sz="2800" dirty="0">
                <a:solidFill>
                  <a:srgbClr val="00FF00"/>
                </a:solidFill>
              </a:rPr>
              <a:t>beer</a:t>
            </a:r>
            <a:r>
              <a:rPr lang="en-US" altLang="en-US" sz="2800" dirty="0"/>
              <a:t>	</a:t>
            </a:r>
            <a:r>
              <a:rPr lang="en-US" altLang="en-US" sz="2800" dirty="0">
                <a:solidFill>
                  <a:srgbClr val="FFC000"/>
                </a:solidFill>
              </a:rPr>
              <a:t>CHAR(20)</a:t>
            </a:r>
            <a:r>
              <a:rPr lang="en-US" altLang="en-US" sz="2800" dirty="0"/>
              <a:t> </a:t>
            </a:r>
          </a:p>
          <a:p>
            <a:pPr>
              <a:buFont typeface="Monotype Sorts" pitchFamily="2" charset="2"/>
              <a:buNone/>
            </a:pPr>
            <a:r>
              <a:rPr lang="en-US" altLang="en-US" sz="2800" dirty="0"/>
              <a:t>			</a:t>
            </a:r>
            <a:r>
              <a:rPr lang="en-US" altLang="en-US" sz="2800" dirty="0">
                <a:solidFill>
                  <a:srgbClr val="FFC000"/>
                </a:solidFill>
              </a:rPr>
              <a:t>REFERENCES</a:t>
            </a:r>
            <a:r>
              <a:rPr lang="en-US" altLang="en-US" sz="2800" dirty="0"/>
              <a:t> </a:t>
            </a:r>
            <a:r>
              <a:rPr lang="en-US" altLang="en-US" sz="2800" dirty="0">
                <a:solidFill>
                  <a:srgbClr val="00FF00"/>
                </a:solidFill>
              </a:rPr>
              <a:t>Beers(name)</a:t>
            </a:r>
            <a:r>
              <a:rPr lang="en-US" altLang="en-US" sz="2800" dirty="0"/>
              <a:t>,</a:t>
            </a:r>
          </a:p>
          <a:p>
            <a:pPr>
              <a:buFont typeface="Monotype Sorts" pitchFamily="2" charset="2"/>
              <a:buNone/>
            </a:pPr>
            <a:r>
              <a:rPr lang="en-US" altLang="en-US" sz="2800" dirty="0"/>
              <a:t>	</a:t>
            </a:r>
            <a:r>
              <a:rPr lang="en-US" altLang="en-US" sz="2800" dirty="0">
                <a:solidFill>
                  <a:srgbClr val="00FF00"/>
                </a:solidFill>
              </a:rPr>
              <a:t>price</a:t>
            </a:r>
            <a:r>
              <a:rPr lang="en-US" altLang="en-US" sz="2800" dirty="0"/>
              <a:t>	</a:t>
            </a:r>
            <a:r>
              <a:rPr lang="en-US" altLang="en-US" sz="2800" dirty="0">
                <a:solidFill>
                  <a:srgbClr val="FFC000"/>
                </a:solidFill>
              </a:rPr>
              <a:t>REAL</a:t>
            </a:r>
            <a:r>
              <a:rPr lang="en-US" altLang="en-US" sz="2800" dirty="0"/>
              <a:t> );</a:t>
            </a:r>
          </a:p>
        </p:txBody>
      </p:sp>
      <p:sp>
        <p:nvSpPr>
          <p:cNvPr id="8" name="TextBox 3"/>
          <p:cNvSpPr txBox="1">
            <a:spLocks noChangeArrowheads="1"/>
          </p:cNvSpPr>
          <p:nvPr/>
        </p:nvSpPr>
        <p:spPr bwMode="auto">
          <a:xfrm>
            <a:off x="6971297" y="88612"/>
            <a:ext cx="2079608" cy="5847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+mn-cs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zh-CN" sz="1600" dirty="0">
                <a:solidFill>
                  <a:srgbClr val="00FF00"/>
                </a:solidFill>
                <a:ea typeface="宋体" panose="02010600030101010101" pitchFamily="2" charset="-122"/>
              </a:rPr>
              <a:t>Sells(</a:t>
            </a:r>
            <a:r>
              <a:rPr lang="en-US" altLang="zh-CN" sz="1600" u="sng" dirty="0">
                <a:solidFill>
                  <a:srgbClr val="00FF00"/>
                </a:solidFill>
                <a:ea typeface="宋体" panose="02010600030101010101" pitchFamily="2" charset="-122"/>
              </a:rPr>
              <a:t>bar</a:t>
            </a:r>
            <a:r>
              <a:rPr lang="en-US" altLang="zh-CN" sz="1600" dirty="0">
                <a:solidFill>
                  <a:srgbClr val="00FF00"/>
                </a:solidFill>
                <a:ea typeface="宋体" panose="02010600030101010101" pitchFamily="2" charset="-122"/>
              </a:rPr>
              <a:t>, </a:t>
            </a:r>
            <a:r>
              <a:rPr lang="en-US" altLang="zh-CN" sz="1600" u="sng" dirty="0">
                <a:solidFill>
                  <a:srgbClr val="00B050"/>
                </a:solidFill>
                <a:ea typeface="宋体" panose="02010600030101010101" pitchFamily="2" charset="-122"/>
              </a:rPr>
              <a:t>beer</a:t>
            </a:r>
            <a:r>
              <a:rPr lang="en-US" altLang="zh-CN" sz="1600" dirty="0">
                <a:solidFill>
                  <a:srgbClr val="00FF00"/>
                </a:solidFill>
                <a:ea typeface="宋体" panose="02010600030101010101" pitchFamily="2" charset="-122"/>
              </a:rPr>
              <a:t>, price)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zh-CN" sz="1600" dirty="0">
                <a:solidFill>
                  <a:srgbClr val="00FF00"/>
                </a:solidFill>
                <a:ea typeface="宋体" panose="02010600030101010101" pitchFamily="2" charset="-122"/>
              </a:rPr>
              <a:t>Beers(</a:t>
            </a:r>
            <a:r>
              <a:rPr lang="en-US" altLang="zh-CN" sz="1600" u="sng" dirty="0">
                <a:solidFill>
                  <a:srgbClr val="00FF00"/>
                </a:solidFill>
                <a:ea typeface="宋体" panose="02010600030101010101" pitchFamily="2" charset="-122"/>
              </a:rPr>
              <a:t>name</a:t>
            </a:r>
            <a:r>
              <a:rPr lang="en-US" altLang="zh-CN" sz="1600" dirty="0">
                <a:solidFill>
                  <a:srgbClr val="00FF00"/>
                </a:solidFill>
                <a:ea typeface="宋体" panose="02010600030101010101" pitchFamily="2" charset="-122"/>
              </a:rPr>
              <a:t>, </a:t>
            </a:r>
            <a:r>
              <a:rPr lang="en-US" altLang="zh-CN" sz="1600" dirty="0" err="1">
                <a:solidFill>
                  <a:srgbClr val="00FF00"/>
                </a:solidFill>
                <a:ea typeface="宋体" panose="02010600030101010101" pitchFamily="2" charset="-122"/>
              </a:rPr>
              <a:t>manf</a:t>
            </a:r>
            <a:r>
              <a:rPr lang="en-US" altLang="zh-CN" sz="1600" dirty="0">
                <a:solidFill>
                  <a:srgbClr val="00FF00"/>
                </a:solidFill>
                <a:ea typeface="宋体" panose="02010600030101010101" pitchFamily="2" charset="-122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195923377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507E34-AA21-4D01-9CD6-876778367FB3}" type="slidenum">
              <a:rPr lang="en-US" altLang="en-US"/>
              <a:pPr/>
              <a:t>21</a:t>
            </a:fld>
            <a:endParaRPr lang="en-US" altLang="en-US"/>
          </a:p>
        </p:txBody>
      </p:sp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609600"/>
            <a:ext cx="7772400" cy="728312"/>
          </a:xfrm>
        </p:spPr>
        <p:txBody>
          <a:bodyPr/>
          <a:lstStyle/>
          <a:p>
            <a:r>
              <a:rPr lang="en-US" altLang="en-US" dirty="0"/>
              <a:t>Example: With Attribute</a:t>
            </a:r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86865" y="1548062"/>
            <a:ext cx="7288731" cy="4775735"/>
          </a:xfrm>
        </p:spPr>
        <p:txBody>
          <a:bodyPr/>
          <a:lstStyle/>
          <a:p>
            <a:pPr>
              <a:buFont typeface="Monotype Sorts" pitchFamily="2" charset="2"/>
              <a:buNone/>
            </a:pPr>
            <a:r>
              <a:rPr lang="en-US" altLang="en-US" sz="2800" dirty="0">
                <a:solidFill>
                  <a:srgbClr val="FFC000"/>
                </a:solidFill>
              </a:rPr>
              <a:t>CREATE TABLE </a:t>
            </a:r>
            <a:r>
              <a:rPr lang="en-US" altLang="en-US" sz="2800" dirty="0">
                <a:solidFill>
                  <a:srgbClr val="00FF00"/>
                </a:solidFill>
              </a:rPr>
              <a:t>Beers</a:t>
            </a:r>
            <a:r>
              <a:rPr lang="en-US" altLang="en-US" sz="2800" dirty="0"/>
              <a:t> (</a:t>
            </a:r>
          </a:p>
          <a:p>
            <a:pPr>
              <a:buFont typeface="Monotype Sorts" pitchFamily="2" charset="2"/>
              <a:buNone/>
            </a:pPr>
            <a:r>
              <a:rPr lang="en-US" altLang="en-US" sz="2800" dirty="0"/>
              <a:t>	</a:t>
            </a:r>
            <a:r>
              <a:rPr lang="en-US" altLang="en-US" sz="2800" dirty="0">
                <a:solidFill>
                  <a:srgbClr val="00FF00"/>
                </a:solidFill>
              </a:rPr>
              <a:t>name</a:t>
            </a:r>
            <a:r>
              <a:rPr lang="en-US" altLang="en-US" sz="2800" dirty="0"/>
              <a:t>	</a:t>
            </a:r>
            <a:r>
              <a:rPr lang="en-US" altLang="en-US" sz="2800" dirty="0">
                <a:solidFill>
                  <a:srgbClr val="FFC000"/>
                </a:solidFill>
              </a:rPr>
              <a:t>CHAR(20) PRIMARY KEY</a:t>
            </a:r>
            <a:r>
              <a:rPr lang="en-US" altLang="en-US" sz="2800" dirty="0"/>
              <a:t>,</a:t>
            </a:r>
          </a:p>
          <a:p>
            <a:pPr>
              <a:buFont typeface="Monotype Sorts" pitchFamily="2" charset="2"/>
              <a:buNone/>
            </a:pPr>
            <a:r>
              <a:rPr lang="en-US" altLang="en-US" sz="2800" dirty="0"/>
              <a:t>	</a:t>
            </a:r>
            <a:r>
              <a:rPr lang="en-US" altLang="en-US" sz="2800" dirty="0" err="1">
                <a:solidFill>
                  <a:srgbClr val="00FF00"/>
                </a:solidFill>
              </a:rPr>
              <a:t>manf</a:t>
            </a:r>
            <a:r>
              <a:rPr lang="en-US" altLang="en-US" sz="2800" dirty="0"/>
              <a:t>	</a:t>
            </a:r>
            <a:r>
              <a:rPr lang="en-US" altLang="en-US" sz="2800" dirty="0">
                <a:solidFill>
                  <a:srgbClr val="FFC000"/>
                </a:solidFill>
              </a:rPr>
              <a:t>CHAR(20)</a:t>
            </a:r>
            <a:r>
              <a:rPr lang="en-US" altLang="en-US" sz="2800" dirty="0"/>
              <a:t> );</a:t>
            </a:r>
          </a:p>
          <a:p>
            <a:pPr>
              <a:buFont typeface="Monotype Sorts" pitchFamily="2" charset="2"/>
              <a:buNone/>
            </a:pPr>
            <a:endParaRPr lang="en-US" altLang="en-US" sz="2800" dirty="0"/>
          </a:p>
          <a:p>
            <a:pPr>
              <a:buFont typeface="Monotype Sorts" pitchFamily="2" charset="2"/>
              <a:buNone/>
            </a:pPr>
            <a:r>
              <a:rPr lang="en-US" altLang="en-US" sz="2800" dirty="0">
                <a:solidFill>
                  <a:srgbClr val="FFC000"/>
                </a:solidFill>
              </a:rPr>
              <a:t>CREATE TABLE </a:t>
            </a:r>
            <a:r>
              <a:rPr lang="en-US" altLang="en-US" sz="2800" dirty="0">
                <a:solidFill>
                  <a:srgbClr val="00FF00"/>
                </a:solidFill>
              </a:rPr>
              <a:t>Sells</a:t>
            </a:r>
            <a:r>
              <a:rPr lang="en-US" altLang="en-US" sz="2800" dirty="0"/>
              <a:t> (</a:t>
            </a:r>
          </a:p>
          <a:p>
            <a:pPr>
              <a:buFont typeface="Monotype Sorts" pitchFamily="2" charset="2"/>
              <a:buNone/>
            </a:pPr>
            <a:r>
              <a:rPr lang="en-US" altLang="en-US" sz="2800" dirty="0"/>
              <a:t>	</a:t>
            </a:r>
            <a:r>
              <a:rPr lang="en-US" altLang="en-US" sz="2800" dirty="0">
                <a:solidFill>
                  <a:srgbClr val="00FF00"/>
                </a:solidFill>
              </a:rPr>
              <a:t>bar</a:t>
            </a:r>
            <a:r>
              <a:rPr lang="en-US" altLang="en-US" sz="2800" dirty="0"/>
              <a:t>		</a:t>
            </a:r>
            <a:r>
              <a:rPr lang="en-US" altLang="en-US" sz="2800" dirty="0">
                <a:solidFill>
                  <a:srgbClr val="FFC000"/>
                </a:solidFill>
              </a:rPr>
              <a:t>CHAR(20)</a:t>
            </a:r>
            <a:r>
              <a:rPr lang="en-US" altLang="en-US" sz="2800" dirty="0"/>
              <a:t>,</a:t>
            </a:r>
          </a:p>
          <a:p>
            <a:pPr>
              <a:buFont typeface="Monotype Sorts" pitchFamily="2" charset="2"/>
              <a:buNone/>
            </a:pPr>
            <a:r>
              <a:rPr lang="en-US" altLang="en-US" sz="2800" dirty="0"/>
              <a:t>	</a:t>
            </a:r>
            <a:r>
              <a:rPr lang="en-US" altLang="en-US" sz="2800" dirty="0">
                <a:solidFill>
                  <a:srgbClr val="00FF00"/>
                </a:solidFill>
              </a:rPr>
              <a:t>beer</a:t>
            </a:r>
            <a:r>
              <a:rPr lang="en-US" altLang="en-US" sz="2800" dirty="0"/>
              <a:t>	</a:t>
            </a:r>
            <a:r>
              <a:rPr lang="en-US" altLang="en-US" sz="2800" dirty="0">
                <a:solidFill>
                  <a:srgbClr val="FFC000"/>
                </a:solidFill>
              </a:rPr>
              <a:t>CHAR(20)</a:t>
            </a:r>
            <a:r>
              <a:rPr lang="en-US" altLang="en-US" sz="2800" dirty="0"/>
              <a:t> </a:t>
            </a:r>
          </a:p>
          <a:p>
            <a:pPr>
              <a:buFont typeface="Monotype Sorts" pitchFamily="2" charset="2"/>
              <a:buNone/>
            </a:pPr>
            <a:r>
              <a:rPr lang="en-US" altLang="en-US" sz="2800" dirty="0"/>
              <a:t>			</a:t>
            </a:r>
            <a:r>
              <a:rPr lang="en-US" altLang="en-US" sz="2800" dirty="0">
                <a:solidFill>
                  <a:srgbClr val="FFC000"/>
                </a:solidFill>
              </a:rPr>
              <a:t>REFERENCES</a:t>
            </a:r>
            <a:r>
              <a:rPr lang="en-US" altLang="en-US" sz="2800" dirty="0"/>
              <a:t> </a:t>
            </a:r>
            <a:r>
              <a:rPr lang="en-US" altLang="en-US" sz="2800" dirty="0">
                <a:solidFill>
                  <a:srgbClr val="00FF00"/>
                </a:solidFill>
              </a:rPr>
              <a:t>Beers(name)</a:t>
            </a:r>
            <a:r>
              <a:rPr lang="en-US" altLang="en-US" sz="2800" dirty="0"/>
              <a:t>,</a:t>
            </a:r>
          </a:p>
          <a:p>
            <a:pPr>
              <a:buFont typeface="Monotype Sorts" pitchFamily="2" charset="2"/>
              <a:buNone/>
            </a:pPr>
            <a:r>
              <a:rPr lang="en-US" altLang="en-US" sz="2800" dirty="0"/>
              <a:t>	</a:t>
            </a:r>
            <a:r>
              <a:rPr lang="en-US" altLang="en-US" sz="2800" dirty="0">
                <a:solidFill>
                  <a:srgbClr val="00FF00"/>
                </a:solidFill>
              </a:rPr>
              <a:t>price</a:t>
            </a:r>
            <a:r>
              <a:rPr lang="en-US" altLang="en-US" sz="2800" dirty="0"/>
              <a:t>	</a:t>
            </a:r>
            <a:r>
              <a:rPr lang="en-US" altLang="en-US" sz="2800" dirty="0">
                <a:solidFill>
                  <a:srgbClr val="FFC000"/>
                </a:solidFill>
              </a:rPr>
              <a:t>REAL</a:t>
            </a:r>
            <a:r>
              <a:rPr lang="en-US" altLang="en-US" sz="2800" dirty="0"/>
              <a:t> );</a:t>
            </a:r>
          </a:p>
        </p:txBody>
      </p:sp>
      <p:sp>
        <p:nvSpPr>
          <p:cNvPr id="2" name="Rounded Rectangle 1"/>
          <p:cNvSpPr/>
          <p:nvPr/>
        </p:nvSpPr>
        <p:spPr>
          <a:xfrm>
            <a:off x="4851133" y="5130265"/>
            <a:ext cx="2088682" cy="539015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" name="Straight Arrow Connector 4"/>
          <p:cNvCxnSpPr/>
          <p:nvPr/>
        </p:nvCxnSpPr>
        <p:spPr>
          <a:xfrm flipH="1" flipV="1">
            <a:off x="2136808" y="2512194"/>
            <a:ext cx="2733575" cy="2627697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3"/>
          <p:cNvSpPr txBox="1">
            <a:spLocks noChangeArrowheads="1"/>
          </p:cNvSpPr>
          <p:nvPr/>
        </p:nvSpPr>
        <p:spPr bwMode="auto">
          <a:xfrm>
            <a:off x="6971297" y="88612"/>
            <a:ext cx="2079608" cy="5847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+mn-cs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zh-CN" sz="1600" dirty="0">
                <a:solidFill>
                  <a:srgbClr val="00FF00"/>
                </a:solidFill>
                <a:ea typeface="宋体" panose="02010600030101010101" pitchFamily="2" charset="-122"/>
              </a:rPr>
              <a:t>Sells(</a:t>
            </a:r>
            <a:r>
              <a:rPr lang="en-US" altLang="zh-CN" sz="1600" u="sng" dirty="0">
                <a:solidFill>
                  <a:srgbClr val="00FF00"/>
                </a:solidFill>
                <a:ea typeface="宋体" panose="02010600030101010101" pitchFamily="2" charset="-122"/>
              </a:rPr>
              <a:t>bar</a:t>
            </a:r>
            <a:r>
              <a:rPr lang="en-US" altLang="zh-CN" sz="1600" dirty="0">
                <a:solidFill>
                  <a:srgbClr val="00FF00"/>
                </a:solidFill>
                <a:ea typeface="宋体" panose="02010600030101010101" pitchFamily="2" charset="-122"/>
              </a:rPr>
              <a:t>, </a:t>
            </a:r>
            <a:r>
              <a:rPr lang="en-US" altLang="zh-CN" sz="1600" u="sng" dirty="0">
                <a:solidFill>
                  <a:srgbClr val="00B050"/>
                </a:solidFill>
                <a:ea typeface="宋体" panose="02010600030101010101" pitchFamily="2" charset="-122"/>
              </a:rPr>
              <a:t>beer</a:t>
            </a:r>
            <a:r>
              <a:rPr lang="en-US" altLang="zh-CN" sz="1600" dirty="0">
                <a:solidFill>
                  <a:srgbClr val="00FF00"/>
                </a:solidFill>
                <a:ea typeface="宋体" panose="02010600030101010101" pitchFamily="2" charset="-122"/>
              </a:rPr>
              <a:t>, price)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zh-CN" sz="1600" dirty="0">
                <a:solidFill>
                  <a:srgbClr val="00FF00"/>
                </a:solidFill>
                <a:ea typeface="宋体" panose="02010600030101010101" pitchFamily="2" charset="-122"/>
              </a:rPr>
              <a:t>Beers(</a:t>
            </a:r>
            <a:r>
              <a:rPr lang="en-US" altLang="zh-CN" sz="1600" u="sng" dirty="0">
                <a:solidFill>
                  <a:srgbClr val="00FF00"/>
                </a:solidFill>
                <a:ea typeface="宋体" panose="02010600030101010101" pitchFamily="2" charset="-122"/>
              </a:rPr>
              <a:t>name</a:t>
            </a:r>
            <a:r>
              <a:rPr lang="en-US" altLang="zh-CN" sz="1600" dirty="0">
                <a:solidFill>
                  <a:srgbClr val="00FF00"/>
                </a:solidFill>
                <a:ea typeface="宋体" panose="02010600030101010101" pitchFamily="2" charset="-122"/>
              </a:rPr>
              <a:t>, </a:t>
            </a:r>
            <a:r>
              <a:rPr lang="en-US" altLang="zh-CN" sz="1600" dirty="0" err="1">
                <a:solidFill>
                  <a:srgbClr val="00FF00"/>
                </a:solidFill>
                <a:ea typeface="宋体" panose="02010600030101010101" pitchFamily="2" charset="-122"/>
              </a:rPr>
              <a:t>manf</a:t>
            </a:r>
            <a:r>
              <a:rPr lang="en-US" altLang="zh-CN" sz="1600" dirty="0">
                <a:solidFill>
                  <a:srgbClr val="00FF00"/>
                </a:solidFill>
                <a:ea typeface="宋体" panose="02010600030101010101" pitchFamily="2" charset="-122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257887302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507E34-AA21-4D01-9CD6-876778367FB3}" type="slidenum">
              <a:rPr lang="en-US" altLang="en-US"/>
              <a:pPr/>
              <a:t>22</a:t>
            </a:fld>
            <a:endParaRPr lang="en-US" altLang="en-US"/>
          </a:p>
        </p:txBody>
      </p:sp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609600"/>
            <a:ext cx="7772400" cy="728312"/>
          </a:xfrm>
        </p:spPr>
        <p:txBody>
          <a:bodyPr/>
          <a:lstStyle/>
          <a:p>
            <a:r>
              <a:rPr lang="en-US" altLang="en-US" dirty="0"/>
              <a:t>Example: As Element</a:t>
            </a:r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86865" y="1548062"/>
            <a:ext cx="7288731" cy="4775735"/>
          </a:xfrm>
        </p:spPr>
        <p:txBody>
          <a:bodyPr/>
          <a:lstStyle/>
          <a:p>
            <a:pPr>
              <a:buFont typeface="Monotype Sorts" pitchFamily="2" charset="2"/>
              <a:buNone/>
            </a:pPr>
            <a:r>
              <a:rPr lang="en-US" altLang="en-US" sz="2800" dirty="0">
                <a:solidFill>
                  <a:srgbClr val="FFC000"/>
                </a:solidFill>
              </a:rPr>
              <a:t>CREATE TABLE </a:t>
            </a:r>
            <a:r>
              <a:rPr lang="en-US" altLang="en-US" sz="2800" dirty="0">
                <a:solidFill>
                  <a:srgbClr val="00FF00"/>
                </a:solidFill>
              </a:rPr>
              <a:t>Beers</a:t>
            </a:r>
            <a:r>
              <a:rPr lang="en-US" altLang="en-US" sz="2800" dirty="0"/>
              <a:t> (</a:t>
            </a:r>
          </a:p>
          <a:p>
            <a:pPr>
              <a:buFont typeface="Monotype Sorts" pitchFamily="2" charset="2"/>
              <a:buNone/>
            </a:pPr>
            <a:r>
              <a:rPr lang="en-US" altLang="en-US" sz="2800" dirty="0"/>
              <a:t>	</a:t>
            </a:r>
            <a:r>
              <a:rPr lang="en-US" altLang="en-US" sz="2800" dirty="0">
                <a:solidFill>
                  <a:srgbClr val="00FF00"/>
                </a:solidFill>
              </a:rPr>
              <a:t>name</a:t>
            </a:r>
            <a:r>
              <a:rPr lang="en-US" altLang="en-US" sz="2800" dirty="0"/>
              <a:t>	</a:t>
            </a:r>
            <a:r>
              <a:rPr lang="en-US" altLang="en-US" sz="2800" dirty="0">
                <a:solidFill>
                  <a:srgbClr val="FFC000"/>
                </a:solidFill>
              </a:rPr>
              <a:t>CHAR(20) PRIMARY KEY</a:t>
            </a:r>
            <a:r>
              <a:rPr lang="en-US" altLang="en-US" sz="2800" dirty="0"/>
              <a:t>,</a:t>
            </a:r>
          </a:p>
          <a:p>
            <a:pPr>
              <a:buFont typeface="Monotype Sorts" pitchFamily="2" charset="2"/>
              <a:buNone/>
            </a:pPr>
            <a:r>
              <a:rPr lang="en-US" altLang="en-US" sz="2800" dirty="0"/>
              <a:t>	</a:t>
            </a:r>
            <a:r>
              <a:rPr lang="en-US" altLang="en-US" sz="2800" dirty="0" err="1">
                <a:solidFill>
                  <a:srgbClr val="00FF00"/>
                </a:solidFill>
              </a:rPr>
              <a:t>manf</a:t>
            </a:r>
            <a:r>
              <a:rPr lang="en-US" altLang="en-US" sz="2800" dirty="0"/>
              <a:t>	</a:t>
            </a:r>
            <a:r>
              <a:rPr lang="en-US" altLang="en-US" sz="2800" dirty="0">
                <a:solidFill>
                  <a:srgbClr val="FFC000"/>
                </a:solidFill>
              </a:rPr>
              <a:t>CHAR(20)</a:t>
            </a:r>
            <a:r>
              <a:rPr lang="en-US" altLang="en-US" sz="2800" dirty="0"/>
              <a:t> );</a:t>
            </a:r>
          </a:p>
          <a:p>
            <a:pPr>
              <a:buFont typeface="Monotype Sorts" pitchFamily="2" charset="2"/>
              <a:buNone/>
            </a:pPr>
            <a:endParaRPr lang="en-US" altLang="en-US" sz="2800" dirty="0"/>
          </a:p>
          <a:p>
            <a:pPr>
              <a:buFont typeface="Monotype Sorts" pitchFamily="2" charset="2"/>
              <a:buNone/>
            </a:pPr>
            <a:r>
              <a:rPr lang="en-US" altLang="en-US" sz="2800" dirty="0">
                <a:solidFill>
                  <a:srgbClr val="FFC000"/>
                </a:solidFill>
              </a:rPr>
              <a:t>CREATE TABLE </a:t>
            </a:r>
            <a:r>
              <a:rPr lang="en-US" altLang="en-US" sz="2800" dirty="0">
                <a:solidFill>
                  <a:srgbClr val="00FF00"/>
                </a:solidFill>
              </a:rPr>
              <a:t>Sells</a:t>
            </a:r>
            <a:r>
              <a:rPr lang="en-US" altLang="en-US" sz="2800" dirty="0"/>
              <a:t> (</a:t>
            </a:r>
          </a:p>
          <a:p>
            <a:pPr>
              <a:buFont typeface="Monotype Sorts" pitchFamily="2" charset="2"/>
              <a:buNone/>
            </a:pPr>
            <a:r>
              <a:rPr lang="en-US" altLang="en-US" sz="2800" dirty="0"/>
              <a:t>	</a:t>
            </a:r>
            <a:r>
              <a:rPr lang="en-US" altLang="en-US" sz="2800" dirty="0">
                <a:solidFill>
                  <a:srgbClr val="00FF00"/>
                </a:solidFill>
              </a:rPr>
              <a:t>bar</a:t>
            </a:r>
            <a:r>
              <a:rPr lang="en-US" altLang="en-US" sz="2800" dirty="0"/>
              <a:t>		</a:t>
            </a:r>
            <a:r>
              <a:rPr lang="en-US" altLang="en-US" sz="2800" dirty="0">
                <a:solidFill>
                  <a:srgbClr val="FFC000"/>
                </a:solidFill>
              </a:rPr>
              <a:t>CHAR(20)</a:t>
            </a:r>
            <a:r>
              <a:rPr lang="en-US" altLang="en-US" sz="2800" dirty="0"/>
              <a:t>,</a:t>
            </a:r>
          </a:p>
          <a:p>
            <a:pPr>
              <a:buFont typeface="Monotype Sorts" pitchFamily="2" charset="2"/>
              <a:buNone/>
            </a:pPr>
            <a:r>
              <a:rPr lang="en-US" altLang="en-US" sz="2800" dirty="0">
                <a:solidFill>
                  <a:srgbClr val="00FF00"/>
                </a:solidFill>
              </a:rPr>
              <a:t>	price</a:t>
            </a:r>
            <a:r>
              <a:rPr lang="en-US" altLang="en-US" sz="2800" dirty="0"/>
              <a:t>	</a:t>
            </a:r>
            <a:r>
              <a:rPr lang="en-US" altLang="en-US" sz="2800" dirty="0">
                <a:solidFill>
                  <a:srgbClr val="FFC000"/>
                </a:solidFill>
              </a:rPr>
              <a:t>REAL</a:t>
            </a:r>
            <a:r>
              <a:rPr lang="en-US" altLang="en-US" sz="2800" dirty="0"/>
              <a:t>,</a:t>
            </a:r>
          </a:p>
          <a:p>
            <a:pPr>
              <a:buFont typeface="Monotype Sorts" pitchFamily="2" charset="2"/>
              <a:buNone/>
            </a:pPr>
            <a:r>
              <a:rPr lang="en-US" altLang="en-US" sz="2800" dirty="0"/>
              <a:t>	</a:t>
            </a:r>
            <a:r>
              <a:rPr lang="en-US" altLang="en-US" sz="2800" dirty="0">
                <a:solidFill>
                  <a:srgbClr val="FFC000"/>
                </a:solidFill>
              </a:rPr>
              <a:t>FOREIGN KEY</a:t>
            </a:r>
            <a:r>
              <a:rPr lang="en-US" altLang="en-US" sz="2800" dirty="0">
                <a:solidFill>
                  <a:srgbClr val="00FF00"/>
                </a:solidFill>
              </a:rPr>
              <a:t>(beer)</a:t>
            </a:r>
            <a:r>
              <a:rPr lang="en-US" altLang="en-US" sz="2800" dirty="0"/>
              <a:t>	</a:t>
            </a:r>
          </a:p>
          <a:p>
            <a:pPr>
              <a:buFont typeface="Monotype Sorts" pitchFamily="2" charset="2"/>
              <a:buNone/>
            </a:pPr>
            <a:r>
              <a:rPr lang="en-US" altLang="en-US" sz="2800" dirty="0"/>
              <a:t>		</a:t>
            </a:r>
            <a:r>
              <a:rPr lang="en-US" altLang="en-US" sz="2800" dirty="0">
                <a:solidFill>
                  <a:srgbClr val="FFC000"/>
                </a:solidFill>
              </a:rPr>
              <a:t>REFERENCES</a:t>
            </a:r>
            <a:r>
              <a:rPr lang="en-US" altLang="en-US" sz="2800" dirty="0"/>
              <a:t> </a:t>
            </a:r>
            <a:r>
              <a:rPr lang="en-US" altLang="en-US" sz="2800" dirty="0">
                <a:solidFill>
                  <a:srgbClr val="00FF00"/>
                </a:solidFill>
              </a:rPr>
              <a:t>Beers(name)</a:t>
            </a:r>
            <a:r>
              <a:rPr lang="en-US" altLang="en-US" sz="2800" dirty="0"/>
              <a:t>);</a:t>
            </a:r>
          </a:p>
        </p:txBody>
      </p:sp>
      <p:sp>
        <p:nvSpPr>
          <p:cNvPr id="7" name="TextBox 3"/>
          <p:cNvSpPr txBox="1">
            <a:spLocks noChangeArrowheads="1"/>
          </p:cNvSpPr>
          <p:nvPr/>
        </p:nvSpPr>
        <p:spPr bwMode="auto">
          <a:xfrm>
            <a:off x="6971297" y="88612"/>
            <a:ext cx="2079608" cy="5847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+mn-cs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zh-CN" sz="1600" dirty="0">
                <a:solidFill>
                  <a:srgbClr val="00FF00"/>
                </a:solidFill>
                <a:ea typeface="宋体" panose="02010600030101010101" pitchFamily="2" charset="-122"/>
              </a:rPr>
              <a:t>Sells(</a:t>
            </a:r>
            <a:r>
              <a:rPr lang="en-US" altLang="zh-CN" sz="1600" u="sng" dirty="0">
                <a:solidFill>
                  <a:srgbClr val="00FF00"/>
                </a:solidFill>
                <a:ea typeface="宋体" panose="02010600030101010101" pitchFamily="2" charset="-122"/>
              </a:rPr>
              <a:t>bar</a:t>
            </a:r>
            <a:r>
              <a:rPr lang="en-US" altLang="zh-CN" sz="1600" dirty="0">
                <a:solidFill>
                  <a:srgbClr val="00FF00"/>
                </a:solidFill>
                <a:ea typeface="宋体" panose="02010600030101010101" pitchFamily="2" charset="-122"/>
              </a:rPr>
              <a:t>, </a:t>
            </a:r>
            <a:r>
              <a:rPr lang="en-US" altLang="zh-CN" sz="1600" u="sng" dirty="0">
                <a:solidFill>
                  <a:srgbClr val="00B050"/>
                </a:solidFill>
                <a:ea typeface="宋体" panose="02010600030101010101" pitchFamily="2" charset="-122"/>
              </a:rPr>
              <a:t>beer</a:t>
            </a:r>
            <a:r>
              <a:rPr lang="en-US" altLang="zh-CN" sz="1600" dirty="0">
                <a:solidFill>
                  <a:srgbClr val="00FF00"/>
                </a:solidFill>
                <a:ea typeface="宋体" panose="02010600030101010101" pitchFamily="2" charset="-122"/>
              </a:rPr>
              <a:t>, price)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zh-CN" sz="1600" dirty="0">
                <a:solidFill>
                  <a:srgbClr val="00FF00"/>
                </a:solidFill>
                <a:ea typeface="宋体" panose="02010600030101010101" pitchFamily="2" charset="-122"/>
              </a:rPr>
              <a:t>Beers(</a:t>
            </a:r>
            <a:r>
              <a:rPr lang="en-US" altLang="zh-CN" sz="1600" u="sng" dirty="0">
                <a:solidFill>
                  <a:srgbClr val="00FF00"/>
                </a:solidFill>
                <a:ea typeface="宋体" panose="02010600030101010101" pitchFamily="2" charset="-122"/>
              </a:rPr>
              <a:t>name</a:t>
            </a:r>
            <a:r>
              <a:rPr lang="en-US" altLang="zh-CN" sz="1600" dirty="0">
                <a:solidFill>
                  <a:srgbClr val="00FF00"/>
                </a:solidFill>
                <a:ea typeface="宋体" panose="02010600030101010101" pitchFamily="2" charset="-122"/>
              </a:rPr>
              <a:t>, </a:t>
            </a:r>
            <a:r>
              <a:rPr lang="en-US" altLang="zh-CN" sz="1600" dirty="0" err="1">
                <a:solidFill>
                  <a:srgbClr val="00FF00"/>
                </a:solidFill>
                <a:ea typeface="宋体" panose="02010600030101010101" pitchFamily="2" charset="-122"/>
              </a:rPr>
              <a:t>manf</a:t>
            </a:r>
            <a:r>
              <a:rPr lang="en-US" altLang="zh-CN" sz="1600" dirty="0">
                <a:solidFill>
                  <a:srgbClr val="00FF00"/>
                </a:solidFill>
                <a:ea typeface="宋体" panose="02010600030101010101" pitchFamily="2" charset="-122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392365605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507E34-AA21-4D01-9CD6-876778367FB3}" type="slidenum">
              <a:rPr lang="en-US" altLang="en-US"/>
              <a:pPr/>
              <a:t>23</a:t>
            </a:fld>
            <a:endParaRPr lang="en-US" altLang="en-US"/>
          </a:p>
        </p:txBody>
      </p:sp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609600"/>
            <a:ext cx="7772400" cy="728312"/>
          </a:xfrm>
        </p:spPr>
        <p:txBody>
          <a:bodyPr/>
          <a:lstStyle/>
          <a:p>
            <a:r>
              <a:rPr lang="en-US" altLang="en-US" dirty="0"/>
              <a:t>Example: As Element</a:t>
            </a:r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86865" y="1548062"/>
            <a:ext cx="7288731" cy="4775735"/>
          </a:xfrm>
        </p:spPr>
        <p:txBody>
          <a:bodyPr/>
          <a:lstStyle/>
          <a:p>
            <a:pPr>
              <a:buFont typeface="Monotype Sorts" pitchFamily="2" charset="2"/>
              <a:buNone/>
            </a:pPr>
            <a:r>
              <a:rPr lang="en-US" altLang="en-US" sz="2800" dirty="0">
                <a:solidFill>
                  <a:srgbClr val="FFC000"/>
                </a:solidFill>
              </a:rPr>
              <a:t>CREATE TABLE </a:t>
            </a:r>
            <a:r>
              <a:rPr lang="en-US" altLang="en-US" sz="2800" dirty="0">
                <a:solidFill>
                  <a:srgbClr val="00FF00"/>
                </a:solidFill>
              </a:rPr>
              <a:t>Beers</a:t>
            </a:r>
            <a:r>
              <a:rPr lang="en-US" altLang="en-US" sz="2800" dirty="0"/>
              <a:t> (</a:t>
            </a:r>
          </a:p>
          <a:p>
            <a:pPr>
              <a:buFont typeface="Monotype Sorts" pitchFamily="2" charset="2"/>
              <a:buNone/>
            </a:pPr>
            <a:r>
              <a:rPr lang="en-US" altLang="en-US" sz="2800" dirty="0"/>
              <a:t>	</a:t>
            </a:r>
            <a:r>
              <a:rPr lang="en-US" altLang="en-US" sz="2800" dirty="0">
                <a:solidFill>
                  <a:srgbClr val="00FF00"/>
                </a:solidFill>
              </a:rPr>
              <a:t>name</a:t>
            </a:r>
            <a:r>
              <a:rPr lang="en-US" altLang="en-US" sz="2800" dirty="0"/>
              <a:t>	</a:t>
            </a:r>
            <a:r>
              <a:rPr lang="en-US" altLang="en-US" sz="2800" dirty="0">
                <a:solidFill>
                  <a:srgbClr val="FFC000"/>
                </a:solidFill>
              </a:rPr>
              <a:t>CHAR(20) PRIMARY KEY</a:t>
            </a:r>
            <a:r>
              <a:rPr lang="en-US" altLang="en-US" sz="2800" dirty="0"/>
              <a:t>,</a:t>
            </a:r>
          </a:p>
          <a:p>
            <a:pPr>
              <a:buFont typeface="Monotype Sorts" pitchFamily="2" charset="2"/>
              <a:buNone/>
            </a:pPr>
            <a:r>
              <a:rPr lang="en-US" altLang="en-US" sz="2800" dirty="0"/>
              <a:t>	</a:t>
            </a:r>
            <a:r>
              <a:rPr lang="en-US" altLang="en-US" sz="2800" dirty="0" err="1">
                <a:solidFill>
                  <a:srgbClr val="00FF00"/>
                </a:solidFill>
              </a:rPr>
              <a:t>manf</a:t>
            </a:r>
            <a:r>
              <a:rPr lang="en-US" altLang="en-US" sz="2800" dirty="0"/>
              <a:t>	</a:t>
            </a:r>
            <a:r>
              <a:rPr lang="en-US" altLang="en-US" sz="2800" dirty="0">
                <a:solidFill>
                  <a:srgbClr val="FFC000"/>
                </a:solidFill>
              </a:rPr>
              <a:t>CHAR(20)</a:t>
            </a:r>
            <a:r>
              <a:rPr lang="en-US" altLang="en-US" sz="2800" dirty="0"/>
              <a:t> );</a:t>
            </a:r>
          </a:p>
          <a:p>
            <a:pPr>
              <a:buFont typeface="Monotype Sorts" pitchFamily="2" charset="2"/>
              <a:buNone/>
            </a:pPr>
            <a:endParaRPr lang="en-US" altLang="en-US" sz="2800" dirty="0"/>
          </a:p>
          <a:p>
            <a:pPr>
              <a:buFont typeface="Monotype Sorts" pitchFamily="2" charset="2"/>
              <a:buNone/>
            </a:pPr>
            <a:r>
              <a:rPr lang="en-US" altLang="en-US" sz="2800" dirty="0">
                <a:solidFill>
                  <a:srgbClr val="FFC000"/>
                </a:solidFill>
              </a:rPr>
              <a:t>CREATE TABLE </a:t>
            </a:r>
            <a:r>
              <a:rPr lang="en-US" altLang="en-US" sz="2800" dirty="0">
                <a:solidFill>
                  <a:srgbClr val="00FF00"/>
                </a:solidFill>
              </a:rPr>
              <a:t>Sells</a:t>
            </a:r>
            <a:r>
              <a:rPr lang="en-US" altLang="en-US" sz="2800" dirty="0"/>
              <a:t> (</a:t>
            </a:r>
          </a:p>
          <a:p>
            <a:pPr>
              <a:buFont typeface="Monotype Sorts" pitchFamily="2" charset="2"/>
              <a:buNone/>
            </a:pPr>
            <a:r>
              <a:rPr lang="en-US" altLang="en-US" sz="2800" dirty="0"/>
              <a:t>	</a:t>
            </a:r>
            <a:r>
              <a:rPr lang="en-US" altLang="en-US" sz="2800" dirty="0">
                <a:solidFill>
                  <a:srgbClr val="00FF00"/>
                </a:solidFill>
              </a:rPr>
              <a:t>bar</a:t>
            </a:r>
            <a:r>
              <a:rPr lang="en-US" altLang="en-US" sz="2800" dirty="0"/>
              <a:t>		</a:t>
            </a:r>
            <a:r>
              <a:rPr lang="en-US" altLang="en-US" sz="2800" dirty="0">
                <a:solidFill>
                  <a:srgbClr val="FFC000"/>
                </a:solidFill>
              </a:rPr>
              <a:t>CHAR(20)</a:t>
            </a:r>
            <a:r>
              <a:rPr lang="en-US" altLang="en-US" sz="2800" dirty="0"/>
              <a:t>,</a:t>
            </a:r>
          </a:p>
          <a:p>
            <a:pPr>
              <a:buFont typeface="Monotype Sorts" pitchFamily="2" charset="2"/>
              <a:buNone/>
            </a:pPr>
            <a:r>
              <a:rPr lang="en-US" altLang="en-US" sz="2800" dirty="0">
                <a:solidFill>
                  <a:srgbClr val="00FF00"/>
                </a:solidFill>
              </a:rPr>
              <a:t>	price</a:t>
            </a:r>
            <a:r>
              <a:rPr lang="en-US" altLang="en-US" sz="2800" dirty="0"/>
              <a:t>	</a:t>
            </a:r>
            <a:r>
              <a:rPr lang="en-US" altLang="en-US" sz="2800" dirty="0">
                <a:solidFill>
                  <a:srgbClr val="FFC000"/>
                </a:solidFill>
              </a:rPr>
              <a:t>REAL</a:t>
            </a:r>
            <a:r>
              <a:rPr lang="en-US" altLang="en-US" sz="2800" dirty="0"/>
              <a:t>,</a:t>
            </a:r>
          </a:p>
          <a:p>
            <a:pPr>
              <a:buFont typeface="Monotype Sorts" pitchFamily="2" charset="2"/>
              <a:buNone/>
            </a:pPr>
            <a:r>
              <a:rPr lang="en-US" altLang="en-US" sz="2800" dirty="0"/>
              <a:t>	</a:t>
            </a:r>
            <a:r>
              <a:rPr lang="en-US" altLang="en-US" sz="2800" dirty="0">
                <a:solidFill>
                  <a:srgbClr val="FFC000"/>
                </a:solidFill>
              </a:rPr>
              <a:t>FOREIGN KEY</a:t>
            </a:r>
            <a:r>
              <a:rPr lang="en-US" altLang="en-US" sz="2800" dirty="0">
                <a:solidFill>
                  <a:srgbClr val="00FF00"/>
                </a:solidFill>
              </a:rPr>
              <a:t>(beer)</a:t>
            </a:r>
            <a:r>
              <a:rPr lang="en-US" altLang="en-US" sz="2800" dirty="0"/>
              <a:t>	</a:t>
            </a:r>
          </a:p>
          <a:p>
            <a:pPr>
              <a:buFont typeface="Monotype Sorts" pitchFamily="2" charset="2"/>
              <a:buNone/>
            </a:pPr>
            <a:r>
              <a:rPr lang="en-US" altLang="en-US" sz="2800" dirty="0"/>
              <a:t>		</a:t>
            </a:r>
            <a:r>
              <a:rPr lang="en-US" altLang="en-US" sz="2800" dirty="0">
                <a:solidFill>
                  <a:srgbClr val="FFC000"/>
                </a:solidFill>
              </a:rPr>
              <a:t>REFERENCES</a:t>
            </a:r>
            <a:r>
              <a:rPr lang="en-US" altLang="en-US" sz="2800" dirty="0"/>
              <a:t> </a:t>
            </a:r>
            <a:r>
              <a:rPr lang="en-US" altLang="en-US" sz="2800" dirty="0">
                <a:solidFill>
                  <a:srgbClr val="00FF00"/>
                </a:solidFill>
              </a:rPr>
              <a:t>Beers(name)</a:t>
            </a:r>
            <a:r>
              <a:rPr lang="en-US" altLang="en-US" sz="2800" dirty="0"/>
              <a:t>);</a:t>
            </a:r>
          </a:p>
        </p:txBody>
      </p:sp>
      <p:sp>
        <p:nvSpPr>
          <p:cNvPr id="7" name="TextBox 3"/>
          <p:cNvSpPr txBox="1">
            <a:spLocks noChangeArrowheads="1"/>
          </p:cNvSpPr>
          <p:nvPr/>
        </p:nvSpPr>
        <p:spPr bwMode="auto">
          <a:xfrm>
            <a:off x="6971297" y="88612"/>
            <a:ext cx="2079608" cy="5847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+mn-cs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zh-CN" sz="1600" dirty="0">
                <a:solidFill>
                  <a:srgbClr val="00FF00"/>
                </a:solidFill>
                <a:ea typeface="宋体" panose="02010600030101010101" pitchFamily="2" charset="-122"/>
              </a:rPr>
              <a:t>Sells(</a:t>
            </a:r>
            <a:r>
              <a:rPr lang="en-US" altLang="zh-CN" sz="1600" u="sng" dirty="0">
                <a:solidFill>
                  <a:srgbClr val="00FF00"/>
                </a:solidFill>
                <a:ea typeface="宋体" panose="02010600030101010101" pitchFamily="2" charset="-122"/>
              </a:rPr>
              <a:t>bar</a:t>
            </a:r>
            <a:r>
              <a:rPr lang="en-US" altLang="zh-CN" sz="1600" dirty="0">
                <a:solidFill>
                  <a:srgbClr val="00FF00"/>
                </a:solidFill>
                <a:ea typeface="宋体" panose="02010600030101010101" pitchFamily="2" charset="-122"/>
              </a:rPr>
              <a:t>, </a:t>
            </a:r>
            <a:r>
              <a:rPr lang="en-US" altLang="zh-CN" sz="1600" u="sng" dirty="0">
                <a:solidFill>
                  <a:srgbClr val="00B050"/>
                </a:solidFill>
                <a:ea typeface="宋体" panose="02010600030101010101" pitchFamily="2" charset="-122"/>
              </a:rPr>
              <a:t>beer</a:t>
            </a:r>
            <a:r>
              <a:rPr lang="en-US" altLang="zh-CN" sz="1600" dirty="0">
                <a:solidFill>
                  <a:srgbClr val="00FF00"/>
                </a:solidFill>
                <a:ea typeface="宋体" panose="02010600030101010101" pitchFamily="2" charset="-122"/>
              </a:rPr>
              <a:t>, price)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zh-CN" sz="1600" dirty="0">
                <a:solidFill>
                  <a:srgbClr val="00FF00"/>
                </a:solidFill>
                <a:ea typeface="宋体" panose="02010600030101010101" pitchFamily="2" charset="-122"/>
              </a:rPr>
              <a:t>Beers(</a:t>
            </a:r>
            <a:r>
              <a:rPr lang="en-US" altLang="zh-CN" sz="1600" u="sng" dirty="0">
                <a:solidFill>
                  <a:srgbClr val="00FF00"/>
                </a:solidFill>
                <a:ea typeface="宋体" panose="02010600030101010101" pitchFamily="2" charset="-122"/>
              </a:rPr>
              <a:t>name</a:t>
            </a:r>
            <a:r>
              <a:rPr lang="en-US" altLang="zh-CN" sz="1600" dirty="0">
                <a:solidFill>
                  <a:srgbClr val="00FF00"/>
                </a:solidFill>
                <a:ea typeface="宋体" panose="02010600030101010101" pitchFamily="2" charset="-122"/>
              </a:rPr>
              <a:t>, </a:t>
            </a:r>
            <a:r>
              <a:rPr lang="en-US" altLang="zh-CN" sz="1600" dirty="0" err="1">
                <a:solidFill>
                  <a:srgbClr val="00FF00"/>
                </a:solidFill>
                <a:ea typeface="宋体" panose="02010600030101010101" pitchFamily="2" charset="-122"/>
              </a:rPr>
              <a:t>manf</a:t>
            </a:r>
            <a:r>
              <a:rPr lang="en-US" altLang="zh-CN" sz="1600" dirty="0">
                <a:solidFill>
                  <a:srgbClr val="00FF00"/>
                </a:solidFill>
                <a:ea typeface="宋体" panose="02010600030101010101" pitchFamily="2" charset="-122"/>
              </a:rPr>
              <a:t>)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3975234" y="5698156"/>
            <a:ext cx="2030930" cy="405867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" name="Straight Arrow Connector 7"/>
          <p:cNvCxnSpPr/>
          <p:nvPr/>
        </p:nvCxnSpPr>
        <p:spPr>
          <a:xfrm flipH="1" flipV="1">
            <a:off x="2136809" y="2512195"/>
            <a:ext cx="2704698" cy="3185961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ounded Rectangle 8"/>
          <p:cNvSpPr/>
          <p:nvPr/>
        </p:nvSpPr>
        <p:spPr>
          <a:xfrm>
            <a:off x="4957011" y="5775158"/>
            <a:ext cx="1126155" cy="404261"/>
          </a:xfrm>
          <a:prstGeom prst="roundRect">
            <a:avLst/>
          </a:prstGeom>
          <a:noFill/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6858275" y="5028692"/>
            <a:ext cx="1599925" cy="923330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1800" dirty="0"/>
              <a:t>can be a list </a:t>
            </a:r>
          </a:p>
          <a:p>
            <a:r>
              <a:rPr lang="en-US" sz="1800" dirty="0"/>
              <a:t>of more than </a:t>
            </a:r>
          </a:p>
          <a:p>
            <a:r>
              <a:rPr lang="en-US" sz="1800" dirty="0"/>
              <a:t>one attributes</a:t>
            </a:r>
          </a:p>
        </p:txBody>
      </p:sp>
      <p:cxnSp>
        <p:nvCxnSpPr>
          <p:cNvPr id="11" name="Straight Arrow Connector 10"/>
          <p:cNvCxnSpPr>
            <a:endCxn id="9" idx="3"/>
          </p:cNvCxnSpPr>
          <p:nvPr/>
        </p:nvCxnSpPr>
        <p:spPr>
          <a:xfrm flipH="1">
            <a:off x="6083166" y="5822360"/>
            <a:ext cx="775109" cy="154929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ounded Rectangle 11"/>
          <p:cNvSpPr/>
          <p:nvPr/>
        </p:nvSpPr>
        <p:spPr>
          <a:xfrm>
            <a:off x="3489158" y="5188820"/>
            <a:ext cx="797707" cy="404261"/>
          </a:xfrm>
          <a:prstGeom prst="roundRect">
            <a:avLst/>
          </a:prstGeom>
          <a:noFill/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3" name="Straight Arrow Connector 12"/>
          <p:cNvCxnSpPr/>
          <p:nvPr/>
        </p:nvCxnSpPr>
        <p:spPr>
          <a:xfrm flipH="1">
            <a:off x="4286865" y="5264154"/>
            <a:ext cx="2571411" cy="126796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5411910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507E34-AA21-4D01-9CD6-876778367FB3}" type="slidenum">
              <a:rPr lang="en-US" altLang="en-US"/>
              <a:pPr/>
              <a:t>24</a:t>
            </a:fld>
            <a:endParaRPr lang="en-US" altLang="en-US"/>
          </a:p>
        </p:txBody>
      </p:sp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609600"/>
            <a:ext cx="7772400" cy="728312"/>
          </a:xfrm>
        </p:spPr>
        <p:txBody>
          <a:bodyPr/>
          <a:lstStyle/>
          <a:p>
            <a:r>
              <a:rPr lang="en-US" altLang="en-US" dirty="0"/>
              <a:t>Example: As Element</a:t>
            </a:r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86865" y="1548062"/>
            <a:ext cx="7288731" cy="4775735"/>
          </a:xfrm>
        </p:spPr>
        <p:txBody>
          <a:bodyPr/>
          <a:lstStyle/>
          <a:p>
            <a:pPr>
              <a:buFont typeface="Monotype Sorts" pitchFamily="2" charset="2"/>
              <a:buNone/>
            </a:pPr>
            <a:r>
              <a:rPr lang="en-US" altLang="en-US" sz="2800" dirty="0">
                <a:solidFill>
                  <a:srgbClr val="FFC000"/>
                </a:solidFill>
              </a:rPr>
              <a:t>CREATE TABLE </a:t>
            </a:r>
            <a:r>
              <a:rPr lang="en-US" altLang="en-US" sz="2800" dirty="0">
                <a:solidFill>
                  <a:srgbClr val="00FF00"/>
                </a:solidFill>
              </a:rPr>
              <a:t>Beers</a:t>
            </a:r>
            <a:r>
              <a:rPr lang="en-US" altLang="en-US" sz="2800" dirty="0"/>
              <a:t> (</a:t>
            </a:r>
          </a:p>
          <a:p>
            <a:pPr>
              <a:buFont typeface="Monotype Sorts" pitchFamily="2" charset="2"/>
              <a:buNone/>
            </a:pPr>
            <a:r>
              <a:rPr lang="en-US" altLang="en-US" sz="2800" dirty="0"/>
              <a:t>	</a:t>
            </a:r>
            <a:r>
              <a:rPr lang="en-US" altLang="en-US" sz="2800" dirty="0">
                <a:solidFill>
                  <a:srgbClr val="00FF00"/>
                </a:solidFill>
              </a:rPr>
              <a:t>name</a:t>
            </a:r>
            <a:r>
              <a:rPr lang="en-US" altLang="en-US" sz="2800" dirty="0"/>
              <a:t>	</a:t>
            </a:r>
            <a:r>
              <a:rPr lang="en-US" altLang="en-US" sz="2800" dirty="0">
                <a:solidFill>
                  <a:srgbClr val="FFC000"/>
                </a:solidFill>
              </a:rPr>
              <a:t>CHAR(20) PRIMARY KEY</a:t>
            </a:r>
            <a:r>
              <a:rPr lang="en-US" altLang="en-US" sz="2800" dirty="0"/>
              <a:t>,</a:t>
            </a:r>
          </a:p>
          <a:p>
            <a:pPr>
              <a:buFont typeface="Monotype Sorts" pitchFamily="2" charset="2"/>
              <a:buNone/>
            </a:pPr>
            <a:r>
              <a:rPr lang="en-US" altLang="en-US" sz="2800" dirty="0"/>
              <a:t>	</a:t>
            </a:r>
            <a:r>
              <a:rPr lang="en-US" altLang="en-US" sz="2800" dirty="0" err="1">
                <a:solidFill>
                  <a:srgbClr val="00FF00"/>
                </a:solidFill>
              </a:rPr>
              <a:t>manf</a:t>
            </a:r>
            <a:r>
              <a:rPr lang="en-US" altLang="en-US" sz="2800" dirty="0"/>
              <a:t>	</a:t>
            </a:r>
            <a:r>
              <a:rPr lang="en-US" altLang="en-US" sz="2800" dirty="0">
                <a:solidFill>
                  <a:srgbClr val="FFC000"/>
                </a:solidFill>
              </a:rPr>
              <a:t>CHAR(20)</a:t>
            </a:r>
            <a:r>
              <a:rPr lang="en-US" altLang="en-US" sz="2800" dirty="0"/>
              <a:t> );</a:t>
            </a:r>
          </a:p>
          <a:p>
            <a:pPr>
              <a:buFont typeface="Monotype Sorts" pitchFamily="2" charset="2"/>
              <a:buNone/>
            </a:pPr>
            <a:endParaRPr lang="en-US" altLang="en-US" sz="2800" dirty="0"/>
          </a:p>
          <a:p>
            <a:pPr>
              <a:buFont typeface="Monotype Sorts" pitchFamily="2" charset="2"/>
              <a:buNone/>
            </a:pPr>
            <a:r>
              <a:rPr lang="en-US" altLang="en-US" sz="2800" dirty="0">
                <a:solidFill>
                  <a:srgbClr val="FFC000"/>
                </a:solidFill>
              </a:rPr>
              <a:t>CREATE TABLE </a:t>
            </a:r>
            <a:r>
              <a:rPr lang="en-US" altLang="en-US" sz="2800" dirty="0">
                <a:solidFill>
                  <a:srgbClr val="00FF00"/>
                </a:solidFill>
              </a:rPr>
              <a:t>Sells</a:t>
            </a:r>
            <a:r>
              <a:rPr lang="en-US" altLang="en-US" sz="2800" dirty="0"/>
              <a:t> (</a:t>
            </a:r>
          </a:p>
          <a:p>
            <a:pPr>
              <a:buFont typeface="Monotype Sorts" pitchFamily="2" charset="2"/>
              <a:buNone/>
            </a:pPr>
            <a:r>
              <a:rPr lang="en-US" altLang="en-US" sz="2800" dirty="0"/>
              <a:t>	</a:t>
            </a:r>
            <a:r>
              <a:rPr lang="en-US" altLang="en-US" sz="2800" dirty="0">
                <a:solidFill>
                  <a:srgbClr val="00FF00"/>
                </a:solidFill>
              </a:rPr>
              <a:t>bar</a:t>
            </a:r>
            <a:r>
              <a:rPr lang="en-US" altLang="en-US" sz="2800" dirty="0"/>
              <a:t>		</a:t>
            </a:r>
            <a:r>
              <a:rPr lang="en-US" altLang="en-US" sz="2800" dirty="0">
                <a:solidFill>
                  <a:srgbClr val="FFC000"/>
                </a:solidFill>
              </a:rPr>
              <a:t>CHAR(20)</a:t>
            </a:r>
            <a:r>
              <a:rPr lang="en-US" altLang="en-US" sz="2800" dirty="0"/>
              <a:t>,</a:t>
            </a:r>
          </a:p>
          <a:p>
            <a:pPr>
              <a:buFont typeface="Monotype Sorts" pitchFamily="2" charset="2"/>
              <a:buNone/>
            </a:pPr>
            <a:r>
              <a:rPr lang="en-US" altLang="en-US" sz="2800" dirty="0">
                <a:solidFill>
                  <a:srgbClr val="00FF00"/>
                </a:solidFill>
              </a:rPr>
              <a:t>	price</a:t>
            </a:r>
            <a:r>
              <a:rPr lang="en-US" altLang="en-US" sz="2800" dirty="0"/>
              <a:t>	</a:t>
            </a:r>
            <a:r>
              <a:rPr lang="en-US" altLang="en-US" sz="2800" dirty="0">
                <a:solidFill>
                  <a:srgbClr val="FFC000"/>
                </a:solidFill>
              </a:rPr>
              <a:t>REAL</a:t>
            </a:r>
            <a:r>
              <a:rPr lang="en-US" altLang="en-US" sz="2800" dirty="0"/>
              <a:t>,</a:t>
            </a:r>
          </a:p>
          <a:p>
            <a:pPr>
              <a:buFont typeface="Monotype Sorts" pitchFamily="2" charset="2"/>
              <a:buNone/>
            </a:pPr>
            <a:r>
              <a:rPr lang="en-US" altLang="en-US" sz="2800" dirty="0"/>
              <a:t>	</a:t>
            </a:r>
            <a:r>
              <a:rPr lang="en-US" altLang="en-US" sz="2800" dirty="0">
                <a:solidFill>
                  <a:srgbClr val="FFC000"/>
                </a:solidFill>
              </a:rPr>
              <a:t>FOREIGN KEY</a:t>
            </a:r>
            <a:r>
              <a:rPr lang="en-US" altLang="en-US" sz="2800" dirty="0">
                <a:solidFill>
                  <a:srgbClr val="00FF00"/>
                </a:solidFill>
              </a:rPr>
              <a:t>(beer)</a:t>
            </a:r>
            <a:r>
              <a:rPr lang="en-US" altLang="en-US" sz="2800" dirty="0"/>
              <a:t>	</a:t>
            </a:r>
          </a:p>
          <a:p>
            <a:pPr>
              <a:buFont typeface="Monotype Sorts" pitchFamily="2" charset="2"/>
              <a:buNone/>
            </a:pPr>
            <a:r>
              <a:rPr lang="en-US" altLang="en-US" sz="2800" dirty="0"/>
              <a:t>		</a:t>
            </a:r>
            <a:r>
              <a:rPr lang="en-US" altLang="en-US" sz="2800" dirty="0">
                <a:solidFill>
                  <a:srgbClr val="FFC000"/>
                </a:solidFill>
              </a:rPr>
              <a:t>REFERENCES</a:t>
            </a:r>
            <a:r>
              <a:rPr lang="en-US" altLang="en-US" sz="2800" dirty="0"/>
              <a:t> </a:t>
            </a:r>
            <a:r>
              <a:rPr lang="en-US" altLang="en-US" sz="2800" dirty="0">
                <a:solidFill>
                  <a:srgbClr val="00FF00"/>
                </a:solidFill>
              </a:rPr>
              <a:t>Beers(name)</a:t>
            </a:r>
            <a:r>
              <a:rPr lang="en-US" altLang="en-US" sz="2800" dirty="0"/>
              <a:t>);</a:t>
            </a:r>
          </a:p>
        </p:txBody>
      </p:sp>
      <p:sp>
        <p:nvSpPr>
          <p:cNvPr id="7" name="TextBox 3"/>
          <p:cNvSpPr txBox="1">
            <a:spLocks noChangeArrowheads="1"/>
          </p:cNvSpPr>
          <p:nvPr/>
        </p:nvSpPr>
        <p:spPr bwMode="auto">
          <a:xfrm>
            <a:off x="6971297" y="88612"/>
            <a:ext cx="2079608" cy="5847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+mn-cs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zh-CN" sz="1600" dirty="0">
                <a:solidFill>
                  <a:srgbClr val="00FF00"/>
                </a:solidFill>
                <a:ea typeface="宋体" panose="02010600030101010101" pitchFamily="2" charset="-122"/>
              </a:rPr>
              <a:t>Sells(</a:t>
            </a:r>
            <a:r>
              <a:rPr lang="en-US" altLang="zh-CN" sz="1600" u="sng" dirty="0">
                <a:solidFill>
                  <a:srgbClr val="00FF00"/>
                </a:solidFill>
                <a:ea typeface="宋体" panose="02010600030101010101" pitchFamily="2" charset="-122"/>
              </a:rPr>
              <a:t>bar</a:t>
            </a:r>
            <a:r>
              <a:rPr lang="en-US" altLang="zh-CN" sz="1600" dirty="0">
                <a:solidFill>
                  <a:srgbClr val="00FF00"/>
                </a:solidFill>
                <a:ea typeface="宋体" panose="02010600030101010101" pitchFamily="2" charset="-122"/>
              </a:rPr>
              <a:t>, </a:t>
            </a:r>
            <a:r>
              <a:rPr lang="en-US" altLang="zh-CN" sz="1600" u="sng" dirty="0">
                <a:solidFill>
                  <a:srgbClr val="00B050"/>
                </a:solidFill>
                <a:ea typeface="宋体" panose="02010600030101010101" pitchFamily="2" charset="-122"/>
              </a:rPr>
              <a:t>beer</a:t>
            </a:r>
            <a:r>
              <a:rPr lang="en-US" altLang="zh-CN" sz="1600" dirty="0">
                <a:solidFill>
                  <a:srgbClr val="00FF00"/>
                </a:solidFill>
                <a:ea typeface="宋体" panose="02010600030101010101" pitchFamily="2" charset="-122"/>
              </a:rPr>
              <a:t>, price)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zh-CN" sz="1600" dirty="0">
                <a:solidFill>
                  <a:srgbClr val="00FF00"/>
                </a:solidFill>
                <a:ea typeface="宋体" panose="02010600030101010101" pitchFamily="2" charset="-122"/>
              </a:rPr>
              <a:t>Beers(</a:t>
            </a:r>
            <a:r>
              <a:rPr lang="en-US" altLang="zh-CN" sz="1600" u="sng" dirty="0">
                <a:solidFill>
                  <a:srgbClr val="00FF00"/>
                </a:solidFill>
                <a:ea typeface="宋体" panose="02010600030101010101" pitchFamily="2" charset="-122"/>
              </a:rPr>
              <a:t>name</a:t>
            </a:r>
            <a:r>
              <a:rPr lang="en-US" altLang="zh-CN" sz="1600" dirty="0">
                <a:solidFill>
                  <a:srgbClr val="00FF00"/>
                </a:solidFill>
                <a:ea typeface="宋体" panose="02010600030101010101" pitchFamily="2" charset="-122"/>
              </a:rPr>
              <a:t>, </a:t>
            </a:r>
            <a:r>
              <a:rPr lang="en-US" altLang="zh-CN" sz="1600" dirty="0" err="1">
                <a:solidFill>
                  <a:srgbClr val="00FF00"/>
                </a:solidFill>
                <a:ea typeface="宋体" panose="02010600030101010101" pitchFamily="2" charset="-122"/>
              </a:rPr>
              <a:t>manf</a:t>
            </a:r>
            <a:r>
              <a:rPr lang="en-US" altLang="zh-CN" sz="1600" dirty="0">
                <a:solidFill>
                  <a:srgbClr val="00FF00"/>
                </a:solidFill>
                <a:ea typeface="宋体" panose="02010600030101010101" pitchFamily="2" charset="-122"/>
              </a:rPr>
              <a:t>)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3975234" y="5698156"/>
            <a:ext cx="2030930" cy="405867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" name="Straight Arrow Connector 7"/>
          <p:cNvCxnSpPr/>
          <p:nvPr/>
        </p:nvCxnSpPr>
        <p:spPr>
          <a:xfrm flipH="1" flipV="1">
            <a:off x="2136809" y="2512195"/>
            <a:ext cx="2704698" cy="3185961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ounded Rectangle 8"/>
          <p:cNvSpPr/>
          <p:nvPr/>
        </p:nvSpPr>
        <p:spPr>
          <a:xfrm>
            <a:off x="4957011" y="5775158"/>
            <a:ext cx="1126155" cy="404261"/>
          </a:xfrm>
          <a:prstGeom prst="roundRect">
            <a:avLst/>
          </a:prstGeom>
          <a:noFill/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6858275" y="5028692"/>
            <a:ext cx="1599925" cy="923330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1800" dirty="0"/>
              <a:t>can be a list </a:t>
            </a:r>
          </a:p>
          <a:p>
            <a:r>
              <a:rPr lang="en-US" sz="1800" dirty="0"/>
              <a:t>of more than </a:t>
            </a:r>
          </a:p>
          <a:p>
            <a:r>
              <a:rPr lang="en-US" sz="1800" dirty="0"/>
              <a:t>one attributes</a:t>
            </a:r>
          </a:p>
        </p:txBody>
      </p:sp>
      <p:cxnSp>
        <p:nvCxnSpPr>
          <p:cNvPr id="11" name="Straight Arrow Connector 10"/>
          <p:cNvCxnSpPr>
            <a:endCxn id="9" idx="3"/>
          </p:cNvCxnSpPr>
          <p:nvPr/>
        </p:nvCxnSpPr>
        <p:spPr>
          <a:xfrm flipH="1">
            <a:off x="6083166" y="5822360"/>
            <a:ext cx="775109" cy="154929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ounded Rectangle 11"/>
          <p:cNvSpPr/>
          <p:nvPr/>
        </p:nvSpPr>
        <p:spPr>
          <a:xfrm>
            <a:off x="3489158" y="5188820"/>
            <a:ext cx="797707" cy="404261"/>
          </a:xfrm>
          <a:prstGeom prst="roundRect">
            <a:avLst/>
          </a:prstGeom>
          <a:noFill/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3" name="Straight Arrow Connector 12"/>
          <p:cNvCxnSpPr/>
          <p:nvPr/>
        </p:nvCxnSpPr>
        <p:spPr>
          <a:xfrm flipH="1">
            <a:off x="4286865" y="5264154"/>
            <a:ext cx="2571411" cy="126796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5964515" y="2738703"/>
            <a:ext cx="2046586" cy="193899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u="sng" dirty="0">
                <a:solidFill>
                  <a:srgbClr val="FF0000"/>
                </a:solidFill>
              </a:rPr>
              <a:t>Remark.</a:t>
            </a:r>
            <a:r>
              <a:rPr lang="en-US" dirty="0"/>
              <a:t> </a:t>
            </a:r>
          </a:p>
          <a:p>
            <a:r>
              <a:rPr lang="en-US" dirty="0"/>
              <a:t>Attributes in </a:t>
            </a:r>
          </a:p>
          <a:p>
            <a:r>
              <a:rPr lang="en-US" dirty="0"/>
              <a:t>a foreign key </a:t>
            </a:r>
          </a:p>
          <a:p>
            <a:r>
              <a:rPr lang="en-US" dirty="0">
                <a:solidFill>
                  <a:srgbClr val="FF0000"/>
                </a:solidFill>
              </a:rPr>
              <a:t>MAY</a:t>
            </a:r>
            <a:r>
              <a:rPr lang="en-US" dirty="0"/>
              <a:t> have </a:t>
            </a:r>
          </a:p>
          <a:p>
            <a:r>
              <a:rPr lang="en-US" dirty="0"/>
              <a:t>value NULL</a:t>
            </a:r>
          </a:p>
        </p:txBody>
      </p:sp>
    </p:spTree>
    <p:extLst>
      <p:ext uri="{BB962C8B-B14F-4D97-AF65-F5344CB8AC3E}">
        <p14:creationId xmlns:p14="http://schemas.microsoft.com/office/powerpoint/2010/main" val="71650317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A2B39F-2403-4DD1-A264-7B309658E27A}" type="slidenum">
              <a:rPr lang="en-US" altLang="en-US"/>
              <a:pPr/>
              <a:t>25</a:t>
            </a:fld>
            <a:endParaRPr lang="en-US" altLang="en-US"/>
          </a:p>
        </p:txBody>
      </p:sp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628847"/>
            <a:ext cx="8991600" cy="651309"/>
          </a:xfrm>
        </p:spPr>
        <p:txBody>
          <a:bodyPr/>
          <a:lstStyle/>
          <a:p>
            <a:r>
              <a:rPr lang="en-US" altLang="en-US" sz="4000" dirty="0"/>
              <a:t>Enforcing Foreign-Key Constraints</a:t>
            </a:r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74847" y="1409722"/>
            <a:ext cx="8159014" cy="3495574"/>
          </a:xfrm>
        </p:spPr>
        <p:txBody>
          <a:bodyPr/>
          <a:lstStyle/>
          <a:p>
            <a:pPr indent="-548640" defTabSz="548640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en-US" dirty="0"/>
              <a:t>If there is a foreign-key constraint from 	attributes of relation </a:t>
            </a:r>
            <a:r>
              <a:rPr lang="en-US" altLang="en-US" dirty="0">
                <a:solidFill>
                  <a:srgbClr val="00FF00"/>
                </a:solidFill>
              </a:rPr>
              <a:t>R</a:t>
            </a:r>
            <a:r>
              <a:rPr lang="en-US" altLang="en-US" dirty="0"/>
              <a:t> to a key of 	relation </a:t>
            </a:r>
            <a:r>
              <a:rPr lang="en-US" altLang="en-US" dirty="0">
                <a:solidFill>
                  <a:srgbClr val="00FF00"/>
                </a:solidFill>
              </a:rPr>
              <a:t>S</a:t>
            </a:r>
            <a:r>
              <a:rPr lang="en-US" altLang="en-US" dirty="0"/>
              <a:t>, two violations are possible:</a:t>
            </a:r>
          </a:p>
        </p:txBody>
      </p:sp>
    </p:spTree>
    <p:extLst>
      <p:ext uri="{BB962C8B-B14F-4D97-AF65-F5344CB8AC3E}">
        <p14:creationId xmlns:p14="http://schemas.microsoft.com/office/powerpoint/2010/main" val="367919985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A2B39F-2403-4DD1-A264-7B309658E27A}" type="slidenum">
              <a:rPr lang="en-US" altLang="en-US"/>
              <a:pPr/>
              <a:t>26</a:t>
            </a:fld>
            <a:endParaRPr lang="en-US" altLang="en-US"/>
          </a:p>
        </p:txBody>
      </p:sp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628847"/>
            <a:ext cx="8991600" cy="651309"/>
          </a:xfrm>
        </p:spPr>
        <p:txBody>
          <a:bodyPr/>
          <a:lstStyle/>
          <a:p>
            <a:r>
              <a:rPr lang="en-US" altLang="en-US" sz="4000" dirty="0"/>
              <a:t>Enforcing Foreign-Key Constraints</a:t>
            </a:r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74847" y="1409722"/>
            <a:ext cx="8159014" cy="3495574"/>
          </a:xfrm>
        </p:spPr>
        <p:txBody>
          <a:bodyPr/>
          <a:lstStyle/>
          <a:p>
            <a:pPr indent="-548640" defTabSz="548640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en-US" dirty="0"/>
              <a:t>If there is a foreign-key constraint from 	attributes of relation </a:t>
            </a:r>
            <a:r>
              <a:rPr lang="en-US" altLang="en-US" dirty="0">
                <a:solidFill>
                  <a:srgbClr val="00FF00"/>
                </a:solidFill>
              </a:rPr>
              <a:t>R</a:t>
            </a:r>
            <a:r>
              <a:rPr lang="en-US" altLang="en-US" dirty="0"/>
              <a:t> to a key of 	relation </a:t>
            </a:r>
            <a:r>
              <a:rPr lang="en-US" altLang="en-US" dirty="0">
                <a:solidFill>
                  <a:srgbClr val="00FF00"/>
                </a:solidFill>
              </a:rPr>
              <a:t>S</a:t>
            </a:r>
            <a:r>
              <a:rPr lang="en-US" altLang="en-US" dirty="0"/>
              <a:t>, two violations are possible:</a:t>
            </a:r>
          </a:p>
          <a:p>
            <a:pPr marL="457200" lvl="1" indent="0">
              <a:buNone/>
            </a:pPr>
            <a:r>
              <a:rPr lang="en-US" altLang="en-US" dirty="0"/>
              <a:t>-- An insert or update to </a:t>
            </a:r>
            <a:r>
              <a:rPr lang="en-US" altLang="en-US" dirty="0">
                <a:solidFill>
                  <a:srgbClr val="00FF00"/>
                </a:solidFill>
              </a:rPr>
              <a:t>R</a:t>
            </a:r>
            <a:r>
              <a:rPr lang="en-US" altLang="en-US" dirty="0"/>
              <a:t> introduces values 	not found in </a:t>
            </a:r>
            <a:r>
              <a:rPr lang="en-US" altLang="en-US" dirty="0">
                <a:solidFill>
                  <a:srgbClr val="00FF00"/>
                </a:solidFill>
              </a:rPr>
              <a:t>S</a:t>
            </a:r>
            <a:r>
              <a:rPr lang="en-US" alt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17146480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A2B39F-2403-4DD1-A264-7B309658E27A}" type="slidenum">
              <a:rPr lang="en-US" altLang="en-US"/>
              <a:pPr/>
              <a:t>27</a:t>
            </a:fld>
            <a:endParaRPr lang="en-US" altLang="en-US"/>
          </a:p>
        </p:txBody>
      </p:sp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628847"/>
            <a:ext cx="8991600" cy="651309"/>
          </a:xfrm>
        </p:spPr>
        <p:txBody>
          <a:bodyPr/>
          <a:lstStyle/>
          <a:p>
            <a:r>
              <a:rPr lang="en-US" altLang="en-US" sz="4000" dirty="0"/>
              <a:t>Enforcing Foreign-Key Constraints</a:t>
            </a:r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74847" y="1409722"/>
            <a:ext cx="8159014" cy="3495574"/>
          </a:xfrm>
        </p:spPr>
        <p:txBody>
          <a:bodyPr/>
          <a:lstStyle/>
          <a:p>
            <a:pPr indent="-548640" defTabSz="548640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en-US" dirty="0"/>
              <a:t>If there is a foreign-key constraint from 	attributes of relation </a:t>
            </a:r>
            <a:r>
              <a:rPr lang="en-US" altLang="en-US" dirty="0">
                <a:solidFill>
                  <a:srgbClr val="00FF00"/>
                </a:solidFill>
              </a:rPr>
              <a:t>R</a:t>
            </a:r>
            <a:r>
              <a:rPr lang="en-US" altLang="en-US" dirty="0"/>
              <a:t> to a key of 	relation </a:t>
            </a:r>
            <a:r>
              <a:rPr lang="en-US" altLang="en-US" dirty="0">
                <a:solidFill>
                  <a:srgbClr val="00FF00"/>
                </a:solidFill>
              </a:rPr>
              <a:t>S</a:t>
            </a:r>
            <a:r>
              <a:rPr lang="en-US" altLang="en-US" dirty="0"/>
              <a:t>, two violations are possible:</a:t>
            </a:r>
          </a:p>
          <a:p>
            <a:pPr marL="457200" lvl="1" indent="0">
              <a:buNone/>
            </a:pPr>
            <a:r>
              <a:rPr lang="en-US" altLang="en-US" dirty="0"/>
              <a:t>-- An insert or update to </a:t>
            </a:r>
            <a:r>
              <a:rPr lang="en-US" altLang="en-US" dirty="0">
                <a:solidFill>
                  <a:srgbClr val="00FF00"/>
                </a:solidFill>
              </a:rPr>
              <a:t>R</a:t>
            </a:r>
            <a:r>
              <a:rPr lang="en-US" altLang="en-US" dirty="0"/>
              <a:t> introduces values 	not found in </a:t>
            </a:r>
            <a:r>
              <a:rPr lang="en-US" altLang="en-US" dirty="0">
                <a:solidFill>
                  <a:srgbClr val="00FF00"/>
                </a:solidFill>
              </a:rPr>
              <a:t>S</a:t>
            </a:r>
            <a:r>
              <a:rPr lang="en-US" altLang="en-US" dirty="0"/>
              <a:t>.</a:t>
            </a:r>
          </a:p>
        </p:txBody>
      </p:sp>
      <p:sp>
        <p:nvSpPr>
          <p:cNvPr id="5" name="TextBox 3"/>
          <p:cNvSpPr txBox="1">
            <a:spLocks noChangeArrowheads="1"/>
          </p:cNvSpPr>
          <p:nvPr/>
        </p:nvSpPr>
        <p:spPr bwMode="auto">
          <a:xfrm>
            <a:off x="6971297" y="88612"/>
            <a:ext cx="2079608" cy="5847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+mn-cs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zh-CN" sz="1600" dirty="0">
                <a:solidFill>
                  <a:srgbClr val="00FF00"/>
                </a:solidFill>
                <a:ea typeface="宋体" panose="02010600030101010101" pitchFamily="2" charset="-122"/>
              </a:rPr>
              <a:t>Sells(</a:t>
            </a:r>
            <a:r>
              <a:rPr lang="en-US" altLang="zh-CN" sz="1600" u="sng" dirty="0">
                <a:solidFill>
                  <a:srgbClr val="00FF00"/>
                </a:solidFill>
                <a:ea typeface="宋体" panose="02010600030101010101" pitchFamily="2" charset="-122"/>
              </a:rPr>
              <a:t>bar</a:t>
            </a:r>
            <a:r>
              <a:rPr lang="en-US" altLang="zh-CN" sz="1600" dirty="0">
                <a:solidFill>
                  <a:srgbClr val="00FF00"/>
                </a:solidFill>
                <a:ea typeface="宋体" panose="02010600030101010101" pitchFamily="2" charset="-122"/>
              </a:rPr>
              <a:t>, </a:t>
            </a:r>
            <a:r>
              <a:rPr lang="en-US" altLang="zh-CN" sz="1600" u="sng" dirty="0">
                <a:solidFill>
                  <a:srgbClr val="00B050"/>
                </a:solidFill>
                <a:ea typeface="宋体" panose="02010600030101010101" pitchFamily="2" charset="-122"/>
              </a:rPr>
              <a:t>beer</a:t>
            </a:r>
            <a:r>
              <a:rPr lang="en-US" altLang="zh-CN" sz="1600" dirty="0">
                <a:solidFill>
                  <a:srgbClr val="00FF00"/>
                </a:solidFill>
                <a:ea typeface="宋体" panose="02010600030101010101" pitchFamily="2" charset="-122"/>
              </a:rPr>
              <a:t>, price)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zh-CN" sz="1600" dirty="0">
                <a:solidFill>
                  <a:srgbClr val="00FF00"/>
                </a:solidFill>
                <a:ea typeface="宋体" panose="02010600030101010101" pitchFamily="2" charset="-122"/>
              </a:rPr>
              <a:t>Beers(</a:t>
            </a:r>
            <a:r>
              <a:rPr lang="en-US" altLang="zh-CN" sz="1600" u="sng" dirty="0">
                <a:solidFill>
                  <a:srgbClr val="00FF00"/>
                </a:solidFill>
                <a:ea typeface="宋体" panose="02010600030101010101" pitchFamily="2" charset="-122"/>
              </a:rPr>
              <a:t>name</a:t>
            </a:r>
            <a:r>
              <a:rPr lang="en-US" altLang="zh-CN" sz="1600" dirty="0">
                <a:solidFill>
                  <a:srgbClr val="00FF00"/>
                </a:solidFill>
                <a:ea typeface="宋体" panose="02010600030101010101" pitchFamily="2" charset="-122"/>
              </a:rPr>
              <a:t>, </a:t>
            </a:r>
            <a:r>
              <a:rPr lang="en-US" altLang="zh-CN" sz="1600" dirty="0" err="1">
                <a:solidFill>
                  <a:srgbClr val="00FF00"/>
                </a:solidFill>
                <a:ea typeface="宋体" panose="02010600030101010101" pitchFamily="2" charset="-122"/>
              </a:rPr>
              <a:t>manf</a:t>
            </a:r>
            <a:r>
              <a:rPr lang="en-US" altLang="zh-CN" sz="1600" dirty="0">
                <a:solidFill>
                  <a:srgbClr val="00FF00"/>
                </a:solidFill>
                <a:ea typeface="宋体" panose="02010600030101010101" pitchFamily="2" charset="-122"/>
              </a:rPr>
              <a:t>)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924027" y="5263147"/>
          <a:ext cx="1828798" cy="108150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275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0740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4864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70376">
                <a:tc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bar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beer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price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0376">
                <a:tc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Joe’s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Bud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3.00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0376">
                <a:tc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Sue’s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Miller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3.50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70376">
                <a:tc>
                  <a:txBody>
                    <a:bodyPr/>
                    <a:lstStyle/>
                    <a:p>
                      <a:pPr algn="ctr"/>
                      <a:endParaRPr lang="en-US" sz="11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2958165" y="5263147"/>
          <a:ext cx="1180700" cy="108150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03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903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70376">
                <a:tc>
                  <a:txBody>
                    <a:bodyPr/>
                    <a:lstStyle/>
                    <a:p>
                      <a:r>
                        <a:rPr lang="en-US" sz="1100" dirty="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 err="1"/>
                        <a:t>manf</a:t>
                      </a:r>
                      <a:endParaRPr lang="en-US" sz="11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0376">
                <a:tc>
                  <a:txBody>
                    <a:bodyPr/>
                    <a:lstStyle/>
                    <a:p>
                      <a:r>
                        <a:rPr lang="en-US" sz="1100" dirty="0"/>
                        <a:t>Bud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A.B.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0376">
                <a:tc>
                  <a:txBody>
                    <a:bodyPr/>
                    <a:lstStyle/>
                    <a:p>
                      <a:r>
                        <a:rPr lang="en-US" sz="1100" dirty="0"/>
                        <a:t>Miller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MBC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70376">
                <a:tc>
                  <a:txBody>
                    <a:bodyPr/>
                    <a:lstStyle/>
                    <a:p>
                      <a:endParaRPr lang="en-US" sz="11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1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1413854" y="4955370"/>
            <a:ext cx="84914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00FF00"/>
                </a:solidFill>
              </a:rPr>
              <a:t>Sells (R)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123943" y="4955370"/>
            <a:ext cx="93096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00FF00"/>
                </a:solidFill>
              </a:rPr>
              <a:t>Beers (S)</a:t>
            </a:r>
          </a:p>
        </p:txBody>
      </p:sp>
    </p:spTree>
    <p:extLst>
      <p:ext uri="{BB962C8B-B14F-4D97-AF65-F5344CB8AC3E}">
        <p14:creationId xmlns:p14="http://schemas.microsoft.com/office/powerpoint/2010/main" val="388330718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A2B39F-2403-4DD1-A264-7B309658E27A}" type="slidenum">
              <a:rPr lang="en-US" altLang="en-US"/>
              <a:pPr/>
              <a:t>28</a:t>
            </a:fld>
            <a:endParaRPr lang="en-US" altLang="en-US"/>
          </a:p>
        </p:txBody>
      </p:sp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628847"/>
            <a:ext cx="8991600" cy="651309"/>
          </a:xfrm>
        </p:spPr>
        <p:txBody>
          <a:bodyPr/>
          <a:lstStyle/>
          <a:p>
            <a:r>
              <a:rPr lang="en-US" altLang="en-US" sz="4000" dirty="0"/>
              <a:t>Enforcing Foreign-Key Constraints</a:t>
            </a:r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74847" y="1409722"/>
            <a:ext cx="8159014" cy="3495574"/>
          </a:xfrm>
        </p:spPr>
        <p:txBody>
          <a:bodyPr/>
          <a:lstStyle/>
          <a:p>
            <a:pPr indent="-548640" defTabSz="548640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en-US" dirty="0"/>
              <a:t>If there is a foreign-key constraint from 	attributes of relation </a:t>
            </a:r>
            <a:r>
              <a:rPr lang="en-US" altLang="en-US" dirty="0">
                <a:solidFill>
                  <a:srgbClr val="00FF00"/>
                </a:solidFill>
              </a:rPr>
              <a:t>R</a:t>
            </a:r>
            <a:r>
              <a:rPr lang="en-US" altLang="en-US" dirty="0"/>
              <a:t> to a key of 	relation </a:t>
            </a:r>
            <a:r>
              <a:rPr lang="en-US" altLang="en-US" dirty="0">
                <a:solidFill>
                  <a:srgbClr val="00FF00"/>
                </a:solidFill>
              </a:rPr>
              <a:t>S</a:t>
            </a:r>
            <a:r>
              <a:rPr lang="en-US" altLang="en-US" dirty="0"/>
              <a:t>, two violations are possible:</a:t>
            </a:r>
          </a:p>
          <a:p>
            <a:pPr marL="457200" lvl="1" indent="0">
              <a:buNone/>
            </a:pPr>
            <a:r>
              <a:rPr lang="en-US" altLang="en-US" dirty="0"/>
              <a:t>-- An insert or update to </a:t>
            </a:r>
            <a:r>
              <a:rPr lang="en-US" altLang="en-US" dirty="0">
                <a:solidFill>
                  <a:srgbClr val="00FF00"/>
                </a:solidFill>
              </a:rPr>
              <a:t>R</a:t>
            </a:r>
            <a:r>
              <a:rPr lang="en-US" altLang="en-US" dirty="0"/>
              <a:t> introduces values 	not found in </a:t>
            </a:r>
            <a:r>
              <a:rPr lang="en-US" altLang="en-US" dirty="0">
                <a:solidFill>
                  <a:srgbClr val="00FF00"/>
                </a:solidFill>
              </a:rPr>
              <a:t>S</a:t>
            </a:r>
            <a:r>
              <a:rPr lang="en-US" altLang="en-US" dirty="0"/>
              <a:t>.</a:t>
            </a:r>
          </a:p>
        </p:txBody>
      </p:sp>
      <p:sp>
        <p:nvSpPr>
          <p:cNvPr id="5" name="TextBox 3"/>
          <p:cNvSpPr txBox="1">
            <a:spLocks noChangeArrowheads="1"/>
          </p:cNvSpPr>
          <p:nvPr/>
        </p:nvSpPr>
        <p:spPr bwMode="auto">
          <a:xfrm>
            <a:off x="6971297" y="88612"/>
            <a:ext cx="2079608" cy="5847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+mn-cs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zh-CN" sz="1600" dirty="0">
                <a:solidFill>
                  <a:srgbClr val="00FF00"/>
                </a:solidFill>
                <a:ea typeface="宋体" panose="02010600030101010101" pitchFamily="2" charset="-122"/>
              </a:rPr>
              <a:t>Sells(</a:t>
            </a:r>
            <a:r>
              <a:rPr lang="en-US" altLang="zh-CN" sz="1600" u="sng" dirty="0">
                <a:solidFill>
                  <a:srgbClr val="00FF00"/>
                </a:solidFill>
                <a:ea typeface="宋体" panose="02010600030101010101" pitchFamily="2" charset="-122"/>
              </a:rPr>
              <a:t>bar</a:t>
            </a:r>
            <a:r>
              <a:rPr lang="en-US" altLang="zh-CN" sz="1600" dirty="0">
                <a:solidFill>
                  <a:srgbClr val="00FF00"/>
                </a:solidFill>
                <a:ea typeface="宋体" panose="02010600030101010101" pitchFamily="2" charset="-122"/>
              </a:rPr>
              <a:t>, </a:t>
            </a:r>
            <a:r>
              <a:rPr lang="en-US" altLang="zh-CN" sz="1600" u="sng" dirty="0">
                <a:solidFill>
                  <a:srgbClr val="00B050"/>
                </a:solidFill>
                <a:ea typeface="宋体" panose="02010600030101010101" pitchFamily="2" charset="-122"/>
              </a:rPr>
              <a:t>beer</a:t>
            </a:r>
            <a:r>
              <a:rPr lang="en-US" altLang="zh-CN" sz="1600" dirty="0">
                <a:solidFill>
                  <a:srgbClr val="00FF00"/>
                </a:solidFill>
                <a:ea typeface="宋体" panose="02010600030101010101" pitchFamily="2" charset="-122"/>
              </a:rPr>
              <a:t>, price)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zh-CN" sz="1600" dirty="0">
                <a:solidFill>
                  <a:srgbClr val="00FF00"/>
                </a:solidFill>
                <a:ea typeface="宋体" panose="02010600030101010101" pitchFamily="2" charset="-122"/>
              </a:rPr>
              <a:t>Beers(</a:t>
            </a:r>
            <a:r>
              <a:rPr lang="en-US" altLang="zh-CN" sz="1600" u="sng" dirty="0">
                <a:solidFill>
                  <a:srgbClr val="00FF00"/>
                </a:solidFill>
                <a:ea typeface="宋体" panose="02010600030101010101" pitchFamily="2" charset="-122"/>
              </a:rPr>
              <a:t>name</a:t>
            </a:r>
            <a:r>
              <a:rPr lang="en-US" altLang="zh-CN" sz="1600" dirty="0">
                <a:solidFill>
                  <a:srgbClr val="00FF00"/>
                </a:solidFill>
                <a:ea typeface="宋体" panose="02010600030101010101" pitchFamily="2" charset="-122"/>
              </a:rPr>
              <a:t>, </a:t>
            </a:r>
            <a:r>
              <a:rPr lang="en-US" altLang="zh-CN" sz="1600" dirty="0" err="1">
                <a:solidFill>
                  <a:srgbClr val="00FF00"/>
                </a:solidFill>
                <a:ea typeface="宋体" panose="02010600030101010101" pitchFamily="2" charset="-122"/>
              </a:rPr>
              <a:t>manf</a:t>
            </a:r>
            <a:r>
              <a:rPr lang="en-US" altLang="zh-CN" sz="1600" dirty="0">
                <a:solidFill>
                  <a:srgbClr val="00FF00"/>
                </a:solidFill>
                <a:ea typeface="宋体" panose="02010600030101010101" pitchFamily="2" charset="-122"/>
              </a:rPr>
              <a:t>)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924027" y="5263147"/>
          <a:ext cx="1828798" cy="108150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275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0740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4864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70376">
                <a:tc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bar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beer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price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0376">
                <a:tc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Joe’s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Bud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3.00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0376">
                <a:tc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Sue’s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Miller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3.50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70376"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FF0000"/>
                          </a:solidFill>
                        </a:rPr>
                        <a:t>Sue’s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FF0000"/>
                          </a:solidFill>
                        </a:rPr>
                        <a:t>Bud Lite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FF0000"/>
                          </a:solidFill>
                        </a:rPr>
                        <a:t>3.20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2958165" y="5263147"/>
          <a:ext cx="1180700" cy="108150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03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903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70376">
                <a:tc>
                  <a:txBody>
                    <a:bodyPr/>
                    <a:lstStyle/>
                    <a:p>
                      <a:r>
                        <a:rPr lang="en-US" sz="1100" dirty="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 err="1"/>
                        <a:t>manf</a:t>
                      </a:r>
                      <a:endParaRPr lang="en-US" sz="11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0376">
                <a:tc>
                  <a:txBody>
                    <a:bodyPr/>
                    <a:lstStyle/>
                    <a:p>
                      <a:r>
                        <a:rPr lang="en-US" sz="1100" dirty="0"/>
                        <a:t>Bud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A.B.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0376">
                <a:tc>
                  <a:txBody>
                    <a:bodyPr/>
                    <a:lstStyle/>
                    <a:p>
                      <a:r>
                        <a:rPr lang="en-US" sz="1100" dirty="0"/>
                        <a:t>Miller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MBC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70376">
                <a:tc>
                  <a:txBody>
                    <a:bodyPr/>
                    <a:lstStyle/>
                    <a:p>
                      <a:endParaRPr lang="en-US" sz="11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1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1413854" y="4955370"/>
            <a:ext cx="84914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00FF00"/>
                </a:solidFill>
              </a:rPr>
              <a:t>Sells (R)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123943" y="4955370"/>
            <a:ext cx="93096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00FF00"/>
                </a:solidFill>
              </a:rPr>
              <a:t>Beers (S)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776789" y="6477000"/>
            <a:ext cx="976036" cy="276999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1200" dirty="0"/>
              <a:t>No Bud Lite</a:t>
            </a:r>
          </a:p>
        </p:txBody>
      </p:sp>
      <p:cxnSp>
        <p:nvCxnSpPr>
          <p:cNvPr id="20" name="Straight Arrow Connector 19"/>
          <p:cNvCxnSpPr/>
          <p:nvPr/>
        </p:nvCxnSpPr>
        <p:spPr>
          <a:xfrm flipV="1">
            <a:off x="2752825" y="6248400"/>
            <a:ext cx="205340" cy="22860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6751199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A2B39F-2403-4DD1-A264-7B309658E27A}" type="slidenum">
              <a:rPr lang="en-US" altLang="en-US"/>
              <a:pPr/>
              <a:t>29</a:t>
            </a:fld>
            <a:endParaRPr lang="en-US" altLang="en-US"/>
          </a:p>
        </p:txBody>
      </p:sp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628847"/>
            <a:ext cx="8991600" cy="651309"/>
          </a:xfrm>
        </p:spPr>
        <p:txBody>
          <a:bodyPr/>
          <a:lstStyle/>
          <a:p>
            <a:r>
              <a:rPr lang="en-US" altLang="en-US" sz="4000" dirty="0"/>
              <a:t>Enforcing Foreign-Key Constraints</a:t>
            </a:r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74847" y="1409722"/>
            <a:ext cx="8159014" cy="3495574"/>
          </a:xfrm>
        </p:spPr>
        <p:txBody>
          <a:bodyPr/>
          <a:lstStyle/>
          <a:p>
            <a:pPr indent="-548640" defTabSz="548640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en-US" dirty="0"/>
              <a:t>If there is a foreign-key constraint from 	attributes of relation </a:t>
            </a:r>
            <a:r>
              <a:rPr lang="en-US" altLang="en-US" dirty="0">
                <a:solidFill>
                  <a:srgbClr val="00FF00"/>
                </a:solidFill>
              </a:rPr>
              <a:t>R</a:t>
            </a:r>
            <a:r>
              <a:rPr lang="en-US" altLang="en-US" dirty="0"/>
              <a:t> to a key of 	relation </a:t>
            </a:r>
            <a:r>
              <a:rPr lang="en-US" altLang="en-US" dirty="0">
                <a:solidFill>
                  <a:srgbClr val="00FF00"/>
                </a:solidFill>
              </a:rPr>
              <a:t>S</a:t>
            </a:r>
            <a:r>
              <a:rPr lang="en-US" altLang="en-US" dirty="0"/>
              <a:t>, two violations are possible:</a:t>
            </a:r>
          </a:p>
          <a:p>
            <a:pPr marL="457200" lvl="1" indent="0">
              <a:buNone/>
            </a:pPr>
            <a:r>
              <a:rPr lang="en-US" altLang="en-US" dirty="0">
                <a:solidFill>
                  <a:schemeClr val="bg1">
                    <a:lumMod val="85000"/>
                  </a:schemeClr>
                </a:solidFill>
              </a:rPr>
              <a:t>-- An insert or update to R introduces values 	not found in S.</a:t>
            </a:r>
          </a:p>
          <a:p>
            <a:pPr marL="457200" lvl="1" indent="0">
              <a:buNone/>
            </a:pPr>
            <a:r>
              <a:rPr lang="en-US" altLang="en-US" dirty="0"/>
              <a:t>-- A deletion or update to </a:t>
            </a:r>
            <a:r>
              <a:rPr lang="en-US" altLang="en-US" dirty="0">
                <a:solidFill>
                  <a:srgbClr val="00FF00"/>
                </a:solidFill>
              </a:rPr>
              <a:t>S</a:t>
            </a:r>
            <a:r>
              <a:rPr lang="en-US" altLang="en-US" dirty="0"/>
              <a:t> causes some 	tuples of </a:t>
            </a:r>
            <a:r>
              <a:rPr lang="en-US" altLang="en-US" dirty="0">
                <a:solidFill>
                  <a:srgbClr val="00FF00"/>
                </a:solidFill>
              </a:rPr>
              <a:t>R</a:t>
            </a:r>
            <a:r>
              <a:rPr lang="en-US" altLang="en-US" dirty="0"/>
              <a:t> to “dangle.”</a:t>
            </a:r>
          </a:p>
        </p:txBody>
      </p:sp>
      <p:sp>
        <p:nvSpPr>
          <p:cNvPr id="5" name="TextBox 3"/>
          <p:cNvSpPr txBox="1">
            <a:spLocks noChangeArrowheads="1"/>
          </p:cNvSpPr>
          <p:nvPr/>
        </p:nvSpPr>
        <p:spPr bwMode="auto">
          <a:xfrm>
            <a:off x="6971297" y="88612"/>
            <a:ext cx="2079608" cy="5847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+mn-cs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zh-CN" sz="1600" dirty="0">
                <a:solidFill>
                  <a:srgbClr val="00FF00"/>
                </a:solidFill>
                <a:ea typeface="宋体" panose="02010600030101010101" pitchFamily="2" charset="-122"/>
              </a:rPr>
              <a:t>Sells(</a:t>
            </a:r>
            <a:r>
              <a:rPr lang="en-US" altLang="zh-CN" sz="1600" u="sng" dirty="0">
                <a:solidFill>
                  <a:srgbClr val="00FF00"/>
                </a:solidFill>
                <a:ea typeface="宋体" panose="02010600030101010101" pitchFamily="2" charset="-122"/>
              </a:rPr>
              <a:t>bar</a:t>
            </a:r>
            <a:r>
              <a:rPr lang="en-US" altLang="zh-CN" sz="1600" dirty="0">
                <a:solidFill>
                  <a:srgbClr val="00FF00"/>
                </a:solidFill>
                <a:ea typeface="宋体" panose="02010600030101010101" pitchFamily="2" charset="-122"/>
              </a:rPr>
              <a:t>, </a:t>
            </a:r>
            <a:r>
              <a:rPr lang="en-US" altLang="zh-CN" sz="1600" u="sng" dirty="0">
                <a:solidFill>
                  <a:srgbClr val="00B050"/>
                </a:solidFill>
                <a:ea typeface="宋体" panose="02010600030101010101" pitchFamily="2" charset="-122"/>
              </a:rPr>
              <a:t>beer</a:t>
            </a:r>
            <a:r>
              <a:rPr lang="en-US" altLang="zh-CN" sz="1600" dirty="0">
                <a:solidFill>
                  <a:srgbClr val="00FF00"/>
                </a:solidFill>
                <a:ea typeface="宋体" panose="02010600030101010101" pitchFamily="2" charset="-122"/>
              </a:rPr>
              <a:t>, price)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zh-CN" sz="1600" dirty="0">
                <a:solidFill>
                  <a:srgbClr val="00FF00"/>
                </a:solidFill>
                <a:ea typeface="宋体" panose="02010600030101010101" pitchFamily="2" charset="-122"/>
              </a:rPr>
              <a:t>Beers(</a:t>
            </a:r>
            <a:r>
              <a:rPr lang="en-US" altLang="zh-CN" sz="1600" u="sng" dirty="0">
                <a:solidFill>
                  <a:srgbClr val="00FF00"/>
                </a:solidFill>
                <a:ea typeface="宋体" panose="02010600030101010101" pitchFamily="2" charset="-122"/>
              </a:rPr>
              <a:t>name</a:t>
            </a:r>
            <a:r>
              <a:rPr lang="en-US" altLang="zh-CN" sz="1600" dirty="0">
                <a:solidFill>
                  <a:srgbClr val="00FF00"/>
                </a:solidFill>
                <a:ea typeface="宋体" panose="02010600030101010101" pitchFamily="2" charset="-122"/>
              </a:rPr>
              <a:t>, </a:t>
            </a:r>
            <a:r>
              <a:rPr lang="en-US" altLang="zh-CN" sz="1600" dirty="0" err="1">
                <a:solidFill>
                  <a:srgbClr val="00FF00"/>
                </a:solidFill>
                <a:ea typeface="宋体" panose="02010600030101010101" pitchFamily="2" charset="-122"/>
              </a:rPr>
              <a:t>manf</a:t>
            </a:r>
            <a:r>
              <a:rPr lang="en-US" altLang="zh-CN" sz="1600" dirty="0">
                <a:solidFill>
                  <a:srgbClr val="00FF00"/>
                </a:solidFill>
                <a:ea typeface="宋体" panose="02010600030101010101" pitchFamily="2" charset="-122"/>
              </a:rPr>
              <a:t>)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924027" y="5263147"/>
          <a:ext cx="1828798" cy="108150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275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0740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4864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70376">
                <a:tc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bar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beer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price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0376">
                <a:tc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Joe’s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Bud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3.00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0376">
                <a:tc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Sue’s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Miller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3.50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70376"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FF0000"/>
                          </a:solidFill>
                        </a:rPr>
                        <a:t>Sue’s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FF0000"/>
                          </a:solidFill>
                        </a:rPr>
                        <a:t>Bud Lite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FF0000"/>
                          </a:solidFill>
                        </a:rPr>
                        <a:t>3.20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2958165" y="5263147"/>
          <a:ext cx="1180700" cy="108150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03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903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70376">
                <a:tc>
                  <a:txBody>
                    <a:bodyPr/>
                    <a:lstStyle/>
                    <a:p>
                      <a:r>
                        <a:rPr lang="en-US" sz="1100" dirty="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 err="1"/>
                        <a:t>manf</a:t>
                      </a:r>
                      <a:endParaRPr lang="en-US" sz="11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0376">
                <a:tc>
                  <a:txBody>
                    <a:bodyPr/>
                    <a:lstStyle/>
                    <a:p>
                      <a:r>
                        <a:rPr lang="en-US" sz="1100" dirty="0"/>
                        <a:t>Bud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A.B.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0376">
                <a:tc>
                  <a:txBody>
                    <a:bodyPr/>
                    <a:lstStyle/>
                    <a:p>
                      <a:r>
                        <a:rPr lang="en-US" sz="1100" dirty="0"/>
                        <a:t>Miller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MBC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70376">
                <a:tc>
                  <a:txBody>
                    <a:bodyPr/>
                    <a:lstStyle/>
                    <a:p>
                      <a:endParaRPr lang="en-US" sz="11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1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1413854" y="4955370"/>
            <a:ext cx="84914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00FF00"/>
                </a:solidFill>
              </a:rPr>
              <a:t>Sells (R)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123943" y="4955370"/>
            <a:ext cx="93096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00FF00"/>
                </a:solidFill>
              </a:rPr>
              <a:t>Beers (S)</a:t>
            </a:r>
          </a:p>
        </p:txBody>
      </p:sp>
      <p:graphicFrame>
        <p:nvGraphicFramePr>
          <p:cNvPr id="11" name="Table 10"/>
          <p:cNvGraphicFramePr>
            <a:graphicFrameLocks noGrp="1"/>
          </p:cNvGraphicFramePr>
          <p:nvPr/>
        </p:nvGraphicFramePr>
        <p:xfrm>
          <a:off x="4922811" y="5263147"/>
          <a:ext cx="1828798" cy="108150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275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0740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4864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70376">
                <a:tc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bar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beer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price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0376">
                <a:tc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Joe’s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Bud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3.00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0376">
                <a:tc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Sue’s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Miller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3.50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70376">
                <a:tc>
                  <a:txBody>
                    <a:bodyPr/>
                    <a:lstStyle/>
                    <a:p>
                      <a:pPr algn="ctr"/>
                      <a:endParaRPr lang="en-US" sz="11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12" name="Table 11"/>
          <p:cNvGraphicFramePr>
            <a:graphicFrameLocks noGrp="1"/>
          </p:cNvGraphicFramePr>
          <p:nvPr/>
        </p:nvGraphicFramePr>
        <p:xfrm>
          <a:off x="6907678" y="5263147"/>
          <a:ext cx="1180700" cy="108150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03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903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70376">
                <a:tc>
                  <a:txBody>
                    <a:bodyPr/>
                    <a:lstStyle/>
                    <a:p>
                      <a:r>
                        <a:rPr lang="en-US" sz="1100" dirty="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 err="1"/>
                        <a:t>manf</a:t>
                      </a:r>
                      <a:endParaRPr lang="en-US" sz="11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0376">
                <a:tc>
                  <a:txBody>
                    <a:bodyPr/>
                    <a:lstStyle/>
                    <a:p>
                      <a:r>
                        <a:rPr lang="en-US" sz="1100" dirty="0"/>
                        <a:t>Bud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A.B.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0376">
                <a:tc>
                  <a:txBody>
                    <a:bodyPr/>
                    <a:lstStyle/>
                    <a:p>
                      <a:r>
                        <a:rPr lang="en-US" sz="1100" dirty="0"/>
                        <a:t>Miller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MBC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70376">
                <a:tc>
                  <a:txBody>
                    <a:bodyPr/>
                    <a:lstStyle/>
                    <a:p>
                      <a:endParaRPr lang="en-US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1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15" name="TextBox 14"/>
          <p:cNvSpPr txBox="1"/>
          <p:nvPr/>
        </p:nvSpPr>
        <p:spPr>
          <a:xfrm>
            <a:off x="5412638" y="4955369"/>
            <a:ext cx="84914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00FF00"/>
                </a:solidFill>
              </a:rPr>
              <a:t>Sells (R)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040220" y="4955368"/>
            <a:ext cx="93096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00FF00"/>
                </a:solidFill>
              </a:rPr>
              <a:t>Beers (S)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776789" y="6477000"/>
            <a:ext cx="976036" cy="276999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1200" dirty="0"/>
              <a:t>No Bud Lite</a:t>
            </a:r>
          </a:p>
        </p:txBody>
      </p:sp>
      <p:cxnSp>
        <p:nvCxnSpPr>
          <p:cNvPr id="20" name="Straight Arrow Connector 19"/>
          <p:cNvCxnSpPr/>
          <p:nvPr/>
        </p:nvCxnSpPr>
        <p:spPr>
          <a:xfrm flipV="1">
            <a:off x="2752825" y="6248400"/>
            <a:ext cx="205340" cy="22860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1923292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A2B39F-2403-4DD1-A264-7B309658E27A}" type="slidenum">
              <a:rPr lang="en-US" altLang="en-US"/>
              <a:pPr/>
              <a:t>30</a:t>
            </a:fld>
            <a:endParaRPr lang="en-US" altLang="en-US"/>
          </a:p>
        </p:txBody>
      </p:sp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628847"/>
            <a:ext cx="8991600" cy="651309"/>
          </a:xfrm>
        </p:spPr>
        <p:txBody>
          <a:bodyPr/>
          <a:lstStyle/>
          <a:p>
            <a:r>
              <a:rPr lang="en-US" altLang="en-US" sz="4000" dirty="0"/>
              <a:t>Enforcing Foreign-Key Constraints</a:t>
            </a:r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74847" y="1409722"/>
            <a:ext cx="8159014" cy="3495574"/>
          </a:xfrm>
        </p:spPr>
        <p:txBody>
          <a:bodyPr/>
          <a:lstStyle/>
          <a:p>
            <a:pPr indent="-548640" defTabSz="548640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en-US" dirty="0"/>
              <a:t>If there is a foreign-key constraint from 	attributes of relation </a:t>
            </a:r>
            <a:r>
              <a:rPr lang="en-US" altLang="en-US" dirty="0">
                <a:solidFill>
                  <a:srgbClr val="00FF00"/>
                </a:solidFill>
              </a:rPr>
              <a:t>R</a:t>
            </a:r>
            <a:r>
              <a:rPr lang="en-US" altLang="en-US" dirty="0"/>
              <a:t> to a key of 	relation </a:t>
            </a:r>
            <a:r>
              <a:rPr lang="en-US" altLang="en-US" dirty="0">
                <a:solidFill>
                  <a:srgbClr val="00FF00"/>
                </a:solidFill>
              </a:rPr>
              <a:t>S</a:t>
            </a:r>
            <a:r>
              <a:rPr lang="en-US" altLang="en-US" dirty="0"/>
              <a:t>, two violations are possible:</a:t>
            </a:r>
          </a:p>
          <a:p>
            <a:pPr marL="457200" lvl="1" indent="0">
              <a:buNone/>
            </a:pPr>
            <a:r>
              <a:rPr lang="en-US" altLang="en-US" dirty="0">
                <a:solidFill>
                  <a:schemeClr val="bg1">
                    <a:lumMod val="85000"/>
                  </a:schemeClr>
                </a:solidFill>
              </a:rPr>
              <a:t>-- An insert or update to R introduces values 	not found in S.</a:t>
            </a:r>
          </a:p>
          <a:p>
            <a:pPr marL="457200" lvl="1" indent="0">
              <a:buNone/>
            </a:pPr>
            <a:r>
              <a:rPr lang="en-US" altLang="en-US" dirty="0"/>
              <a:t>-- A deletion or update to </a:t>
            </a:r>
            <a:r>
              <a:rPr lang="en-US" altLang="en-US" dirty="0">
                <a:solidFill>
                  <a:srgbClr val="00FF00"/>
                </a:solidFill>
              </a:rPr>
              <a:t>S</a:t>
            </a:r>
            <a:r>
              <a:rPr lang="en-US" altLang="en-US" dirty="0"/>
              <a:t> causes some 	tuples of </a:t>
            </a:r>
            <a:r>
              <a:rPr lang="en-US" altLang="en-US" dirty="0">
                <a:solidFill>
                  <a:srgbClr val="00FF00"/>
                </a:solidFill>
              </a:rPr>
              <a:t>R</a:t>
            </a:r>
            <a:r>
              <a:rPr lang="en-US" altLang="en-US" dirty="0"/>
              <a:t> to “dangle.”</a:t>
            </a:r>
          </a:p>
        </p:txBody>
      </p:sp>
      <p:sp>
        <p:nvSpPr>
          <p:cNvPr id="5" name="TextBox 3"/>
          <p:cNvSpPr txBox="1">
            <a:spLocks noChangeArrowheads="1"/>
          </p:cNvSpPr>
          <p:nvPr/>
        </p:nvSpPr>
        <p:spPr bwMode="auto">
          <a:xfrm>
            <a:off x="6971297" y="88612"/>
            <a:ext cx="2079608" cy="5847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+mn-cs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zh-CN" sz="1600" dirty="0">
                <a:solidFill>
                  <a:srgbClr val="00FF00"/>
                </a:solidFill>
                <a:ea typeface="宋体" panose="02010600030101010101" pitchFamily="2" charset="-122"/>
              </a:rPr>
              <a:t>Sells(</a:t>
            </a:r>
            <a:r>
              <a:rPr lang="en-US" altLang="zh-CN" sz="1600" u="sng" dirty="0">
                <a:solidFill>
                  <a:srgbClr val="00FF00"/>
                </a:solidFill>
                <a:ea typeface="宋体" panose="02010600030101010101" pitchFamily="2" charset="-122"/>
              </a:rPr>
              <a:t>bar</a:t>
            </a:r>
            <a:r>
              <a:rPr lang="en-US" altLang="zh-CN" sz="1600" dirty="0">
                <a:solidFill>
                  <a:srgbClr val="00FF00"/>
                </a:solidFill>
                <a:ea typeface="宋体" panose="02010600030101010101" pitchFamily="2" charset="-122"/>
              </a:rPr>
              <a:t>, </a:t>
            </a:r>
            <a:r>
              <a:rPr lang="en-US" altLang="zh-CN" sz="1600" u="sng" dirty="0">
                <a:solidFill>
                  <a:srgbClr val="00B050"/>
                </a:solidFill>
                <a:ea typeface="宋体" panose="02010600030101010101" pitchFamily="2" charset="-122"/>
              </a:rPr>
              <a:t>beer</a:t>
            </a:r>
            <a:r>
              <a:rPr lang="en-US" altLang="zh-CN" sz="1600" dirty="0">
                <a:solidFill>
                  <a:srgbClr val="00FF00"/>
                </a:solidFill>
                <a:ea typeface="宋体" panose="02010600030101010101" pitchFamily="2" charset="-122"/>
              </a:rPr>
              <a:t>, price)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zh-CN" sz="1600" dirty="0">
                <a:solidFill>
                  <a:srgbClr val="00FF00"/>
                </a:solidFill>
                <a:ea typeface="宋体" panose="02010600030101010101" pitchFamily="2" charset="-122"/>
              </a:rPr>
              <a:t>Beers(</a:t>
            </a:r>
            <a:r>
              <a:rPr lang="en-US" altLang="zh-CN" sz="1600" u="sng" dirty="0">
                <a:solidFill>
                  <a:srgbClr val="00FF00"/>
                </a:solidFill>
                <a:ea typeface="宋体" panose="02010600030101010101" pitchFamily="2" charset="-122"/>
              </a:rPr>
              <a:t>name</a:t>
            </a:r>
            <a:r>
              <a:rPr lang="en-US" altLang="zh-CN" sz="1600" dirty="0">
                <a:solidFill>
                  <a:srgbClr val="00FF00"/>
                </a:solidFill>
                <a:ea typeface="宋体" panose="02010600030101010101" pitchFamily="2" charset="-122"/>
              </a:rPr>
              <a:t>, </a:t>
            </a:r>
            <a:r>
              <a:rPr lang="en-US" altLang="zh-CN" sz="1600" dirty="0" err="1">
                <a:solidFill>
                  <a:srgbClr val="00FF00"/>
                </a:solidFill>
                <a:ea typeface="宋体" panose="02010600030101010101" pitchFamily="2" charset="-122"/>
              </a:rPr>
              <a:t>manf</a:t>
            </a:r>
            <a:r>
              <a:rPr lang="en-US" altLang="zh-CN" sz="1600" dirty="0">
                <a:solidFill>
                  <a:srgbClr val="00FF00"/>
                </a:solidFill>
                <a:ea typeface="宋体" panose="02010600030101010101" pitchFamily="2" charset="-122"/>
              </a:rPr>
              <a:t>)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924027" y="5263147"/>
          <a:ext cx="1828798" cy="108150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275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0740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4864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70376">
                <a:tc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bar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beer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price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0376">
                <a:tc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Joe’s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Bud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3.00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0376">
                <a:tc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Sue’s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Miller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3.50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70376"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FF0000"/>
                          </a:solidFill>
                        </a:rPr>
                        <a:t>Sue’s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FF0000"/>
                          </a:solidFill>
                        </a:rPr>
                        <a:t>Bud Lite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FF0000"/>
                          </a:solidFill>
                        </a:rPr>
                        <a:t>3.20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2958165" y="5263147"/>
          <a:ext cx="1180700" cy="108150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03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903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70376">
                <a:tc>
                  <a:txBody>
                    <a:bodyPr/>
                    <a:lstStyle/>
                    <a:p>
                      <a:r>
                        <a:rPr lang="en-US" sz="1100" dirty="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 err="1"/>
                        <a:t>manf</a:t>
                      </a:r>
                      <a:endParaRPr lang="en-US" sz="11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0376">
                <a:tc>
                  <a:txBody>
                    <a:bodyPr/>
                    <a:lstStyle/>
                    <a:p>
                      <a:r>
                        <a:rPr lang="en-US" sz="1100" dirty="0"/>
                        <a:t>Bud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A.B.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0376">
                <a:tc>
                  <a:txBody>
                    <a:bodyPr/>
                    <a:lstStyle/>
                    <a:p>
                      <a:r>
                        <a:rPr lang="en-US" sz="1100" dirty="0"/>
                        <a:t>Miller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MBC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70376">
                <a:tc>
                  <a:txBody>
                    <a:bodyPr/>
                    <a:lstStyle/>
                    <a:p>
                      <a:endParaRPr lang="en-US" sz="11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1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1413854" y="4955370"/>
            <a:ext cx="84914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00FF00"/>
                </a:solidFill>
              </a:rPr>
              <a:t>Sells (R)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123943" y="4955370"/>
            <a:ext cx="93096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00FF00"/>
                </a:solidFill>
              </a:rPr>
              <a:t>Beers (S)</a:t>
            </a:r>
          </a:p>
        </p:txBody>
      </p:sp>
      <p:graphicFrame>
        <p:nvGraphicFramePr>
          <p:cNvPr id="11" name="Table 10"/>
          <p:cNvGraphicFramePr>
            <a:graphicFrameLocks noGrp="1"/>
          </p:cNvGraphicFramePr>
          <p:nvPr/>
        </p:nvGraphicFramePr>
        <p:xfrm>
          <a:off x="4922811" y="5263147"/>
          <a:ext cx="1828798" cy="108150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275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0740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4864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70376">
                <a:tc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bar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beer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price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0376">
                <a:tc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Joe’s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Bud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3.00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0376">
                <a:tc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Sue’s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Miller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3.50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70376">
                <a:tc>
                  <a:txBody>
                    <a:bodyPr/>
                    <a:lstStyle/>
                    <a:p>
                      <a:pPr algn="ctr"/>
                      <a:endParaRPr lang="en-US" sz="11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12" name="Table 11"/>
          <p:cNvGraphicFramePr>
            <a:graphicFrameLocks noGrp="1"/>
          </p:cNvGraphicFramePr>
          <p:nvPr/>
        </p:nvGraphicFramePr>
        <p:xfrm>
          <a:off x="6907678" y="5263147"/>
          <a:ext cx="1180700" cy="108150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03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903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70376">
                <a:tc>
                  <a:txBody>
                    <a:bodyPr/>
                    <a:lstStyle/>
                    <a:p>
                      <a:r>
                        <a:rPr lang="en-US" sz="1100" dirty="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 err="1"/>
                        <a:t>manf</a:t>
                      </a:r>
                      <a:endParaRPr lang="en-US" sz="11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0376">
                <a:tc>
                  <a:txBody>
                    <a:bodyPr/>
                    <a:lstStyle/>
                    <a:p>
                      <a:r>
                        <a:rPr lang="en-US" sz="1100" dirty="0"/>
                        <a:t>Bud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A.B.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0376">
                <a:tc>
                  <a:txBody>
                    <a:bodyPr/>
                    <a:lstStyle/>
                    <a:p>
                      <a:r>
                        <a:rPr lang="en-US" sz="1100" dirty="0"/>
                        <a:t>Miller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MBC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70376">
                <a:tc>
                  <a:txBody>
                    <a:bodyPr/>
                    <a:lstStyle/>
                    <a:p>
                      <a:endParaRPr lang="en-US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1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cxnSp>
        <p:nvCxnSpPr>
          <p:cNvPr id="9" name="Straight Connector 8"/>
          <p:cNvCxnSpPr/>
          <p:nvPr/>
        </p:nvCxnSpPr>
        <p:spPr>
          <a:xfrm flipV="1">
            <a:off x="6971297" y="5659655"/>
            <a:ext cx="883981" cy="1925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5412638" y="4955369"/>
            <a:ext cx="84914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00FF00"/>
                </a:solidFill>
              </a:rPr>
              <a:t>Sells (R)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040220" y="4955368"/>
            <a:ext cx="93096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00FF00"/>
                </a:solidFill>
              </a:rPr>
              <a:t>Beers (S)</a:t>
            </a:r>
          </a:p>
        </p:txBody>
      </p:sp>
      <p:sp>
        <p:nvSpPr>
          <p:cNvPr id="13" name="Oval 12"/>
          <p:cNvSpPr/>
          <p:nvPr/>
        </p:nvSpPr>
        <p:spPr>
          <a:xfrm>
            <a:off x="5630780" y="5563402"/>
            <a:ext cx="404261" cy="211756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5970259" y="5492280"/>
            <a:ext cx="28245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rgbClr val="FF0000"/>
                </a:solidFill>
              </a:rPr>
              <a:t>?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776789" y="6477000"/>
            <a:ext cx="976036" cy="276999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1200" dirty="0"/>
              <a:t>No Bud Lite</a:t>
            </a:r>
          </a:p>
        </p:txBody>
      </p:sp>
      <p:cxnSp>
        <p:nvCxnSpPr>
          <p:cNvPr id="20" name="Straight Arrow Connector 19"/>
          <p:cNvCxnSpPr/>
          <p:nvPr/>
        </p:nvCxnSpPr>
        <p:spPr>
          <a:xfrm flipV="1">
            <a:off x="2752825" y="6248400"/>
            <a:ext cx="205340" cy="22860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6405610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D6DAFA-47C6-4536-A784-D7748241192D}" type="slidenum">
              <a:rPr lang="en-US" altLang="en-US"/>
              <a:pPr/>
              <a:t>31</a:t>
            </a:fld>
            <a:endParaRPr lang="en-US" altLang="en-US"/>
          </a:p>
        </p:txBody>
      </p:sp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445970"/>
            <a:ext cx="7772400" cy="478055"/>
          </a:xfrm>
        </p:spPr>
        <p:txBody>
          <a:bodyPr/>
          <a:lstStyle/>
          <a:p>
            <a:r>
              <a:rPr lang="en-US" altLang="en-US" sz="4000" dirty="0"/>
              <a:t>Actions Taken</a:t>
            </a:r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172679"/>
            <a:ext cx="7659303" cy="5046846"/>
          </a:xfrm>
        </p:spPr>
        <p:txBody>
          <a:bodyPr/>
          <a:lstStyle/>
          <a:p>
            <a:pPr indent="-548640" defTabSz="548640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en-US" sz="2800" dirty="0"/>
              <a:t>Suppose </a:t>
            </a:r>
            <a:r>
              <a:rPr lang="en-US" altLang="en-US" sz="2800" dirty="0">
                <a:solidFill>
                  <a:srgbClr val="00FF00"/>
                </a:solidFill>
              </a:rPr>
              <a:t>R</a:t>
            </a:r>
            <a:r>
              <a:rPr lang="en-US" altLang="en-US" sz="2800" dirty="0"/>
              <a:t> = </a:t>
            </a:r>
            <a:r>
              <a:rPr lang="en-US" altLang="en-US" sz="2800" dirty="0">
                <a:solidFill>
                  <a:srgbClr val="00FF00"/>
                </a:solidFill>
              </a:rPr>
              <a:t>Sells</a:t>
            </a:r>
            <a:r>
              <a:rPr lang="en-US" altLang="en-US" sz="2800" dirty="0"/>
              <a:t>, </a:t>
            </a:r>
            <a:r>
              <a:rPr lang="en-US" altLang="en-US" sz="2800" dirty="0">
                <a:solidFill>
                  <a:srgbClr val="00FF00"/>
                </a:solidFill>
              </a:rPr>
              <a:t>S</a:t>
            </a:r>
            <a:r>
              <a:rPr lang="en-US" altLang="en-US" sz="2800" dirty="0"/>
              <a:t> = </a:t>
            </a:r>
            <a:r>
              <a:rPr lang="en-US" altLang="en-US" sz="2800" dirty="0">
                <a:solidFill>
                  <a:srgbClr val="00FF00"/>
                </a:solidFill>
              </a:rPr>
              <a:t>Beers</a:t>
            </a:r>
            <a:r>
              <a:rPr lang="en-US" altLang="en-US" sz="2800" dirty="0"/>
              <a:t>.</a:t>
            </a:r>
          </a:p>
        </p:txBody>
      </p:sp>
      <p:sp>
        <p:nvSpPr>
          <p:cNvPr id="5" name="TextBox 3"/>
          <p:cNvSpPr txBox="1">
            <a:spLocks noChangeArrowheads="1"/>
          </p:cNvSpPr>
          <p:nvPr/>
        </p:nvSpPr>
        <p:spPr bwMode="auto">
          <a:xfrm>
            <a:off x="6971297" y="88612"/>
            <a:ext cx="2079608" cy="5847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+mn-cs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zh-CN" sz="1600" dirty="0">
                <a:solidFill>
                  <a:srgbClr val="00FF00"/>
                </a:solidFill>
                <a:ea typeface="宋体" panose="02010600030101010101" pitchFamily="2" charset="-122"/>
              </a:rPr>
              <a:t>Sells(</a:t>
            </a:r>
            <a:r>
              <a:rPr lang="en-US" altLang="zh-CN" sz="1600" u="sng" dirty="0">
                <a:solidFill>
                  <a:srgbClr val="00FF00"/>
                </a:solidFill>
                <a:ea typeface="宋体" panose="02010600030101010101" pitchFamily="2" charset="-122"/>
              </a:rPr>
              <a:t>bar</a:t>
            </a:r>
            <a:r>
              <a:rPr lang="en-US" altLang="zh-CN" sz="1600" dirty="0">
                <a:solidFill>
                  <a:srgbClr val="00FF00"/>
                </a:solidFill>
                <a:ea typeface="宋体" panose="02010600030101010101" pitchFamily="2" charset="-122"/>
              </a:rPr>
              <a:t>, </a:t>
            </a:r>
            <a:r>
              <a:rPr lang="en-US" altLang="zh-CN" sz="1600" u="sng" dirty="0">
                <a:solidFill>
                  <a:srgbClr val="00B050"/>
                </a:solidFill>
                <a:ea typeface="宋体" panose="02010600030101010101" pitchFamily="2" charset="-122"/>
              </a:rPr>
              <a:t>beer</a:t>
            </a:r>
            <a:r>
              <a:rPr lang="en-US" altLang="zh-CN" sz="1600" dirty="0">
                <a:solidFill>
                  <a:srgbClr val="00FF00"/>
                </a:solidFill>
                <a:ea typeface="宋体" panose="02010600030101010101" pitchFamily="2" charset="-122"/>
              </a:rPr>
              <a:t>, price)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zh-CN" sz="1600" dirty="0">
                <a:solidFill>
                  <a:srgbClr val="00FF00"/>
                </a:solidFill>
                <a:ea typeface="宋体" panose="02010600030101010101" pitchFamily="2" charset="-122"/>
              </a:rPr>
              <a:t>Beers(</a:t>
            </a:r>
            <a:r>
              <a:rPr lang="en-US" altLang="zh-CN" sz="1600" u="sng" dirty="0">
                <a:solidFill>
                  <a:srgbClr val="00FF00"/>
                </a:solidFill>
                <a:ea typeface="宋体" panose="02010600030101010101" pitchFamily="2" charset="-122"/>
              </a:rPr>
              <a:t>name</a:t>
            </a:r>
            <a:r>
              <a:rPr lang="en-US" altLang="zh-CN" sz="1600" dirty="0">
                <a:solidFill>
                  <a:srgbClr val="00FF00"/>
                </a:solidFill>
                <a:ea typeface="宋体" panose="02010600030101010101" pitchFamily="2" charset="-122"/>
              </a:rPr>
              <a:t>, </a:t>
            </a:r>
            <a:r>
              <a:rPr lang="en-US" altLang="zh-CN" sz="1600" dirty="0" err="1">
                <a:solidFill>
                  <a:srgbClr val="00FF00"/>
                </a:solidFill>
                <a:ea typeface="宋体" panose="02010600030101010101" pitchFamily="2" charset="-122"/>
              </a:rPr>
              <a:t>manf</a:t>
            </a:r>
            <a:r>
              <a:rPr lang="en-US" altLang="zh-CN" sz="1600" dirty="0">
                <a:solidFill>
                  <a:srgbClr val="00FF00"/>
                </a:solidFill>
                <a:ea typeface="宋体" panose="02010600030101010101" pitchFamily="2" charset="-122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7197405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D6DAFA-47C6-4536-A784-D7748241192D}" type="slidenum">
              <a:rPr lang="en-US" altLang="en-US"/>
              <a:pPr/>
              <a:t>32</a:t>
            </a:fld>
            <a:endParaRPr lang="en-US" altLang="en-US"/>
          </a:p>
        </p:txBody>
      </p:sp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445970"/>
            <a:ext cx="7772400" cy="478055"/>
          </a:xfrm>
        </p:spPr>
        <p:txBody>
          <a:bodyPr/>
          <a:lstStyle/>
          <a:p>
            <a:r>
              <a:rPr lang="en-US" altLang="en-US" sz="4000" dirty="0"/>
              <a:t>Actions Taken</a:t>
            </a:r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172679"/>
            <a:ext cx="7659303" cy="5046846"/>
          </a:xfrm>
        </p:spPr>
        <p:txBody>
          <a:bodyPr/>
          <a:lstStyle/>
          <a:p>
            <a:pPr indent="-548640" defTabSz="548640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en-US" sz="2800" dirty="0"/>
              <a:t>Suppose </a:t>
            </a:r>
            <a:r>
              <a:rPr lang="en-US" altLang="en-US" sz="2800" dirty="0">
                <a:solidFill>
                  <a:srgbClr val="00FF00"/>
                </a:solidFill>
              </a:rPr>
              <a:t>R</a:t>
            </a:r>
            <a:r>
              <a:rPr lang="en-US" altLang="en-US" sz="2800" dirty="0"/>
              <a:t> = </a:t>
            </a:r>
            <a:r>
              <a:rPr lang="en-US" altLang="en-US" sz="2800" dirty="0">
                <a:solidFill>
                  <a:srgbClr val="00FF00"/>
                </a:solidFill>
              </a:rPr>
              <a:t>Sells</a:t>
            </a:r>
            <a:r>
              <a:rPr lang="en-US" altLang="en-US" sz="2800" dirty="0"/>
              <a:t>, </a:t>
            </a:r>
            <a:r>
              <a:rPr lang="en-US" altLang="en-US" sz="2800" dirty="0">
                <a:solidFill>
                  <a:srgbClr val="00FF00"/>
                </a:solidFill>
              </a:rPr>
              <a:t>S</a:t>
            </a:r>
            <a:r>
              <a:rPr lang="en-US" altLang="en-US" sz="2800" dirty="0"/>
              <a:t> = </a:t>
            </a:r>
            <a:r>
              <a:rPr lang="en-US" altLang="en-US" sz="2800" dirty="0">
                <a:solidFill>
                  <a:srgbClr val="00FF00"/>
                </a:solidFill>
              </a:rPr>
              <a:t>Beers</a:t>
            </a:r>
            <a:r>
              <a:rPr lang="en-US" altLang="en-US" sz="2800" dirty="0"/>
              <a:t>.</a:t>
            </a:r>
          </a:p>
          <a:p>
            <a:pPr indent="-548640" defTabSz="548640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en-US" sz="2800" dirty="0"/>
              <a:t>An insert or update to </a:t>
            </a:r>
            <a:r>
              <a:rPr lang="en-US" altLang="en-US" sz="2800" dirty="0">
                <a:solidFill>
                  <a:srgbClr val="00FF00"/>
                </a:solidFill>
              </a:rPr>
              <a:t>Sells</a:t>
            </a:r>
            <a:r>
              <a:rPr lang="en-US" altLang="en-US" sz="2800" dirty="0"/>
              <a:t> that introduces 	a nonexistent beer </a:t>
            </a:r>
            <a:r>
              <a:rPr lang="en-US" altLang="en-US" sz="2800" dirty="0">
                <a:solidFill>
                  <a:srgbClr val="FF0000"/>
                </a:solidFill>
              </a:rPr>
              <a:t>must be </a:t>
            </a:r>
            <a:r>
              <a:rPr lang="en-US" altLang="en-US" sz="2800" dirty="0"/>
              <a:t>rejected.</a:t>
            </a:r>
          </a:p>
        </p:txBody>
      </p:sp>
      <p:sp>
        <p:nvSpPr>
          <p:cNvPr id="5" name="TextBox 3"/>
          <p:cNvSpPr txBox="1">
            <a:spLocks noChangeArrowheads="1"/>
          </p:cNvSpPr>
          <p:nvPr/>
        </p:nvSpPr>
        <p:spPr bwMode="auto">
          <a:xfrm>
            <a:off x="6971297" y="88612"/>
            <a:ext cx="2079608" cy="5847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+mn-cs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zh-CN" sz="1600" dirty="0">
                <a:solidFill>
                  <a:srgbClr val="00FF00"/>
                </a:solidFill>
                <a:ea typeface="宋体" panose="02010600030101010101" pitchFamily="2" charset="-122"/>
              </a:rPr>
              <a:t>Sells(</a:t>
            </a:r>
            <a:r>
              <a:rPr lang="en-US" altLang="zh-CN" sz="1600" u="sng" dirty="0">
                <a:solidFill>
                  <a:srgbClr val="00FF00"/>
                </a:solidFill>
                <a:ea typeface="宋体" panose="02010600030101010101" pitchFamily="2" charset="-122"/>
              </a:rPr>
              <a:t>bar</a:t>
            </a:r>
            <a:r>
              <a:rPr lang="en-US" altLang="zh-CN" sz="1600" dirty="0">
                <a:solidFill>
                  <a:srgbClr val="00FF00"/>
                </a:solidFill>
                <a:ea typeface="宋体" panose="02010600030101010101" pitchFamily="2" charset="-122"/>
              </a:rPr>
              <a:t>, </a:t>
            </a:r>
            <a:r>
              <a:rPr lang="en-US" altLang="zh-CN" sz="1600" u="sng" dirty="0">
                <a:solidFill>
                  <a:srgbClr val="00B050"/>
                </a:solidFill>
                <a:ea typeface="宋体" panose="02010600030101010101" pitchFamily="2" charset="-122"/>
              </a:rPr>
              <a:t>beer</a:t>
            </a:r>
            <a:r>
              <a:rPr lang="en-US" altLang="zh-CN" sz="1600" dirty="0">
                <a:solidFill>
                  <a:srgbClr val="00FF00"/>
                </a:solidFill>
                <a:ea typeface="宋体" panose="02010600030101010101" pitchFamily="2" charset="-122"/>
              </a:rPr>
              <a:t>, price)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zh-CN" sz="1600" dirty="0">
                <a:solidFill>
                  <a:srgbClr val="00FF00"/>
                </a:solidFill>
                <a:ea typeface="宋体" panose="02010600030101010101" pitchFamily="2" charset="-122"/>
              </a:rPr>
              <a:t>Beers(</a:t>
            </a:r>
            <a:r>
              <a:rPr lang="en-US" altLang="zh-CN" sz="1600" u="sng" dirty="0">
                <a:solidFill>
                  <a:srgbClr val="00FF00"/>
                </a:solidFill>
                <a:ea typeface="宋体" panose="02010600030101010101" pitchFamily="2" charset="-122"/>
              </a:rPr>
              <a:t>name</a:t>
            </a:r>
            <a:r>
              <a:rPr lang="en-US" altLang="zh-CN" sz="1600" dirty="0">
                <a:solidFill>
                  <a:srgbClr val="00FF00"/>
                </a:solidFill>
                <a:ea typeface="宋体" panose="02010600030101010101" pitchFamily="2" charset="-122"/>
              </a:rPr>
              <a:t>, </a:t>
            </a:r>
            <a:r>
              <a:rPr lang="en-US" altLang="zh-CN" sz="1600" dirty="0" err="1">
                <a:solidFill>
                  <a:srgbClr val="00FF00"/>
                </a:solidFill>
                <a:ea typeface="宋体" panose="02010600030101010101" pitchFamily="2" charset="-122"/>
              </a:rPr>
              <a:t>manf</a:t>
            </a:r>
            <a:r>
              <a:rPr lang="en-US" altLang="zh-CN" sz="1600" dirty="0">
                <a:solidFill>
                  <a:srgbClr val="00FF00"/>
                </a:solidFill>
                <a:ea typeface="宋体" panose="02010600030101010101" pitchFamily="2" charset="-122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360736746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D6DAFA-47C6-4536-A784-D7748241192D}" type="slidenum">
              <a:rPr lang="en-US" altLang="en-US"/>
              <a:pPr/>
              <a:t>33</a:t>
            </a:fld>
            <a:endParaRPr lang="en-US" altLang="en-US"/>
          </a:p>
        </p:txBody>
      </p:sp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445970"/>
            <a:ext cx="7772400" cy="478055"/>
          </a:xfrm>
        </p:spPr>
        <p:txBody>
          <a:bodyPr/>
          <a:lstStyle/>
          <a:p>
            <a:r>
              <a:rPr lang="en-US" altLang="en-US" sz="4000" dirty="0"/>
              <a:t>Actions Taken</a:t>
            </a:r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172679"/>
            <a:ext cx="7659303" cy="5046846"/>
          </a:xfrm>
        </p:spPr>
        <p:txBody>
          <a:bodyPr/>
          <a:lstStyle/>
          <a:p>
            <a:pPr indent="-548640" defTabSz="548640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en-US" sz="2800" dirty="0"/>
              <a:t>Suppose </a:t>
            </a:r>
            <a:r>
              <a:rPr lang="en-US" altLang="en-US" sz="2800" dirty="0">
                <a:solidFill>
                  <a:srgbClr val="00FF00"/>
                </a:solidFill>
              </a:rPr>
              <a:t>R</a:t>
            </a:r>
            <a:r>
              <a:rPr lang="en-US" altLang="en-US" sz="2800" dirty="0"/>
              <a:t> = </a:t>
            </a:r>
            <a:r>
              <a:rPr lang="en-US" altLang="en-US" sz="2800" dirty="0">
                <a:solidFill>
                  <a:srgbClr val="00FF00"/>
                </a:solidFill>
              </a:rPr>
              <a:t>Sells</a:t>
            </a:r>
            <a:r>
              <a:rPr lang="en-US" altLang="en-US" sz="2800" dirty="0"/>
              <a:t>, </a:t>
            </a:r>
            <a:r>
              <a:rPr lang="en-US" altLang="en-US" sz="2800" dirty="0">
                <a:solidFill>
                  <a:srgbClr val="00FF00"/>
                </a:solidFill>
              </a:rPr>
              <a:t>S</a:t>
            </a:r>
            <a:r>
              <a:rPr lang="en-US" altLang="en-US" sz="2800" dirty="0"/>
              <a:t> = </a:t>
            </a:r>
            <a:r>
              <a:rPr lang="en-US" altLang="en-US" sz="2800" dirty="0">
                <a:solidFill>
                  <a:srgbClr val="00FF00"/>
                </a:solidFill>
              </a:rPr>
              <a:t>Beers</a:t>
            </a:r>
            <a:r>
              <a:rPr lang="en-US" altLang="en-US" sz="2800" dirty="0"/>
              <a:t>.</a:t>
            </a:r>
          </a:p>
          <a:p>
            <a:pPr indent="-548640" defTabSz="548640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en-US" sz="2800" dirty="0"/>
              <a:t>An insert or update to </a:t>
            </a:r>
            <a:r>
              <a:rPr lang="en-US" altLang="en-US" sz="2800" dirty="0">
                <a:solidFill>
                  <a:srgbClr val="00FF00"/>
                </a:solidFill>
              </a:rPr>
              <a:t>Sells</a:t>
            </a:r>
            <a:r>
              <a:rPr lang="en-US" altLang="en-US" sz="2800" dirty="0"/>
              <a:t> that introduces 	a nonexistent beer </a:t>
            </a:r>
            <a:r>
              <a:rPr lang="en-US" altLang="en-US" sz="2800" dirty="0">
                <a:solidFill>
                  <a:srgbClr val="FF0000"/>
                </a:solidFill>
              </a:rPr>
              <a:t>must be </a:t>
            </a:r>
            <a:r>
              <a:rPr lang="en-US" altLang="en-US" sz="2800" dirty="0"/>
              <a:t>rejected.</a:t>
            </a:r>
          </a:p>
          <a:p>
            <a:pPr indent="-548640" defTabSz="548640">
              <a:buClr>
                <a:schemeClr val="accent2"/>
              </a:buClr>
              <a:buFont typeface="Wingdings" panose="05000000000000000000" pitchFamily="2" charset="2"/>
              <a:buChar char="q"/>
              <a:tabLst>
                <a:tab pos="0" algn="l"/>
              </a:tabLst>
            </a:pPr>
            <a:r>
              <a:rPr lang="en-US" altLang="en-US" sz="2800" dirty="0"/>
              <a:t>A deletion or update to </a:t>
            </a:r>
            <a:r>
              <a:rPr lang="en-US" altLang="en-US" sz="2800" dirty="0">
                <a:solidFill>
                  <a:srgbClr val="00FF00"/>
                </a:solidFill>
              </a:rPr>
              <a:t>Beers</a:t>
            </a:r>
            <a:r>
              <a:rPr lang="en-US" altLang="en-US" sz="2800" dirty="0"/>
              <a:t> that removes 	a beer value found in some tuples of </a:t>
            </a:r>
            <a:r>
              <a:rPr lang="en-US" altLang="en-US" sz="2800" dirty="0">
                <a:solidFill>
                  <a:srgbClr val="00FF00"/>
                </a:solidFill>
              </a:rPr>
              <a:t>Sells</a:t>
            </a:r>
            <a:r>
              <a:rPr lang="en-US" altLang="en-US" sz="2800" dirty="0"/>
              <a:t> 	can be handled in three ways:</a:t>
            </a:r>
          </a:p>
        </p:txBody>
      </p:sp>
      <p:sp>
        <p:nvSpPr>
          <p:cNvPr id="5" name="TextBox 3"/>
          <p:cNvSpPr txBox="1">
            <a:spLocks noChangeArrowheads="1"/>
          </p:cNvSpPr>
          <p:nvPr/>
        </p:nvSpPr>
        <p:spPr bwMode="auto">
          <a:xfrm>
            <a:off x="6971297" y="88612"/>
            <a:ext cx="2079608" cy="5847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+mn-cs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zh-CN" sz="1600" dirty="0">
                <a:solidFill>
                  <a:srgbClr val="00FF00"/>
                </a:solidFill>
                <a:ea typeface="宋体" panose="02010600030101010101" pitchFamily="2" charset="-122"/>
              </a:rPr>
              <a:t>Sells(</a:t>
            </a:r>
            <a:r>
              <a:rPr lang="en-US" altLang="zh-CN" sz="1600" u="sng" dirty="0">
                <a:solidFill>
                  <a:srgbClr val="00FF00"/>
                </a:solidFill>
                <a:ea typeface="宋体" panose="02010600030101010101" pitchFamily="2" charset="-122"/>
              </a:rPr>
              <a:t>bar</a:t>
            </a:r>
            <a:r>
              <a:rPr lang="en-US" altLang="zh-CN" sz="1600" dirty="0">
                <a:solidFill>
                  <a:srgbClr val="00FF00"/>
                </a:solidFill>
                <a:ea typeface="宋体" panose="02010600030101010101" pitchFamily="2" charset="-122"/>
              </a:rPr>
              <a:t>, </a:t>
            </a:r>
            <a:r>
              <a:rPr lang="en-US" altLang="zh-CN" sz="1600" u="sng" dirty="0">
                <a:solidFill>
                  <a:srgbClr val="00B050"/>
                </a:solidFill>
                <a:ea typeface="宋体" panose="02010600030101010101" pitchFamily="2" charset="-122"/>
              </a:rPr>
              <a:t>beer</a:t>
            </a:r>
            <a:r>
              <a:rPr lang="en-US" altLang="zh-CN" sz="1600" dirty="0">
                <a:solidFill>
                  <a:srgbClr val="00FF00"/>
                </a:solidFill>
                <a:ea typeface="宋体" panose="02010600030101010101" pitchFamily="2" charset="-122"/>
              </a:rPr>
              <a:t>, price)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zh-CN" sz="1600" dirty="0">
                <a:solidFill>
                  <a:srgbClr val="00FF00"/>
                </a:solidFill>
                <a:ea typeface="宋体" panose="02010600030101010101" pitchFamily="2" charset="-122"/>
              </a:rPr>
              <a:t>Beers(</a:t>
            </a:r>
            <a:r>
              <a:rPr lang="en-US" altLang="zh-CN" sz="1600" u="sng" dirty="0">
                <a:solidFill>
                  <a:srgbClr val="00FF00"/>
                </a:solidFill>
                <a:ea typeface="宋体" panose="02010600030101010101" pitchFamily="2" charset="-122"/>
              </a:rPr>
              <a:t>name</a:t>
            </a:r>
            <a:r>
              <a:rPr lang="en-US" altLang="zh-CN" sz="1600" dirty="0">
                <a:solidFill>
                  <a:srgbClr val="00FF00"/>
                </a:solidFill>
                <a:ea typeface="宋体" panose="02010600030101010101" pitchFamily="2" charset="-122"/>
              </a:rPr>
              <a:t>, </a:t>
            </a:r>
            <a:r>
              <a:rPr lang="en-US" altLang="zh-CN" sz="1600" dirty="0" err="1">
                <a:solidFill>
                  <a:srgbClr val="00FF00"/>
                </a:solidFill>
                <a:ea typeface="宋体" panose="02010600030101010101" pitchFamily="2" charset="-122"/>
              </a:rPr>
              <a:t>manf</a:t>
            </a:r>
            <a:r>
              <a:rPr lang="en-US" altLang="zh-CN" sz="1600" dirty="0">
                <a:solidFill>
                  <a:srgbClr val="00FF00"/>
                </a:solidFill>
                <a:ea typeface="宋体" panose="02010600030101010101" pitchFamily="2" charset="-122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136128889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D6DAFA-47C6-4536-A784-D7748241192D}" type="slidenum">
              <a:rPr lang="en-US" altLang="en-US"/>
              <a:pPr/>
              <a:t>34</a:t>
            </a:fld>
            <a:endParaRPr lang="en-US" altLang="en-US"/>
          </a:p>
        </p:txBody>
      </p:sp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445970"/>
            <a:ext cx="7772400" cy="478055"/>
          </a:xfrm>
        </p:spPr>
        <p:txBody>
          <a:bodyPr/>
          <a:lstStyle/>
          <a:p>
            <a:r>
              <a:rPr lang="en-US" altLang="en-US" sz="4000" dirty="0"/>
              <a:t>Actions Taken</a:t>
            </a:r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172679"/>
            <a:ext cx="7659303" cy="5046846"/>
          </a:xfrm>
        </p:spPr>
        <p:txBody>
          <a:bodyPr/>
          <a:lstStyle/>
          <a:p>
            <a:pPr indent="-548640" defTabSz="548640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en-US" sz="2800" dirty="0"/>
              <a:t>Suppose </a:t>
            </a:r>
            <a:r>
              <a:rPr lang="en-US" altLang="en-US" sz="2800" dirty="0">
                <a:solidFill>
                  <a:srgbClr val="00FF00"/>
                </a:solidFill>
              </a:rPr>
              <a:t>R</a:t>
            </a:r>
            <a:r>
              <a:rPr lang="en-US" altLang="en-US" sz="2800" dirty="0"/>
              <a:t> = </a:t>
            </a:r>
            <a:r>
              <a:rPr lang="en-US" altLang="en-US" sz="2800" dirty="0">
                <a:solidFill>
                  <a:srgbClr val="00FF00"/>
                </a:solidFill>
              </a:rPr>
              <a:t>Sells</a:t>
            </a:r>
            <a:r>
              <a:rPr lang="en-US" altLang="en-US" sz="2800" dirty="0"/>
              <a:t>, </a:t>
            </a:r>
            <a:r>
              <a:rPr lang="en-US" altLang="en-US" sz="2800" dirty="0">
                <a:solidFill>
                  <a:srgbClr val="00FF00"/>
                </a:solidFill>
              </a:rPr>
              <a:t>S</a:t>
            </a:r>
            <a:r>
              <a:rPr lang="en-US" altLang="en-US" sz="2800" dirty="0"/>
              <a:t> = </a:t>
            </a:r>
            <a:r>
              <a:rPr lang="en-US" altLang="en-US" sz="2800" dirty="0">
                <a:solidFill>
                  <a:srgbClr val="00FF00"/>
                </a:solidFill>
              </a:rPr>
              <a:t>Beers</a:t>
            </a:r>
            <a:r>
              <a:rPr lang="en-US" altLang="en-US" sz="2800" dirty="0"/>
              <a:t>.</a:t>
            </a:r>
          </a:p>
          <a:p>
            <a:pPr indent="-548640" defTabSz="548640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en-US" sz="2800" dirty="0"/>
              <a:t>An insert or update to </a:t>
            </a:r>
            <a:r>
              <a:rPr lang="en-US" altLang="en-US" sz="2800" dirty="0">
                <a:solidFill>
                  <a:srgbClr val="00FF00"/>
                </a:solidFill>
              </a:rPr>
              <a:t>Sells</a:t>
            </a:r>
            <a:r>
              <a:rPr lang="en-US" altLang="en-US" sz="2800" dirty="0"/>
              <a:t> that introduces 	a nonexistent beer </a:t>
            </a:r>
            <a:r>
              <a:rPr lang="en-US" altLang="en-US" sz="2800" dirty="0">
                <a:solidFill>
                  <a:srgbClr val="FF0000"/>
                </a:solidFill>
              </a:rPr>
              <a:t>must be </a:t>
            </a:r>
            <a:r>
              <a:rPr lang="en-US" altLang="en-US" sz="2800" dirty="0"/>
              <a:t>rejected.</a:t>
            </a:r>
          </a:p>
          <a:p>
            <a:pPr indent="-548640" defTabSz="548640">
              <a:buClr>
                <a:schemeClr val="accent2"/>
              </a:buClr>
              <a:buFont typeface="Wingdings" panose="05000000000000000000" pitchFamily="2" charset="2"/>
              <a:buChar char="q"/>
              <a:tabLst>
                <a:tab pos="0" algn="l"/>
              </a:tabLst>
            </a:pPr>
            <a:r>
              <a:rPr lang="en-US" altLang="en-US" sz="2800" dirty="0"/>
              <a:t>A deletion or update to </a:t>
            </a:r>
            <a:r>
              <a:rPr lang="en-US" altLang="en-US" sz="2800" dirty="0">
                <a:solidFill>
                  <a:srgbClr val="00FF00"/>
                </a:solidFill>
              </a:rPr>
              <a:t>Beers</a:t>
            </a:r>
            <a:r>
              <a:rPr lang="en-US" altLang="en-US" sz="2800" dirty="0"/>
              <a:t> that removes 	a beer value found in some tuples of </a:t>
            </a:r>
            <a:r>
              <a:rPr lang="en-US" altLang="en-US" sz="2800" dirty="0">
                <a:solidFill>
                  <a:srgbClr val="00FF00"/>
                </a:solidFill>
              </a:rPr>
              <a:t>Sells</a:t>
            </a:r>
            <a:r>
              <a:rPr lang="en-US" altLang="en-US" sz="2800" dirty="0"/>
              <a:t> 	can be handled in three ways:</a:t>
            </a:r>
          </a:p>
          <a:p>
            <a:pPr marL="0" indent="-548640" defTabSz="548640">
              <a:buNone/>
              <a:tabLst>
                <a:tab pos="0" algn="l"/>
              </a:tabLst>
            </a:pPr>
            <a:r>
              <a:rPr lang="en-US" altLang="en-US" sz="2400" dirty="0">
                <a:solidFill>
                  <a:srgbClr val="00B0F0"/>
                </a:solidFill>
              </a:rPr>
              <a:t>		</a:t>
            </a:r>
            <a:r>
              <a:rPr lang="en-US" altLang="en-US" sz="2400" dirty="0"/>
              <a:t>--</a:t>
            </a:r>
            <a:r>
              <a:rPr lang="en-US" altLang="en-US" sz="2400" dirty="0">
                <a:solidFill>
                  <a:srgbClr val="00B0F0"/>
                </a:solidFill>
              </a:rPr>
              <a:t> Default</a:t>
            </a:r>
            <a:r>
              <a:rPr lang="en-US" altLang="en-US" sz="2400" dirty="0"/>
              <a:t>: Reject the modification.</a:t>
            </a:r>
          </a:p>
        </p:txBody>
      </p:sp>
      <p:sp>
        <p:nvSpPr>
          <p:cNvPr id="5" name="TextBox 3"/>
          <p:cNvSpPr txBox="1">
            <a:spLocks noChangeArrowheads="1"/>
          </p:cNvSpPr>
          <p:nvPr/>
        </p:nvSpPr>
        <p:spPr bwMode="auto">
          <a:xfrm>
            <a:off x="6971297" y="88612"/>
            <a:ext cx="2079608" cy="5847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+mn-cs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zh-CN" sz="1600" dirty="0">
                <a:solidFill>
                  <a:srgbClr val="00FF00"/>
                </a:solidFill>
                <a:ea typeface="宋体" panose="02010600030101010101" pitchFamily="2" charset="-122"/>
              </a:rPr>
              <a:t>Sells(</a:t>
            </a:r>
            <a:r>
              <a:rPr lang="en-US" altLang="zh-CN" sz="1600" u="sng" dirty="0">
                <a:solidFill>
                  <a:srgbClr val="00FF00"/>
                </a:solidFill>
                <a:ea typeface="宋体" panose="02010600030101010101" pitchFamily="2" charset="-122"/>
              </a:rPr>
              <a:t>bar</a:t>
            </a:r>
            <a:r>
              <a:rPr lang="en-US" altLang="zh-CN" sz="1600" dirty="0">
                <a:solidFill>
                  <a:srgbClr val="00FF00"/>
                </a:solidFill>
                <a:ea typeface="宋体" panose="02010600030101010101" pitchFamily="2" charset="-122"/>
              </a:rPr>
              <a:t>, </a:t>
            </a:r>
            <a:r>
              <a:rPr lang="en-US" altLang="zh-CN" sz="1600" u="sng" dirty="0">
                <a:solidFill>
                  <a:srgbClr val="00B050"/>
                </a:solidFill>
                <a:ea typeface="宋体" panose="02010600030101010101" pitchFamily="2" charset="-122"/>
              </a:rPr>
              <a:t>beer</a:t>
            </a:r>
            <a:r>
              <a:rPr lang="en-US" altLang="zh-CN" sz="1600" dirty="0">
                <a:solidFill>
                  <a:srgbClr val="00FF00"/>
                </a:solidFill>
                <a:ea typeface="宋体" panose="02010600030101010101" pitchFamily="2" charset="-122"/>
              </a:rPr>
              <a:t>, price)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zh-CN" sz="1600" dirty="0">
                <a:solidFill>
                  <a:srgbClr val="00FF00"/>
                </a:solidFill>
                <a:ea typeface="宋体" panose="02010600030101010101" pitchFamily="2" charset="-122"/>
              </a:rPr>
              <a:t>Beers(</a:t>
            </a:r>
            <a:r>
              <a:rPr lang="en-US" altLang="zh-CN" sz="1600" u="sng" dirty="0">
                <a:solidFill>
                  <a:srgbClr val="00FF00"/>
                </a:solidFill>
                <a:ea typeface="宋体" panose="02010600030101010101" pitchFamily="2" charset="-122"/>
              </a:rPr>
              <a:t>name</a:t>
            </a:r>
            <a:r>
              <a:rPr lang="en-US" altLang="zh-CN" sz="1600" dirty="0">
                <a:solidFill>
                  <a:srgbClr val="00FF00"/>
                </a:solidFill>
                <a:ea typeface="宋体" panose="02010600030101010101" pitchFamily="2" charset="-122"/>
              </a:rPr>
              <a:t>, </a:t>
            </a:r>
            <a:r>
              <a:rPr lang="en-US" altLang="zh-CN" sz="1600" dirty="0" err="1">
                <a:solidFill>
                  <a:srgbClr val="00FF00"/>
                </a:solidFill>
                <a:ea typeface="宋体" panose="02010600030101010101" pitchFamily="2" charset="-122"/>
              </a:rPr>
              <a:t>manf</a:t>
            </a:r>
            <a:r>
              <a:rPr lang="en-US" altLang="zh-CN" sz="1600" dirty="0">
                <a:solidFill>
                  <a:srgbClr val="00FF00"/>
                </a:solidFill>
                <a:ea typeface="宋体" panose="02010600030101010101" pitchFamily="2" charset="-122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324364693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D6DAFA-47C6-4536-A784-D7748241192D}" type="slidenum">
              <a:rPr lang="en-US" altLang="en-US"/>
              <a:pPr/>
              <a:t>35</a:t>
            </a:fld>
            <a:endParaRPr lang="en-US" altLang="en-US"/>
          </a:p>
        </p:txBody>
      </p:sp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445970"/>
            <a:ext cx="7772400" cy="478055"/>
          </a:xfrm>
        </p:spPr>
        <p:txBody>
          <a:bodyPr/>
          <a:lstStyle/>
          <a:p>
            <a:r>
              <a:rPr lang="en-US" altLang="en-US" sz="4000" dirty="0"/>
              <a:t>Actions Taken</a:t>
            </a:r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172679"/>
            <a:ext cx="7659303" cy="5046846"/>
          </a:xfrm>
        </p:spPr>
        <p:txBody>
          <a:bodyPr/>
          <a:lstStyle/>
          <a:p>
            <a:pPr indent="-548640" defTabSz="548640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en-US" sz="2800" dirty="0"/>
              <a:t>Suppose </a:t>
            </a:r>
            <a:r>
              <a:rPr lang="en-US" altLang="en-US" sz="2800" dirty="0">
                <a:solidFill>
                  <a:srgbClr val="00FF00"/>
                </a:solidFill>
              </a:rPr>
              <a:t>R</a:t>
            </a:r>
            <a:r>
              <a:rPr lang="en-US" altLang="en-US" sz="2800" dirty="0"/>
              <a:t> = </a:t>
            </a:r>
            <a:r>
              <a:rPr lang="en-US" altLang="en-US" sz="2800" dirty="0">
                <a:solidFill>
                  <a:srgbClr val="00FF00"/>
                </a:solidFill>
              </a:rPr>
              <a:t>Sells</a:t>
            </a:r>
            <a:r>
              <a:rPr lang="en-US" altLang="en-US" sz="2800" dirty="0"/>
              <a:t>, </a:t>
            </a:r>
            <a:r>
              <a:rPr lang="en-US" altLang="en-US" sz="2800" dirty="0">
                <a:solidFill>
                  <a:srgbClr val="00FF00"/>
                </a:solidFill>
              </a:rPr>
              <a:t>S</a:t>
            </a:r>
            <a:r>
              <a:rPr lang="en-US" altLang="en-US" sz="2800" dirty="0"/>
              <a:t> = </a:t>
            </a:r>
            <a:r>
              <a:rPr lang="en-US" altLang="en-US" sz="2800" dirty="0">
                <a:solidFill>
                  <a:srgbClr val="00FF00"/>
                </a:solidFill>
              </a:rPr>
              <a:t>Beers</a:t>
            </a:r>
            <a:r>
              <a:rPr lang="en-US" altLang="en-US" sz="2800" dirty="0"/>
              <a:t>.</a:t>
            </a:r>
          </a:p>
          <a:p>
            <a:pPr indent="-548640" defTabSz="548640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en-US" sz="2800" dirty="0"/>
              <a:t>An insert or update to </a:t>
            </a:r>
            <a:r>
              <a:rPr lang="en-US" altLang="en-US" sz="2800" dirty="0">
                <a:solidFill>
                  <a:srgbClr val="00FF00"/>
                </a:solidFill>
              </a:rPr>
              <a:t>Sells</a:t>
            </a:r>
            <a:r>
              <a:rPr lang="en-US" altLang="en-US" sz="2800" dirty="0"/>
              <a:t> that introduces 	a nonexistent beer </a:t>
            </a:r>
            <a:r>
              <a:rPr lang="en-US" altLang="en-US" sz="2800" dirty="0">
                <a:solidFill>
                  <a:srgbClr val="FF0000"/>
                </a:solidFill>
              </a:rPr>
              <a:t>must be </a:t>
            </a:r>
            <a:r>
              <a:rPr lang="en-US" altLang="en-US" sz="2800" dirty="0"/>
              <a:t>rejected.</a:t>
            </a:r>
          </a:p>
          <a:p>
            <a:pPr indent="-548640" defTabSz="548640">
              <a:buClr>
                <a:schemeClr val="accent2"/>
              </a:buClr>
              <a:buFont typeface="Wingdings" panose="05000000000000000000" pitchFamily="2" charset="2"/>
              <a:buChar char="q"/>
              <a:tabLst>
                <a:tab pos="0" algn="l"/>
              </a:tabLst>
            </a:pPr>
            <a:r>
              <a:rPr lang="en-US" altLang="en-US" sz="2800" dirty="0"/>
              <a:t>A deletion or update to </a:t>
            </a:r>
            <a:r>
              <a:rPr lang="en-US" altLang="en-US" sz="2800" dirty="0">
                <a:solidFill>
                  <a:srgbClr val="00FF00"/>
                </a:solidFill>
              </a:rPr>
              <a:t>Beers</a:t>
            </a:r>
            <a:r>
              <a:rPr lang="en-US" altLang="en-US" sz="2800" dirty="0"/>
              <a:t> that removes 	a beer value found in some tuples of </a:t>
            </a:r>
            <a:r>
              <a:rPr lang="en-US" altLang="en-US" sz="2800" dirty="0">
                <a:solidFill>
                  <a:srgbClr val="00FF00"/>
                </a:solidFill>
              </a:rPr>
              <a:t>Sells</a:t>
            </a:r>
            <a:r>
              <a:rPr lang="en-US" altLang="en-US" sz="2800" dirty="0"/>
              <a:t> 	can be handled in three ways:</a:t>
            </a:r>
          </a:p>
          <a:p>
            <a:pPr marL="0" indent="-548640" defTabSz="548640">
              <a:buNone/>
              <a:tabLst>
                <a:tab pos="0" algn="l"/>
              </a:tabLst>
            </a:pPr>
            <a:r>
              <a:rPr lang="en-US" altLang="en-US" sz="2400" dirty="0">
                <a:solidFill>
                  <a:srgbClr val="00B0F0"/>
                </a:solidFill>
              </a:rPr>
              <a:t>		</a:t>
            </a:r>
            <a:r>
              <a:rPr lang="en-US" altLang="en-US" sz="2400" dirty="0"/>
              <a:t>--</a:t>
            </a:r>
            <a:r>
              <a:rPr lang="en-US" altLang="en-US" sz="2400" dirty="0">
                <a:solidFill>
                  <a:srgbClr val="00B0F0"/>
                </a:solidFill>
              </a:rPr>
              <a:t> Default</a:t>
            </a:r>
            <a:r>
              <a:rPr lang="en-US" altLang="en-US" sz="2400" dirty="0"/>
              <a:t>: Reject the modification.</a:t>
            </a:r>
          </a:p>
          <a:p>
            <a:pPr marL="0" indent="-548640" defTabSz="548640">
              <a:buNone/>
              <a:tabLst>
                <a:tab pos="0" algn="l"/>
              </a:tabLst>
            </a:pPr>
            <a:r>
              <a:rPr lang="en-US" altLang="en-US" sz="2400" dirty="0">
                <a:solidFill>
                  <a:srgbClr val="00B0F0"/>
                </a:solidFill>
              </a:rPr>
              <a:t>		</a:t>
            </a:r>
            <a:r>
              <a:rPr lang="en-US" altLang="en-US" sz="2400" dirty="0"/>
              <a:t>--</a:t>
            </a:r>
            <a:r>
              <a:rPr lang="en-US" altLang="en-US" sz="2400" dirty="0">
                <a:solidFill>
                  <a:srgbClr val="00B0F0"/>
                </a:solidFill>
              </a:rPr>
              <a:t> Cascade</a:t>
            </a:r>
            <a:r>
              <a:rPr lang="en-US" altLang="en-US" sz="2400" dirty="0"/>
              <a:t>: Make the same changes in </a:t>
            </a:r>
            <a:r>
              <a:rPr lang="en-US" altLang="en-US" sz="2400" dirty="0">
                <a:solidFill>
                  <a:srgbClr val="00FF00"/>
                </a:solidFill>
              </a:rPr>
              <a:t>Sells</a:t>
            </a:r>
            <a:r>
              <a:rPr lang="en-US" altLang="en-US" sz="2400" dirty="0"/>
              <a:t>.</a:t>
            </a:r>
          </a:p>
        </p:txBody>
      </p:sp>
      <p:sp>
        <p:nvSpPr>
          <p:cNvPr id="5" name="TextBox 3"/>
          <p:cNvSpPr txBox="1">
            <a:spLocks noChangeArrowheads="1"/>
          </p:cNvSpPr>
          <p:nvPr/>
        </p:nvSpPr>
        <p:spPr bwMode="auto">
          <a:xfrm>
            <a:off x="6971297" y="88612"/>
            <a:ext cx="2079608" cy="5847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+mn-cs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zh-CN" sz="1600" dirty="0">
                <a:solidFill>
                  <a:srgbClr val="00FF00"/>
                </a:solidFill>
                <a:ea typeface="宋体" panose="02010600030101010101" pitchFamily="2" charset="-122"/>
              </a:rPr>
              <a:t>Sells(</a:t>
            </a:r>
            <a:r>
              <a:rPr lang="en-US" altLang="zh-CN" sz="1600" u="sng" dirty="0">
                <a:solidFill>
                  <a:srgbClr val="00FF00"/>
                </a:solidFill>
                <a:ea typeface="宋体" panose="02010600030101010101" pitchFamily="2" charset="-122"/>
              </a:rPr>
              <a:t>bar</a:t>
            </a:r>
            <a:r>
              <a:rPr lang="en-US" altLang="zh-CN" sz="1600" dirty="0">
                <a:solidFill>
                  <a:srgbClr val="00FF00"/>
                </a:solidFill>
                <a:ea typeface="宋体" panose="02010600030101010101" pitchFamily="2" charset="-122"/>
              </a:rPr>
              <a:t>, </a:t>
            </a:r>
            <a:r>
              <a:rPr lang="en-US" altLang="zh-CN" sz="1600" u="sng" dirty="0">
                <a:solidFill>
                  <a:srgbClr val="00B050"/>
                </a:solidFill>
                <a:ea typeface="宋体" panose="02010600030101010101" pitchFamily="2" charset="-122"/>
              </a:rPr>
              <a:t>beer</a:t>
            </a:r>
            <a:r>
              <a:rPr lang="en-US" altLang="zh-CN" sz="1600" dirty="0">
                <a:solidFill>
                  <a:srgbClr val="00FF00"/>
                </a:solidFill>
                <a:ea typeface="宋体" panose="02010600030101010101" pitchFamily="2" charset="-122"/>
              </a:rPr>
              <a:t>, price)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zh-CN" sz="1600" dirty="0">
                <a:solidFill>
                  <a:srgbClr val="00FF00"/>
                </a:solidFill>
                <a:ea typeface="宋体" panose="02010600030101010101" pitchFamily="2" charset="-122"/>
              </a:rPr>
              <a:t>Beers(</a:t>
            </a:r>
            <a:r>
              <a:rPr lang="en-US" altLang="zh-CN" sz="1600" u="sng" dirty="0">
                <a:solidFill>
                  <a:srgbClr val="00FF00"/>
                </a:solidFill>
                <a:ea typeface="宋体" panose="02010600030101010101" pitchFamily="2" charset="-122"/>
              </a:rPr>
              <a:t>name</a:t>
            </a:r>
            <a:r>
              <a:rPr lang="en-US" altLang="zh-CN" sz="1600" dirty="0">
                <a:solidFill>
                  <a:srgbClr val="00FF00"/>
                </a:solidFill>
                <a:ea typeface="宋体" panose="02010600030101010101" pitchFamily="2" charset="-122"/>
              </a:rPr>
              <a:t>, </a:t>
            </a:r>
            <a:r>
              <a:rPr lang="en-US" altLang="zh-CN" sz="1600" dirty="0" err="1">
                <a:solidFill>
                  <a:srgbClr val="00FF00"/>
                </a:solidFill>
                <a:ea typeface="宋体" panose="02010600030101010101" pitchFamily="2" charset="-122"/>
              </a:rPr>
              <a:t>manf</a:t>
            </a:r>
            <a:r>
              <a:rPr lang="en-US" altLang="zh-CN" sz="1600" dirty="0">
                <a:solidFill>
                  <a:srgbClr val="00FF00"/>
                </a:solidFill>
                <a:ea typeface="宋体" panose="02010600030101010101" pitchFamily="2" charset="-122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262508135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D6DAFA-47C6-4536-A784-D7748241192D}" type="slidenum">
              <a:rPr lang="en-US" altLang="en-US"/>
              <a:pPr/>
              <a:t>36</a:t>
            </a:fld>
            <a:endParaRPr lang="en-US" altLang="en-US"/>
          </a:p>
        </p:txBody>
      </p:sp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445970"/>
            <a:ext cx="7772400" cy="478055"/>
          </a:xfrm>
        </p:spPr>
        <p:txBody>
          <a:bodyPr/>
          <a:lstStyle/>
          <a:p>
            <a:r>
              <a:rPr lang="en-US" altLang="en-US" sz="4000" dirty="0"/>
              <a:t>Actions Taken</a:t>
            </a:r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172679"/>
            <a:ext cx="7659303" cy="5046846"/>
          </a:xfrm>
        </p:spPr>
        <p:txBody>
          <a:bodyPr/>
          <a:lstStyle/>
          <a:p>
            <a:pPr indent="-548640" defTabSz="548640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en-US" sz="2800" dirty="0"/>
              <a:t>Suppose </a:t>
            </a:r>
            <a:r>
              <a:rPr lang="en-US" altLang="en-US" sz="2800" dirty="0">
                <a:solidFill>
                  <a:srgbClr val="00FF00"/>
                </a:solidFill>
              </a:rPr>
              <a:t>R</a:t>
            </a:r>
            <a:r>
              <a:rPr lang="en-US" altLang="en-US" sz="2800" dirty="0"/>
              <a:t> = </a:t>
            </a:r>
            <a:r>
              <a:rPr lang="en-US" altLang="en-US" sz="2800" dirty="0">
                <a:solidFill>
                  <a:srgbClr val="00FF00"/>
                </a:solidFill>
              </a:rPr>
              <a:t>Sells</a:t>
            </a:r>
            <a:r>
              <a:rPr lang="en-US" altLang="en-US" sz="2800" dirty="0"/>
              <a:t>, </a:t>
            </a:r>
            <a:r>
              <a:rPr lang="en-US" altLang="en-US" sz="2800" dirty="0">
                <a:solidFill>
                  <a:srgbClr val="00FF00"/>
                </a:solidFill>
              </a:rPr>
              <a:t>S</a:t>
            </a:r>
            <a:r>
              <a:rPr lang="en-US" altLang="en-US" sz="2800" dirty="0"/>
              <a:t> = </a:t>
            </a:r>
            <a:r>
              <a:rPr lang="en-US" altLang="en-US" sz="2800" dirty="0">
                <a:solidFill>
                  <a:srgbClr val="00FF00"/>
                </a:solidFill>
              </a:rPr>
              <a:t>Beers</a:t>
            </a:r>
            <a:r>
              <a:rPr lang="en-US" altLang="en-US" sz="2800" dirty="0"/>
              <a:t>.</a:t>
            </a:r>
          </a:p>
          <a:p>
            <a:pPr indent="-548640" defTabSz="548640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en-US" sz="2800" dirty="0"/>
              <a:t>An insert or update to </a:t>
            </a:r>
            <a:r>
              <a:rPr lang="en-US" altLang="en-US" sz="2800" dirty="0">
                <a:solidFill>
                  <a:srgbClr val="00FF00"/>
                </a:solidFill>
              </a:rPr>
              <a:t>Sells</a:t>
            </a:r>
            <a:r>
              <a:rPr lang="en-US" altLang="en-US" sz="2800" dirty="0"/>
              <a:t> that introduces 	a nonexistent beer </a:t>
            </a:r>
            <a:r>
              <a:rPr lang="en-US" altLang="en-US" sz="2800" dirty="0">
                <a:solidFill>
                  <a:srgbClr val="FF0000"/>
                </a:solidFill>
              </a:rPr>
              <a:t>must be </a:t>
            </a:r>
            <a:r>
              <a:rPr lang="en-US" altLang="en-US" sz="2800" dirty="0"/>
              <a:t>rejected.</a:t>
            </a:r>
          </a:p>
          <a:p>
            <a:pPr indent="-548640" defTabSz="548640">
              <a:buClr>
                <a:schemeClr val="accent2"/>
              </a:buClr>
              <a:buFont typeface="Wingdings" panose="05000000000000000000" pitchFamily="2" charset="2"/>
              <a:buChar char="q"/>
              <a:tabLst>
                <a:tab pos="0" algn="l"/>
              </a:tabLst>
            </a:pPr>
            <a:r>
              <a:rPr lang="en-US" altLang="en-US" sz="2800" dirty="0"/>
              <a:t>A deletion or update to </a:t>
            </a:r>
            <a:r>
              <a:rPr lang="en-US" altLang="en-US" sz="2800" dirty="0">
                <a:solidFill>
                  <a:srgbClr val="00FF00"/>
                </a:solidFill>
              </a:rPr>
              <a:t>Beers</a:t>
            </a:r>
            <a:r>
              <a:rPr lang="en-US" altLang="en-US" sz="2800" dirty="0"/>
              <a:t> that removes 	a beer value found in some tuples of </a:t>
            </a:r>
            <a:r>
              <a:rPr lang="en-US" altLang="en-US" sz="2800" dirty="0">
                <a:solidFill>
                  <a:srgbClr val="00FF00"/>
                </a:solidFill>
              </a:rPr>
              <a:t>Sells</a:t>
            </a:r>
            <a:r>
              <a:rPr lang="en-US" altLang="en-US" sz="2800" dirty="0"/>
              <a:t> 	can be handled in three ways:</a:t>
            </a:r>
          </a:p>
          <a:p>
            <a:pPr marL="0" indent="-548640" defTabSz="548640">
              <a:buNone/>
              <a:tabLst>
                <a:tab pos="0" algn="l"/>
              </a:tabLst>
            </a:pPr>
            <a:r>
              <a:rPr lang="en-US" altLang="en-US" sz="2400" dirty="0">
                <a:solidFill>
                  <a:srgbClr val="00B0F0"/>
                </a:solidFill>
              </a:rPr>
              <a:t>		</a:t>
            </a:r>
            <a:r>
              <a:rPr lang="en-US" altLang="en-US" sz="2400" dirty="0"/>
              <a:t>--</a:t>
            </a:r>
            <a:r>
              <a:rPr lang="en-US" altLang="en-US" sz="2400" dirty="0">
                <a:solidFill>
                  <a:srgbClr val="00B0F0"/>
                </a:solidFill>
              </a:rPr>
              <a:t> Default</a:t>
            </a:r>
            <a:r>
              <a:rPr lang="en-US" altLang="en-US" sz="2400" dirty="0"/>
              <a:t>: Reject the modification.</a:t>
            </a:r>
          </a:p>
          <a:p>
            <a:pPr marL="0" indent="-548640" defTabSz="548640">
              <a:buNone/>
              <a:tabLst>
                <a:tab pos="0" algn="l"/>
              </a:tabLst>
            </a:pPr>
            <a:r>
              <a:rPr lang="en-US" altLang="en-US" sz="2400" dirty="0">
                <a:solidFill>
                  <a:srgbClr val="00B0F0"/>
                </a:solidFill>
              </a:rPr>
              <a:t>		</a:t>
            </a:r>
            <a:r>
              <a:rPr lang="en-US" altLang="en-US" sz="2400" dirty="0"/>
              <a:t>--</a:t>
            </a:r>
            <a:r>
              <a:rPr lang="en-US" altLang="en-US" sz="2400" dirty="0">
                <a:solidFill>
                  <a:srgbClr val="00B0F0"/>
                </a:solidFill>
              </a:rPr>
              <a:t> Cascade</a:t>
            </a:r>
            <a:r>
              <a:rPr lang="en-US" altLang="en-US" sz="2400" dirty="0"/>
              <a:t>: Make the same changes in </a:t>
            </a:r>
            <a:r>
              <a:rPr lang="en-US" altLang="en-US" sz="2400" dirty="0">
                <a:solidFill>
                  <a:srgbClr val="00FF00"/>
                </a:solidFill>
              </a:rPr>
              <a:t>Sells</a:t>
            </a:r>
            <a:r>
              <a:rPr lang="en-US" altLang="en-US" sz="2400" dirty="0"/>
              <a:t>.</a:t>
            </a:r>
          </a:p>
          <a:p>
            <a:pPr marL="457200" lvl="1" indent="-548640" defTabSz="548640">
              <a:buNone/>
              <a:tabLst>
                <a:tab pos="0" algn="l"/>
              </a:tabLst>
            </a:pPr>
            <a:r>
              <a:rPr lang="en-US" altLang="en-US" sz="2000" dirty="0"/>
              <a:t>			    * Deleted beer: delete </a:t>
            </a:r>
            <a:r>
              <a:rPr lang="en-US" altLang="en-US" sz="2000" dirty="0">
                <a:solidFill>
                  <a:srgbClr val="00FF00"/>
                </a:solidFill>
              </a:rPr>
              <a:t>Sells</a:t>
            </a:r>
            <a:r>
              <a:rPr lang="en-US" altLang="en-US" sz="2000" dirty="0"/>
              <a:t> tuple.</a:t>
            </a:r>
          </a:p>
        </p:txBody>
      </p:sp>
      <p:sp>
        <p:nvSpPr>
          <p:cNvPr id="5" name="TextBox 3"/>
          <p:cNvSpPr txBox="1">
            <a:spLocks noChangeArrowheads="1"/>
          </p:cNvSpPr>
          <p:nvPr/>
        </p:nvSpPr>
        <p:spPr bwMode="auto">
          <a:xfrm>
            <a:off x="6971297" y="88612"/>
            <a:ext cx="2079608" cy="5847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+mn-cs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zh-CN" sz="1600" dirty="0">
                <a:solidFill>
                  <a:srgbClr val="00FF00"/>
                </a:solidFill>
                <a:ea typeface="宋体" panose="02010600030101010101" pitchFamily="2" charset="-122"/>
              </a:rPr>
              <a:t>Sells(</a:t>
            </a:r>
            <a:r>
              <a:rPr lang="en-US" altLang="zh-CN" sz="1600" u="sng" dirty="0">
                <a:solidFill>
                  <a:srgbClr val="00FF00"/>
                </a:solidFill>
                <a:ea typeface="宋体" panose="02010600030101010101" pitchFamily="2" charset="-122"/>
              </a:rPr>
              <a:t>bar</a:t>
            </a:r>
            <a:r>
              <a:rPr lang="en-US" altLang="zh-CN" sz="1600" dirty="0">
                <a:solidFill>
                  <a:srgbClr val="00FF00"/>
                </a:solidFill>
                <a:ea typeface="宋体" panose="02010600030101010101" pitchFamily="2" charset="-122"/>
              </a:rPr>
              <a:t>, </a:t>
            </a:r>
            <a:r>
              <a:rPr lang="en-US" altLang="zh-CN" sz="1600" u="sng" dirty="0">
                <a:solidFill>
                  <a:srgbClr val="00B050"/>
                </a:solidFill>
                <a:ea typeface="宋体" panose="02010600030101010101" pitchFamily="2" charset="-122"/>
              </a:rPr>
              <a:t>beer</a:t>
            </a:r>
            <a:r>
              <a:rPr lang="en-US" altLang="zh-CN" sz="1600" dirty="0">
                <a:solidFill>
                  <a:srgbClr val="00FF00"/>
                </a:solidFill>
                <a:ea typeface="宋体" panose="02010600030101010101" pitchFamily="2" charset="-122"/>
              </a:rPr>
              <a:t>, price)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zh-CN" sz="1600" dirty="0">
                <a:solidFill>
                  <a:srgbClr val="00FF00"/>
                </a:solidFill>
                <a:ea typeface="宋体" panose="02010600030101010101" pitchFamily="2" charset="-122"/>
              </a:rPr>
              <a:t>Beers(</a:t>
            </a:r>
            <a:r>
              <a:rPr lang="en-US" altLang="zh-CN" sz="1600" u="sng" dirty="0">
                <a:solidFill>
                  <a:srgbClr val="00FF00"/>
                </a:solidFill>
                <a:ea typeface="宋体" panose="02010600030101010101" pitchFamily="2" charset="-122"/>
              </a:rPr>
              <a:t>name</a:t>
            </a:r>
            <a:r>
              <a:rPr lang="en-US" altLang="zh-CN" sz="1600" dirty="0">
                <a:solidFill>
                  <a:srgbClr val="00FF00"/>
                </a:solidFill>
                <a:ea typeface="宋体" panose="02010600030101010101" pitchFamily="2" charset="-122"/>
              </a:rPr>
              <a:t>, </a:t>
            </a:r>
            <a:r>
              <a:rPr lang="en-US" altLang="zh-CN" sz="1600" dirty="0" err="1">
                <a:solidFill>
                  <a:srgbClr val="00FF00"/>
                </a:solidFill>
                <a:ea typeface="宋体" panose="02010600030101010101" pitchFamily="2" charset="-122"/>
              </a:rPr>
              <a:t>manf</a:t>
            </a:r>
            <a:r>
              <a:rPr lang="en-US" altLang="zh-CN" sz="1600" dirty="0">
                <a:solidFill>
                  <a:srgbClr val="00FF00"/>
                </a:solidFill>
                <a:ea typeface="宋体" panose="02010600030101010101" pitchFamily="2" charset="-122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37412084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D6DAFA-47C6-4536-A784-D7748241192D}" type="slidenum">
              <a:rPr lang="en-US" altLang="en-US"/>
              <a:pPr/>
              <a:t>37</a:t>
            </a:fld>
            <a:endParaRPr lang="en-US" altLang="en-US"/>
          </a:p>
        </p:txBody>
      </p:sp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445970"/>
            <a:ext cx="7772400" cy="478055"/>
          </a:xfrm>
        </p:spPr>
        <p:txBody>
          <a:bodyPr/>
          <a:lstStyle/>
          <a:p>
            <a:r>
              <a:rPr lang="en-US" altLang="en-US" sz="4000" dirty="0"/>
              <a:t>Actions Taken</a:t>
            </a:r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172679"/>
            <a:ext cx="7659303" cy="5046846"/>
          </a:xfrm>
        </p:spPr>
        <p:txBody>
          <a:bodyPr/>
          <a:lstStyle/>
          <a:p>
            <a:pPr indent="-548640" defTabSz="548640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en-US" sz="2800" dirty="0"/>
              <a:t>Suppose </a:t>
            </a:r>
            <a:r>
              <a:rPr lang="en-US" altLang="en-US" sz="2800" dirty="0">
                <a:solidFill>
                  <a:srgbClr val="00FF00"/>
                </a:solidFill>
              </a:rPr>
              <a:t>R</a:t>
            </a:r>
            <a:r>
              <a:rPr lang="en-US" altLang="en-US" sz="2800" dirty="0"/>
              <a:t> = </a:t>
            </a:r>
            <a:r>
              <a:rPr lang="en-US" altLang="en-US" sz="2800" dirty="0">
                <a:solidFill>
                  <a:srgbClr val="00FF00"/>
                </a:solidFill>
              </a:rPr>
              <a:t>Sells</a:t>
            </a:r>
            <a:r>
              <a:rPr lang="en-US" altLang="en-US" sz="2800" dirty="0"/>
              <a:t>, </a:t>
            </a:r>
            <a:r>
              <a:rPr lang="en-US" altLang="en-US" sz="2800" dirty="0">
                <a:solidFill>
                  <a:srgbClr val="00FF00"/>
                </a:solidFill>
              </a:rPr>
              <a:t>S</a:t>
            </a:r>
            <a:r>
              <a:rPr lang="en-US" altLang="en-US" sz="2800" dirty="0"/>
              <a:t> = </a:t>
            </a:r>
            <a:r>
              <a:rPr lang="en-US" altLang="en-US" sz="2800" dirty="0">
                <a:solidFill>
                  <a:srgbClr val="00FF00"/>
                </a:solidFill>
              </a:rPr>
              <a:t>Beers</a:t>
            </a:r>
            <a:r>
              <a:rPr lang="en-US" altLang="en-US" sz="2800" dirty="0"/>
              <a:t>.</a:t>
            </a:r>
          </a:p>
          <a:p>
            <a:pPr indent="-548640" defTabSz="548640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en-US" sz="2800" dirty="0"/>
              <a:t>An insert or update to </a:t>
            </a:r>
            <a:r>
              <a:rPr lang="en-US" altLang="en-US" sz="2800" dirty="0">
                <a:solidFill>
                  <a:srgbClr val="00FF00"/>
                </a:solidFill>
              </a:rPr>
              <a:t>Sells</a:t>
            </a:r>
            <a:r>
              <a:rPr lang="en-US" altLang="en-US" sz="2800" dirty="0"/>
              <a:t> that introduces 	a nonexistent beer </a:t>
            </a:r>
            <a:r>
              <a:rPr lang="en-US" altLang="en-US" sz="2800" dirty="0">
                <a:solidFill>
                  <a:srgbClr val="FF0000"/>
                </a:solidFill>
              </a:rPr>
              <a:t>must be </a:t>
            </a:r>
            <a:r>
              <a:rPr lang="en-US" altLang="en-US" sz="2800" dirty="0"/>
              <a:t>rejected.</a:t>
            </a:r>
          </a:p>
          <a:p>
            <a:pPr indent="-548640" defTabSz="548640">
              <a:buClr>
                <a:schemeClr val="accent2"/>
              </a:buClr>
              <a:buFont typeface="Wingdings" panose="05000000000000000000" pitchFamily="2" charset="2"/>
              <a:buChar char="q"/>
              <a:tabLst>
                <a:tab pos="0" algn="l"/>
              </a:tabLst>
            </a:pPr>
            <a:r>
              <a:rPr lang="en-US" altLang="en-US" sz="2800" dirty="0"/>
              <a:t>A deletion or update to </a:t>
            </a:r>
            <a:r>
              <a:rPr lang="en-US" altLang="en-US" sz="2800" dirty="0">
                <a:solidFill>
                  <a:srgbClr val="00FF00"/>
                </a:solidFill>
              </a:rPr>
              <a:t>Beers</a:t>
            </a:r>
            <a:r>
              <a:rPr lang="en-US" altLang="en-US" sz="2800" dirty="0"/>
              <a:t> that removes 	a beer value found in some tuples of </a:t>
            </a:r>
            <a:r>
              <a:rPr lang="en-US" altLang="en-US" sz="2800" dirty="0">
                <a:solidFill>
                  <a:srgbClr val="00FF00"/>
                </a:solidFill>
              </a:rPr>
              <a:t>Sells</a:t>
            </a:r>
            <a:r>
              <a:rPr lang="en-US" altLang="en-US" sz="2800" dirty="0"/>
              <a:t> 	can be handled in three ways:</a:t>
            </a:r>
          </a:p>
          <a:p>
            <a:pPr marL="0" indent="-548640" defTabSz="548640">
              <a:buNone/>
              <a:tabLst>
                <a:tab pos="0" algn="l"/>
              </a:tabLst>
            </a:pPr>
            <a:r>
              <a:rPr lang="en-US" altLang="en-US" sz="2400" dirty="0">
                <a:solidFill>
                  <a:srgbClr val="00B0F0"/>
                </a:solidFill>
              </a:rPr>
              <a:t>		</a:t>
            </a:r>
            <a:r>
              <a:rPr lang="en-US" altLang="en-US" sz="2400" dirty="0"/>
              <a:t>--</a:t>
            </a:r>
            <a:r>
              <a:rPr lang="en-US" altLang="en-US" sz="2400" dirty="0">
                <a:solidFill>
                  <a:srgbClr val="00B0F0"/>
                </a:solidFill>
              </a:rPr>
              <a:t> Default</a:t>
            </a:r>
            <a:r>
              <a:rPr lang="en-US" altLang="en-US" sz="2400" dirty="0"/>
              <a:t>: Reject the modification.</a:t>
            </a:r>
          </a:p>
          <a:p>
            <a:pPr marL="0" indent="-548640" defTabSz="548640">
              <a:buNone/>
              <a:tabLst>
                <a:tab pos="0" algn="l"/>
              </a:tabLst>
            </a:pPr>
            <a:r>
              <a:rPr lang="en-US" altLang="en-US" sz="2400" dirty="0">
                <a:solidFill>
                  <a:srgbClr val="00B0F0"/>
                </a:solidFill>
              </a:rPr>
              <a:t>		</a:t>
            </a:r>
            <a:r>
              <a:rPr lang="en-US" altLang="en-US" sz="2400" dirty="0"/>
              <a:t>--</a:t>
            </a:r>
            <a:r>
              <a:rPr lang="en-US" altLang="en-US" sz="2400" dirty="0">
                <a:solidFill>
                  <a:srgbClr val="00B0F0"/>
                </a:solidFill>
              </a:rPr>
              <a:t> Cascade</a:t>
            </a:r>
            <a:r>
              <a:rPr lang="en-US" altLang="en-US" sz="2400" dirty="0"/>
              <a:t>: Make the same changes in </a:t>
            </a:r>
            <a:r>
              <a:rPr lang="en-US" altLang="en-US" sz="2400" dirty="0">
                <a:solidFill>
                  <a:srgbClr val="00FF00"/>
                </a:solidFill>
              </a:rPr>
              <a:t>Sells</a:t>
            </a:r>
            <a:r>
              <a:rPr lang="en-US" altLang="en-US" sz="2400" dirty="0"/>
              <a:t>.</a:t>
            </a:r>
          </a:p>
          <a:p>
            <a:pPr marL="457200" lvl="1" indent="-548640" defTabSz="548640">
              <a:buNone/>
              <a:tabLst>
                <a:tab pos="0" algn="l"/>
              </a:tabLst>
            </a:pPr>
            <a:r>
              <a:rPr lang="en-US" altLang="en-US" sz="2000" dirty="0"/>
              <a:t>			    * Deleted beer: delete </a:t>
            </a:r>
            <a:r>
              <a:rPr lang="en-US" altLang="en-US" sz="2000" dirty="0">
                <a:solidFill>
                  <a:srgbClr val="00FF00"/>
                </a:solidFill>
              </a:rPr>
              <a:t>Sells</a:t>
            </a:r>
            <a:r>
              <a:rPr lang="en-US" altLang="en-US" sz="2000" dirty="0"/>
              <a:t> tuple.</a:t>
            </a:r>
          </a:p>
          <a:p>
            <a:pPr marL="457200" lvl="1" indent="-548640" defTabSz="548640">
              <a:buNone/>
              <a:tabLst>
                <a:tab pos="0" algn="l"/>
              </a:tabLst>
            </a:pPr>
            <a:r>
              <a:rPr lang="en-US" altLang="en-US" sz="2000" dirty="0"/>
              <a:t>			    * Updated beer: change value in </a:t>
            </a:r>
            <a:r>
              <a:rPr lang="en-US" altLang="en-US" sz="2000" dirty="0">
                <a:solidFill>
                  <a:srgbClr val="00FF00"/>
                </a:solidFill>
              </a:rPr>
              <a:t>Sells</a:t>
            </a:r>
            <a:r>
              <a:rPr lang="en-US" altLang="en-US" sz="2000" dirty="0"/>
              <a:t>.</a:t>
            </a:r>
          </a:p>
        </p:txBody>
      </p:sp>
      <p:sp>
        <p:nvSpPr>
          <p:cNvPr id="5" name="TextBox 3"/>
          <p:cNvSpPr txBox="1">
            <a:spLocks noChangeArrowheads="1"/>
          </p:cNvSpPr>
          <p:nvPr/>
        </p:nvSpPr>
        <p:spPr bwMode="auto">
          <a:xfrm>
            <a:off x="6971297" y="88612"/>
            <a:ext cx="2079608" cy="5847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+mn-cs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zh-CN" sz="1600" dirty="0">
                <a:solidFill>
                  <a:srgbClr val="00FF00"/>
                </a:solidFill>
                <a:ea typeface="宋体" panose="02010600030101010101" pitchFamily="2" charset="-122"/>
              </a:rPr>
              <a:t>Sells(</a:t>
            </a:r>
            <a:r>
              <a:rPr lang="en-US" altLang="zh-CN" sz="1600" u="sng" dirty="0">
                <a:solidFill>
                  <a:srgbClr val="00FF00"/>
                </a:solidFill>
                <a:ea typeface="宋体" panose="02010600030101010101" pitchFamily="2" charset="-122"/>
              </a:rPr>
              <a:t>bar</a:t>
            </a:r>
            <a:r>
              <a:rPr lang="en-US" altLang="zh-CN" sz="1600" dirty="0">
                <a:solidFill>
                  <a:srgbClr val="00FF00"/>
                </a:solidFill>
                <a:ea typeface="宋体" panose="02010600030101010101" pitchFamily="2" charset="-122"/>
              </a:rPr>
              <a:t>, </a:t>
            </a:r>
            <a:r>
              <a:rPr lang="en-US" altLang="zh-CN" sz="1600" u="sng" dirty="0">
                <a:solidFill>
                  <a:srgbClr val="00B050"/>
                </a:solidFill>
                <a:ea typeface="宋体" panose="02010600030101010101" pitchFamily="2" charset="-122"/>
              </a:rPr>
              <a:t>beer</a:t>
            </a:r>
            <a:r>
              <a:rPr lang="en-US" altLang="zh-CN" sz="1600" dirty="0">
                <a:solidFill>
                  <a:srgbClr val="00FF00"/>
                </a:solidFill>
                <a:ea typeface="宋体" panose="02010600030101010101" pitchFamily="2" charset="-122"/>
              </a:rPr>
              <a:t>, price)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zh-CN" sz="1600" dirty="0">
                <a:solidFill>
                  <a:srgbClr val="00FF00"/>
                </a:solidFill>
                <a:ea typeface="宋体" panose="02010600030101010101" pitchFamily="2" charset="-122"/>
              </a:rPr>
              <a:t>Beers(</a:t>
            </a:r>
            <a:r>
              <a:rPr lang="en-US" altLang="zh-CN" sz="1600" u="sng" dirty="0">
                <a:solidFill>
                  <a:srgbClr val="00FF00"/>
                </a:solidFill>
                <a:ea typeface="宋体" panose="02010600030101010101" pitchFamily="2" charset="-122"/>
              </a:rPr>
              <a:t>name</a:t>
            </a:r>
            <a:r>
              <a:rPr lang="en-US" altLang="zh-CN" sz="1600" dirty="0">
                <a:solidFill>
                  <a:srgbClr val="00FF00"/>
                </a:solidFill>
                <a:ea typeface="宋体" panose="02010600030101010101" pitchFamily="2" charset="-122"/>
              </a:rPr>
              <a:t>, </a:t>
            </a:r>
            <a:r>
              <a:rPr lang="en-US" altLang="zh-CN" sz="1600" dirty="0" err="1">
                <a:solidFill>
                  <a:srgbClr val="00FF00"/>
                </a:solidFill>
                <a:ea typeface="宋体" panose="02010600030101010101" pitchFamily="2" charset="-122"/>
              </a:rPr>
              <a:t>manf</a:t>
            </a:r>
            <a:r>
              <a:rPr lang="en-US" altLang="zh-CN" sz="1600" dirty="0">
                <a:solidFill>
                  <a:srgbClr val="00FF00"/>
                </a:solidFill>
                <a:ea typeface="宋体" panose="02010600030101010101" pitchFamily="2" charset="-122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2400811052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D6DAFA-47C6-4536-A784-D7748241192D}" type="slidenum">
              <a:rPr lang="en-US" altLang="en-US"/>
              <a:pPr/>
              <a:t>38</a:t>
            </a:fld>
            <a:endParaRPr lang="en-US" altLang="en-US"/>
          </a:p>
        </p:txBody>
      </p:sp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445970"/>
            <a:ext cx="7772400" cy="478055"/>
          </a:xfrm>
        </p:spPr>
        <p:txBody>
          <a:bodyPr/>
          <a:lstStyle/>
          <a:p>
            <a:r>
              <a:rPr lang="en-US" altLang="en-US" sz="4000" dirty="0"/>
              <a:t>Actions Taken</a:t>
            </a:r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172679"/>
            <a:ext cx="7659303" cy="5046846"/>
          </a:xfrm>
        </p:spPr>
        <p:txBody>
          <a:bodyPr/>
          <a:lstStyle/>
          <a:p>
            <a:pPr indent="-548640" defTabSz="548640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en-US" sz="2800" dirty="0"/>
              <a:t>Suppose </a:t>
            </a:r>
            <a:r>
              <a:rPr lang="en-US" altLang="en-US" sz="2800" dirty="0">
                <a:solidFill>
                  <a:srgbClr val="00FF00"/>
                </a:solidFill>
              </a:rPr>
              <a:t>R</a:t>
            </a:r>
            <a:r>
              <a:rPr lang="en-US" altLang="en-US" sz="2800" dirty="0"/>
              <a:t> = </a:t>
            </a:r>
            <a:r>
              <a:rPr lang="en-US" altLang="en-US" sz="2800" dirty="0">
                <a:solidFill>
                  <a:srgbClr val="00FF00"/>
                </a:solidFill>
              </a:rPr>
              <a:t>Sells</a:t>
            </a:r>
            <a:r>
              <a:rPr lang="en-US" altLang="en-US" sz="2800" dirty="0"/>
              <a:t>, </a:t>
            </a:r>
            <a:r>
              <a:rPr lang="en-US" altLang="en-US" sz="2800" dirty="0">
                <a:solidFill>
                  <a:srgbClr val="00FF00"/>
                </a:solidFill>
              </a:rPr>
              <a:t>S</a:t>
            </a:r>
            <a:r>
              <a:rPr lang="en-US" altLang="en-US" sz="2800" dirty="0"/>
              <a:t> = </a:t>
            </a:r>
            <a:r>
              <a:rPr lang="en-US" altLang="en-US" sz="2800" dirty="0">
                <a:solidFill>
                  <a:srgbClr val="00FF00"/>
                </a:solidFill>
              </a:rPr>
              <a:t>Beers</a:t>
            </a:r>
            <a:r>
              <a:rPr lang="en-US" altLang="en-US" sz="2800" dirty="0"/>
              <a:t>.</a:t>
            </a:r>
          </a:p>
          <a:p>
            <a:pPr indent="-548640" defTabSz="548640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en-US" sz="2800" dirty="0"/>
              <a:t>An insert or update to </a:t>
            </a:r>
            <a:r>
              <a:rPr lang="en-US" altLang="en-US" sz="2800" dirty="0">
                <a:solidFill>
                  <a:srgbClr val="00FF00"/>
                </a:solidFill>
              </a:rPr>
              <a:t>Sells</a:t>
            </a:r>
            <a:r>
              <a:rPr lang="en-US" altLang="en-US" sz="2800" dirty="0"/>
              <a:t> that introduces 	a nonexistent beer </a:t>
            </a:r>
            <a:r>
              <a:rPr lang="en-US" altLang="en-US" sz="2800" dirty="0">
                <a:solidFill>
                  <a:srgbClr val="FF0000"/>
                </a:solidFill>
              </a:rPr>
              <a:t>must be </a:t>
            </a:r>
            <a:r>
              <a:rPr lang="en-US" altLang="en-US" sz="2800" dirty="0"/>
              <a:t>rejected.</a:t>
            </a:r>
          </a:p>
          <a:p>
            <a:pPr indent="-548640" defTabSz="548640">
              <a:buClr>
                <a:schemeClr val="accent2"/>
              </a:buClr>
              <a:buFont typeface="Wingdings" panose="05000000000000000000" pitchFamily="2" charset="2"/>
              <a:buChar char="q"/>
              <a:tabLst>
                <a:tab pos="0" algn="l"/>
              </a:tabLst>
            </a:pPr>
            <a:r>
              <a:rPr lang="en-US" altLang="en-US" sz="2800" dirty="0"/>
              <a:t>A deletion or update to </a:t>
            </a:r>
            <a:r>
              <a:rPr lang="en-US" altLang="en-US" sz="2800" dirty="0">
                <a:solidFill>
                  <a:srgbClr val="00FF00"/>
                </a:solidFill>
              </a:rPr>
              <a:t>Beers</a:t>
            </a:r>
            <a:r>
              <a:rPr lang="en-US" altLang="en-US" sz="2800" dirty="0"/>
              <a:t> that removes 	a beer value found in some tuples of </a:t>
            </a:r>
            <a:r>
              <a:rPr lang="en-US" altLang="en-US" sz="2800" dirty="0">
                <a:solidFill>
                  <a:srgbClr val="00FF00"/>
                </a:solidFill>
              </a:rPr>
              <a:t>Sells</a:t>
            </a:r>
            <a:r>
              <a:rPr lang="en-US" altLang="en-US" sz="2800" dirty="0"/>
              <a:t> 	can be handled in three ways:</a:t>
            </a:r>
          </a:p>
          <a:p>
            <a:pPr marL="0" indent="-548640" defTabSz="548640">
              <a:buNone/>
              <a:tabLst>
                <a:tab pos="0" algn="l"/>
              </a:tabLst>
            </a:pPr>
            <a:r>
              <a:rPr lang="en-US" altLang="en-US" sz="2400" dirty="0">
                <a:solidFill>
                  <a:srgbClr val="00B0F0"/>
                </a:solidFill>
              </a:rPr>
              <a:t>		</a:t>
            </a:r>
            <a:r>
              <a:rPr lang="en-US" altLang="en-US" sz="2400" dirty="0"/>
              <a:t>--</a:t>
            </a:r>
            <a:r>
              <a:rPr lang="en-US" altLang="en-US" sz="2400" dirty="0">
                <a:solidFill>
                  <a:srgbClr val="00B0F0"/>
                </a:solidFill>
              </a:rPr>
              <a:t> Default</a:t>
            </a:r>
            <a:r>
              <a:rPr lang="en-US" altLang="en-US" sz="2400" dirty="0"/>
              <a:t>: Reject the modification.</a:t>
            </a:r>
          </a:p>
          <a:p>
            <a:pPr marL="0" indent="-548640" defTabSz="548640">
              <a:buNone/>
              <a:tabLst>
                <a:tab pos="0" algn="l"/>
              </a:tabLst>
            </a:pPr>
            <a:r>
              <a:rPr lang="en-US" altLang="en-US" sz="2400" dirty="0">
                <a:solidFill>
                  <a:srgbClr val="00B0F0"/>
                </a:solidFill>
              </a:rPr>
              <a:t>		</a:t>
            </a:r>
            <a:r>
              <a:rPr lang="en-US" altLang="en-US" sz="2400" dirty="0"/>
              <a:t>--</a:t>
            </a:r>
            <a:r>
              <a:rPr lang="en-US" altLang="en-US" sz="2400" dirty="0">
                <a:solidFill>
                  <a:srgbClr val="00B0F0"/>
                </a:solidFill>
              </a:rPr>
              <a:t> Cascade</a:t>
            </a:r>
            <a:r>
              <a:rPr lang="en-US" altLang="en-US" sz="2400" dirty="0"/>
              <a:t>: Make the same changes in </a:t>
            </a:r>
            <a:r>
              <a:rPr lang="en-US" altLang="en-US" sz="2400" dirty="0">
                <a:solidFill>
                  <a:srgbClr val="00FF00"/>
                </a:solidFill>
              </a:rPr>
              <a:t>Sells</a:t>
            </a:r>
            <a:r>
              <a:rPr lang="en-US" altLang="en-US" sz="2400" dirty="0"/>
              <a:t>.</a:t>
            </a:r>
          </a:p>
          <a:p>
            <a:pPr marL="457200" lvl="1" indent="-548640" defTabSz="548640">
              <a:buNone/>
              <a:tabLst>
                <a:tab pos="0" algn="l"/>
              </a:tabLst>
            </a:pPr>
            <a:r>
              <a:rPr lang="en-US" altLang="en-US" sz="2000" dirty="0"/>
              <a:t>			    * Deleted beer: delete </a:t>
            </a:r>
            <a:r>
              <a:rPr lang="en-US" altLang="en-US" sz="2000" dirty="0">
                <a:solidFill>
                  <a:srgbClr val="00FF00"/>
                </a:solidFill>
              </a:rPr>
              <a:t>Sells</a:t>
            </a:r>
            <a:r>
              <a:rPr lang="en-US" altLang="en-US" sz="2000" dirty="0"/>
              <a:t> tuple.</a:t>
            </a:r>
          </a:p>
          <a:p>
            <a:pPr marL="457200" lvl="1" indent="-548640" defTabSz="548640">
              <a:buNone/>
              <a:tabLst>
                <a:tab pos="0" algn="l"/>
              </a:tabLst>
            </a:pPr>
            <a:r>
              <a:rPr lang="en-US" altLang="en-US" sz="2000" dirty="0"/>
              <a:t>			    * Updated beer: change value in </a:t>
            </a:r>
            <a:r>
              <a:rPr lang="en-US" altLang="en-US" sz="2000" dirty="0">
                <a:solidFill>
                  <a:srgbClr val="00FF00"/>
                </a:solidFill>
              </a:rPr>
              <a:t>Sells</a:t>
            </a:r>
            <a:r>
              <a:rPr lang="en-US" altLang="en-US" sz="2000" dirty="0"/>
              <a:t>.</a:t>
            </a:r>
          </a:p>
          <a:p>
            <a:pPr marL="0" indent="-548640" defTabSz="548640">
              <a:buNone/>
              <a:tabLst>
                <a:tab pos="0" algn="l"/>
              </a:tabLst>
            </a:pPr>
            <a:r>
              <a:rPr lang="en-US" altLang="en-US" sz="2400" dirty="0">
                <a:solidFill>
                  <a:srgbClr val="00B0F0"/>
                </a:solidFill>
              </a:rPr>
              <a:t>		</a:t>
            </a:r>
            <a:r>
              <a:rPr lang="en-US" altLang="en-US" sz="2400" dirty="0"/>
              <a:t>--</a:t>
            </a:r>
            <a:r>
              <a:rPr lang="en-US" altLang="en-US" sz="2400" dirty="0">
                <a:solidFill>
                  <a:srgbClr val="00B0F0"/>
                </a:solidFill>
              </a:rPr>
              <a:t> Set NULL</a:t>
            </a:r>
            <a:r>
              <a:rPr lang="en-US" altLang="en-US" sz="2400" dirty="0"/>
              <a:t>: Change the beer (in </a:t>
            </a:r>
            <a:r>
              <a:rPr lang="en-US" altLang="en-US" sz="2400" dirty="0">
                <a:solidFill>
                  <a:srgbClr val="00FF00"/>
                </a:solidFill>
              </a:rPr>
              <a:t>Sells</a:t>
            </a:r>
            <a:r>
              <a:rPr lang="en-US" altLang="en-US" sz="2400" dirty="0"/>
              <a:t>) to NULL.</a:t>
            </a:r>
          </a:p>
          <a:p>
            <a:pPr indent="-548640" defTabSz="548640">
              <a:buClr>
                <a:schemeClr val="accent2"/>
              </a:buClr>
              <a:buFont typeface="Wingdings" panose="05000000000000000000" pitchFamily="2" charset="2"/>
              <a:buChar char="q"/>
            </a:pPr>
            <a:endParaRPr lang="en-US" altLang="en-US" sz="2800" dirty="0"/>
          </a:p>
        </p:txBody>
      </p:sp>
      <p:sp>
        <p:nvSpPr>
          <p:cNvPr id="5" name="TextBox 3"/>
          <p:cNvSpPr txBox="1">
            <a:spLocks noChangeArrowheads="1"/>
          </p:cNvSpPr>
          <p:nvPr/>
        </p:nvSpPr>
        <p:spPr bwMode="auto">
          <a:xfrm>
            <a:off x="6971297" y="88612"/>
            <a:ext cx="2079608" cy="5847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+mn-cs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zh-CN" sz="1600" dirty="0">
                <a:solidFill>
                  <a:srgbClr val="00FF00"/>
                </a:solidFill>
                <a:ea typeface="宋体" panose="02010600030101010101" pitchFamily="2" charset="-122"/>
              </a:rPr>
              <a:t>Sells(</a:t>
            </a:r>
            <a:r>
              <a:rPr lang="en-US" altLang="zh-CN" sz="1600" u="sng" dirty="0">
                <a:solidFill>
                  <a:srgbClr val="00FF00"/>
                </a:solidFill>
                <a:ea typeface="宋体" panose="02010600030101010101" pitchFamily="2" charset="-122"/>
              </a:rPr>
              <a:t>bar</a:t>
            </a:r>
            <a:r>
              <a:rPr lang="en-US" altLang="zh-CN" sz="1600" dirty="0">
                <a:solidFill>
                  <a:srgbClr val="00FF00"/>
                </a:solidFill>
                <a:ea typeface="宋体" panose="02010600030101010101" pitchFamily="2" charset="-122"/>
              </a:rPr>
              <a:t>, </a:t>
            </a:r>
            <a:r>
              <a:rPr lang="en-US" altLang="zh-CN" sz="1600" u="sng" dirty="0">
                <a:solidFill>
                  <a:srgbClr val="00B050"/>
                </a:solidFill>
                <a:ea typeface="宋体" panose="02010600030101010101" pitchFamily="2" charset="-122"/>
              </a:rPr>
              <a:t>beer</a:t>
            </a:r>
            <a:r>
              <a:rPr lang="en-US" altLang="zh-CN" sz="1600" dirty="0">
                <a:solidFill>
                  <a:srgbClr val="00FF00"/>
                </a:solidFill>
                <a:ea typeface="宋体" panose="02010600030101010101" pitchFamily="2" charset="-122"/>
              </a:rPr>
              <a:t>, price)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zh-CN" sz="1600" dirty="0">
                <a:solidFill>
                  <a:srgbClr val="00FF00"/>
                </a:solidFill>
                <a:ea typeface="宋体" panose="02010600030101010101" pitchFamily="2" charset="-122"/>
              </a:rPr>
              <a:t>Beers(</a:t>
            </a:r>
            <a:r>
              <a:rPr lang="en-US" altLang="zh-CN" sz="1600" u="sng" dirty="0">
                <a:solidFill>
                  <a:srgbClr val="00FF00"/>
                </a:solidFill>
                <a:ea typeface="宋体" panose="02010600030101010101" pitchFamily="2" charset="-122"/>
              </a:rPr>
              <a:t>name</a:t>
            </a:r>
            <a:r>
              <a:rPr lang="en-US" altLang="zh-CN" sz="1600" dirty="0">
                <a:solidFill>
                  <a:srgbClr val="00FF00"/>
                </a:solidFill>
                <a:ea typeface="宋体" panose="02010600030101010101" pitchFamily="2" charset="-122"/>
              </a:rPr>
              <a:t>, </a:t>
            </a:r>
            <a:r>
              <a:rPr lang="en-US" altLang="zh-CN" sz="1600" dirty="0" err="1">
                <a:solidFill>
                  <a:srgbClr val="00FF00"/>
                </a:solidFill>
                <a:ea typeface="宋体" panose="02010600030101010101" pitchFamily="2" charset="-122"/>
              </a:rPr>
              <a:t>manf</a:t>
            </a:r>
            <a:r>
              <a:rPr lang="en-US" altLang="zh-CN" sz="1600" dirty="0">
                <a:solidFill>
                  <a:srgbClr val="00FF00"/>
                </a:solidFill>
                <a:ea typeface="宋体" panose="02010600030101010101" pitchFamily="2" charset="-122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2378925366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2D2A5C-3C10-4608-BB5D-EC45B9BE91E5}" type="slidenum">
              <a:rPr lang="en-US" altLang="en-US"/>
              <a:pPr/>
              <a:t>39</a:t>
            </a:fld>
            <a:endParaRPr lang="en-US" altLang="en-US"/>
          </a:p>
        </p:txBody>
      </p:sp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609600"/>
            <a:ext cx="7772400" cy="670560"/>
          </a:xfrm>
        </p:spPr>
        <p:txBody>
          <a:bodyPr/>
          <a:lstStyle/>
          <a:p>
            <a:r>
              <a:rPr lang="en-US" altLang="en-US" dirty="0"/>
              <a:t>Example: Cascade</a:t>
            </a:r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509294"/>
            <a:ext cx="7772400" cy="3469169"/>
          </a:xfrm>
        </p:spPr>
        <p:txBody>
          <a:bodyPr/>
          <a:lstStyle/>
          <a:p>
            <a:pPr indent="-548640" defTabSz="548640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en-US" sz="2800" dirty="0"/>
              <a:t>Delete the Bud tuple from </a:t>
            </a:r>
            <a:r>
              <a:rPr lang="en-US" altLang="en-US" sz="2800" dirty="0">
                <a:solidFill>
                  <a:srgbClr val="00FF00"/>
                </a:solidFill>
              </a:rPr>
              <a:t>Beers</a:t>
            </a:r>
            <a:r>
              <a:rPr lang="en-US" altLang="en-US" sz="2800" dirty="0"/>
              <a:t>:</a:t>
            </a:r>
          </a:p>
          <a:p>
            <a:pPr marL="0" indent="0" defTabSz="548640">
              <a:buClr>
                <a:schemeClr val="accent2"/>
              </a:buClr>
              <a:buNone/>
            </a:pPr>
            <a:r>
              <a:rPr lang="en-US" altLang="en-US" sz="2800" dirty="0"/>
              <a:t>	</a:t>
            </a:r>
            <a:endParaRPr lang="en-US" altLang="en-US" sz="2400" dirty="0"/>
          </a:p>
        </p:txBody>
      </p:sp>
      <p:sp>
        <p:nvSpPr>
          <p:cNvPr id="5" name="TextBox 3"/>
          <p:cNvSpPr txBox="1">
            <a:spLocks noChangeArrowheads="1"/>
          </p:cNvSpPr>
          <p:nvPr/>
        </p:nvSpPr>
        <p:spPr bwMode="auto">
          <a:xfrm>
            <a:off x="6971297" y="88612"/>
            <a:ext cx="2079608" cy="5847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+mn-cs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zh-CN" sz="1600" dirty="0">
                <a:solidFill>
                  <a:srgbClr val="00FF00"/>
                </a:solidFill>
                <a:ea typeface="宋体" panose="02010600030101010101" pitchFamily="2" charset="-122"/>
              </a:rPr>
              <a:t>Sells(</a:t>
            </a:r>
            <a:r>
              <a:rPr lang="en-US" altLang="zh-CN" sz="1600" u="sng" dirty="0">
                <a:solidFill>
                  <a:srgbClr val="00FF00"/>
                </a:solidFill>
                <a:ea typeface="宋体" panose="02010600030101010101" pitchFamily="2" charset="-122"/>
              </a:rPr>
              <a:t>bar</a:t>
            </a:r>
            <a:r>
              <a:rPr lang="en-US" altLang="zh-CN" sz="1600" dirty="0">
                <a:solidFill>
                  <a:srgbClr val="00FF00"/>
                </a:solidFill>
                <a:ea typeface="宋体" panose="02010600030101010101" pitchFamily="2" charset="-122"/>
              </a:rPr>
              <a:t>, </a:t>
            </a:r>
            <a:r>
              <a:rPr lang="en-US" altLang="zh-CN" sz="1600" u="sng" dirty="0">
                <a:solidFill>
                  <a:srgbClr val="00B050"/>
                </a:solidFill>
                <a:ea typeface="宋体" panose="02010600030101010101" pitchFamily="2" charset="-122"/>
              </a:rPr>
              <a:t>beer</a:t>
            </a:r>
            <a:r>
              <a:rPr lang="en-US" altLang="zh-CN" sz="1600" dirty="0">
                <a:solidFill>
                  <a:srgbClr val="00FF00"/>
                </a:solidFill>
                <a:ea typeface="宋体" panose="02010600030101010101" pitchFamily="2" charset="-122"/>
              </a:rPr>
              <a:t>, price)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zh-CN" sz="1600" dirty="0">
                <a:solidFill>
                  <a:srgbClr val="00FF00"/>
                </a:solidFill>
                <a:ea typeface="宋体" panose="02010600030101010101" pitchFamily="2" charset="-122"/>
              </a:rPr>
              <a:t>Beers(</a:t>
            </a:r>
            <a:r>
              <a:rPr lang="en-US" altLang="zh-CN" sz="1600" u="sng" dirty="0">
                <a:solidFill>
                  <a:srgbClr val="00FF00"/>
                </a:solidFill>
                <a:ea typeface="宋体" panose="02010600030101010101" pitchFamily="2" charset="-122"/>
              </a:rPr>
              <a:t>name</a:t>
            </a:r>
            <a:r>
              <a:rPr lang="en-US" altLang="zh-CN" sz="1600" dirty="0">
                <a:solidFill>
                  <a:srgbClr val="00FF00"/>
                </a:solidFill>
                <a:ea typeface="宋体" panose="02010600030101010101" pitchFamily="2" charset="-122"/>
              </a:rPr>
              <a:t>, </a:t>
            </a:r>
            <a:r>
              <a:rPr lang="en-US" altLang="zh-CN" sz="1600" dirty="0" err="1">
                <a:solidFill>
                  <a:srgbClr val="00FF00"/>
                </a:solidFill>
                <a:ea typeface="宋体" panose="02010600030101010101" pitchFamily="2" charset="-122"/>
              </a:rPr>
              <a:t>manf</a:t>
            </a:r>
            <a:r>
              <a:rPr lang="en-US" altLang="zh-CN" sz="1600" dirty="0">
                <a:solidFill>
                  <a:srgbClr val="00FF00"/>
                </a:solidFill>
                <a:ea typeface="宋体" panose="02010600030101010101" pitchFamily="2" charset="-122"/>
              </a:rPr>
              <a:t>)</a:t>
            </a:r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1035264" y="5270898"/>
          <a:ext cx="1828798" cy="108150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275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0740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4864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70376">
                <a:tc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bar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beer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price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0376">
                <a:tc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Joe’s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Bud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3.00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0376">
                <a:tc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Sue’s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Miller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3.50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70376"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chemeClr val="tx1"/>
                          </a:solidFill>
                        </a:rPr>
                        <a:t>Sue’s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chemeClr val="tx1"/>
                          </a:solidFill>
                        </a:rPr>
                        <a:t>Bud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chemeClr val="tx1"/>
                          </a:solidFill>
                        </a:rPr>
                        <a:t>3.20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3053618" y="5270898"/>
          <a:ext cx="1180700" cy="108150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03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903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70376">
                <a:tc>
                  <a:txBody>
                    <a:bodyPr/>
                    <a:lstStyle/>
                    <a:p>
                      <a:r>
                        <a:rPr lang="en-US" sz="1100" dirty="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 err="1"/>
                        <a:t>manf</a:t>
                      </a:r>
                      <a:endParaRPr lang="en-US" sz="11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0376">
                <a:tc>
                  <a:txBody>
                    <a:bodyPr/>
                    <a:lstStyle/>
                    <a:p>
                      <a:r>
                        <a:rPr lang="en-US" sz="1100" dirty="0"/>
                        <a:t>Bud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A.B.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0376">
                <a:tc>
                  <a:txBody>
                    <a:bodyPr/>
                    <a:lstStyle/>
                    <a:p>
                      <a:r>
                        <a:rPr lang="en-US" sz="1100" dirty="0"/>
                        <a:t>Miller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MBC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70376">
                <a:tc>
                  <a:txBody>
                    <a:bodyPr/>
                    <a:lstStyle/>
                    <a:p>
                      <a:endParaRPr lang="en-US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1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cxnSp>
        <p:nvCxnSpPr>
          <p:cNvPr id="8" name="Straight Connector 7"/>
          <p:cNvCxnSpPr/>
          <p:nvPr/>
        </p:nvCxnSpPr>
        <p:spPr>
          <a:xfrm flipV="1">
            <a:off x="3159694" y="5659656"/>
            <a:ext cx="883981" cy="1925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3312376" y="4963121"/>
            <a:ext cx="93096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00FF00"/>
                </a:solidFill>
              </a:rPr>
              <a:t>Beers (S)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532990" y="4945005"/>
            <a:ext cx="84914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00FF00"/>
                </a:solidFill>
              </a:rPr>
              <a:t>Sells (R)</a:t>
            </a:r>
          </a:p>
        </p:txBody>
      </p:sp>
    </p:spTree>
    <p:extLst>
      <p:ext uri="{BB962C8B-B14F-4D97-AF65-F5344CB8AC3E}">
        <p14:creationId xmlns:p14="http://schemas.microsoft.com/office/powerpoint/2010/main" val="1100834553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2D2A5C-3C10-4608-BB5D-EC45B9BE91E5}" type="slidenum">
              <a:rPr lang="en-US" altLang="en-US"/>
              <a:pPr/>
              <a:t>40</a:t>
            </a:fld>
            <a:endParaRPr lang="en-US" altLang="en-US"/>
          </a:p>
        </p:txBody>
      </p:sp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609600"/>
            <a:ext cx="7772400" cy="670560"/>
          </a:xfrm>
        </p:spPr>
        <p:txBody>
          <a:bodyPr/>
          <a:lstStyle/>
          <a:p>
            <a:r>
              <a:rPr lang="en-US" altLang="en-US" dirty="0"/>
              <a:t>Example: Cascade</a:t>
            </a:r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509294"/>
            <a:ext cx="7772400" cy="3469169"/>
          </a:xfrm>
        </p:spPr>
        <p:txBody>
          <a:bodyPr/>
          <a:lstStyle/>
          <a:p>
            <a:pPr indent="-548640" defTabSz="548640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en-US" sz="2800" dirty="0"/>
              <a:t>Delete the Bud tuple from </a:t>
            </a:r>
            <a:r>
              <a:rPr lang="en-US" altLang="en-US" sz="2800" dirty="0">
                <a:solidFill>
                  <a:srgbClr val="00FF00"/>
                </a:solidFill>
              </a:rPr>
              <a:t>Beers</a:t>
            </a:r>
            <a:r>
              <a:rPr lang="en-US" altLang="en-US" sz="2800" dirty="0"/>
              <a:t>:</a:t>
            </a:r>
          </a:p>
          <a:p>
            <a:pPr marL="0" indent="0" defTabSz="548640">
              <a:buClr>
                <a:schemeClr val="accent2"/>
              </a:buClr>
              <a:buNone/>
            </a:pPr>
            <a:r>
              <a:rPr lang="en-US" altLang="en-US" sz="2800" dirty="0"/>
              <a:t>	-- </a:t>
            </a:r>
            <a:r>
              <a:rPr lang="en-US" altLang="en-US" sz="2400" dirty="0"/>
              <a:t>Then delete all tuples from </a:t>
            </a:r>
            <a:r>
              <a:rPr lang="en-US" altLang="en-US" sz="2400" dirty="0">
                <a:solidFill>
                  <a:srgbClr val="00FF00"/>
                </a:solidFill>
              </a:rPr>
              <a:t>Sells</a:t>
            </a:r>
            <a:r>
              <a:rPr lang="en-US" altLang="en-US" sz="2400" dirty="0"/>
              <a:t> that have </a:t>
            </a:r>
            <a:r>
              <a:rPr lang="en-US" altLang="en-US" sz="2400" dirty="0">
                <a:solidFill>
                  <a:srgbClr val="00FF00"/>
                </a:solidFill>
              </a:rPr>
              <a:t>beer</a:t>
            </a:r>
            <a:r>
              <a:rPr lang="en-US" altLang="en-US" sz="2400" dirty="0"/>
              <a:t> 	    = ’Bud’.</a:t>
            </a:r>
          </a:p>
        </p:txBody>
      </p:sp>
      <p:sp>
        <p:nvSpPr>
          <p:cNvPr id="5" name="TextBox 3"/>
          <p:cNvSpPr txBox="1">
            <a:spLocks noChangeArrowheads="1"/>
          </p:cNvSpPr>
          <p:nvPr/>
        </p:nvSpPr>
        <p:spPr bwMode="auto">
          <a:xfrm>
            <a:off x="6971297" y="88612"/>
            <a:ext cx="2079608" cy="5847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+mn-cs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zh-CN" sz="1600" dirty="0">
                <a:solidFill>
                  <a:srgbClr val="00FF00"/>
                </a:solidFill>
                <a:ea typeface="宋体" panose="02010600030101010101" pitchFamily="2" charset="-122"/>
              </a:rPr>
              <a:t>Sells(</a:t>
            </a:r>
            <a:r>
              <a:rPr lang="en-US" altLang="zh-CN" sz="1600" u="sng" dirty="0">
                <a:solidFill>
                  <a:srgbClr val="00FF00"/>
                </a:solidFill>
                <a:ea typeface="宋体" panose="02010600030101010101" pitchFamily="2" charset="-122"/>
              </a:rPr>
              <a:t>bar</a:t>
            </a:r>
            <a:r>
              <a:rPr lang="en-US" altLang="zh-CN" sz="1600" dirty="0">
                <a:solidFill>
                  <a:srgbClr val="00FF00"/>
                </a:solidFill>
                <a:ea typeface="宋体" panose="02010600030101010101" pitchFamily="2" charset="-122"/>
              </a:rPr>
              <a:t>, </a:t>
            </a:r>
            <a:r>
              <a:rPr lang="en-US" altLang="zh-CN" sz="1600" u="sng" dirty="0">
                <a:solidFill>
                  <a:srgbClr val="00B050"/>
                </a:solidFill>
                <a:ea typeface="宋体" panose="02010600030101010101" pitchFamily="2" charset="-122"/>
              </a:rPr>
              <a:t>beer</a:t>
            </a:r>
            <a:r>
              <a:rPr lang="en-US" altLang="zh-CN" sz="1600" dirty="0">
                <a:solidFill>
                  <a:srgbClr val="00FF00"/>
                </a:solidFill>
                <a:ea typeface="宋体" panose="02010600030101010101" pitchFamily="2" charset="-122"/>
              </a:rPr>
              <a:t>, price)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zh-CN" sz="1600" dirty="0">
                <a:solidFill>
                  <a:srgbClr val="00FF00"/>
                </a:solidFill>
                <a:ea typeface="宋体" panose="02010600030101010101" pitchFamily="2" charset="-122"/>
              </a:rPr>
              <a:t>Beers(</a:t>
            </a:r>
            <a:r>
              <a:rPr lang="en-US" altLang="zh-CN" sz="1600" u="sng" dirty="0">
                <a:solidFill>
                  <a:srgbClr val="00FF00"/>
                </a:solidFill>
                <a:ea typeface="宋体" panose="02010600030101010101" pitchFamily="2" charset="-122"/>
              </a:rPr>
              <a:t>name</a:t>
            </a:r>
            <a:r>
              <a:rPr lang="en-US" altLang="zh-CN" sz="1600" dirty="0">
                <a:solidFill>
                  <a:srgbClr val="00FF00"/>
                </a:solidFill>
                <a:ea typeface="宋体" panose="02010600030101010101" pitchFamily="2" charset="-122"/>
              </a:rPr>
              <a:t>, </a:t>
            </a:r>
            <a:r>
              <a:rPr lang="en-US" altLang="zh-CN" sz="1600" dirty="0" err="1">
                <a:solidFill>
                  <a:srgbClr val="00FF00"/>
                </a:solidFill>
                <a:ea typeface="宋体" panose="02010600030101010101" pitchFamily="2" charset="-122"/>
              </a:rPr>
              <a:t>manf</a:t>
            </a:r>
            <a:r>
              <a:rPr lang="en-US" altLang="zh-CN" sz="1600" dirty="0">
                <a:solidFill>
                  <a:srgbClr val="00FF00"/>
                </a:solidFill>
                <a:ea typeface="宋体" panose="02010600030101010101" pitchFamily="2" charset="-122"/>
              </a:rPr>
              <a:t>)</a:t>
            </a:r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1035264" y="5270898"/>
          <a:ext cx="1828798" cy="108150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275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0740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4864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70376">
                <a:tc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bar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beer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price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0376">
                <a:tc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Joe’s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Bud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3.00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0376">
                <a:tc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Sue’s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Miller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3.50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70376"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chemeClr val="tx1"/>
                          </a:solidFill>
                        </a:rPr>
                        <a:t>Sue’s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chemeClr val="tx1"/>
                          </a:solidFill>
                        </a:rPr>
                        <a:t>Bud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chemeClr val="tx1"/>
                          </a:solidFill>
                        </a:rPr>
                        <a:t>3.20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3053618" y="5270898"/>
          <a:ext cx="1180700" cy="108150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03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903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70376">
                <a:tc>
                  <a:txBody>
                    <a:bodyPr/>
                    <a:lstStyle/>
                    <a:p>
                      <a:r>
                        <a:rPr lang="en-US" sz="1100" dirty="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 err="1"/>
                        <a:t>manf</a:t>
                      </a:r>
                      <a:endParaRPr lang="en-US" sz="11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0376">
                <a:tc>
                  <a:txBody>
                    <a:bodyPr/>
                    <a:lstStyle/>
                    <a:p>
                      <a:r>
                        <a:rPr lang="en-US" sz="1100" dirty="0"/>
                        <a:t>Bud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A.B.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0376">
                <a:tc>
                  <a:txBody>
                    <a:bodyPr/>
                    <a:lstStyle/>
                    <a:p>
                      <a:r>
                        <a:rPr lang="en-US" sz="1100" dirty="0"/>
                        <a:t>Miller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MBC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70376">
                <a:tc>
                  <a:txBody>
                    <a:bodyPr/>
                    <a:lstStyle/>
                    <a:p>
                      <a:endParaRPr lang="en-US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1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cxnSp>
        <p:nvCxnSpPr>
          <p:cNvPr id="8" name="Straight Connector 7"/>
          <p:cNvCxnSpPr/>
          <p:nvPr/>
        </p:nvCxnSpPr>
        <p:spPr>
          <a:xfrm flipV="1">
            <a:off x="3159694" y="5659656"/>
            <a:ext cx="883981" cy="1925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3312376" y="4963121"/>
            <a:ext cx="93096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00FF00"/>
                </a:solidFill>
              </a:rPr>
              <a:t>Beers (S)</a:t>
            </a:r>
          </a:p>
        </p:txBody>
      </p:sp>
      <p:cxnSp>
        <p:nvCxnSpPr>
          <p:cNvPr id="13" name="Straight Connector 12"/>
          <p:cNvCxnSpPr/>
          <p:nvPr/>
        </p:nvCxnSpPr>
        <p:spPr>
          <a:xfrm>
            <a:off x="1124606" y="6227546"/>
            <a:ext cx="1620253" cy="1604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>
            <a:off x="1170265" y="5672958"/>
            <a:ext cx="1574594" cy="5948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1532990" y="4945005"/>
            <a:ext cx="84914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00FF00"/>
                </a:solidFill>
              </a:rPr>
              <a:t>Sells (R)</a:t>
            </a:r>
          </a:p>
        </p:txBody>
      </p:sp>
    </p:spTree>
    <p:extLst>
      <p:ext uri="{BB962C8B-B14F-4D97-AF65-F5344CB8AC3E}">
        <p14:creationId xmlns:p14="http://schemas.microsoft.com/office/powerpoint/2010/main" val="593093653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2D2A5C-3C10-4608-BB5D-EC45B9BE91E5}" type="slidenum">
              <a:rPr lang="en-US" altLang="en-US"/>
              <a:pPr/>
              <a:t>41</a:t>
            </a:fld>
            <a:endParaRPr lang="en-US" altLang="en-US"/>
          </a:p>
        </p:txBody>
      </p:sp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609600"/>
            <a:ext cx="7772400" cy="670560"/>
          </a:xfrm>
        </p:spPr>
        <p:txBody>
          <a:bodyPr/>
          <a:lstStyle/>
          <a:p>
            <a:r>
              <a:rPr lang="en-US" altLang="en-US" dirty="0"/>
              <a:t>Example: Cascade</a:t>
            </a:r>
          </a:p>
        </p:txBody>
      </p:sp>
      <p:sp>
        <p:nvSpPr>
          <p:cNvPr id="5" name="TextBox 3"/>
          <p:cNvSpPr txBox="1">
            <a:spLocks noChangeArrowheads="1"/>
          </p:cNvSpPr>
          <p:nvPr/>
        </p:nvSpPr>
        <p:spPr bwMode="auto">
          <a:xfrm>
            <a:off x="6971297" y="88612"/>
            <a:ext cx="2079608" cy="5847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+mn-cs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zh-CN" sz="1600" dirty="0">
                <a:solidFill>
                  <a:srgbClr val="00FF00"/>
                </a:solidFill>
                <a:ea typeface="宋体" panose="02010600030101010101" pitchFamily="2" charset="-122"/>
              </a:rPr>
              <a:t>Sells(</a:t>
            </a:r>
            <a:r>
              <a:rPr lang="en-US" altLang="zh-CN" sz="1600" u="sng" dirty="0">
                <a:solidFill>
                  <a:srgbClr val="00FF00"/>
                </a:solidFill>
                <a:ea typeface="宋体" panose="02010600030101010101" pitchFamily="2" charset="-122"/>
              </a:rPr>
              <a:t>bar</a:t>
            </a:r>
            <a:r>
              <a:rPr lang="en-US" altLang="zh-CN" sz="1600" dirty="0">
                <a:solidFill>
                  <a:srgbClr val="00FF00"/>
                </a:solidFill>
                <a:ea typeface="宋体" panose="02010600030101010101" pitchFamily="2" charset="-122"/>
              </a:rPr>
              <a:t>, </a:t>
            </a:r>
            <a:r>
              <a:rPr lang="en-US" altLang="zh-CN" sz="1600" u="sng" dirty="0">
                <a:solidFill>
                  <a:srgbClr val="00B050"/>
                </a:solidFill>
                <a:ea typeface="宋体" panose="02010600030101010101" pitchFamily="2" charset="-122"/>
              </a:rPr>
              <a:t>beer</a:t>
            </a:r>
            <a:r>
              <a:rPr lang="en-US" altLang="zh-CN" sz="1600" dirty="0">
                <a:solidFill>
                  <a:srgbClr val="00FF00"/>
                </a:solidFill>
                <a:ea typeface="宋体" panose="02010600030101010101" pitchFamily="2" charset="-122"/>
              </a:rPr>
              <a:t>, price)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zh-CN" sz="1600" dirty="0">
                <a:solidFill>
                  <a:srgbClr val="00FF00"/>
                </a:solidFill>
                <a:ea typeface="宋体" panose="02010600030101010101" pitchFamily="2" charset="-122"/>
              </a:rPr>
              <a:t>Beers(</a:t>
            </a:r>
            <a:r>
              <a:rPr lang="en-US" altLang="zh-CN" sz="1600" u="sng" dirty="0">
                <a:solidFill>
                  <a:srgbClr val="00FF00"/>
                </a:solidFill>
                <a:ea typeface="宋体" panose="02010600030101010101" pitchFamily="2" charset="-122"/>
              </a:rPr>
              <a:t>name</a:t>
            </a:r>
            <a:r>
              <a:rPr lang="en-US" altLang="zh-CN" sz="1600" dirty="0">
                <a:solidFill>
                  <a:srgbClr val="00FF00"/>
                </a:solidFill>
                <a:ea typeface="宋体" panose="02010600030101010101" pitchFamily="2" charset="-122"/>
              </a:rPr>
              <a:t>, </a:t>
            </a:r>
            <a:r>
              <a:rPr lang="en-US" altLang="zh-CN" sz="1600" dirty="0" err="1">
                <a:solidFill>
                  <a:srgbClr val="00FF00"/>
                </a:solidFill>
                <a:ea typeface="宋体" panose="02010600030101010101" pitchFamily="2" charset="-122"/>
              </a:rPr>
              <a:t>manf</a:t>
            </a:r>
            <a:r>
              <a:rPr lang="en-US" altLang="zh-CN" sz="1600" dirty="0">
                <a:solidFill>
                  <a:srgbClr val="00FF00"/>
                </a:solidFill>
                <a:ea typeface="宋体" panose="02010600030101010101" pitchFamily="2" charset="-122"/>
              </a:rPr>
              <a:t>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326211" y="4960810"/>
            <a:ext cx="84914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00FF00"/>
                </a:solidFill>
              </a:rPr>
              <a:t>Sells (R)</a:t>
            </a:r>
          </a:p>
        </p:txBody>
      </p:sp>
      <p:graphicFrame>
        <p:nvGraphicFramePr>
          <p:cNvPr id="17" name="Table 16"/>
          <p:cNvGraphicFramePr>
            <a:graphicFrameLocks noGrp="1"/>
          </p:cNvGraphicFramePr>
          <p:nvPr/>
        </p:nvGraphicFramePr>
        <p:xfrm>
          <a:off x="4826552" y="5281538"/>
          <a:ext cx="1828798" cy="108150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275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0740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4864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70376">
                <a:tc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bar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beer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price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0376">
                <a:tc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Joe’s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chemeClr val="tx1"/>
                          </a:solidFill>
                        </a:rPr>
                        <a:t>Bud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3.00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0376">
                <a:tc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Sue’s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Miller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3.50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70376"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chemeClr val="tx1"/>
                          </a:solidFill>
                        </a:rPr>
                        <a:t>Sue’s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chemeClr val="tx1"/>
                          </a:solidFill>
                        </a:rPr>
                        <a:t>Bud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chemeClr val="tx1"/>
                          </a:solidFill>
                        </a:rPr>
                        <a:t>3.20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18" name="Table 17"/>
          <p:cNvGraphicFramePr>
            <a:graphicFrameLocks noGrp="1"/>
          </p:cNvGraphicFramePr>
          <p:nvPr/>
        </p:nvGraphicFramePr>
        <p:xfrm>
          <a:off x="6860893" y="5270898"/>
          <a:ext cx="1286232" cy="108150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3944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4679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70376">
                <a:tc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err="1"/>
                        <a:t>manf</a:t>
                      </a:r>
                      <a:endParaRPr lang="en-US" sz="11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0376"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Bud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A.B.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0376">
                <a:tc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Miller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MBC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70376">
                <a:tc>
                  <a:txBody>
                    <a:bodyPr/>
                    <a:lstStyle/>
                    <a:p>
                      <a:pPr algn="ctr"/>
                      <a:endParaRPr lang="en-US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15" name="TextBox 14"/>
          <p:cNvSpPr txBox="1"/>
          <p:nvPr/>
        </p:nvSpPr>
        <p:spPr>
          <a:xfrm>
            <a:off x="6836253" y="5482626"/>
            <a:ext cx="822661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>
                <a:solidFill>
                  <a:srgbClr val="FF0000"/>
                </a:solidFill>
              </a:rPr>
              <a:t>Budweiser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038529" y="4976112"/>
            <a:ext cx="93096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00FF00"/>
                </a:solidFill>
              </a:rPr>
              <a:t>Beers (S)</a:t>
            </a:r>
          </a:p>
        </p:txBody>
      </p:sp>
      <p:sp>
        <p:nvSpPr>
          <p:cNvPr id="3" name="Rectangle 3">
            <a:extLst>
              <a:ext uri="{FF2B5EF4-FFF2-40B4-BE49-F238E27FC236}">
                <a16:creationId xmlns:a16="http://schemas.microsoft.com/office/drawing/2014/main" id="{D97EFABF-0C38-2456-5CF0-DE52ED93C62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1509294"/>
            <a:ext cx="7772400" cy="34691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indent="-548640" defTabSz="548640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en-US" sz="2800" kern="0" dirty="0">
                <a:solidFill>
                  <a:schemeClr val="bg1">
                    <a:lumMod val="85000"/>
                  </a:schemeClr>
                </a:solidFill>
              </a:rPr>
              <a:t>Delete the Bud tuple from Beers:</a:t>
            </a:r>
          </a:p>
          <a:p>
            <a:pPr marL="0" indent="0" defTabSz="548640">
              <a:buClr>
                <a:schemeClr val="accent2"/>
              </a:buClr>
              <a:buFontTx/>
              <a:buNone/>
            </a:pPr>
            <a:r>
              <a:rPr lang="en-US" altLang="en-US" sz="2800" kern="0" dirty="0">
                <a:solidFill>
                  <a:schemeClr val="bg1">
                    <a:lumMod val="85000"/>
                  </a:schemeClr>
                </a:solidFill>
              </a:rPr>
              <a:t>	-- </a:t>
            </a:r>
            <a:r>
              <a:rPr lang="en-US" altLang="en-US" sz="2400" kern="0" dirty="0">
                <a:solidFill>
                  <a:schemeClr val="bg1">
                    <a:lumMod val="85000"/>
                  </a:schemeClr>
                </a:solidFill>
              </a:rPr>
              <a:t>Then delete all tuples from Sells that have beer 	    = ’Bud’.</a:t>
            </a:r>
          </a:p>
          <a:p>
            <a:pPr indent="-548640" defTabSz="548640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en-US" sz="2800" kern="0" dirty="0"/>
              <a:t>Update the Bud tuple by changing ’Bud’ to 	’Budweiser’:</a:t>
            </a:r>
          </a:p>
          <a:p>
            <a:pPr marL="0" indent="0" defTabSz="548640">
              <a:buClr>
                <a:schemeClr val="accent2"/>
              </a:buClr>
              <a:buFontTx/>
              <a:buNone/>
            </a:pPr>
            <a:r>
              <a:rPr lang="en-US" altLang="en-US" sz="2400" kern="0" dirty="0"/>
              <a:t>	</a:t>
            </a:r>
          </a:p>
        </p:txBody>
      </p:sp>
    </p:spTree>
    <p:extLst>
      <p:ext uri="{BB962C8B-B14F-4D97-AF65-F5344CB8AC3E}">
        <p14:creationId xmlns:p14="http://schemas.microsoft.com/office/powerpoint/2010/main" val="1132189210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2D2A5C-3C10-4608-BB5D-EC45B9BE91E5}" type="slidenum">
              <a:rPr lang="en-US" altLang="en-US"/>
              <a:pPr/>
              <a:t>42</a:t>
            </a:fld>
            <a:endParaRPr lang="en-US" altLang="en-US"/>
          </a:p>
        </p:txBody>
      </p:sp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609600"/>
            <a:ext cx="7772400" cy="670560"/>
          </a:xfrm>
        </p:spPr>
        <p:txBody>
          <a:bodyPr/>
          <a:lstStyle/>
          <a:p>
            <a:r>
              <a:rPr lang="en-US" altLang="en-US" dirty="0"/>
              <a:t>Example: Cascade</a:t>
            </a:r>
          </a:p>
        </p:txBody>
      </p:sp>
      <p:sp>
        <p:nvSpPr>
          <p:cNvPr id="5" name="TextBox 3"/>
          <p:cNvSpPr txBox="1">
            <a:spLocks noChangeArrowheads="1"/>
          </p:cNvSpPr>
          <p:nvPr/>
        </p:nvSpPr>
        <p:spPr bwMode="auto">
          <a:xfrm>
            <a:off x="6971297" y="88612"/>
            <a:ext cx="2079608" cy="5847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+mn-cs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zh-CN" sz="1600" dirty="0">
                <a:solidFill>
                  <a:srgbClr val="00FF00"/>
                </a:solidFill>
                <a:ea typeface="宋体" panose="02010600030101010101" pitchFamily="2" charset="-122"/>
              </a:rPr>
              <a:t>Sells(</a:t>
            </a:r>
            <a:r>
              <a:rPr lang="en-US" altLang="zh-CN" sz="1600" u="sng" dirty="0">
                <a:solidFill>
                  <a:srgbClr val="00FF00"/>
                </a:solidFill>
                <a:ea typeface="宋体" panose="02010600030101010101" pitchFamily="2" charset="-122"/>
              </a:rPr>
              <a:t>bar</a:t>
            </a:r>
            <a:r>
              <a:rPr lang="en-US" altLang="zh-CN" sz="1600" dirty="0">
                <a:solidFill>
                  <a:srgbClr val="00FF00"/>
                </a:solidFill>
                <a:ea typeface="宋体" panose="02010600030101010101" pitchFamily="2" charset="-122"/>
              </a:rPr>
              <a:t>, </a:t>
            </a:r>
            <a:r>
              <a:rPr lang="en-US" altLang="zh-CN" sz="1600" u="sng" dirty="0">
                <a:solidFill>
                  <a:srgbClr val="00B050"/>
                </a:solidFill>
                <a:ea typeface="宋体" panose="02010600030101010101" pitchFamily="2" charset="-122"/>
              </a:rPr>
              <a:t>beer</a:t>
            </a:r>
            <a:r>
              <a:rPr lang="en-US" altLang="zh-CN" sz="1600" dirty="0">
                <a:solidFill>
                  <a:srgbClr val="00FF00"/>
                </a:solidFill>
                <a:ea typeface="宋体" panose="02010600030101010101" pitchFamily="2" charset="-122"/>
              </a:rPr>
              <a:t>, price)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zh-CN" sz="1600" dirty="0">
                <a:solidFill>
                  <a:srgbClr val="00FF00"/>
                </a:solidFill>
                <a:ea typeface="宋体" panose="02010600030101010101" pitchFamily="2" charset="-122"/>
              </a:rPr>
              <a:t>Beers(</a:t>
            </a:r>
            <a:r>
              <a:rPr lang="en-US" altLang="zh-CN" sz="1600" u="sng" dirty="0">
                <a:solidFill>
                  <a:srgbClr val="00FF00"/>
                </a:solidFill>
                <a:ea typeface="宋体" panose="02010600030101010101" pitchFamily="2" charset="-122"/>
              </a:rPr>
              <a:t>name</a:t>
            </a:r>
            <a:r>
              <a:rPr lang="en-US" altLang="zh-CN" sz="1600" dirty="0">
                <a:solidFill>
                  <a:srgbClr val="00FF00"/>
                </a:solidFill>
                <a:ea typeface="宋体" panose="02010600030101010101" pitchFamily="2" charset="-122"/>
              </a:rPr>
              <a:t>, </a:t>
            </a:r>
            <a:r>
              <a:rPr lang="en-US" altLang="zh-CN" sz="1600" dirty="0" err="1">
                <a:solidFill>
                  <a:srgbClr val="00FF00"/>
                </a:solidFill>
                <a:ea typeface="宋体" panose="02010600030101010101" pitchFamily="2" charset="-122"/>
              </a:rPr>
              <a:t>manf</a:t>
            </a:r>
            <a:r>
              <a:rPr lang="en-US" altLang="zh-CN" sz="1600" dirty="0">
                <a:solidFill>
                  <a:srgbClr val="00FF00"/>
                </a:solidFill>
                <a:ea typeface="宋体" panose="02010600030101010101" pitchFamily="2" charset="-122"/>
              </a:rPr>
              <a:t>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326211" y="4960810"/>
            <a:ext cx="84914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00FF00"/>
                </a:solidFill>
              </a:rPr>
              <a:t>Sells (R)</a:t>
            </a:r>
          </a:p>
        </p:txBody>
      </p:sp>
      <p:graphicFrame>
        <p:nvGraphicFramePr>
          <p:cNvPr id="17" name="Table 16"/>
          <p:cNvGraphicFramePr>
            <a:graphicFrameLocks noGrp="1"/>
          </p:cNvGraphicFramePr>
          <p:nvPr/>
        </p:nvGraphicFramePr>
        <p:xfrm>
          <a:off x="4826552" y="5281538"/>
          <a:ext cx="1828798" cy="108150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275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0740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4864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70376">
                <a:tc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bar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beer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price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0376">
                <a:tc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Joe’s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Bud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3.00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0376">
                <a:tc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Sue’s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Miller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3.50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70376"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chemeClr val="tx1"/>
                          </a:solidFill>
                        </a:rPr>
                        <a:t>Sue’s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Bud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chemeClr val="tx1"/>
                          </a:solidFill>
                        </a:rPr>
                        <a:t>3.20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18" name="Table 17"/>
          <p:cNvGraphicFramePr>
            <a:graphicFrameLocks noGrp="1"/>
          </p:cNvGraphicFramePr>
          <p:nvPr/>
        </p:nvGraphicFramePr>
        <p:xfrm>
          <a:off x="6860893" y="5270898"/>
          <a:ext cx="1286232" cy="108150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3944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4679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70376">
                <a:tc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err="1"/>
                        <a:t>manf</a:t>
                      </a:r>
                      <a:endParaRPr lang="en-US" sz="11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0376"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Bud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A.B.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0376">
                <a:tc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Miller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MBC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70376">
                <a:tc>
                  <a:txBody>
                    <a:bodyPr/>
                    <a:lstStyle/>
                    <a:p>
                      <a:pPr algn="ctr"/>
                      <a:endParaRPr lang="en-US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15" name="TextBox 14"/>
          <p:cNvSpPr txBox="1"/>
          <p:nvPr/>
        </p:nvSpPr>
        <p:spPr>
          <a:xfrm>
            <a:off x="6836253" y="5482626"/>
            <a:ext cx="822661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>
                <a:solidFill>
                  <a:srgbClr val="FF0000"/>
                </a:solidFill>
              </a:rPr>
              <a:t>Budweiser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362416" y="6049078"/>
            <a:ext cx="822661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>
                <a:solidFill>
                  <a:srgbClr val="FF0000"/>
                </a:solidFill>
              </a:rPr>
              <a:t>Budweiser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371434" y="5514839"/>
            <a:ext cx="822661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>
                <a:solidFill>
                  <a:srgbClr val="FF0000"/>
                </a:solidFill>
              </a:rPr>
              <a:t>Budweiser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038529" y="4976112"/>
            <a:ext cx="93096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00FF00"/>
                </a:solidFill>
              </a:rPr>
              <a:t>Beers (S)</a:t>
            </a:r>
          </a:p>
        </p:txBody>
      </p:sp>
      <p:sp>
        <p:nvSpPr>
          <p:cNvPr id="3" name="Rectangle 3">
            <a:extLst>
              <a:ext uri="{FF2B5EF4-FFF2-40B4-BE49-F238E27FC236}">
                <a16:creationId xmlns:a16="http://schemas.microsoft.com/office/drawing/2014/main" id="{CC43FAFB-1E22-81B7-C799-7CB370A584D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1509294"/>
            <a:ext cx="7772400" cy="34691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indent="-548640" defTabSz="548640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en-US" sz="2800" kern="0">
                <a:solidFill>
                  <a:schemeClr val="bg1">
                    <a:lumMod val="85000"/>
                  </a:schemeClr>
                </a:solidFill>
              </a:rPr>
              <a:t>Delete the Bud tuple from Beers:</a:t>
            </a:r>
          </a:p>
          <a:p>
            <a:pPr marL="0" indent="0" defTabSz="548640">
              <a:buClr>
                <a:schemeClr val="accent2"/>
              </a:buClr>
              <a:buFontTx/>
              <a:buNone/>
            </a:pPr>
            <a:r>
              <a:rPr lang="en-US" altLang="en-US" sz="2800" kern="0">
                <a:solidFill>
                  <a:schemeClr val="bg1">
                    <a:lumMod val="85000"/>
                  </a:schemeClr>
                </a:solidFill>
              </a:rPr>
              <a:t>	-- </a:t>
            </a:r>
            <a:r>
              <a:rPr lang="en-US" altLang="en-US" sz="2400" kern="0">
                <a:solidFill>
                  <a:schemeClr val="bg1">
                    <a:lumMod val="85000"/>
                  </a:schemeClr>
                </a:solidFill>
              </a:rPr>
              <a:t>Then delete all tuples from Sells that have beer 	    = ’Bud’.</a:t>
            </a:r>
          </a:p>
          <a:p>
            <a:pPr indent="-548640" defTabSz="548640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en-US" sz="2800" kern="0"/>
              <a:t>Update the Bud tuple by changing ’Bud’ to 	’Budweiser’:</a:t>
            </a:r>
          </a:p>
          <a:p>
            <a:pPr marL="0" indent="0" defTabSz="548640">
              <a:buClr>
                <a:schemeClr val="accent2"/>
              </a:buClr>
              <a:buFontTx/>
              <a:buNone/>
            </a:pPr>
            <a:r>
              <a:rPr lang="en-US" altLang="en-US" sz="2400" kern="0"/>
              <a:t>	-- Then change all </a:t>
            </a:r>
            <a:r>
              <a:rPr lang="en-US" altLang="en-US" sz="2400" kern="0">
                <a:solidFill>
                  <a:srgbClr val="00FF00"/>
                </a:solidFill>
              </a:rPr>
              <a:t>Sells</a:t>
            </a:r>
            <a:r>
              <a:rPr lang="en-US" altLang="en-US" sz="2400" kern="0"/>
              <a:t> tuples with </a:t>
            </a:r>
            <a:r>
              <a:rPr lang="en-US" altLang="en-US" sz="2400" kern="0">
                <a:solidFill>
                  <a:srgbClr val="00FF00"/>
                </a:solidFill>
              </a:rPr>
              <a:t>beer</a:t>
            </a:r>
            <a:r>
              <a:rPr lang="en-US" altLang="en-US" sz="2400" kern="0"/>
              <a:t> = ’Bud’ so 	   that </a:t>
            </a:r>
            <a:r>
              <a:rPr lang="en-US" altLang="en-US" sz="2400" kern="0">
                <a:solidFill>
                  <a:srgbClr val="00FF00"/>
                </a:solidFill>
              </a:rPr>
              <a:t>beer</a:t>
            </a:r>
            <a:r>
              <a:rPr lang="en-US" altLang="en-US" sz="2400" kern="0"/>
              <a:t> = ’Budweiser’. </a:t>
            </a:r>
            <a:endParaRPr lang="en-US" altLang="en-US" sz="2400" kern="0" dirty="0"/>
          </a:p>
        </p:txBody>
      </p:sp>
    </p:spTree>
    <p:extLst>
      <p:ext uri="{BB962C8B-B14F-4D97-AF65-F5344CB8AC3E}">
        <p14:creationId xmlns:p14="http://schemas.microsoft.com/office/powerpoint/2010/main" val="4114065651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33560D-FADD-4C57-B493-23D07FEAE774}" type="slidenum">
              <a:rPr lang="en-US" altLang="en-US"/>
              <a:pPr/>
              <a:t>43</a:t>
            </a:fld>
            <a:endParaRPr lang="en-US" altLang="en-US"/>
          </a:p>
        </p:txBody>
      </p:sp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609600"/>
            <a:ext cx="7772400" cy="670560"/>
          </a:xfrm>
        </p:spPr>
        <p:txBody>
          <a:bodyPr/>
          <a:lstStyle/>
          <a:p>
            <a:r>
              <a:rPr lang="en-US" altLang="en-US" dirty="0"/>
              <a:t>Example: Set NULL</a:t>
            </a:r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586564"/>
            <a:ext cx="7772400" cy="2927684"/>
          </a:xfrm>
        </p:spPr>
        <p:txBody>
          <a:bodyPr/>
          <a:lstStyle/>
          <a:p>
            <a:pPr indent="-548640" defTabSz="548640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en-US" sz="2800" dirty="0"/>
              <a:t>Delete the Bud tuple from Beers:</a:t>
            </a:r>
          </a:p>
          <a:p>
            <a:pPr marL="0" indent="0" defTabSz="548640">
              <a:buClr>
                <a:schemeClr val="accent2"/>
              </a:buClr>
              <a:buNone/>
            </a:pPr>
            <a:r>
              <a:rPr lang="en-US" altLang="en-US" sz="2800" dirty="0"/>
              <a:t>	</a:t>
            </a:r>
            <a:endParaRPr lang="en-US" altLang="en-US" sz="2400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1035264" y="4991773"/>
          <a:ext cx="1828798" cy="108150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275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0740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4864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70376">
                <a:tc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bar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beer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price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0376">
                <a:tc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Joe’s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chemeClr val="tx1"/>
                          </a:solidFill>
                        </a:rPr>
                        <a:t>Bud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3.00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0376">
                <a:tc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Sue’s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Miller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3.50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70376"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chemeClr val="tx1"/>
                          </a:solidFill>
                        </a:rPr>
                        <a:t>Sue’s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chemeClr val="tx1"/>
                          </a:solidFill>
                        </a:rPr>
                        <a:t>Bud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chemeClr val="tx1"/>
                          </a:solidFill>
                        </a:rPr>
                        <a:t>3.20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3053618" y="4991773"/>
          <a:ext cx="1180700" cy="108150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03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903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70376">
                <a:tc>
                  <a:txBody>
                    <a:bodyPr/>
                    <a:lstStyle/>
                    <a:p>
                      <a:r>
                        <a:rPr lang="en-US" sz="1100" dirty="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 err="1"/>
                        <a:t>manf</a:t>
                      </a:r>
                      <a:endParaRPr lang="en-US" sz="11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0376">
                <a:tc>
                  <a:txBody>
                    <a:bodyPr/>
                    <a:lstStyle/>
                    <a:p>
                      <a:r>
                        <a:rPr lang="en-US" sz="1100" dirty="0"/>
                        <a:t>Bud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A.B.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0376">
                <a:tc>
                  <a:txBody>
                    <a:bodyPr/>
                    <a:lstStyle/>
                    <a:p>
                      <a:r>
                        <a:rPr lang="en-US" sz="1100" dirty="0"/>
                        <a:t>Miller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MBC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70376">
                <a:tc>
                  <a:txBody>
                    <a:bodyPr/>
                    <a:lstStyle/>
                    <a:p>
                      <a:endParaRPr lang="en-US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1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cxnSp>
        <p:nvCxnSpPr>
          <p:cNvPr id="7" name="Straight Connector 6"/>
          <p:cNvCxnSpPr/>
          <p:nvPr/>
        </p:nvCxnSpPr>
        <p:spPr>
          <a:xfrm flipV="1">
            <a:off x="3159694" y="5380531"/>
            <a:ext cx="883981" cy="1925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3312376" y="4683996"/>
            <a:ext cx="93096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00FF00"/>
                </a:solidFill>
              </a:rPr>
              <a:t>Beers (S)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532990" y="4665880"/>
            <a:ext cx="84914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00FF00"/>
                </a:solidFill>
              </a:rPr>
              <a:t>Sells (R)</a:t>
            </a:r>
          </a:p>
        </p:txBody>
      </p:sp>
      <p:sp>
        <p:nvSpPr>
          <p:cNvPr id="19" name="TextBox 3"/>
          <p:cNvSpPr txBox="1">
            <a:spLocks noChangeArrowheads="1"/>
          </p:cNvSpPr>
          <p:nvPr/>
        </p:nvSpPr>
        <p:spPr bwMode="auto">
          <a:xfrm>
            <a:off x="6971297" y="88612"/>
            <a:ext cx="2079608" cy="5847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+mn-cs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zh-CN" sz="1600" dirty="0">
                <a:solidFill>
                  <a:srgbClr val="00FF00"/>
                </a:solidFill>
                <a:ea typeface="宋体" panose="02010600030101010101" pitchFamily="2" charset="-122"/>
              </a:rPr>
              <a:t>Sells(</a:t>
            </a:r>
            <a:r>
              <a:rPr lang="en-US" altLang="zh-CN" sz="1600" u="sng" dirty="0">
                <a:solidFill>
                  <a:srgbClr val="00FF00"/>
                </a:solidFill>
                <a:ea typeface="宋体" panose="02010600030101010101" pitchFamily="2" charset="-122"/>
              </a:rPr>
              <a:t>bar</a:t>
            </a:r>
            <a:r>
              <a:rPr lang="en-US" altLang="zh-CN" sz="1600" dirty="0">
                <a:solidFill>
                  <a:srgbClr val="00FF00"/>
                </a:solidFill>
                <a:ea typeface="宋体" panose="02010600030101010101" pitchFamily="2" charset="-122"/>
              </a:rPr>
              <a:t>, </a:t>
            </a:r>
            <a:r>
              <a:rPr lang="en-US" altLang="zh-CN" sz="1600" u="sng" dirty="0">
                <a:solidFill>
                  <a:srgbClr val="00B050"/>
                </a:solidFill>
                <a:ea typeface="宋体" panose="02010600030101010101" pitchFamily="2" charset="-122"/>
              </a:rPr>
              <a:t>beer</a:t>
            </a:r>
            <a:r>
              <a:rPr lang="en-US" altLang="zh-CN" sz="1600" dirty="0">
                <a:solidFill>
                  <a:srgbClr val="00FF00"/>
                </a:solidFill>
                <a:ea typeface="宋体" panose="02010600030101010101" pitchFamily="2" charset="-122"/>
              </a:rPr>
              <a:t>, price)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zh-CN" sz="1600" dirty="0">
                <a:solidFill>
                  <a:srgbClr val="00FF00"/>
                </a:solidFill>
                <a:ea typeface="宋体" panose="02010600030101010101" pitchFamily="2" charset="-122"/>
              </a:rPr>
              <a:t>Beers(</a:t>
            </a:r>
            <a:r>
              <a:rPr lang="en-US" altLang="zh-CN" sz="1600" u="sng" dirty="0">
                <a:solidFill>
                  <a:srgbClr val="00FF00"/>
                </a:solidFill>
                <a:ea typeface="宋体" panose="02010600030101010101" pitchFamily="2" charset="-122"/>
              </a:rPr>
              <a:t>name</a:t>
            </a:r>
            <a:r>
              <a:rPr lang="en-US" altLang="zh-CN" sz="1600" dirty="0">
                <a:solidFill>
                  <a:srgbClr val="00FF00"/>
                </a:solidFill>
                <a:ea typeface="宋体" panose="02010600030101010101" pitchFamily="2" charset="-122"/>
              </a:rPr>
              <a:t>, </a:t>
            </a:r>
            <a:r>
              <a:rPr lang="en-US" altLang="zh-CN" sz="1600" dirty="0" err="1">
                <a:solidFill>
                  <a:srgbClr val="00FF00"/>
                </a:solidFill>
                <a:ea typeface="宋体" panose="02010600030101010101" pitchFamily="2" charset="-122"/>
              </a:rPr>
              <a:t>manf</a:t>
            </a:r>
            <a:r>
              <a:rPr lang="en-US" altLang="zh-CN" sz="1600" dirty="0">
                <a:solidFill>
                  <a:srgbClr val="00FF00"/>
                </a:solidFill>
                <a:ea typeface="宋体" panose="02010600030101010101" pitchFamily="2" charset="-122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3146436190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33560D-FADD-4C57-B493-23D07FEAE774}" type="slidenum">
              <a:rPr lang="en-US" altLang="en-US"/>
              <a:pPr/>
              <a:t>44</a:t>
            </a:fld>
            <a:endParaRPr lang="en-US" altLang="en-US"/>
          </a:p>
        </p:txBody>
      </p:sp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609600"/>
            <a:ext cx="7772400" cy="670560"/>
          </a:xfrm>
        </p:spPr>
        <p:txBody>
          <a:bodyPr/>
          <a:lstStyle/>
          <a:p>
            <a:r>
              <a:rPr lang="en-US" altLang="en-US" dirty="0"/>
              <a:t>Example: Set NULL</a:t>
            </a:r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586564"/>
            <a:ext cx="7772400" cy="2927684"/>
          </a:xfrm>
        </p:spPr>
        <p:txBody>
          <a:bodyPr/>
          <a:lstStyle/>
          <a:p>
            <a:pPr indent="-548640" defTabSz="548640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en-US" sz="2800" dirty="0"/>
              <a:t>Delete the Bud tuple from Beers:</a:t>
            </a:r>
          </a:p>
          <a:p>
            <a:pPr marL="0" indent="0" defTabSz="548640">
              <a:buClr>
                <a:schemeClr val="accent2"/>
              </a:buClr>
              <a:buNone/>
            </a:pPr>
            <a:r>
              <a:rPr lang="en-US" altLang="en-US" sz="2800" dirty="0"/>
              <a:t>	</a:t>
            </a:r>
            <a:r>
              <a:rPr lang="en-US" altLang="en-US" sz="2400" dirty="0"/>
              <a:t>-- Change all tuples of </a:t>
            </a:r>
            <a:r>
              <a:rPr lang="en-US" altLang="en-US" sz="2400" dirty="0">
                <a:solidFill>
                  <a:srgbClr val="00FF00"/>
                </a:solidFill>
              </a:rPr>
              <a:t>Sells</a:t>
            </a:r>
            <a:r>
              <a:rPr lang="en-US" altLang="en-US" sz="2400" dirty="0"/>
              <a:t> that have </a:t>
            </a:r>
            <a:r>
              <a:rPr lang="en-US" altLang="en-US" sz="2400" dirty="0">
                <a:solidFill>
                  <a:srgbClr val="00FF00"/>
                </a:solidFill>
              </a:rPr>
              <a:t>beer</a:t>
            </a:r>
            <a:r>
              <a:rPr lang="en-US" altLang="en-US" sz="2400" dirty="0"/>
              <a:t> = ’Bud’ 	    to have </a:t>
            </a:r>
            <a:r>
              <a:rPr lang="en-US" altLang="en-US" sz="2400" dirty="0">
                <a:solidFill>
                  <a:srgbClr val="00FF00"/>
                </a:solidFill>
              </a:rPr>
              <a:t>beer</a:t>
            </a:r>
            <a:r>
              <a:rPr lang="en-US" altLang="en-US" sz="2400" dirty="0"/>
              <a:t> = NULL.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1035264" y="4991773"/>
          <a:ext cx="1828798" cy="108150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275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0740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4864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70376">
                <a:tc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bar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beer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price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0376">
                <a:tc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Joe’s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Bud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3.00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0376">
                <a:tc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Sue’s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Miller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3.50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70376"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chemeClr val="tx1"/>
                          </a:solidFill>
                        </a:rPr>
                        <a:t>Sue’s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Bud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chemeClr val="tx1"/>
                          </a:solidFill>
                        </a:rPr>
                        <a:t>3.20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3053618" y="4991773"/>
          <a:ext cx="1180700" cy="108150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03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903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70376">
                <a:tc>
                  <a:txBody>
                    <a:bodyPr/>
                    <a:lstStyle/>
                    <a:p>
                      <a:r>
                        <a:rPr lang="en-US" sz="1100" dirty="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 err="1"/>
                        <a:t>manf</a:t>
                      </a:r>
                      <a:endParaRPr lang="en-US" sz="11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0376">
                <a:tc>
                  <a:txBody>
                    <a:bodyPr/>
                    <a:lstStyle/>
                    <a:p>
                      <a:r>
                        <a:rPr lang="en-US" sz="1100" dirty="0"/>
                        <a:t>Bud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A.B.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0376">
                <a:tc>
                  <a:txBody>
                    <a:bodyPr/>
                    <a:lstStyle/>
                    <a:p>
                      <a:r>
                        <a:rPr lang="en-US" sz="1100" dirty="0"/>
                        <a:t>Miller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MBC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70376">
                <a:tc>
                  <a:txBody>
                    <a:bodyPr/>
                    <a:lstStyle/>
                    <a:p>
                      <a:endParaRPr lang="en-US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1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cxnSp>
        <p:nvCxnSpPr>
          <p:cNvPr id="7" name="Straight Connector 6"/>
          <p:cNvCxnSpPr/>
          <p:nvPr/>
        </p:nvCxnSpPr>
        <p:spPr>
          <a:xfrm flipV="1">
            <a:off x="3159694" y="5380531"/>
            <a:ext cx="883981" cy="1925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3312376" y="4683996"/>
            <a:ext cx="93096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00FF00"/>
                </a:solidFill>
              </a:rPr>
              <a:t>Beers (S)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532990" y="4665880"/>
            <a:ext cx="84914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00FF00"/>
                </a:solidFill>
              </a:rPr>
              <a:t>Sells (R)</a:t>
            </a:r>
          </a:p>
        </p:txBody>
      </p:sp>
      <p:sp>
        <p:nvSpPr>
          <p:cNvPr id="19" name="TextBox 3"/>
          <p:cNvSpPr txBox="1">
            <a:spLocks noChangeArrowheads="1"/>
          </p:cNvSpPr>
          <p:nvPr/>
        </p:nvSpPr>
        <p:spPr bwMode="auto">
          <a:xfrm>
            <a:off x="6971297" y="88612"/>
            <a:ext cx="2079608" cy="5847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+mn-cs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zh-CN" sz="1600" dirty="0">
                <a:solidFill>
                  <a:srgbClr val="00FF00"/>
                </a:solidFill>
                <a:ea typeface="宋体" panose="02010600030101010101" pitchFamily="2" charset="-122"/>
              </a:rPr>
              <a:t>Sells(</a:t>
            </a:r>
            <a:r>
              <a:rPr lang="en-US" altLang="zh-CN" sz="1600" u="sng" dirty="0">
                <a:solidFill>
                  <a:srgbClr val="00FF00"/>
                </a:solidFill>
                <a:ea typeface="宋体" panose="02010600030101010101" pitchFamily="2" charset="-122"/>
              </a:rPr>
              <a:t>bar</a:t>
            </a:r>
            <a:r>
              <a:rPr lang="en-US" altLang="zh-CN" sz="1600" dirty="0">
                <a:solidFill>
                  <a:srgbClr val="00FF00"/>
                </a:solidFill>
                <a:ea typeface="宋体" panose="02010600030101010101" pitchFamily="2" charset="-122"/>
              </a:rPr>
              <a:t>, </a:t>
            </a:r>
            <a:r>
              <a:rPr lang="en-US" altLang="zh-CN" sz="1600" u="sng" dirty="0">
                <a:solidFill>
                  <a:srgbClr val="00B050"/>
                </a:solidFill>
                <a:ea typeface="宋体" panose="02010600030101010101" pitchFamily="2" charset="-122"/>
              </a:rPr>
              <a:t>beer</a:t>
            </a:r>
            <a:r>
              <a:rPr lang="en-US" altLang="zh-CN" sz="1600" dirty="0">
                <a:solidFill>
                  <a:srgbClr val="00FF00"/>
                </a:solidFill>
                <a:ea typeface="宋体" panose="02010600030101010101" pitchFamily="2" charset="-122"/>
              </a:rPr>
              <a:t>, price)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zh-CN" sz="1600" dirty="0">
                <a:solidFill>
                  <a:srgbClr val="00FF00"/>
                </a:solidFill>
                <a:ea typeface="宋体" panose="02010600030101010101" pitchFamily="2" charset="-122"/>
              </a:rPr>
              <a:t>Beers(</a:t>
            </a:r>
            <a:r>
              <a:rPr lang="en-US" altLang="zh-CN" sz="1600" u="sng" dirty="0">
                <a:solidFill>
                  <a:srgbClr val="00FF00"/>
                </a:solidFill>
                <a:ea typeface="宋体" panose="02010600030101010101" pitchFamily="2" charset="-122"/>
              </a:rPr>
              <a:t>name</a:t>
            </a:r>
            <a:r>
              <a:rPr lang="en-US" altLang="zh-CN" sz="1600" dirty="0">
                <a:solidFill>
                  <a:srgbClr val="00FF00"/>
                </a:solidFill>
                <a:ea typeface="宋体" panose="02010600030101010101" pitchFamily="2" charset="-122"/>
              </a:rPr>
              <a:t>, </a:t>
            </a:r>
            <a:r>
              <a:rPr lang="en-US" altLang="zh-CN" sz="1600" dirty="0" err="1">
                <a:solidFill>
                  <a:srgbClr val="00FF00"/>
                </a:solidFill>
                <a:ea typeface="宋体" panose="02010600030101010101" pitchFamily="2" charset="-122"/>
              </a:rPr>
              <a:t>manf</a:t>
            </a:r>
            <a:r>
              <a:rPr lang="en-US" altLang="zh-CN" sz="1600" dirty="0">
                <a:solidFill>
                  <a:srgbClr val="00FF00"/>
                </a:solidFill>
                <a:ea typeface="宋体" panose="02010600030101010101" pitchFamily="2" charset="-122"/>
              </a:rPr>
              <a:t>)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721897" y="5770425"/>
            <a:ext cx="51328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>
                <a:solidFill>
                  <a:srgbClr val="FF0000"/>
                </a:solidFill>
              </a:rPr>
              <a:t>NULL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710545" y="5232376"/>
            <a:ext cx="51328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>
                <a:solidFill>
                  <a:srgbClr val="FF0000"/>
                </a:solidFill>
              </a:rPr>
              <a:t>NULL</a:t>
            </a:r>
          </a:p>
        </p:txBody>
      </p:sp>
    </p:spTree>
    <p:extLst>
      <p:ext uri="{BB962C8B-B14F-4D97-AF65-F5344CB8AC3E}">
        <p14:creationId xmlns:p14="http://schemas.microsoft.com/office/powerpoint/2010/main" val="3440625540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33560D-FADD-4C57-B493-23D07FEAE774}" type="slidenum">
              <a:rPr lang="en-US" altLang="en-US"/>
              <a:pPr/>
              <a:t>45</a:t>
            </a:fld>
            <a:endParaRPr lang="en-US" altLang="en-US"/>
          </a:p>
        </p:txBody>
      </p:sp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609600"/>
            <a:ext cx="7772400" cy="670560"/>
          </a:xfrm>
        </p:spPr>
        <p:txBody>
          <a:bodyPr/>
          <a:lstStyle/>
          <a:p>
            <a:r>
              <a:rPr lang="en-US" altLang="en-US" dirty="0"/>
              <a:t>Example: Set NULL</a:t>
            </a:r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586564"/>
            <a:ext cx="7772400" cy="2927684"/>
          </a:xfrm>
        </p:spPr>
        <p:txBody>
          <a:bodyPr/>
          <a:lstStyle/>
          <a:p>
            <a:pPr indent="-548640" defTabSz="548640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en-US" sz="2800" dirty="0">
                <a:solidFill>
                  <a:schemeClr val="bg1">
                    <a:lumMod val="85000"/>
                  </a:schemeClr>
                </a:solidFill>
              </a:rPr>
              <a:t>Delete the Bud tuple from Beers:</a:t>
            </a:r>
          </a:p>
          <a:p>
            <a:pPr marL="0" indent="0" defTabSz="548640">
              <a:buClr>
                <a:schemeClr val="accent2"/>
              </a:buClr>
              <a:buNone/>
            </a:pPr>
            <a:r>
              <a:rPr lang="en-US" altLang="en-US" sz="2800" dirty="0">
                <a:solidFill>
                  <a:schemeClr val="bg1">
                    <a:lumMod val="85000"/>
                  </a:schemeClr>
                </a:solidFill>
              </a:rPr>
              <a:t>	</a:t>
            </a:r>
            <a:r>
              <a:rPr lang="en-US" altLang="en-US" sz="2400" dirty="0">
                <a:solidFill>
                  <a:schemeClr val="bg1">
                    <a:lumMod val="85000"/>
                  </a:schemeClr>
                </a:solidFill>
              </a:rPr>
              <a:t>-- Change all tuples of Sells that have beer = ’Bud’ 	    to have beer = NULL.</a:t>
            </a:r>
          </a:p>
          <a:p>
            <a:pPr indent="-548640" defTabSz="548640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en-US" sz="2800" dirty="0"/>
              <a:t>Update the Bud tuple by changing ’Bud’ to 	’Budweiser’:</a:t>
            </a:r>
          </a:p>
          <a:p>
            <a:pPr marL="0" indent="0" defTabSz="548640">
              <a:buClr>
                <a:schemeClr val="accent2"/>
              </a:buClr>
              <a:buNone/>
            </a:pPr>
            <a:r>
              <a:rPr lang="en-US" altLang="en-US" sz="2800" dirty="0"/>
              <a:t>	</a:t>
            </a:r>
            <a:endParaRPr lang="en-US" altLang="en-US" sz="2400" dirty="0"/>
          </a:p>
        </p:txBody>
      </p:sp>
      <p:sp>
        <p:nvSpPr>
          <p:cNvPr id="8" name="TextBox 7"/>
          <p:cNvSpPr txBox="1"/>
          <p:nvPr/>
        </p:nvSpPr>
        <p:spPr>
          <a:xfrm>
            <a:off x="5326211" y="4681685"/>
            <a:ext cx="84914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00FF00"/>
                </a:solidFill>
              </a:rPr>
              <a:t>Sells (R)</a:t>
            </a:r>
          </a:p>
        </p:txBody>
      </p:sp>
      <p:graphicFrame>
        <p:nvGraphicFramePr>
          <p:cNvPr id="12" name="Table 11"/>
          <p:cNvGraphicFramePr>
            <a:graphicFrameLocks noGrp="1"/>
          </p:cNvGraphicFramePr>
          <p:nvPr/>
        </p:nvGraphicFramePr>
        <p:xfrm>
          <a:off x="4826552" y="5002413"/>
          <a:ext cx="1828798" cy="108150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275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0740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4864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70376">
                <a:tc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bar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beer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price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0376">
                <a:tc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Joe’s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chemeClr val="tx1"/>
                          </a:solidFill>
                        </a:rPr>
                        <a:t>Bud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3.00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0376">
                <a:tc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Sue’s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Miller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3.50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70376"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chemeClr val="tx1"/>
                          </a:solidFill>
                        </a:rPr>
                        <a:t>Sue’s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chemeClr val="tx1"/>
                          </a:solidFill>
                        </a:rPr>
                        <a:t>Bud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chemeClr val="tx1"/>
                          </a:solidFill>
                        </a:rPr>
                        <a:t>3.20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13" name="Table 12"/>
          <p:cNvGraphicFramePr>
            <a:graphicFrameLocks noGrp="1"/>
          </p:cNvGraphicFramePr>
          <p:nvPr/>
        </p:nvGraphicFramePr>
        <p:xfrm>
          <a:off x="6860893" y="4991773"/>
          <a:ext cx="1286232" cy="108150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3944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4679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70376">
                <a:tc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err="1"/>
                        <a:t>manf</a:t>
                      </a:r>
                      <a:endParaRPr lang="en-US" sz="11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0376"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Bud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A.B.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0376">
                <a:tc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Miller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MBC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70376">
                <a:tc>
                  <a:txBody>
                    <a:bodyPr/>
                    <a:lstStyle/>
                    <a:p>
                      <a:pPr algn="ctr"/>
                      <a:endParaRPr lang="en-US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14" name="TextBox 13"/>
          <p:cNvSpPr txBox="1"/>
          <p:nvPr/>
        </p:nvSpPr>
        <p:spPr>
          <a:xfrm>
            <a:off x="6836253" y="5203501"/>
            <a:ext cx="822661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>
                <a:solidFill>
                  <a:srgbClr val="FF0000"/>
                </a:solidFill>
              </a:rPr>
              <a:t>Budweiser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038529" y="4696987"/>
            <a:ext cx="93096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00FF00"/>
                </a:solidFill>
              </a:rPr>
              <a:t>Beers (S)</a:t>
            </a:r>
          </a:p>
        </p:txBody>
      </p:sp>
      <p:sp>
        <p:nvSpPr>
          <p:cNvPr id="19" name="TextBox 3"/>
          <p:cNvSpPr txBox="1">
            <a:spLocks noChangeArrowheads="1"/>
          </p:cNvSpPr>
          <p:nvPr/>
        </p:nvSpPr>
        <p:spPr bwMode="auto">
          <a:xfrm>
            <a:off x="6971297" y="88612"/>
            <a:ext cx="2079608" cy="5847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+mn-cs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zh-CN" sz="1600" dirty="0">
                <a:solidFill>
                  <a:srgbClr val="00FF00"/>
                </a:solidFill>
                <a:ea typeface="宋体" panose="02010600030101010101" pitchFamily="2" charset="-122"/>
              </a:rPr>
              <a:t>Sells(</a:t>
            </a:r>
            <a:r>
              <a:rPr lang="en-US" altLang="zh-CN" sz="1600" u="sng" dirty="0">
                <a:solidFill>
                  <a:srgbClr val="00FF00"/>
                </a:solidFill>
                <a:ea typeface="宋体" panose="02010600030101010101" pitchFamily="2" charset="-122"/>
              </a:rPr>
              <a:t>bar</a:t>
            </a:r>
            <a:r>
              <a:rPr lang="en-US" altLang="zh-CN" sz="1600" dirty="0">
                <a:solidFill>
                  <a:srgbClr val="00FF00"/>
                </a:solidFill>
                <a:ea typeface="宋体" panose="02010600030101010101" pitchFamily="2" charset="-122"/>
              </a:rPr>
              <a:t>, </a:t>
            </a:r>
            <a:r>
              <a:rPr lang="en-US" altLang="zh-CN" sz="1600" u="sng" dirty="0">
                <a:solidFill>
                  <a:srgbClr val="00B050"/>
                </a:solidFill>
                <a:ea typeface="宋体" panose="02010600030101010101" pitchFamily="2" charset="-122"/>
              </a:rPr>
              <a:t>beer</a:t>
            </a:r>
            <a:r>
              <a:rPr lang="en-US" altLang="zh-CN" sz="1600" dirty="0">
                <a:solidFill>
                  <a:srgbClr val="00FF00"/>
                </a:solidFill>
                <a:ea typeface="宋体" panose="02010600030101010101" pitchFamily="2" charset="-122"/>
              </a:rPr>
              <a:t>, price)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zh-CN" sz="1600" dirty="0">
                <a:solidFill>
                  <a:srgbClr val="00FF00"/>
                </a:solidFill>
                <a:ea typeface="宋体" panose="02010600030101010101" pitchFamily="2" charset="-122"/>
              </a:rPr>
              <a:t>Beers(</a:t>
            </a:r>
            <a:r>
              <a:rPr lang="en-US" altLang="zh-CN" sz="1600" u="sng" dirty="0">
                <a:solidFill>
                  <a:srgbClr val="00FF00"/>
                </a:solidFill>
                <a:ea typeface="宋体" panose="02010600030101010101" pitchFamily="2" charset="-122"/>
              </a:rPr>
              <a:t>name</a:t>
            </a:r>
            <a:r>
              <a:rPr lang="en-US" altLang="zh-CN" sz="1600" dirty="0">
                <a:solidFill>
                  <a:srgbClr val="00FF00"/>
                </a:solidFill>
                <a:ea typeface="宋体" panose="02010600030101010101" pitchFamily="2" charset="-122"/>
              </a:rPr>
              <a:t>, </a:t>
            </a:r>
            <a:r>
              <a:rPr lang="en-US" altLang="zh-CN" sz="1600" dirty="0" err="1">
                <a:solidFill>
                  <a:srgbClr val="00FF00"/>
                </a:solidFill>
                <a:ea typeface="宋体" panose="02010600030101010101" pitchFamily="2" charset="-122"/>
              </a:rPr>
              <a:t>manf</a:t>
            </a:r>
            <a:r>
              <a:rPr lang="en-US" altLang="zh-CN" sz="1600" dirty="0">
                <a:solidFill>
                  <a:srgbClr val="00FF00"/>
                </a:solidFill>
                <a:ea typeface="宋体" panose="02010600030101010101" pitchFamily="2" charset="-122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1155926397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33560D-FADD-4C57-B493-23D07FEAE774}" type="slidenum">
              <a:rPr lang="en-US" altLang="en-US"/>
              <a:pPr/>
              <a:t>46</a:t>
            </a:fld>
            <a:endParaRPr lang="en-US" altLang="en-US"/>
          </a:p>
        </p:txBody>
      </p:sp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609600"/>
            <a:ext cx="7772400" cy="670560"/>
          </a:xfrm>
        </p:spPr>
        <p:txBody>
          <a:bodyPr/>
          <a:lstStyle/>
          <a:p>
            <a:r>
              <a:rPr lang="en-US" altLang="en-US" dirty="0"/>
              <a:t>Example: Set NULL</a:t>
            </a:r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586564"/>
            <a:ext cx="7772400" cy="3251366"/>
          </a:xfrm>
        </p:spPr>
        <p:txBody>
          <a:bodyPr/>
          <a:lstStyle/>
          <a:p>
            <a:pPr indent="-548640" defTabSz="548640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en-US" sz="2800" dirty="0">
                <a:solidFill>
                  <a:schemeClr val="bg1">
                    <a:lumMod val="85000"/>
                  </a:schemeClr>
                </a:solidFill>
              </a:rPr>
              <a:t>Delete the Bud tuple from Beers:</a:t>
            </a:r>
          </a:p>
          <a:p>
            <a:pPr marL="0" indent="0" defTabSz="548640">
              <a:buClr>
                <a:schemeClr val="accent2"/>
              </a:buClr>
              <a:buNone/>
            </a:pPr>
            <a:r>
              <a:rPr lang="en-US" altLang="en-US" sz="2800" dirty="0">
                <a:solidFill>
                  <a:schemeClr val="bg1">
                    <a:lumMod val="85000"/>
                  </a:schemeClr>
                </a:solidFill>
              </a:rPr>
              <a:t>	</a:t>
            </a:r>
            <a:r>
              <a:rPr lang="en-US" altLang="en-US" sz="2400" dirty="0">
                <a:solidFill>
                  <a:schemeClr val="bg1">
                    <a:lumMod val="85000"/>
                  </a:schemeClr>
                </a:solidFill>
              </a:rPr>
              <a:t>-- Change all tuples of Sells that have beer = ’Bud’ 	    to have beer = NULL.</a:t>
            </a:r>
          </a:p>
          <a:p>
            <a:pPr indent="-548640" defTabSz="548640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en-US" sz="2800" dirty="0"/>
              <a:t>Update the Bud tuple by changing ’Bud’ to 	’Budweiser’:</a:t>
            </a:r>
          </a:p>
          <a:p>
            <a:pPr marL="0" indent="0" defTabSz="548640">
              <a:buClr>
                <a:schemeClr val="accent2"/>
              </a:buClr>
              <a:buNone/>
            </a:pPr>
            <a:r>
              <a:rPr lang="en-US" altLang="en-US" sz="2800" dirty="0"/>
              <a:t>	</a:t>
            </a:r>
            <a:r>
              <a:rPr lang="en-US" altLang="en-US" sz="2400" dirty="0"/>
              <a:t>-- Change all tuples of Sells that have beer = ’Bud’ 	    to have beer = NULL.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326211" y="4681685"/>
            <a:ext cx="84914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00FF00"/>
                </a:solidFill>
              </a:rPr>
              <a:t>Sells (R)</a:t>
            </a:r>
          </a:p>
        </p:txBody>
      </p:sp>
      <p:graphicFrame>
        <p:nvGraphicFramePr>
          <p:cNvPr id="12" name="Table 11"/>
          <p:cNvGraphicFramePr>
            <a:graphicFrameLocks noGrp="1"/>
          </p:cNvGraphicFramePr>
          <p:nvPr/>
        </p:nvGraphicFramePr>
        <p:xfrm>
          <a:off x="4826552" y="5002413"/>
          <a:ext cx="1828798" cy="108150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275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0740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4864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70376">
                <a:tc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bar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beer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price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0376">
                <a:tc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Joe’s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Bud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3.00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0376">
                <a:tc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Sue’s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Miller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3.50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70376"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chemeClr val="tx1"/>
                          </a:solidFill>
                        </a:rPr>
                        <a:t>Sue’s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Bud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chemeClr val="tx1"/>
                          </a:solidFill>
                        </a:rPr>
                        <a:t>3.20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13" name="Table 12"/>
          <p:cNvGraphicFramePr>
            <a:graphicFrameLocks noGrp="1"/>
          </p:cNvGraphicFramePr>
          <p:nvPr/>
        </p:nvGraphicFramePr>
        <p:xfrm>
          <a:off x="6860893" y="4991773"/>
          <a:ext cx="1286232" cy="108150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3944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4679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70376">
                <a:tc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err="1"/>
                        <a:t>manf</a:t>
                      </a:r>
                      <a:endParaRPr lang="en-US" sz="11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0376"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Bud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A.B.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0376">
                <a:tc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Miller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MBC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70376">
                <a:tc>
                  <a:txBody>
                    <a:bodyPr/>
                    <a:lstStyle/>
                    <a:p>
                      <a:pPr algn="ctr"/>
                      <a:endParaRPr lang="en-US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14" name="TextBox 13"/>
          <p:cNvSpPr txBox="1"/>
          <p:nvPr/>
        </p:nvSpPr>
        <p:spPr>
          <a:xfrm>
            <a:off x="6836253" y="5203501"/>
            <a:ext cx="822661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>
                <a:solidFill>
                  <a:srgbClr val="FF0000"/>
                </a:solidFill>
              </a:rPr>
              <a:t>Budweiser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516416" y="5769953"/>
            <a:ext cx="51328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>
                <a:solidFill>
                  <a:srgbClr val="FF0000"/>
                </a:solidFill>
              </a:rPr>
              <a:t>NULL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496559" y="5235714"/>
            <a:ext cx="51328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>
                <a:solidFill>
                  <a:srgbClr val="FF0000"/>
                </a:solidFill>
              </a:rPr>
              <a:t>NULL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038529" y="4696987"/>
            <a:ext cx="93096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00FF00"/>
                </a:solidFill>
              </a:rPr>
              <a:t>Beers (S)</a:t>
            </a:r>
          </a:p>
        </p:txBody>
      </p:sp>
      <p:sp>
        <p:nvSpPr>
          <p:cNvPr id="19" name="TextBox 3"/>
          <p:cNvSpPr txBox="1">
            <a:spLocks noChangeArrowheads="1"/>
          </p:cNvSpPr>
          <p:nvPr/>
        </p:nvSpPr>
        <p:spPr bwMode="auto">
          <a:xfrm>
            <a:off x="6971297" y="88612"/>
            <a:ext cx="2079608" cy="5847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+mn-cs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zh-CN" sz="1600" dirty="0">
                <a:solidFill>
                  <a:srgbClr val="00FF00"/>
                </a:solidFill>
                <a:ea typeface="宋体" panose="02010600030101010101" pitchFamily="2" charset="-122"/>
              </a:rPr>
              <a:t>Sells(</a:t>
            </a:r>
            <a:r>
              <a:rPr lang="en-US" altLang="zh-CN" sz="1600" u="sng" dirty="0">
                <a:solidFill>
                  <a:srgbClr val="00FF00"/>
                </a:solidFill>
                <a:ea typeface="宋体" panose="02010600030101010101" pitchFamily="2" charset="-122"/>
              </a:rPr>
              <a:t>bar</a:t>
            </a:r>
            <a:r>
              <a:rPr lang="en-US" altLang="zh-CN" sz="1600" dirty="0">
                <a:solidFill>
                  <a:srgbClr val="00FF00"/>
                </a:solidFill>
                <a:ea typeface="宋体" panose="02010600030101010101" pitchFamily="2" charset="-122"/>
              </a:rPr>
              <a:t>, </a:t>
            </a:r>
            <a:r>
              <a:rPr lang="en-US" altLang="zh-CN" sz="1600" u="sng" dirty="0">
                <a:solidFill>
                  <a:srgbClr val="00B050"/>
                </a:solidFill>
                <a:ea typeface="宋体" panose="02010600030101010101" pitchFamily="2" charset="-122"/>
              </a:rPr>
              <a:t>beer</a:t>
            </a:r>
            <a:r>
              <a:rPr lang="en-US" altLang="zh-CN" sz="1600" dirty="0">
                <a:solidFill>
                  <a:srgbClr val="00FF00"/>
                </a:solidFill>
                <a:ea typeface="宋体" panose="02010600030101010101" pitchFamily="2" charset="-122"/>
              </a:rPr>
              <a:t>, price)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zh-CN" sz="1600" dirty="0">
                <a:solidFill>
                  <a:srgbClr val="00FF00"/>
                </a:solidFill>
                <a:ea typeface="宋体" panose="02010600030101010101" pitchFamily="2" charset="-122"/>
              </a:rPr>
              <a:t>Beers(</a:t>
            </a:r>
            <a:r>
              <a:rPr lang="en-US" altLang="zh-CN" sz="1600" u="sng" dirty="0">
                <a:solidFill>
                  <a:srgbClr val="00FF00"/>
                </a:solidFill>
                <a:ea typeface="宋体" panose="02010600030101010101" pitchFamily="2" charset="-122"/>
              </a:rPr>
              <a:t>name</a:t>
            </a:r>
            <a:r>
              <a:rPr lang="en-US" altLang="zh-CN" sz="1600" dirty="0">
                <a:solidFill>
                  <a:srgbClr val="00FF00"/>
                </a:solidFill>
                <a:ea typeface="宋体" panose="02010600030101010101" pitchFamily="2" charset="-122"/>
              </a:rPr>
              <a:t>, </a:t>
            </a:r>
            <a:r>
              <a:rPr lang="en-US" altLang="zh-CN" sz="1600" dirty="0" err="1">
                <a:solidFill>
                  <a:srgbClr val="00FF00"/>
                </a:solidFill>
                <a:ea typeface="宋体" panose="02010600030101010101" pitchFamily="2" charset="-122"/>
              </a:rPr>
              <a:t>manf</a:t>
            </a:r>
            <a:r>
              <a:rPr lang="en-US" altLang="zh-CN" sz="1600" dirty="0">
                <a:solidFill>
                  <a:srgbClr val="00FF00"/>
                </a:solidFill>
                <a:ea typeface="宋体" panose="02010600030101010101" pitchFamily="2" charset="-122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406049204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F140DE-C9DB-49E7-B955-445AED382416}" type="slidenum">
              <a:rPr lang="en-US" altLang="en-US"/>
              <a:pPr/>
              <a:t>47</a:t>
            </a:fld>
            <a:endParaRPr lang="en-US" altLang="en-US"/>
          </a:p>
        </p:txBody>
      </p:sp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609600"/>
            <a:ext cx="7772400" cy="766813"/>
          </a:xfrm>
        </p:spPr>
        <p:txBody>
          <a:bodyPr/>
          <a:lstStyle/>
          <a:p>
            <a:r>
              <a:rPr lang="en-US" altLang="en-US" dirty="0"/>
              <a:t>Choosing a Policy</a:t>
            </a:r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60671" y="1586564"/>
            <a:ext cx="8111691" cy="4114800"/>
          </a:xfrm>
        </p:spPr>
        <p:txBody>
          <a:bodyPr/>
          <a:lstStyle/>
          <a:p>
            <a:pPr indent="-548640" defTabSz="548640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en-US" dirty="0"/>
              <a:t>When we declare a foreign key, we may 	choose policies </a:t>
            </a:r>
            <a:r>
              <a:rPr lang="en-US" altLang="en-US" dirty="0">
                <a:solidFill>
                  <a:srgbClr val="FFC000"/>
                </a:solidFill>
              </a:rPr>
              <a:t>SET NULL </a:t>
            </a:r>
            <a:r>
              <a:rPr lang="en-US" altLang="en-US" dirty="0"/>
              <a:t>or </a:t>
            </a:r>
            <a:r>
              <a:rPr lang="en-US" altLang="en-US" dirty="0">
                <a:solidFill>
                  <a:srgbClr val="FFC000"/>
                </a:solidFill>
              </a:rPr>
              <a:t>CASCADE</a:t>
            </a:r>
            <a:r>
              <a:rPr lang="en-US" altLang="en-US" dirty="0"/>
              <a:t> 	independently for deletions and updates.</a:t>
            </a:r>
          </a:p>
        </p:txBody>
      </p:sp>
    </p:spTree>
    <p:extLst>
      <p:ext uri="{BB962C8B-B14F-4D97-AF65-F5344CB8AC3E}">
        <p14:creationId xmlns:p14="http://schemas.microsoft.com/office/powerpoint/2010/main" val="3266292522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F140DE-C9DB-49E7-B955-445AED382416}" type="slidenum">
              <a:rPr lang="en-US" altLang="en-US"/>
              <a:pPr/>
              <a:t>48</a:t>
            </a:fld>
            <a:endParaRPr lang="en-US" altLang="en-US"/>
          </a:p>
        </p:txBody>
      </p:sp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609600"/>
            <a:ext cx="7772400" cy="766813"/>
          </a:xfrm>
        </p:spPr>
        <p:txBody>
          <a:bodyPr/>
          <a:lstStyle/>
          <a:p>
            <a:r>
              <a:rPr lang="en-US" altLang="en-US" dirty="0"/>
              <a:t>Choosing a Policy</a:t>
            </a:r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60671" y="1586564"/>
            <a:ext cx="8111691" cy="4114800"/>
          </a:xfrm>
        </p:spPr>
        <p:txBody>
          <a:bodyPr/>
          <a:lstStyle/>
          <a:p>
            <a:pPr indent="-548640" defTabSz="548640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en-US" dirty="0"/>
              <a:t>When we declare a foreign key, we may 	choose policies </a:t>
            </a:r>
            <a:r>
              <a:rPr lang="en-US" altLang="en-US" dirty="0">
                <a:solidFill>
                  <a:srgbClr val="FFC000"/>
                </a:solidFill>
              </a:rPr>
              <a:t>SET NULL </a:t>
            </a:r>
            <a:r>
              <a:rPr lang="en-US" altLang="en-US" dirty="0"/>
              <a:t>or </a:t>
            </a:r>
            <a:r>
              <a:rPr lang="en-US" altLang="en-US" dirty="0">
                <a:solidFill>
                  <a:srgbClr val="FFC000"/>
                </a:solidFill>
              </a:rPr>
              <a:t>CASCADE</a:t>
            </a:r>
            <a:r>
              <a:rPr lang="en-US" altLang="en-US" dirty="0"/>
              <a:t> 	independently for deletions and updates.</a:t>
            </a:r>
          </a:p>
          <a:p>
            <a:pPr indent="-548640" defTabSz="548640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en-US" dirty="0"/>
              <a:t>Follow the foreign-key declaration by:</a:t>
            </a:r>
          </a:p>
          <a:p>
            <a:pPr marL="0" indent="0" defTabSz="548640">
              <a:buClr>
                <a:schemeClr val="accent2"/>
              </a:buClr>
              <a:buNone/>
            </a:pPr>
            <a:r>
              <a:rPr lang="en-US" altLang="en-US" dirty="0"/>
              <a:t>	</a:t>
            </a:r>
            <a:r>
              <a:rPr lang="en-US" altLang="en-US" sz="2800" dirty="0">
                <a:solidFill>
                  <a:srgbClr val="FFC000"/>
                </a:solidFill>
              </a:rPr>
              <a:t>ON [UPDATE, DELETE][SET NULL, CASCADE]</a:t>
            </a:r>
          </a:p>
          <a:p>
            <a:pPr indent="-548640" defTabSz="548640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en-US" dirty="0"/>
              <a:t>Two such clauses may be used.</a:t>
            </a:r>
          </a:p>
          <a:p>
            <a:pPr indent="-548640" defTabSz="548640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en-US" dirty="0"/>
              <a:t>Otherwise, the default (reject) is used.</a:t>
            </a:r>
          </a:p>
        </p:txBody>
      </p:sp>
    </p:spTree>
    <p:extLst>
      <p:ext uri="{BB962C8B-B14F-4D97-AF65-F5344CB8AC3E}">
        <p14:creationId xmlns:p14="http://schemas.microsoft.com/office/powerpoint/2010/main" val="3311265206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8FD85-0149-483D-8A65-10B2089D0236}" type="slidenum">
              <a:rPr lang="en-US" altLang="en-US"/>
              <a:pPr/>
              <a:t>49</a:t>
            </a:fld>
            <a:endParaRPr lang="en-US" altLang="en-US"/>
          </a:p>
        </p:txBody>
      </p:sp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>
          <a:xfrm>
            <a:off x="762000" y="304800"/>
            <a:ext cx="7772400" cy="830981"/>
          </a:xfrm>
        </p:spPr>
        <p:txBody>
          <a:bodyPr/>
          <a:lstStyle/>
          <a:p>
            <a:r>
              <a:rPr lang="en-US" altLang="en-US" dirty="0"/>
              <a:t>Example</a:t>
            </a:r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62000" y="1524000"/>
            <a:ext cx="7848600" cy="5105400"/>
          </a:xfrm>
        </p:spPr>
        <p:txBody>
          <a:bodyPr/>
          <a:lstStyle/>
          <a:p>
            <a:pPr>
              <a:lnSpc>
                <a:spcPct val="90000"/>
              </a:lnSpc>
              <a:buFont typeface="Monotype Sorts" pitchFamily="2" charset="2"/>
              <a:buNone/>
            </a:pPr>
            <a:r>
              <a:rPr lang="en-US" altLang="en-US" dirty="0">
                <a:solidFill>
                  <a:srgbClr val="FFC000"/>
                </a:solidFill>
              </a:rPr>
              <a:t>CREATE TABLE </a:t>
            </a:r>
            <a:r>
              <a:rPr lang="en-US" altLang="en-US" dirty="0">
                <a:solidFill>
                  <a:srgbClr val="00FF00"/>
                </a:solidFill>
              </a:rPr>
              <a:t>Sells</a:t>
            </a:r>
            <a:r>
              <a:rPr lang="en-US" altLang="en-US" dirty="0"/>
              <a:t> (</a:t>
            </a:r>
          </a:p>
          <a:p>
            <a:pPr>
              <a:lnSpc>
                <a:spcPct val="90000"/>
              </a:lnSpc>
              <a:buFont typeface="Monotype Sorts" pitchFamily="2" charset="2"/>
              <a:buNone/>
            </a:pPr>
            <a:r>
              <a:rPr lang="en-US" altLang="en-US" dirty="0"/>
              <a:t>	</a:t>
            </a:r>
            <a:r>
              <a:rPr lang="en-US" altLang="en-US" dirty="0">
                <a:solidFill>
                  <a:srgbClr val="00FF00"/>
                </a:solidFill>
              </a:rPr>
              <a:t>bar</a:t>
            </a:r>
            <a:r>
              <a:rPr lang="en-US" altLang="en-US" dirty="0"/>
              <a:t>	</a:t>
            </a:r>
            <a:r>
              <a:rPr lang="en-US" altLang="en-US" dirty="0">
                <a:solidFill>
                  <a:srgbClr val="FFC000"/>
                </a:solidFill>
              </a:rPr>
              <a:t>CHAR</a:t>
            </a:r>
            <a:r>
              <a:rPr lang="en-US" altLang="en-US" dirty="0"/>
              <a:t>(20),</a:t>
            </a:r>
          </a:p>
          <a:p>
            <a:pPr>
              <a:lnSpc>
                <a:spcPct val="90000"/>
              </a:lnSpc>
              <a:buFont typeface="Monotype Sorts" pitchFamily="2" charset="2"/>
              <a:buNone/>
            </a:pPr>
            <a:r>
              <a:rPr lang="en-US" altLang="en-US" dirty="0"/>
              <a:t>	</a:t>
            </a:r>
            <a:r>
              <a:rPr lang="en-US" altLang="en-US" dirty="0">
                <a:solidFill>
                  <a:srgbClr val="00FF00"/>
                </a:solidFill>
              </a:rPr>
              <a:t>beer</a:t>
            </a:r>
            <a:r>
              <a:rPr lang="en-US" altLang="en-US" dirty="0"/>
              <a:t>	</a:t>
            </a:r>
            <a:r>
              <a:rPr lang="en-US" altLang="en-US" dirty="0">
                <a:solidFill>
                  <a:srgbClr val="FFC000"/>
                </a:solidFill>
              </a:rPr>
              <a:t>CHAR</a:t>
            </a:r>
            <a:r>
              <a:rPr lang="en-US" altLang="en-US" dirty="0"/>
              <a:t>(20),</a:t>
            </a:r>
          </a:p>
          <a:p>
            <a:pPr>
              <a:lnSpc>
                <a:spcPct val="90000"/>
              </a:lnSpc>
              <a:buFont typeface="Monotype Sorts" pitchFamily="2" charset="2"/>
              <a:buNone/>
            </a:pPr>
            <a:r>
              <a:rPr lang="en-US" altLang="en-US" dirty="0"/>
              <a:t>	</a:t>
            </a:r>
            <a:r>
              <a:rPr lang="en-US" altLang="en-US" dirty="0">
                <a:solidFill>
                  <a:srgbClr val="00FF00"/>
                </a:solidFill>
              </a:rPr>
              <a:t>price</a:t>
            </a:r>
            <a:r>
              <a:rPr lang="en-US" altLang="en-US" dirty="0"/>
              <a:t>	</a:t>
            </a:r>
            <a:r>
              <a:rPr lang="en-US" altLang="en-US" dirty="0">
                <a:solidFill>
                  <a:srgbClr val="FFC000"/>
                </a:solidFill>
              </a:rPr>
              <a:t>REAL</a:t>
            </a:r>
            <a:r>
              <a:rPr lang="en-US" altLang="en-US" dirty="0"/>
              <a:t>,</a:t>
            </a:r>
          </a:p>
          <a:p>
            <a:pPr>
              <a:lnSpc>
                <a:spcPct val="90000"/>
              </a:lnSpc>
              <a:buFont typeface="Monotype Sorts" pitchFamily="2" charset="2"/>
              <a:buNone/>
            </a:pPr>
            <a:r>
              <a:rPr lang="en-US" altLang="en-US" dirty="0"/>
              <a:t>	</a:t>
            </a:r>
            <a:r>
              <a:rPr lang="en-US" altLang="en-US" dirty="0">
                <a:solidFill>
                  <a:srgbClr val="FFC000"/>
                </a:solidFill>
              </a:rPr>
              <a:t>FOREIGN KEY</a:t>
            </a:r>
            <a:r>
              <a:rPr lang="en-US" altLang="en-US" dirty="0"/>
              <a:t>(</a:t>
            </a:r>
            <a:r>
              <a:rPr lang="en-US" altLang="en-US" dirty="0">
                <a:solidFill>
                  <a:srgbClr val="00FF00"/>
                </a:solidFill>
              </a:rPr>
              <a:t>beer</a:t>
            </a:r>
            <a:r>
              <a:rPr lang="en-US" altLang="en-US" dirty="0"/>
              <a:t>)</a:t>
            </a:r>
          </a:p>
          <a:p>
            <a:pPr>
              <a:lnSpc>
                <a:spcPct val="90000"/>
              </a:lnSpc>
              <a:buFont typeface="Monotype Sorts" pitchFamily="2" charset="2"/>
              <a:buNone/>
            </a:pPr>
            <a:r>
              <a:rPr lang="en-US" altLang="en-US" dirty="0"/>
              <a:t>		</a:t>
            </a:r>
            <a:r>
              <a:rPr lang="en-US" altLang="en-US" dirty="0">
                <a:solidFill>
                  <a:srgbClr val="FFC000"/>
                </a:solidFill>
              </a:rPr>
              <a:t>REFERENCES</a:t>
            </a:r>
            <a:r>
              <a:rPr lang="en-US" altLang="en-US" dirty="0"/>
              <a:t> </a:t>
            </a:r>
            <a:r>
              <a:rPr lang="en-US" altLang="en-US" dirty="0">
                <a:solidFill>
                  <a:srgbClr val="00FF00"/>
                </a:solidFill>
              </a:rPr>
              <a:t>Beers</a:t>
            </a:r>
            <a:r>
              <a:rPr lang="en-US" altLang="en-US" dirty="0"/>
              <a:t>(</a:t>
            </a:r>
            <a:r>
              <a:rPr lang="en-US" altLang="en-US" dirty="0">
                <a:solidFill>
                  <a:srgbClr val="00FF00"/>
                </a:solidFill>
              </a:rPr>
              <a:t>name</a:t>
            </a:r>
            <a:r>
              <a:rPr lang="en-US" altLang="en-US" dirty="0"/>
              <a:t>)</a:t>
            </a:r>
          </a:p>
          <a:p>
            <a:pPr>
              <a:lnSpc>
                <a:spcPct val="90000"/>
              </a:lnSpc>
              <a:buFont typeface="Monotype Sorts" pitchFamily="2" charset="2"/>
              <a:buNone/>
            </a:pPr>
            <a:r>
              <a:rPr lang="en-US" altLang="en-US" dirty="0"/>
              <a:t>		</a:t>
            </a:r>
            <a:r>
              <a:rPr lang="en-US" altLang="en-US" dirty="0">
                <a:solidFill>
                  <a:srgbClr val="FFC000"/>
                </a:solidFill>
              </a:rPr>
              <a:t>ON DELETE SET NULL</a:t>
            </a:r>
          </a:p>
          <a:p>
            <a:pPr>
              <a:lnSpc>
                <a:spcPct val="90000"/>
              </a:lnSpc>
              <a:buFont typeface="Monotype Sorts" pitchFamily="2" charset="2"/>
              <a:buNone/>
            </a:pPr>
            <a:r>
              <a:rPr lang="en-US" altLang="en-US" dirty="0"/>
              <a:t>		</a:t>
            </a:r>
            <a:r>
              <a:rPr lang="en-US" altLang="en-US" dirty="0">
                <a:solidFill>
                  <a:srgbClr val="FFC000"/>
                </a:solidFill>
              </a:rPr>
              <a:t>ON UPDATE CASCADE</a:t>
            </a:r>
          </a:p>
          <a:p>
            <a:pPr>
              <a:lnSpc>
                <a:spcPct val="90000"/>
              </a:lnSpc>
              <a:buFont typeface="Monotype Sorts" pitchFamily="2" charset="2"/>
              <a:buNone/>
            </a:pPr>
            <a:r>
              <a:rPr lang="en-US" altLang="en-US" dirty="0"/>
              <a:t>);</a:t>
            </a:r>
          </a:p>
        </p:txBody>
      </p:sp>
      <p:sp>
        <p:nvSpPr>
          <p:cNvPr id="5" name="TextBox 3"/>
          <p:cNvSpPr txBox="1">
            <a:spLocks noChangeArrowheads="1"/>
          </p:cNvSpPr>
          <p:nvPr/>
        </p:nvSpPr>
        <p:spPr bwMode="auto">
          <a:xfrm>
            <a:off x="6971297" y="88612"/>
            <a:ext cx="2079608" cy="5847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+mn-cs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zh-CN" sz="1600" dirty="0">
                <a:solidFill>
                  <a:srgbClr val="00FF00"/>
                </a:solidFill>
                <a:ea typeface="宋体" panose="02010600030101010101" pitchFamily="2" charset="-122"/>
              </a:rPr>
              <a:t>Sells(</a:t>
            </a:r>
            <a:r>
              <a:rPr lang="en-US" altLang="zh-CN" sz="1600" u="sng" dirty="0">
                <a:solidFill>
                  <a:srgbClr val="00FF00"/>
                </a:solidFill>
                <a:ea typeface="宋体" panose="02010600030101010101" pitchFamily="2" charset="-122"/>
              </a:rPr>
              <a:t>bar</a:t>
            </a:r>
            <a:r>
              <a:rPr lang="en-US" altLang="zh-CN" sz="1600" dirty="0">
                <a:solidFill>
                  <a:srgbClr val="00FF00"/>
                </a:solidFill>
                <a:ea typeface="宋体" panose="02010600030101010101" pitchFamily="2" charset="-122"/>
              </a:rPr>
              <a:t>, </a:t>
            </a:r>
            <a:r>
              <a:rPr lang="en-US" altLang="zh-CN" sz="1600" u="sng" dirty="0">
                <a:solidFill>
                  <a:srgbClr val="00B050"/>
                </a:solidFill>
                <a:ea typeface="宋体" panose="02010600030101010101" pitchFamily="2" charset="-122"/>
              </a:rPr>
              <a:t>beer</a:t>
            </a:r>
            <a:r>
              <a:rPr lang="en-US" altLang="zh-CN" sz="1600" dirty="0">
                <a:solidFill>
                  <a:srgbClr val="00FF00"/>
                </a:solidFill>
                <a:ea typeface="宋体" panose="02010600030101010101" pitchFamily="2" charset="-122"/>
              </a:rPr>
              <a:t>, price)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zh-CN" sz="1600" dirty="0">
                <a:solidFill>
                  <a:srgbClr val="00FF00"/>
                </a:solidFill>
                <a:ea typeface="宋体" panose="02010600030101010101" pitchFamily="2" charset="-122"/>
              </a:rPr>
              <a:t>Beers(</a:t>
            </a:r>
            <a:r>
              <a:rPr lang="en-US" altLang="zh-CN" sz="1600" u="sng" dirty="0">
                <a:solidFill>
                  <a:srgbClr val="00FF00"/>
                </a:solidFill>
                <a:ea typeface="宋体" panose="02010600030101010101" pitchFamily="2" charset="-122"/>
              </a:rPr>
              <a:t>name</a:t>
            </a:r>
            <a:r>
              <a:rPr lang="en-US" altLang="zh-CN" sz="1600" dirty="0">
                <a:solidFill>
                  <a:srgbClr val="00FF00"/>
                </a:solidFill>
                <a:ea typeface="宋体" panose="02010600030101010101" pitchFamily="2" charset="-122"/>
              </a:rPr>
              <a:t>, </a:t>
            </a:r>
            <a:r>
              <a:rPr lang="en-US" altLang="zh-CN" sz="1600" dirty="0" err="1">
                <a:solidFill>
                  <a:srgbClr val="00FF00"/>
                </a:solidFill>
                <a:ea typeface="宋体" panose="02010600030101010101" pitchFamily="2" charset="-122"/>
              </a:rPr>
              <a:t>manf</a:t>
            </a:r>
            <a:r>
              <a:rPr lang="en-US" altLang="zh-CN" sz="1600" dirty="0">
                <a:solidFill>
                  <a:srgbClr val="00FF00"/>
                </a:solidFill>
                <a:ea typeface="宋体" panose="02010600030101010101" pitchFamily="2" charset="-122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3691763362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zh-CN">
                <a:ea typeface="宋体" panose="02010600030101010101" pitchFamily="2" charset="-122"/>
              </a:rPr>
              <a:t>Attribute-Based Checks</a:t>
            </a:r>
          </a:p>
        </p:txBody>
      </p:sp>
      <p:sp>
        <p:nvSpPr>
          <p:cNvPr id="26627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685800" y="1981200"/>
            <a:ext cx="7611177" cy="4114800"/>
          </a:xfrm>
        </p:spPr>
        <p:txBody>
          <a:bodyPr/>
          <a:lstStyle/>
          <a:p>
            <a:pPr indent="-548640" defTabSz="548640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zh-CN" dirty="0">
                <a:ea typeface="宋体" panose="02010600030101010101" pitchFamily="2" charset="-122"/>
              </a:rPr>
              <a:t>Constraints on the value of an 	attribute.</a:t>
            </a:r>
          </a:p>
          <a:p>
            <a:pPr indent="-548640" defTabSz="548640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zh-CN" dirty="0">
                <a:ea typeface="宋体" panose="02010600030101010101" pitchFamily="2" charset="-122"/>
              </a:rPr>
              <a:t>Add: </a:t>
            </a:r>
            <a:r>
              <a:rPr lang="en-US" altLang="zh-CN" dirty="0">
                <a:solidFill>
                  <a:srgbClr val="FFCC00"/>
                </a:solidFill>
                <a:ea typeface="宋体" panose="02010600030101010101" pitchFamily="2" charset="-122"/>
              </a:rPr>
              <a:t>CHECK</a:t>
            </a:r>
            <a:r>
              <a:rPr lang="en-US" altLang="zh-CN" dirty="0">
                <a:solidFill>
                  <a:srgbClr val="00FF00"/>
                </a:solidFill>
                <a:ea typeface="宋体" panose="02010600030101010101" pitchFamily="2" charset="-122"/>
              </a:rPr>
              <a:t> (&lt;condition&gt;)</a:t>
            </a:r>
            <a:r>
              <a:rPr lang="en-US" altLang="zh-CN" dirty="0">
                <a:ea typeface="宋体" panose="02010600030101010101" pitchFamily="2" charset="-122"/>
              </a:rPr>
              <a:t> to the 	declaration for the attribute.</a:t>
            </a:r>
          </a:p>
          <a:p>
            <a:pPr indent="-548640" defTabSz="548640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zh-CN" dirty="0">
                <a:ea typeface="宋体" panose="02010600030101010101" pitchFamily="2" charset="-122"/>
              </a:rPr>
              <a:t>The condition may use the name of 	the attribute, but any other relation 	or attribute name must be in a 	subquery.</a:t>
            </a:r>
          </a:p>
        </p:txBody>
      </p:sp>
    </p:spTree>
    <p:extLst>
      <p:ext uri="{BB962C8B-B14F-4D97-AF65-F5344CB8AC3E}">
        <p14:creationId xmlns:p14="http://schemas.microsoft.com/office/powerpoint/2010/main" val="993732979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zh-CN" sz="4000" dirty="0">
                <a:solidFill>
                  <a:srgbClr val="00B0F0"/>
                </a:solidFill>
                <a:ea typeface="宋体" panose="02010600030101010101" pitchFamily="2" charset="-122"/>
              </a:rPr>
              <a:t>Example: </a:t>
            </a:r>
            <a:r>
              <a:rPr lang="en-US" altLang="zh-CN" sz="4000" dirty="0">
                <a:solidFill>
                  <a:schemeClr val="tx1"/>
                </a:solidFill>
                <a:ea typeface="宋体" panose="02010600030101010101" pitchFamily="2" charset="-122"/>
              </a:rPr>
              <a:t>Attribute-Based Check</a:t>
            </a:r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928036" y="1827196"/>
            <a:ext cx="7287928" cy="4114800"/>
          </a:xfrm>
        </p:spPr>
        <p:txBody>
          <a:bodyPr/>
          <a:lstStyle/>
          <a:p>
            <a:pPr indent="-548640" defTabSz="548640">
              <a:buFontTx/>
              <a:buNone/>
            </a:pPr>
            <a:r>
              <a:rPr lang="en-US" altLang="zh-CN" sz="2800" dirty="0">
                <a:solidFill>
                  <a:srgbClr val="FFCC00"/>
                </a:solidFill>
              </a:rPr>
              <a:t>CREATE TABLE</a:t>
            </a:r>
            <a:r>
              <a:rPr lang="en-US" altLang="zh-CN" sz="2800" dirty="0">
                <a:solidFill>
                  <a:srgbClr val="00FF00"/>
                </a:solidFill>
              </a:rPr>
              <a:t> Sells (</a:t>
            </a:r>
          </a:p>
          <a:p>
            <a:pPr indent="-548640" defTabSz="548640">
              <a:buFontTx/>
              <a:buNone/>
            </a:pPr>
            <a:r>
              <a:rPr lang="en-US" altLang="zh-CN" sz="2800" dirty="0">
                <a:solidFill>
                  <a:srgbClr val="00FF00"/>
                </a:solidFill>
              </a:rPr>
              <a:t>	bar		</a:t>
            </a:r>
            <a:r>
              <a:rPr lang="en-US" altLang="zh-CN" sz="2800" dirty="0">
                <a:solidFill>
                  <a:srgbClr val="FFCC00"/>
                </a:solidFill>
              </a:rPr>
              <a:t>CHAR</a:t>
            </a:r>
            <a:r>
              <a:rPr lang="en-US" altLang="zh-CN" sz="2800" dirty="0">
                <a:solidFill>
                  <a:srgbClr val="00FF00"/>
                </a:solidFill>
              </a:rPr>
              <a:t>(20),</a:t>
            </a:r>
          </a:p>
          <a:p>
            <a:pPr indent="-548640" defTabSz="548640">
              <a:buFontTx/>
              <a:buNone/>
            </a:pPr>
            <a:r>
              <a:rPr lang="en-US" altLang="zh-CN" sz="2800" dirty="0">
                <a:solidFill>
                  <a:srgbClr val="00FF00"/>
                </a:solidFill>
              </a:rPr>
              <a:t>	beer		</a:t>
            </a:r>
            <a:r>
              <a:rPr lang="en-US" altLang="zh-CN" sz="2800" dirty="0">
                <a:solidFill>
                  <a:srgbClr val="FFCC00"/>
                </a:solidFill>
              </a:rPr>
              <a:t>CHAR</a:t>
            </a:r>
            <a:r>
              <a:rPr lang="en-US" altLang="zh-CN" sz="2800" dirty="0">
                <a:solidFill>
                  <a:srgbClr val="00FF00"/>
                </a:solidFill>
              </a:rPr>
              <a:t>(20)	</a:t>
            </a:r>
          </a:p>
          <a:p>
            <a:pPr indent="-548640" defTabSz="548640">
              <a:buFontTx/>
              <a:buNone/>
            </a:pPr>
            <a:r>
              <a:rPr lang="en-US" altLang="zh-CN" sz="2800" dirty="0">
                <a:solidFill>
                  <a:srgbClr val="00FF00"/>
                </a:solidFill>
              </a:rPr>
              <a:t>			</a:t>
            </a:r>
            <a:r>
              <a:rPr lang="en-US" altLang="zh-CN" sz="2800" dirty="0">
                <a:solidFill>
                  <a:srgbClr val="FFCC00"/>
                </a:solidFill>
              </a:rPr>
              <a:t>CHECK</a:t>
            </a:r>
            <a:r>
              <a:rPr lang="en-US" altLang="zh-CN" sz="2800" dirty="0">
                <a:solidFill>
                  <a:srgbClr val="00FF00"/>
                </a:solidFill>
              </a:rPr>
              <a:t> ( beer </a:t>
            </a:r>
            <a:r>
              <a:rPr lang="en-US" altLang="zh-CN" sz="2800" dirty="0">
                <a:solidFill>
                  <a:srgbClr val="FFC000"/>
                </a:solidFill>
              </a:rPr>
              <a:t>IN</a:t>
            </a:r>
          </a:p>
          <a:p>
            <a:pPr indent="-548640" defTabSz="548640">
              <a:buFontTx/>
              <a:buNone/>
            </a:pPr>
            <a:r>
              <a:rPr lang="en-US" altLang="zh-CN" sz="2800" dirty="0">
                <a:solidFill>
                  <a:srgbClr val="00FF00"/>
                </a:solidFill>
              </a:rPr>
              <a:t>				(</a:t>
            </a:r>
            <a:r>
              <a:rPr lang="en-US" altLang="zh-CN" sz="2800" dirty="0">
                <a:solidFill>
                  <a:srgbClr val="FFCC00"/>
                </a:solidFill>
              </a:rPr>
              <a:t>SELECT</a:t>
            </a:r>
            <a:r>
              <a:rPr lang="en-US" altLang="zh-CN" sz="2800" dirty="0">
                <a:solidFill>
                  <a:srgbClr val="00FF00"/>
                </a:solidFill>
              </a:rPr>
              <a:t> name </a:t>
            </a:r>
            <a:r>
              <a:rPr lang="en-US" altLang="zh-CN" sz="2800" dirty="0">
                <a:solidFill>
                  <a:srgbClr val="FFCC00"/>
                </a:solidFill>
              </a:rPr>
              <a:t>FROM</a:t>
            </a:r>
            <a:r>
              <a:rPr lang="en-US" altLang="zh-CN" sz="2800" dirty="0">
                <a:solidFill>
                  <a:srgbClr val="00FF00"/>
                </a:solidFill>
              </a:rPr>
              <a:t> Beers)),</a:t>
            </a:r>
          </a:p>
          <a:p>
            <a:pPr indent="-548640" defTabSz="548640">
              <a:buFontTx/>
              <a:buNone/>
            </a:pPr>
            <a:r>
              <a:rPr lang="en-US" altLang="zh-CN" sz="2800" dirty="0">
                <a:solidFill>
                  <a:srgbClr val="00FF00"/>
                </a:solidFill>
              </a:rPr>
              <a:t>	price	</a:t>
            </a:r>
            <a:r>
              <a:rPr lang="en-US" altLang="zh-CN" sz="2800" dirty="0">
                <a:solidFill>
                  <a:srgbClr val="FFCC00"/>
                </a:solidFill>
              </a:rPr>
              <a:t>REAL </a:t>
            </a:r>
          </a:p>
          <a:p>
            <a:pPr indent="-548640" defTabSz="548640">
              <a:buFontTx/>
              <a:buNone/>
            </a:pPr>
            <a:r>
              <a:rPr lang="en-US" altLang="zh-CN" sz="2800" dirty="0">
                <a:solidFill>
                  <a:srgbClr val="FFCC00"/>
                </a:solidFill>
              </a:rPr>
              <a:t>			CHECK</a:t>
            </a:r>
            <a:r>
              <a:rPr lang="en-US" altLang="zh-CN" sz="2800" dirty="0">
                <a:solidFill>
                  <a:srgbClr val="00FF00"/>
                </a:solidFill>
              </a:rPr>
              <a:t> ( price &lt;= 5.00 )</a:t>
            </a:r>
          </a:p>
          <a:p>
            <a:pPr indent="-548640" defTabSz="548640">
              <a:buFontTx/>
              <a:buNone/>
            </a:pPr>
            <a:r>
              <a:rPr lang="en-US" altLang="zh-CN" sz="2800" dirty="0">
                <a:solidFill>
                  <a:srgbClr val="00FF00"/>
                </a:solidFill>
              </a:rPr>
              <a:t>);</a:t>
            </a:r>
          </a:p>
        </p:txBody>
      </p:sp>
      <p:sp>
        <p:nvSpPr>
          <p:cNvPr id="27652" name="TextBox 3"/>
          <p:cNvSpPr txBox="1">
            <a:spLocks noChangeArrowheads="1"/>
          </p:cNvSpPr>
          <p:nvPr/>
        </p:nvSpPr>
        <p:spPr bwMode="auto">
          <a:xfrm>
            <a:off x="6978650" y="73025"/>
            <a:ext cx="2079625" cy="53498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lnSpc>
                <a:spcPct val="90000"/>
              </a:lnSpc>
            </a:pPr>
            <a:r>
              <a:rPr lang="en-US" altLang="zh-CN" sz="1600" dirty="0">
                <a:solidFill>
                  <a:srgbClr val="00FF00"/>
                </a:solidFill>
                <a:ea typeface="宋体" panose="02010600030101010101" pitchFamily="2" charset="-122"/>
              </a:rPr>
              <a:t>Beers(</a:t>
            </a:r>
            <a:r>
              <a:rPr lang="en-US" altLang="zh-CN" sz="1600" u="sng" dirty="0">
                <a:solidFill>
                  <a:srgbClr val="00FF00"/>
                </a:solidFill>
                <a:ea typeface="宋体" panose="02010600030101010101" pitchFamily="2" charset="-122"/>
              </a:rPr>
              <a:t>name</a:t>
            </a:r>
            <a:r>
              <a:rPr lang="en-US" altLang="zh-CN" sz="1600" dirty="0">
                <a:solidFill>
                  <a:srgbClr val="00FF00"/>
                </a:solidFill>
                <a:ea typeface="宋体" panose="02010600030101010101" pitchFamily="2" charset="-122"/>
              </a:rPr>
              <a:t>, </a:t>
            </a:r>
            <a:r>
              <a:rPr lang="en-US" altLang="zh-CN" sz="1600" dirty="0" err="1">
                <a:solidFill>
                  <a:srgbClr val="00FF00"/>
                </a:solidFill>
                <a:ea typeface="宋体" panose="02010600030101010101" pitchFamily="2" charset="-122"/>
              </a:rPr>
              <a:t>manf</a:t>
            </a:r>
            <a:r>
              <a:rPr lang="en-US" altLang="zh-CN" sz="1600" dirty="0">
                <a:solidFill>
                  <a:srgbClr val="00FF00"/>
                </a:solidFill>
                <a:ea typeface="宋体" panose="02010600030101010101" pitchFamily="2" charset="-122"/>
              </a:rPr>
              <a:t>)</a:t>
            </a:r>
          </a:p>
          <a:p>
            <a:pPr eaLnBrk="1" hangingPunct="1">
              <a:lnSpc>
                <a:spcPct val="90000"/>
              </a:lnSpc>
            </a:pPr>
            <a:r>
              <a:rPr lang="en-US" altLang="zh-CN" sz="1600" dirty="0">
                <a:solidFill>
                  <a:srgbClr val="00FF00"/>
                </a:solidFill>
                <a:ea typeface="宋体" panose="02010600030101010101" pitchFamily="2" charset="-122"/>
              </a:rPr>
              <a:t>Sells(</a:t>
            </a:r>
            <a:r>
              <a:rPr lang="en-US" altLang="zh-CN" sz="1600" u="sng" dirty="0">
                <a:solidFill>
                  <a:srgbClr val="00FF00"/>
                </a:solidFill>
                <a:ea typeface="宋体" panose="02010600030101010101" pitchFamily="2" charset="-122"/>
              </a:rPr>
              <a:t>bar</a:t>
            </a:r>
            <a:r>
              <a:rPr lang="en-US" altLang="zh-CN" sz="1600" dirty="0">
                <a:solidFill>
                  <a:srgbClr val="00FF00"/>
                </a:solidFill>
                <a:ea typeface="宋体" panose="02010600030101010101" pitchFamily="2" charset="-122"/>
              </a:rPr>
              <a:t>, </a:t>
            </a:r>
            <a:r>
              <a:rPr lang="en-US" altLang="zh-CN" sz="1600" u="sng" dirty="0">
                <a:solidFill>
                  <a:srgbClr val="00FF00"/>
                </a:solidFill>
                <a:ea typeface="宋体" panose="02010600030101010101" pitchFamily="2" charset="-122"/>
              </a:rPr>
              <a:t>beer</a:t>
            </a:r>
            <a:r>
              <a:rPr lang="en-US" altLang="zh-CN" sz="1600" dirty="0">
                <a:solidFill>
                  <a:srgbClr val="00FF00"/>
                </a:solidFill>
                <a:ea typeface="宋体" panose="02010600030101010101" pitchFamily="2" charset="-122"/>
              </a:rPr>
              <a:t>, price)</a:t>
            </a:r>
          </a:p>
        </p:txBody>
      </p:sp>
    </p:spTree>
    <p:extLst>
      <p:ext uri="{BB962C8B-B14F-4D97-AF65-F5344CB8AC3E}">
        <p14:creationId xmlns:p14="http://schemas.microsoft.com/office/powerpoint/2010/main" val="2615770203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917C32-7066-47DC-88E1-6448BAC2CB24}" type="slidenum">
              <a:rPr lang="en-US" altLang="en-US"/>
              <a:pPr/>
              <a:t>52</a:t>
            </a:fld>
            <a:endParaRPr lang="en-US" altLang="en-US"/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1645919"/>
            <a:ext cx="7877476" cy="4793381"/>
          </a:xfrm>
        </p:spPr>
        <p:txBody>
          <a:bodyPr/>
          <a:lstStyle/>
          <a:p>
            <a:pPr indent="-548640" defTabSz="548640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en-US" dirty="0"/>
              <a:t>Attribute-based checks performed only 	when a value for that attribute is 	inserted or updated.</a:t>
            </a:r>
          </a:p>
          <a:p>
            <a:pPr marL="0" indent="0" defTabSz="548640">
              <a:buClr>
                <a:schemeClr val="accent2"/>
              </a:buClr>
              <a:buNone/>
            </a:pPr>
            <a:r>
              <a:rPr lang="en-US" altLang="en-US" dirty="0">
                <a:solidFill>
                  <a:srgbClr val="33CC33"/>
                </a:solidFill>
              </a:rPr>
              <a:t>	</a:t>
            </a:r>
            <a:endParaRPr lang="en-US" altLang="en-US" sz="2400" dirty="0"/>
          </a:p>
        </p:txBody>
      </p:sp>
      <p:sp>
        <p:nvSpPr>
          <p:cNvPr id="6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609600"/>
            <a:ext cx="7772400" cy="853440"/>
          </a:xfrm>
        </p:spPr>
        <p:txBody>
          <a:bodyPr/>
          <a:lstStyle/>
          <a:p>
            <a:r>
              <a:rPr lang="en-US" altLang="en-US" sz="4000" dirty="0"/>
              <a:t>Timing of Attribute-based Checks</a:t>
            </a:r>
          </a:p>
        </p:txBody>
      </p:sp>
    </p:spTree>
    <p:extLst>
      <p:ext uri="{BB962C8B-B14F-4D97-AF65-F5344CB8AC3E}">
        <p14:creationId xmlns:p14="http://schemas.microsoft.com/office/powerpoint/2010/main" val="3850514313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917C32-7066-47DC-88E1-6448BAC2CB24}" type="slidenum">
              <a:rPr lang="en-US" altLang="en-US"/>
              <a:pPr/>
              <a:t>53</a:t>
            </a:fld>
            <a:endParaRPr lang="en-US" altLang="en-US"/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1645919"/>
            <a:ext cx="7877476" cy="4793381"/>
          </a:xfrm>
        </p:spPr>
        <p:txBody>
          <a:bodyPr/>
          <a:lstStyle/>
          <a:p>
            <a:pPr indent="-548640" defTabSz="548640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en-US" dirty="0"/>
              <a:t>Attribute-based checks performed only 	when a value for that attribute is 	inserted or updated.</a:t>
            </a:r>
          </a:p>
          <a:p>
            <a:pPr marL="0" indent="0" defTabSz="548640">
              <a:buClr>
                <a:schemeClr val="accent2"/>
              </a:buClr>
              <a:buNone/>
            </a:pPr>
            <a:r>
              <a:rPr lang="en-US" altLang="en-US" dirty="0">
                <a:solidFill>
                  <a:srgbClr val="33CC33"/>
                </a:solidFill>
              </a:rPr>
              <a:t>	</a:t>
            </a:r>
            <a:r>
              <a:rPr lang="en-US" altLang="en-US" sz="2400" dirty="0"/>
              <a:t>--</a:t>
            </a:r>
            <a:r>
              <a:rPr lang="en-US" altLang="en-US" dirty="0">
                <a:solidFill>
                  <a:srgbClr val="33CC33"/>
                </a:solidFill>
              </a:rPr>
              <a:t> </a:t>
            </a:r>
            <a:r>
              <a:rPr lang="en-US" altLang="en-US" sz="2400" dirty="0">
                <a:solidFill>
                  <a:srgbClr val="00B0F0"/>
                </a:solidFill>
              </a:rPr>
              <a:t>Example:</a:t>
            </a:r>
            <a:r>
              <a:rPr lang="en-US" altLang="en-US" sz="2400" dirty="0"/>
              <a:t> </a:t>
            </a:r>
            <a:r>
              <a:rPr lang="en-US" altLang="en-US" sz="2400" dirty="0">
                <a:solidFill>
                  <a:srgbClr val="FFC000"/>
                </a:solidFill>
              </a:rPr>
              <a:t>CHECK</a:t>
            </a:r>
            <a:r>
              <a:rPr lang="en-US" altLang="en-US" sz="2400" dirty="0"/>
              <a:t> </a:t>
            </a:r>
            <a:r>
              <a:rPr lang="en-US" altLang="en-US" sz="2400" dirty="0">
                <a:solidFill>
                  <a:srgbClr val="00FF00"/>
                </a:solidFill>
              </a:rPr>
              <a:t>(price &lt;= 5.00) </a:t>
            </a:r>
            <a:r>
              <a:rPr lang="en-US" altLang="en-US" sz="2400" dirty="0"/>
              <a:t>checks every 		    new price and rejects the modification (for that 		    tuple) if the price is more than $5.</a:t>
            </a:r>
          </a:p>
          <a:p>
            <a:pPr marL="0" indent="0" defTabSz="548640">
              <a:buClr>
                <a:schemeClr val="accent2"/>
              </a:buClr>
              <a:buNone/>
            </a:pPr>
            <a:r>
              <a:rPr lang="en-US" altLang="en-US" sz="2400" dirty="0">
                <a:solidFill>
                  <a:srgbClr val="33CC33"/>
                </a:solidFill>
              </a:rPr>
              <a:t>	</a:t>
            </a:r>
            <a:r>
              <a:rPr lang="en-US" altLang="en-US" sz="2400" dirty="0"/>
              <a:t>--</a:t>
            </a:r>
            <a:r>
              <a:rPr lang="en-US" altLang="en-US" sz="2400" dirty="0">
                <a:solidFill>
                  <a:srgbClr val="33CC33"/>
                </a:solidFill>
              </a:rPr>
              <a:t> </a:t>
            </a:r>
            <a:r>
              <a:rPr lang="en-US" altLang="en-US" sz="2400" dirty="0">
                <a:solidFill>
                  <a:srgbClr val="00B0F0"/>
                </a:solidFill>
              </a:rPr>
              <a:t>Example: </a:t>
            </a:r>
            <a:r>
              <a:rPr lang="en-US" altLang="en-US" sz="2400" dirty="0"/>
              <a:t>(in the relation </a:t>
            </a:r>
            <a:r>
              <a:rPr lang="en-US" altLang="en-US" sz="2400" dirty="0">
                <a:solidFill>
                  <a:srgbClr val="00FF00"/>
                </a:solidFill>
              </a:rPr>
              <a:t>Sells(</a:t>
            </a:r>
            <a:r>
              <a:rPr lang="en-US" altLang="en-US" sz="2400" u="sng" dirty="0">
                <a:solidFill>
                  <a:srgbClr val="00FF00"/>
                </a:solidFill>
              </a:rPr>
              <a:t>bar</a:t>
            </a:r>
            <a:r>
              <a:rPr lang="en-US" altLang="en-US" sz="2400" dirty="0">
                <a:solidFill>
                  <a:srgbClr val="00FF00"/>
                </a:solidFill>
              </a:rPr>
              <a:t>, </a:t>
            </a:r>
            <a:r>
              <a:rPr lang="en-US" altLang="en-US" sz="2400" u="sng" dirty="0">
                <a:solidFill>
                  <a:srgbClr val="00FF00"/>
                </a:solidFill>
              </a:rPr>
              <a:t>beer</a:t>
            </a:r>
            <a:r>
              <a:rPr lang="en-US" altLang="en-US" sz="2400" dirty="0">
                <a:solidFill>
                  <a:srgbClr val="00FF00"/>
                </a:solidFill>
              </a:rPr>
              <a:t>, price)</a:t>
            </a:r>
            <a:r>
              <a:rPr lang="en-US" altLang="en-US" sz="2400" dirty="0"/>
              <a:t>)</a:t>
            </a:r>
          </a:p>
          <a:p>
            <a:pPr marL="0" indent="0" defTabSz="548640">
              <a:spcBef>
                <a:spcPts val="600"/>
              </a:spcBef>
              <a:buClr>
                <a:schemeClr val="accent2"/>
              </a:buClr>
              <a:buNone/>
            </a:pPr>
            <a:r>
              <a:rPr lang="en-US" altLang="en-US" sz="2400" dirty="0">
                <a:solidFill>
                  <a:srgbClr val="00B0F0"/>
                </a:solidFill>
              </a:rPr>
              <a:t>		</a:t>
            </a:r>
            <a:r>
              <a:rPr lang="en-US" altLang="en-US" sz="2400" dirty="0">
                <a:solidFill>
                  <a:srgbClr val="FFC000"/>
                </a:solidFill>
              </a:rPr>
              <a:t>CHECK</a:t>
            </a:r>
            <a:r>
              <a:rPr lang="en-US" altLang="en-US" sz="2400" dirty="0"/>
              <a:t> </a:t>
            </a:r>
            <a:r>
              <a:rPr lang="en-US" altLang="en-US" sz="2400" dirty="0">
                <a:solidFill>
                  <a:srgbClr val="00FF00"/>
                </a:solidFill>
              </a:rPr>
              <a:t>(beer</a:t>
            </a:r>
            <a:r>
              <a:rPr lang="en-US" altLang="en-US" sz="2400" dirty="0"/>
              <a:t> </a:t>
            </a:r>
            <a:r>
              <a:rPr lang="en-US" altLang="en-US" sz="2400" dirty="0">
                <a:solidFill>
                  <a:srgbClr val="FFC000"/>
                </a:solidFill>
              </a:rPr>
              <a:t>IN</a:t>
            </a:r>
            <a:r>
              <a:rPr lang="en-US" altLang="en-US" sz="2400" dirty="0"/>
              <a:t> </a:t>
            </a:r>
            <a:r>
              <a:rPr lang="en-US" altLang="en-US" sz="2400" dirty="0">
                <a:solidFill>
                  <a:srgbClr val="00FF00"/>
                </a:solidFill>
              </a:rPr>
              <a:t>(</a:t>
            </a:r>
            <a:r>
              <a:rPr lang="en-US" altLang="en-US" sz="2400" dirty="0">
                <a:solidFill>
                  <a:srgbClr val="FFC000"/>
                </a:solidFill>
              </a:rPr>
              <a:t>SELECT</a:t>
            </a:r>
            <a:r>
              <a:rPr lang="en-US" altLang="en-US" sz="2400" dirty="0"/>
              <a:t> </a:t>
            </a:r>
            <a:r>
              <a:rPr lang="en-US" altLang="en-US" sz="2400" dirty="0">
                <a:solidFill>
                  <a:srgbClr val="00FF00"/>
                </a:solidFill>
              </a:rPr>
              <a:t>name</a:t>
            </a:r>
            <a:r>
              <a:rPr lang="en-US" altLang="en-US" sz="2400" dirty="0"/>
              <a:t> </a:t>
            </a:r>
            <a:r>
              <a:rPr lang="en-US" altLang="en-US" sz="2400" dirty="0">
                <a:solidFill>
                  <a:srgbClr val="FFC000"/>
                </a:solidFill>
              </a:rPr>
              <a:t>FROM</a:t>
            </a:r>
            <a:r>
              <a:rPr lang="en-US" altLang="en-US" sz="2400" dirty="0"/>
              <a:t> </a:t>
            </a:r>
            <a:r>
              <a:rPr lang="en-US" altLang="en-US" sz="2400" dirty="0">
                <a:solidFill>
                  <a:srgbClr val="00FF00"/>
                </a:solidFill>
              </a:rPr>
              <a:t>Beers))</a:t>
            </a:r>
            <a:r>
              <a:rPr lang="en-US" altLang="en-US" sz="2400" dirty="0"/>
              <a:t> </a:t>
            </a:r>
          </a:p>
          <a:p>
            <a:pPr marL="0" indent="0" defTabSz="548640">
              <a:spcBef>
                <a:spcPts val="600"/>
              </a:spcBef>
              <a:buClr>
                <a:schemeClr val="accent2"/>
              </a:buClr>
              <a:buNone/>
            </a:pPr>
            <a:r>
              <a:rPr lang="en-US" altLang="en-US" sz="2400" dirty="0"/>
              <a:t>	    is </a:t>
            </a:r>
            <a:r>
              <a:rPr lang="en-US" altLang="en-US" sz="2400" dirty="0">
                <a:solidFill>
                  <a:srgbClr val="FF0000"/>
                </a:solidFill>
              </a:rPr>
              <a:t>not </a:t>
            </a:r>
            <a:r>
              <a:rPr lang="en-US" altLang="en-US" sz="2400" dirty="0"/>
              <a:t>checked if a beer is deleted from </a:t>
            </a:r>
            <a:r>
              <a:rPr lang="en-US" altLang="en-US" sz="2400" dirty="0">
                <a:solidFill>
                  <a:srgbClr val="00FF00"/>
                </a:solidFill>
              </a:rPr>
              <a:t>Beers</a:t>
            </a:r>
            <a:r>
              <a:rPr lang="en-US" altLang="en-US" sz="2400" dirty="0"/>
              <a:t> -- 		    it is only checked for </a:t>
            </a:r>
            <a:r>
              <a:rPr lang="en-US" altLang="en-US" sz="2400" dirty="0">
                <a:solidFill>
                  <a:srgbClr val="00FF00"/>
                </a:solidFill>
              </a:rPr>
              <a:t>Sells</a:t>
            </a:r>
            <a:r>
              <a:rPr lang="en-US" altLang="en-US" sz="2400" dirty="0"/>
              <a:t> (unlike foreign-keys).</a:t>
            </a:r>
          </a:p>
        </p:txBody>
      </p:sp>
      <p:sp>
        <p:nvSpPr>
          <p:cNvPr id="6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609600"/>
            <a:ext cx="7772400" cy="853440"/>
          </a:xfrm>
        </p:spPr>
        <p:txBody>
          <a:bodyPr/>
          <a:lstStyle/>
          <a:p>
            <a:r>
              <a:rPr lang="en-US" altLang="en-US" sz="4000" dirty="0"/>
              <a:t>Timing of Attribute-based Checks</a:t>
            </a:r>
          </a:p>
        </p:txBody>
      </p:sp>
    </p:spTree>
    <p:extLst>
      <p:ext uri="{BB962C8B-B14F-4D97-AF65-F5344CB8AC3E}">
        <p14:creationId xmlns:p14="http://schemas.microsoft.com/office/powerpoint/2010/main" val="2429303966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zh-CN">
                <a:ea typeface="宋体" panose="02010600030101010101" pitchFamily="2" charset="-122"/>
              </a:rPr>
              <a:t>Tuple-Based Checks</a:t>
            </a:r>
          </a:p>
        </p:txBody>
      </p:sp>
      <p:sp>
        <p:nvSpPr>
          <p:cNvPr id="28675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685800" y="1981200"/>
            <a:ext cx="7772400" cy="4419600"/>
          </a:xfrm>
        </p:spPr>
        <p:txBody>
          <a:bodyPr/>
          <a:lstStyle/>
          <a:p>
            <a:pPr indent="-548640" defTabSz="548640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zh-CN" dirty="0">
                <a:solidFill>
                  <a:srgbClr val="FFCC00"/>
                </a:solidFill>
                <a:ea typeface="宋体" panose="02010600030101010101" pitchFamily="2" charset="-122"/>
              </a:rPr>
              <a:t>CHECK</a:t>
            </a:r>
            <a:r>
              <a:rPr lang="en-US" altLang="zh-CN" dirty="0">
                <a:solidFill>
                  <a:srgbClr val="00FF00"/>
                </a:solidFill>
                <a:ea typeface="宋体" panose="02010600030101010101" pitchFamily="2" charset="-122"/>
              </a:rPr>
              <a:t> (&lt;condition&gt;)</a:t>
            </a:r>
            <a:r>
              <a:rPr lang="en-US" altLang="zh-CN" dirty="0">
                <a:ea typeface="宋体" panose="02010600030101010101" pitchFamily="2" charset="-122"/>
              </a:rPr>
              <a:t> may be added 	as a relation-schema element.</a:t>
            </a:r>
          </a:p>
          <a:p>
            <a:pPr indent="-548640" defTabSz="548640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zh-CN" dirty="0">
                <a:ea typeface="宋体" panose="02010600030101010101" pitchFamily="2" charset="-122"/>
              </a:rPr>
              <a:t>The condition may refer to any 	attribute of the relation (but any other 	attributes or relations require a 	subquery).</a:t>
            </a:r>
          </a:p>
          <a:p>
            <a:pPr indent="-548640" defTabSz="548640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zh-CN" dirty="0">
                <a:ea typeface="宋体" panose="02010600030101010101" pitchFamily="2" charset="-122"/>
              </a:rPr>
              <a:t>Checked on insert or update only.</a:t>
            </a:r>
          </a:p>
        </p:txBody>
      </p:sp>
    </p:spTree>
    <p:extLst>
      <p:ext uri="{BB962C8B-B14F-4D97-AF65-F5344CB8AC3E}">
        <p14:creationId xmlns:p14="http://schemas.microsoft.com/office/powerpoint/2010/main" val="815800372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zh-CN" dirty="0">
                <a:solidFill>
                  <a:srgbClr val="00B0F0"/>
                </a:solidFill>
                <a:ea typeface="宋体" panose="02010600030101010101" pitchFamily="2" charset="-122"/>
              </a:rPr>
              <a:t>Example: </a:t>
            </a:r>
            <a:r>
              <a:rPr lang="en-US" altLang="zh-CN" dirty="0">
                <a:ea typeface="宋体" panose="02010600030101010101" pitchFamily="2" charset="-122"/>
              </a:rPr>
              <a:t>Tuple-Based Check</a:t>
            </a:r>
          </a:p>
        </p:txBody>
      </p:sp>
      <p:sp>
        <p:nvSpPr>
          <p:cNvPr id="29699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581525" y="1848853"/>
            <a:ext cx="7980950" cy="4343400"/>
          </a:xfrm>
        </p:spPr>
        <p:txBody>
          <a:bodyPr/>
          <a:lstStyle/>
          <a:p>
            <a:pPr indent="-548640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zh-CN" sz="2800" dirty="0">
                <a:ea typeface="宋体" panose="02010600030101010101" pitchFamily="2" charset="-122"/>
              </a:rPr>
              <a:t>Only Joe’s Bar can sell beer for more than $5</a:t>
            </a:r>
          </a:p>
          <a:p>
            <a:pPr>
              <a:buFontTx/>
              <a:buNone/>
            </a:pPr>
            <a:r>
              <a:rPr lang="en-US" altLang="zh-CN" sz="2800" dirty="0">
                <a:ea typeface="宋体" panose="02010600030101010101" pitchFamily="2" charset="-122"/>
              </a:rPr>
              <a:t>	</a:t>
            </a:r>
            <a:r>
              <a:rPr lang="en-US" altLang="zh-CN" sz="2800" dirty="0">
                <a:solidFill>
                  <a:srgbClr val="FFCC00"/>
                </a:solidFill>
                <a:ea typeface="宋体" panose="02010600030101010101" pitchFamily="2" charset="-122"/>
              </a:rPr>
              <a:t>CREATE TABLE</a:t>
            </a:r>
            <a:r>
              <a:rPr lang="en-US" altLang="zh-CN" sz="2800" dirty="0">
                <a:solidFill>
                  <a:srgbClr val="00FF00"/>
                </a:solidFill>
                <a:ea typeface="宋体" panose="02010600030101010101" pitchFamily="2" charset="-122"/>
              </a:rPr>
              <a:t> Sells (</a:t>
            </a:r>
          </a:p>
          <a:p>
            <a:pPr>
              <a:buFontTx/>
              <a:buNone/>
            </a:pPr>
            <a:r>
              <a:rPr lang="en-US" altLang="zh-CN" sz="2800" dirty="0">
                <a:solidFill>
                  <a:srgbClr val="00FF00"/>
                </a:solidFill>
                <a:ea typeface="宋体" panose="02010600030101010101" pitchFamily="2" charset="-122"/>
              </a:rPr>
              <a:t>		bar		</a:t>
            </a:r>
            <a:r>
              <a:rPr lang="en-US" altLang="zh-CN" sz="2800" dirty="0">
                <a:solidFill>
                  <a:srgbClr val="FFCC00"/>
                </a:solidFill>
                <a:ea typeface="宋体" panose="02010600030101010101" pitchFamily="2" charset="-122"/>
              </a:rPr>
              <a:t>CHAR</a:t>
            </a:r>
            <a:r>
              <a:rPr lang="en-US" altLang="zh-CN" sz="2800" dirty="0">
                <a:solidFill>
                  <a:srgbClr val="00FF00"/>
                </a:solidFill>
                <a:ea typeface="宋体" panose="02010600030101010101" pitchFamily="2" charset="-122"/>
              </a:rPr>
              <a:t>(20),</a:t>
            </a:r>
          </a:p>
          <a:p>
            <a:pPr>
              <a:buFontTx/>
              <a:buNone/>
            </a:pPr>
            <a:r>
              <a:rPr lang="en-US" altLang="zh-CN" sz="2800" dirty="0">
                <a:solidFill>
                  <a:srgbClr val="00FF00"/>
                </a:solidFill>
                <a:ea typeface="宋体" panose="02010600030101010101" pitchFamily="2" charset="-122"/>
              </a:rPr>
              <a:t>		beer		</a:t>
            </a:r>
            <a:r>
              <a:rPr lang="en-US" altLang="zh-CN" sz="2800" dirty="0">
                <a:solidFill>
                  <a:srgbClr val="FFCC00"/>
                </a:solidFill>
                <a:ea typeface="宋体" panose="02010600030101010101" pitchFamily="2" charset="-122"/>
              </a:rPr>
              <a:t>CHAR</a:t>
            </a:r>
            <a:r>
              <a:rPr lang="en-US" altLang="zh-CN" sz="2800" dirty="0">
                <a:solidFill>
                  <a:srgbClr val="00FF00"/>
                </a:solidFill>
                <a:ea typeface="宋体" panose="02010600030101010101" pitchFamily="2" charset="-122"/>
              </a:rPr>
              <a:t>(20),</a:t>
            </a:r>
          </a:p>
          <a:p>
            <a:pPr>
              <a:buFontTx/>
              <a:buNone/>
            </a:pPr>
            <a:r>
              <a:rPr lang="en-US" altLang="zh-CN" sz="2800" dirty="0">
                <a:solidFill>
                  <a:srgbClr val="00FF00"/>
                </a:solidFill>
                <a:ea typeface="宋体" panose="02010600030101010101" pitchFamily="2" charset="-122"/>
              </a:rPr>
              <a:t>		price	</a:t>
            </a:r>
            <a:r>
              <a:rPr lang="en-US" altLang="zh-CN" sz="2800" dirty="0">
                <a:solidFill>
                  <a:srgbClr val="FFCC00"/>
                </a:solidFill>
                <a:ea typeface="宋体" panose="02010600030101010101" pitchFamily="2" charset="-122"/>
              </a:rPr>
              <a:t>REAL</a:t>
            </a:r>
            <a:r>
              <a:rPr lang="en-US" altLang="zh-CN" sz="2800" dirty="0">
                <a:solidFill>
                  <a:srgbClr val="00FF00"/>
                </a:solidFill>
                <a:ea typeface="宋体" panose="02010600030101010101" pitchFamily="2" charset="-122"/>
              </a:rPr>
              <a:t>,</a:t>
            </a:r>
          </a:p>
          <a:p>
            <a:pPr>
              <a:buFontTx/>
              <a:buNone/>
            </a:pPr>
            <a:r>
              <a:rPr lang="en-US" altLang="zh-CN" sz="2800" dirty="0">
                <a:solidFill>
                  <a:srgbClr val="00FF00"/>
                </a:solidFill>
                <a:ea typeface="宋体" panose="02010600030101010101" pitchFamily="2" charset="-122"/>
              </a:rPr>
              <a:t>		</a:t>
            </a:r>
            <a:r>
              <a:rPr lang="en-US" altLang="zh-CN" sz="2800" dirty="0">
                <a:solidFill>
                  <a:srgbClr val="FFCC00"/>
                </a:solidFill>
                <a:ea typeface="宋体" panose="02010600030101010101" pitchFamily="2" charset="-122"/>
              </a:rPr>
              <a:t>CHECK</a:t>
            </a:r>
            <a:r>
              <a:rPr lang="en-US" altLang="zh-CN" sz="2800" dirty="0">
                <a:solidFill>
                  <a:srgbClr val="00FF00"/>
                </a:solidFill>
                <a:ea typeface="宋体" panose="02010600030101010101" pitchFamily="2" charset="-122"/>
              </a:rPr>
              <a:t> (bar = ’</a:t>
            </a:r>
            <a:r>
              <a:rPr lang="en-US" altLang="zh-CN" sz="2800" dirty="0" err="1">
                <a:solidFill>
                  <a:srgbClr val="00FF00"/>
                </a:solidFill>
                <a:ea typeface="宋体" panose="02010600030101010101" pitchFamily="2" charset="-122"/>
              </a:rPr>
              <a:t>Joe’’s</a:t>
            </a:r>
            <a:r>
              <a:rPr lang="en-US" altLang="zh-CN" sz="2800" dirty="0">
                <a:solidFill>
                  <a:srgbClr val="00FF00"/>
                </a:solidFill>
                <a:ea typeface="宋体" panose="02010600030101010101" pitchFamily="2" charset="-122"/>
              </a:rPr>
              <a:t> Bar’ </a:t>
            </a:r>
            <a:r>
              <a:rPr lang="en-US" altLang="zh-CN" sz="2800" dirty="0">
                <a:solidFill>
                  <a:srgbClr val="FFC000"/>
                </a:solidFill>
                <a:ea typeface="宋体" panose="02010600030101010101" pitchFamily="2" charset="-122"/>
              </a:rPr>
              <a:t>OR</a:t>
            </a:r>
          </a:p>
          <a:p>
            <a:pPr>
              <a:buFontTx/>
              <a:buNone/>
            </a:pPr>
            <a:r>
              <a:rPr lang="en-US" altLang="zh-CN" sz="2800" dirty="0">
                <a:solidFill>
                  <a:srgbClr val="00FF00"/>
                </a:solidFill>
                <a:ea typeface="宋体" panose="02010600030101010101" pitchFamily="2" charset="-122"/>
              </a:rPr>
              <a:t>					price &lt;= 5.00)</a:t>
            </a:r>
          </a:p>
          <a:p>
            <a:pPr>
              <a:buFontTx/>
              <a:buNone/>
            </a:pPr>
            <a:r>
              <a:rPr lang="en-US" altLang="zh-CN" sz="2800" dirty="0">
                <a:solidFill>
                  <a:srgbClr val="00FF00"/>
                </a:solidFill>
                <a:ea typeface="宋体" panose="02010600030101010101" pitchFamily="2" charset="-122"/>
              </a:rPr>
              <a:t>	);</a:t>
            </a:r>
          </a:p>
          <a:p>
            <a:pPr>
              <a:buFontTx/>
              <a:buNone/>
            </a:pPr>
            <a:endParaRPr lang="zh-CN" altLang="en-US" sz="2800" dirty="0">
              <a:solidFill>
                <a:srgbClr val="00FF00"/>
              </a:solidFill>
              <a:latin typeface="Courier New" panose="02070309020205020404" pitchFamily="49" charset="0"/>
              <a:ea typeface="宋体" panose="02010600030101010101" pitchFamily="2" charset="-122"/>
            </a:endParaRPr>
          </a:p>
        </p:txBody>
      </p:sp>
      <p:sp>
        <p:nvSpPr>
          <p:cNvPr id="29700" name="TextBox 3"/>
          <p:cNvSpPr txBox="1">
            <a:spLocks noChangeArrowheads="1"/>
          </p:cNvSpPr>
          <p:nvPr/>
        </p:nvSpPr>
        <p:spPr bwMode="auto">
          <a:xfrm>
            <a:off x="6978650" y="73025"/>
            <a:ext cx="2079625" cy="3143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lnSpc>
                <a:spcPct val="90000"/>
              </a:lnSpc>
            </a:pPr>
            <a:r>
              <a:rPr lang="en-US" altLang="zh-CN" sz="1600" dirty="0">
                <a:solidFill>
                  <a:srgbClr val="00FF00"/>
                </a:solidFill>
                <a:ea typeface="宋体" panose="02010600030101010101" pitchFamily="2" charset="-122"/>
              </a:rPr>
              <a:t>Sells(</a:t>
            </a:r>
            <a:r>
              <a:rPr lang="en-US" altLang="zh-CN" sz="1600" u="sng" dirty="0">
                <a:solidFill>
                  <a:srgbClr val="00FF00"/>
                </a:solidFill>
                <a:ea typeface="宋体" panose="02010600030101010101" pitchFamily="2" charset="-122"/>
              </a:rPr>
              <a:t>bar</a:t>
            </a:r>
            <a:r>
              <a:rPr lang="en-US" altLang="zh-CN" sz="1600" dirty="0">
                <a:solidFill>
                  <a:srgbClr val="00FF00"/>
                </a:solidFill>
                <a:ea typeface="宋体" panose="02010600030101010101" pitchFamily="2" charset="-122"/>
              </a:rPr>
              <a:t>, </a:t>
            </a:r>
            <a:r>
              <a:rPr lang="en-US" altLang="zh-CN" sz="1600" u="sng" dirty="0">
                <a:solidFill>
                  <a:srgbClr val="00FF00"/>
                </a:solidFill>
                <a:ea typeface="宋体" panose="02010600030101010101" pitchFamily="2" charset="-122"/>
              </a:rPr>
              <a:t>beer</a:t>
            </a:r>
            <a:r>
              <a:rPr lang="en-US" altLang="zh-CN" sz="1600" dirty="0">
                <a:solidFill>
                  <a:srgbClr val="00FF00"/>
                </a:solidFill>
                <a:ea typeface="宋体" panose="02010600030101010101" pitchFamily="2" charset="-122"/>
              </a:rPr>
              <a:t>, price)</a:t>
            </a:r>
          </a:p>
        </p:txBody>
      </p:sp>
    </p:spTree>
    <p:extLst>
      <p:ext uri="{BB962C8B-B14F-4D97-AF65-F5344CB8AC3E}">
        <p14:creationId xmlns:p14="http://schemas.microsoft.com/office/powerpoint/2010/main" val="3377350334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685800" y="522972"/>
            <a:ext cx="7772400" cy="651309"/>
          </a:xfrm>
        </p:spPr>
        <p:txBody>
          <a:bodyPr/>
          <a:lstStyle/>
          <a:p>
            <a:r>
              <a:rPr lang="en-US" altLang="zh-CN" dirty="0">
                <a:ea typeface="宋体" panose="02010600030101010101" pitchFamily="2" charset="-122"/>
              </a:rPr>
              <a:t>Cross-Relation Constraints</a:t>
            </a:r>
          </a:p>
        </p:txBody>
      </p:sp>
      <p:sp>
        <p:nvSpPr>
          <p:cNvPr id="31747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685800" y="1451809"/>
            <a:ext cx="7772400" cy="4881613"/>
          </a:xfrm>
        </p:spPr>
        <p:txBody>
          <a:bodyPr/>
          <a:lstStyle/>
          <a:p>
            <a:pPr indent="-548640" defTabSz="548640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zh-CN" sz="2800" dirty="0">
                <a:solidFill>
                  <a:srgbClr val="00B0F0"/>
                </a:solidFill>
                <a:ea typeface="宋体" panose="02010600030101010101" pitchFamily="2" charset="-122"/>
              </a:rPr>
              <a:t>Remark.</a:t>
            </a:r>
            <a:r>
              <a:rPr lang="en-US" altLang="zh-CN" sz="2800" dirty="0">
                <a:ea typeface="宋体" panose="02010600030101010101" pitchFamily="2" charset="-122"/>
              </a:rPr>
              <a:t> All constraints we discussed so far 	are given in the declaration of a relation, 	i.e., in a </a:t>
            </a:r>
            <a:r>
              <a:rPr lang="en-US" altLang="zh-CN" sz="2800" dirty="0">
                <a:solidFill>
                  <a:srgbClr val="FFC000"/>
                </a:solidFill>
                <a:ea typeface="宋体" panose="02010600030101010101" pitchFamily="2" charset="-122"/>
              </a:rPr>
              <a:t>CREATE TABLE </a:t>
            </a:r>
            <a:r>
              <a:rPr lang="en-US" altLang="zh-CN" sz="2800" dirty="0">
                <a:ea typeface="宋体" panose="02010600030101010101" pitchFamily="2" charset="-122"/>
              </a:rPr>
              <a:t>statement.</a:t>
            </a:r>
          </a:p>
        </p:txBody>
      </p:sp>
    </p:spTree>
    <p:extLst>
      <p:ext uri="{BB962C8B-B14F-4D97-AF65-F5344CB8AC3E}">
        <p14:creationId xmlns:p14="http://schemas.microsoft.com/office/powerpoint/2010/main" val="3036949696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685800" y="522972"/>
            <a:ext cx="7772400" cy="651309"/>
          </a:xfrm>
        </p:spPr>
        <p:txBody>
          <a:bodyPr/>
          <a:lstStyle/>
          <a:p>
            <a:r>
              <a:rPr lang="en-US" altLang="zh-CN" dirty="0">
                <a:ea typeface="宋体" panose="02010600030101010101" pitchFamily="2" charset="-122"/>
              </a:rPr>
              <a:t>Cross-Relation Constraints</a:t>
            </a:r>
          </a:p>
        </p:txBody>
      </p:sp>
      <p:sp>
        <p:nvSpPr>
          <p:cNvPr id="31747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685800" y="1451809"/>
            <a:ext cx="7772400" cy="4881613"/>
          </a:xfrm>
        </p:spPr>
        <p:txBody>
          <a:bodyPr/>
          <a:lstStyle/>
          <a:p>
            <a:pPr indent="-548640" defTabSz="548640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zh-CN" sz="2800" dirty="0">
                <a:solidFill>
                  <a:srgbClr val="00B0F0"/>
                </a:solidFill>
                <a:ea typeface="宋体" panose="02010600030101010101" pitchFamily="2" charset="-122"/>
              </a:rPr>
              <a:t>Remark.</a:t>
            </a:r>
            <a:r>
              <a:rPr lang="en-US" altLang="zh-CN" sz="2800" dirty="0">
                <a:ea typeface="宋体" panose="02010600030101010101" pitchFamily="2" charset="-122"/>
              </a:rPr>
              <a:t> All constraints we discussed so far 	are given in the declaration of a relation, 	i.e., in a </a:t>
            </a:r>
            <a:r>
              <a:rPr lang="en-US" altLang="zh-CN" sz="2800" dirty="0">
                <a:solidFill>
                  <a:srgbClr val="FFC000"/>
                </a:solidFill>
                <a:ea typeface="宋体" panose="02010600030101010101" pitchFamily="2" charset="-122"/>
              </a:rPr>
              <a:t>CREATE TABLE </a:t>
            </a:r>
            <a:r>
              <a:rPr lang="en-US" altLang="zh-CN" sz="2800" dirty="0">
                <a:ea typeface="宋体" panose="02010600030101010101" pitchFamily="2" charset="-122"/>
              </a:rPr>
              <a:t>statement.</a:t>
            </a:r>
          </a:p>
          <a:p>
            <a:pPr indent="-548640" defTabSz="548640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zh-CN" sz="2800" dirty="0">
                <a:ea typeface="宋体" panose="02010600030101010101" pitchFamily="2" charset="-122"/>
              </a:rPr>
              <a:t>Constraints can also be given as database-	schema elements, like relations or views.</a:t>
            </a:r>
          </a:p>
          <a:p>
            <a:pPr indent="-548640" defTabSz="548640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zh-CN" sz="2800" dirty="0">
                <a:solidFill>
                  <a:srgbClr val="00B0F0"/>
                </a:solidFill>
                <a:ea typeface="宋体" panose="02010600030101010101" pitchFamily="2" charset="-122"/>
              </a:rPr>
              <a:t>Assertions:</a:t>
            </a:r>
          </a:p>
          <a:p>
            <a:pPr>
              <a:buFontTx/>
              <a:buNone/>
            </a:pPr>
            <a:r>
              <a:rPr lang="en-US" altLang="zh-CN" sz="2800" dirty="0">
                <a:ea typeface="宋体" panose="02010600030101010101" pitchFamily="2" charset="-122"/>
              </a:rPr>
              <a:t>		</a:t>
            </a:r>
            <a:r>
              <a:rPr lang="en-US" altLang="zh-CN" sz="2800" dirty="0">
                <a:solidFill>
                  <a:srgbClr val="FFCC00"/>
                </a:solidFill>
                <a:ea typeface="宋体" panose="02010600030101010101" pitchFamily="2" charset="-122"/>
              </a:rPr>
              <a:t>CREATE ASSERTION</a:t>
            </a:r>
            <a:r>
              <a:rPr lang="en-US" altLang="zh-CN" sz="2800" dirty="0">
                <a:solidFill>
                  <a:srgbClr val="00FF00"/>
                </a:solidFill>
                <a:ea typeface="宋体" panose="02010600030101010101" pitchFamily="2" charset="-122"/>
              </a:rPr>
              <a:t> &lt;name&gt;</a:t>
            </a:r>
          </a:p>
          <a:p>
            <a:pPr>
              <a:buFontTx/>
              <a:buNone/>
            </a:pPr>
            <a:r>
              <a:rPr lang="en-US" altLang="zh-CN" sz="2800" dirty="0">
                <a:solidFill>
                  <a:srgbClr val="00FF00"/>
                </a:solidFill>
                <a:ea typeface="宋体" panose="02010600030101010101" pitchFamily="2" charset="-122"/>
              </a:rPr>
              <a:t>			</a:t>
            </a:r>
            <a:r>
              <a:rPr lang="en-US" altLang="zh-CN" sz="2800" dirty="0">
                <a:solidFill>
                  <a:srgbClr val="FFCC00"/>
                </a:solidFill>
                <a:ea typeface="宋体" panose="02010600030101010101" pitchFamily="2" charset="-122"/>
              </a:rPr>
              <a:t>CHECK </a:t>
            </a:r>
            <a:r>
              <a:rPr lang="en-US" altLang="zh-CN" sz="2800" dirty="0">
                <a:solidFill>
                  <a:srgbClr val="00FF00"/>
                </a:solidFill>
                <a:ea typeface="宋体" panose="02010600030101010101" pitchFamily="2" charset="-122"/>
              </a:rPr>
              <a:t>(&lt;condition&gt;);</a:t>
            </a:r>
          </a:p>
          <a:p>
            <a:pPr indent="-548640" defTabSz="548640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zh-CN" sz="2800" dirty="0">
                <a:ea typeface="宋体" panose="02010600030101010101" pitchFamily="2" charset="-122"/>
              </a:rPr>
              <a:t>Condition may refer to any relation or 	attribute in the database schema.</a:t>
            </a:r>
          </a:p>
        </p:txBody>
      </p:sp>
    </p:spTree>
    <p:extLst>
      <p:ext uri="{BB962C8B-B14F-4D97-AF65-F5344CB8AC3E}">
        <p14:creationId xmlns:p14="http://schemas.microsoft.com/office/powerpoint/2010/main" val="4292928153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685800" y="609600"/>
            <a:ext cx="7772400" cy="773113"/>
          </a:xfrm>
        </p:spPr>
        <p:txBody>
          <a:bodyPr/>
          <a:lstStyle/>
          <a:p>
            <a:r>
              <a:rPr lang="en-US" altLang="zh-CN" dirty="0">
                <a:solidFill>
                  <a:srgbClr val="00B0F0"/>
                </a:solidFill>
                <a:ea typeface="宋体" panose="02010600030101010101" pitchFamily="2" charset="-122"/>
              </a:rPr>
              <a:t>Example 1:</a:t>
            </a:r>
            <a:r>
              <a:rPr lang="en-US" altLang="zh-CN" dirty="0">
                <a:ea typeface="宋体" panose="02010600030101010101" pitchFamily="2" charset="-122"/>
              </a:rPr>
              <a:t> Assertion</a:t>
            </a:r>
          </a:p>
        </p:txBody>
      </p:sp>
      <p:sp>
        <p:nvSpPr>
          <p:cNvPr id="32771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730250" y="1479550"/>
            <a:ext cx="8001000" cy="4343400"/>
          </a:xfrm>
        </p:spPr>
        <p:txBody>
          <a:bodyPr/>
          <a:lstStyle/>
          <a:p>
            <a:pPr indent="-548640" defTabSz="548640">
              <a:lnSpc>
                <a:spcPct val="80000"/>
              </a:lnSpc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zh-CN" sz="2800" dirty="0">
                <a:ea typeface="宋体" panose="02010600030101010101" pitchFamily="2" charset="-122"/>
              </a:rPr>
              <a:t>In </a:t>
            </a:r>
            <a:r>
              <a:rPr lang="en-US" altLang="zh-CN" sz="2800" dirty="0">
                <a:solidFill>
                  <a:srgbClr val="00FF00"/>
                </a:solidFill>
                <a:ea typeface="宋体" panose="02010600030101010101" pitchFamily="2" charset="-122"/>
              </a:rPr>
              <a:t>Sells(bar, beer, price),</a:t>
            </a:r>
            <a:r>
              <a:rPr lang="en-US" altLang="zh-CN" sz="2800" dirty="0">
                <a:ea typeface="宋体" panose="02010600030101010101" pitchFamily="2" charset="-122"/>
              </a:rPr>
              <a:t> no bar may charge 	an average of more than $5.</a:t>
            </a:r>
          </a:p>
          <a:p>
            <a:pPr>
              <a:lnSpc>
                <a:spcPct val="80000"/>
              </a:lnSpc>
              <a:buFontTx/>
              <a:buNone/>
            </a:pPr>
            <a:endParaRPr lang="en-US" altLang="zh-CN" sz="2800" dirty="0">
              <a:ea typeface="宋体" panose="02010600030101010101" pitchFamily="2" charset="-122"/>
            </a:endParaRP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zh-CN" sz="2800" dirty="0">
                <a:solidFill>
                  <a:srgbClr val="FFC000"/>
                </a:solidFill>
                <a:ea typeface="宋体" panose="02010600030101010101" pitchFamily="2" charset="-122"/>
              </a:rPr>
              <a:t>CREATE ASSERTION </a:t>
            </a:r>
            <a:r>
              <a:rPr lang="en-US" altLang="zh-CN" sz="2800" dirty="0" err="1">
                <a:solidFill>
                  <a:srgbClr val="00FF00"/>
                </a:solidFill>
                <a:ea typeface="宋体" panose="02010600030101010101" pitchFamily="2" charset="-122"/>
              </a:rPr>
              <a:t>NoRipoffBars</a:t>
            </a:r>
            <a:r>
              <a:rPr lang="en-US" altLang="zh-CN" sz="2800" dirty="0">
                <a:ea typeface="宋体" panose="02010600030101010101" pitchFamily="2" charset="-122"/>
              </a:rPr>
              <a:t> 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zh-CN" sz="2800" dirty="0">
                <a:ea typeface="宋体" panose="02010600030101010101" pitchFamily="2" charset="-122"/>
              </a:rPr>
              <a:t>	</a:t>
            </a:r>
            <a:r>
              <a:rPr lang="en-US" altLang="zh-CN" sz="2800" dirty="0">
                <a:solidFill>
                  <a:srgbClr val="FFC000"/>
                </a:solidFill>
                <a:ea typeface="宋体" panose="02010600030101010101" pitchFamily="2" charset="-122"/>
              </a:rPr>
              <a:t>CHECK</a:t>
            </a:r>
            <a:r>
              <a:rPr lang="en-US" altLang="zh-CN" sz="2800" dirty="0">
                <a:ea typeface="宋体" panose="02010600030101010101" pitchFamily="2" charset="-122"/>
              </a:rPr>
              <a:t> </a:t>
            </a:r>
            <a:r>
              <a:rPr lang="en-US" altLang="zh-CN" sz="2800" dirty="0">
                <a:solidFill>
                  <a:srgbClr val="00FF00"/>
                </a:solidFill>
                <a:ea typeface="宋体" panose="02010600030101010101" pitchFamily="2" charset="-122"/>
              </a:rPr>
              <a:t>(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zh-CN" sz="2800" dirty="0">
                <a:solidFill>
                  <a:srgbClr val="00FF00"/>
                </a:solidFill>
                <a:ea typeface="宋体" panose="02010600030101010101" pitchFamily="2" charset="-122"/>
              </a:rPr>
              <a:t>		</a:t>
            </a:r>
            <a:r>
              <a:rPr lang="en-US" altLang="zh-CN" sz="2800" dirty="0">
                <a:solidFill>
                  <a:srgbClr val="FFCC00"/>
                </a:solidFill>
                <a:ea typeface="宋体" panose="02010600030101010101" pitchFamily="2" charset="-122"/>
              </a:rPr>
              <a:t>NOT EXISTS</a:t>
            </a:r>
            <a:r>
              <a:rPr lang="en-US" altLang="zh-CN" sz="2800" dirty="0">
                <a:solidFill>
                  <a:srgbClr val="00FF00"/>
                </a:solidFill>
                <a:ea typeface="宋体" panose="02010600030101010101" pitchFamily="2" charset="-122"/>
              </a:rPr>
              <a:t> (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zh-CN" sz="2800" dirty="0">
                <a:solidFill>
                  <a:srgbClr val="00FF00"/>
                </a:solidFill>
                <a:ea typeface="宋体" panose="02010600030101010101" pitchFamily="2" charset="-122"/>
              </a:rPr>
              <a:t>			</a:t>
            </a:r>
            <a:r>
              <a:rPr lang="en-US" altLang="zh-CN" sz="2800" dirty="0">
                <a:solidFill>
                  <a:srgbClr val="FFCC00"/>
                </a:solidFill>
                <a:ea typeface="宋体" panose="02010600030101010101" pitchFamily="2" charset="-122"/>
              </a:rPr>
              <a:t>SELECT</a:t>
            </a:r>
            <a:r>
              <a:rPr lang="en-US" altLang="zh-CN" sz="2800" dirty="0">
                <a:solidFill>
                  <a:srgbClr val="00FF00"/>
                </a:solidFill>
                <a:ea typeface="宋体" panose="02010600030101010101" pitchFamily="2" charset="-122"/>
              </a:rPr>
              <a:t> bar </a:t>
            </a:r>
            <a:r>
              <a:rPr lang="en-US" altLang="zh-CN" sz="2800" dirty="0">
                <a:solidFill>
                  <a:srgbClr val="FFCC00"/>
                </a:solidFill>
                <a:ea typeface="宋体" panose="02010600030101010101" pitchFamily="2" charset="-122"/>
              </a:rPr>
              <a:t>FROM </a:t>
            </a:r>
            <a:r>
              <a:rPr lang="en-US" altLang="zh-CN" sz="2800" dirty="0">
                <a:solidFill>
                  <a:srgbClr val="00FF00"/>
                </a:solidFill>
                <a:ea typeface="宋体" panose="02010600030101010101" pitchFamily="2" charset="-122"/>
              </a:rPr>
              <a:t>Sells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zh-CN" sz="2800" dirty="0">
                <a:solidFill>
                  <a:srgbClr val="00FF00"/>
                </a:solidFill>
                <a:ea typeface="宋体" panose="02010600030101010101" pitchFamily="2" charset="-122"/>
              </a:rPr>
              <a:t>			</a:t>
            </a:r>
            <a:r>
              <a:rPr lang="en-US" altLang="zh-CN" sz="2800" dirty="0">
                <a:solidFill>
                  <a:srgbClr val="FFCC00"/>
                </a:solidFill>
                <a:ea typeface="宋体" panose="02010600030101010101" pitchFamily="2" charset="-122"/>
              </a:rPr>
              <a:t>GROUP BY</a:t>
            </a:r>
            <a:r>
              <a:rPr lang="en-US" altLang="zh-CN" sz="2800" dirty="0">
                <a:solidFill>
                  <a:srgbClr val="00FF00"/>
                </a:solidFill>
                <a:ea typeface="宋体" panose="02010600030101010101" pitchFamily="2" charset="-122"/>
              </a:rPr>
              <a:t> bar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zh-CN" sz="2800" dirty="0">
                <a:solidFill>
                  <a:srgbClr val="00FF00"/>
                </a:solidFill>
                <a:ea typeface="宋体" panose="02010600030101010101" pitchFamily="2" charset="-122"/>
              </a:rPr>
              <a:t>			</a:t>
            </a:r>
            <a:r>
              <a:rPr lang="en-US" altLang="zh-CN" sz="2800" dirty="0">
                <a:solidFill>
                  <a:srgbClr val="FFCC00"/>
                </a:solidFill>
                <a:ea typeface="宋体" panose="02010600030101010101" pitchFamily="2" charset="-122"/>
              </a:rPr>
              <a:t>HAVING 5.00</a:t>
            </a:r>
            <a:r>
              <a:rPr lang="en-US" altLang="zh-CN" sz="2800" dirty="0">
                <a:solidFill>
                  <a:srgbClr val="00FF00"/>
                </a:solidFill>
                <a:ea typeface="宋体" panose="02010600030101010101" pitchFamily="2" charset="-122"/>
              </a:rPr>
              <a:t> &lt; </a:t>
            </a:r>
            <a:r>
              <a:rPr lang="en-US" altLang="zh-CN" sz="2800" dirty="0">
                <a:solidFill>
                  <a:srgbClr val="FFC000"/>
                </a:solidFill>
                <a:ea typeface="宋体" panose="02010600030101010101" pitchFamily="2" charset="-122"/>
              </a:rPr>
              <a:t>AVG</a:t>
            </a:r>
            <a:r>
              <a:rPr lang="en-US" altLang="zh-CN" sz="2800" dirty="0">
                <a:solidFill>
                  <a:srgbClr val="00FF00"/>
                </a:solidFill>
                <a:ea typeface="宋体" panose="02010600030101010101" pitchFamily="2" charset="-122"/>
              </a:rPr>
              <a:t>(price))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zh-CN" sz="2800" dirty="0">
                <a:ea typeface="宋体" panose="02010600030101010101" pitchFamily="2" charset="-122"/>
              </a:rPr>
              <a:t>	</a:t>
            </a:r>
            <a:r>
              <a:rPr lang="en-US" altLang="zh-CN" sz="2800" dirty="0">
                <a:solidFill>
                  <a:srgbClr val="00FF00"/>
                </a:solidFill>
                <a:ea typeface="宋体" panose="02010600030101010101" pitchFamily="2" charset="-122"/>
              </a:rPr>
              <a:t>);</a:t>
            </a:r>
          </a:p>
        </p:txBody>
      </p:sp>
      <p:sp>
        <p:nvSpPr>
          <p:cNvPr id="32772" name="TextBox 3"/>
          <p:cNvSpPr txBox="1">
            <a:spLocks noChangeArrowheads="1"/>
          </p:cNvSpPr>
          <p:nvPr/>
        </p:nvSpPr>
        <p:spPr bwMode="auto">
          <a:xfrm>
            <a:off x="6978650" y="73025"/>
            <a:ext cx="2079625" cy="3143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lnSpc>
                <a:spcPct val="90000"/>
              </a:lnSpc>
            </a:pPr>
            <a:r>
              <a:rPr lang="en-US" altLang="zh-CN" sz="1600" dirty="0">
                <a:solidFill>
                  <a:srgbClr val="00FF00"/>
                </a:solidFill>
                <a:ea typeface="宋体" panose="02010600030101010101" pitchFamily="2" charset="-122"/>
              </a:rPr>
              <a:t>Sells(</a:t>
            </a:r>
            <a:r>
              <a:rPr lang="en-US" altLang="zh-CN" sz="1600" u="sng" dirty="0">
                <a:solidFill>
                  <a:srgbClr val="00FF00"/>
                </a:solidFill>
                <a:ea typeface="宋体" panose="02010600030101010101" pitchFamily="2" charset="-122"/>
              </a:rPr>
              <a:t>bar</a:t>
            </a:r>
            <a:r>
              <a:rPr lang="en-US" altLang="zh-CN" sz="1600" dirty="0">
                <a:solidFill>
                  <a:srgbClr val="00FF00"/>
                </a:solidFill>
                <a:ea typeface="宋体" panose="02010600030101010101" pitchFamily="2" charset="-122"/>
              </a:rPr>
              <a:t>, </a:t>
            </a:r>
            <a:r>
              <a:rPr lang="en-US" altLang="zh-CN" sz="1600" u="sng" dirty="0">
                <a:solidFill>
                  <a:srgbClr val="00FF00"/>
                </a:solidFill>
                <a:ea typeface="宋体" panose="02010600030101010101" pitchFamily="2" charset="-122"/>
              </a:rPr>
              <a:t>beer</a:t>
            </a:r>
            <a:r>
              <a:rPr lang="en-US" altLang="zh-CN" sz="1600" dirty="0">
                <a:solidFill>
                  <a:srgbClr val="00FF00"/>
                </a:solidFill>
                <a:ea typeface="宋体" panose="02010600030101010101" pitchFamily="2" charset="-122"/>
              </a:rPr>
              <a:t>, price)</a:t>
            </a:r>
          </a:p>
        </p:txBody>
      </p:sp>
      <p:sp>
        <p:nvSpPr>
          <p:cNvPr id="2" name="Rounded Rectangle 1"/>
          <p:cNvSpPr/>
          <p:nvPr/>
        </p:nvSpPr>
        <p:spPr>
          <a:xfrm>
            <a:off x="2502568" y="3946358"/>
            <a:ext cx="4408371" cy="1328286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7287396" y="5668945"/>
            <a:ext cx="1462132" cy="830997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1600" dirty="0"/>
              <a:t>bars with an </a:t>
            </a:r>
          </a:p>
          <a:p>
            <a:r>
              <a:rPr lang="en-US" sz="1600" dirty="0"/>
              <a:t>average price </a:t>
            </a:r>
          </a:p>
          <a:p>
            <a:r>
              <a:rPr lang="en-US" sz="1600" dirty="0"/>
              <a:t>above $5</a:t>
            </a:r>
          </a:p>
        </p:txBody>
      </p:sp>
      <p:cxnSp>
        <p:nvCxnSpPr>
          <p:cNvPr id="5" name="Straight Arrow Connector 4"/>
          <p:cNvCxnSpPr/>
          <p:nvPr/>
        </p:nvCxnSpPr>
        <p:spPr>
          <a:xfrm flipH="1" flipV="1">
            <a:off x="6699183" y="5284269"/>
            <a:ext cx="577515" cy="394636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ounded Rectangle 5"/>
          <p:cNvSpPr/>
          <p:nvPr/>
        </p:nvSpPr>
        <p:spPr>
          <a:xfrm>
            <a:off x="1549667" y="3484345"/>
            <a:ext cx="5515276" cy="1876927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7144729" y="2227973"/>
            <a:ext cx="1747466" cy="830997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1600" dirty="0"/>
              <a:t>no bar can have </a:t>
            </a:r>
          </a:p>
          <a:p>
            <a:r>
              <a:rPr lang="en-US" sz="1600" dirty="0"/>
              <a:t>an average price </a:t>
            </a:r>
          </a:p>
          <a:p>
            <a:r>
              <a:rPr lang="en-US" sz="1600" dirty="0"/>
              <a:t>larger than $5</a:t>
            </a:r>
          </a:p>
        </p:txBody>
      </p:sp>
      <p:cxnSp>
        <p:nvCxnSpPr>
          <p:cNvPr id="8" name="Straight Arrow Connector 7"/>
          <p:cNvCxnSpPr/>
          <p:nvPr/>
        </p:nvCxnSpPr>
        <p:spPr>
          <a:xfrm flipH="1">
            <a:off x="6699183" y="3060834"/>
            <a:ext cx="442762" cy="423511"/>
          </a:xfrm>
          <a:prstGeom prst="straightConnector1">
            <a:avLst/>
          </a:prstGeom>
          <a:ln w="28575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Rounded Rectangle 3"/>
          <p:cNvSpPr/>
          <p:nvPr/>
        </p:nvSpPr>
        <p:spPr>
          <a:xfrm>
            <a:off x="685800" y="2531444"/>
            <a:ext cx="6456145" cy="3147461"/>
          </a:xfrm>
          <a:prstGeom prst="roundRect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424691" y="6084443"/>
            <a:ext cx="3382529" cy="584775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1600" dirty="0"/>
              <a:t>An constraint that no bar can have </a:t>
            </a:r>
          </a:p>
          <a:p>
            <a:r>
              <a:rPr lang="en-US" sz="1600" dirty="0"/>
              <a:t>an average price larger than $5</a:t>
            </a:r>
          </a:p>
        </p:txBody>
      </p:sp>
      <p:cxnSp>
        <p:nvCxnSpPr>
          <p:cNvPr id="9" name="Straight Arrow Connector 8"/>
          <p:cNvCxnSpPr>
            <a:stCxn id="12" idx="0"/>
          </p:cNvCxnSpPr>
          <p:nvPr/>
        </p:nvCxnSpPr>
        <p:spPr>
          <a:xfrm flipH="1" flipV="1">
            <a:off x="1982804" y="5689379"/>
            <a:ext cx="133152" cy="395064"/>
          </a:xfrm>
          <a:prstGeom prst="straightConnector1">
            <a:avLst/>
          </a:prstGeom>
          <a:ln w="38100"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83280749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685800" y="609600"/>
            <a:ext cx="7772400" cy="773113"/>
          </a:xfrm>
        </p:spPr>
        <p:txBody>
          <a:bodyPr/>
          <a:lstStyle/>
          <a:p>
            <a:r>
              <a:rPr lang="en-US" altLang="zh-CN" dirty="0">
                <a:solidFill>
                  <a:srgbClr val="00B0F0"/>
                </a:solidFill>
                <a:ea typeface="宋体" panose="02010600030101010101" pitchFamily="2" charset="-122"/>
              </a:rPr>
              <a:t>Example 1:</a:t>
            </a:r>
            <a:r>
              <a:rPr lang="en-US" altLang="zh-CN" dirty="0">
                <a:ea typeface="宋体" panose="02010600030101010101" pitchFamily="2" charset="-122"/>
              </a:rPr>
              <a:t> Assertion</a:t>
            </a:r>
          </a:p>
        </p:txBody>
      </p:sp>
      <p:sp>
        <p:nvSpPr>
          <p:cNvPr id="32771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730250" y="1479550"/>
            <a:ext cx="8001000" cy="4343400"/>
          </a:xfrm>
        </p:spPr>
        <p:txBody>
          <a:bodyPr/>
          <a:lstStyle/>
          <a:p>
            <a:pPr indent="-548640" defTabSz="548640">
              <a:lnSpc>
                <a:spcPct val="80000"/>
              </a:lnSpc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zh-CN" sz="2800" dirty="0">
                <a:ea typeface="宋体" panose="02010600030101010101" pitchFamily="2" charset="-122"/>
              </a:rPr>
              <a:t>In </a:t>
            </a:r>
            <a:r>
              <a:rPr lang="en-US" altLang="zh-CN" sz="2800" dirty="0">
                <a:solidFill>
                  <a:srgbClr val="00FF00"/>
                </a:solidFill>
                <a:ea typeface="宋体" panose="02010600030101010101" pitchFamily="2" charset="-122"/>
              </a:rPr>
              <a:t>Sells(bar, beer, price),</a:t>
            </a:r>
            <a:r>
              <a:rPr lang="en-US" altLang="zh-CN" sz="2800" dirty="0">
                <a:ea typeface="宋体" panose="02010600030101010101" pitchFamily="2" charset="-122"/>
              </a:rPr>
              <a:t> no bar may charge 	an average of more than $5.</a:t>
            </a:r>
          </a:p>
          <a:p>
            <a:pPr>
              <a:lnSpc>
                <a:spcPct val="80000"/>
              </a:lnSpc>
              <a:buFontTx/>
              <a:buNone/>
            </a:pPr>
            <a:endParaRPr lang="en-US" altLang="zh-CN" sz="2800" dirty="0">
              <a:ea typeface="宋体" panose="02010600030101010101" pitchFamily="2" charset="-122"/>
            </a:endParaRP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zh-CN" sz="2800" dirty="0">
                <a:solidFill>
                  <a:srgbClr val="FFC000"/>
                </a:solidFill>
                <a:ea typeface="宋体" panose="02010600030101010101" pitchFamily="2" charset="-122"/>
              </a:rPr>
              <a:t>CREATE ASSERTION </a:t>
            </a:r>
            <a:r>
              <a:rPr lang="en-US" altLang="zh-CN" sz="2800" dirty="0" err="1">
                <a:solidFill>
                  <a:srgbClr val="00FF00"/>
                </a:solidFill>
                <a:ea typeface="宋体" panose="02010600030101010101" pitchFamily="2" charset="-122"/>
              </a:rPr>
              <a:t>NoRipoffBars</a:t>
            </a:r>
            <a:r>
              <a:rPr lang="en-US" altLang="zh-CN" sz="2800" dirty="0">
                <a:ea typeface="宋体" panose="02010600030101010101" pitchFamily="2" charset="-122"/>
              </a:rPr>
              <a:t> 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zh-CN" sz="2800" dirty="0">
                <a:ea typeface="宋体" panose="02010600030101010101" pitchFamily="2" charset="-122"/>
              </a:rPr>
              <a:t>	</a:t>
            </a:r>
            <a:r>
              <a:rPr lang="en-US" altLang="zh-CN" sz="2800" dirty="0">
                <a:solidFill>
                  <a:srgbClr val="FFC000"/>
                </a:solidFill>
                <a:ea typeface="宋体" panose="02010600030101010101" pitchFamily="2" charset="-122"/>
              </a:rPr>
              <a:t>CHECK</a:t>
            </a:r>
            <a:r>
              <a:rPr lang="en-US" altLang="zh-CN" sz="2800" dirty="0">
                <a:ea typeface="宋体" panose="02010600030101010101" pitchFamily="2" charset="-122"/>
              </a:rPr>
              <a:t> </a:t>
            </a:r>
            <a:r>
              <a:rPr lang="en-US" altLang="zh-CN" sz="2800" dirty="0">
                <a:solidFill>
                  <a:srgbClr val="00FF00"/>
                </a:solidFill>
                <a:ea typeface="宋体" panose="02010600030101010101" pitchFamily="2" charset="-122"/>
              </a:rPr>
              <a:t>(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zh-CN" sz="2800" dirty="0">
                <a:solidFill>
                  <a:srgbClr val="00FF00"/>
                </a:solidFill>
                <a:ea typeface="宋体" panose="02010600030101010101" pitchFamily="2" charset="-122"/>
              </a:rPr>
              <a:t>		</a:t>
            </a:r>
            <a:r>
              <a:rPr lang="en-US" altLang="zh-CN" sz="2800" dirty="0">
                <a:solidFill>
                  <a:srgbClr val="FFCC00"/>
                </a:solidFill>
                <a:ea typeface="宋体" panose="02010600030101010101" pitchFamily="2" charset="-122"/>
              </a:rPr>
              <a:t>NOT EXISTS</a:t>
            </a:r>
            <a:r>
              <a:rPr lang="en-US" altLang="zh-CN" sz="2800" dirty="0">
                <a:solidFill>
                  <a:srgbClr val="00FF00"/>
                </a:solidFill>
                <a:ea typeface="宋体" panose="02010600030101010101" pitchFamily="2" charset="-122"/>
              </a:rPr>
              <a:t> (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zh-CN" sz="2800" dirty="0">
                <a:solidFill>
                  <a:srgbClr val="00FF00"/>
                </a:solidFill>
                <a:ea typeface="宋体" panose="02010600030101010101" pitchFamily="2" charset="-122"/>
              </a:rPr>
              <a:t>			</a:t>
            </a:r>
            <a:r>
              <a:rPr lang="en-US" altLang="zh-CN" sz="2800" dirty="0">
                <a:solidFill>
                  <a:srgbClr val="FFCC00"/>
                </a:solidFill>
                <a:ea typeface="宋体" panose="02010600030101010101" pitchFamily="2" charset="-122"/>
              </a:rPr>
              <a:t>SELECT</a:t>
            </a:r>
            <a:r>
              <a:rPr lang="en-US" altLang="zh-CN" sz="2800" dirty="0">
                <a:solidFill>
                  <a:srgbClr val="00FF00"/>
                </a:solidFill>
                <a:ea typeface="宋体" panose="02010600030101010101" pitchFamily="2" charset="-122"/>
              </a:rPr>
              <a:t> bar </a:t>
            </a:r>
            <a:r>
              <a:rPr lang="en-US" altLang="zh-CN" sz="2800" dirty="0">
                <a:solidFill>
                  <a:srgbClr val="FFCC00"/>
                </a:solidFill>
                <a:ea typeface="宋体" panose="02010600030101010101" pitchFamily="2" charset="-122"/>
              </a:rPr>
              <a:t>FROM </a:t>
            </a:r>
            <a:r>
              <a:rPr lang="en-US" altLang="zh-CN" sz="2800" dirty="0">
                <a:solidFill>
                  <a:srgbClr val="00FF00"/>
                </a:solidFill>
                <a:ea typeface="宋体" panose="02010600030101010101" pitchFamily="2" charset="-122"/>
              </a:rPr>
              <a:t>Sells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zh-CN" sz="2800" dirty="0">
                <a:solidFill>
                  <a:srgbClr val="00FF00"/>
                </a:solidFill>
                <a:ea typeface="宋体" panose="02010600030101010101" pitchFamily="2" charset="-122"/>
              </a:rPr>
              <a:t>			</a:t>
            </a:r>
            <a:r>
              <a:rPr lang="en-US" altLang="zh-CN" sz="2800" dirty="0">
                <a:solidFill>
                  <a:srgbClr val="FFCC00"/>
                </a:solidFill>
                <a:ea typeface="宋体" panose="02010600030101010101" pitchFamily="2" charset="-122"/>
              </a:rPr>
              <a:t>GROUP BY</a:t>
            </a:r>
            <a:r>
              <a:rPr lang="en-US" altLang="zh-CN" sz="2800" dirty="0">
                <a:solidFill>
                  <a:srgbClr val="00FF00"/>
                </a:solidFill>
                <a:ea typeface="宋体" panose="02010600030101010101" pitchFamily="2" charset="-122"/>
              </a:rPr>
              <a:t> bar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zh-CN" sz="2800" dirty="0">
                <a:solidFill>
                  <a:srgbClr val="00FF00"/>
                </a:solidFill>
                <a:ea typeface="宋体" panose="02010600030101010101" pitchFamily="2" charset="-122"/>
              </a:rPr>
              <a:t>			</a:t>
            </a:r>
            <a:r>
              <a:rPr lang="en-US" altLang="zh-CN" sz="2800" dirty="0">
                <a:solidFill>
                  <a:srgbClr val="FFCC00"/>
                </a:solidFill>
                <a:ea typeface="宋体" panose="02010600030101010101" pitchFamily="2" charset="-122"/>
              </a:rPr>
              <a:t>HAVING 5.00</a:t>
            </a:r>
            <a:r>
              <a:rPr lang="en-US" altLang="zh-CN" sz="2800" dirty="0">
                <a:solidFill>
                  <a:srgbClr val="00FF00"/>
                </a:solidFill>
                <a:ea typeface="宋体" panose="02010600030101010101" pitchFamily="2" charset="-122"/>
              </a:rPr>
              <a:t> &lt; </a:t>
            </a:r>
            <a:r>
              <a:rPr lang="en-US" altLang="zh-CN" sz="2800" dirty="0">
                <a:solidFill>
                  <a:srgbClr val="FFC000"/>
                </a:solidFill>
                <a:ea typeface="宋体" panose="02010600030101010101" pitchFamily="2" charset="-122"/>
              </a:rPr>
              <a:t>AVG</a:t>
            </a:r>
            <a:r>
              <a:rPr lang="en-US" altLang="zh-CN" sz="2800" dirty="0">
                <a:solidFill>
                  <a:srgbClr val="00FF00"/>
                </a:solidFill>
                <a:ea typeface="宋体" panose="02010600030101010101" pitchFamily="2" charset="-122"/>
              </a:rPr>
              <a:t>(price))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zh-CN" sz="2800" dirty="0">
                <a:ea typeface="宋体" panose="02010600030101010101" pitchFamily="2" charset="-122"/>
              </a:rPr>
              <a:t>	</a:t>
            </a:r>
            <a:r>
              <a:rPr lang="en-US" altLang="zh-CN" sz="2800" dirty="0">
                <a:solidFill>
                  <a:srgbClr val="00FF00"/>
                </a:solidFill>
                <a:ea typeface="宋体" panose="02010600030101010101" pitchFamily="2" charset="-122"/>
              </a:rPr>
              <a:t>);</a:t>
            </a:r>
          </a:p>
        </p:txBody>
      </p:sp>
      <p:sp>
        <p:nvSpPr>
          <p:cNvPr id="32772" name="TextBox 3"/>
          <p:cNvSpPr txBox="1">
            <a:spLocks noChangeArrowheads="1"/>
          </p:cNvSpPr>
          <p:nvPr/>
        </p:nvSpPr>
        <p:spPr bwMode="auto">
          <a:xfrm>
            <a:off x="6978650" y="73025"/>
            <a:ext cx="2079625" cy="3143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lnSpc>
                <a:spcPct val="90000"/>
              </a:lnSpc>
            </a:pPr>
            <a:r>
              <a:rPr lang="en-US" altLang="zh-CN" sz="1600" dirty="0">
                <a:solidFill>
                  <a:srgbClr val="00FF00"/>
                </a:solidFill>
                <a:ea typeface="宋体" panose="02010600030101010101" pitchFamily="2" charset="-122"/>
              </a:rPr>
              <a:t>Sells(</a:t>
            </a:r>
            <a:r>
              <a:rPr lang="en-US" altLang="zh-CN" sz="1600" u="sng" dirty="0">
                <a:solidFill>
                  <a:srgbClr val="00FF00"/>
                </a:solidFill>
                <a:ea typeface="宋体" panose="02010600030101010101" pitchFamily="2" charset="-122"/>
              </a:rPr>
              <a:t>bar</a:t>
            </a:r>
            <a:r>
              <a:rPr lang="en-US" altLang="zh-CN" sz="1600" dirty="0">
                <a:solidFill>
                  <a:srgbClr val="00FF00"/>
                </a:solidFill>
                <a:ea typeface="宋体" panose="02010600030101010101" pitchFamily="2" charset="-122"/>
              </a:rPr>
              <a:t>, </a:t>
            </a:r>
            <a:r>
              <a:rPr lang="en-US" altLang="zh-CN" sz="1600" u="sng" dirty="0">
                <a:solidFill>
                  <a:srgbClr val="00FF00"/>
                </a:solidFill>
                <a:ea typeface="宋体" panose="02010600030101010101" pitchFamily="2" charset="-122"/>
              </a:rPr>
              <a:t>beer</a:t>
            </a:r>
            <a:r>
              <a:rPr lang="en-US" altLang="zh-CN" sz="1600" dirty="0">
                <a:solidFill>
                  <a:srgbClr val="00FF00"/>
                </a:solidFill>
                <a:ea typeface="宋体" panose="02010600030101010101" pitchFamily="2" charset="-122"/>
              </a:rPr>
              <a:t>, price)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85800" y="2531444"/>
            <a:ext cx="6456145" cy="3147461"/>
          </a:xfrm>
          <a:prstGeom prst="roundRect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424691" y="6084443"/>
            <a:ext cx="3382529" cy="584775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1600" dirty="0"/>
              <a:t>An constraint that no bar can have </a:t>
            </a:r>
          </a:p>
          <a:p>
            <a:r>
              <a:rPr lang="en-US" sz="1600" dirty="0"/>
              <a:t>an average price larger than $5</a:t>
            </a:r>
          </a:p>
        </p:txBody>
      </p:sp>
      <p:cxnSp>
        <p:nvCxnSpPr>
          <p:cNvPr id="9" name="Straight Arrow Connector 8"/>
          <p:cNvCxnSpPr>
            <a:stCxn id="12" idx="0"/>
          </p:cNvCxnSpPr>
          <p:nvPr/>
        </p:nvCxnSpPr>
        <p:spPr>
          <a:xfrm flipH="1" flipV="1">
            <a:off x="1982804" y="5689379"/>
            <a:ext cx="133152" cy="395064"/>
          </a:xfrm>
          <a:prstGeom prst="straightConnector1">
            <a:avLst/>
          </a:prstGeom>
          <a:ln w="38100"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54677868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5A5275-4365-4F84-B904-3AF3BA6A8892}" type="slidenum">
              <a:rPr lang="en-US" altLang="en-US"/>
              <a:pPr/>
              <a:t>60</a:t>
            </a:fld>
            <a:endParaRPr lang="en-US" altLang="en-US"/>
          </a:p>
        </p:txBody>
      </p:sp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521109"/>
            <a:ext cx="7772400" cy="589935"/>
          </a:xfrm>
        </p:spPr>
        <p:txBody>
          <a:bodyPr/>
          <a:lstStyle/>
          <a:p>
            <a:r>
              <a:rPr lang="en-US" altLang="en-US" dirty="0"/>
              <a:t>Timing of Assertion Checks</a:t>
            </a:r>
          </a:p>
        </p:txBody>
      </p:sp>
      <p:sp>
        <p:nvSpPr>
          <p:cNvPr id="337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332271"/>
            <a:ext cx="7957686" cy="3730113"/>
          </a:xfrm>
        </p:spPr>
        <p:txBody>
          <a:bodyPr/>
          <a:lstStyle/>
          <a:p>
            <a:pPr indent="-548640" defTabSz="548640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en-US" sz="2800" dirty="0"/>
              <a:t>In principle, we must check every assertion 	after every modification to any relation of the 	database.</a:t>
            </a:r>
          </a:p>
        </p:txBody>
      </p:sp>
    </p:spTree>
    <p:extLst>
      <p:ext uri="{BB962C8B-B14F-4D97-AF65-F5344CB8AC3E}">
        <p14:creationId xmlns:p14="http://schemas.microsoft.com/office/powerpoint/2010/main" val="2243420539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5A5275-4365-4F84-B904-3AF3BA6A8892}" type="slidenum">
              <a:rPr lang="en-US" altLang="en-US"/>
              <a:pPr/>
              <a:t>61</a:t>
            </a:fld>
            <a:endParaRPr lang="en-US" altLang="en-US"/>
          </a:p>
        </p:txBody>
      </p:sp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521109"/>
            <a:ext cx="7772400" cy="589935"/>
          </a:xfrm>
        </p:spPr>
        <p:txBody>
          <a:bodyPr/>
          <a:lstStyle/>
          <a:p>
            <a:r>
              <a:rPr lang="en-US" altLang="en-US" dirty="0"/>
              <a:t>Timing of Assertion Checks</a:t>
            </a:r>
          </a:p>
        </p:txBody>
      </p:sp>
      <p:sp>
        <p:nvSpPr>
          <p:cNvPr id="337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332271"/>
            <a:ext cx="7957686" cy="3730113"/>
          </a:xfrm>
        </p:spPr>
        <p:txBody>
          <a:bodyPr/>
          <a:lstStyle/>
          <a:p>
            <a:pPr indent="-548640" defTabSz="548640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en-US" sz="2800" dirty="0"/>
              <a:t>In principle, we must check every assertion 	after every modification to any relation of the 	database.</a:t>
            </a:r>
          </a:p>
          <a:p>
            <a:pPr indent="-548640" defTabSz="548640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en-US" sz="2800" dirty="0"/>
              <a:t>A clever system can observe that only certain 	changes could cause a given assertion to be 	violated.</a:t>
            </a:r>
          </a:p>
          <a:p>
            <a:pPr marL="0" indent="0" defTabSz="548640">
              <a:spcBef>
                <a:spcPts val="0"/>
              </a:spcBef>
              <a:buClr>
                <a:schemeClr val="accent2"/>
              </a:buClr>
              <a:buNone/>
            </a:pPr>
            <a:r>
              <a:rPr lang="en-US" altLang="en-US" dirty="0">
                <a:solidFill>
                  <a:srgbClr val="33CC33"/>
                </a:solidFill>
              </a:rPr>
              <a:t>	</a:t>
            </a:r>
            <a:r>
              <a:rPr lang="en-US" altLang="en-US" sz="2400" dirty="0">
                <a:solidFill>
                  <a:srgbClr val="00B0F0"/>
                </a:solidFill>
              </a:rPr>
              <a:t>-- Example: </a:t>
            </a:r>
            <a:r>
              <a:rPr lang="en-US" altLang="en-US" sz="2400" dirty="0"/>
              <a:t>No change to </a:t>
            </a:r>
            <a:r>
              <a:rPr lang="en-US" altLang="en-US" sz="2400" dirty="0">
                <a:solidFill>
                  <a:srgbClr val="00FF00"/>
                </a:solidFill>
              </a:rPr>
              <a:t>Beers</a:t>
            </a:r>
            <a:r>
              <a:rPr lang="en-US" altLang="en-US" sz="2400" dirty="0"/>
              <a:t> can affect </a:t>
            </a:r>
            <a:r>
              <a:rPr lang="en-US" altLang="en-US" sz="2400" dirty="0" err="1">
                <a:solidFill>
                  <a:srgbClr val="00FF00"/>
                </a:solidFill>
              </a:rPr>
              <a:t>FewBar</a:t>
            </a:r>
            <a:r>
              <a:rPr lang="en-US" altLang="en-US" sz="2400" dirty="0"/>
              <a:t>.  		   Neither can an insertion to </a:t>
            </a:r>
            <a:r>
              <a:rPr lang="en-US" altLang="en-US" sz="2400" dirty="0">
                <a:solidFill>
                  <a:srgbClr val="00FF00"/>
                </a:solidFill>
              </a:rPr>
              <a:t>Drinkers</a:t>
            </a:r>
            <a:r>
              <a:rPr lang="en-US" altLang="en-US" sz="2400" dirty="0"/>
              <a:t>.</a:t>
            </a:r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 bwMode="auto">
          <a:xfrm>
            <a:off x="3032489" y="5118920"/>
            <a:ext cx="3433916" cy="1147916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indent="-548640" defTabSz="548640">
              <a:buFont typeface="Monotype Sorts" pitchFamily="2" charset="2"/>
              <a:buNone/>
            </a:pPr>
            <a:r>
              <a:rPr lang="en-US" altLang="en-US" sz="1400" kern="0" dirty="0">
                <a:solidFill>
                  <a:srgbClr val="FFC000"/>
                </a:solidFill>
              </a:rPr>
              <a:t>CREATE ASSERTION </a:t>
            </a:r>
            <a:r>
              <a:rPr lang="en-US" altLang="en-US" sz="1400" kern="0" dirty="0" err="1">
                <a:solidFill>
                  <a:srgbClr val="00FF00"/>
                </a:solidFill>
              </a:rPr>
              <a:t>FewBar</a:t>
            </a:r>
            <a:r>
              <a:rPr lang="en-US" altLang="en-US" sz="1400" kern="0" dirty="0"/>
              <a:t> </a:t>
            </a:r>
            <a:r>
              <a:rPr lang="en-US" altLang="en-US" sz="1400" kern="0" dirty="0">
                <a:solidFill>
                  <a:srgbClr val="FFC000"/>
                </a:solidFill>
              </a:rPr>
              <a:t>CHECK</a:t>
            </a:r>
            <a:r>
              <a:rPr lang="en-US" altLang="en-US" sz="1400" kern="0" dirty="0"/>
              <a:t> </a:t>
            </a:r>
            <a:r>
              <a:rPr lang="en-US" altLang="en-US" sz="1400" kern="0" dirty="0">
                <a:solidFill>
                  <a:srgbClr val="00FF00"/>
                </a:solidFill>
              </a:rPr>
              <a:t>(</a:t>
            </a:r>
          </a:p>
          <a:p>
            <a:pPr indent="-548640" defTabSz="548640">
              <a:buFont typeface="Monotype Sorts" pitchFamily="2" charset="2"/>
              <a:buNone/>
            </a:pPr>
            <a:r>
              <a:rPr lang="en-US" altLang="en-US" sz="1400" kern="0" dirty="0"/>
              <a:t>	</a:t>
            </a:r>
            <a:r>
              <a:rPr lang="en-US" altLang="en-US" sz="1400" kern="0" dirty="0">
                <a:solidFill>
                  <a:srgbClr val="00FF00"/>
                </a:solidFill>
              </a:rPr>
              <a:t>(</a:t>
            </a:r>
            <a:r>
              <a:rPr lang="en-US" altLang="en-US" sz="1400" kern="0" dirty="0">
                <a:solidFill>
                  <a:srgbClr val="FFC000"/>
                </a:solidFill>
              </a:rPr>
              <a:t>SELECT</a:t>
            </a:r>
            <a:r>
              <a:rPr lang="en-US" altLang="en-US" sz="1400" kern="0" dirty="0"/>
              <a:t> </a:t>
            </a:r>
            <a:r>
              <a:rPr lang="en-US" altLang="en-US" sz="1400" kern="0" dirty="0">
                <a:solidFill>
                  <a:srgbClr val="FFC000"/>
                </a:solidFill>
              </a:rPr>
              <a:t>COUNT</a:t>
            </a:r>
            <a:r>
              <a:rPr lang="en-US" altLang="en-US" sz="1400" kern="0" dirty="0">
                <a:solidFill>
                  <a:srgbClr val="00FF00"/>
                </a:solidFill>
              </a:rPr>
              <a:t>(*)</a:t>
            </a:r>
            <a:r>
              <a:rPr lang="en-US" altLang="en-US" sz="1400" kern="0" dirty="0"/>
              <a:t> </a:t>
            </a:r>
            <a:r>
              <a:rPr lang="en-US" altLang="en-US" sz="1400" kern="0" dirty="0">
                <a:solidFill>
                  <a:srgbClr val="FFC000"/>
                </a:solidFill>
              </a:rPr>
              <a:t>FROM</a:t>
            </a:r>
            <a:r>
              <a:rPr lang="en-US" altLang="en-US" sz="1400" kern="0" dirty="0"/>
              <a:t> </a:t>
            </a:r>
            <a:r>
              <a:rPr lang="en-US" altLang="en-US" sz="1400" kern="0" dirty="0">
                <a:solidFill>
                  <a:srgbClr val="00FF00"/>
                </a:solidFill>
              </a:rPr>
              <a:t>Bars) &lt;=</a:t>
            </a:r>
          </a:p>
          <a:p>
            <a:pPr indent="-548640" defTabSz="548640">
              <a:buFont typeface="Monotype Sorts" pitchFamily="2" charset="2"/>
              <a:buNone/>
            </a:pPr>
            <a:r>
              <a:rPr lang="en-US" altLang="en-US" sz="1400" kern="0" dirty="0"/>
              <a:t>	</a:t>
            </a:r>
            <a:r>
              <a:rPr lang="en-US" altLang="en-US" sz="1400" kern="0" dirty="0">
                <a:solidFill>
                  <a:srgbClr val="00FF00"/>
                </a:solidFill>
              </a:rPr>
              <a:t>(</a:t>
            </a:r>
            <a:r>
              <a:rPr lang="en-US" altLang="en-US" sz="1400" kern="0" dirty="0">
                <a:solidFill>
                  <a:srgbClr val="FFC000"/>
                </a:solidFill>
              </a:rPr>
              <a:t>SELECT COUNT</a:t>
            </a:r>
            <a:r>
              <a:rPr lang="en-US" altLang="en-US" sz="1400" kern="0" dirty="0">
                <a:solidFill>
                  <a:srgbClr val="00FF00"/>
                </a:solidFill>
              </a:rPr>
              <a:t>(*)</a:t>
            </a:r>
            <a:r>
              <a:rPr lang="en-US" altLang="en-US" sz="1400" kern="0" dirty="0"/>
              <a:t> </a:t>
            </a:r>
            <a:r>
              <a:rPr lang="en-US" altLang="en-US" sz="1400" kern="0" dirty="0">
                <a:solidFill>
                  <a:srgbClr val="FFC000"/>
                </a:solidFill>
              </a:rPr>
              <a:t>FROM</a:t>
            </a:r>
            <a:r>
              <a:rPr lang="en-US" altLang="en-US" sz="1400" kern="0" dirty="0"/>
              <a:t> </a:t>
            </a:r>
            <a:r>
              <a:rPr lang="en-US" altLang="en-US" sz="1400" kern="0" dirty="0">
                <a:solidFill>
                  <a:srgbClr val="00FF00"/>
                </a:solidFill>
              </a:rPr>
              <a:t>Drinkers)</a:t>
            </a:r>
          </a:p>
          <a:p>
            <a:pPr indent="-548640" defTabSz="548640">
              <a:buFont typeface="Monotype Sorts" pitchFamily="2" charset="2"/>
              <a:buNone/>
            </a:pPr>
            <a:r>
              <a:rPr lang="en-US" altLang="en-US" sz="1400" kern="0" dirty="0">
                <a:solidFill>
                  <a:srgbClr val="00FF00"/>
                </a:solidFill>
              </a:rPr>
              <a:t>);</a:t>
            </a:r>
          </a:p>
        </p:txBody>
      </p:sp>
    </p:spTree>
    <p:extLst>
      <p:ext uri="{BB962C8B-B14F-4D97-AF65-F5344CB8AC3E}">
        <p14:creationId xmlns:p14="http://schemas.microsoft.com/office/powerpoint/2010/main" val="341799542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685800" y="548640"/>
            <a:ext cx="7772400" cy="655320"/>
          </a:xfrm>
        </p:spPr>
        <p:txBody>
          <a:bodyPr/>
          <a:lstStyle/>
          <a:p>
            <a:r>
              <a:rPr lang="en-US" altLang="zh-CN" dirty="0">
                <a:ea typeface="宋体" panose="02010600030101010101" pitchFamily="2" charset="-122"/>
              </a:rPr>
              <a:t>Constraints and Triggers</a:t>
            </a:r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623236" y="1348339"/>
            <a:ext cx="7897528" cy="4859956"/>
          </a:xfrm>
        </p:spPr>
        <p:txBody>
          <a:bodyPr/>
          <a:lstStyle/>
          <a:p>
            <a:pPr indent="-548640" defTabSz="548640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zh-CN" dirty="0">
                <a:ea typeface="宋体" panose="02010600030101010101" pitchFamily="2" charset="-122"/>
              </a:rPr>
              <a:t>A </a:t>
            </a:r>
            <a:r>
              <a:rPr lang="en-US" altLang="zh-CN" dirty="0">
                <a:solidFill>
                  <a:srgbClr val="FF0000"/>
                </a:solidFill>
                <a:ea typeface="宋体" panose="02010600030101010101" pitchFamily="2" charset="-122"/>
              </a:rPr>
              <a:t>constraint </a:t>
            </a:r>
            <a:r>
              <a:rPr lang="en-US" altLang="zh-CN" dirty="0">
                <a:ea typeface="宋体" panose="02010600030101010101" pitchFamily="2" charset="-122"/>
              </a:rPr>
              <a:t>is a relationship among 	data elements that the DBMS is 	required to enforce.</a:t>
            </a:r>
          </a:p>
          <a:p>
            <a:pPr marL="0" indent="0" defTabSz="548640">
              <a:buClr>
                <a:schemeClr val="accent2"/>
              </a:buClr>
              <a:buNone/>
            </a:pPr>
            <a:r>
              <a:rPr lang="en-US" altLang="zh-CN" dirty="0">
                <a:ea typeface="宋体" panose="02010600030101010101" pitchFamily="2" charset="-122"/>
              </a:rPr>
              <a:t>	</a:t>
            </a:r>
            <a:r>
              <a:rPr lang="en-US" altLang="zh-CN" sz="2800" dirty="0">
                <a:ea typeface="宋体" panose="02010600030101010101" pitchFamily="2" charset="-122"/>
              </a:rPr>
              <a:t>-- e.g., key constraints.</a:t>
            </a:r>
          </a:p>
          <a:p>
            <a:pPr indent="-548640" defTabSz="548640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zh-CN" dirty="0">
                <a:solidFill>
                  <a:schemeClr val="bg1">
                    <a:lumMod val="85000"/>
                  </a:schemeClr>
                </a:solidFill>
                <a:ea typeface="宋体" panose="02010600030101010101" pitchFamily="2" charset="-122"/>
              </a:rPr>
              <a:t>A trigger is an action only executed 	when a specified condition occurs, e.g., 	insertion of a tuple.</a:t>
            </a:r>
          </a:p>
          <a:p>
            <a:pPr marL="0" indent="0" defTabSz="548640">
              <a:buClr>
                <a:schemeClr val="accent2"/>
              </a:buClr>
              <a:buNone/>
            </a:pPr>
            <a:r>
              <a:rPr lang="en-US" altLang="zh-CN" dirty="0">
                <a:solidFill>
                  <a:schemeClr val="bg1">
                    <a:lumMod val="85000"/>
                  </a:schemeClr>
                </a:solidFill>
                <a:ea typeface="宋体" panose="02010600030101010101" pitchFamily="2" charset="-122"/>
              </a:rPr>
              <a:t>	</a:t>
            </a:r>
            <a:r>
              <a:rPr lang="en-US" altLang="zh-CN" sz="2800" dirty="0">
                <a:solidFill>
                  <a:schemeClr val="bg1">
                    <a:lumMod val="85000"/>
                  </a:schemeClr>
                </a:solidFill>
                <a:ea typeface="宋体" panose="02010600030101010101" pitchFamily="2" charset="-122"/>
              </a:rPr>
              <a:t>-- easier to implement than complex 	 			   constraints. </a:t>
            </a:r>
          </a:p>
        </p:txBody>
      </p:sp>
    </p:spTree>
    <p:extLst>
      <p:ext uri="{BB962C8B-B14F-4D97-AF65-F5344CB8AC3E}">
        <p14:creationId xmlns:p14="http://schemas.microsoft.com/office/powerpoint/2010/main" val="2207218835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685800" y="548640"/>
            <a:ext cx="7772400" cy="655320"/>
          </a:xfrm>
        </p:spPr>
        <p:txBody>
          <a:bodyPr/>
          <a:lstStyle/>
          <a:p>
            <a:r>
              <a:rPr lang="en-US" altLang="zh-CN" dirty="0">
                <a:ea typeface="宋体" panose="02010600030101010101" pitchFamily="2" charset="-122"/>
              </a:rPr>
              <a:t>Constraints and Triggers</a:t>
            </a:r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623236" y="1348339"/>
            <a:ext cx="7897528" cy="4859956"/>
          </a:xfrm>
        </p:spPr>
        <p:txBody>
          <a:bodyPr/>
          <a:lstStyle/>
          <a:p>
            <a:pPr indent="-548640" defTabSz="548640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zh-CN" dirty="0">
                <a:solidFill>
                  <a:schemeClr val="bg1">
                    <a:lumMod val="85000"/>
                  </a:schemeClr>
                </a:solidFill>
                <a:ea typeface="宋体" panose="02010600030101010101" pitchFamily="2" charset="-122"/>
              </a:rPr>
              <a:t>A constraint is a relationship among 	data elements that the DBMS is 	required to enforce.</a:t>
            </a:r>
          </a:p>
          <a:p>
            <a:pPr marL="0" indent="0" defTabSz="548640">
              <a:buClr>
                <a:schemeClr val="accent2"/>
              </a:buClr>
              <a:buNone/>
            </a:pPr>
            <a:r>
              <a:rPr lang="en-US" altLang="zh-CN" dirty="0">
                <a:solidFill>
                  <a:schemeClr val="bg1">
                    <a:lumMod val="85000"/>
                  </a:schemeClr>
                </a:solidFill>
                <a:ea typeface="宋体" panose="02010600030101010101" pitchFamily="2" charset="-122"/>
              </a:rPr>
              <a:t>	</a:t>
            </a:r>
            <a:r>
              <a:rPr lang="en-US" altLang="zh-CN" sz="2800" dirty="0">
                <a:solidFill>
                  <a:schemeClr val="bg1">
                    <a:lumMod val="85000"/>
                  </a:schemeClr>
                </a:solidFill>
                <a:ea typeface="宋体" panose="02010600030101010101" pitchFamily="2" charset="-122"/>
              </a:rPr>
              <a:t>-- e.g., key constraints.</a:t>
            </a:r>
          </a:p>
          <a:p>
            <a:pPr indent="-548640" defTabSz="548640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zh-CN" dirty="0">
                <a:ea typeface="宋体" panose="02010600030101010101" pitchFamily="2" charset="-122"/>
              </a:rPr>
              <a:t>A</a:t>
            </a:r>
            <a:r>
              <a:rPr lang="en-US" altLang="zh-CN" dirty="0">
                <a:solidFill>
                  <a:srgbClr val="FF0000"/>
                </a:solidFill>
                <a:ea typeface="宋体" panose="02010600030101010101" pitchFamily="2" charset="-122"/>
              </a:rPr>
              <a:t> trigger</a:t>
            </a:r>
            <a:r>
              <a:rPr lang="en-US" altLang="zh-CN" dirty="0">
                <a:ea typeface="宋体" panose="02010600030101010101" pitchFamily="2" charset="-122"/>
              </a:rPr>
              <a:t> is an action only executed 	when a specified condition occurs, e.g., 	insertion of a tuple.</a:t>
            </a:r>
          </a:p>
          <a:p>
            <a:pPr marL="0" indent="0" defTabSz="548640">
              <a:buClr>
                <a:schemeClr val="accent2"/>
              </a:buClr>
              <a:buNone/>
            </a:pPr>
            <a:r>
              <a:rPr lang="en-US" altLang="zh-CN" dirty="0">
                <a:ea typeface="宋体" panose="02010600030101010101" pitchFamily="2" charset="-122"/>
              </a:rPr>
              <a:t>	</a:t>
            </a:r>
            <a:r>
              <a:rPr lang="en-US" altLang="zh-CN" sz="2800" dirty="0">
                <a:ea typeface="宋体" panose="02010600030101010101" pitchFamily="2" charset="-122"/>
              </a:rPr>
              <a:t>-- easier to implement than complex 	 			   constraints. </a:t>
            </a:r>
          </a:p>
        </p:txBody>
      </p:sp>
    </p:spTree>
    <p:extLst>
      <p:ext uri="{BB962C8B-B14F-4D97-AF65-F5344CB8AC3E}">
        <p14:creationId xmlns:p14="http://schemas.microsoft.com/office/powerpoint/2010/main" val="3060033121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zh-CN" dirty="0">
                <a:solidFill>
                  <a:srgbClr val="FFC000"/>
                </a:solidFill>
                <a:ea typeface="宋体" panose="02010600030101010101" pitchFamily="2" charset="-122"/>
              </a:rPr>
              <a:t>Triggers:</a:t>
            </a:r>
            <a:r>
              <a:rPr lang="en-US" altLang="zh-CN" dirty="0">
                <a:ea typeface="宋体" panose="02010600030101010101" pitchFamily="2" charset="-122"/>
              </a:rPr>
              <a:t> Motivation</a:t>
            </a:r>
          </a:p>
        </p:txBody>
      </p:sp>
      <p:sp>
        <p:nvSpPr>
          <p:cNvPr id="34819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685800" y="1836821"/>
            <a:ext cx="7772400" cy="4419600"/>
          </a:xfrm>
        </p:spPr>
        <p:txBody>
          <a:bodyPr/>
          <a:lstStyle/>
          <a:p>
            <a:pPr indent="-548640" defTabSz="548640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zh-CN" dirty="0">
                <a:solidFill>
                  <a:srgbClr val="FFC000"/>
                </a:solidFill>
                <a:ea typeface="宋体" panose="02010600030101010101" pitchFamily="2" charset="-122"/>
              </a:rPr>
              <a:t>Assertions</a:t>
            </a:r>
            <a:r>
              <a:rPr lang="en-US" altLang="zh-CN" dirty="0">
                <a:ea typeface="宋体" panose="02010600030101010101" pitchFamily="2" charset="-122"/>
              </a:rPr>
              <a:t> are powerful, but the DBMS 	often can’t tell when they need to be 	checked.</a:t>
            </a:r>
          </a:p>
          <a:p>
            <a:pPr indent="-548640" defTabSz="548640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zh-CN" dirty="0">
                <a:solidFill>
                  <a:srgbClr val="FFC000"/>
                </a:solidFill>
                <a:ea typeface="宋体" panose="02010600030101010101" pitchFamily="2" charset="-122"/>
              </a:rPr>
              <a:t>Attribute-</a:t>
            </a:r>
            <a:r>
              <a:rPr lang="en-US" altLang="zh-CN" dirty="0">
                <a:ea typeface="宋体" panose="02010600030101010101" pitchFamily="2" charset="-122"/>
              </a:rPr>
              <a:t> and </a:t>
            </a:r>
            <a:r>
              <a:rPr lang="en-US" altLang="zh-CN" dirty="0">
                <a:solidFill>
                  <a:srgbClr val="FFC000"/>
                </a:solidFill>
                <a:ea typeface="宋体" panose="02010600030101010101" pitchFamily="2" charset="-122"/>
              </a:rPr>
              <a:t>tuple-based</a:t>
            </a:r>
            <a:r>
              <a:rPr lang="en-US" altLang="zh-CN" dirty="0">
                <a:ea typeface="宋体" panose="02010600030101010101" pitchFamily="2" charset="-122"/>
              </a:rPr>
              <a:t> checks are 	checked at known times, but are not 	powerful.</a:t>
            </a:r>
          </a:p>
          <a:p>
            <a:pPr indent="-548640" defTabSz="548640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zh-CN" dirty="0">
                <a:solidFill>
                  <a:srgbClr val="FFC000"/>
                </a:solidFill>
                <a:ea typeface="宋体" panose="02010600030101010101" pitchFamily="2" charset="-122"/>
              </a:rPr>
              <a:t>Triggers</a:t>
            </a:r>
            <a:r>
              <a:rPr lang="en-US" altLang="zh-CN" dirty="0">
                <a:ea typeface="宋体" panose="02010600030101010101" pitchFamily="2" charset="-122"/>
              </a:rPr>
              <a:t> let the user decide when to 	check for a powerful condition.</a:t>
            </a:r>
          </a:p>
        </p:txBody>
      </p:sp>
    </p:spTree>
    <p:extLst>
      <p:ext uri="{BB962C8B-B14F-4D97-AF65-F5344CB8AC3E}">
        <p14:creationId xmlns:p14="http://schemas.microsoft.com/office/powerpoint/2010/main" val="2278483807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zh-CN">
                <a:ea typeface="宋体" panose="02010600030101010101" pitchFamily="2" charset="-122"/>
              </a:rPr>
              <a:t>Event-Condition-Action Rules</a:t>
            </a:r>
          </a:p>
        </p:txBody>
      </p:sp>
      <p:sp>
        <p:nvSpPr>
          <p:cNvPr id="35843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762000" y="1828800"/>
            <a:ext cx="7848600" cy="4343400"/>
          </a:xfrm>
        </p:spPr>
        <p:txBody>
          <a:bodyPr/>
          <a:lstStyle/>
          <a:p>
            <a:pPr indent="-548640" defTabSz="548640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zh-CN" dirty="0">
                <a:ea typeface="宋体" panose="02010600030101010101" pitchFamily="2" charset="-122"/>
              </a:rPr>
              <a:t>Another name for </a:t>
            </a:r>
            <a:r>
              <a:rPr lang="en-US" altLang="zh-CN" dirty="0">
                <a:solidFill>
                  <a:srgbClr val="FFC000"/>
                </a:solidFill>
                <a:ea typeface="宋体" panose="02010600030101010101" pitchFamily="2" charset="-122"/>
              </a:rPr>
              <a:t>trigger</a:t>
            </a:r>
            <a:r>
              <a:rPr lang="en-US" altLang="zh-CN" dirty="0">
                <a:ea typeface="宋体" panose="02010600030101010101" pitchFamily="2" charset="-122"/>
              </a:rPr>
              <a:t> is </a:t>
            </a:r>
            <a:r>
              <a:rPr lang="en-US" altLang="zh-CN" dirty="0">
                <a:solidFill>
                  <a:srgbClr val="FF0000"/>
                </a:solidFill>
                <a:ea typeface="宋体" panose="02010600030101010101" pitchFamily="2" charset="-122"/>
              </a:rPr>
              <a:t>ECA rule</a:t>
            </a:r>
            <a:r>
              <a:rPr lang="en-US" altLang="zh-CN" dirty="0">
                <a:ea typeface="宋体" panose="02010600030101010101" pitchFamily="2" charset="-122"/>
              </a:rPr>
              <a:t>, or </a:t>
            </a:r>
            <a:r>
              <a:rPr lang="en-US" altLang="zh-CN" dirty="0">
                <a:solidFill>
                  <a:srgbClr val="FF3300"/>
                </a:solidFill>
                <a:ea typeface="宋体" panose="02010600030101010101" pitchFamily="2" charset="-122"/>
              </a:rPr>
              <a:t>event-condition-action </a:t>
            </a:r>
            <a:r>
              <a:rPr lang="en-US" altLang="zh-CN" dirty="0">
                <a:ea typeface="宋体" panose="02010600030101010101" pitchFamily="2" charset="-122"/>
              </a:rPr>
              <a:t>rule.</a:t>
            </a:r>
          </a:p>
          <a:p>
            <a:pPr indent="-548640" defTabSz="548640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zh-CN" dirty="0">
                <a:solidFill>
                  <a:srgbClr val="FF0000"/>
                </a:solidFill>
                <a:ea typeface="宋体" panose="02010600030101010101" pitchFamily="2" charset="-122"/>
              </a:rPr>
              <a:t>Event:</a:t>
            </a:r>
            <a:r>
              <a:rPr lang="en-US" altLang="zh-CN" dirty="0">
                <a:ea typeface="宋体" panose="02010600030101010101" pitchFamily="2" charset="-122"/>
              </a:rPr>
              <a:t>  typically a type of database 	modification, e.g., “insert on Sells.”</a:t>
            </a:r>
          </a:p>
          <a:p>
            <a:pPr indent="-548640" defTabSz="548640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zh-CN" dirty="0">
                <a:solidFill>
                  <a:srgbClr val="FF0000"/>
                </a:solidFill>
                <a:ea typeface="宋体" panose="02010600030101010101" pitchFamily="2" charset="-122"/>
              </a:rPr>
              <a:t>Condition:</a:t>
            </a:r>
            <a:r>
              <a:rPr lang="en-US" altLang="zh-CN" dirty="0">
                <a:ea typeface="宋体" panose="02010600030101010101" pitchFamily="2" charset="-122"/>
              </a:rPr>
              <a:t> Any SQL </a:t>
            </a:r>
            <a:r>
              <a:rPr lang="en-US" altLang="zh-CN" dirty="0" err="1">
                <a:ea typeface="宋体" panose="02010600030101010101" pitchFamily="2" charset="-122"/>
              </a:rPr>
              <a:t>boolean</a:t>
            </a:r>
            <a:r>
              <a:rPr lang="en-US" altLang="zh-CN" dirty="0">
                <a:ea typeface="宋体" panose="02010600030101010101" pitchFamily="2" charset="-122"/>
              </a:rPr>
              <a:t>-valued 	expression.</a:t>
            </a:r>
          </a:p>
          <a:p>
            <a:pPr indent="-548640" defTabSz="548640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zh-CN" dirty="0">
                <a:solidFill>
                  <a:srgbClr val="FF0000"/>
                </a:solidFill>
                <a:ea typeface="宋体" panose="02010600030101010101" pitchFamily="2" charset="-122"/>
              </a:rPr>
              <a:t>Action:</a:t>
            </a:r>
            <a:r>
              <a:rPr lang="en-US" altLang="zh-CN" dirty="0">
                <a:ea typeface="宋体" panose="02010600030101010101" pitchFamily="2" charset="-122"/>
              </a:rPr>
              <a:t> Any SQL statements.</a:t>
            </a:r>
          </a:p>
        </p:txBody>
      </p:sp>
    </p:spTree>
    <p:extLst>
      <p:ext uri="{BB962C8B-B14F-4D97-AF65-F5344CB8AC3E}">
        <p14:creationId xmlns:p14="http://schemas.microsoft.com/office/powerpoint/2010/main" val="767517697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378594"/>
            <a:ext cx="9144000" cy="670560"/>
          </a:xfrm>
        </p:spPr>
        <p:txBody>
          <a:bodyPr/>
          <a:lstStyle/>
          <a:p>
            <a:r>
              <a:rPr lang="en-US" altLang="zh-CN" sz="4000" dirty="0">
                <a:solidFill>
                  <a:srgbClr val="00B0F0"/>
                </a:solidFill>
                <a:ea typeface="宋体" panose="02010600030101010101" pitchFamily="2" charset="-122"/>
              </a:rPr>
              <a:t>Example: </a:t>
            </a:r>
            <a:r>
              <a:rPr lang="en-US" altLang="zh-CN" sz="4000" dirty="0">
                <a:ea typeface="宋体" panose="02010600030101010101" pitchFamily="2" charset="-122"/>
              </a:rPr>
              <a:t>A Trigger </a:t>
            </a:r>
          </a:p>
        </p:txBody>
      </p:sp>
      <p:sp>
        <p:nvSpPr>
          <p:cNvPr id="36867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512544" y="1143803"/>
            <a:ext cx="7919186" cy="1859279"/>
          </a:xfrm>
        </p:spPr>
        <p:txBody>
          <a:bodyPr/>
          <a:lstStyle/>
          <a:p>
            <a:pPr indent="-548640" defTabSz="548640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zh-CN" sz="2800" dirty="0">
                <a:ea typeface="宋体" panose="02010600030101010101" pitchFamily="2" charset="-122"/>
              </a:rPr>
              <a:t>Instead of using a foreign-key constraint and 	rejecting insertions into </a:t>
            </a:r>
            <a:r>
              <a:rPr lang="en-US" altLang="zh-CN" sz="2800" dirty="0">
                <a:solidFill>
                  <a:srgbClr val="00FF00"/>
                </a:solidFill>
                <a:ea typeface="宋体" panose="02010600030101010101" pitchFamily="2" charset="-122"/>
              </a:rPr>
              <a:t>Sells(bar, beer, price)</a:t>
            </a:r>
            <a:r>
              <a:rPr lang="en-US" altLang="zh-CN" sz="2800" dirty="0">
                <a:ea typeface="宋体" panose="02010600030101010101" pitchFamily="2" charset="-122"/>
              </a:rPr>
              <a:t> 	with unknown beers, a trigger can add that 	</a:t>
            </a:r>
            <a:r>
              <a:rPr lang="en-US" altLang="zh-CN" sz="2800" dirty="0">
                <a:solidFill>
                  <a:srgbClr val="00FF00"/>
                </a:solidFill>
                <a:ea typeface="宋体" panose="02010600030101010101" pitchFamily="2" charset="-122"/>
              </a:rPr>
              <a:t>beer</a:t>
            </a:r>
            <a:r>
              <a:rPr lang="en-US" altLang="zh-CN" sz="2800" dirty="0">
                <a:ea typeface="宋体" panose="02010600030101010101" pitchFamily="2" charset="-122"/>
              </a:rPr>
              <a:t> to </a:t>
            </a:r>
            <a:r>
              <a:rPr lang="en-US" altLang="zh-CN" sz="2800" dirty="0">
                <a:solidFill>
                  <a:srgbClr val="00FF00"/>
                </a:solidFill>
                <a:ea typeface="宋体" panose="02010600030101010101" pitchFamily="2" charset="-122"/>
              </a:rPr>
              <a:t>Beers</a:t>
            </a:r>
            <a:r>
              <a:rPr lang="en-US" altLang="zh-CN" sz="2800" dirty="0">
                <a:ea typeface="宋体" panose="02010600030101010101" pitchFamily="2" charset="-122"/>
              </a:rPr>
              <a:t>, with a </a:t>
            </a:r>
            <a:r>
              <a:rPr lang="en-US" altLang="zh-CN" sz="2800" dirty="0">
                <a:solidFill>
                  <a:srgbClr val="00FF00"/>
                </a:solidFill>
                <a:ea typeface="宋体" panose="02010600030101010101" pitchFamily="2" charset="-122"/>
              </a:rPr>
              <a:t>NULL</a:t>
            </a:r>
            <a:r>
              <a:rPr lang="en-US" altLang="zh-CN" sz="2800" dirty="0">
                <a:ea typeface="宋体" panose="02010600030101010101" pitchFamily="2" charset="-122"/>
              </a:rPr>
              <a:t> manufacturer.</a:t>
            </a:r>
          </a:p>
        </p:txBody>
      </p:sp>
      <p:sp>
        <p:nvSpPr>
          <p:cNvPr id="36868" name="TextBox 3"/>
          <p:cNvSpPr txBox="1">
            <a:spLocks noChangeArrowheads="1"/>
          </p:cNvSpPr>
          <p:nvPr/>
        </p:nvSpPr>
        <p:spPr bwMode="auto">
          <a:xfrm>
            <a:off x="7064943" y="73025"/>
            <a:ext cx="1993332" cy="53498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lnSpc>
                <a:spcPct val="90000"/>
              </a:lnSpc>
            </a:pPr>
            <a:r>
              <a:rPr lang="en-US" altLang="zh-CN" sz="1600" dirty="0">
                <a:solidFill>
                  <a:srgbClr val="00FF00"/>
                </a:solidFill>
                <a:ea typeface="宋体" panose="02010600030101010101" pitchFamily="2" charset="-122"/>
              </a:rPr>
              <a:t>Beers(</a:t>
            </a:r>
            <a:r>
              <a:rPr lang="en-US" altLang="zh-CN" sz="1600" u="sng" dirty="0">
                <a:solidFill>
                  <a:srgbClr val="00FF00"/>
                </a:solidFill>
                <a:ea typeface="宋体" panose="02010600030101010101" pitchFamily="2" charset="-122"/>
              </a:rPr>
              <a:t>name</a:t>
            </a:r>
            <a:r>
              <a:rPr lang="en-US" altLang="zh-CN" sz="1600" dirty="0">
                <a:solidFill>
                  <a:srgbClr val="00FF00"/>
                </a:solidFill>
                <a:ea typeface="宋体" panose="02010600030101010101" pitchFamily="2" charset="-122"/>
              </a:rPr>
              <a:t>, </a:t>
            </a:r>
            <a:r>
              <a:rPr lang="en-US" altLang="zh-CN" sz="1600" dirty="0" err="1">
                <a:solidFill>
                  <a:srgbClr val="00FF00"/>
                </a:solidFill>
                <a:ea typeface="宋体" panose="02010600030101010101" pitchFamily="2" charset="-122"/>
              </a:rPr>
              <a:t>manf</a:t>
            </a:r>
            <a:r>
              <a:rPr lang="en-US" altLang="zh-CN" sz="1600" dirty="0">
                <a:solidFill>
                  <a:srgbClr val="00FF00"/>
                </a:solidFill>
                <a:ea typeface="宋体" panose="02010600030101010101" pitchFamily="2" charset="-122"/>
              </a:rPr>
              <a:t>)</a:t>
            </a:r>
          </a:p>
          <a:p>
            <a:pPr eaLnBrk="1" hangingPunct="1">
              <a:lnSpc>
                <a:spcPct val="90000"/>
              </a:lnSpc>
            </a:pPr>
            <a:r>
              <a:rPr lang="en-US" altLang="zh-CN" sz="1600" dirty="0">
                <a:solidFill>
                  <a:srgbClr val="00FF00"/>
                </a:solidFill>
                <a:ea typeface="宋体" panose="02010600030101010101" pitchFamily="2" charset="-122"/>
              </a:rPr>
              <a:t>Sells(</a:t>
            </a:r>
            <a:r>
              <a:rPr lang="en-US" altLang="zh-CN" sz="1600" u="sng" dirty="0">
                <a:solidFill>
                  <a:srgbClr val="00FF00"/>
                </a:solidFill>
                <a:ea typeface="宋体" panose="02010600030101010101" pitchFamily="2" charset="-122"/>
              </a:rPr>
              <a:t>bar</a:t>
            </a:r>
            <a:r>
              <a:rPr lang="en-US" altLang="zh-CN" sz="1600" dirty="0">
                <a:solidFill>
                  <a:srgbClr val="00FF00"/>
                </a:solidFill>
                <a:ea typeface="宋体" panose="02010600030101010101" pitchFamily="2" charset="-122"/>
              </a:rPr>
              <a:t>, </a:t>
            </a:r>
            <a:r>
              <a:rPr lang="en-US" altLang="zh-CN" sz="1600" u="sng" dirty="0">
                <a:solidFill>
                  <a:srgbClr val="00FF00"/>
                </a:solidFill>
                <a:ea typeface="宋体" panose="02010600030101010101" pitchFamily="2" charset="-122"/>
              </a:rPr>
              <a:t>beer</a:t>
            </a:r>
            <a:r>
              <a:rPr lang="en-US" altLang="zh-CN" sz="1600" dirty="0">
                <a:solidFill>
                  <a:srgbClr val="00FF00"/>
                </a:solidFill>
                <a:ea typeface="宋体" panose="02010600030101010101" pitchFamily="2" charset="-122"/>
              </a:rPr>
              <a:t>, price)</a:t>
            </a:r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 bwMode="auto">
          <a:xfrm>
            <a:off x="1282567" y="3222860"/>
            <a:ext cx="5994132" cy="29934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spcBef>
                <a:spcPts val="0"/>
              </a:spcBef>
              <a:buFontTx/>
              <a:buNone/>
            </a:pPr>
            <a:r>
              <a:rPr lang="en-US" altLang="zh-CN" sz="2400" kern="0" dirty="0">
                <a:solidFill>
                  <a:srgbClr val="FFCC00"/>
                </a:solidFill>
                <a:ea typeface="宋体" panose="02010600030101010101" pitchFamily="2" charset="-122"/>
              </a:rPr>
              <a:t>CREATE TRIGGER</a:t>
            </a:r>
            <a:r>
              <a:rPr lang="en-US" altLang="zh-CN" sz="2400" kern="0" dirty="0">
                <a:solidFill>
                  <a:srgbClr val="00FF00"/>
                </a:solidFill>
                <a:ea typeface="宋体" panose="02010600030101010101" pitchFamily="2" charset="-122"/>
              </a:rPr>
              <a:t> </a:t>
            </a:r>
            <a:r>
              <a:rPr lang="en-US" altLang="zh-CN" sz="2400" kern="0" dirty="0" err="1">
                <a:solidFill>
                  <a:srgbClr val="00FF00"/>
                </a:solidFill>
                <a:ea typeface="宋体" panose="02010600030101010101" pitchFamily="2" charset="-122"/>
              </a:rPr>
              <a:t>BeerTrig</a:t>
            </a:r>
            <a:endParaRPr lang="en-US" altLang="zh-CN" sz="2400" kern="0" dirty="0">
              <a:solidFill>
                <a:srgbClr val="00FF00"/>
              </a:solidFill>
              <a:ea typeface="宋体" panose="02010600030101010101" pitchFamily="2" charset="-122"/>
            </a:endParaRPr>
          </a:p>
          <a:p>
            <a:pPr>
              <a:spcBef>
                <a:spcPts val="0"/>
              </a:spcBef>
              <a:buFontTx/>
              <a:buNone/>
            </a:pPr>
            <a:r>
              <a:rPr lang="en-US" altLang="zh-CN" sz="2400" kern="0" dirty="0">
                <a:solidFill>
                  <a:srgbClr val="00FF00"/>
                </a:solidFill>
                <a:ea typeface="宋体" panose="02010600030101010101" pitchFamily="2" charset="-122"/>
              </a:rPr>
              <a:t>	</a:t>
            </a:r>
            <a:r>
              <a:rPr lang="en-US" altLang="zh-CN" sz="2400" kern="0" dirty="0">
                <a:solidFill>
                  <a:srgbClr val="FFCC00"/>
                </a:solidFill>
                <a:ea typeface="宋体" panose="02010600030101010101" pitchFamily="2" charset="-122"/>
              </a:rPr>
              <a:t>AFTER INSERT ON</a:t>
            </a:r>
            <a:r>
              <a:rPr lang="en-US" altLang="zh-CN" sz="2400" kern="0" dirty="0">
                <a:solidFill>
                  <a:srgbClr val="00FF00"/>
                </a:solidFill>
                <a:ea typeface="宋体" panose="02010600030101010101" pitchFamily="2" charset="-122"/>
              </a:rPr>
              <a:t> Sells</a:t>
            </a:r>
          </a:p>
          <a:p>
            <a:pPr>
              <a:spcBef>
                <a:spcPts val="0"/>
              </a:spcBef>
              <a:buFontTx/>
              <a:buNone/>
            </a:pPr>
            <a:r>
              <a:rPr lang="en-US" altLang="zh-CN" sz="2400" kern="0" dirty="0">
                <a:solidFill>
                  <a:srgbClr val="00FF00"/>
                </a:solidFill>
                <a:ea typeface="宋体" panose="02010600030101010101" pitchFamily="2" charset="-122"/>
              </a:rPr>
              <a:t>	</a:t>
            </a:r>
            <a:r>
              <a:rPr lang="en-US" altLang="zh-CN" sz="2400" kern="0" dirty="0">
                <a:solidFill>
                  <a:srgbClr val="FFCC00"/>
                </a:solidFill>
                <a:ea typeface="宋体" panose="02010600030101010101" pitchFamily="2" charset="-122"/>
              </a:rPr>
              <a:t>REFERENCING NEW ROW AS</a:t>
            </a:r>
            <a:r>
              <a:rPr lang="en-US" altLang="zh-CN" sz="2400" kern="0" dirty="0">
                <a:solidFill>
                  <a:srgbClr val="00FF00"/>
                </a:solidFill>
                <a:ea typeface="宋体" panose="02010600030101010101" pitchFamily="2" charset="-122"/>
              </a:rPr>
              <a:t> </a:t>
            </a:r>
            <a:r>
              <a:rPr lang="en-US" altLang="zh-CN" sz="2400" kern="0" dirty="0" err="1">
                <a:solidFill>
                  <a:srgbClr val="00FF00"/>
                </a:solidFill>
                <a:ea typeface="宋体" panose="02010600030101010101" pitchFamily="2" charset="-122"/>
              </a:rPr>
              <a:t>NewTuple</a:t>
            </a:r>
            <a:endParaRPr lang="en-US" altLang="zh-CN" sz="2400" kern="0" dirty="0">
              <a:solidFill>
                <a:srgbClr val="00FF00"/>
              </a:solidFill>
              <a:ea typeface="宋体" panose="02010600030101010101" pitchFamily="2" charset="-122"/>
            </a:endParaRPr>
          </a:p>
          <a:p>
            <a:pPr>
              <a:spcBef>
                <a:spcPts val="0"/>
              </a:spcBef>
              <a:buFontTx/>
              <a:buNone/>
            </a:pPr>
            <a:r>
              <a:rPr lang="en-US" altLang="zh-CN" sz="2400" kern="0" dirty="0">
                <a:solidFill>
                  <a:srgbClr val="00FF00"/>
                </a:solidFill>
                <a:ea typeface="宋体" panose="02010600030101010101" pitchFamily="2" charset="-122"/>
              </a:rPr>
              <a:t>	</a:t>
            </a:r>
            <a:r>
              <a:rPr lang="en-US" altLang="zh-CN" sz="2400" kern="0" dirty="0">
                <a:solidFill>
                  <a:srgbClr val="FFCC00"/>
                </a:solidFill>
                <a:ea typeface="宋体" panose="02010600030101010101" pitchFamily="2" charset="-122"/>
              </a:rPr>
              <a:t>FOR EACH ROW</a:t>
            </a:r>
          </a:p>
          <a:p>
            <a:pPr>
              <a:spcBef>
                <a:spcPts val="0"/>
              </a:spcBef>
              <a:buFontTx/>
              <a:buNone/>
            </a:pPr>
            <a:r>
              <a:rPr lang="en-US" altLang="zh-CN" sz="2400" kern="0" dirty="0">
                <a:solidFill>
                  <a:srgbClr val="00FF00"/>
                </a:solidFill>
                <a:ea typeface="宋体" panose="02010600030101010101" pitchFamily="2" charset="-122"/>
              </a:rPr>
              <a:t>	</a:t>
            </a:r>
            <a:r>
              <a:rPr lang="en-US" altLang="zh-CN" sz="2400" kern="0" dirty="0">
                <a:solidFill>
                  <a:srgbClr val="FFCC00"/>
                </a:solidFill>
                <a:ea typeface="宋体" panose="02010600030101010101" pitchFamily="2" charset="-122"/>
              </a:rPr>
              <a:t>WHEN</a:t>
            </a:r>
            <a:r>
              <a:rPr lang="en-US" altLang="zh-CN" sz="2400" kern="0" dirty="0">
                <a:solidFill>
                  <a:srgbClr val="00FF00"/>
                </a:solidFill>
                <a:ea typeface="宋体" panose="02010600030101010101" pitchFamily="2" charset="-122"/>
              </a:rPr>
              <a:t> (</a:t>
            </a:r>
            <a:r>
              <a:rPr lang="en-US" altLang="zh-CN" sz="2400" kern="0" dirty="0" err="1">
                <a:solidFill>
                  <a:srgbClr val="00FF00"/>
                </a:solidFill>
                <a:ea typeface="宋体" panose="02010600030101010101" pitchFamily="2" charset="-122"/>
              </a:rPr>
              <a:t>NewTuple.beer</a:t>
            </a:r>
            <a:r>
              <a:rPr lang="en-US" altLang="zh-CN" sz="2400" kern="0" dirty="0">
                <a:solidFill>
                  <a:srgbClr val="00FF00"/>
                </a:solidFill>
                <a:ea typeface="宋体" panose="02010600030101010101" pitchFamily="2" charset="-122"/>
              </a:rPr>
              <a:t> </a:t>
            </a:r>
            <a:r>
              <a:rPr lang="en-US" altLang="zh-CN" sz="2400" kern="0" dirty="0">
                <a:solidFill>
                  <a:srgbClr val="FFCC00"/>
                </a:solidFill>
                <a:ea typeface="宋体" panose="02010600030101010101" pitchFamily="2" charset="-122"/>
              </a:rPr>
              <a:t>NOT IN</a:t>
            </a:r>
          </a:p>
          <a:p>
            <a:pPr>
              <a:spcBef>
                <a:spcPts val="0"/>
              </a:spcBef>
              <a:buFontTx/>
              <a:buNone/>
            </a:pPr>
            <a:r>
              <a:rPr lang="en-US" altLang="zh-CN" sz="2400" kern="0" dirty="0">
                <a:solidFill>
                  <a:srgbClr val="00FF00"/>
                </a:solidFill>
                <a:ea typeface="宋体" panose="02010600030101010101" pitchFamily="2" charset="-122"/>
              </a:rPr>
              <a:t>		   (</a:t>
            </a:r>
            <a:r>
              <a:rPr lang="en-US" altLang="zh-CN" sz="2400" kern="0" dirty="0">
                <a:solidFill>
                  <a:srgbClr val="FFCC00"/>
                </a:solidFill>
                <a:ea typeface="宋体" panose="02010600030101010101" pitchFamily="2" charset="-122"/>
              </a:rPr>
              <a:t>SELECT</a:t>
            </a:r>
            <a:r>
              <a:rPr lang="en-US" altLang="zh-CN" sz="2400" kern="0" dirty="0">
                <a:solidFill>
                  <a:srgbClr val="00FF00"/>
                </a:solidFill>
                <a:ea typeface="宋体" panose="02010600030101010101" pitchFamily="2" charset="-122"/>
              </a:rPr>
              <a:t> name </a:t>
            </a:r>
            <a:r>
              <a:rPr lang="en-US" altLang="zh-CN" sz="2400" kern="0" dirty="0">
                <a:solidFill>
                  <a:srgbClr val="FFCC00"/>
                </a:solidFill>
                <a:ea typeface="宋体" panose="02010600030101010101" pitchFamily="2" charset="-122"/>
              </a:rPr>
              <a:t>FROM</a:t>
            </a:r>
            <a:r>
              <a:rPr lang="en-US" altLang="zh-CN" sz="2400" kern="0" dirty="0">
                <a:solidFill>
                  <a:srgbClr val="00FF00"/>
                </a:solidFill>
                <a:ea typeface="宋体" panose="02010600030101010101" pitchFamily="2" charset="-122"/>
              </a:rPr>
              <a:t> Beers))</a:t>
            </a:r>
          </a:p>
          <a:p>
            <a:pPr>
              <a:spcBef>
                <a:spcPts val="0"/>
              </a:spcBef>
              <a:buFontTx/>
              <a:buNone/>
            </a:pPr>
            <a:r>
              <a:rPr lang="en-US" altLang="zh-CN" sz="2400" kern="0" dirty="0">
                <a:solidFill>
                  <a:srgbClr val="00FF00"/>
                </a:solidFill>
                <a:ea typeface="宋体" panose="02010600030101010101" pitchFamily="2" charset="-122"/>
              </a:rPr>
              <a:t>	</a:t>
            </a:r>
            <a:r>
              <a:rPr lang="en-US" altLang="zh-CN" sz="2400" kern="0" dirty="0">
                <a:solidFill>
                  <a:srgbClr val="FFCC00"/>
                </a:solidFill>
                <a:ea typeface="宋体" panose="02010600030101010101" pitchFamily="2" charset="-122"/>
              </a:rPr>
              <a:t>INSERT INTO</a:t>
            </a:r>
            <a:r>
              <a:rPr lang="en-US" altLang="zh-CN" sz="2400" kern="0" dirty="0">
                <a:solidFill>
                  <a:srgbClr val="00FF00"/>
                </a:solidFill>
                <a:ea typeface="宋体" panose="02010600030101010101" pitchFamily="2" charset="-122"/>
              </a:rPr>
              <a:t> Beers(name)</a:t>
            </a:r>
          </a:p>
          <a:p>
            <a:pPr>
              <a:spcBef>
                <a:spcPts val="0"/>
              </a:spcBef>
              <a:buFontTx/>
              <a:buNone/>
            </a:pPr>
            <a:r>
              <a:rPr lang="en-US" altLang="zh-CN" sz="2400" kern="0" dirty="0">
                <a:solidFill>
                  <a:srgbClr val="00FF00"/>
                </a:solidFill>
                <a:ea typeface="宋体" panose="02010600030101010101" pitchFamily="2" charset="-122"/>
              </a:rPr>
              <a:t>		    </a:t>
            </a:r>
            <a:r>
              <a:rPr lang="en-US" altLang="zh-CN" sz="2400" kern="0" dirty="0">
                <a:solidFill>
                  <a:srgbClr val="FFC000"/>
                </a:solidFill>
                <a:ea typeface="宋体" panose="02010600030101010101" pitchFamily="2" charset="-122"/>
              </a:rPr>
              <a:t>VALUES</a:t>
            </a:r>
            <a:r>
              <a:rPr lang="en-US" altLang="zh-CN" sz="2400" kern="0" dirty="0">
                <a:solidFill>
                  <a:srgbClr val="00FF00"/>
                </a:solidFill>
                <a:ea typeface="宋体" panose="02010600030101010101" pitchFamily="2" charset="-122"/>
              </a:rPr>
              <a:t>(</a:t>
            </a:r>
            <a:r>
              <a:rPr lang="en-US" altLang="zh-CN" sz="2400" kern="0" dirty="0" err="1">
                <a:solidFill>
                  <a:srgbClr val="00FF00"/>
                </a:solidFill>
                <a:ea typeface="宋体" panose="02010600030101010101" pitchFamily="2" charset="-122"/>
              </a:rPr>
              <a:t>NewTuple.beer</a:t>
            </a:r>
            <a:r>
              <a:rPr lang="en-US" altLang="zh-CN" sz="2400" kern="0" dirty="0">
                <a:solidFill>
                  <a:srgbClr val="00FF00"/>
                </a:solidFill>
                <a:ea typeface="宋体" panose="02010600030101010101" pitchFamily="2" charset="-122"/>
              </a:rPr>
              <a:t>);</a:t>
            </a:r>
          </a:p>
        </p:txBody>
      </p:sp>
    </p:spTree>
    <p:extLst>
      <p:ext uri="{BB962C8B-B14F-4D97-AF65-F5344CB8AC3E}">
        <p14:creationId xmlns:p14="http://schemas.microsoft.com/office/powerpoint/2010/main" val="2133425557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378594"/>
            <a:ext cx="9144000" cy="670560"/>
          </a:xfrm>
        </p:spPr>
        <p:txBody>
          <a:bodyPr/>
          <a:lstStyle/>
          <a:p>
            <a:r>
              <a:rPr lang="en-US" altLang="zh-CN" sz="4000" dirty="0">
                <a:solidFill>
                  <a:srgbClr val="00B0F0"/>
                </a:solidFill>
                <a:ea typeface="宋体" panose="02010600030101010101" pitchFamily="2" charset="-122"/>
              </a:rPr>
              <a:t>Example: </a:t>
            </a:r>
            <a:r>
              <a:rPr lang="en-US" altLang="zh-CN" sz="4000" dirty="0">
                <a:ea typeface="宋体" panose="02010600030101010101" pitchFamily="2" charset="-122"/>
              </a:rPr>
              <a:t>A Trigger </a:t>
            </a:r>
          </a:p>
        </p:txBody>
      </p:sp>
      <p:sp>
        <p:nvSpPr>
          <p:cNvPr id="36867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512544" y="1143803"/>
            <a:ext cx="7919186" cy="1859279"/>
          </a:xfrm>
        </p:spPr>
        <p:txBody>
          <a:bodyPr/>
          <a:lstStyle/>
          <a:p>
            <a:pPr indent="-548640" defTabSz="548640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zh-CN" sz="2800" dirty="0">
                <a:ea typeface="宋体" panose="02010600030101010101" pitchFamily="2" charset="-122"/>
              </a:rPr>
              <a:t>Instead of using a foreign-key constraint and 	rejecting insertions into </a:t>
            </a:r>
            <a:r>
              <a:rPr lang="en-US" altLang="zh-CN" sz="2800" dirty="0">
                <a:solidFill>
                  <a:srgbClr val="00FF00"/>
                </a:solidFill>
                <a:ea typeface="宋体" panose="02010600030101010101" pitchFamily="2" charset="-122"/>
              </a:rPr>
              <a:t>Sells(bar, beer, price)</a:t>
            </a:r>
            <a:r>
              <a:rPr lang="en-US" altLang="zh-CN" sz="2800" dirty="0">
                <a:ea typeface="宋体" panose="02010600030101010101" pitchFamily="2" charset="-122"/>
              </a:rPr>
              <a:t> 	with unknown beers, a trigger can add that 	</a:t>
            </a:r>
            <a:r>
              <a:rPr lang="en-US" altLang="zh-CN" sz="2800" dirty="0">
                <a:solidFill>
                  <a:srgbClr val="00FF00"/>
                </a:solidFill>
                <a:ea typeface="宋体" panose="02010600030101010101" pitchFamily="2" charset="-122"/>
              </a:rPr>
              <a:t>beer</a:t>
            </a:r>
            <a:r>
              <a:rPr lang="en-US" altLang="zh-CN" sz="2800" dirty="0">
                <a:ea typeface="宋体" panose="02010600030101010101" pitchFamily="2" charset="-122"/>
              </a:rPr>
              <a:t> to </a:t>
            </a:r>
            <a:r>
              <a:rPr lang="en-US" altLang="zh-CN" sz="2800" dirty="0">
                <a:solidFill>
                  <a:srgbClr val="00FF00"/>
                </a:solidFill>
                <a:ea typeface="宋体" panose="02010600030101010101" pitchFamily="2" charset="-122"/>
              </a:rPr>
              <a:t>Beers</a:t>
            </a:r>
            <a:r>
              <a:rPr lang="en-US" altLang="zh-CN" sz="2800" dirty="0">
                <a:ea typeface="宋体" panose="02010600030101010101" pitchFamily="2" charset="-122"/>
              </a:rPr>
              <a:t>, with a </a:t>
            </a:r>
            <a:r>
              <a:rPr lang="en-US" altLang="zh-CN" sz="2800" dirty="0">
                <a:solidFill>
                  <a:srgbClr val="00FF00"/>
                </a:solidFill>
                <a:ea typeface="宋体" panose="02010600030101010101" pitchFamily="2" charset="-122"/>
              </a:rPr>
              <a:t>NULL</a:t>
            </a:r>
            <a:r>
              <a:rPr lang="en-US" altLang="zh-CN" sz="2800" dirty="0">
                <a:ea typeface="宋体" panose="02010600030101010101" pitchFamily="2" charset="-122"/>
              </a:rPr>
              <a:t> manufacturer.</a:t>
            </a:r>
          </a:p>
        </p:txBody>
      </p:sp>
      <p:sp>
        <p:nvSpPr>
          <p:cNvPr id="36868" name="TextBox 3"/>
          <p:cNvSpPr txBox="1">
            <a:spLocks noChangeArrowheads="1"/>
          </p:cNvSpPr>
          <p:nvPr/>
        </p:nvSpPr>
        <p:spPr bwMode="auto">
          <a:xfrm>
            <a:off x="7064943" y="73025"/>
            <a:ext cx="1993332" cy="53498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lnSpc>
                <a:spcPct val="90000"/>
              </a:lnSpc>
            </a:pPr>
            <a:r>
              <a:rPr lang="en-US" altLang="zh-CN" sz="1600" dirty="0">
                <a:solidFill>
                  <a:srgbClr val="00FF00"/>
                </a:solidFill>
                <a:ea typeface="宋体" panose="02010600030101010101" pitchFamily="2" charset="-122"/>
              </a:rPr>
              <a:t>Beers(</a:t>
            </a:r>
            <a:r>
              <a:rPr lang="en-US" altLang="zh-CN" sz="1600" u="sng" dirty="0">
                <a:solidFill>
                  <a:srgbClr val="00FF00"/>
                </a:solidFill>
                <a:ea typeface="宋体" panose="02010600030101010101" pitchFamily="2" charset="-122"/>
              </a:rPr>
              <a:t>name</a:t>
            </a:r>
            <a:r>
              <a:rPr lang="en-US" altLang="zh-CN" sz="1600" dirty="0">
                <a:solidFill>
                  <a:srgbClr val="00FF00"/>
                </a:solidFill>
                <a:ea typeface="宋体" panose="02010600030101010101" pitchFamily="2" charset="-122"/>
              </a:rPr>
              <a:t>, </a:t>
            </a:r>
            <a:r>
              <a:rPr lang="en-US" altLang="zh-CN" sz="1600" dirty="0" err="1">
                <a:solidFill>
                  <a:srgbClr val="00FF00"/>
                </a:solidFill>
                <a:ea typeface="宋体" panose="02010600030101010101" pitchFamily="2" charset="-122"/>
              </a:rPr>
              <a:t>manf</a:t>
            </a:r>
            <a:r>
              <a:rPr lang="en-US" altLang="zh-CN" sz="1600" dirty="0">
                <a:solidFill>
                  <a:srgbClr val="00FF00"/>
                </a:solidFill>
                <a:ea typeface="宋体" panose="02010600030101010101" pitchFamily="2" charset="-122"/>
              </a:rPr>
              <a:t>)</a:t>
            </a:r>
          </a:p>
          <a:p>
            <a:pPr eaLnBrk="1" hangingPunct="1">
              <a:lnSpc>
                <a:spcPct val="90000"/>
              </a:lnSpc>
            </a:pPr>
            <a:r>
              <a:rPr lang="en-US" altLang="zh-CN" sz="1600" dirty="0">
                <a:solidFill>
                  <a:srgbClr val="00FF00"/>
                </a:solidFill>
                <a:ea typeface="宋体" panose="02010600030101010101" pitchFamily="2" charset="-122"/>
              </a:rPr>
              <a:t>Sells(</a:t>
            </a:r>
            <a:r>
              <a:rPr lang="en-US" altLang="zh-CN" sz="1600" u="sng" dirty="0">
                <a:solidFill>
                  <a:srgbClr val="00FF00"/>
                </a:solidFill>
                <a:ea typeface="宋体" panose="02010600030101010101" pitchFamily="2" charset="-122"/>
              </a:rPr>
              <a:t>bar</a:t>
            </a:r>
            <a:r>
              <a:rPr lang="en-US" altLang="zh-CN" sz="1600" dirty="0">
                <a:solidFill>
                  <a:srgbClr val="00FF00"/>
                </a:solidFill>
                <a:ea typeface="宋体" panose="02010600030101010101" pitchFamily="2" charset="-122"/>
              </a:rPr>
              <a:t>, </a:t>
            </a:r>
            <a:r>
              <a:rPr lang="en-US" altLang="zh-CN" sz="1600" u="sng" dirty="0">
                <a:solidFill>
                  <a:srgbClr val="00FF00"/>
                </a:solidFill>
                <a:ea typeface="宋体" panose="02010600030101010101" pitchFamily="2" charset="-122"/>
              </a:rPr>
              <a:t>beer</a:t>
            </a:r>
            <a:r>
              <a:rPr lang="en-US" altLang="zh-CN" sz="1600" dirty="0">
                <a:solidFill>
                  <a:srgbClr val="00FF00"/>
                </a:solidFill>
                <a:ea typeface="宋体" panose="02010600030101010101" pitchFamily="2" charset="-122"/>
              </a:rPr>
              <a:t>, price)</a:t>
            </a:r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 bwMode="auto">
          <a:xfrm>
            <a:off x="1282567" y="3222860"/>
            <a:ext cx="5994132" cy="29934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spcBef>
                <a:spcPts val="0"/>
              </a:spcBef>
              <a:buFontTx/>
              <a:buNone/>
            </a:pPr>
            <a:r>
              <a:rPr lang="en-US" altLang="zh-CN" sz="2400" kern="0" dirty="0">
                <a:solidFill>
                  <a:srgbClr val="FFCC00"/>
                </a:solidFill>
                <a:ea typeface="宋体" panose="02010600030101010101" pitchFamily="2" charset="-122"/>
              </a:rPr>
              <a:t>CREATE TRIGGER</a:t>
            </a:r>
            <a:r>
              <a:rPr lang="en-US" altLang="zh-CN" sz="2400" kern="0" dirty="0">
                <a:solidFill>
                  <a:srgbClr val="00FF00"/>
                </a:solidFill>
                <a:ea typeface="宋体" panose="02010600030101010101" pitchFamily="2" charset="-122"/>
              </a:rPr>
              <a:t> </a:t>
            </a:r>
            <a:r>
              <a:rPr lang="en-US" altLang="zh-CN" sz="2400" kern="0" dirty="0" err="1">
                <a:solidFill>
                  <a:srgbClr val="00FF00"/>
                </a:solidFill>
                <a:ea typeface="宋体" panose="02010600030101010101" pitchFamily="2" charset="-122"/>
              </a:rPr>
              <a:t>BeerTrig</a:t>
            </a:r>
            <a:endParaRPr lang="en-US" altLang="zh-CN" sz="2400" kern="0" dirty="0">
              <a:solidFill>
                <a:srgbClr val="00FF00"/>
              </a:solidFill>
              <a:ea typeface="宋体" panose="02010600030101010101" pitchFamily="2" charset="-122"/>
            </a:endParaRPr>
          </a:p>
          <a:p>
            <a:pPr>
              <a:spcBef>
                <a:spcPts val="0"/>
              </a:spcBef>
              <a:buFontTx/>
              <a:buNone/>
            </a:pPr>
            <a:r>
              <a:rPr lang="en-US" altLang="zh-CN" sz="2400" kern="0" dirty="0">
                <a:solidFill>
                  <a:srgbClr val="00FF00"/>
                </a:solidFill>
                <a:ea typeface="宋体" panose="02010600030101010101" pitchFamily="2" charset="-122"/>
              </a:rPr>
              <a:t>	</a:t>
            </a:r>
            <a:r>
              <a:rPr lang="en-US" altLang="zh-CN" sz="2400" kern="0" dirty="0">
                <a:solidFill>
                  <a:srgbClr val="FFCC00"/>
                </a:solidFill>
                <a:ea typeface="宋体" panose="02010600030101010101" pitchFamily="2" charset="-122"/>
              </a:rPr>
              <a:t>AFTER INSERT ON</a:t>
            </a:r>
            <a:r>
              <a:rPr lang="en-US" altLang="zh-CN" sz="2400" kern="0" dirty="0">
                <a:solidFill>
                  <a:srgbClr val="00FF00"/>
                </a:solidFill>
                <a:ea typeface="宋体" panose="02010600030101010101" pitchFamily="2" charset="-122"/>
              </a:rPr>
              <a:t> Sells</a:t>
            </a:r>
          </a:p>
          <a:p>
            <a:pPr>
              <a:spcBef>
                <a:spcPts val="0"/>
              </a:spcBef>
              <a:buFontTx/>
              <a:buNone/>
            </a:pPr>
            <a:r>
              <a:rPr lang="en-US" altLang="zh-CN" sz="2400" kern="0" dirty="0">
                <a:solidFill>
                  <a:srgbClr val="00FF00"/>
                </a:solidFill>
                <a:ea typeface="宋体" panose="02010600030101010101" pitchFamily="2" charset="-122"/>
              </a:rPr>
              <a:t>	</a:t>
            </a:r>
            <a:r>
              <a:rPr lang="en-US" altLang="zh-CN" sz="2400" kern="0" dirty="0">
                <a:solidFill>
                  <a:srgbClr val="FFCC00"/>
                </a:solidFill>
                <a:ea typeface="宋体" panose="02010600030101010101" pitchFamily="2" charset="-122"/>
              </a:rPr>
              <a:t>REFERENCING NEW ROW AS</a:t>
            </a:r>
            <a:r>
              <a:rPr lang="en-US" altLang="zh-CN" sz="2400" kern="0" dirty="0">
                <a:solidFill>
                  <a:srgbClr val="00FF00"/>
                </a:solidFill>
                <a:ea typeface="宋体" panose="02010600030101010101" pitchFamily="2" charset="-122"/>
              </a:rPr>
              <a:t> </a:t>
            </a:r>
            <a:r>
              <a:rPr lang="en-US" altLang="zh-CN" sz="2400" kern="0" dirty="0" err="1">
                <a:solidFill>
                  <a:srgbClr val="00FF00"/>
                </a:solidFill>
                <a:ea typeface="宋体" panose="02010600030101010101" pitchFamily="2" charset="-122"/>
              </a:rPr>
              <a:t>NewTuple</a:t>
            </a:r>
            <a:endParaRPr lang="en-US" altLang="zh-CN" sz="2400" kern="0" dirty="0">
              <a:solidFill>
                <a:srgbClr val="00FF00"/>
              </a:solidFill>
              <a:ea typeface="宋体" panose="02010600030101010101" pitchFamily="2" charset="-122"/>
            </a:endParaRPr>
          </a:p>
          <a:p>
            <a:pPr>
              <a:spcBef>
                <a:spcPts val="0"/>
              </a:spcBef>
              <a:buFontTx/>
              <a:buNone/>
            </a:pPr>
            <a:r>
              <a:rPr lang="en-US" altLang="zh-CN" sz="2400" kern="0" dirty="0">
                <a:solidFill>
                  <a:srgbClr val="00FF00"/>
                </a:solidFill>
                <a:ea typeface="宋体" panose="02010600030101010101" pitchFamily="2" charset="-122"/>
              </a:rPr>
              <a:t>	</a:t>
            </a:r>
            <a:r>
              <a:rPr lang="en-US" altLang="zh-CN" sz="2400" kern="0" dirty="0">
                <a:solidFill>
                  <a:srgbClr val="FFCC00"/>
                </a:solidFill>
                <a:ea typeface="宋体" panose="02010600030101010101" pitchFamily="2" charset="-122"/>
              </a:rPr>
              <a:t>FOR EACH ROW</a:t>
            </a:r>
          </a:p>
          <a:p>
            <a:pPr>
              <a:spcBef>
                <a:spcPts val="0"/>
              </a:spcBef>
              <a:buFontTx/>
              <a:buNone/>
            </a:pPr>
            <a:r>
              <a:rPr lang="en-US" altLang="zh-CN" sz="2400" kern="0" dirty="0">
                <a:solidFill>
                  <a:srgbClr val="00FF00"/>
                </a:solidFill>
                <a:ea typeface="宋体" panose="02010600030101010101" pitchFamily="2" charset="-122"/>
              </a:rPr>
              <a:t>	</a:t>
            </a:r>
            <a:r>
              <a:rPr lang="en-US" altLang="zh-CN" sz="2400" kern="0" dirty="0">
                <a:solidFill>
                  <a:srgbClr val="FFCC00"/>
                </a:solidFill>
                <a:ea typeface="宋体" panose="02010600030101010101" pitchFamily="2" charset="-122"/>
              </a:rPr>
              <a:t>WHEN</a:t>
            </a:r>
            <a:r>
              <a:rPr lang="en-US" altLang="zh-CN" sz="2400" kern="0" dirty="0">
                <a:solidFill>
                  <a:srgbClr val="00FF00"/>
                </a:solidFill>
                <a:ea typeface="宋体" panose="02010600030101010101" pitchFamily="2" charset="-122"/>
              </a:rPr>
              <a:t> (</a:t>
            </a:r>
            <a:r>
              <a:rPr lang="en-US" altLang="zh-CN" sz="2400" kern="0" dirty="0" err="1">
                <a:solidFill>
                  <a:srgbClr val="00FF00"/>
                </a:solidFill>
                <a:ea typeface="宋体" panose="02010600030101010101" pitchFamily="2" charset="-122"/>
              </a:rPr>
              <a:t>NewTuple.beer</a:t>
            </a:r>
            <a:r>
              <a:rPr lang="en-US" altLang="zh-CN" sz="2400" kern="0" dirty="0">
                <a:solidFill>
                  <a:srgbClr val="00FF00"/>
                </a:solidFill>
                <a:ea typeface="宋体" panose="02010600030101010101" pitchFamily="2" charset="-122"/>
              </a:rPr>
              <a:t> </a:t>
            </a:r>
            <a:r>
              <a:rPr lang="en-US" altLang="zh-CN" sz="2400" kern="0" dirty="0">
                <a:solidFill>
                  <a:srgbClr val="FFCC00"/>
                </a:solidFill>
                <a:ea typeface="宋体" panose="02010600030101010101" pitchFamily="2" charset="-122"/>
              </a:rPr>
              <a:t>NOT IN</a:t>
            </a:r>
          </a:p>
          <a:p>
            <a:pPr>
              <a:spcBef>
                <a:spcPts val="0"/>
              </a:spcBef>
              <a:buFontTx/>
              <a:buNone/>
            </a:pPr>
            <a:r>
              <a:rPr lang="en-US" altLang="zh-CN" sz="2400" kern="0" dirty="0">
                <a:solidFill>
                  <a:srgbClr val="00FF00"/>
                </a:solidFill>
                <a:ea typeface="宋体" panose="02010600030101010101" pitchFamily="2" charset="-122"/>
              </a:rPr>
              <a:t>		   (</a:t>
            </a:r>
            <a:r>
              <a:rPr lang="en-US" altLang="zh-CN" sz="2400" kern="0" dirty="0">
                <a:solidFill>
                  <a:srgbClr val="FFCC00"/>
                </a:solidFill>
                <a:ea typeface="宋体" panose="02010600030101010101" pitchFamily="2" charset="-122"/>
              </a:rPr>
              <a:t>SELECT</a:t>
            </a:r>
            <a:r>
              <a:rPr lang="en-US" altLang="zh-CN" sz="2400" kern="0" dirty="0">
                <a:solidFill>
                  <a:srgbClr val="00FF00"/>
                </a:solidFill>
                <a:ea typeface="宋体" panose="02010600030101010101" pitchFamily="2" charset="-122"/>
              </a:rPr>
              <a:t> name </a:t>
            </a:r>
            <a:r>
              <a:rPr lang="en-US" altLang="zh-CN" sz="2400" kern="0" dirty="0">
                <a:solidFill>
                  <a:srgbClr val="FFCC00"/>
                </a:solidFill>
                <a:ea typeface="宋体" panose="02010600030101010101" pitchFamily="2" charset="-122"/>
              </a:rPr>
              <a:t>FROM</a:t>
            </a:r>
            <a:r>
              <a:rPr lang="en-US" altLang="zh-CN" sz="2400" kern="0" dirty="0">
                <a:solidFill>
                  <a:srgbClr val="00FF00"/>
                </a:solidFill>
                <a:ea typeface="宋体" panose="02010600030101010101" pitchFamily="2" charset="-122"/>
              </a:rPr>
              <a:t> Beers))</a:t>
            </a:r>
          </a:p>
          <a:p>
            <a:pPr>
              <a:spcBef>
                <a:spcPts val="0"/>
              </a:spcBef>
              <a:buFontTx/>
              <a:buNone/>
            </a:pPr>
            <a:r>
              <a:rPr lang="en-US" altLang="zh-CN" sz="2400" kern="0" dirty="0">
                <a:solidFill>
                  <a:srgbClr val="00FF00"/>
                </a:solidFill>
                <a:ea typeface="宋体" panose="02010600030101010101" pitchFamily="2" charset="-122"/>
              </a:rPr>
              <a:t>	</a:t>
            </a:r>
            <a:r>
              <a:rPr lang="en-US" altLang="zh-CN" sz="2400" kern="0" dirty="0">
                <a:solidFill>
                  <a:srgbClr val="FFCC00"/>
                </a:solidFill>
                <a:ea typeface="宋体" panose="02010600030101010101" pitchFamily="2" charset="-122"/>
              </a:rPr>
              <a:t>INSERT INTO</a:t>
            </a:r>
            <a:r>
              <a:rPr lang="en-US" altLang="zh-CN" sz="2400" kern="0" dirty="0">
                <a:solidFill>
                  <a:srgbClr val="00FF00"/>
                </a:solidFill>
                <a:ea typeface="宋体" panose="02010600030101010101" pitchFamily="2" charset="-122"/>
              </a:rPr>
              <a:t> Beers(name)</a:t>
            </a:r>
          </a:p>
          <a:p>
            <a:pPr>
              <a:spcBef>
                <a:spcPts val="0"/>
              </a:spcBef>
              <a:buFontTx/>
              <a:buNone/>
            </a:pPr>
            <a:r>
              <a:rPr lang="en-US" altLang="zh-CN" sz="2400" kern="0" dirty="0">
                <a:solidFill>
                  <a:srgbClr val="00FF00"/>
                </a:solidFill>
                <a:ea typeface="宋体" panose="02010600030101010101" pitchFamily="2" charset="-122"/>
              </a:rPr>
              <a:t>		    VALUES(</a:t>
            </a:r>
            <a:r>
              <a:rPr lang="en-US" altLang="zh-CN" sz="2400" kern="0" dirty="0" err="1">
                <a:solidFill>
                  <a:srgbClr val="00FF00"/>
                </a:solidFill>
                <a:ea typeface="宋体" panose="02010600030101010101" pitchFamily="2" charset="-122"/>
              </a:rPr>
              <a:t>NewTuple.beer</a:t>
            </a:r>
            <a:r>
              <a:rPr lang="en-US" altLang="zh-CN" sz="2400" kern="0" dirty="0">
                <a:solidFill>
                  <a:srgbClr val="00FF00"/>
                </a:solidFill>
                <a:ea typeface="宋体" panose="02010600030101010101" pitchFamily="2" charset="-122"/>
              </a:rPr>
              <a:t>);</a:t>
            </a:r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1673192" y="3650381"/>
            <a:ext cx="3341570" cy="372979"/>
          </a:xfrm>
          <a:prstGeom prst="rect">
            <a:avLst/>
          </a:prstGeom>
          <a:solidFill>
            <a:srgbClr val="99FFCC">
              <a:alpha val="50195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7" name="Rectangle 9"/>
          <p:cNvSpPr>
            <a:spLocks noChangeArrowheads="1"/>
          </p:cNvSpPr>
          <p:nvPr/>
        </p:nvSpPr>
        <p:spPr bwMode="auto">
          <a:xfrm>
            <a:off x="1673192" y="4719588"/>
            <a:ext cx="4920113" cy="795688"/>
          </a:xfrm>
          <a:prstGeom prst="rect">
            <a:avLst/>
          </a:prstGeom>
          <a:solidFill>
            <a:srgbClr val="FFFF99">
              <a:alpha val="50195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zh-CN" altLang="en-US" sz="2000">
              <a:solidFill>
                <a:srgbClr val="00FF00"/>
              </a:solidFill>
              <a:ea typeface="宋体" panose="02010600030101010101" pitchFamily="2" charset="-122"/>
            </a:endParaRPr>
          </a:p>
        </p:txBody>
      </p:sp>
      <p:sp>
        <p:nvSpPr>
          <p:cNvPr id="8" name="Rectangle 13"/>
          <p:cNvSpPr>
            <a:spLocks noChangeArrowheads="1"/>
          </p:cNvSpPr>
          <p:nvPr/>
        </p:nvSpPr>
        <p:spPr bwMode="auto">
          <a:xfrm>
            <a:off x="1673192" y="5515276"/>
            <a:ext cx="4525477" cy="789271"/>
          </a:xfrm>
          <a:prstGeom prst="rect">
            <a:avLst/>
          </a:prstGeom>
          <a:solidFill>
            <a:srgbClr val="FF99CC">
              <a:alpha val="50195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zh-CN" altLang="en-US" sz="2000">
              <a:solidFill>
                <a:srgbClr val="00FF00"/>
              </a:solidFill>
              <a:ea typeface="宋体" panose="02010600030101010101" pitchFamily="2" charset="-122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7064943" y="3134630"/>
            <a:ext cx="1037463" cy="338554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1600" dirty="0"/>
              <a:t>the event</a:t>
            </a:r>
          </a:p>
        </p:txBody>
      </p:sp>
      <p:cxnSp>
        <p:nvCxnSpPr>
          <p:cNvPr id="4" name="Straight Arrow Connector 3"/>
          <p:cNvCxnSpPr/>
          <p:nvPr/>
        </p:nvCxnSpPr>
        <p:spPr>
          <a:xfrm flipH="1">
            <a:off x="5014762" y="3455469"/>
            <a:ext cx="2050181" cy="308009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7394267" y="4668289"/>
            <a:ext cx="1361655" cy="338554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1600" dirty="0"/>
              <a:t>the condition</a:t>
            </a:r>
          </a:p>
        </p:txBody>
      </p:sp>
      <p:cxnSp>
        <p:nvCxnSpPr>
          <p:cNvPr id="13" name="Straight Arrow Connector 12"/>
          <p:cNvCxnSpPr/>
          <p:nvPr/>
        </p:nvCxnSpPr>
        <p:spPr>
          <a:xfrm flipH="1">
            <a:off x="6198669" y="5854501"/>
            <a:ext cx="1195598" cy="108452"/>
          </a:xfrm>
          <a:prstGeom prst="straightConnector1">
            <a:avLst/>
          </a:prstGeom>
          <a:ln w="28575">
            <a:solidFill>
              <a:srgbClr val="FF66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7394266" y="5571357"/>
            <a:ext cx="1082348" cy="338554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1600" dirty="0"/>
              <a:t>the action</a:t>
            </a:r>
          </a:p>
        </p:txBody>
      </p:sp>
      <p:cxnSp>
        <p:nvCxnSpPr>
          <p:cNvPr id="17" name="Straight Arrow Connector 16"/>
          <p:cNvCxnSpPr/>
          <p:nvPr/>
        </p:nvCxnSpPr>
        <p:spPr>
          <a:xfrm flipH="1">
            <a:off x="6593305" y="4837566"/>
            <a:ext cx="800961" cy="121017"/>
          </a:xfrm>
          <a:prstGeom prst="straightConnector1">
            <a:avLst/>
          </a:prstGeom>
          <a:ln w="28575"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34258165"/>
      </p:ext>
    </p:extLst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Custom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2D2DB9"/>
      </a:hlink>
      <a:folHlink>
        <a:srgbClr val="B2B2B2"/>
      </a:folHlink>
    </a:clrScheme>
    <a:fontScheme name="Default Design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2535</TotalTime>
  <Words>4960</Words>
  <Application>Microsoft Office PowerPoint</Application>
  <PresentationFormat>On-screen Show (4:3)</PresentationFormat>
  <Paragraphs>855</Paragraphs>
  <Slides>67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67</vt:i4>
      </vt:variant>
    </vt:vector>
  </HeadingPairs>
  <TitlesOfParts>
    <vt:vector size="77" baseType="lpstr">
      <vt:lpstr>Microsoft YaHei</vt:lpstr>
      <vt:lpstr>Monotype Sorts</vt:lpstr>
      <vt:lpstr>宋体</vt:lpstr>
      <vt:lpstr>Arial</vt:lpstr>
      <vt:lpstr>Cambria Math</vt:lpstr>
      <vt:lpstr>Courier New</vt:lpstr>
      <vt:lpstr>Tahoma</vt:lpstr>
      <vt:lpstr>Times New Roman</vt:lpstr>
      <vt:lpstr>Wingdings</vt:lpstr>
      <vt:lpstr>Default Design</vt:lpstr>
      <vt:lpstr>PowerPoint Presentation</vt:lpstr>
      <vt:lpstr>SQL: Structured Query language</vt:lpstr>
      <vt:lpstr>Database Modifications</vt:lpstr>
      <vt:lpstr>Insertion</vt:lpstr>
      <vt:lpstr>Inserting Many Tuples</vt:lpstr>
      <vt:lpstr>Deletion</vt:lpstr>
      <vt:lpstr>Semantics of Deletion</vt:lpstr>
      <vt:lpstr>Updates</vt:lpstr>
      <vt:lpstr>Database is just another model  of information processing</vt:lpstr>
      <vt:lpstr>Constraints and Triggers</vt:lpstr>
      <vt:lpstr>Constraints and Triggers</vt:lpstr>
      <vt:lpstr>Kinds of Constraints</vt:lpstr>
      <vt:lpstr>Kinds of Constraints</vt:lpstr>
      <vt:lpstr>Primary keys: unique, not NULL</vt:lpstr>
      <vt:lpstr>Kinds of Constraints</vt:lpstr>
      <vt:lpstr>Foreign Keys</vt:lpstr>
      <vt:lpstr>Foreign Keys</vt:lpstr>
      <vt:lpstr>Expressing Foreign Keys</vt:lpstr>
      <vt:lpstr>Expressing Foreign Keys</vt:lpstr>
      <vt:lpstr>Example: With Attribute</vt:lpstr>
      <vt:lpstr>Example: With Attribute</vt:lpstr>
      <vt:lpstr>Example: As Element</vt:lpstr>
      <vt:lpstr>Example: As Element</vt:lpstr>
      <vt:lpstr>Example: As Element</vt:lpstr>
      <vt:lpstr>Enforcing Foreign-Key Constraints</vt:lpstr>
      <vt:lpstr>Enforcing Foreign-Key Constraints</vt:lpstr>
      <vt:lpstr>Enforcing Foreign-Key Constraints</vt:lpstr>
      <vt:lpstr>Enforcing Foreign-Key Constraints</vt:lpstr>
      <vt:lpstr>Enforcing Foreign-Key Constraints</vt:lpstr>
      <vt:lpstr>Enforcing Foreign-Key Constraints</vt:lpstr>
      <vt:lpstr>Actions Taken</vt:lpstr>
      <vt:lpstr>Actions Taken</vt:lpstr>
      <vt:lpstr>Actions Taken</vt:lpstr>
      <vt:lpstr>Actions Taken</vt:lpstr>
      <vt:lpstr>Actions Taken</vt:lpstr>
      <vt:lpstr>Actions Taken</vt:lpstr>
      <vt:lpstr>Actions Taken</vt:lpstr>
      <vt:lpstr>Actions Taken</vt:lpstr>
      <vt:lpstr>Example: Cascade</vt:lpstr>
      <vt:lpstr>Example: Cascade</vt:lpstr>
      <vt:lpstr>Example: Cascade</vt:lpstr>
      <vt:lpstr>Example: Cascade</vt:lpstr>
      <vt:lpstr>Example: Set NULL</vt:lpstr>
      <vt:lpstr>Example: Set NULL</vt:lpstr>
      <vt:lpstr>Example: Set NULL</vt:lpstr>
      <vt:lpstr>Example: Set NULL</vt:lpstr>
      <vt:lpstr>Choosing a Policy</vt:lpstr>
      <vt:lpstr>Choosing a Policy</vt:lpstr>
      <vt:lpstr>Example</vt:lpstr>
      <vt:lpstr>Attribute-Based Checks</vt:lpstr>
      <vt:lpstr>Example: Attribute-Based Check</vt:lpstr>
      <vt:lpstr>Timing of Attribute-based Checks</vt:lpstr>
      <vt:lpstr>Timing of Attribute-based Checks</vt:lpstr>
      <vt:lpstr>Tuple-Based Checks</vt:lpstr>
      <vt:lpstr>Example: Tuple-Based Check</vt:lpstr>
      <vt:lpstr>Cross-Relation Constraints</vt:lpstr>
      <vt:lpstr>Cross-Relation Constraints</vt:lpstr>
      <vt:lpstr>Example 1: Assertion</vt:lpstr>
      <vt:lpstr>Example 1: Assertion</vt:lpstr>
      <vt:lpstr>Timing of Assertion Checks</vt:lpstr>
      <vt:lpstr>Timing of Assertion Checks</vt:lpstr>
      <vt:lpstr>Constraints and Triggers</vt:lpstr>
      <vt:lpstr>Constraints and Triggers</vt:lpstr>
      <vt:lpstr>Triggers: Motivation</vt:lpstr>
      <vt:lpstr>Event-Condition-Action Rules</vt:lpstr>
      <vt:lpstr>Example: A Trigger </vt:lpstr>
      <vt:lpstr>Example: A Trigger </vt:lpstr>
    </vt:vector>
  </TitlesOfParts>
  <Company>Stanford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CS 245: Database System Principles</dc:title>
  <dc:creator>Siroker</dc:creator>
  <cp:lastModifiedBy>Chen, Jianer</cp:lastModifiedBy>
  <cp:revision>189</cp:revision>
  <cp:lastPrinted>2001-01-16T17:12:14Z</cp:lastPrinted>
  <dcterms:created xsi:type="dcterms:W3CDTF">1999-07-13T19:55:20Z</dcterms:created>
  <dcterms:modified xsi:type="dcterms:W3CDTF">2025-02-12T19:11:42Z</dcterms:modified>
</cp:coreProperties>
</file>